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57" r:id="rId5"/>
    <p:sldId id="258" r:id="rId6"/>
    <p:sldId id="259" r:id="rId7"/>
    <p:sldId id="260" r:id="rId8"/>
    <p:sldId id="281" r:id="rId9"/>
    <p:sldId id="283" r:id="rId10"/>
    <p:sldId id="280" r:id="rId11"/>
    <p:sldId id="282" r:id="rId12"/>
    <p:sldId id="284" r:id="rId13"/>
    <p:sldId id="285" r:id="rId14"/>
    <p:sldId id="286" r:id="rId15"/>
    <p:sldId id="287" r:id="rId16"/>
    <p:sldId id="269" r:id="rId17"/>
    <p:sldId id="270" r:id="rId18"/>
    <p:sldId id="279" r:id="rId19"/>
    <p:sldId id="272" r:id="rId20"/>
    <p:sldId id="273" r:id="rId21"/>
    <p:sldId id="274" r:id="rId22"/>
    <p:sldId id="278" r:id="rId23"/>
    <p:sldId id="275" r:id="rId24"/>
    <p:sldId id="276" r:id="rId25"/>
    <p:sldId id="264" r:id="rId26"/>
    <p:sldId id="265" r:id="rId27"/>
    <p:sldId id="263" r:id="rId28"/>
    <p:sldId id="267" r:id="rId29"/>
    <p:sldId id="290" r:id="rId30"/>
    <p:sldId id="291" r:id="rId31"/>
    <p:sldId id="293" r:id="rId32"/>
    <p:sldId id="295" r:id="rId33"/>
    <p:sldId id="294" r:id="rId34"/>
    <p:sldId id="296" r:id="rId35"/>
    <p:sldId id="268" r:id="rId36"/>
    <p:sldId id="266" r:id="rId3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06BD-B0B8-40D8-8F62-4BA9F191BC4F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98B9-07A0-4ED9-B931-C3ABBFD5830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06BD-B0B8-40D8-8F62-4BA9F191BC4F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98B9-07A0-4ED9-B931-C3ABBFD5830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06BD-B0B8-40D8-8F62-4BA9F191BC4F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98B9-07A0-4ED9-B931-C3ABBFD5830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06BD-B0B8-40D8-8F62-4BA9F191BC4F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98B9-07A0-4ED9-B931-C3ABBFD5830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06BD-B0B8-40D8-8F62-4BA9F191BC4F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98B9-07A0-4ED9-B931-C3ABBFD5830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06BD-B0B8-40D8-8F62-4BA9F191BC4F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98B9-07A0-4ED9-B931-C3ABBFD5830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06BD-B0B8-40D8-8F62-4BA9F191BC4F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98B9-07A0-4ED9-B931-C3ABBFD5830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06BD-B0B8-40D8-8F62-4BA9F191BC4F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98B9-07A0-4ED9-B931-C3ABBFD5830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06BD-B0B8-40D8-8F62-4BA9F191BC4F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98B9-07A0-4ED9-B931-C3ABBFD5830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06BD-B0B8-40D8-8F62-4BA9F191BC4F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98B9-07A0-4ED9-B931-C3ABBFD5830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06BD-B0B8-40D8-8F62-4BA9F191BC4F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78798B9-07A0-4ED9-B931-C3ABBFD5830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AAD06BD-B0B8-40D8-8F62-4BA9F191BC4F}" type="datetimeFigureOut">
              <a:rPr lang="fr-FR" smtClean="0"/>
              <a:pPr/>
              <a:t>14/05/2020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78798B9-07A0-4ED9-B931-C3ABBFD5830D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3400" y="1714488"/>
            <a:ext cx="7851648" cy="18288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Module: Sécurité Informatique</a:t>
            </a:r>
            <a:br>
              <a:rPr lang="fr-FR" dirty="0" smtClean="0"/>
            </a:br>
            <a:r>
              <a:rPr lang="fr-FR" dirty="0" smtClean="0"/>
              <a:t>Série </a:t>
            </a:r>
            <a:r>
              <a:rPr lang="fr-FR" dirty="0" smtClean="0"/>
              <a:t>2 Exercice 1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3400" y="3748102"/>
            <a:ext cx="7854696" cy="1752600"/>
          </a:xfrm>
        </p:spPr>
        <p:txBody>
          <a:bodyPr/>
          <a:lstStyle/>
          <a:p>
            <a:r>
              <a:rPr lang="fr-FR" dirty="0" smtClean="0"/>
              <a:t>Enseignante: Amina </a:t>
            </a:r>
            <a:r>
              <a:rPr lang="fr-FR" dirty="0" err="1" smtClean="0"/>
              <a:t>Bouguetitiche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Rappel: Certificat numérique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928802"/>
            <a:ext cx="8286808" cy="444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Rappel: Certificat numérique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966930"/>
            <a:ext cx="8286808" cy="4391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Rappel: Certificat numérique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966930"/>
            <a:ext cx="8286808" cy="4391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Rappel: Certificat numérique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957405"/>
            <a:ext cx="8286808" cy="4400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Rappel: Certificat numérique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947880"/>
            <a:ext cx="8286808" cy="4410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Rappel: Certificat numérique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957405"/>
            <a:ext cx="8286808" cy="4400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</a:t>
            </a:r>
            <a:endParaRPr lang="fr-F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1928802"/>
            <a:ext cx="4429155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500306"/>
            <a:ext cx="442915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</a:t>
            </a: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071678"/>
            <a:ext cx="8361025" cy="3357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71563"/>
            <a:ext cx="8572560" cy="5500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642910" y="2786058"/>
            <a:ext cx="1428760" cy="285752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642910" y="3929066"/>
            <a:ext cx="1428760" cy="285752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642910" y="4929198"/>
            <a:ext cx="1571636" cy="285752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642910" y="5643578"/>
            <a:ext cx="1928826" cy="285752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928926" y="4643446"/>
            <a:ext cx="1428760" cy="285752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143000"/>
          </a:xfrm>
        </p:spPr>
        <p:txBody>
          <a:bodyPr/>
          <a:lstStyle/>
          <a:p>
            <a:pPr algn="ctr"/>
            <a:r>
              <a:rPr lang="fr-FR" dirty="0" smtClean="0"/>
              <a:t>https://www.digicert.com/</a:t>
            </a:r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5"/>
            <a:ext cx="9144000" cy="5334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à coins arrondis 4"/>
          <p:cNvSpPr/>
          <p:nvPr/>
        </p:nvSpPr>
        <p:spPr>
          <a:xfrm>
            <a:off x="285720" y="4786322"/>
            <a:ext cx="6000792" cy="1857388"/>
          </a:xfrm>
          <a:prstGeom prst="wedgeRoundRectCallout">
            <a:avLst>
              <a:gd name="adj1" fmla="val 12763"/>
              <a:gd name="adj2" fmla="val -8443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  <a:p>
            <a:pPr algn="ctr"/>
            <a:r>
              <a:rPr lang="fr-FR" dirty="0" smtClean="0"/>
              <a:t>Définition : Infrastructure à clés publiques </a:t>
            </a:r>
          </a:p>
          <a:p>
            <a:pPr algn="ctr"/>
            <a:r>
              <a:rPr lang="fr-FR" dirty="0" smtClean="0"/>
              <a:t>« Ensemble de composants, fonctions et procédures dédié à la gestion de clés et de certificats utilisés par des services de sécurité basés sur la cryptographie à clé publique » 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653342"/>
          </a:xfrm>
        </p:spPr>
        <p:txBody>
          <a:bodyPr>
            <a:normAutofit/>
          </a:bodyPr>
          <a:lstStyle/>
          <a:p>
            <a:r>
              <a:rPr lang="fr-FR" dirty="0" smtClean="0"/>
              <a:t>Rappel</a:t>
            </a:r>
            <a:r>
              <a:rPr lang="fr-FR" dirty="0" smtClean="0"/>
              <a:t>: </a:t>
            </a:r>
            <a:r>
              <a:rPr lang="fr-FR" dirty="0" smtClean="0"/>
              <a:t>Attaque </a:t>
            </a:r>
            <a:r>
              <a:rPr lang="fr-FR" dirty="0" smtClean="0"/>
              <a:t>de type </a:t>
            </a:r>
            <a:r>
              <a:rPr lang="fr-FR" dirty="0" smtClean="0"/>
              <a:t>man in the middle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" y="2428868"/>
            <a:ext cx="83058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71563"/>
            <a:ext cx="8572560" cy="5500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642910" y="2786058"/>
            <a:ext cx="1428760" cy="285752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642910" y="3929066"/>
            <a:ext cx="1428760" cy="285752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642910" y="4929198"/>
            <a:ext cx="1571636" cy="285752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642910" y="5643578"/>
            <a:ext cx="1928826" cy="285752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1"/>
            <a:ext cx="8358246" cy="6495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714348" y="5072074"/>
            <a:ext cx="3643338" cy="285752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491743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714348" y="5072074"/>
            <a:ext cx="4714908" cy="1643074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429684" cy="6379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714348" y="5000636"/>
            <a:ext cx="4286280" cy="714380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59" cy="65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571472" y="5072074"/>
            <a:ext cx="4714908" cy="1571636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0"/>
          </a:xfrm>
        </p:spPr>
        <p:txBody>
          <a:bodyPr/>
          <a:lstStyle/>
          <a:p>
            <a:r>
              <a:rPr lang="fr-FR" dirty="0" smtClean="0"/>
              <a:t>Rappel: Certificat numérique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fr-FR" sz="2800" b="1" dirty="0" smtClean="0"/>
              <a:t>Définition : Certificat numérique </a:t>
            </a:r>
          </a:p>
          <a:p>
            <a:r>
              <a:rPr lang="fr-FR" sz="2400" dirty="0" smtClean="0"/>
              <a:t>Un certificat à clé publique est un certificat numérique qui lie l'</a:t>
            </a:r>
            <a:r>
              <a:rPr lang="fr-FR" sz="2400" dirty="0" smtClean="0">
                <a:solidFill>
                  <a:srgbClr val="FF0000"/>
                </a:solidFill>
              </a:rPr>
              <a:t>identité</a:t>
            </a:r>
            <a:r>
              <a:rPr lang="fr-FR" sz="2400" dirty="0" smtClean="0"/>
              <a:t> d'un système à une </a:t>
            </a:r>
            <a:r>
              <a:rPr lang="fr-FR" sz="2400" dirty="0" smtClean="0">
                <a:solidFill>
                  <a:srgbClr val="FF0000"/>
                </a:solidFill>
              </a:rPr>
              <a:t>clé publique</a:t>
            </a:r>
            <a:r>
              <a:rPr lang="fr-FR" sz="2400" dirty="0" smtClean="0"/>
              <a:t>, et éventuellement à d'autres informations;</a:t>
            </a:r>
          </a:p>
          <a:p>
            <a:r>
              <a:rPr lang="fr-FR" sz="2400" dirty="0" smtClean="0"/>
              <a:t>C'est une structure de donnée </a:t>
            </a:r>
            <a:r>
              <a:rPr lang="fr-FR" sz="2400" dirty="0" smtClean="0">
                <a:solidFill>
                  <a:srgbClr val="FF0000"/>
                </a:solidFill>
              </a:rPr>
              <a:t>signée numériquement </a:t>
            </a:r>
            <a:r>
              <a:rPr lang="fr-FR" sz="2400" dirty="0" smtClean="0"/>
              <a:t>qui atteste sur l'identité du possesseur de la clé privée correspondante à une clé publique.</a:t>
            </a:r>
          </a:p>
          <a:p>
            <a:pPr>
              <a:buNone/>
            </a:pPr>
            <a:r>
              <a:rPr lang="fr-FR" sz="2400" dirty="0" smtClean="0"/>
              <a:t/>
            </a:r>
            <a:br>
              <a:rPr lang="fr-FR" sz="2400" dirty="0" smtClean="0"/>
            </a:b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Rappel: Certificat numérique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sz="2800" dirty="0" smtClean="0"/>
              <a:t>Un certificat est signé numériquement par une </a:t>
            </a:r>
            <a:r>
              <a:rPr lang="fr-FR" sz="2800" dirty="0" smtClean="0">
                <a:solidFill>
                  <a:srgbClr val="FF0000"/>
                </a:solidFill>
              </a:rPr>
              <a:t>autorité de certification</a:t>
            </a:r>
            <a:r>
              <a:rPr lang="fr-FR" sz="2800" dirty="0" smtClean="0"/>
              <a:t> à qui font confiance tous les usagers et dont la </a:t>
            </a:r>
            <a:r>
              <a:rPr lang="fr-FR" sz="2800" dirty="0" smtClean="0">
                <a:solidFill>
                  <a:srgbClr val="0070C0"/>
                </a:solidFill>
              </a:rPr>
              <a:t>clé publique </a:t>
            </a:r>
            <a:r>
              <a:rPr lang="fr-FR" sz="2800" dirty="0" smtClean="0"/>
              <a:t>est </a:t>
            </a:r>
            <a:r>
              <a:rPr lang="fr-FR" sz="2800" dirty="0" smtClean="0">
                <a:solidFill>
                  <a:srgbClr val="0070C0"/>
                </a:solidFill>
              </a:rPr>
              <a:t>connue par tous </a:t>
            </a:r>
            <a:r>
              <a:rPr lang="fr-FR" sz="2800" dirty="0" smtClean="0"/>
              <a:t>d'une manière sécurisée. </a:t>
            </a:r>
          </a:p>
          <a:p>
            <a:r>
              <a:rPr lang="fr-FR" sz="2800" dirty="0" smtClean="0"/>
              <a:t>Afin de </a:t>
            </a:r>
            <a:r>
              <a:rPr lang="fr-FR" sz="2800" dirty="0" smtClean="0">
                <a:solidFill>
                  <a:srgbClr val="FF0000"/>
                </a:solidFill>
              </a:rPr>
              <a:t>publier</a:t>
            </a:r>
            <a:r>
              <a:rPr lang="fr-FR" sz="2800" dirty="0" smtClean="0"/>
              <a:t> sa clé publique, son possesseur doit </a:t>
            </a:r>
            <a:r>
              <a:rPr lang="fr-FR" sz="2800" dirty="0" smtClean="0">
                <a:solidFill>
                  <a:srgbClr val="0070C0"/>
                </a:solidFill>
              </a:rPr>
              <a:t>fournir un certificat </a:t>
            </a:r>
            <a:r>
              <a:rPr lang="fr-FR" sz="2800" dirty="0" smtClean="0"/>
              <a:t>de sa clé publique signé par l'autorité de certification. </a:t>
            </a:r>
          </a:p>
          <a:p>
            <a:r>
              <a:rPr lang="fr-FR" sz="2800" dirty="0" smtClean="0"/>
              <a:t>Après vérification de la signature apposée sur le certificat en utilisant </a:t>
            </a:r>
            <a:r>
              <a:rPr lang="fr-FR" sz="2800" dirty="0" smtClean="0">
                <a:solidFill>
                  <a:srgbClr val="0070C0"/>
                </a:solidFill>
              </a:rPr>
              <a:t>la clé publique de l'autorité de certification</a:t>
            </a:r>
            <a:r>
              <a:rPr lang="fr-FR" sz="2800" dirty="0" smtClean="0"/>
              <a:t>, le récepteur peut déchiffrer et vérifier les signatures de son interlocuteur dont l'identité et la clé publique sont inclus dans le certificat.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Question 2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dirty="0" smtClean="0"/>
              <a:t>L’objectif d’un certificat numérique est d’assurer:</a:t>
            </a:r>
          </a:p>
          <a:p>
            <a:r>
              <a:rPr lang="fr-FR" dirty="0" smtClean="0"/>
              <a:t>La confidentialité de la signature numérique du porteur du certificat</a:t>
            </a:r>
          </a:p>
          <a:p>
            <a:pPr>
              <a:buFont typeface="Wingdings" pitchFamily="2" charset="2"/>
              <a:buChar char="ü"/>
            </a:pPr>
            <a:r>
              <a:rPr lang="fr-FR" dirty="0" smtClean="0"/>
              <a:t>L’authenticité de la clé publique correspondante à la clé privée du porteur du certificat</a:t>
            </a:r>
          </a:p>
          <a:p>
            <a:pPr>
              <a:buFont typeface="Wingdings" pitchFamily="2" charset="2"/>
              <a:buChar char="ü"/>
            </a:pPr>
            <a:r>
              <a:rPr lang="fr-FR" dirty="0" smtClean="0"/>
              <a:t>La correspondance entre l’identité et la clé publique correspondante à la clé privée du porteur du certificat</a:t>
            </a:r>
          </a:p>
          <a:p>
            <a:r>
              <a:rPr lang="fr-FR" dirty="0" smtClean="0"/>
              <a:t>L’authenticité de la signature numérique de l’autorité de certification 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Rappel: </a:t>
            </a:r>
            <a:r>
              <a:rPr lang="fr-FR" dirty="0" smtClean="0"/>
              <a:t>Protocole SSL/TLS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714884"/>
            <a:ext cx="8229600" cy="200026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dirty="0" smtClean="0">
                <a:solidFill>
                  <a:srgbClr val="FF0000"/>
                </a:solidFill>
              </a:rPr>
              <a:t>SSL/TLS </a:t>
            </a:r>
            <a:r>
              <a:rPr lang="fr-FR" dirty="0" smtClean="0"/>
              <a:t>est un protocole de sécurisation des échanges développé par Netscape. Il assure les transactions Client / Serveur sur Internet. Il a été intégré dans les navigateurs web depuis 1994. La </a:t>
            </a:r>
            <a:r>
              <a:rPr lang="fr-FR" dirty="0" err="1" smtClean="0"/>
              <a:t>vesrion</a:t>
            </a:r>
            <a:r>
              <a:rPr lang="fr-FR" dirty="0" smtClean="0"/>
              <a:t> 3.1 est baptisée Transport Layer Security </a:t>
            </a:r>
            <a:r>
              <a:rPr lang="fr-FR" dirty="0" smtClean="0">
                <a:solidFill>
                  <a:srgbClr val="FF0000"/>
                </a:solidFill>
              </a:rPr>
              <a:t>TLS</a:t>
            </a:r>
            <a:r>
              <a:rPr lang="fr-FR" dirty="0" smtClean="0"/>
              <a:t>. </a:t>
            </a:r>
            <a:br>
              <a:rPr lang="fr-FR" dirty="0" smtClean="0"/>
            </a:br>
            <a:endParaRPr lang="fr-F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63" y="2000240"/>
            <a:ext cx="5857875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Déroulement du protocole SSL </a:t>
            </a:r>
            <a:endParaRPr lang="fr-F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918660"/>
            <a:ext cx="8215370" cy="3296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571472" y="5072074"/>
            <a:ext cx="81439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SSL se déroule en deux phases</a:t>
            </a:r>
            <a:br>
              <a:rPr lang="fr-FR" sz="2400" dirty="0" smtClean="0"/>
            </a:br>
            <a:r>
              <a:rPr lang="fr-FR" sz="2400" dirty="0" smtClean="0"/>
              <a:t>1. Phase 1: authentification du serveur</a:t>
            </a:r>
            <a:br>
              <a:rPr lang="fr-FR" sz="2400" dirty="0" smtClean="0"/>
            </a:br>
            <a:r>
              <a:rPr lang="fr-FR" sz="2400" dirty="0" smtClean="0"/>
              <a:t>- Requête client </a:t>
            </a:r>
            <a:br>
              <a:rPr lang="fr-FR" sz="2400" dirty="0" smtClean="0"/>
            </a:b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14430"/>
            <a:ext cx="8229600" cy="1143000"/>
          </a:xfrm>
        </p:spPr>
        <p:txBody>
          <a:bodyPr>
            <a:noAutofit/>
          </a:bodyPr>
          <a:lstStyle/>
          <a:p>
            <a:r>
              <a:rPr lang="fr-FR" dirty="0" smtClean="0"/>
              <a:t>Rappel: Attaque de type man in the middle</a:t>
            </a: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428868"/>
            <a:ext cx="830580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Déroulement du protocole SSL </a:t>
            </a:r>
            <a:endParaRPr lang="fr-F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214554"/>
            <a:ext cx="8215370" cy="2928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500034" y="5214950"/>
            <a:ext cx="8215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- Le serveur envoie son certificat et une liste d'</a:t>
            </a:r>
            <a:r>
              <a:rPr lang="fr-FR" sz="2400" dirty="0" err="1" smtClean="0"/>
              <a:t>algo</a:t>
            </a:r>
            <a:r>
              <a:rPr lang="fr-FR" sz="2400" dirty="0" smtClean="0"/>
              <a:t> de crypto à négocier </a:t>
            </a:r>
            <a:br>
              <a:rPr lang="fr-FR" sz="2400" dirty="0" smtClean="0"/>
            </a:b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Déroulement du protocole SSL </a:t>
            </a:r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381250"/>
            <a:ext cx="8165018" cy="2920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500034" y="5429264"/>
            <a:ext cx="8215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- Le client vérifie le certificat du serveur à l'aide de la clé publique du CA contenu dans le navigateur </a:t>
            </a:r>
            <a:br>
              <a:rPr lang="fr-FR" sz="2400" dirty="0" smtClean="0"/>
            </a:b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Déroulement du protocole SSL </a:t>
            </a:r>
            <a:endParaRPr lang="fr-F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4059" y="2538413"/>
            <a:ext cx="8241345" cy="2400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500034" y="4857760"/>
            <a:ext cx="82153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- Le client génère un pré-master secret (PMS)(48 octets) qui sera utilisé pour générer le master-</a:t>
            </a:r>
            <a:r>
              <a:rPr lang="fr-FR" sz="2400" dirty="0" err="1" smtClean="0"/>
              <a:t>key</a:t>
            </a:r>
            <a:r>
              <a:rPr lang="fr-FR" sz="2400" dirty="0" smtClean="0"/>
              <a:t> (48 octets).</a:t>
            </a:r>
            <a:br>
              <a:rPr lang="fr-FR" sz="2400" dirty="0" smtClean="0"/>
            </a:br>
            <a:r>
              <a:rPr lang="fr-FR" sz="2400" dirty="0" smtClean="0"/>
              <a:t>- PMS est chiffré avec la clé publique du serveur </a:t>
            </a:r>
            <a:br>
              <a:rPr lang="fr-FR" sz="2400" dirty="0" smtClean="0"/>
            </a:b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Déroulement du protocole SSL</a:t>
            </a:r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583" y="2471737"/>
            <a:ext cx="8264821" cy="2688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500034" y="5214950"/>
            <a:ext cx="82153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Les données échangées entre le client et le serveur seront chiffrées et authentifiées avec des clés dérivées du master-secret </a:t>
            </a:r>
            <a:br>
              <a:rPr lang="fr-FR" sz="2400" dirty="0" smtClean="0"/>
            </a:b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Déroulement du protocole SSL</a:t>
            </a:r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583" y="2471737"/>
            <a:ext cx="8264821" cy="2688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428596" y="5214950"/>
            <a:ext cx="82868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Phase 2: authentification du client</a:t>
            </a:r>
            <a:br>
              <a:rPr lang="fr-FR" dirty="0" smtClean="0"/>
            </a:br>
            <a:r>
              <a:rPr lang="fr-FR" dirty="0" smtClean="0"/>
              <a:t>- Le serveur peut demander au client de s'authentifier en lui demandant son certificat</a:t>
            </a:r>
            <a:br>
              <a:rPr lang="fr-FR" dirty="0" smtClean="0"/>
            </a:br>
            <a:r>
              <a:rPr lang="fr-FR" dirty="0" smtClean="0"/>
              <a:t>- Le client répond en envoyant son certificat puis en signant un message avec sa clé privé 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Rappel: Protocole </a:t>
            </a:r>
            <a:r>
              <a:rPr lang="fr-FR" dirty="0" smtClean="0"/>
              <a:t>SSL/TLS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fr-FR" dirty="0" smtClean="0"/>
              <a:t>Services de sécurité assurés par SSL</a:t>
            </a:r>
          </a:p>
          <a:p>
            <a:r>
              <a:rPr lang="fr-FR" dirty="0" smtClean="0"/>
              <a:t>Confidentialité</a:t>
            </a:r>
          </a:p>
          <a:p>
            <a:pPr lvl="1"/>
            <a:r>
              <a:rPr lang="fr-FR" dirty="0" smtClean="0"/>
              <a:t>Obtenue par chiffrement symétrique</a:t>
            </a:r>
          </a:p>
          <a:p>
            <a:r>
              <a:rPr lang="fr-FR" dirty="0" smtClean="0"/>
              <a:t>Intégrité</a:t>
            </a:r>
          </a:p>
          <a:p>
            <a:pPr lvl="1"/>
            <a:r>
              <a:rPr lang="fr-FR" dirty="0" smtClean="0"/>
              <a:t>En utilisant des MAC : MD5(128 bits), SHA1(160 bits)</a:t>
            </a:r>
          </a:p>
          <a:p>
            <a:r>
              <a:rPr lang="fr-FR" dirty="0" smtClean="0"/>
              <a:t>Authentification</a:t>
            </a:r>
          </a:p>
          <a:p>
            <a:pPr lvl="1"/>
            <a:r>
              <a:rPr lang="fr-FR" dirty="0" smtClean="0"/>
              <a:t>Identification des deux entités (client optionnel) basée sur les certificats X.509</a:t>
            </a:r>
          </a:p>
          <a:p>
            <a:pPr lvl="1"/>
            <a:r>
              <a:rPr lang="fr-FR" dirty="0" smtClean="0"/>
              <a:t>Authentification de l'origine des données basée sur des MAC 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Question 3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Le protocole SSL/TLS permet d’assurer</a:t>
            </a:r>
          </a:p>
          <a:p>
            <a:pPr>
              <a:buFont typeface="Wingdings" pitchFamily="2" charset="2"/>
              <a:buChar char="ü"/>
            </a:pPr>
            <a:r>
              <a:rPr lang="fr-FR" dirty="0" smtClean="0"/>
              <a:t>Le contrôle d’intégrité</a:t>
            </a:r>
          </a:p>
          <a:p>
            <a:pPr>
              <a:buFont typeface="Wingdings" pitchFamily="2" charset="2"/>
              <a:buChar char="ü"/>
            </a:pPr>
            <a:r>
              <a:rPr lang="fr-FR" dirty="0" smtClean="0"/>
              <a:t>La confidentialité des échanges entre le client et le serveur</a:t>
            </a:r>
          </a:p>
          <a:p>
            <a:pPr>
              <a:buFont typeface="Wingdings" pitchFamily="2" charset="2"/>
              <a:buChar char="ü"/>
            </a:pPr>
            <a:r>
              <a:rPr lang="fr-FR" dirty="0" smtClean="0"/>
              <a:t>L’authentification de l’origine de données</a:t>
            </a:r>
          </a:p>
          <a:p>
            <a:r>
              <a:rPr lang="fr-FR" dirty="0" smtClean="0"/>
              <a:t>L’authentification du serveur optionnellement</a:t>
            </a:r>
          </a:p>
          <a:p>
            <a:pPr>
              <a:buFont typeface="Wingdings" pitchFamily="2" charset="2"/>
              <a:buChar char="ü"/>
            </a:pPr>
            <a:r>
              <a:rPr lang="fr-FR" dirty="0" smtClean="0"/>
              <a:t>L’authentification du client optionnellement 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Question 1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Soit le protocole cryptographique suivant :</a:t>
            </a:r>
            <a:br>
              <a:rPr lang="fr-FR" dirty="0" smtClean="0"/>
            </a:br>
            <a:r>
              <a:rPr lang="fr-FR" dirty="0" smtClean="0"/>
              <a:t>M1 : B ==&gt; A : </a:t>
            </a:r>
            <a:r>
              <a:rPr lang="fr-FR" dirty="0" err="1" smtClean="0"/>
              <a:t>B.PKb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M2 : A ==&gt; B : {m}</a:t>
            </a:r>
            <a:r>
              <a:rPr lang="fr-FR" dirty="0" err="1" smtClean="0"/>
              <a:t>PKb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r>
              <a:rPr lang="fr-FR" dirty="0" smtClean="0"/>
              <a:t>Ce protocole est vulnérable à une attaque de type </a:t>
            </a:r>
            <a:r>
              <a:rPr lang="fr-FR" dirty="0" smtClean="0">
                <a:solidFill>
                  <a:srgbClr val="0070C0"/>
                </a:solidFill>
              </a:rPr>
              <a:t>man in the middle </a:t>
            </a:r>
            <a:r>
              <a:rPr lang="fr-FR" dirty="0" smtClean="0"/>
              <a:t>. Un intrus "I" peut attaquer ce protocole comme suit : 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Choix 1</a:t>
            </a:r>
            <a:endParaRPr lang="fr-F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20752" y="3815560"/>
            <a:ext cx="7666024" cy="2685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642910" y="2143116"/>
            <a:ext cx="64294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Soit le protocole cryptographique suivant :</a:t>
            </a:r>
            <a:br>
              <a:rPr lang="fr-FR" sz="2400" dirty="0" smtClean="0"/>
            </a:br>
            <a:r>
              <a:rPr lang="fr-FR" sz="2400" dirty="0" smtClean="0"/>
              <a:t>M1 : B ==&gt; A : </a:t>
            </a:r>
            <a:r>
              <a:rPr lang="fr-FR" sz="2400" dirty="0" err="1" smtClean="0"/>
              <a:t>B.PKb</a:t>
            </a: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>M2 : A ==&gt; B : {m}</a:t>
            </a:r>
            <a:r>
              <a:rPr lang="fr-FR" sz="2400" dirty="0" err="1" smtClean="0"/>
              <a:t>PKb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Choix 2</a:t>
            </a:r>
            <a:endParaRPr lang="fr-F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3714752"/>
            <a:ext cx="7372401" cy="2643206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714348" y="2143116"/>
            <a:ext cx="64294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Soit le protocole cryptographique suivant :</a:t>
            </a:r>
            <a:br>
              <a:rPr lang="fr-FR" sz="2400" dirty="0" smtClean="0"/>
            </a:br>
            <a:r>
              <a:rPr lang="fr-FR" sz="2400" dirty="0" smtClean="0"/>
              <a:t>M1 : B ==&gt; A : </a:t>
            </a:r>
            <a:r>
              <a:rPr lang="fr-FR" sz="2400" dirty="0" err="1" smtClean="0"/>
              <a:t>B.PKb</a:t>
            </a: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>M2 : A ==&gt; B : {m}</a:t>
            </a:r>
            <a:r>
              <a:rPr lang="fr-FR" sz="2400" dirty="0" err="1" smtClean="0"/>
              <a:t>PKb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Choix 3</a:t>
            </a:r>
            <a:endParaRPr lang="fr-F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41672" y="3643314"/>
            <a:ext cx="725832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785786" y="2143116"/>
            <a:ext cx="64294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Soit le protocole cryptographique suivant :</a:t>
            </a:r>
            <a:br>
              <a:rPr lang="fr-FR" sz="2400" dirty="0" smtClean="0"/>
            </a:br>
            <a:r>
              <a:rPr lang="fr-FR" sz="2400" dirty="0" smtClean="0"/>
              <a:t>M1 : B ==&gt; A : </a:t>
            </a:r>
            <a:r>
              <a:rPr lang="fr-FR" sz="2400" dirty="0" err="1" smtClean="0"/>
              <a:t>B.PKb</a:t>
            </a: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>M2 : A ==&gt; B : {m}</a:t>
            </a:r>
            <a:r>
              <a:rPr lang="fr-FR" sz="2400" dirty="0" err="1" smtClean="0"/>
              <a:t>PKb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Rappel: Certificat numérique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928802"/>
            <a:ext cx="8358246" cy="4471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Rappel: Certificat numérique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928802"/>
            <a:ext cx="8286808" cy="4462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8122</TotalTime>
  <Words>590</Words>
  <Application>Microsoft Office PowerPoint</Application>
  <PresentationFormat>Affichage à l'écran (4:3)</PresentationFormat>
  <Paragraphs>72</Paragraphs>
  <Slides>36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37" baseType="lpstr">
      <vt:lpstr>Débit</vt:lpstr>
      <vt:lpstr>Module: Sécurité Informatique Série 2 Exercice 1</vt:lpstr>
      <vt:lpstr>Rappel: Attaque de type man in the middle</vt:lpstr>
      <vt:lpstr>Rappel: Attaque de type man in the middle</vt:lpstr>
      <vt:lpstr>Question 1</vt:lpstr>
      <vt:lpstr>Choix 1</vt:lpstr>
      <vt:lpstr>Choix 2</vt:lpstr>
      <vt:lpstr>Choix 3</vt:lpstr>
      <vt:lpstr>Rappel: Certificat numérique</vt:lpstr>
      <vt:lpstr>Rappel: Certificat numérique</vt:lpstr>
      <vt:lpstr>Rappel: Certificat numérique</vt:lpstr>
      <vt:lpstr>Rappel: Certificat numérique</vt:lpstr>
      <vt:lpstr>Rappel: Certificat numérique</vt:lpstr>
      <vt:lpstr>Rappel: Certificat numérique</vt:lpstr>
      <vt:lpstr>Rappel: Certificat numérique</vt:lpstr>
      <vt:lpstr>Rappel: Certificat numérique</vt:lpstr>
      <vt:lpstr>Exemple</vt:lpstr>
      <vt:lpstr>Exemple</vt:lpstr>
      <vt:lpstr>Diapositive 18</vt:lpstr>
      <vt:lpstr>https://www.digicert.com/</vt:lpstr>
      <vt:lpstr>Diapositive 20</vt:lpstr>
      <vt:lpstr>Diapositive 21</vt:lpstr>
      <vt:lpstr>Diapositive 22</vt:lpstr>
      <vt:lpstr>Diapositive 23</vt:lpstr>
      <vt:lpstr>Diapositive 24</vt:lpstr>
      <vt:lpstr>Rappel: Certificat numérique</vt:lpstr>
      <vt:lpstr>Rappel: Certificat numérique</vt:lpstr>
      <vt:lpstr>Question 2</vt:lpstr>
      <vt:lpstr>Rappel: Protocole SSL/TLS</vt:lpstr>
      <vt:lpstr>Déroulement du protocole SSL </vt:lpstr>
      <vt:lpstr>Déroulement du protocole SSL </vt:lpstr>
      <vt:lpstr>Déroulement du protocole SSL </vt:lpstr>
      <vt:lpstr>Déroulement du protocole SSL </vt:lpstr>
      <vt:lpstr>Déroulement du protocole SSL</vt:lpstr>
      <vt:lpstr>Déroulement du protocole SSL</vt:lpstr>
      <vt:lpstr>Rappel: Protocole SSL/TLS</vt:lpstr>
      <vt:lpstr>Question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Série 2 Exercice 1</dc:title>
  <dc:creator>Amina</dc:creator>
  <cp:lastModifiedBy>Amina</cp:lastModifiedBy>
  <cp:revision>24</cp:revision>
  <dcterms:created xsi:type="dcterms:W3CDTF">2020-04-16T08:34:21Z</dcterms:created>
  <dcterms:modified xsi:type="dcterms:W3CDTF">2020-05-14T13:36:37Z</dcterms:modified>
</cp:coreProperties>
</file>