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sldIdLst>
    <p:sldId id="256" r:id="rId2"/>
    <p:sldId id="257" r:id="rId3"/>
    <p:sldId id="265" r:id="rId4"/>
    <p:sldId id="258" r:id="rId5"/>
    <p:sldId id="259" r:id="rId6"/>
    <p:sldId id="267" r:id="rId7"/>
    <p:sldId id="266" r:id="rId8"/>
    <p:sldId id="270" r:id="rId9"/>
    <p:sldId id="271" r:id="rId10"/>
    <p:sldId id="272" r:id="rId11"/>
    <p:sldId id="268" r:id="rId12"/>
    <p:sldId id="278" r:id="rId13"/>
    <p:sldId id="277" r:id="rId14"/>
    <p:sldId id="269" r:id="rId15"/>
    <p:sldId id="279" r:id="rId16"/>
    <p:sldId id="275" r:id="rId17"/>
    <p:sldId id="276" r:id="rId18"/>
    <p:sldId id="263" r:id="rId19"/>
    <p:sldId id="264"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5BD"/>
    <a:srgbClr val="E6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1D949-F35C-41F3-8DE2-F1A248636FE7}"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US"/>
        </a:p>
      </dgm:t>
    </dgm:pt>
    <dgm:pt modelId="{24A1E979-1068-4A66-B9B7-7AE7124B354A}">
      <dgm:prSet phldrT="[Text]"/>
      <dgm:spPr/>
      <dgm:t>
        <a:bodyPr/>
        <a:lstStyle/>
        <a:p>
          <a:r>
            <a:rPr lang="fr-FR" dirty="0"/>
            <a:t>Introduction</a:t>
          </a:r>
          <a:endParaRPr lang="en-US" dirty="0"/>
        </a:p>
      </dgm:t>
    </dgm:pt>
    <dgm:pt modelId="{5F048B03-7FC1-48D7-84F3-37FEF4383C3E}" type="parTrans" cxnId="{DF035091-28E7-4AC2-AD55-4F9FC187D863}">
      <dgm:prSet/>
      <dgm:spPr/>
      <dgm:t>
        <a:bodyPr/>
        <a:lstStyle/>
        <a:p>
          <a:endParaRPr lang="en-US"/>
        </a:p>
      </dgm:t>
    </dgm:pt>
    <dgm:pt modelId="{90D86230-0847-4022-A000-74BFF70DA212}" type="sibTrans" cxnId="{DF035091-28E7-4AC2-AD55-4F9FC187D863}">
      <dgm:prSet/>
      <dgm:spPr/>
      <dgm:t>
        <a:bodyPr/>
        <a:lstStyle/>
        <a:p>
          <a:endParaRPr lang="en-US"/>
        </a:p>
      </dgm:t>
    </dgm:pt>
    <dgm:pt modelId="{08054889-F4BD-4E5A-97E8-E1BE3F606351}">
      <dgm:prSet phldrT="[Text]"/>
      <dgm:spPr/>
      <dgm:t>
        <a:bodyPr/>
        <a:lstStyle/>
        <a:p>
          <a:r>
            <a:rPr lang="fr-FR" dirty="0"/>
            <a:t>Les causes</a:t>
          </a:r>
          <a:endParaRPr lang="en-US" dirty="0"/>
        </a:p>
      </dgm:t>
    </dgm:pt>
    <dgm:pt modelId="{53FD47B4-6CBB-48EC-8BD7-829E4F0BB216}" type="parTrans" cxnId="{A620E28A-F3CB-444D-BE9A-055DEAECD3B9}">
      <dgm:prSet/>
      <dgm:spPr/>
      <dgm:t>
        <a:bodyPr/>
        <a:lstStyle/>
        <a:p>
          <a:endParaRPr lang="en-US"/>
        </a:p>
      </dgm:t>
    </dgm:pt>
    <dgm:pt modelId="{ED2230AF-3D81-4972-86D1-A87D4F1835FB}" type="sibTrans" cxnId="{A620E28A-F3CB-444D-BE9A-055DEAECD3B9}">
      <dgm:prSet/>
      <dgm:spPr/>
      <dgm:t>
        <a:bodyPr/>
        <a:lstStyle/>
        <a:p>
          <a:endParaRPr lang="en-US"/>
        </a:p>
      </dgm:t>
    </dgm:pt>
    <dgm:pt modelId="{67E75D89-D3F8-4247-9DCB-94464F4A75A5}">
      <dgm:prSet phldrT="[Text]"/>
      <dgm:spPr/>
      <dgm:t>
        <a:bodyPr/>
        <a:lstStyle/>
        <a:p>
          <a:r>
            <a:rPr lang="fr-FR" dirty="0"/>
            <a:t>Définition</a:t>
          </a:r>
          <a:endParaRPr lang="en-US" dirty="0"/>
        </a:p>
      </dgm:t>
    </dgm:pt>
    <dgm:pt modelId="{816E80B9-B61E-4DAB-82EE-E7B85767A289}" type="sibTrans" cxnId="{E0DD465D-1DED-4882-8BA7-06668E2E2E13}">
      <dgm:prSet/>
      <dgm:spPr/>
      <dgm:t>
        <a:bodyPr/>
        <a:lstStyle/>
        <a:p>
          <a:endParaRPr lang="en-US"/>
        </a:p>
      </dgm:t>
    </dgm:pt>
    <dgm:pt modelId="{FC06A99B-C357-43CB-8B6C-EE8DF00FC9AA}" type="parTrans" cxnId="{E0DD465D-1DED-4882-8BA7-06668E2E2E13}">
      <dgm:prSet/>
      <dgm:spPr/>
      <dgm:t>
        <a:bodyPr/>
        <a:lstStyle/>
        <a:p>
          <a:endParaRPr lang="en-US"/>
        </a:p>
      </dgm:t>
    </dgm:pt>
    <dgm:pt modelId="{13CFA677-E522-4374-B98C-A41E48A4E04B}">
      <dgm:prSet phldrT="[Text]"/>
      <dgm:spPr/>
      <dgm:t>
        <a:bodyPr/>
        <a:lstStyle/>
        <a:p>
          <a:r>
            <a:rPr lang="fr-FR" dirty="0"/>
            <a:t>Les mécanisme</a:t>
          </a:r>
          <a:endParaRPr lang="en-US" dirty="0"/>
        </a:p>
      </dgm:t>
    </dgm:pt>
    <dgm:pt modelId="{0BBFBF8D-62D0-4C66-8CE1-0B1E9D3993D2}" type="parTrans" cxnId="{A17C78F1-863A-453E-8AF4-FD0782A9A43F}">
      <dgm:prSet/>
      <dgm:spPr/>
      <dgm:t>
        <a:bodyPr/>
        <a:lstStyle/>
        <a:p>
          <a:endParaRPr lang="en-US"/>
        </a:p>
      </dgm:t>
    </dgm:pt>
    <dgm:pt modelId="{653B6C23-8C2C-435F-8286-EAD79D8B7B3A}" type="sibTrans" cxnId="{A17C78F1-863A-453E-8AF4-FD0782A9A43F}">
      <dgm:prSet/>
      <dgm:spPr/>
      <dgm:t>
        <a:bodyPr/>
        <a:lstStyle/>
        <a:p>
          <a:endParaRPr lang="en-US"/>
        </a:p>
      </dgm:t>
    </dgm:pt>
    <dgm:pt modelId="{9DB2ECAC-A45E-47F7-B3D4-F51FEB02A07C}">
      <dgm:prSet phldrT="[Text]"/>
      <dgm:spPr/>
      <dgm:t>
        <a:bodyPr/>
        <a:lstStyle/>
        <a:p>
          <a:r>
            <a:rPr lang="fr-FR" dirty="0"/>
            <a:t>Les consécounces</a:t>
          </a:r>
          <a:endParaRPr lang="en-US" dirty="0"/>
        </a:p>
      </dgm:t>
    </dgm:pt>
    <dgm:pt modelId="{6B91FE8A-B95C-436E-A1CB-F51CE2D96937}" type="parTrans" cxnId="{99062E68-65C9-4F11-BE53-F907F75A3AB4}">
      <dgm:prSet/>
      <dgm:spPr/>
      <dgm:t>
        <a:bodyPr/>
        <a:lstStyle/>
        <a:p>
          <a:endParaRPr lang="en-US"/>
        </a:p>
      </dgm:t>
    </dgm:pt>
    <dgm:pt modelId="{06E8B80E-E407-4414-A226-115D8662A436}" type="sibTrans" cxnId="{99062E68-65C9-4F11-BE53-F907F75A3AB4}">
      <dgm:prSet/>
      <dgm:spPr/>
      <dgm:t>
        <a:bodyPr/>
        <a:lstStyle/>
        <a:p>
          <a:endParaRPr lang="en-US"/>
        </a:p>
      </dgm:t>
    </dgm:pt>
    <dgm:pt modelId="{13B40AF4-9536-4AFC-95C4-0F7EFFEDEEB1}">
      <dgm:prSet phldrT="[Text]"/>
      <dgm:spPr/>
      <dgm:t>
        <a:bodyPr/>
        <a:lstStyle/>
        <a:p>
          <a:r>
            <a:rPr lang="fr-FR" dirty="0"/>
            <a:t>Les exemples</a:t>
          </a:r>
          <a:endParaRPr lang="en-US" dirty="0"/>
        </a:p>
      </dgm:t>
    </dgm:pt>
    <dgm:pt modelId="{90E6AE07-DEC4-4081-A743-65340D0BCD91}" type="parTrans" cxnId="{6659E6C5-3045-449B-8357-23D020F90865}">
      <dgm:prSet/>
      <dgm:spPr/>
      <dgm:t>
        <a:bodyPr/>
        <a:lstStyle/>
        <a:p>
          <a:endParaRPr lang="en-US"/>
        </a:p>
      </dgm:t>
    </dgm:pt>
    <dgm:pt modelId="{D273F46D-7C93-4697-B5EC-92D4F21E7994}" type="sibTrans" cxnId="{6659E6C5-3045-449B-8357-23D020F90865}">
      <dgm:prSet/>
      <dgm:spPr/>
      <dgm:t>
        <a:bodyPr/>
        <a:lstStyle/>
        <a:p>
          <a:endParaRPr lang="en-US"/>
        </a:p>
      </dgm:t>
    </dgm:pt>
    <dgm:pt modelId="{78F3364E-ABE3-4CB9-A56A-266996ADCED5}">
      <dgm:prSet phldrT="[Text]"/>
      <dgm:spPr/>
      <dgm:t>
        <a:bodyPr/>
        <a:lstStyle/>
        <a:p>
          <a:r>
            <a:rPr lang="fr-FR" dirty="0"/>
            <a:t>Conclusion</a:t>
          </a:r>
          <a:endParaRPr lang="en-US" dirty="0"/>
        </a:p>
      </dgm:t>
    </dgm:pt>
    <dgm:pt modelId="{59802C31-16B6-47E2-8A05-809811B1D315}" type="parTrans" cxnId="{DCC36A51-E945-4F7F-B564-6ED601500C82}">
      <dgm:prSet/>
      <dgm:spPr/>
      <dgm:t>
        <a:bodyPr/>
        <a:lstStyle/>
        <a:p>
          <a:endParaRPr lang="en-US"/>
        </a:p>
      </dgm:t>
    </dgm:pt>
    <dgm:pt modelId="{19D28AF9-35C6-4F99-B9BA-3C80CC6CB305}" type="sibTrans" cxnId="{DCC36A51-E945-4F7F-B564-6ED601500C82}">
      <dgm:prSet/>
      <dgm:spPr/>
      <dgm:t>
        <a:bodyPr/>
        <a:lstStyle/>
        <a:p>
          <a:endParaRPr lang="en-US"/>
        </a:p>
      </dgm:t>
    </dgm:pt>
    <dgm:pt modelId="{FC60D380-422E-4B7B-9947-383EED0CDDF8}" type="pres">
      <dgm:prSet presAssocID="{FBB1D949-F35C-41F3-8DE2-F1A248636FE7}" presName="Name0" presStyleCnt="0">
        <dgm:presLayoutVars>
          <dgm:chMax val="7"/>
          <dgm:chPref val="7"/>
          <dgm:dir/>
        </dgm:presLayoutVars>
      </dgm:prSet>
      <dgm:spPr/>
    </dgm:pt>
    <dgm:pt modelId="{523B7CD4-04F6-4DDA-89DA-C94867747247}" type="pres">
      <dgm:prSet presAssocID="{FBB1D949-F35C-41F3-8DE2-F1A248636FE7}" presName="Name1" presStyleCnt="0"/>
      <dgm:spPr/>
    </dgm:pt>
    <dgm:pt modelId="{B9D99B55-AD14-4AF9-9ECD-41BC89F1CF8F}" type="pres">
      <dgm:prSet presAssocID="{FBB1D949-F35C-41F3-8DE2-F1A248636FE7}" presName="cycle" presStyleCnt="0"/>
      <dgm:spPr/>
    </dgm:pt>
    <dgm:pt modelId="{B102C0C6-1ED5-4999-A7CE-0E1710FD93BA}" type="pres">
      <dgm:prSet presAssocID="{FBB1D949-F35C-41F3-8DE2-F1A248636FE7}" presName="srcNode" presStyleLbl="node1" presStyleIdx="0" presStyleCnt="7"/>
      <dgm:spPr/>
    </dgm:pt>
    <dgm:pt modelId="{68677F60-83A7-406B-B411-9C48ABCB8B7A}" type="pres">
      <dgm:prSet presAssocID="{FBB1D949-F35C-41F3-8DE2-F1A248636FE7}" presName="conn" presStyleLbl="parChTrans1D2" presStyleIdx="0" presStyleCnt="1"/>
      <dgm:spPr/>
    </dgm:pt>
    <dgm:pt modelId="{FB4A0E4D-0169-4514-B997-760F0F596EEF}" type="pres">
      <dgm:prSet presAssocID="{FBB1D949-F35C-41F3-8DE2-F1A248636FE7}" presName="extraNode" presStyleLbl="node1" presStyleIdx="0" presStyleCnt="7"/>
      <dgm:spPr/>
    </dgm:pt>
    <dgm:pt modelId="{F6EA850D-293E-4372-91F8-26983B88CD34}" type="pres">
      <dgm:prSet presAssocID="{FBB1D949-F35C-41F3-8DE2-F1A248636FE7}" presName="dstNode" presStyleLbl="node1" presStyleIdx="0" presStyleCnt="7"/>
      <dgm:spPr/>
    </dgm:pt>
    <dgm:pt modelId="{972E0D07-0524-4A71-96D0-1F7EE8BD8DE4}" type="pres">
      <dgm:prSet presAssocID="{24A1E979-1068-4A66-B9B7-7AE7124B354A}" presName="text_1" presStyleLbl="node1" presStyleIdx="0" presStyleCnt="7" custScaleY="92484">
        <dgm:presLayoutVars>
          <dgm:bulletEnabled val="1"/>
        </dgm:presLayoutVars>
      </dgm:prSet>
      <dgm:spPr/>
    </dgm:pt>
    <dgm:pt modelId="{C50AEE25-D17B-44F0-8320-B25EAB2275DE}" type="pres">
      <dgm:prSet presAssocID="{24A1E979-1068-4A66-B9B7-7AE7124B354A}" presName="accent_1" presStyleCnt="0"/>
      <dgm:spPr/>
    </dgm:pt>
    <dgm:pt modelId="{80136037-7567-428B-BAB1-1B6437E55E6B}" type="pres">
      <dgm:prSet presAssocID="{24A1E979-1068-4A66-B9B7-7AE7124B354A}" presName="accentRepeatNode" presStyleLbl="solidFgAcc1" presStyleIdx="0" presStyleCnt="7"/>
      <dgm:spPr/>
    </dgm:pt>
    <dgm:pt modelId="{C511BE77-FB79-484A-81A9-51E8BB78F388}" type="pres">
      <dgm:prSet presAssocID="{67E75D89-D3F8-4247-9DCB-94464F4A75A5}" presName="text_2" presStyleLbl="node1" presStyleIdx="1" presStyleCnt="7" custScaleY="68093">
        <dgm:presLayoutVars>
          <dgm:bulletEnabled val="1"/>
        </dgm:presLayoutVars>
      </dgm:prSet>
      <dgm:spPr/>
    </dgm:pt>
    <dgm:pt modelId="{C20B7B6C-562E-4752-9A29-CAE04853750C}" type="pres">
      <dgm:prSet presAssocID="{67E75D89-D3F8-4247-9DCB-94464F4A75A5}" presName="accent_2" presStyleCnt="0"/>
      <dgm:spPr/>
    </dgm:pt>
    <dgm:pt modelId="{14E36CBC-817F-4015-BF21-D2943ADA92D8}" type="pres">
      <dgm:prSet presAssocID="{67E75D89-D3F8-4247-9DCB-94464F4A75A5}" presName="accentRepeatNode" presStyleLbl="solidFgAcc1" presStyleIdx="1" presStyleCnt="7"/>
      <dgm:spPr/>
    </dgm:pt>
    <dgm:pt modelId="{BD583488-C63C-4F75-A1FB-884119AA77A9}" type="pres">
      <dgm:prSet presAssocID="{08054889-F4BD-4E5A-97E8-E1BE3F606351}" presName="text_3" presStyleLbl="node1" presStyleIdx="2" presStyleCnt="7">
        <dgm:presLayoutVars>
          <dgm:bulletEnabled val="1"/>
        </dgm:presLayoutVars>
      </dgm:prSet>
      <dgm:spPr/>
    </dgm:pt>
    <dgm:pt modelId="{D3C68F4B-0B35-4668-8F3F-C1424929C9F6}" type="pres">
      <dgm:prSet presAssocID="{08054889-F4BD-4E5A-97E8-E1BE3F606351}" presName="accent_3" presStyleCnt="0"/>
      <dgm:spPr/>
    </dgm:pt>
    <dgm:pt modelId="{FA92719A-9D04-4675-93F5-D134972B3196}" type="pres">
      <dgm:prSet presAssocID="{08054889-F4BD-4E5A-97E8-E1BE3F606351}" presName="accentRepeatNode" presStyleLbl="solidFgAcc1" presStyleIdx="2" presStyleCnt="7"/>
      <dgm:spPr/>
    </dgm:pt>
    <dgm:pt modelId="{C4ACF36B-75B9-4E07-9F9A-1D9C210AFF3A}" type="pres">
      <dgm:prSet presAssocID="{13CFA677-E522-4374-B98C-A41E48A4E04B}" presName="text_4" presStyleLbl="node1" presStyleIdx="3" presStyleCnt="7">
        <dgm:presLayoutVars>
          <dgm:bulletEnabled val="1"/>
        </dgm:presLayoutVars>
      </dgm:prSet>
      <dgm:spPr/>
    </dgm:pt>
    <dgm:pt modelId="{D28B108B-FD23-43F1-B149-5DC0AA013097}" type="pres">
      <dgm:prSet presAssocID="{13CFA677-E522-4374-B98C-A41E48A4E04B}" presName="accent_4" presStyleCnt="0"/>
      <dgm:spPr/>
    </dgm:pt>
    <dgm:pt modelId="{87168619-5793-4904-A51E-4A173B595418}" type="pres">
      <dgm:prSet presAssocID="{13CFA677-E522-4374-B98C-A41E48A4E04B}" presName="accentRepeatNode" presStyleLbl="solidFgAcc1" presStyleIdx="3" presStyleCnt="7"/>
      <dgm:spPr/>
    </dgm:pt>
    <dgm:pt modelId="{755329B6-2A5D-40E2-99A5-76973349F7FB}" type="pres">
      <dgm:prSet presAssocID="{13B40AF4-9536-4AFC-95C4-0F7EFFEDEEB1}" presName="text_5" presStyleLbl="node1" presStyleIdx="4" presStyleCnt="7">
        <dgm:presLayoutVars>
          <dgm:bulletEnabled val="1"/>
        </dgm:presLayoutVars>
      </dgm:prSet>
      <dgm:spPr/>
    </dgm:pt>
    <dgm:pt modelId="{D4FD4636-CD44-427A-BC9B-076B66311FEC}" type="pres">
      <dgm:prSet presAssocID="{13B40AF4-9536-4AFC-95C4-0F7EFFEDEEB1}" presName="accent_5" presStyleCnt="0"/>
      <dgm:spPr/>
    </dgm:pt>
    <dgm:pt modelId="{62A9D5B0-A2CC-435A-9D6A-562F130685F9}" type="pres">
      <dgm:prSet presAssocID="{13B40AF4-9536-4AFC-95C4-0F7EFFEDEEB1}" presName="accentRepeatNode" presStyleLbl="solidFgAcc1" presStyleIdx="4" presStyleCnt="7"/>
      <dgm:spPr/>
    </dgm:pt>
    <dgm:pt modelId="{457ECB1E-971C-4A70-B2DF-22B6A04360D0}" type="pres">
      <dgm:prSet presAssocID="{9DB2ECAC-A45E-47F7-B3D4-F51FEB02A07C}" presName="text_6" presStyleLbl="node1" presStyleIdx="5" presStyleCnt="7">
        <dgm:presLayoutVars>
          <dgm:bulletEnabled val="1"/>
        </dgm:presLayoutVars>
      </dgm:prSet>
      <dgm:spPr/>
    </dgm:pt>
    <dgm:pt modelId="{62214B4F-6B2A-40E7-B299-5F0E45C839C9}" type="pres">
      <dgm:prSet presAssocID="{9DB2ECAC-A45E-47F7-B3D4-F51FEB02A07C}" presName="accent_6" presStyleCnt="0"/>
      <dgm:spPr/>
    </dgm:pt>
    <dgm:pt modelId="{F65D92A4-13C3-47AA-9418-6DDA6403E234}" type="pres">
      <dgm:prSet presAssocID="{9DB2ECAC-A45E-47F7-B3D4-F51FEB02A07C}" presName="accentRepeatNode" presStyleLbl="solidFgAcc1" presStyleIdx="5" presStyleCnt="7"/>
      <dgm:spPr/>
    </dgm:pt>
    <dgm:pt modelId="{CCECBF81-1DE8-4E61-871E-2C56823A6768}" type="pres">
      <dgm:prSet presAssocID="{78F3364E-ABE3-4CB9-A56A-266996ADCED5}" presName="text_7" presStyleLbl="node1" presStyleIdx="6" presStyleCnt="7">
        <dgm:presLayoutVars>
          <dgm:bulletEnabled val="1"/>
        </dgm:presLayoutVars>
      </dgm:prSet>
      <dgm:spPr/>
    </dgm:pt>
    <dgm:pt modelId="{5FA12853-87A5-49A5-AF23-0AC055A1DB64}" type="pres">
      <dgm:prSet presAssocID="{78F3364E-ABE3-4CB9-A56A-266996ADCED5}" presName="accent_7" presStyleCnt="0"/>
      <dgm:spPr/>
    </dgm:pt>
    <dgm:pt modelId="{30A3DCBA-9522-44C1-9C70-E2F263D8832F}" type="pres">
      <dgm:prSet presAssocID="{78F3364E-ABE3-4CB9-A56A-266996ADCED5}" presName="accentRepeatNode" presStyleLbl="solidFgAcc1" presStyleIdx="6" presStyleCnt="7"/>
      <dgm:spPr/>
    </dgm:pt>
  </dgm:ptLst>
  <dgm:cxnLst>
    <dgm:cxn modelId="{B6415806-97EE-40E6-9491-4CA7E7C93265}" type="presOf" srcId="{FBB1D949-F35C-41F3-8DE2-F1A248636FE7}" destId="{FC60D380-422E-4B7B-9947-383EED0CDDF8}" srcOrd="0" destOrd="0" presId="urn:microsoft.com/office/officeart/2008/layout/VerticalCurvedList"/>
    <dgm:cxn modelId="{30E1C019-4250-4C64-8716-DC009851E6C7}" type="presOf" srcId="{24A1E979-1068-4A66-B9B7-7AE7124B354A}" destId="{972E0D07-0524-4A71-96D0-1F7EE8BD8DE4}" srcOrd="0" destOrd="0" presId="urn:microsoft.com/office/officeart/2008/layout/VerticalCurvedList"/>
    <dgm:cxn modelId="{E0DD465D-1DED-4882-8BA7-06668E2E2E13}" srcId="{FBB1D949-F35C-41F3-8DE2-F1A248636FE7}" destId="{67E75D89-D3F8-4247-9DCB-94464F4A75A5}" srcOrd="1" destOrd="0" parTransId="{FC06A99B-C357-43CB-8B6C-EE8DF00FC9AA}" sibTransId="{816E80B9-B61E-4DAB-82EE-E7B85767A289}"/>
    <dgm:cxn modelId="{99062E68-65C9-4F11-BE53-F907F75A3AB4}" srcId="{FBB1D949-F35C-41F3-8DE2-F1A248636FE7}" destId="{9DB2ECAC-A45E-47F7-B3D4-F51FEB02A07C}" srcOrd="5" destOrd="0" parTransId="{6B91FE8A-B95C-436E-A1CB-F51CE2D96937}" sibTransId="{06E8B80E-E407-4414-A226-115D8662A436}"/>
    <dgm:cxn modelId="{DCC36A51-E945-4F7F-B564-6ED601500C82}" srcId="{FBB1D949-F35C-41F3-8DE2-F1A248636FE7}" destId="{78F3364E-ABE3-4CB9-A56A-266996ADCED5}" srcOrd="6" destOrd="0" parTransId="{59802C31-16B6-47E2-8A05-809811B1D315}" sibTransId="{19D28AF9-35C6-4F99-B9BA-3C80CC6CB305}"/>
    <dgm:cxn modelId="{13B61A77-B46D-4C21-9D77-F9CF6C586C85}" type="presOf" srcId="{9DB2ECAC-A45E-47F7-B3D4-F51FEB02A07C}" destId="{457ECB1E-971C-4A70-B2DF-22B6A04360D0}" srcOrd="0" destOrd="0" presId="urn:microsoft.com/office/officeart/2008/layout/VerticalCurvedList"/>
    <dgm:cxn modelId="{A620E28A-F3CB-444D-BE9A-055DEAECD3B9}" srcId="{FBB1D949-F35C-41F3-8DE2-F1A248636FE7}" destId="{08054889-F4BD-4E5A-97E8-E1BE3F606351}" srcOrd="2" destOrd="0" parTransId="{53FD47B4-6CBB-48EC-8BD7-829E4F0BB216}" sibTransId="{ED2230AF-3D81-4972-86D1-A87D4F1835FB}"/>
    <dgm:cxn modelId="{4307028E-E206-4C63-8B25-A5C147271D51}" type="presOf" srcId="{13B40AF4-9536-4AFC-95C4-0F7EFFEDEEB1}" destId="{755329B6-2A5D-40E2-99A5-76973349F7FB}" srcOrd="0" destOrd="0" presId="urn:microsoft.com/office/officeart/2008/layout/VerticalCurvedList"/>
    <dgm:cxn modelId="{DF035091-28E7-4AC2-AD55-4F9FC187D863}" srcId="{FBB1D949-F35C-41F3-8DE2-F1A248636FE7}" destId="{24A1E979-1068-4A66-B9B7-7AE7124B354A}" srcOrd="0" destOrd="0" parTransId="{5F048B03-7FC1-48D7-84F3-37FEF4383C3E}" sibTransId="{90D86230-0847-4022-A000-74BFF70DA212}"/>
    <dgm:cxn modelId="{ED73B295-3273-4259-94E4-01F09795C185}" type="presOf" srcId="{90D86230-0847-4022-A000-74BFF70DA212}" destId="{68677F60-83A7-406B-B411-9C48ABCB8B7A}" srcOrd="0" destOrd="0" presId="urn:microsoft.com/office/officeart/2008/layout/VerticalCurvedList"/>
    <dgm:cxn modelId="{21F32CC3-A8E4-4B3E-A47D-6C7E7C336CC5}" type="presOf" srcId="{08054889-F4BD-4E5A-97E8-E1BE3F606351}" destId="{BD583488-C63C-4F75-A1FB-884119AA77A9}" srcOrd="0" destOrd="0" presId="urn:microsoft.com/office/officeart/2008/layout/VerticalCurvedList"/>
    <dgm:cxn modelId="{6659E6C5-3045-449B-8357-23D020F90865}" srcId="{FBB1D949-F35C-41F3-8DE2-F1A248636FE7}" destId="{13B40AF4-9536-4AFC-95C4-0F7EFFEDEEB1}" srcOrd="4" destOrd="0" parTransId="{90E6AE07-DEC4-4081-A743-65340D0BCD91}" sibTransId="{D273F46D-7C93-4697-B5EC-92D4F21E7994}"/>
    <dgm:cxn modelId="{C0EBE4D2-2BDD-4522-A869-6FA08329CDA9}" type="presOf" srcId="{67E75D89-D3F8-4247-9DCB-94464F4A75A5}" destId="{C511BE77-FB79-484A-81A9-51E8BB78F388}" srcOrd="0" destOrd="0" presId="urn:microsoft.com/office/officeart/2008/layout/VerticalCurvedList"/>
    <dgm:cxn modelId="{2B9A3EDA-9EEA-4355-8CB7-962F0825C2ED}" type="presOf" srcId="{13CFA677-E522-4374-B98C-A41E48A4E04B}" destId="{C4ACF36B-75B9-4E07-9F9A-1D9C210AFF3A}" srcOrd="0" destOrd="0" presId="urn:microsoft.com/office/officeart/2008/layout/VerticalCurvedList"/>
    <dgm:cxn modelId="{35A157E3-443F-42B8-AFFD-11B1FB1D8049}" type="presOf" srcId="{78F3364E-ABE3-4CB9-A56A-266996ADCED5}" destId="{CCECBF81-1DE8-4E61-871E-2C56823A6768}" srcOrd="0" destOrd="0" presId="urn:microsoft.com/office/officeart/2008/layout/VerticalCurvedList"/>
    <dgm:cxn modelId="{A17C78F1-863A-453E-8AF4-FD0782A9A43F}" srcId="{FBB1D949-F35C-41F3-8DE2-F1A248636FE7}" destId="{13CFA677-E522-4374-B98C-A41E48A4E04B}" srcOrd="3" destOrd="0" parTransId="{0BBFBF8D-62D0-4C66-8CE1-0B1E9D3993D2}" sibTransId="{653B6C23-8C2C-435F-8286-EAD79D8B7B3A}"/>
    <dgm:cxn modelId="{E8FD7388-BF05-42BF-B5F0-AA294D5AC800}" type="presParOf" srcId="{FC60D380-422E-4B7B-9947-383EED0CDDF8}" destId="{523B7CD4-04F6-4DDA-89DA-C94867747247}" srcOrd="0" destOrd="0" presId="urn:microsoft.com/office/officeart/2008/layout/VerticalCurvedList"/>
    <dgm:cxn modelId="{7E2FA865-39C2-4814-BB7E-6F1DBC4011F0}" type="presParOf" srcId="{523B7CD4-04F6-4DDA-89DA-C94867747247}" destId="{B9D99B55-AD14-4AF9-9ECD-41BC89F1CF8F}" srcOrd="0" destOrd="0" presId="urn:microsoft.com/office/officeart/2008/layout/VerticalCurvedList"/>
    <dgm:cxn modelId="{DCD0BE3E-1AA6-4426-991D-0BF7B26A6B60}" type="presParOf" srcId="{B9D99B55-AD14-4AF9-9ECD-41BC89F1CF8F}" destId="{B102C0C6-1ED5-4999-A7CE-0E1710FD93BA}" srcOrd="0" destOrd="0" presId="urn:microsoft.com/office/officeart/2008/layout/VerticalCurvedList"/>
    <dgm:cxn modelId="{5E604B97-A458-49FF-AB39-55C27CD84ACD}" type="presParOf" srcId="{B9D99B55-AD14-4AF9-9ECD-41BC89F1CF8F}" destId="{68677F60-83A7-406B-B411-9C48ABCB8B7A}" srcOrd="1" destOrd="0" presId="urn:microsoft.com/office/officeart/2008/layout/VerticalCurvedList"/>
    <dgm:cxn modelId="{4D9548B1-A847-4D3D-A7C5-716D172B77D0}" type="presParOf" srcId="{B9D99B55-AD14-4AF9-9ECD-41BC89F1CF8F}" destId="{FB4A0E4D-0169-4514-B997-760F0F596EEF}" srcOrd="2" destOrd="0" presId="urn:microsoft.com/office/officeart/2008/layout/VerticalCurvedList"/>
    <dgm:cxn modelId="{AA7C5CFD-3489-4EF4-B3A5-67B97AED7885}" type="presParOf" srcId="{B9D99B55-AD14-4AF9-9ECD-41BC89F1CF8F}" destId="{F6EA850D-293E-4372-91F8-26983B88CD34}" srcOrd="3" destOrd="0" presId="urn:microsoft.com/office/officeart/2008/layout/VerticalCurvedList"/>
    <dgm:cxn modelId="{8CBB0EA0-51DD-49D1-A18F-677AD5006D54}" type="presParOf" srcId="{523B7CD4-04F6-4DDA-89DA-C94867747247}" destId="{972E0D07-0524-4A71-96D0-1F7EE8BD8DE4}" srcOrd="1" destOrd="0" presId="urn:microsoft.com/office/officeart/2008/layout/VerticalCurvedList"/>
    <dgm:cxn modelId="{54C31DF2-D70E-4555-AFE5-33BF7D6CB164}" type="presParOf" srcId="{523B7CD4-04F6-4DDA-89DA-C94867747247}" destId="{C50AEE25-D17B-44F0-8320-B25EAB2275DE}" srcOrd="2" destOrd="0" presId="urn:microsoft.com/office/officeart/2008/layout/VerticalCurvedList"/>
    <dgm:cxn modelId="{F110791C-AF02-4A90-A56C-0173BBB1728F}" type="presParOf" srcId="{C50AEE25-D17B-44F0-8320-B25EAB2275DE}" destId="{80136037-7567-428B-BAB1-1B6437E55E6B}" srcOrd="0" destOrd="0" presId="urn:microsoft.com/office/officeart/2008/layout/VerticalCurvedList"/>
    <dgm:cxn modelId="{6DC70016-6C7D-495F-A99F-13DB9FDE9B8A}" type="presParOf" srcId="{523B7CD4-04F6-4DDA-89DA-C94867747247}" destId="{C511BE77-FB79-484A-81A9-51E8BB78F388}" srcOrd="3" destOrd="0" presId="urn:microsoft.com/office/officeart/2008/layout/VerticalCurvedList"/>
    <dgm:cxn modelId="{8FAF3D8C-000F-4F07-8290-03475957EC27}" type="presParOf" srcId="{523B7CD4-04F6-4DDA-89DA-C94867747247}" destId="{C20B7B6C-562E-4752-9A29-CAE04853750C}" srcOrd="4" destOrd="0" presId="urn:microsoft.com/office/officeart/2008/layout/VerticalCurvedList"/>
    <dgm:cxn modelId="{4BF71DA0-23F6-4DF7-AFFF-211CA595507A}" type="presParOf" srcId="{C20B7B6C-562E-4752-9A29-CAE04853750C}" destId="{14E36CBC-817F-4015-BF21-D2943ADA92D8}" srcOrd="0" destOrd="0" presId="urn:microsoft.com/office/officeart/2008/layout/VerticalCurvedList"/>
    <dgm:cxn modelId="{C915BF85-ACB9-4C45-8764-73BC4D43B95A}" type="presParOf" srcId="{523B7CD4-04F6-4DDA-89DA-C94867747247}" destId="{BD583488-C63C-4F75-A1FB-884119AA77A9}" srcOrd="5" destOrd="0" presId="urn:microsoft.com/office/officeart/2008/layout/VerticalCurvedList"/>
    <dgm:cxn modelId="{F6A7EA9F-A3D4-48BC-A867-71C669E0B839}" type="presParOf" srcId="{523B7CD4-04F6-4DDA-89DA-C94867747247}" destId="{D3C68F4B-0B35-4668-8F3F-C1424929C9F6}" srcOrd="6" destOrd="0" presId="urn:microsoft.com/office/officeart/2008/layout/VerticalCurvedList"/>
    <dgm:cxn modelId="{4E245FC8-9DF7-4BCF-B05A-3FEBA3E10F39}" type="presParOf" srcId="{D3C68F4B-0B35-4668-8F3F-C1424929C9F6}" destId="{FA92719A-9D04-4675-93F5-D134972B3196}" srcOrd="0" destOrd="0" presId="urn:microsoft.com/office/officeart/2008/layout/VerticalCurvedList"/>
    <dgm:cxn modelId="{3D8C3053-BE82-40C6-B588-4534D7C83706}" type="presParOf" srcId="{523B7CD4-04F6-4DDA-89DA-C94867747247}" destId="{C4ACF36B-75B9-4E07-9F9A-1D9C210AFF3A}" srcOrd="7" destOrd="0" presId="urn:microsoft.com/office/officeart/2008/layout/VerticalCurvedList"/>
    <dgm:cxn modelId="{BE446BA3-02EC-4369-802C-294BBAC9A59B}" type="presParOf" srcId="{523B7CD4-04F6-4DDA-89DA-C94867747247}" destId="{D28B108B-FD23-43F1-B149-5DC0AA013097}" srcOrd="8" destOrd="0" presId="urn:microsoft.com/office/officeart/2008/layout/VerticalCurvedList"/>
    <dgm:cxn modelId="{00EFAA10-CED4-4F69-9781-106EDF9433CD}" type="presParOf" srcId="{D28B108B-FD23-43F1-B149-5DC0AA013097}" destId="{87168619-5793-4904-A51E-4A173B595418}" srcOrd="0" destOrd="0" presId="urn:microsoft.com/office/officeart/2008/layout/VerticalCurvedList"/>
    <dgm:cxn modelId="{3D39D96C-E906-4E89-AA07-5E531E1A3A79}" type="presParOf" srcId="{523B7CD4-04F6-4DDA-89DA-C94867747247}" destId="{755329B6-2A5D-40E2-99A5-76973349F7FB}" srcOrd="9" destOrd="0" presId="urn:microsoft.com/office/officeart/2008/layout/VerticalCurvedList"/>
    <dgm:cxn modelId="{BC9FB075-D175-456C-BBE1-44065586FE2F}" type="presParOf" srcId="{523B7CD4-04F6-4DDA-89DA-C94867747247}" destId="{D4FD4636-CD44-427A-BC9B-076B66311FEC}" srcOrd="10" destOrd="0" presId="urn:microsoft.com/office/officeart/2008/layout/VerticalCurvedList"/>
    <dgm:cxn modelId="{E904EBA1-754E-41DF-B56D-A75150A79DFF}" type="presParOf" srcId="{D4FD4636-CD44-427A-BC9B-076B66311FEC}" destId="{62A9D5B0-A2CC-435A-9D6A-562F130685F9}" srcOrd="0" destOrd="0" presId="urn:microsoft.com/office/officeart/2008/layout/VerticalCurvedList"/>
    <dgm:cxn modelId="{7374496F-778B-4E4B-875C-8C6ABAFE9B36}" type="presParOf" srcId="{523B7CD4-04F6-4DDA-89DA-C94867747247}" destId="{457ECB1E-971C-4A70-B2DF-22B6A04360D0}" srcOrd="11" destOrd="0" presId="urn:microsoft.com/office/officeart/2008/layout/VerticalCurvedList"/>
    <dgm:cxn modelId="{84574B20-1573-4703-86F6-097B450DDD3C}" type="presParOf" srcId="{523B7CD4-04F6-4DDA-89DA-C94867747247}" destId="{62214B4F-6B2A-40E7-B299-5F0E45C839C9}" srcOrd="12" destOrd="0" presId="urn:microsoft.com/office/officeart/2008/layout/VerticalCurvedList"/>
    <dgm:cxn modelId="{D2FC51F4-2F40-4304-BED4-BF00ECD0CD5F}" type="presParOf" srcId="{62214B4F-6B2A-40E7-B299-5F0E45C839C9}" destId="{F65D92A4-13C3-47AA-9418-6DDA6403E234}" srcOrd="0" destOrd="0" presId="urn:microsoft.com/office/officeart/2008/layout/VerticalCurvedList"/>
    <dgm:cxn modelId="{5CED2ED2-D3C6-44D4-A7A0-90B94FF51F3D}" type="presParOf" srcId="{523B7CD4-04F6-4DDA-89DA-C94867747247}" destId="{CCECBF81-1DE8-4E61-871E-2C56823A6768}" srcOrd="13" destOrd="0" presId="urn:microsoft.com/office/officeart/2008/layout/VerticalCurvedList"/>
    <dgm:cxn modelId="{757A2E5A-0CA7-4838-A73F-931263BE6728}" type="presParOf" srcId="{523B7CD4-04F6-4DDA-89DA-C94867747247}" destId="{5FA12853-87A5-49A5-AF23-0AC055A1DB64}" srcOrd="14" destOrd="0" presId="urn:microsoft.com/office/officeart/2008/layout/VerticalCurvedList"/>
    <dgm:cxn modelId="{B6A53CE0-E4ED-4A60-B0AC-DC77AC45E6B7}" type="presParOf" srcId="{5FA12853-87A5-49A5-AF23-0AC055A1DB64}" destId="{30A3DCBA-9522-44C1-9C70-E2F263D883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77F60-83A7-406B-B411-9C48ABCB8B7A}">
      <dsp:nvSpPr>
        <dsp:cNvPr id="0" name=""/>
        <dsp:cNvSpPr/>
      </dsp:nvSpPr>
      <dsp:spPr>
        <a:xfrm>
          <a:off x="-6502427" y="-995258"/>
          <a:ext cx="7745507" cy="7745507"/>
        </a:xfrm>
        <a:prstGeom prst="blockArc">
          <a:avLst>
            <a:gd name="adj1" fmla="val 18900000"/>
            <a:gd name="adj2" fmla="val 2700000"/>
            <a:gd name="adj3" fmla="val 279"/>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E0D07-0524-4A71-96D0-1F7EE8BD8DE4}">
      <dsp:nvSpPr>
        <dsp:cNvPr id="0" name=""/>
        <dsp:cNvSpPr/>
      </dsp:nvSpPr>
      <dsp:spPr>
        <a:xfrm>
          <a:off x="403712" y="281276"/>
          <a:ext cx="7647458" cy="483703"/>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5142"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Introduction</a:t>
          </a:r>
          <a:endParaRPr lang="en-US" sz="1900" kern="1200" dirty="0"/>
        </a:p>
      </dsp:txBody>
      <dsp:txXfrm>
        <a:off x="403712" y="281276"/>
        <a:ext cx="7647458" cy="483703"/>
      </dsp:txXfrm>
    </dsp:sp>
    <dsp:sp modelId="{80136037-7567-428B-BAB1-1B6437E55E6B}">
      <dsp:nvSpPr>
        <dsp:cNvPr id="0" name=""/>
        <dsp:cNvSpPr/>
      </dsp:nvSpPr>
      <dsp:spPr>
        <a:xfrm>
          <a:off x="76829" y="196245"/>
          <a:ext cx="653766" cy="65376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511BE77-FB79-484A-81A9-51E8BB78F388}">
      <dsp:nvSpPr>
        <dsp:cNvPr id="0" name=""/>
        <dsp:cNvSpPr/>
      </dsp:nvSpPr>
      <dsp:spPr>
        <a:xfrm>
          <a:off x="877348" y="1130041"/>
          <a:ext cx="7173822" cy="356135"/>
        </a:xfrm>
        <a:prstGeom prst="rect">
          <a:avLst/>
        </a:prstGeom>
        <a:gradFill rotWithShape="0">
          <a:gsLst>
            <a:gs pos="0">
              <a:schemeClr val="accent2">
                <a:hueOff val="-3229508"/>
                <a:satOff val="3723"/>
                <a:lumOff val="1242"/>
                <a:alphaOff val="0"/>
                <a:tint val="65000"/>
                <a:lumMod val="110000"/>
              </a:schemeClr>
            </a:gs>
            <a:gs pos="88000">
              <a:schemeClr val="accent2">
                <a:hueOff val="-3229508"/>
                <a:satOff val="3723"/>
                <a:lumOff val="124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5142"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Définition</a:t>
          </a:r>
          <a:endParaRPr lang="en-US" sz="1900" kern="1200" dirty="0"/>
        </a:p>
      </dsp:txBody>
      <dsp:txXfrm>
        <a:off x="877348" y="1130041"/>
        <a:ext cx="7173822" cy="356135"/>
      </dsp:txXfrm>
    </dsp:sp>
    <dsp:sp modelId="{14E36CBC-817F-4015-BF21-D2943ADA92D8}">
      <dsp:nvSpPr>
        <dsp:cNvPr id="0" name=""/>
        <dsp:cNvSpPr/>
      </dsp:nvSpPr>
      <dsp:spPr>
        <a:xfrm>
          <a:off x="550464" y="981225"/>
          <a:ext cx="653766" cy="65376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3229508"/>
              <a:satOff val="3723"/>
              <a:lumOff val="1242"/>
              <a:alphaOff val="0"/>
            </a:schemeClr>
          </a:solidFill>
          <a:prstDash val="solid"/>
        </a:ln>
        <a:effectLst/>
      </dsp:spPr>
      <dsp:style>
        <a:lnRef idx="1">
          <a:scrgbClr r="0" g="0" b="0"/>
        </a:lnRef>
        <a:fillRef idx="2">
          <a:scrgbClr r="0" g="0" b="0"/>
        </a:fillRef>
        <a:effectRef idx="0">
          <a:scrgbClr r="0" g="0" b="0"/>
        </a:effectRef>
        <a:fontRef idx="minor"/>
      </dsp:style>
    </dsp:sp>
    <dsp:sp modelId="{BD583488-C63C-4F75-A1FB-884119AA77A9}">
      <dsp:nvSpPr>
        <dsp:cNvPr id="0" name=""/>
        <dsp:cNvSpPr/>
      </dsp:nvSpPr>
      <dsp:spPr>
        <a:xfrm>
          <a:off x="1136898" y="1831007"/>
          <a:ext cx="6914272" cy="523013"/>
        </a:xfrm>
        <a:prstGeom prst="rect">
          <a:avLst/>
        </a:prstGeom>
        <a:gradFill rotWithShape="0">
          <a:gsLst>
            <a:gs pos="0">
              <a:schemeClr val="accent2">
                <a:hueOff val="-6459016"/>
                <a:satOff val="7446"/>
                <a:lumOff val="2483"/>
                <a:alphaOff val="0"/>
                <a:tint val="65000"/>
                <a:lumMod val="110000"/>
              </a:schemeClr>
            </a:gs>
            <a:gs pos="88000">
              <a:schemeClr val="accent2">
                <a:hueOff val="-6459016"/>
                <a:satOff val="7446"/>
                <a:lumOff val="248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5142"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Les causes</a:t>
          </a:r>
          <a:endParaRPr lang="en-US" sz="1900" kern="1200" dirty="0"/>
        </a:p>
      </dsp:txBody>
      <dsp:txXfrm>
        <a:off x="1136898" y="1831007"/>
        <a:ext cx="6914272" cy="523013"/>
      </dsp:txXfrm>
    </dsp:sp>
    <dsp:sp modelId="{FA92719A-9D04-4675-93F5-D134972B3196}">
      <dsp:nvSpPr>
        <dsp:cNvPr id="0" name=""/>
        <dsp:cNvSpPr/>
      </dsp:nvSpPr>
      <dsp:spPr>
        <a:xfrm>
          <a:off x="810014" y="1765631"/>
          <a:ext cx="653766" cy="65376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6459016"/>
              <a:satOff val="7446"/>
              <a:lumOff val="2483"/>
              <a:alphaOff val="0"/>
            </a:schemeClr>
          </a:solidFill>
          <a:prstDash val="solid"/>
        </a:ln>
        <a:effectLst/>
      </dsp:spPr>
      <dsp:style>
        <a:lnRef idx="1">
          <a:scrgbClr r="0" g="0" b="0"/>
        </a:lnRef>
        <a:fillRef idx="2">
          <a:scrgbClr r="0" g="0" b="0"/>
        </a:fillRef>
        <a:effectRef idx="0">
          <a:scrgbClr r="0" g="0" b="0"/>
        </a:effectRef>
        <a:fontRef idx="minor"/>
      </dsp:style>
    </dsp:sp>
    <dsp:sp modelId="{C4ACF36B-75B9-4E07-9F9A-1D9C210AFF3A}">
      <dsp:nvSpPr>
        <dsp:cNvPr id="0" name=""/>
        <dsp:cNvSpPr/>
      </dsp:nvSpPr>
      <dsp:spPr>
        <a:xfrm>
          <a:off x="1219770" y="2615988"/>
          <a:ext cx="6831400" cy="523013"/>
        </a:xfrm>
        <a:prstGeom prst="rect">
          <a:avLst/>
        </a:prstGeom>
        <a:gradFill rotWithShape="0">
          <a:gsLst>
            <a:gs pos="0">
              <a:schemeClr val="accent2">
                <a:hueOff val="-9688523"/>
                <a:satOff val="11169"/>
                <a:lumOff val="3725"/>
                <a:alphaOff val="0"/>
                <a:tint val="65000"/>
                <a:lumMod val="110000"/>
              </a:schemeClr>
            </a:gs>
            <a:gs pos="88000">
              <a:schemeClr val="accent2">
                <a:hueOff val="-9688523"/>
                <a:satOff val="11169"/>
                <a:lumOff val="372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5142"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Les mécanisme</a:t>
          </a:r>
          <a:endParaRPr lang="en-US" sz="1900" kern="1200" dirty="0"/>
        </a:p>
      </dsp:txBody>
      <dsp:txXfrm>
        <a:off x="1219770" y="2615988"/>
        <a:ext cx="6831400" cy="523013"/>
      </dsp:txXfrm>
    </dsp:sp>
    <dsp:sp modelId="{87168619-5793-4904-A51E-4A173B595418}">
      <dsp:nvSpPr>
        <dsp:cNvPr id="0" name=""/>
        <dsp:cNvSpPr/>
      </dsp:nvSpPr>
      <dsp:spPr>
        <a:xfrm>
          <a:off x="892886" y="2550612"/>
          <a:ext cx="653766" cy="65376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9688523"/>
              <a:satOff val="11169"/>
              <a:lumOff val="3725"/>
              <a:alphaOff val="0"/>
            </a:schemeClr>
          </a:solidFill>
          <a:prstDash val="solid"/>
        </a:ln>
        <a:effectLst/>
      </dsp:spPr>
      <dsp:style>
        <a:lnRef idx="1">
          <a:scrgbClr r="0" g="0" b="0"/>
        </a:lnRef>
        <a:fillRef idx="2">
          <a:scrgbClr r="0" g="0" b="0"/>
        </a:fillRef>
        <a:effectRef idx="0">
          <a:scrgbClr r="0" g="0" b="0"/>
        </a:effectRef>
        <a:fontRef idx="minor"/>
      </dsp:style>
    </dsp:sp>
    <dsp:sp modelId="{755329B6-2A5D-40E2-99A5-76973349F7FB}">
      <dsp:nvSpPr>
        <dsp:cNvPr id="0" name=""/>
        <dsp:cNvSpPr/>
      </dsp:nvSpPr>
      <dsp:spPr>
        <a:xfrm>
          <a:off x="1136898" y="3400969"/>
          <a:ext cx="6914272" cy="523013"/>
        </a:xfrm>
        <a:prstGeom prst="rect">
          <a:avLst/>
        </a:prstGeom>
        <a:gradFill rotWithShape="0">
          <a:gsLst>
            <a:gs pos="0">
              <a:schemeClr val="accent2">
                <a:hueOff val="-12918031"/>
                <a:satOff val="14892"/>
                <a:lumOff val="4967"/>
                <a:alphaOff val="0"/>
                <a:tint val="65000"/>
                <a:lumMod val="110000"/>
              </a:schemeClr>
            </a:gs>
            <a:gs pos="88000">
              <a:schemeClr val="accent2">
                <a:hueOff val="-12918031"/>
                <a:satOff val="14892"/>
                <a:lumOff val="496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5142"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Les exemples</a:t>
          </a:r>
          <a:endParaRPr lang="en-US" sz="1900" kern="1200" dirty="0"/>
        </a:p>
      </dsp:txBody>
      <dsp:txXfrm>
        <a:off x="1136898" y="3400969"/>
        <a:ext cx="6914272" cy="523013"/>
      </dsp:txXfrm>
    </dsp:sp>
    <dsp:sp modelId="{62A9D5B0-A2CC-435A-9D6A-562F130685F9}">
      <dsp:nvSpPr>
        <dsp:cNvPr id="0" name=""/>
        <dsp:cNvSpPr/>
      </dsp:nvSpPr>
      <dsp:spPr>
        <a:xfrm>
          <a:off x="810014" y="3335592"/>
          <a:ext cx="653766" cy="65376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12918031"/>
              <a:satOff val="14892"/>
              <a:lumOff val="4967"/>
              <a:alphaOff val="0"/>
            </a:schemeClr>
          </a:solidFill>
          <a:prstDash val="solid"/>
        </a:ln>
        <a:effectLst/>
      </dsp:spPr>
      <dsp:style>
        <a:lnRef idx="1">
          <a:scrgbClr r="0" g="0" b="0"/>
        </a:lnRef>
        <a:fillRef idx="2">
          <a:scrgbClr r="0" g="0" b="0"/>
        </a:fillRef>
        <a:effectRef idx="0">
          <a:scrgbClr r="0" g="0" b="0"/>
        </a:effectRef>
        <a:fontRef idx="minor"/>
      </dsp:style>
    </dsp:sp>
    <dsp:sp modelId="{457ECB1E-971C-4A70-B2DF-22B6A04360D0}">
      <dsp:nvSpPr>
        <dsp:cNvPr id="0" name=""/>
        <dsp:cNvSpPr/>
      </dsp:nvSpPr>
      <dsp:spPr>
        <a:xfrm>
          <a:off x="877348" y="4185374"/>
          <a:ext cx="7173822" cy="523013"/>
        </a:xfrm>
        <a:prstGeom prst="rect">
          <a:avLst/>
        </a:prstGeom>
        <a:gradFill rotWithShape="0">
          <a:gsLst>
            <a:gs pos="0">
              <a:schemeClr val="accent2">
                <a:hueOff val="-16147538"/>
                <a:satOff val="18615"/>
                <a:lumOff val="6208"/>
                <a:alphaOff val="0"/>
                <a:tint val="65000"/>
                <a:lumMod val="110000"/>
              </a:schemeClr>
            </a:gs>
            <a:gs pos="88000">
              <a:schemeClr val="accent2">
                <a:hueOff val="-16147538"/>
                <a:satOff val="18615"/>
                <a:lumOff val="620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5142"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Les consécounces</a:t>
          </a:r>
          <a:endParaRPr lang="en-US" sz="1900" kern="1200" dirty="0"/>
        </a:p>
      </dsp:txBody>
      <dsp:txXfrm>
        <a:off x="877348" y="4185374"/>
        <a:ext cx="7173822" cy="523013"/>
      </dsp:txXfrm>
    </dsp:sp>
    <dsp:sp modelId="{F65D92A4-13C3-47AA-9418-6DDA6403E234}">
      <dsp:nvSpPr>
        <dsp:cNvPr id="0" name=""/>
        <dsp:cNvSpPr/>
      </dsp:nvSpPr>
      <dsp:spPr>
        <a:xfrm>
          <a:off x="550464" y="4119998"/>
          <a:ext cx="653766" cy="65376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16147538"/>
              <a:satOff val="18615"/>
              <a:lumOff val="6208"/>
              <a:alphaOff val="0"/>
            </a:schemeClr>
          </a:solidFill>
          <a:prstDash val="solid"/>
        </a:ln>
        <a:effectLst/>
      </dsp:spPr>
      <dsp:style>
        <a:lnRef idx="1">
          <a:scrgbClr r="0" g="0" b="0"/>
        </a:lnRef>
        <a:fillRef idx="2">
          <a:scrgbClr r="0" g="0" b="0"/>
        </a:fillRef>
        <a:effectRef idx="0">
          <a:scrgbClr r="0" g="0" b="0"/>
        </a:effectRef>
        <a:fontRef idx="minor"/>
      </dsp:style>
    </dsp:sp>
    <dsp:sp modelId="{CCECBF81-1DE8-4E61-871E-2C56823A6768}">
      <dsp:nvSpPr>
        <dsp:cNvPr id="0" name=""/>
        <dsp:cNvSpPr/>
      </dsp:nvSpPr>
      <dsp:spPr>
        <a:xfrm>
          <a:off x="403712" y="4970355"/>
          <a:ext cx="7647458" cy="523013"/>
        </a:xfrm>
        <a:prstGeom prst="rect">
          <a:avLst/>
        </a:prstGeom>
        <a:gradFill rotWithShape="0">
          <a:gsLst>
            <a:gs pos="0">
              <a:schemeClr val="accent2">
                <a:hueOff val="-19377047"/>
                <a:satOff val="22338"/>
                <a:lumOff val="7450"/>
                <a:alphaOff val="0"/>
                <a:tint val="65000"/>
                <a:lumMod val="110000"/>
              </a:schemeClr>
            </a:gs>
            <a:gs pos="88000">
              <a:schemeClr val="accent2">
                <a:hueOff val="-19377047"/>
                <a:satOff val="22338"/>
                <a:lumOff val="745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5142"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Conclusion</a:t>
          </a:r>
          <a:endParaRPr lang="en-US" sz="1900" kern="1200" dirty="0"/>
        </a:p>
      </dsp:txBody>
      <dsp:txXfrm>
        <a:off x="403712" y="4970355"/>
        <a:ext cx="7647458" cy="523013"/>
      </dsp:txXfrm>
    </dsp:sp>
    <dsp:sp modelId="{30A3DCBA-9522-44C1-9C70-E2F263D8832F}">
      <dsp:nvSpPr>
        <dsp:cNvPr id="0" name=""/>
        <dsp:cNvSpPr/>
      </dsp:nvSpPr>
      <dsp:spPr>
        <a:xfrm>
          <a:off x="76829" y="4904978"/>
          <a:ext cx="653766" cy="653766"/>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19377047"/>
              <a:satOff val="22338"/>
              <a:lumOff val="745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172677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125359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665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426402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230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165625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433322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4001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222509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40113-EA83-4873-A694-78FE1CBFF23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249031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140113-EA83-4873-A694-78FE1CBFF23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385559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140113-EA83-4873-A694-78FE1CBFF232}"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17328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140113-EA83-4873-A694-78FE1CBFF232}"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71506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40113-EA83-4873-A694-78FE1CBFF232}"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335299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140113-EA83-4873-A694-78FE1CBFF23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369975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140113-EA83-4873-A694-78FE1CBFF23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A388-27CB-4EB8-9F66-23E20271E995}" type="slidenum">
              <a:rPr lang="en-US" smtClean="0"/>
              <a:t>‹N°›</a:t>
            </a:fld>
            <a:endParaRPr lang="en-US"/>
          </a:p>
        </p:txBody>
      </p:sp>
    </p:spTree>
    <p:extLst>
      <p:ext uri="{BB962C8B-B14F-4D97-AF65-F5344CB8AC3E}">
        <p14:creationId xmlns:p14="http://schemas.microsoft.com/office/powerpoint/2010/main" val="228412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140113-EA83-4873-A694-78FE1CBFF232}" type="datetimeFigureOut">
              <a:rPr lang="en-US" smtClean="0"/>
              <a:t>5/6/2020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331A388-27CB-4EB8-9F66-23E20271E995}" type="slidenum">
              <a:rPr lang="en-US" smtClean="0"/>
              <a:t>‹N°›</a:t>
            </a:fld>
            <a:endParaRPr lang="en-US"/>
          </a:p>
        </p:txBody>
      </p:sp>
    </p:spTree>
    <p:extLst>
      <p:ext uri="{BB962C8B-B14F-4D97-AF65-F5344CB8AC3E}">
        <p14:creationId xmlns:p14="http://schemas.microsoft.com/office/powerpoint/2010/main" val="219564405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7566" y="0"/>
            <a:ext cx="1304657" cy="1261981"/>
          </a:xfrm>
          <a:prstGeom prst="rect">
            <a:avLst/>
          </a:prstGeom>
        </p:spPr>
      </p:pic>
      <p:pic>
        <p:nvPicPr>
          <p:cNvPr id="4" name="Picture 3"/>
          <p:cNvPicPr>
            <a:picLocks noChangeAspect="1"/>
          </p:cNvPicPr>
          <p:nvPr/>
        </p:nvPicPr>
        <p:blipFill>
          <a:blip r:embed="rId3"/>
          <a:stretch>
            <a:fillRect/>
          </a:stretch>
        </p:blipFill>
        <p:spPr>
          <a:xfrm>
            <a:off x="10724113" y="0"/>
            <a:ext cx="1298561" cy="1261981"/>
          </a:xfrm>
          <a:prstGeom prst="rect">
            <a:avLst/>
          </a:prstGeom>
        </p:spPr>
      </p:pic>
      <p:sp>
        <p:nvSpPr>
          <p:cNvPr id="6" name="Rectangle 5"/>
          <p:cNvSpPr/>
          <p:nvPr/>
        </p:nvSpPr>
        <p:spPr>
          <a:xfrm>
            <a:off x="1553419" y="113904"/>
            <a:ext cx="9170694" cy="1200329"/>
          </a:xfrm>
          <a:prstGeom prst="rect">
            <a:avLst/>
          </a:prstGeom>
        </p:spPr>
        <p:txBody>
          <a:bodyPr wrap="square">
            <a:spAutoFit/>
          </a:bodyPr>
          <a:lstStyle/>
          <a:p>
            <a:r>
              <a:rPr lang="fr-FR" sz="2400" b="1" kern="0" dirty="0">
                <a:effectLst>
                  <a:outerShdw dist="22860" dir="5400000">
                    <a:srgbClr val="000000"/>
                  </a:outerShdw>
                </a:effectLst>
                <a:latin typeface="Times New Roman" panose="02020603050405020304" pitchFamily="18" charset="0"/>
                <a:ea typeface="Arial Unicode MS" pitchFamily="34"/>
                <a:cs typeface="Times New Roman" panose="02020603050405020304" pitchFamily="18" charset="0"/>
              </a:rPr>
              <a:t>                     Université Mohamed Khaider –Biskra-</a:t>
            </a:r>
            <a:br>
              <a:rPr lang="fr-FR" sz="2400" b="1" kern="0" dirty="0">
                <a:effectLst>
                  <a:outerShdw dist="22860" dir="5400000">
                    <a:srgbClr val="000000"/>
                  </a:outerShdw>
                </a:effectLst>
                <a:latin typeface="Times New Roman" panose="02020603050405020304" pitchFamily="18" charset="0"/>
                <a:ea typeface="Arial Unicode MS" pitchFamily="34"/>
                <a:cs typeface="Times New Roman" panose="02020603050405020304" pitchFamily="18" charset="0"/>
              </a:rPr>
            </a:br>
            <a:r>
              <a:rPr lang="fr-FR" sz="2400" b="1" kern="0" dirty="0">
                <a:effectLst>
                  <a:outerShdw dist="22860" dir="5400000">
                    <a:srgbClr val="000000"/>
                  </a:outerShdw>
                </a:effectLst>
                <a:latin typeface="Times New Roman" panose="02020603050405020304" pitchFamily="18" charset="0"/>
                <a:ea typeface="Arial Unicode MS" pitchFamily="34"/>
                <a:cs typeface="Times New Roman" panose="02020603050405020304" pitchFamily="18" charset="0"/>
              </a:rPr>
              <a:t>Faculté Des Sciences Exactes Et Sciences De La Nature Et De La Vie</a:t>
            </a:r>
            <a:br>
              <a:rPr lang="fr-FR" sz="2400" b="1" kern="0" dirty="0">
                <a:effectLst>
                  <a:outerShdw dist="22860" dir="5400000">
                    <a:srgbClr val="000000"/>
                  </a:outerShdw>
                </a:effectLst>
                <a:latin typeface="Times New Roman" panose="02020603050405020304" pitchFamily="18" charset="0"/>
                <a:ea typeface="Arial Unicode MS" pitchFamily="34"/>
                <a:cs typeface="Times New Roman" panose="02020603050405020304" pitchFamily="18" charset="0"/>
              </a:rPr>
            </a:br>
            <a:r>
              <a:rPr lang="fr-FR" sz="2400" b="1" kern="0" dirty="0">
                <a:effectLst>
                  <a:outerShdw dist="22860" dir="5400000">
                    <a:srgbClr val="000000"/>
                  </a:outerShdw>
                </a:effectLst>
                <a:latin typeface="Times New Roman" panose="02020603050405020304" pitchFamily="18" charset="0"/>
                <a:ea typeface="Arial Unicode MS" pitchFamily="34"/>
                <a:cs typeface="Times New Roman" panose="02020603050405020304" pitchFamily="18" charset="0"/>
              </a:rPr>
              <a:t>                               Département De Biologie</a:t>
            </a:r>
            <a:endParaRPr lang="fr-FR" sz="2400" dirty="0"/>
          </a:p>
        </p:txBody>
      </p:sp>
      <p:sp>
        <p:nvSpPr>
          <p:cNvPr id="7" name="TextBox 6"/>
          <p:cNvSpPr txBox="1"/>
          <p:nvPr/>
        </p:nvSpPr>
        <p:spPr>
          <a:xfrm>
            <a:off x="0" y="2037808"/>
            <a:ext cx="12192000" cy="1754326"/>
          </a:xfrm>
          <a:prstGeom prst="rect">
            <a:avLst/>
          </a:prstGeom>
          <a:gradFill>
            <a:gsLst>
              <a:gs pos="0">
                <a:schemeClr val="accent2">
                  <a:lumMod val="75000"/>
                </a:schemeClr>
              </a:gs>
              <a:gs pos="100000">
                <a:schemeClr val="dk1">
                  <a:shade val="94000"/>
                  <a:lumMod val="96000"/>
                </a:schemeClr>
              </a:gs>
            </a:gsLst>
          </a:gradFill>
        </p:spPr>
        <p:style>
          <a:lnRef idx="0">
            <a:scrgbClr r="0" g="0" b="0"/>
          </a:lnRef>
          <a:fillRef idx="1003">
            <a:schemeClr val="dk1"/>
          </a:fillRef>
          <a:effectRef idx="0">
            <a:scrgbClr r="0" g="0" b="0"/>
          </a:effectRef>
          <a:fontRef idx="major"/>
        </p:style>
        <p:txBody>
          <a:bodyPr wrap="square" rtlCol="0">
            <a:spAutoFit/>
          </a:bodyPr>
          <a:lstStyle/>
          <a:p>
            <a:r>
              <a:rPr lang="fr-FR" sz="5400" dirty="0">
                <a:effectLst>
                  <a:glow rad="228600">
                    <a:schemeClr val="accent1">
                      <a:satMod val="175000"/>
                      <a:alpha val="40000"/>
                    </a:schemeClr>
                  </a:glow>
                </a:effectLst>
              </a:rPr>
              <a:t>  </a:t>
            </a:r>
            <a:r>
              <a:rPr lang="fr-FR" sz="5400" dirty="0">
                <a:ln w="0">
                  <a:solidFill>
                    <a:srgbClr val="FFC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nBodoniH" panose="020B7200000000000000" pitchFamily="34" charset="0"/>
              </a:rPr>
              <a:t>COMPETITION </a:t>
            </a:r>
          </a:p>
          <a:p>
            <a:r>
              <a:rPr lang="fr-FR" sz="5400" dirty="0">
                <a:ln w="0">
                  <a:solidFill>
                    <a:srgbClr val="FFC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nBodoniH" panose="020B7200000000000000" pitchFamily="34" charset="0"/>
              </a:rPr>
              <a:t>              INTERSPECIFIQUE</a:t>
            </a:r>
            <a:endParaRPr lang="en-US" sz="5400" dirty="0">
              <a:ln w="0">
                <a:solidFill>
                  <a:srgbClr val="FFC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nBodoniH" panose="020B7200000000000000" pitchFamily="34" charset="0"/>
            </a:endParaRPr>
          </a:p>
        </p:txBody>
      </p:sp>
      <p:sp>
        <p:nvSpPr>
          <p:cNvPr id="9" name="TextBox 8"/>
          <p:cNvSpPr txBox="1"/>
          <p:nvPr/>
        </p:nvSpPr>
        <p:spPr>
          <a:xfrm>
            <a:off x="391886" y="5466807"/>
            <a:ext cx="11630787" cy="369332"/>
          </a:xfrm>
          <a:prstGeom prst="rect">
            <a:avLst/>
          </a:prstGeom>
          <a:noFill/>
        </p:spPr>
        <p:txBody>
          <a:bodyPr wrap="square" rtlCol="0">
            <a:spAutoFit/>
          </a:bodyPr>
          <a:lstStyle/>
          <a:p>
            <a:endParaRPr lang="en-US" dirty="0"/>
          </a:p>
        </p:txBody>
      </p:sp>
      <p:sp>
        <p:nvSpPr>
          <p:cNvPr id="8" name="Rectangle 7"/>
          <p:cNvSpPr/>
          <p:nvPr/>
        </p:nvSpPr>
        <p:spPr>
          <a:xfrm>
            <a:off x="477788" y="4273976"/>
            <a:ext cx="11095903" cy="1477328"/>
          </a:xfrm>
          <a:prstGeom prst="rect">
            <a:avLst/>
          </a:prstGeom>
        </p:spPr>
        <p:txBody>
          <a:bodyPr wrap="square">
            <a:spAutoFit/>
          </a:bodyPr>
          <a:lstStyle/>
          <a:p>
            <a:r>
              <a:rPr lang="fr-FR" b="1" dirty="0">
                <a:ln>
                  <a:solidFill>
                    <a:srgbClr val="FF0000"/>
                  </a:solidFill>
                </a:ln>
                <a:solidFill>
                  <a:srgbClr val="FFFF00"/>
                </a:solidFill>
                <a:latin typeface="Times New Roman" panose="02020603050405020304" pitchFamily="18" charset="0"/>
                <a:cs typeface="Times New Roman" panose="02020603050405020304" pitchFamily="18" charset="0"/>
              </a:rPr>
              <a:t>Réalisé par :</a:t>
            </a:r>
          </a:p>
          <a:p>
            <a:r>
              <a:rPr lang="fr-FR" b="1" dirty="0">
                <a:latin typeface="Times New Roman" panose="02020603050405020304" pitchFamily="18" charset="0"/>
                <a:cs typeface="Times New Roman" panose="02020603050405020304" pitchFamily="18" charset="0"/>
              </a:rPr>
              <a:t>GHOUL Marwa</a:t>
            </a:r>
          </a:p>
          <a:p>
            <a:r>
              <a:rPr lang="fr-FR" b="1" dirty="0">
                <a:latin typeface="Times New Roman" panose="02020603050405020304" pitchFamily="18" charset="0"/>
                <a:cs typeface="Times New Roman" panose="02020603050405020304" pitchFamily="18" charset="0"/>
              </a:rPr>
              <a:t>GAGUI Chahra</a:t>
            </a:r>
          </a:p>
          <a:p>
            <a:r>
              <a:rPr lang="fr-FR" b="1" dirty="0">
                <a:latin typeface="Times New Roman" panose="02020603050405020304" pitchFamily="18" charset="0"/>
                <a:cs typeface="Times New Roman" panose="02020603050405020304" pitchFamily="18" charset="0"/>
              </a:rPr>
              <a:t>KALACH Souad</a:t>
            </a:r>
          </a:p>
          <a:p>
            <a:r>
              <a:rPr lang="fr-FR" b="1" dirty="0">
                <a:ln>
                  <a:solidFill>
                    <a:srgbClr val="FF0000"/>
                  </a:solidFill>
                </a:ln>
                <a:solidFill>
                  <a:srgbClr val="FFFF00"/>
                </a:solidFill>
                <a:latin typeface="Times New Roman" panose="02020603050405020304" pitchFamily="18" charset="0"/>
                <a:cs typeface="Times New Roman" panose="02020603050405020304" pitchFamily="18" charset="0"/>
              </a:rPr>
              <a:t>Groupe:</a:t>
            </a:r>
            <a:r>
              <a:rPr lang="fr-FR" dirty="0">
                <a:solidFill>
                  <a:srgbClr val="FFFF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03</a:t>
            </a:r>
          </a:p>
        </p:txBody>
      </p:sp>
      <p:sp>
        <p:nvSpPr>
          <p:cNvPr id="10" name="Sous-titre 1"/>
          <p:cNvSpPr>
            <a:spLocks noGrp="1"/>
          </p:cNvSpPr>
          <p:nvPr>
            <p:ph type="subTitle" idx="1"/>
          </p:nvPr>
        </p:nvSpPr>
        <p:spPr>
          <a:xfrm>
            <a:off x="333772" y="4010296"/>
            <a:ext cx="11435862" cy="1464007"/>
          </a:xfrm>
        </p:spPr>
        <p:txBody>
          <a:bodyPr rtlCol="0">
            <a:normAutofit/>
          </a:bodyPr>
          <a:lstStyle/>
          <a:p>
            <a:pPr rtl="0"/>
            <a:r>
              <a:rPr lang="fr-FR" dirty="0"/>
              <a:t>           </a:t>
            </a:r>
          </a:p>
          <a:p>
            <a:pPr rtl="0"/>
            <a:r>
              <a:rPr lang="fr-FR" dirty="0"/>
              <a:t>                                                                                           </a:t>
            </a:r>
            <a:r>
              <a:rPr lang="fr-FR" sz="2000" b="1" dirty="0">
                <a:ln>
                  <a:solidFill>
                    <a:srgbClr val="C00000"/>
                  </a:solidFill>
                </a:ln>
                <a:solidFill>
                  <a:srgbClr val="FFFF00"/>
                </a:solidFill>
                <a:latin typeface="Times New Roman" panose="02020603050405020304" pitchFamily="18" charset="0"/>
                <a:cs typeface="Times New Roman" panose="02020603050405020304" pitchFamily="18" charset="0"/>
              </a:rPr>
              <a:t>Dérigé par : </a:t>
            </a:r>
            <a:r>
              <a:rPr lang="fr-FR" b="1" dirty="0">
                <a:solidFill>
                  <a:schemeClr val="tx1"/>
                </a:solidFill>
                <a:latin typeface="Times New Roman" panose="02020603050405020304" pitchFamily="18" charset="0"/>
                <a:cs typeface="Times New Roman" panose="02020603050405020304" pitchFamily="18" charset="0"/>
              </a:rPr>
              <a:t>mdm Guellati</a:t>
            </a:r>
          </a:p>
        </p:txBody>
      </p:sp>
      <p:sp>
        <p:nvSpPr>
          <p:cNvPr id="11" name="ZoneTexte 27"/>
          <p:cNvSpPr txBox="1"/>
          <p:nvPr/>
        </p:nvSpPr>
        <p:spPr>
          <a:xfrm>
            <a:off x="4183728" y="5855550"/>
            <a:ext cx="3704925" cy="369332"/>
          </a:xfrm>
          <a:prstGeom prst="rect">
            <a:avLst/>
          </a:prstGeom>
          <a:noFill/>
        </p:spPr>
        <p:txBody>
          <a:bodyPr wrap="none" rtlCol="0">
            <a:spAutoFit/>
          </a:bodyPr>
          <a:lstStyle/>
          <a:p>
            <a:pPr defTabSz="457200"/>
            <a:r>
              <a:rPr lang="fr-FR" b="1" u="sng" dirty="0">
                <a:solidFill>
                  <a:prstClr val="black"/>
                </a:solidFill>
                <a:latin typeface="Century Gothic"/>
              </a:rPr>
              <a:t>L’année universitaire:201</a:t>
            </a:r>
            <a:r>
              <a:rPr lang="ar-DZ" b="1" u="sng" dirty="0">
                <a:solidFill>
                  <a:prstClr val="black"/>
                </a:solidFill>
                <a:latin typeface="Century Gothic"/>
              </a:rPr>
              <a:t>9</a:t>
            </a:r>
            <a:r>
              <a:rPr lang="fr-FR" b="1" u="sng" dirty="0">
                <a:solidFill>
                  <a:prstClr val="black"/>
                </a:solidFill>
                <a:latin typeface="Century Gothic"/>
              </a:rPr>
              <a:t>/20</a:t>
            </a:r>
            <a:r>
              <a:rPr lang="ar-DZ" b="1" u="sng" dirty="0">
                <a:solidFill>
                  <a:prstClr val="black"/>
                </a:solidFill>
                <a:latin typeface="Century Gothic"/>
              </a:rPr>
              <a:t>20</a:t>
            </a:r>
            <a:endParaRPr lang="fr-FR" b="1" u="sng" dirty="0">
              <a:solidFill>
                <a:prstClr val="black"/>
              </a:solidFill>
              <a:latin typeface="Century Gothic"/>
            </a:endParaRPr>
          </a:p>
        </p:txBody>
      </p:sp>
    </p:spTree>
    <p:extLst>
      <p:ext uri="{BB962C8B-B14F-4D97-AF65-F5344CB8AC3E}">
        <p14:creationId xmlns:p14="http://schemas.microsoft.com/office/powerpoint/2010/main" val="182644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965" y="1033208"/>
            <a:ext cx="3291840" cy="369332"/>
          </a:xfrm>
          <a:prstGeom prst="rect">
            <a:avLst/>
          </a:prstGeom>
          <a:noFill/>
        </p:spPr>
        <p:txBody>
          <a:bodyPr wrap="square" rtlCol="0">
            <a:spAutoFit/>
          </a:bodyPr>
          <a:lstStyle/>
          <a:p>
            <a:r>
              <a:rPr lang="fr-FR" dirty="0">
                <a:ln>
                  <a:solidFill>
                    <a:srgbClr val="FF0000"/>
                  </a:solidFill>
                </a:ln>
              </a:rPr>
              <a:t>Compétition par interférence:</a:t>
            </a:r>
            <a:endParaRPr lang="en-US" dirty="0">
              <a:ln>
                <a:solidFill>
                  <a:srgbClr val="FF0000"/>
                </a:solidFill>
              </a:ln>
            </a:endParaRPr>
          </a:p>
        </p:txBody>
      </p:sp>
      <p:sp>
        <p:nvSpPr>
          <p:cNvPr id="3" name="Rectangle à coins arrondis 46"/>
          <p:cNvSpPr/>
          <p:nvPr/>
        </p:nvSpPr>
        <p:spPr>
          <a:xfrm>
            <a:off x="339635" y="1867988"/>
            <a:ext cx="11234058" cy="4794068"/>
          </a:xfrm>
          <a:prstGeom prst="roundRect">
            <a:avLst/>
          </a:prstGeom>
          <a:solidFill>
            <a:schemeClr val="tx2">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fr-FR" dirty="0">
                <a:solidFill>
                  <a:prstClr val="black"/>
                </a:solidFill>
                <a:latin typeface="Times New Roman" panose="02020603050405020304" pitchFamily="18" charset="0"/>
                <a:cs typeface="Times New Roman" panose="02020603050405020304" pitchFamily="18" charset="0"/>
              </a:rPr>
              <a:t>Chez les insectes phytophages,la mouche de fruit (famille des Tephritidae) suivi une stratigie comme suit:</a:t>
            </a:r>
          </a:p>
          <a:p>
            <a:pPr lvl="0">
              <a:lnSpc>
                <a:spcPct val="150000"/>
              </a:lnSpc>
            </a:pPr>
            <a:r>
              <a:rPr lang="fr-FR" dirty="0">
                <a:solidFill>
                  <a:prstClr val="black"/>
                </a:solidFill>
                <a:latin typeface="Times New Roman" panose="02020603050405020304" pitchFamily="18" charset="0"/>
                <a:cs typeface="Times New Roman" panose="02020603050405020304" pitchFamily="18" charset="0"/>
              </a:rPr>
              <a:t>Chez les adultes on peut distinguer les interactions physiques et chimiques . </a:t>
            </a:r>
          </a:p>
          <a:p>
            <a:pPr marL="457200" lvl="0" indent="-457200">
              <a:lnSpc>
                <a:spcPct val="150000"/>
              </a:lnSpc>
              <a:buClr>
                <a:srgbClr val="FF0000"/>
              </a:buClr>
              <a:buFont typeface="+mj-lt"/>
              <a:buAutoNum type="arabicPeriod"/>
            </a:pPr>
            <a:r>
              <a:rPr lang="fr-FR" sz="2000" b="1" dirty="0">
                <a:solidFill>
                  <a:srgbClr val="00FFFF"/>
                </a:solidFill>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Cas d’interférences chimiques  :</a:t>
            </a:r>
          </a:p>
          <a:p>
            <a:pPr lvl="0">
              <a:lnSpc>
                <a:spcPct val="150000"/>
              </a:lnSpc>
              <a:buFont typeface="Wingdings" panose="05000000000000000000" pitchFamily="2" charset="2"/>
              <a:buChar char="ü"/>
            </a:pPr>
            <a:r>
              <a:rPr lang="fr-FR" dirty="0">
                <a:solidFill>
                  <a:prstClr val="black"/>
                </a:solidFill>
                <a:latin typeface="Times New Roman" panose="02020603050405020304" pitchFamily="18" charset="0"/>
                <a:cs typeface="Times New Roman" panose="02020603050405020304" pitchFamily="18" charset="0"/>
              </a:rPr>
              <a:t>Les femelles de nombreuses espèces de Tephritidae déposent, après la ponte des oeufs, des phéromones de marquage (ou HMP, Host Marking Pheromones ou les pheromones de marquages d’hotes ) sur  plante hôte Ces substances chimiques, signalant la présence d’oeufs dans le fruit .</a:t>
            </a:r>
          </a:p>
          <a:p>
            <a:pPr marL="342900" lvl="0" indent="-342900">
              <a:lnSpc>
                <a:spcPct val="150000"/>
              </a:lnSpc>
              <a:buFont typeface="+mj-lt"/>
              <a:buAutoNum type="arabicPeriod" startAt="2"/>
            </a:pPr>
            <a:r>
              <a:rPr lang="fr-FR" b="1" dirty="0">
                <a:solidFill>
                  <a:srgbClr val="FF0000"/>
                </a:solidFill>
                <a:latin typeface="Times New Roman" panose="02020603050405020304" pitchFamily="18" charset="0"/>
                <a:cs typeface="Times New Roman" panose="02020603050405020304" pitchFamily="18" charset="0"/>
              </a:rPr>
              <a:t>Cas d’interférences physiques :</a:t>
            </a:r>
          </a:p>
          <a:p>
            <a:pPr lvl="0">
              <a:lnSpc>
                <a:spcPct val="150000"/>
              </a:lnSpc>
            </a:pPr>
            <a:r>
              <a:rPr lang="fr-FR" dirty="0">
                <a:solidFill>
                  <a:prstClr val="black"/>
                </a:solidFill>
                <a:latin typeface="Times New Roman" panose="02020603050405020304" pitchFamily="18" charset="0"/>
                <a:cs typeface="Times New Roman" panose="02020603050405020304" pitchFamily="18" charset="0"/>
              </a:rPr>
              <a:t>Se fait entre individus de même sexe    :</a:t>
            </a:r>
          </a:p>
          <a:p>
            <a:pPr lvl="0">
              <a:lnSpc>
                <a:spcPct val="150000"/>
              </a:lnSpc>
              <a:buFont typeface="Wingdings" panose="05000000000000000000" pitchFamily="2" charset="2"/>
              <a:buChar char="ü"/>
            </a:pPr>
            <a:r>
              <a:rPr lang="fr-FR" dirty="0">
                <a:solidFill>
                  <a:prstClr val="black"/>
                </a:solidFill>
                <a:latin typeface="Times New Roman" panose="02020603050405020304" pitchFamily="18" charset="0"/>
                <a:cs typeface="Times New Roman" panose="02020603050405020304" pitchFamily="18" charset="0"/>
              </a:rPr>
              <a:t> les mâles défendent des territoires de reproduction .</a:t>
            </a:r>
          </a:p>
          <a:p>
            <a:pPr lvl="0">
              <a:lnSpc>
                <a:spcPct val="150000"/>
              </a:lnSpc>
              <a:buFont typeface="Wingdings" panose="05000000000000000000" pitchFamily="2" charset="2"/>
              <a:buChar char="ü"/>
            </a:pPr>
            <a:r>
              <a:rPr lang="fr-FR" dirty="0">
                <a:solidFill>
                  <a:prstClr val="black"/>
                </a:solidFill>
                <a:latin typeface="Times New Roman" panose="02020603050405020304" pitchFamily="18" charset="0"/>
                <a:cs typeface="Times New Roman" panose="02020603050405020304" pitchFamily="18" charset="0"/>
              </a:rPr>
              <a:t>  les femelles défendent des sites d’oviposition  par des attaques  d’adultes femelles des autre insectes engendrant leur déplacement de mangues vers des oranges.</a:t>
            </a:r>
          </a:p>
        </p:txBody>
      </p:sp>
      <p:sp>
        <p:nvSpPr>
          <p:cNvPr id="4" name="Rectangle 3"/>
          <p:cNvSpPr/>
          <p:nvPr/>
        </p:nvSpPr>
        <p:spPr>
          <a:xfrm>
            <a:off x="2596531" y="413872"/>
            <a:ext cx="10698480" cy="523220"/>
          </a:xfrm>
          <a:prstGeom prst="rect">
            <a:avLst/>
          </a:prstGeom>
        </p:spPr>
        <p:txBody>
          <a:bodyPr wrap="square">
            <a:spAutoFit/>
          </a:bodyPr>
          <a:lstStyle/>
          <a:p>
            <a:pPr lvl="0"/>
            <a:r>
              <a:rPr lang="fr-FR" sz="2800" b="1" dirty="0">
                <a:solidFill>
                  <a:prstClr val="black"/>
                </a:solidFill>
                <a:effectLst>
                  <a:glow rad="228600">
                    <a:srgbClr val="BC356F">
                      <a:satMod val="175000"/>
                      <a:alpha val="40000"/>
                    </a:srgbClr>
                  </a:glow>
                </a:effectLst>
                <a:latin typeface="Georgia" panose="02040502050405020303" pitchFamily="18" charset="0"/>
                <a:cs typeface="Times New Roman" panose="02020603050405020304" pitchFamily="18" charset="0"/>
              </a:rPr>
              <a:t>les micanisme de compétition:</a:t>
            </a:r>
          </a:p>
        </p:txBody>
      </p:sp>
    </p:spTree>
    <p:extLst>
      <p:ext uri="{BB962C8B-B14F-4D97-AF65-F5344CB8AC3E}">
        <p14:creationId xmlns:p14="http://schemas.microsoft.com/office/powerpoint/2010/main" val="2181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additive="base">
                                        <p:cTn id="6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p:cNvSpPr/>
          <p:nvPr/>
        </p:nvSpPr>
        <p:spPr>
          <a:xfrm>
            <a:off x="3167974" y="2119867"/>
            <a:ext cx="4778829" cy="2667000"/>
          </a:xfrm>
          <a:prstGeom prst="cloud">
            <a:avLst/>
          </a:prstGeom>
          <a:gradFill>
            <a:gsLst>
              <a:gs pos="50000">
                <a:schemeClr val="accent1">
                  <a:tint val="66000"/>
                  <a:satMod val="160000"/>
                  <a:alpha val="90000"/>
                </a:schemeClr>
              </a:gs>
              <a:gs pos="50000">
                <a:schemeClr val="accent1">
                  <a:tint val="44500"/>
                  <a:satMod val="160000"/>
                </a:schemeClr>
              </a:gs>
              <a:gs pos="100000">
                <a:schemeClr val="accent1">
                  <a:tint val="23500"/>
                  <a:satMod val="160000"/>
                </a:schemeClr>
              </a:gs>
            </a:gsLst>
            <a:lin ang="5400000" scaled="0"/>
          </a:gradFill>
          <a:ln>
            <a:solidFill>
              <a:schemeClr val="tx1">
                <a:lumMod val="95000"/>
                <a:lumOff val="5000"/>
                <a:alpha val="63000"/>
              </a:schemeClr>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Quelque  exemples de </a:t>
            </a:r>
          </a:p>
          <a:p>
            <a:r>
              <a:rPr lang="fr-FR" sz="2400" b="1" dirty="0">
                <a:solidFill>
                  <a:schemeClr val="tx1"/>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       La compétition           </a:t>
            </a:r>
          </a:p>
          <a:p>
            <a:r>
              <a:rPr lang="fr-FR" sz="2400" b="1" dirty="0">
                <a:solidFill>
                  <a:schemeClr val="tx1"/>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           interspécifique</a:t>
            </a:r>
          </a:p>
        </p:txBody>
      </p:sp>
      <p:pic>
        <p:nvPicPr>
          <p:cNvPr id="3" name="صورة 11" descr="images-3.jpeg"/>
          <p:cNvPicPr/>
          <p:nvPr/>
        </p:nvPicPr>
        <p:blipFill>
          <a:blip r:embed="rId2"/>
          <a:stretch>
            <a:fillRect/>
          </a:stretch>
        </p:blipFill>
        <p:spPr>
          <a:xfrm>
            <a:off x="4215061" y="-206242"/>
            <a:ext cx="2577888" cy="2286000"/>
          </a:xfrm>
          <a:prstGeom prst="ellipse">
            <a:avLst/>
          </a:prstGeom>
          <a:ln>
            <a:noFill/>
          </a:ln>
          <a:effectLst>
            <a:softEdge rad="112500"/>
          </a:effectLst>
        </p:spPr>
      </p:pic>
      <p:pic>
        <p:nvPicPr>
          <p:cNvPr id="4" name="عنصر نائب للمحتوى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628" y="4481196"/>
            <a:ext cx="2656728" cy="2525486"/>
          </a:xfrm>
          <a:prstGeom prst="ellipse">
            <a:avLst/>
          </a:prstGeom>
          <a:ln>
            <a:noFill/>
          </a:ln>
          <a:effectLst>
            <a:softEdge rad="112500"/>
          </a:effectLst>
        </p:spPr>
      </p:pic>
      <p:pic>
        <p:nvPicPr>
          <p:cNvPr id="7" name="Image 9" descr="800px-Nardus_stricta_mountain_medow.JPG"/>
          <p:cNvPicPr>
            <a:picLocks noChangeAspect="1"/>
          </p:cNvPicPr>
          <p:nvPr/>
        </p:nvPicPr>
        <p:blipFill>
          <a:blip r:embed="rId4"/>
          <a:stretch>
            <a:fillRect/>
          </a:stretch>
        </p:blipFill>
        <p:spPr>
          <a:xfrm>
            <a:off x="8214361" y="1202133"/>
            <a:ext cx="2590800" cy="2536370"/>
          </a:xfrm>
          <a:prstGeom prst="ellipse">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84" y="1202133"/>
            <a:ext cx="2755630" cy="2745514"/>
          </a:xfrm>
          <a:prstGeom prst="ellipse">
            <a:avLst/>
          </a:prstGeom>
          <a:ln>
            <a:noFill/>
          </a:ln>
          <a:effectLst>
            <a:softEdge rad="112500"/>
          </a:effectLst>
        </p:spPr>
      </p:pic>
      <p:pic>
        <p:nvPicPr>
          <p:cNvPr id="9"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7850" y="4636745"/>
            <a:ext cx="2664496" cy="2214389"/>
          </a:xfrm>
          <a:prstGeom prst="ellipse">
            <a:avLst/>
          </a:prstGeom>
          <a:ln>
            <a:noFill/>
          </a:ln>
          <a:effectLst>
            <a:softEdge rad="112500"/>
          </a:effectLst>
        </p:spPr>
      </p:pic>
    </p:spTree>
    <p:extLst>
      <p:ext uri="{BB962C8B-B14F-4D97-AF65-F5344CB8AC3E}">
        <p14:creationId xmlns:p14="http://schemas.microsoft.com/office/powerpoint/2010/main" val="33838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0439" y="1292244"/>
            <a:ext cx="5159829" cy="369332"/>
          </a:xfrm>
          <a:prstGeom prst="rect">
            <a:avLst/>
          </a:prstGeom>
          <a:noFill/>
        </p:spPr>
        <p:txBody>
          <a:bodyPr wrap="square" rtlCol="0">
            <a:spAutoFit/>
          </a:bodyPr>
          <a:lstStyle/>
          <a:p>
            <a:r>
              <a:rPr lang="fr-FR" dirty="0">
                <a:ln>
                  <a:solidFill>
                    <a:srgbClr val="00B0F0"/>
                  </a:solidFill>
                </a:ln>
                <a:solidFill>
                  <a:srgbClr val="00B0F0"/>
                </a:solidFill>
              </a:rPr>
              <a:t>Compétition sur territoriale:</a:t>
            </a:r>
            <a:endParaRPr lang="en-US" dirty="0">
              <a:ln>
                <a:solidFill>
                  <a:srgbClr val="00B0F0"/>
                </a:solidFill>
              </a:ln>
              <a:solidFill>
                <a:srgbClr val="00B0F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348" y="2740886"/>
            <a:ext cx="4572000" cy="2745514"/>
          </a:xfrm>
          <a:prstGeom prst="rect">
            <a:avLst/>
          </a:prstGeom>
        </p:spPr>
      </p:pic>
      <p:sp>
        <p:nvSpPr>
          <p:cNvPr id="5" name="TextBox 4"/>
          <p:cNvSpPr txBox="1"/>
          <p:nvPr/>
        </p:nvSpPr>
        <p:spPr>
          <a:xfrm>
            <a:off x="274972" y="2740886"/>
            <a:ext cx="6975565" cy="2585323"/>
          </a:xfrm>
          <a:prstGeom prst="rect">
            <a:avLst/>
          </a:prstGeom>
          <a:noFill/>
          <a:ln>
            <a:solidFill>
              <a:schemeClr val="accent1">
                <a:lumMod val="60000"/>
                <a:lumOff val="40000"/>
              </a:schemeClr>
            </a:solidFill>
          </a:ln>
          <a:effectLst>
            <a:glow rad="228600">
              <a:schemeClr val="accent2">
                <a:satMod val="175000"/>
                <a:alpha val="40000"/>
              </a:schemeClr>
            </a:glow>
          </a:effectLst>
        </p:spPr>
        <p:txBody>
          <a:bodyPr wrap="square" rtlCol="0">
            <a:spAutoFit/>
          </a:bodyPr>
          <a:lstStyle/>
          <a:p>
            <a:endParaRPr lang="fr-FR" dirty="0">
              <a:effectLst>
                <a:glow rad="228600">
                  <a:schemeClr val="accent5">
                    <a:satMod val="175000"/>
                    <a:alpha val="40000"/>
                  </a:schemeClr>
                </a:glow>
              </a:effectLst>
            </a:endParaRPr>
          </a:p>
          <a:p>
            <a:r>
              <a:rPr lang="fr-FR" dirty="0">
                <a:effectLst>
                  <a:glow rad="228600">
                    <a:schemeClr val="accent5">
                      <a:satMod val="175000"/>
                      <a:alpha val="40000"/>
                    </a:schemeClr>
                  </a:glow>
                </a:effectLst>
              </a:rPr>
              <a:t>C. Direct (interférence)</a:t>
            </a:r>
          </a:p>
          <a:p>
            <a:endParaRPr lang="fr-FR" dirty="0"/>
          </a:p>
          <a:p>
            <a:r>
              <a:rPr lang="fr-FR" dirty="0"/>
              <a:t>    Quande un animale entre dans le territoire d’autre animale</a:t>
            </a:r>
          </a:p>
          <a:p>
            <a:endParaRPr lang="fr-FR" dirty="0"/>
          </a:p>
          <a:p>
            <a:endParaRPr lang="fr-FR" dirty="0"/>
          </a:p>
          <a:p>
            <a:endParaRPr lang="fr-FR" dirty="0"/>
          </a:p>
          <a:p>
            <a:r>
              <a:rPr lang="fr-FR" dirty="0"/>
              <a:t>                              Compétition corporelle</a:t>
            </a:r>
          </a:p>
          <a:p>
            <a:endParaRPr lang="en-US" dirty="0"/>
          </a:p>
        </p:txBody>
      </p:sp>
      <p:sp>
        <p:nvSpPr>
          <p:cNvPr id="6" name="Down Arrow 5"/>
          <p:cNvSpPr/>
          <p:nvPr/>
        </p:nvSpPr>
        <p:spPr>
          <a:xfrm>
            <a:off x="3278122" y="4033547"/>
            <a:ext cx="484632" cy="569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75153" y="473782"/>
            <a:ext cx="7984195" cy="523220"/>
          </a:xfrm>
          <a:prstGeom prst="rect">
            <a:avLst/>
          </a:prstGeom>
          <a:noFill/>
        </p:spPr>
        <p:txBody>
          <a:bodyPr wrap="square" rtlCol="0">
            <a:spAutoFit/>
          </a:bodyPr>
          <a:lstStyle/>
          <a:p>
            <a:r>
              <a:rPr lang="fr-FR" sz="2800" b="1" dirty="0">
                <a:ln>
                  <a:solidFill>
                    <a:schemeClr val="tx2">
                      <a:lumMod val="40000"/>
                      <a:lumOff val="60000"/>
                    </a:schemeClr>
                  </a:solidFill>
                </a:ln>
                <a:solidFill>
                  <a:schemeClr val="accent1">
                    <a:lumMod val="75000"/>
                  </a:schemeClr>
                </a:solidFill>
                <a:latin typeface="Andalus" panose="02020603050405020304" pitchFamily="18" charset="-78"/>
                <a:cs typeface="Andalus" panose="02020603050405020304" pitchFamily="18" charset="-78"/>
              </a:rPr>
              <a:t>1. La compétition interspécifique chez les Vertébrés :</a:t>
            </a:r>
            <a:endParaRPr lang="en-US" sz="2800" dirty="0">
              <a:ln>
                <a:solidFill>
                  <a:schemeClr val="tx2">
                    <a:lumMod val="40000"/>
                    <a:lumOff val="60000"/>
                  </a:schemeClr>
                </a:solidFill>
              </a:ln>
              <a:solidFill>
                <a:schemeClr val="accent1">
                  <a:lumMod val="75000"/>
                </a:schemeClr>
              </a:solidFill>
            </a:endParaRPr>
          </a:p>
        </p:txBody>
      </p:sp>
    </p:spTree>
    <p:extLst>
      <p:ext uri="{BB962C8B-B14F-4D97-AF65-F5344CB8AC3E}">
        <p14:creationId xmlns:p14="http://schemas.microsoft.com/office/powerpoint/2010/main" val="16056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arn(inVertical)">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circle(in)">
                                      <p:cBhvr>
                                        <p:cTn id="43" dur="20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3645" y="757646"/>
            <a:ext cx="6962503" cy="369332"/>
          </a:xfrm>
          <a:prstGeom prst="rect">
            <a:avLst/>
          </a:prstGeom>
          <a:noFill/>
        </p:spPr>
        <p:txBody>
          <a:bodyPr wrap="square" rtlCol="0">
            <a:spAutoFit/>
          </a:bodyPr>
          <a:lstStyle/>
          <a:p>
            <a:r>
              <a:rPr lang="fr-FR" dirty="0">
                <a:ln>
                  <a:solidFill>
                    <a:srgbClr val="00B0F0"/>
                  </a:solidFill>
                </a:ln>
                <a:solidFill>
                  <a:srgbClr val="00B0F0"/>
                </a:solidFill>
              </a:rPr>
              <a:t>Compétition sur la alimentaire:</a:t>
            </a:r>
            <a:endParaRPr lang="en-US" dirty="0">
              <a:ln>
                <a:solidFill>
                  <a:srgbClr val="00B0F0"/>
                </a:solidFill>
              </a:ln>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42" y="2620633"/>
            <a:ext cx="4323806" cy="28164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96" y="2620633"/>
            <a:ext cx="3988116" cy="2816407"/>
          </a:xfrm>
          <a:prstGeom prst="rect">
            <a:avLst/>
          </a:prstGeom>
        </p:spPr>
      </p:pic>
      <p:sp>
        <p:nvSpPr>
          <p:cNvPr id="9" name="TextBox 8"/>
          <p:cNvSpPr txBox="1"/>
          <p:nvPr/>
        </p:nvSpPr>
        <p:spPr>
          <a:xfrm>
            <a:off x="1045028" y="1423851"/>
            <a:ext cx="3344091" cy="369332"/>
          </a:xfrm>
          <a:prstGeom prst="rect">
            <a:avLst/>
          </a:prstGeom>
          <a:noFill/>
        </p:spPr>
        <p:txBody>
          <a:bodyPr wrap="square" rtlCol="0">
            <a:spAutoFit/>
          </a:bodyPr>
          <a:lstStyle/>
          <a:p>
            <a:r>
              <a:rPr lang="fr-FR" dirty="0">
                <a:effectLst>
                  <a:glow rad="228600">
                    <a:schemeClr val="accent5">
                      <a:satMod val="175000"/>
                      <a:alpha val="40000"/>
                    </a:schemeClr>
                  </a:glow>
                </a:effectLst>
              </a:rPr>
              <a:t>C. Direct (interférence)</a:t>
            </a:r>
            <a:endParaRPr lang="en-US" dirty="0">
              <a:effectLst>
                <a:glow rad="228600">
                  <a:schemeClr val="accent5">
                    <a:satMod val="175000"/>
                    <a:alpha val="40000"/>
                  </a:schemeClr>
                </a:glow>
              </a:effectLst>
            </a:endParaRPr>
          </a:p>
        </p:txBody>
      </p:sp>
    </p:spTree>
    <p:extLst>
      <p:ext uri="{BB962C8B-B14F-4D97-AF65-F5344CB8AC3E}">
        <p14:creationId xmlns:p14="http://schemas.microsoft.com/office/powerpoint/2010/main" val="13557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 y="1267097"/>
            <a:ext cx="11390811" cy="1877437"/>
          </a:xfrm>
          <a:prstGeom prst="rect">
            <a:avLst/>
          </a:prstGeom>
          <a:noFill/>
        </p:spPr>
        <p:txBody>
          <a:bodyPr wrap="square" rtlCol="0">
            <a:spAutoFit/>
          </a:bodyPr>
          <a:lstStyle/>
          <a:p>
            <a:endParaRPr lang="fr-FR" b="1" dirty="0">
              <a:solidFill>
                <a:prstClr val="black"/>
              </a:solidFill>
            </a:endParaRPr>
          </a:p>
          <a:p>
            <a:r>
              <a:rPr lang="fr-FR" sz="2000" b="1" dirty="0">
                <a:solidFill>
                  <a:schemeClr val="accent1">
                    <a:lumMod val="75000"/>
                  </a:schemeClr>
                </a:solidFill>
                <a:effectLst>
                  <a:glow rad="228600">
                    <a:schemeClr val="accent2">
                      <a:satMod val="175000"/>
                      <a:alpha val="40000"/>
                    </a:schemeClr>
                  </a:glow>
                </a:effectLst>
              </a:rPr>
              <a:t>la compétition interspécfique entre les pics</a:t>
            </a:r>
            <a:endParaRPr lang="fr-FR" sz="2000" b="1" dirty="0">
              <a:solidFill>
                <a:prstClr val="black"/>
              </a:solidFill>
              <a:effectLst>
                <a:glow rad="228600">
                  <a:schemeClr val="accent2">
                    <a:satMod val="175000"/>
                    <a:alpha val="40000"/>
                  </a:schemeClr>
                </a:glow>
              </a:effectLst>
            </a:endParaRPr>
          </a:p>
          <a:p>
            <a:endParaRPr lang="fr-FR" b="1" dirty="0">
              <a:solidFill>
                <a:prstClr val="black"/>
              </a:solidFill>
            </a:endParaRPr>
          </a:p>
          <a:p>
            <a:r>
              <a:rPr lang="fr-FR" sz="2000" dirty="0">
                <a:solidFill>
                  <a:prstClr val="black"/>
                </a:solidFill>
                <a:latin typeface="Times New Roman" panose="02020603050405020304" pitchFamily="18" charset="0"/>
                <a:cs typeface="Times New Roman" panose="02020603050405020304" pitchFamily="18" charset="0"/>
              </a:rPr>
              <a:t>Les trois espèces de pics du genre Dendrocopos peuvent cohabiter dans les forets d’Europe car chaque espèce se nourrit sur partie différente des arbres: le pic épeiche sur les troncs,le pic noir sur les gross branches et le pic épeichette sur les rameaux</a:t>
            </a:r>
            <a:endParaRPr lang="en-US" sz="2000" dirty="0">
              <a:latin typeface="Times New Roman" panose="02020603050405020304" pitchFamily="18" charset="0"/>
              <a:cs typeface="Times New Roman" panose="02020603050405020304" pitchFamily="18" charset="0"/>
            </a:endParaRPr>
          </a:p>
        </p:txBody>
      </p:sp>
      <p:pic>
        <p:nvPicPr>
          <p:cNvPr id="4" name="صورة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52" y="3855613"/>
            <a:ext cx="2511272" cy="2191833"/>
          </a:xfrm>
          <a:prstGeom prst="rect">
            <a:avLst/>
          </a:prstGeom>
          <a:ln>
            <a:noFill/>
          </a:ln>
          <a:effectLst>
            <a:softEdge rad="112500"/>
          </a:effectLst>
        </p:spPr>
      </p:pic>
      <p:pic>
        <p:nvPicPr>
          <p:cNvPr id="5" name="صورة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177" y="3958046"/>
            <a:ext cx="2439167" cy="2089401"/>
          </a:xfrm>
          <a:prstGeom prst="rect">
            <a:avLst/>
          </a:prstGeom>
          <a:ln>
            <a:noFill/>
          </a:ln>
          <a:effectLst>
            <a:softEdge rad="112500"/>
          </a:effectLst>
        </p:spPr>
      </p:pic>
      <p:pic>
        <p:nvPicPr>
          <p:cNvPr id="6" name="عنصر نائب للمحتوى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050" y="3958046"/>
            <a:ext cx="2309133" cy="2089401"/>
          </a:xfrm>
          <a:prstGeom prst="rect">
            <a:avLst/>
          </a:prstGeom>
          <a:ln>
            <a:noFill/>
          </a:ln>
          <a:effectLst>
            <a:softEdge rad="112500"/>
          </a:effectLst>
        </p:spPr>
      </p:pic>
    </p:spTree>
    <p:extLst>
      <p:ext uri="{BB962C8B-B14F-4D97-AF65-F5344CB8AC3E}">
        <p14:creationId xmlns:p14="http://schemas.microsoft.com/office/powerpoint/2010/main" val="4159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8199" y="483051"/>
            <a:ext cx="7135223" cy="523220"/>
          </a:xfrm>
          <a:prstGeom prst="rect">
            <a:avLst/>
          </a:prstGeom>
        </p:spPr>
        <p:txBody>
          <a:bodyPr wrap="none">
            <a:spAutoFit/>
          </a:bodyPr>
          <a:lstStyle/>
          <a:p>
            <a:r>
              <a:rPr lang="fr-FR" sz="2800" b="1" dirty="0">
                <a:ln>
                  <a:solidFill>
                    <a:schemeClr val="tx2">
                      <a:lumMod val="40000"/>
                      <a:lumOff val="60000"/>
                    </a:schemeClr>
                  </a:solidFill>
                </a:ln>
                <a:solidFill>
                  <a:schemeClr val="accent1">
                    <a:lumMod val="75000"/>
                  </a:schemeClr>
                </a:solidFill>
                <a:latin typeface="Times New Roman" panose="02020603050405020304" pitchFamily="18" charset="0"/>
                <a:cs typeface="Times New Roman" panose="02020603050405020304" pitchFamily="18" charset="0"/>
              </a:rPr>
              <a:t>2. La compétition chez les autres invertébrés: </a:t>
            </a:r>
            <a:endParaRPr lang="en-US" sz="2800" dirty="0">
              <a:ln>
                <a:solidFill>
                  <a:schemeClr val="tx2">
                    <a:lumMod val="40000"/>
                    <a:lumOff val="60000"/>
                  </a:schemeClr>
                </a:solidFill>
              </a:ln>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901337" y="1611685"/>
            <a:ext cx="9548948" cy="923330"/>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la répartition de Crustacés Cirripèdes</a:t>
            </a:r>
            <a:r>
              <a:rPr lang="fr-FR" dirty="0">
                <a:latin typeface="Times New Roman" panose="02020603050405020304" pitchFamily="18" charset="0"/>
                <a:cs typeface="Times New Roman" panose="02020603050405020304" pitchFamily="18" charset="0"/>
              </a:rPr>
              <a:t> </a:t>
            </a:r>
          </a:p>
          <a:p>
            <a:endParaRPr lang="fr-FR" sz="1600" dirty="0"/>
          </a:p>
          <a:p>
            <a:pPr>
              <a:buNone/>
            </a:pPr>
            <a:r>
              <a:rPr lang="fr-FR" b="1" i="1" dirty="0">
                <a:solidFill>
                  <a:schemeClr val="accent2">
                    <a:lumMod val="75000"/>
                  </a:schemeClr>
                </a:solidFill>
              </a:rPr>
              <a:t>                  </a:t>
            </a:r>
            <a:r>
              <a:rPr lang="fr-FR" b="1" i="1" dirty="0">
                <a:solidFill>
                  <a:schemeClr val="accent2">
                    <a:lumMod val="75000"/>
                  </a:schemeClr>
                </a:solidFill>
                <a:effectLst>
                  <a:glow rad="228600">
                    <a:schemeClr val="accent2">
                      <a:satMod val="175000"/>
                      <a:alpha val="40000"/>
                    </a:schemeClr>
                  </a:glow>
                </a:effectLst>
              </a:rPr>
              <a:t>Chthamalus </a:t>
            </a:r>
            <a:r>
              <a:rPr lang="fr-FR" dirty="0">
                <a:solidFill>
                  <a:schemeClr val="accent2">
                    <a:lumMod val="75000"/>
                  </a:schemeClr>
                </a:solidFill>
                <a:effectLst>
                  <a:glow rad="228600">
                    <a:schemeClr val="accent2">
                      <a:satMod val="175000"/>
                      <a:alpha val="40000"/>
                    </a:schemeClr>
                  </a:glow>
                </a:effectLst>
              </a:rPr>
              <a:t> </a:t>
            </a:r>
            <a:r>
              <a:rPr lang="fr-FR" b="1" i="1" dirty="0">
                <a:solidFill>
                  <a:schemeClr val="accent2">
                    <a:lumMod val="75000"/>
                  </a:schemeClr>
                </a:solidFill>
                <a:effectLst>
                  <a:glow rad="228600">
                    <a:schemeClr val="accent2">
                      <a:satMod val="175000"/>
                      <a:alpha val="40000"/>
                    </a:schemeClr>
                  </a:glow>
                </a:effectLst>
              </a:rPr>
              <a:t>stellatus                                       </a:t>
            </a:r>
            <a:r>
              <a:rPr lang="fr-FR" b="1" i="1" dirty="0">
                <a:solidFill>
                  <a:srgbClr val="63A537">
                    <a:lumMod val="75000"/>
                  </a:srgbClr>
                </a:solidFill>
                <a:effectLst>
                  <a:glow rad="101600">
                    <a:srgbClr val="92D050">
                      <a:alpha val="60000"/>
                    </a:srgbClr>
                  </a:glow>
                </a:effectLst>
              </a:rPr>
              <a:t>Balanus </a:t>
            </a:r>
            <a:r>
              <a:rPr lang="fr-FR" dirty="0">
                <a:solidFill>
                  <a:srgbClr val="63A537">
                    <a:lumMod val="75000"/>
                  </a:srgbClr>
                </a:solidFill>
                <a:effectLst>
                  <a:glow rad="101600">
                    <a:srgbClr val="92D050">
                      <a:alpha val="60000"/>
                    </a:srgbClr>
                  </a:glow>
                </a:effectLst>
              </a:rPr>
              <a:t> </a:t>
            </a:r>
            <a:r>
              <a:rPr lang="fr-FR" b="1" i="1" dirty="0">
                <a:solidFill>
                  <a:srgbClr val="63A537">
                    <a:lumMod val="75000"/>
                  </a:srgbClr>
                </a:solidFill>
                <a:effectLst>
                  <a:glow rad="101600">
                    <a:srgbClr val="92D050">
                      <a:alpha val="60000"/>
                    </a:srgbClr>
                  </a:glow>
                </a:effectLst>
              </a:rPr>
              <a:t>balanoides</a:t>
            </a:r>
            <a:r>
              <a:rPr lang="fr-FR" b="1" i="1" u="sng" dirty="0">
                <a:solidFill>
                  <a:srgbClr val="63A537">
                    <a:lumMod val="75000"/>
                  </a:srgbClr>
                </a:solidFill>
              </a:rPr>
              <a:t>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 y="2597314"/>
            <a:ext cx="4147457" cy="23796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11" y="2531210"/>
            <a:ext cx="4532811" cy="24457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ctangle 5"/>
          <p:cNvSpPr/>
          <p:nvPr/>
        </p:nvSpPr>
        <p:spPr>
          <a:xfrm>
            <a:off x="1136469" y="5267606"/>
            <a:ext cx="8739051" cy="1200329"/>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Es 1 se fixe au dessus de Es 2</a:t>
            </a:r>
            <a:r>
              <a:rPr lang="fr-FR" i="1" dirty="0">
                <a:latin typeface="Times New Roman" panose="02020603050405020304" pitchFamily="18" charset="0"/>
                <a:cs typeface="Times New Roman" panose="02020603050405020304" pitchFamily="18" charset="0"/>
              </a:rPr>
              <a:t> .</a:t>
            </a:r>
          </a:p>
          <a:p>
            <a:r>
              <a:rPr lang="fr-FR" dirty="0">
                <a:latin typeface="Times New Roman" panose="02020603050405020304" pitchFamily="18" charset="0"/>
                <a:cs typeface="Times New Roman" panose="02020603050405020304" pitchFamily="18" charset="0"/>
              </a:rPr>
              <a:t>Les larves se rencontrent dans toute la hauteur de la Z.intertidale.</a:t>
            </a:r>
          </a:p>
          <a:p>
            <a:r>
              <a:rPr lang="fr-FR" dirty="0">
                <a:latin typeface="Times New Roman" panose="02020603050405020304" pitchFamily="18" charset="0"/>
                <a:cs typeface="Times New Roman" panose="02020603050405020304" pitchFamily="18" charset="0"/>
              </a:rPr>
              <a:t>Espèce 1 est éliminé par  espèce 2. </a:t>
            </a:r>
          </a:p>
          <a:p>
            <a:r>
              <a:rPr lang="fr-FR" dirty="0">
                <a:latin typeface="Times New Roman" panose="02020603050405020304" pitchFamily="18" charset="0"/>
                <a:cs typeface="Times New Roman" panose="02020603050405020304" pitchFamily="18" charset="0"/>
              </a:rPr>
              <a:t>Les Balanus ,en se développant, poussent et écrasent les chthamalus .</a:t>
            </a:r>
          </a:p>
        </p:txBody>
      </p:sp>
    </p:spTree>
    <p:extLst>
      <p:ext uri="{BB962C8B-B14F-4D97-AF65-F5344CB8AC3E}">
        <p14:creationId xmlns:p14="http://schemas.microsoft.com/office/powerpoint/2010/main" val="24096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966" y="501850"/>
            <a:ext cx="5662127" cy="613245"/>
          </a:xfrm>
          <a:prstGeom prst="rect">
            <a:avLst/>
          </a:prstGeom>
        </p:spPr>
        <p:txBody>
          <a:bodyPr wrap="none">
            <a:spAutoFit/>
          </a:bodyPr>
          <a:lstStyle/>
          <a:p>
            <a:pPr marL="514350" indent="-514350">
              <a:lnSpc>
                <a:spcPct val="115000"/>
              </a:lnSpc>
              <a:spcAft>
                <a:spcPts val="1000"/>
              </a:spcAft>
              <a:buClr>
                <a:schemeClr val="accent3">
                  <a:lumMod val="75000"/>
                </a:schemeClr>
              </a:buClr>
              <a:buFont typeface="+mj-lt"/>
              <a:buAutoNum type="arabicPeriod" startAt="3"/>
            </a:pPr>
            <a:r>
              <a:rPr lang="fr-FR" sz="2800" b="1" dirty="0">
                <a:ln>
                  <a:solidFill>
                    <a:schemeClr val="tx2">
                      <a:lumMod val="40000"/>
                      <a:lumOff val="60000"/>
                    </a:schemeClr>
                  </a:solidFill>
                </a:ln>
                <a:solidFill>
                  <a:schemeClr val="accent1">
                    <a:lumMod val="75000"/>
                  </a:schemeClr>
                </a:solidFill>
                <a:latin typeface="Andalus" panose="02020603050405020304" pitchFamily="18" charset="-78"/>
                <a:ea typeface="Times New Roman" panose="02020603050405020304" pitchFamily="18" charset="0"/>
                <a:cs typeface="Andalus" panose="02020603050405020304" pitchFamily="18" charset="-78"/>
              </a:rPr>
              <a:t>La compétition chez les insectes </a:t>
            </a:r>
            <a:r>
              <a:rPr lang="fr-FR" sz="3200" b="1" dirty="0">
                <a:ln>
                  <a:solidFill>
                    <a:schemeClr val="tx2">
                      <a:lumMod val="40000"/>
                      <a:lumOff val="60000"/>
                    </a:schemeClr>
                  </a:solidFill>
                </a:ln>
                <a:solidFill>
                  <a:schemeClr val="accent1">
                    <a:lumMod val="75000"/>
                  </a:schemeClr>
                </a:solidFill>
                <a:latin typeface="Andalus" panose="02020603050405020304" pitchFamily="18" charset="-78"/>
                <a:ea typeface="Times New Roman" panose="02020603050405020304" pitchFamily="18" charset="0"/>
                <a:cs typeface="Andalus" panose="02020603050405020304" pitchFamily="18" charset="-78"/>
              </a:rPr>
              <a:t>: </a:t>
            </a:r>
          </a:p>
        </p:txBody>
      </p:sp>
      <p:sp>
        <p:nvSpPr>
          <p:cNvPr id="3" name="Rectangle 2"/>
          <p:cNvSpPr/>
          <p:nvPr/>
        </p:nvSpPr>
        <p:spPr>
          <a:xfrm>
            <a:off x="600889" y="2179748"/>
            <a:ext cx="11194869" cy="1083374"/>
          </a:xfrm>
          <a:prstGeom prst="rect">
            <a:avLst/>
          </a:prstGeom>
        </p:spPr>
        <p:txBody>
          <a:bodyPr wrap="square">
            <a:spAutoFit/>
          </a:bodyPr>
          <a:lstStyle/>
          <a:p>
            <a:pPr marL="342900" lvl="0" indent="-342900">
              <a:lnSpc>
                <a:spcPct val="115000"/>
              </a:lnSpc>
              <a:buFont typeface="Wingdings" panose="05000000000000000000" pitchFamily="2" charset="2"/>
              <a:buChar char=""/>
            </a:pPr>
            <a:r>
              <a:rPr lang="fr-FR" dirty="0">
                <a:latin typeface="Times New Roman" panose="02020603050405020304" pitchFamily="18" charset="0"/>
                <a:ea typeface="Times New Roman" panose="02020603050405020304" pitchFamily="18" charset="0"/>
                <a:cs typeface="Times New Roman" panose="02020603050405020304" pitchFamily="18" charset="0"/>
              </a:rPr>
              <a:t>Les exemples de compétition interspécifique sont nombreux chez les insectes.</a:t>
            </a:r>
            <a:endParaRPr lang="fr-FR" sz="10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dirty="0">
                <a:latin typeface="Times New Roman" panose="02020603050405020304" pitchFamily="18" charset="0"/>
                <a:ea typeface="Times New Roman" panose="02020603050405020304" pitchFamily="18" charset="0"/>
                <a:cs typeface="Times New Roman" panose="02020603050405020304" pitchFamily="18" charset="0"/>
              </a:rPr>
              <a:t>Ces exemples se rapportent à des espèces introduites. Mais la compétition existe aussi dans des milieux naturels non modifiés par l’homme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00890" y="3189277"/>
            <a:ext cx="11312436" cy="677108"/>
          </a:xfrm>
          <a:prstGeom prst="rect">
            <a:avLst/>
          </a:prstGeom>
        </p:spPr>
        <p:txBody>
          <a:bodyPr wrap="square">
            <a:spAutoFit/>
          </a:bodyPr>
          <a:lstStyle/>
          <a:p>
            <a:pPr marL="342900" lvl="0" indent="-342900" eaLnBrk="0" fontAlgn="base" hangingPunct="0">
              <a:spcBef>
                <a:spcPct val="0"/>
              </a:spcBef>
              <a:spcAft>
                <a:spcPct val="0"/>
              </a:spcAft>
              <a:buFont typeface="Wingdings" panose="05000000000000000000" pitchFamily="2" charset="2"/>
              <a:buChar char="Ø"/>
            </a:pPr>
            <a:r>
              <a:rPr lang="fr-FR" dirty="0">
                <a:latin typeface="Times New Roman" panose="02020603050405020304" pitchFamily="18" charset="0"/>
                <a:ea typeface="Times New Roman" panose="02020603050405020304" pitchFamily="18" charset="0"/>
                <a:cs typeface="Times New Roman" panose="02020603050405020304" pitchFamily="18" charset="0"/>
              </a:rPr>
              <a:t>La compétition semble rare chez les insectes phytophages et peut être évitée par l’installation des espèces voisines sur des plantes hôtes différentes.</a:t>
            </a:r>
            <a:r>
              <a:rPr lang="fr-FR" sz="2000" dirty="0">
                <a:latin typeface="Calibri" panose="020F0502020204030204" pitchFamily="34" charset="0"/>
                <a:ea typeface="Times New Roman" panose="02020603050405020304" pitchFamily="18" charset="0"/>
                <a:cs typeface="Arial" panose="020B0604020202020204" pitchFamily="34" charset="0"/>
              </a:rPr>
              <a:t> </a:t>
            </a:r>
            <a:endParaRPr lang="fr-FR" sz="1600" dirty="0">
              <a:latin typeface="Arial" panose="020B0604020202020204" pitchFamily="34" charset="0"/>
            </a:endParaRPr>
          </a:p>
        </p:txBody>
      </p:sp>
      <p:pic>
        <p:nvPicPr>
          <p:cNvPr id="5" name="Image 34"/>
          <p:cNvPicPr>
            <a:picLocks noChangeAspect="1"/>
          </p:cNvPicPr>
          <p:nvPr/>
        </p:nvPicPr>
        <p:blipFill>
          <a:blip r:embed="rId2"/>
          <a:stretch>
            <a:fillRect/>
          </a:stretch>
        </p:blipFill>
        <p:spPr>
          <a:xfrm>
            <a:off x="522596" y="4163071"/>
            <a:ext cx="5524424" cy="1220449"/>
          </a:xfrm>
          <a:prstGeom prst="rect">
            <a:avLst/>
          </a:prstGeom>
        </p:spPr>
      </p:pic>
      <p:pic>
        <p:nvPicPr>
          <p:cNvPr id="6" name="صورة 12" descr="images-1.jpeg"/>
          <p:cNvPicPr/>
          <p:nvPr/>
        </p:nvPicPr>
        <p:blipFill>
          <a:blip r:embed="rId3"/>
          <a:stretch>
            <a:fillRect/>
          </a:stretch>
        </p:blipFill>
        <p:spPr>
          <a:xfrm>
            <a:off x="6656831" y="3855313"/>
            <a:ext cx="1628775" cy="1219200"/>
          </a:xfrm>
          <a:prstGeom prst="ellipse">
            <a:avLst/>
          </a:prstGeom>
          <a:ln>
            <a:noFill/>
          </a:ln>
          <a:effectLst>
            <a:softEdge rad="112500"/>
          </a:effectLst>
        </p:spPr>
      </p:pic>
      <p:pic>
        <p:nvPicPr>
          <p:cNvPr id="7" name="صورة 11" descr="images-3.jpeg"/>
          <p:cNvPicPr/>
          <p:nvPr/>
        </p:nvPicPr>
        <p:blipFill>
          <a:blip r:embed="rId4"/>
          <a:stretch>
            <a:fillRect/>
          </a:stretch>
        </p:blipFill>
        <p:spPr>
          <a:xfrm>
            <a:off x="9246174" y="3813494"/>
            <a:ext cx="1733550" cy="1219200"/>
          </a:xfrm>
          <a:prstGeom prst="ellipse">
            <a:avLst/>
          </a:prstGeom>
          <a:ln>
            <a:noFill/>
          </a:ln>
          <a:effectLst>
            <a:softEdge rad="112500"/>
          </a:effectLst>
        </p:spPr>
      </p:pic>
      <p:pic>
        <p:nvPicPr>
          <p:cNvPr id="8" name="صورة 10" descr="images-7.jpeg"/>
          <p:cNvPicPr/>
          <p:nvPr/>
        </p:nvPicPr>
        <p:blipFill>
          <a:blip r:embed="rId5"/>
          <a:stretch>
            <a:fillRect/>
          </a:stretch>
        </p:blipFill>
        <p:spPr>
          <a:xfrm>
            <a:off x="7931970" y="5446351"/>
            <a:ext cx="1743075" cy="1219200"/>
          </a:xfrm>
          <a:prstGeom prst="ellipse">
            <a:avLst/>
          </a:prstGeom>
          <a:ln>
            <a:noFill/>
          </a:ln>
          <a:effectLst>
            <a:softEdge rad="112500"/>
          </a:effectLst>
        </p:spPr>
      </p:pic>
      <p:sp>
        <p:nvSpPr>
          <p:cNvPr id="9" name="سهم إلى اليسار 25"/>
          <p:cNvSpPr/>
          <p:nvPr/>
        </p:nvSpPr>
        <p:spPr>
          <a:xfrm>
            <a:off x="8307977" y="4506686"/>
            <a:ext cx="770709" cy="914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سهم إلى اليمين 24"/>
          <p:cNvSpPr/>
          <p:nvPr/>
        </p:nvSpPr>
        <p:spPr>
          <a:xfrm>
            <a:off x="8294914" y="4376056"/>
            <a:ext cx="783772" cy="1175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رابط كسهم مستقيم 31"/>
          <p:cNvCxnSpPr/>
          <p:nvPr/>
        </p:nvCxnSpPr>
        <p:spPr>
          <a:xfrm rot="16200000" flipH="1">
            <a:off x="7674429" y="5114109"/>
            <a:ext cx="496388" cy="404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29"/>
          <p:cNvCxnSpPr/>
          <p:nvPr/>
        </p:nvCxnSpPr>
        <p:spPr>
          <a:xfrm rot="5400000">
            <a:off x="9496699" y="5212080"/>
            <a:ext cx="444137" cy="287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6789" y="1476103"/>
            <a:ext cx="3291840" cy="369332"/>
          </a:xfrm>
          <a:prstGeom prst="rect">
            <a:avLst/>
          </a:prstGeom>
          <a:noFill/>
        </p:spPr>
        <p:txBody>
          <a:bodyPr wrap="square" rtlCol="0">
            <a:spAutoFit/>
          </a:bodyPr>
          <a:lstStyle/>
          <a:p>
            <a:r>
              <a:rPr lang="fr-FR" dirty="0">
                <a:ln>
                  <a:solidFill>
                    <a:srgbClr val="00B0F0"/>
                  </a:solidFill>
                </a:ln>
                <a:solidFill>
                  <a:srgbClr val="00B0F0"/>
                </a:solidFill>
                <a:effectLst/>
              </a:rPr>
              <a:t>Compétition alimentaire:</a:t>
            </a:r>
            <a:endParaRPr lang="en-US" dirty="0">
              <a:ln>
                <a:solidFill>
                  <a:srgbClr val="00B0F0"/>
                </a:solidFill>
              </a:ln>
              <a:solidFill>
                <a:srgbClr val="00B0F0"/>
              </a:solidFill>
              <a:effectLst/>
            </a:endParaRPr>
          </a:p>
        </p:txBody>
      </p:sp>
    </p:spTree>
    <p:extLst>
      <p:ext uri="{BB962C8B-B14F-4D97-AF65-F5344CB8AC3E}">
        <p14:creationId xmlns:p14="http://schemas.microsoft.com/office/powerpoint/2010/main" val="35410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barn(inVertical)">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in)">
                                      <p:cBhvr>
                                        <p:cTn id="63" dur="20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circle(in)">
                                      <p:cBhvr>
                                        <p:cTn id="8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7904" y="394305"/>
            <a:ext cx="5110694" cy="584775"/>
          </a:xfrm>
          <a:prstGeom prst="rect">
            <a:avLst/>
          </a:prstGeom>
        </p:spPr>
        <p:txBody>
          <a:bodyPr wrap="none">
            <a:spAutoFit/>
          </a:bodyPr>
          <a:lstStyle/>
          <a:p>
            <a:r>
              <a:rPr lang="fr-FR" sz="2800" b="1" dirty="0">
                <a:ln>
                  <a:solidFill>
                    <a:schemeClr val="tx2">
                      <a:lumMod val="60000"/>
                      <a:lumOff val="40000"/>
                    </a:schemeClr>
                  </a:solidFill>
                </a:ln>
                <a:solidFill>
                  <a:schemeClr val="accent1">
                    <a:lumMod val="75000"/>
                  </a:schemeClr>
                </a:solidFill>
                <a:latin typeface="Andalus" panose="02020603050405020304" pitchFamily="18" charset="-78"/>
                <a:cs typeface="Andalus" panose="02020603050405020304" pitchFamily="18" charset="-78"/>
              </a:rPr>
              <a:t>La compétition chez les végétaux</a:t>
            </a:r>
            <a:r>
              <a:rPr lang="fr-FR" sz="3200" b="1" dirty="0">
                <a:ln>
                  <a:solidFill>
                    <a:schemeClr val="tx2">
                      <a:lumMod val="60000"/>
                      <a:lumOff val="40000"/>
                    </a:schemeClr>
                  </a:solidFill>
                </a:ln>
                <a:solidFill>
                  <a:schemeClr val="accent1">
                    <a:lumMod val="75000"/>
                  </a:schemeClr>
                </a:solidFill>
                <a:latin typeface="Andalus" panose="02020603050405020304" pitchFamily="18" charset="-78"/>
                <a:cs typeface="Andalus" panose="02020603050405020304" pitchFamily="18" charset="-78"/>
              </a:rPr>
              <a:t>:</a:t>
            </a:r>
            <a:endParaRPr lang="en-US" sz="2800" dirty="0">
              <a:ln>
                <a:solidFill>
                  <a:schemeClr val="tx2">
                    <a:lumMod val="60000"/>
                    <a:lumOff val="40000"/>
                  </a:schemeClr>
                </a:solidFill>
              </a:ln>
              <a:solidFill>
                <a:schemeClr val="accent1">
                  <a:lumMod val="75000"/>
                </a:schemeClr>
              </a:solidFill>
            </a:endParaRPr>
          </a:p>
        </p:txBody>
      </p:sp>
      <p:sp>
        <p:nvSpPr>
          <p:cNvPr id="3" name="Espace réservé du contenu 2"/>
          <p:cNvSpPr txBox="1">
            <a:spLocks/>
          </p:cNvSpPr>
          <p:nvPr/>
        </p:nvSpPr>
        <p:spPr>
          <a:xfrm>
            <a:off x="1189170" y="1232339"/>
            <a:ext cx="10464088" cy="5318234"/>
          </a:xfrm>
          <a:prstGeom prst="rect">
            <a:avLst/>
          </a:prstGeom>
        </p:spPr>
        <p:txBody>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dirty="0">
                <a:solidFill>
                  <a:schemeClr val="tx1">
                    <a:lumMod val="95000"/>
                    <a:lumOff val="5000"/>
                  </a:schemeClr>
                </a:solidFill>
                <a:latin typeface="Times New Roman" panose="02020603050405020304" pitchFamily="18" charset="0"/>
                <a:cs typeface="Times New Roman" panose="02020603050405020304" pitchFamily="18" charset="0"/>
              </a:rPr>
              <a:t>De nombreuse expériences montrent l’existence  de la compétition interspécifique chez les végétaux </a:t>
            </a:r>
          </a:p>
          <a:p>
            <a:r>
              <a:rPr lang="fr-FR" dirty="0">
                <a:solidFill>
                  <a:srgbClr val="FF0000"/>
                </a:solidFill>
                <a:latin typeface="Times New Roman" panose="02020603050405020304" pitchFamily="18" charset="0"/>
                <a:cs typeface="Times New Roman" panose="02020603050405020304" pitchFamily="18" charset="0"/>
              </a:rPr>
              <a:t>Ex: </a:t>
            </a:r>
            <a:r>
              <a:rPr lang="fr-FR" dirty="0">
                <a:solidFill>
                  <a:schemeClr val="tx1">
                    <a:lumMod val="95000"/>
                    <a:lumOff val="5000"/>
                  </a:schemeClr>
                </a:solidFill>
                <a:latin typeface="Times New Roman" panose="02020603050405020304" pitchFamily="18" charset="0"/>
                <a:cs typeface="Times New Roman" panose="02020603050405020304" pitchFamily="18" charset="0"/>
              </a:rPr>
              <a:t>Dans les Alpes se développent deux associations végétales </a:t>
            </a:r>
            <a:r>
              <a:rPr lang="fr-FR" sz="2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pic>
        <p:nvPicPr>
          <p:cNvPr id="4" name="Image 4" descr="800px-Nardus_stricta_mountain_medow.JPG"/>
          <p:cNvPicPr>
            <a:picLocks noChangeAspect="1"/>
          </p:cNvPicPr>
          <p:nvPr/>
        </p:nvPicPr>
        <p:blipFill>
          <a:blip r:embed="rId2"/>
          <a:stretch>
            <a:fillRect/>
          </a:stretch>
        </p:blipFill>
        <p:spPr>
          <a:xfrm>
            <a:off x="1565665" y="2231573"/>
            <a:ext cx="3755420" cy="2090056"/>
          </a:xfrm>
          <a:prstGeom prst="rect">
            <a:avLst/>
          </a:prstGeom>
          <a:ln>
            <a:noFill/>
          </a:ln>
          <a:effectLst>
            <a:softEdge rad="112500"/>
          </a:effectLst>
        </p:spPr>
      </p:pic>
      <p:pic>
        <p:nvPicPr>
          <p:cNvPr id="5" name="Image 6" descr="molinia-caerulea-subsp-arundinacea.jpg"/>
          <p:cNvPicPr>
            <a:picLocks noChangeAspect="1"/>
          </p:cNvPicPr>
          <p:nvPr/>
        </p:nvPicPr>
        <p:blipFill>
          <a:blip r:embed="rId3"/>
          <a:stretch>
            <a:fillRect/>
          </a:stretch>
        </p:blipFill>
        <p:spPr>
          <a:xfrm>
            <a:off x="6257410" y="2253341"/>
            <a:ext cx="3831291" cy="1992086"/>
          </a:xfrm>
          <a:prstGeom prst="rect">
            <a:avLst/>
          </a:prstGeom>
          <a:ln>
            <a:noFill/>
          </a:ln>
          <a:effectLst>
            <a:softEdge rad="112500"/>
          </a:effectLst>
        </p:spPr>
      </p:pic>
      <p:sp>
        <p:nvSpPr>
          <p:cNvPr id="6" name="Rectangle 5"/>
          <p:cNvSpPr/>
          <p:nvPr/>
        </p:nvSpPr>
        <p:spPr>
          <a:xfrm>
            <a:off x="1010194" y="4321629"/>
            <a:ext cx="5416732" cy="584775"/>
          </a:xfrm>
          <a:prstGeom prst="rect">
            <a:avLst/>
          </a:prstGeom>
        </p:spPr>
        <p:txBody>
          <a:bodyPr wrap="square">
            <a:spAutoFit/>
          </a:bodyPr>
          <a:lstStyle/>
          <a:p>
            <a:pPr lvl="1"/>
            <a:r>
              <a:rPr lang="fr-FR" sz="1600" b="1" u="sng" dirty="0"/>
              <a:t>Association a</a:t>
            </a:r>
            <a:r>
              <a:rPr lang="fr-FR" sz="1600" b="1" dirty="0">
                <a:solidFill>
                  <a:schemeClr val="accent1">
                    <a:lumMod val="75000"/>
                  </a:schemeClr>
                </a:solidFill>
              </a:rPr>
              <a:t>: Nardus stricta </a:t>
            </a:r>
            <a:r>
              <a:rPr lang="fr-FR" sz="1600" b="1" dirty="0"/>
              <a:t>s’installe sur les sols siliceux de ph&lt;6</a:t>
            </a:r>
            <a:endParaRPr lang="fr-FR" sz="1600" b="1" dirty="0">
              <a:solidFill>
                <a:schemeClr val="accent1">
                  <a:lumMod val="75000"/>
                </a:schemeClr>
              </a:solidFill>
            </a:endParaRPr>
          </a:p>
        </p:txBody>
      </p:sp>
      <p:sp>
        <p:nvSpPr>
          <p:cNvPr id="7" name="Rectangle 6"/>
          <p:cNvSpPr/>
          <p:nvPr/>
        </p:nvSpPr>
        <p:spPr>
          <a:xfrm>
            <a:off x="6257410" y="4197379"/>
            <a:ext cx="4623950" cy="584775"/>
          </a:xfrm>
          <a:prstGeom prst="rect">
            <a:avLst/>
          </a:prstGeom>
        </p:spPr>
        <p:txBody>
          <a:bodyPr wrap="square">
            <a:spAutoFit/>
          </a:bodyPr>
          <a:lstStyle/>
          <a:p>
            <a:pPr lvl="1"/>
            <a:r>
              <a:rPr lang="fr-FR" sz="1600" b="1" u="sng" dirty="0">
                <a:solidFill>
                  <a:schemeClr val="tx1">
                    <a:lumMod val="95000"/>
                    <a:lumOff val="5000"/>
                  </a:schemeClr>
                </a:solidFill>
              </a:rPr>
              <a:t>Association b</a:t>
            </a:r>
            <a:r>
              <a:rPr lang="fr-FR" sz="1600" u="sng" dirty="0">
                <a:solidFill>
                  <a:schemeClr val="tx1">
                    <a:lumMod val="95000"/>
                    <a:lumOff val="5000"/>
                  </a:schemeClr>
                </a:solidFill>
              </a:rPr>
              <a:t>:</a:t>
            </a:r>
            <a:r>
              <a:rPr lang="fr-FR" sz="1600" u="sng" dirty="0">
                <a:solidFill>
                  <a:schemeClr val="accent1">
                    <a:lumMod val="75000"/>
                  </a:schemeClr>
                </a:solidFill>
              </a:rPr>
              <a:t> </a:t>
            </a:r>
            <a:r>
              <a:rPr lang="fr-FR" sz="1600" b="1" dirty="0">
                <a:solidFill>
                  <a:schemeClr val="accent1">
                    <a:lumMod val="75000"/>
                  </a:schemeClr>
                </a:solidFill>
              </a:rPr>
              <a:t>Selseria coerulea </a:t>
            </a:r>
            <a:r>
              <a:rPr lang="fr-FR" sz="1600" b="1" dirty="0">
                <a:solidFill>
                  <a:schemeClr val="tx1">
                    <a:lumMod val="95000"/>
                    <a:lumOff val="5000"/>
                  </a:schemeClr>
                </a:solidFill>
              </a:rPr>
              <a:t>s’installe sur les sols calcaires de ph &gt;7</a:t>
            </a:r>
          </a:p>
        </p:txBody>
      </p:sp>
      <p:sp>
        <p:nvSpPr>
          <p:cNvPr id="8" name="Rectangle 7"/>
          <p:cNvSpPr/>
          <p:nvPr/>
        </p:nvSpPr>
        <p:spPr>
          <a:xfrm>
            <a:off x="334454" y="5020193"/>
            <a:ext cx="11267090" cy="369332"/>
          </a:xfrm>
          <a:prstGeom prst="rect">
            <a:avLst/>
          </a:prstGeom>
        </p:spPr>
        <p:txBody>
          <a:bodyPr wrap="square">
            <a:spAutoFit/>
          </a:bodyPr>
          <a:lstStyle/>
          <a:p>
            <a:pPr algn="ctr">
              <a:buFont typeface="Wingdings" panose="05000000000000000000" pitchFamily="2" charset="2"/>
              <a:buChar char="Ø"/>
            </a:pPr>
            <a:r>
              <a:rPr lang="fr-FR" dirty="0">
                <a:solidFill>
                  <a:schemeClr val="tx1">
                    <a:lumMod val="95000"/>
                    <a:lumOff val="5000"/>
                  </a:schemeClr>
                </a:solidFill>
                <a:latin typeface="Times New Roman" panose="02020603050405020304" pitchFamily="18" charset="0"/>
                <a:cs typeface="Times New Roman" panose="02020603050405020304" pitchFamily="18" charset="0"/>
              </a:rPr>
              <a:t>En culture l’ensemble a sur les sols calcaires et l’inverse l’ensemble b sur les sols siliceux. </a:t>
            </a:r>
          </a:p>
        </p:txBody>
      </p:sp>
      <p:sp>
        <p:nvSpPr>
          <p:cNvPr id="9" name="Rectangle 8"/>
          <p:cNvSpPr/>
          <p:nvPr/>
        </p:nvSpPr>
        <p:spPr>
          <a:xfrm>
            <a:off x="1883229" y="5551713"/>
            <a:ext cx="10308771" cy="615553"/>
          </a:xfrm>
          <a:prstGeom prst="rect">
            <a:avLst/>
          </a:prstGeom>
        </p:spPr>
        <p:txBody>
          <a:bodyPr wrap="square">
            <a:spAutoFit/>
          </a:bodyPr>
          <a:lstStyle/>
          <a:p>
            <a:r>
              <a:rPr lang="fr-FR" dirty="0">
                <a:solidFill>
                  <a:schemeClr val="tx1">
                    <a:lumMod val="95000"/>
                    <a:lumOff val="5000"/>
                  </a:schemeClr>
                </a:solidFill>
                <a:latin typeface="Times New Roman" panose="02020603050405020304" pitchFamily="18" charset="0"/>
                <a:cs typeface="Times New Roman" panose="02020603050405020304" pitchFamily="18" charset="0"/>
              </a:rPr>
              <a:t>a</a:t>
            </a:r>
            <a:r>
              <a:rPr lang="fr-FR" sz="1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fr-FR" dirty="0">
                <a:solidFill>
                  <a:schemeClr val="tx1">
                    <a:lumMod val="95000"/>
                    <a:lumOff val="5000"/>
                  </a:schemeClr>
                </a:solidFill>
                <a:latin typeface="Times New Roman" panose="02020603050405020304" pitchFamily="18" charset="0"/>
                <a:cs typeface="Times New Roman" panose="02020603050405020304" pitchFamily="18" charset="0"/>
              </a:rPr>
              <a:t>élimine b des sols siliceux et b élimine a des sols calcaires.</a:t>
            </a:r>
            <a:r>
              <a:rPr lang="fr-FR" b="1" dirty="0">
                <a:solidFill>
                  <a:schemeClr val="tx1">
                    <a:lumMod val="95000"/>
                    <a:lumOff val="5000"/>
                  </a:schemeClr>
                </a:solidFill>
              </a:rPr>
              <a:t> </a:t>
            </a:r>
            <a:endParaRPr lang="fr-FR" sz="1600" b="1" dirty="0">
              <a:solidFill>
                <a:schemeClr val="tx1">
                  <a:lumMod val="95000"/>
                  <a:lumOff val="5000"/>
                </a:schemeClr>
              </a:solidFill>
            </a:endParaRPr>
          </a:p>
          <a:p>
            <a:endParaRPr lang="fr-FR" sz="1600" b="1" dirty="0">
              <a:solidFill>
                <a:schemeClr val="tx1">
                  <a:lumMod val="95000"/>
                  <a:lumOff val="5000"/>
                </a:schemeClr>
              </a:solidFill>
            </a:endParaRPr>
          </a:p>
        </p:txBody>
      </p:sp>
      <p:sp>
        <p:nvSpPr>
          <p:cNvPr id="10" name="Rectangle 9"/>
          <p:cNvSpPr/>
          <p:nvPr/>
        </p:nvSpPr>
        <p:spPr>
          <a:xfrm>
            <a:off x="4006867" y="6067488"/>
            <a:ext cx="3234007" cy="400110"/>
          </a:xfrm>
          <a:prstGeom prst="rect">
            <a:avLst/>
          </a:prstGeom>
        </p:spPr>
        <p:txBody>
          <a:bodyPr wrap="square">
            <a:spAutoFit/>
          </a:bodyPr>
          <a:lstStyle/>
          <a:p>
            <a:pPr algn="ctr"/>
            <a:r>
              <a:rPr lang="fr-FR" b="1" u="sng" dirty="0">
                <a:solidFill>
                  <a:schemeClr val="tx1">
                    <a:lumMod val="95000"/>
                    <a:lumOff val="5000"/>
                  </a:schemeClr>
                </a:solidFill>
              </a:rPr>
              <a:t>Exclusion </a:t>
            </a:r>
            <a:r>
              <a:rPr lang="fr-FR" sz="2000" b="1" u="sng" dirty="0">
                <a:solidFill>
                  <a:schemeClr val="tx1">
                    <a:lumMod val="95000"/>
                    <a:lumOff val="5000"/>
                  </a:schemeClr>
                </a:solidFill>
              </a:rPr>
              <a:t>compétitive</a:t>
            </a:r>
          </a:p>
        </p:txBody>
      </p:sp>
      <p:sp>
        <p:nvSpPr>
          <p:cNvPr id="11" name="Flèche courbée vers la droite 11"/>
          <p:cNvSpPr/>
          <p:nvPr/>
        </p:nvSpPr>
        <p:spPr>
          <a:xfrm>
            <a:off x="1404256" y="5360075"/>
            <a:ext cx="478973" cy="489858"/>
          </a:xfrm>
          <a:prstGeom prst="curvedRightArrow">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droite à entaille 16"/>
          <p:cNvSpPr/>
          <p:nvPr/>
        </p:nvSpPr>
        <p:spPr>
          <a:xfrm>
            <a:off x="3632064" y="6139542"/>
            <a:ext cx="526279" cy="341962"/>
          </a:xfrm>
          <a:prstGeom prst="notchedRightArrow">
            <a:avLst/>
          </a:prstGeom>
          <a:solidFill>
            <a:schemeClr val="accent1">
              <a:lumMod val="75000"/>
            </a:schemeClr>
          </a:solidFill>
          <a:effectLst>
            <a:glow rad="228600">
              <a:schemeClr val="accent2">
                <a:satMod val="175000"/>
                <a:alpha val="40000"/>
              </a:schemeClr>
            </a:glow>
            <a:outerShdw blurRad="50800" dist="381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rgbClr val="FF0000"/>
              </a:solidFill>
            </a:endParaRPr>
          </a:p>
        </p:txBody>
      </p:sp>
    </p:spTree>
    <p:extLst>
      <p:ext uri="{BB962C8B-B14F-4D97-AF65-F5344CB8AC3E}">
        <p14:creationId xmlns:p14="http://schemas.microsoft.com/office/powerpoint/2010/main" val="9901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p:cTn id="6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ppt_x"/>
                                          </p:val>
                                        </p:tav>
                                        <p:tav tm="100000">
                                          <p:val>
                                            <p:strVal val="#ppt_x"/>
                                          </p:val>
                                        </p:tav>
                                      </p:tavLst>
                                    </p:anim>
                                    <p:anim calcmode="lin" valueType="num">
                                      <p:cBhvr additive="base">
                                        <p:cTn id="7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circle(in)">
                                      <p:cBhvr>
                                        <p:cTn id="8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914162" y="1803401"/>
            <a:ext cx="10360501" cy="4470400"/>
          </a:xfrm>
          <a:prstGeom prst="rect">
            <a:avLst/>
          </a:prstGeom>
        </p:spPr>
        <p:txBody>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fr-FR" dirty="0"/>
          </a:p>
          <a:p>
            <a:endParaRPr lang="fr-FR" dirty="0"/>
          </a:p>
        </p:txBody>
      </p:sp>
      <p:grpSp>
        <p:nvGrpSpPr>
          <p:cNvPr id="8" name="Group 7">
            <a:extLst>
              <a:ext uri="{FF2B5EF4-FFF2-40B4-BE49-F238E27FC236}">
                <a16:creationId xmlns:a16="http://schemas.microsoft.com/office/drawing/2014/main" id="{711450F4-A7BD-494E-BD71-C6C5EB8D03D1}"/>
              </a:ext>
            </a:extLst>
          </p:cNvPr>
          <p:cNvGrpSpPr/>
          <p:nvPr/>
        </p:nvGrpSpPr>
        <p:grpSpPr>
          <a:xfrm>
            <a:off x="1827392" y="979474"/>
            <a:ext cx="1275682" cy="1275682"/>
            <a:chOff x="3063120" y="1755914"/>
            <a:chExt cx="1275682" cy="1275682"/>
          </a:xfrm>
        </p:grpSpPr>
        <p:sp>
          <p:nvSpPr>
            <p:cNvPr id="9" name="Teardrop 8">
              <a:extLst>
                <a:ext uri="{FF2B5EF4-FFF2-40B4-BE49-F238E27FC236}">
                  <a16:creationId xmlns:a16="http://schemas.microsoft.com/office/drawing/2014/main" id="{5E489B47-B2BB-4EFB-8EC4-21C10615E463}"/>
                </a:ext>
              </a:extLst>
            </p:cNvPr>
            <p:cNvSpPr/>
            <p:nvPr/>
          </p:nvSpPr>
          <p:spPr>
            <a:xfrm rot="8100000">
              <a:off x="3063120" y="1755914"/>
              <a:ext cx="1275682" cy="1275682"/>
            </a:xfrm>
            <a:prstGeom prst="teardrop">
              <a:avLst>
                <a:gd name="adj" fmla="val 109962"/>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62B435C-D1B2-4C1C-B995-8D888E87C5D7}"/>
                </a:ext>
              </a:extLst>
            </p:cNvPr>
            <p:cNvSpPr/>
            <p:nvPr/>
          </p:nvSpPr>
          <p:spPr>
            <a:xfrm>
              <a:off x="325746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2C0D94-FE17-421D-AA32-BD4AFE13E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96" y="2066644"/>
              <a:ext cx="627392" cy="627390"/>
            </a:xfrm>
            <a:prstGeom prst="rect">
              <a:avLst/>
            </a:prstGeom>
          </p:spPr>
        </p:pic>
      </p:grpSp>
      <p:grpSp>
        <p:nvGrpSpPr>
          <p:cNvPr id="12" name="Group 11">
            <a:extLst>
              <a:ext uri="{FF2B5EF4-FFF2-40B4-BE49-F238E27FC236}">
                <a16:creationId xmlns:a16="http://schemas.microsoft.com/office/drawing/2014/main" id="{191C1607-C8B7-4B99-9DC5-3321A9E92D49}"/>
              </a:ext>
            </a:extLst>
          </p:cNvPr>
          <p:cNvGrpSpPr/>
          <p:nvPr/>
        </p:nvGrpSpPr>
        <p:grpSpPr>
          <a:xfrm>
            <a:off x="8923181" y="1050954"/>
            <a:ext cx="1275682" cy="1275682"/>
            <a:chOff x="5242440" y="1755914"/>
            <a:chExt cx="1275682" cy="1275682"/>
          </a:xfrm>
        </p:grpSpPr>
        <p:sp>
          <p:nvSpPr>
            <p:cNvPr id="13" name="Teardrop 12">
              <a:extLst>
                <a:ext uri="{FF2B5EF4-FFF2-40B4-BE49-F238E27FC236}">
                  <a16:creationId xmlns:a16="http://schemas.microsoft.com/office/drawing/2014/main" id="{A44D7BEA-70F0-4773-A72C-A5B9951D3536}"/>
                </a:ext>
              </a:extLst>
            </p:cNvPr>
            <p:cNvSpPr/>
            <p:nvPr/>
          </p:nvSpPr>
          <p:spPr>
            <a:xfrm rot="8100000">
              <a:off x="5242440" y="1755914"/>
              <a:ext cx="1275682" cy="1275682"/>
            </a:xfrm>
            <a:prstGeom prst="teardrop">
              <a:avLst>
                <a:gd name="adj" fmla="val 109962"/>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431DABB-47B8-4640-BD39-9CC7E2CDA115}"/>
                </a:ext>
              </a:extLst>
            </p:cNvPr>
            <p:cNvSpPr/>
            <p:nvPr/>
          </p:nvSpPr>
          <p:spPr>
            <a:xfrm>
              <a:off x="543678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5EEDA48-5891-495E-A9A5-8AEE83947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681" y="2061164"/>
              <a:ext cx="659146" cy="659144"/>
            </a:xfrm>
            <a:prstGeom prst="rect">
              <a:avLst/>
            </a:prstGeom>
          </p:spPr>
        </p:pic>
      </p:grpSp>
      <p:grpSp>
        <p:nvGrpSpPr>
          <p:cNvPr id="20" name="Group 19">
            <a:extLst>
              <a:ext uri="{FF2B5EF4-FFF2-40B4-BE49-F238E27FC236}">
                <a16:creationId xmlns:a16="http://schemas.microsoft.com/office/drawing/2014/main" id="{F1840EDE-DF70-433F-86FE-A402BC5C2DDE}"/>
              </a:ext>
            </a:extLst>
          </p:cNvPr>
          <p:cNvGrpSpPr/>
          <p:nvPr/>
        </p:nvGrpSpPr>
        <p:grpSpPr>
          <a:xfrm>
            <a:off x="2359117" y="2680973"/>
            <a:ext cx="211094" cy="211094"/>
            <a:chOff x="1677812" y="4248152"/>
            <a:chExt cx="211094" cy="211094"/>
          </a:xfrm>
        </p:grpSpPr>
        <p:sp>
          <p:nvSpPr>
            <p:cNvPr id="21" name="Oval 20">
              <a:extLst>
                <a:ext uri="{FF2B5EF4-FFF2-40B4-BE49-F238E27FC236}">
                  <a16:creationId xmlns:a16="http://schemas.microsoft.com/office/drawing/2014/main"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76B67BC-401F-4EA8-8CBE-EEB8DFAA45A7}"/>
              </a:ext>
            </a:extLst>
          </p:cNvPr>
          <p:cNvGrpSpPr/>
          <p:nvPr/>
        </p:nvGrpSpPr>
        <p:grpSpPr>
          <a:xfrm>
            <a:off x="9470448" y="2703091"/>
            <a:ext cx="211094" cy="211094"/>
            <a:chOff x="3855819" y="4248152"/>
            <a:chExt cx="211094" cy="211094"/>
          </a:xfrm>
        </p:grpSpPr>
        <p:sp>
          <p:nvSpPr>
            <p:cNvPr id="24" name="Oval 23">
              <a:extLst>
                <a:ext uri="{FF2B5EF4-FFF2-40B4-BE49-F238E27FC236}">
                  <a16:creationId xmlns:a16="http://schemas.microsoft.com/office/drawing/2014/main"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6" name="Straight Connector 25">
            <a:extLst>
              <a:ext uri="{FF2B5EF4-FFF2-40B4-BE49-F238E27FC236}">
                <a16:creationId xmlns:a16="http://schemas.microsoft.com/office/drawing/2014/main" id="{7277CEC9-24C9-4B1D-964A-A216786A7724}"/>
              </a:ext>
            </a:extLst>
          </p:cNvPr>
          <p:cNvCxnSpPr>
            <a:cxnSpLocks/>
            <a:stCxn id="22" idx="6"/>
            <a:endCxn id="24" idx="2"/>
          </p:cNvCxnSpPr>
          <p:nvPr/>
        </p:nvCxnSpPr>
        <p:spPr>
          <a:xfrm>
            <a:off x="2539923" y="2786520"/>
            <a:ext cx="6930525" cy="22118"/>
          </a:xfrm>
          <a:prstGeom prst="line">
            <a:avLst/>
          </a:prstGeom>
          <a:noFill/>
          <a:ln w="28575" cap="flat" cmpd="sng" algn="ctr">
            <a:solidFill>
              <a:sysClr val="window" lastClr="FFFFFF">
                <a:lumMod val="85000"/>
              </a:sysClr>
            </a:solidFill>
            <a:prstDash val="solid"/>
            <a:miter lim="800000"/>
          </a:ln>
          <a:effectLst/>
        </p:spPr>
      </p:cxnSp>
      <p:sp>
        <p:nvSpPr>
          <p:cNvPr id="29" name="TextBox 28"/>
          <p:cNvSpPr txBox="1"/>
          <p:nvPr/>
        </p:nvSpPr>
        <p:spPr>
          <a:xfrm>
            <a:off x="3547274" y="339468"/>
            <a:ext cx="4741817" cy="523220"/>
          </a:xfrm>
          <a:prstGeom prst="rect">
            <a:avLst/>
          </a:prstGeom>
          <a:noFill/>
        </p:spPr>
        <p:txBody>
          <a:bodyPr wrap="square" rtlCol="0">
            <a:spAutoFit/>
          </a:bodyPr>
          <a:lstStyle/>
          <a:p>
            <a:r>
              <a:rPr lang="fr-FR" b="1" dirty="0">
                <a:solidFill>
                  <a:srgbClr val="00B0F0"/>
                </a:solidFill>
                <a:latin typeface="Times New Roman" panose="02020603050405020304" pitchFamily="18" charset="0"/>
                <a:cs typeface="Times New Roman" panose="02020603050405020304" pitchFamily="18" charset="0"/>
              </a:rPr>
              <a:t> </a:t>
            </a:r>
            <a:r>
              <a:rPr lang="fr-FR" sz="2800" b="1" dirty="0">
                <a:solidFill>
                  <a:prstClr val="black"/>
                </a:solidFill>
                <a:effectLst>
                  <a:glow rad="228600">
                    <a:srgbClr val="BC356F">
                      <a:satMod val="175000"/>
                      <a:alpha val="40000"/>
                    </a:srgbClr>
                  </a:glow>
                </a:effectLst>
                <a:latin typeface=".VnBlackH" panose="020B7200000000000000" pitchFamily="34" charset="0"/>
                <a:cs typeface="Times New Roman" panose="02020603050405020304" pitchFamily="18" charset="0"/>
              </a:rPr>
              <a:t>les </a:t>
            </a:r>
            <a:r>
              <a:rPr lang="fr-FR" sz="2800" b="1" dirty="0">
                <a:solidFill>
                  <a:srgbClr val="00B0F0"/>
                </a:solidFill>
                <a:latin typeface="Times New Roman" panose="02020603050405020304" pitchFamily="18" charset="0"/>
                <a:cs typeface="Times New Roman" panose="02020603050405020304" pitchFamily="18" charset="0"/>
              </a:rPr>
              <a:t> </a:t>
            </a:r>
            <a:r>
              <a:rPr lang="fr-FR" sz="2800" b="1" dirty="0">
                <a:solidFill>
                  <a:prstClr val="black"/>
                </a:solidFill>
                <a:effectLst>
                  <a:glow rad="228600">
                    <a:srgbClr val="BC356F">
                      <a:satMod val="175000"/>
                      <a:alpha val="40000"/>
                    </a:srgbClr>
                  </a:glow>
                </a:effectLst>
                <a:latin typeface=".VnBlackH" panose="020B7200000000000000" pitchFamily="34" charset="0"/>
                <a:cs typeface="Times New Roman" panose="02020603050405020304" pitchFamily="18" charset="0"/>
              </a:rPr>
              <a:t>Consiquences </a:t>
            </a:r>
            <a:endParaRPr lang="en-US" dirty="0"/>
          </a:p>
        </p:txBody>
      </p:sp>
      <p:sp>
        <p:nvSpPr>
          <p:cNvPr id="30" name="Espace réservé du contenu 2"/>
          <p:cNvSpPr txBox="1">
            <a:spLocks/>
          </p:cNvSpPr>
          <p:nvPr/>
        </p:nvSpPr>
        <p:spPr>
          <a:xfrm>
            <a:off x="602552" y="2777874"/>
            <a:ext cx="5563117" cy="477157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pPr>
            <a:r>
              <a:rPr lang="fr-FR" sz="2400" b="1" dirty="0">
                <a:ln>
                  <a:solidFill>
                    <a:schemeClr val="accent6">
                      <a:lumMod val="75000"/>
                    </a:schemeClr>
                  </a:solidFill>
                </a:ln>
                <a:solidFill>
                  <a:srgbClr val="FFC000"/>
                </a:solidFill>
                <a:latin typeface="Times New Roman" panose="02020603050405020304" pitchFamily="18" charset="0"/>
                <a:cs typeface="Times New Roman" panose="02020603050405020304" pitchFamily="18" charset="0"/>
              </a:rPr>
              <a:t>               </a:t>
            </a:r>
            <a:r>
              <a:rPr lang="fr-FR" sz="2400" b="1" dirty="0">
                <a:ln>
                  <a:solidFill>
                    <a:srgbClr val="E65050"/>
                  </a:solidFill>
                </a:ln>
                <a:solidFill>
                  <a:srgbClr val="E65050"/>
                </a:solidFill>
                <a:latin typeface="Times New Roman" panose="02020603050405020304" pitchFamily="18" charset="0"/>
                <a:cs typeface="Times New Roman" panose="02020603050405020304" pitchFamily="18" charset="0"/>
              </a:rPr>
              <a:t>Négatives :</a:t>
            </a:r>
          </a:p>
          <a:p>
            <a:pPr>
              <a:lnSpc>
                <a:spcPct val="150000"/>
              </a:lnSpc>
            </a:pPr>
            <a:r>
              <a:rPr lang="fr-FR" dirty="0">
                <a:latin typeface="Times New Roman" panose="02020603050405020304" pitchFamily="18" charset="0"/>
                <a:cs typeface="Times New Roman" panose="02020603050405020304" pitchFamily="18" charset="0"/>
              </a:rPr>
              <a:t>La baise de taux de croissance de la population causée par la compétition alimentaire</a:t>
            </a:r>
          </a:p>
          <a:p>
            <a:pPr>
              <a:lnSpc>
                <a:spcPct val="150000"/>
              </a:lnSpc>
            </a:pPr>
            <a:r>
              <a:rPr lang="fr-FR" dirty="0">
                <a:latin typeface="Times New Roman" panose="02020603050405020304" pitchFamily="18" charset="0"/>
                <a:cs typeface="Times New Roman" panose="02020603050405020304" pitchFamily="18" charset="0"/>
              </a:rPr>
              <a:t>La séparation écologique des espèces concurrentes qui effectué la stabilité environnementale </a:t>
            </a:r>
          </a:p>
          <a:p>
            <a:pPr>
              <a:lnSpc>
                <a:spcPct val="150000"/>
              </a:lnSpc>
            </a:pPr>
            <a:r>
              <a:rPr lang="fr-FR" dirty="0">
                <a:latin typeface="Times New Roman" panose="02020603050405020304" pitchFamily="18" charset="0"/>
                <a:cs typeface="Times New Roman" panose="02020603050405020304" pitchFamily="18" charset="0"/>
              </a:rPr>
              <a:t>Les changements quantitatives (nbr, pois, fécondité) et qualitatives (densité, fitnese) qui d’équilibrer l’écosystème </a:t>
            </a:r>
          </a:p>
          <a:p>
            <a:pPr>
              <a:lnSpc>
                <a:spcPct val="150000"/>
              </a:lnSpc>
            </a:pPr>
            <a:endParaRPr lang="fr-FR" dirty="0">
              <a:latin typeface="Times New Roman" panose="02020603050405020304" pitchFamily="18" charset="0"/>
              <a:cs typeface="Times New Roman" panose="02020603050405020304" pitchFamily="18" charset="0"/>
            </a:endParaRPr>
          </a:p>
        </p:txBody>
      </p:sp>
      <p:sp>
        <p:nvSpPr>
          <p:cNvPr id="31" name="Espace réservé du contenu 2"/>
          <p:cNvSpPr txBox="1">
            <a:spLocks/>
          </p:cNvSpPr>
          <p:nvPr/>
        </p:nvSpPr>
        <p:spPr>
          <a:xfrm>
            <a:off x="7615646" y="3004319"/>
            <a:ext cx="4349931" cy="4202934"/>
          </a:xfrm>
          <a:prstGeom prst="rect">
            <a:avLst/>
          </a:prstGeom>
        </p:spPr>
        <p:txBody>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pPr>
            <a:r>
              <a:rPr lang="fr-FR" sz="2400" b="1" dirty="0">
                <a:ln>
                  <a:solidFill>
                    <a:schemeClr val="accent6">
                      <a:lumMod val="75000"/>
                    </a:schemeClr>
                  </a:solidFill>
                </a:ln>
                <a:solidFill>
                  <a:srgbClr val="FFC000"/>
                </a:solidFill>
                <a:latin typeface="Times New Roman" panose="02020603050405020304" pitchFamily="18" charset="0"/>
                <a:cs typeface="Times New Roman" panose="02020603050405020304" pitchFamily="18" charset="0"/>
              </a:rPr>
              <a:t>                </a:t>
            </a:r>
            <a:r>
              <a:rPr lang="fr-FR" sz="2400" b="1" dirty="0">
                <a:ln>
                  <a:solidFill>
                    <a:srgbClr val="79B5BD"/>
                  </a:solidFill>
                </a:ln>
                <a:solidFill>
                  <a:srgbClr val="79B5BD"/>
                </a:solidFill>
                <a:latin typeface="Times New Roman" panose="02020603050405020304" pitchFamily="18" charset="0"/>
                <a:cs typeface="Times New Roman" panose="02020603050405020304" pitchFamily="18" charset="0"/>
              </a:rPr>
              <a:t>Positives :</a:t>
            </a:r>
            <a:r>
              <a:rPr lang="fr-FR" sz="3200" b="1" dirty="0">
                <a:solidFill>
                  <a:srgbClr val="00FFFF"/>
                </a:solidFill>
                <a:latin typeface="Times New Roman" panose="02020603050405020304" pitchFamily="18" charset="0"/>
                <a:cs typeface="Times New Roman" panose="02020603050405020304" pitchFamily="18" charset="0"/>
              </a:rPr>
              <a:t> </a:t>
            </a:r>
          </a:p>
          <a:p>
            <a:pPr>
              <a:lnSpc>
                <a:spcPct val="150000"/>
              </a:lnSpc>
            </a:pPr>
            <a:r>
              <a:rPr lang="fr-FR" sz="2000" dirty="0">
                <a:latin typeface="Times New Roman" panose="02020603050405020304" pitchFamily="18" charset="0"/>
                <a:cs typeface="Times New Roman" panose="02020603050405020304" pitchFamily="18" charset="0"/>
              </a:rPr>
              <a:t>La biodiversité (migration)</a:t>
            </a:r>
          </a:p>
          <a:p>
            <a:pPr>
              <a:lnSpc>
                <a:spcPct val="150000"/>
              </a:lnSpc>
            </a:pPr>
            <a:r>
              <a:rPr lang="fr-FR" sz="2000" dirty="0">
                <a:latin typeface="Times New Roman" panose="02020603050405020304" pitchFamily="18" charset="0"/>
                <a:cs typeface="Times New Roman" panose="02020603050405020304" pitchFamily="18" charset="0"/>
              </a:rPr>
              <a:t>Régulation de système écologique</a:t>
            </a:r>
          </a:p>
          <a:p>
            <a:pPr>
              <a:lnSpc>
                <a:spcPct val="150000"/>
              </a:lnSpc>
            </a:pPr>
            <a:r>
              <a:rPr lang="fr-FR" sz="2000" dirty="0">
                <a:latin typeface="Times New Roman" panose="02020603050405020304" pitchFamily="18" charset="0"/>
                <a:cs typeface="Times New Roman" panose="02020603050405020304" pitchFamily="18" charset="0"/>
              </a:rPr>
              <a:t>Equilibrement de la  chaine trophique </a:t>
            </a:r>
            <a:r>
              <a:rPr lang="fr-FR" sz="3200" dirty="0">
                <a:latin typeface="Times New Roman" panose="02020603050405020304" pitchFamily="18" charset="0"/>
                <a:cs typeface="Times New Roman" panose="02020603050405020304" pitchFamily="18" charset="0"/>
              </a:rPr>
              <a:t>  </a:t>
            </a:r>
          </a:p>
          <a:p>
            <a:endParaRPr lang="fr-FR" dirty="0"/>
          </a:p>
          <a:p>
            <a:endParaRPr lang="fr-FR" dirty="0"/>
          </a:p>
        </p:txBody>
      </p:sp>
    </p:spTree>
    <p:extLst>
      <p:ext uri="{BB962C8B-B14F-4D97-AF65-F5344CB8AC3E}">
        <p14:creationId xmlns:p14="http://schemas.microsoft.com/office/powerpoint/2010/main" val="8248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circle(in)">
                                      <p:cBhvr>
                                        <p:cTn id="57" dur="2000"/>
                                        <p:tgtEl>
                                          <p:spTgt spid="3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0">
                                            <p:txEl>
                                              <p:pRg st="1" end="1"/>
                                            </p:txEl>
                                          </p:spTgt>
                                        </p:tgtEl>
                                        <p:attrNameLst>
                                          <p:attrName>style.visibility</p:attrName>
                                        </p:attrNameLst>
                                      </p:cBhvr>
                                      <p:to>
                                        <p:strVal val="visible"/>
                                      </p:to>
                                    </p:set>
                                    <p:anim calcmode="lin" valueType="num">
                                      <p:cBhvr additive="base">
                                        <p:cTn id="62"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0">
                                            <p:txEl>
                                              <p:pRg st="2" end="2"/>
                                            </p:txEl>
                                          </p:spTgt>
                                        </p:tgtEl>
                                        <p:attrNameLst>
                                          <p:attrName>style.visibility</p:attrName>
                                        </p:attrNameLst>
                                      </p:cBhvr>
                                      <p:to>
                                        <p:strVal val="visible"/>
                                      </p:to>
                                    </p:set>
                                    <p:anim calcmode="lin" valueType="num">
                                      <p:cBhvr additive="base">
                                        <p:cTn id="6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0">
                                            <p:txEl>
                                              <p:pRg st="3" end="3"/>
                                            </p:txEl>
                                          </p:spTgt>
                                        </p:tgtEl>
                                        <p:attrNameLst>
                                          <p:attrName>style.visibility</p:attrName>
                                        </p:attrNameLst>
                                      </p:cBhvr>
                                      <p:to>
                                        <p:strVal val="visible"/>
                                      </p:to>
                                    </p:set>
                                    <p:anim calcmode="lin" valueType="num">
                                      <p:cBhvr additive="base">
                                        <p:cTn id="7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31">
                                            <p:txEl>
                                              <p:pRg st="0" end="0"/>
                                            </p:txEl>
                                          </p:spTgt>
                                        </p:tgtEl>
                                        <p:attrNameLst>
                                          <p:attrName>style.visibility</p:attrName>
                                        </p:attrNameLst>
                                      </p:cBhvr>
                                      <p:to>
                                        <p:strVal val="visible"/>
                                      </p:to>
                                    </p:set>
                                    <p:animEffect transition="in" filter="circle(in)">
                                      <p:cBhvr>
                                        <p:cTn id="76" dur="2000"/>
                                        <p:tgtEl>
                                          <p:spTgt spid="31">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1">
                                            <p:txEl>
                                              <p:pRg st="1" end="1"/>
                                            </p:txEl>
                                          </p:spTgt>
                                        </p:tgtEl>
                                        <p:attrNameLst>
                                          <p:attrName>style.visibility</p:attrName>
                                        </p:attrNameLst>
                                      </p:cBhvr>
                                      <p:to>
                                        <p:strVal val="visible"/>
                                      </p:to>
                                    </p:set>
                                    <p:anim calcmode="lin" valueType="num">
                                      <p:cBhvr additive="base">
                                        <p:cTn id="81"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1">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1">
                                            <p:txEl>
                                              <p:pRg st="2" end="2"/>
                                            </p:txEl>
                                          </p:spTgt>
                                        </p:tgtEl>
                                        <p:attrNameLst>
                                          <p:attrName>style.visibility</p:attrName>
                                        </p:attrNameLst>
                                      </p:cBhvr>
                                      <p:to>
                                        <p:strVal val="visible"/>
                                      </p:to>
                                    </p:set>
                                    <p:anim calcmode="lin" valueType="num">
                                      <p:cBhvr additive="base">
                                        <p:cTn id="85"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1">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1">
                                            <p:txEl>
                                              <p:pRg st="3" end="3"/>
                                            </p:txEl>
                                          </p:spTgt>
                                        </p:tgtEl>
                                        <p:attrNameLst>
                                          <p:attrName>style.visibility</p:attrName>
                                        </p:attrNameLst>
                                      </p:cBhvr>
                                      <p:to>
                                        <p:strVal val="visible"/>
                                      </p:to>
                                    </p:set>
                                    <p:anim calcmode="lin" valueType="num">
                                      <p:cBhvr additive="base">
                                        <p:cTn id="89"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914162" y="620688"/>
            <a:ext cx="10360501" cy="5653113"/>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3200" b="1" dirty="0">
                <a:solidFill>
                  <a:schemeClr val="tx1"/>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                                      </a:t>
            </a:r>
            <a:r>
              <a:rPr lang="fr-FR" sz="4000" b="1" dirty="0">
                <a:solidFill>
                  <a:schemeClr val="tx1"/>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Conclusion :</a:t>
            </a:r>
            <a:endParaRPr lang="fr-FR" sz="3200" b="1" dirty="0">
              <a:solidFill>
                <a:schemeClr val="tx1"/>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endParaRPr>
          </a:p>
          <a:p>
            <a:pPr marL="0" indent="0">
              <a:lnSpc>
                <a:spcPct val="150000"/>
              </a:lnSpc>
              <a:buNone/>
            </a:pPr>
            <a:r>
              <a:rPr lang="fr-FR" sz="3200" dirty="0">
                <a:latin typeface="Times New Roman" panose="02020603050405020304" pitchFamily="18" charset="0"/>
                <a:cs typeface="Times New Roman" panose="02020603050405020304" pitchFamily="18" charset="0"/>
              </a:rPr>
              <a:t>Finalement, il faut dire que les membres d’un même espèce se font concurrence pour des ressources limités et ont des besoin en ressources très similaires ;tandis que des espèces différentes se font concurrence pour une ressources partagée ,contesté moins important ;si bien qu’il la concurrence intraspécifique est généralement une force plus forte que la compétition interspécifique </a:t>
            </a:r>
          </a:p>
          <a:p>
            <a:pPr marL="0" indent="0">
              <a:buFont typeface="Wingdings 3" charset="2"/>
              <a:buNone/>
            </a:pPr>
            <a:endParaRPr lang="fr-FR" dirty="0"/>
          </a:p>
        </p:txBody>
      </p:sp>
    </p:spTree>
    <p:extLst>
      <p:ext uri="{BB962C8B-B14F-4D97-AF65-F5344CB8AC3E}">
        <p14:creationId xmlns:p14="http://schemas.microsoft.com/office/powerpoint/2010/main" val="286585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283" y="436098"/>
            <a:ext cx="4065563" cy="523220"/>
          </a:xfrm>
          <a:prstGeom prst="rect">
            <a:avLst/>
          </a:prstGeom>
          <a:noFill/>
        </p:spPr>
        <p:txBody>
          <a:bodyPr wrap="square" rtlCol="0">
            <a:spAutoFit/>
          </a:bodyPr>
          <a:lstStyle/>
          <a:p>
            <a:r>
              <a:rPr lang="fr-FR" sz="2800" dirty="0">
                <a:ln>
                  <a:solidFill>
                    <a:schemeClr val="tx2">
                      <a:lumMod val="50000"/>
                    </a:schemeClr>
                  </a:solidFill>
                </a:ln>
                <a:solidFill>
                  <a:schemeClr val="tx1">
                    <a:lumMod val="95000"/>
                    <a:lumOff val="5000"/>
                  </a:schemeClr>
                </a:solidFill>
                <a:effectLst>
                  <a:glow rad="228600">
                    <a:schemeClr val="accent2">
                      <a:satMod val="175000"/>
                      <a:alpha val="40000"/>
                    </a:schemeClr>
                  </a:glow>
                </a:effectLst>
                <a:latin typeface=".VnBlackH" panose="020B7200000000000000" pitchFamily="34" charset="0"/>
              </a:rPr>
              <a:t>Plan de travail</a:t>
            </a:r>
            <a:endParaRPr lang="en-US" sz="2800" dirty="0">
              <a:ln>
                <a:solidFill>
                  <a:schemeClr val="tx2">
                    <a:lumMod val="50000"/>
                  </a:schemeClr>
                </a:solidFill>
              </a:ln>
              <a:solidFill>
                <a:schemeClr val="tx1">
                  <a:lumMod val="95000"/>
                  <a:lumOff val="5000"/>
                </a:schemeClr>
              </a:solidFill>
              <a:effectLst>
                <a:glow rad="228600">
                  <a:schemeClr val="accent2">
                    <a:satMod val="175000"/>
                    <a:alpha val="40000"/>
                  </a:schemeClr>
                </a:glow>
              </a:effectLst>
              <a:latin typeface=".VnBlackH" panose="020B7200000000000000" pitchFamily="34" charset="0"/>
            </a:endParaRPr>
          </a:p>
        </p:txBody>
      </p:sp>
      <p:graphicFrame>
        <p:nvGraphicFramePr>
          <p:cNvPr id="11" name="Diagram 10"/>
          <p:cNvGraphicFramePr/>
          <p:nvPr>
            <p:extLst>
              <p:ext uri="{D42A27DB-BD31-4B8C-83A1-F6EECF244321}">
                <p14:modId xmlns:p14="http://schemas.microsoft.com/office/powerpoint/2010/main" val="190641187"/>
              </p:ext>
            </p:extLst>
          </p:nvPr>
        </p:nvGraphicFramePr>
        <p:xfrm>
          <a:off x="937064" y="959318"/>
          <a:ext cx="8128000" cy="5754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5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2" y="248194"/>
            <a:ext cx="8451668" cy="5603966"/>
          </a:xfrm>
          <a:prstGeom prst="rect">
            <a:avLst/>
          </a:prstGeom>
        </p:spPr>
      </p:pic>
    </p:spTree>
    <p:extLst>
      <p:ext uri="{BB962C8B-B14F-4D97-AF65-F5344CB8AC3E}">
        <p14:creationId xmlns:p14="http://schemas.microsoft.com/office/powerpoint/2010/main" val="59063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33772" y="862149"/>
            <a:ext cx="7261011" cy="587921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pPr>
            <a:r>
              <a:rPr lang="fr-FR" sz="2800" b="1" dirty="0">
                <a:solidFill>
                  <a:schemeClr val="tx1">
                    <a:lumMod val="95000"/>
                    <a:lumOff val="5000"/>
                  </a:schemeClr>
                </a:solidFill>
                <a:latin typeface=".VnBlackH" panose="020B7200000000000000" pitchFamily="34" charset="0"/>
                <a:cs typeface="Times New Roman" panose="02020603050405020304" pitchFamily="18" charset="0"/>
              </a:rPr>
              <a:t>   </a:t>
            </a:r>
            <a:r>
              <a:rPr lang="fr-FR" sz="2000" dirty="0">
                <a:solidFill>
                  <a:schemeClr val="tx1"/>
                </a:solidFill>
                <a:latin typeface="Times New Roman" panose="02020603050405020304" pitchFamily="18" charset="0"/>
                <a:cs typeface="Times New Roman" panose="02020603050405020304" pitchFamily="18" charset="0"/>
              </a:rPr>
              <a:t>les individus vivant dans la même communauté ne sont pas isolés les uns des autres.ainsi, ils ont besoin de nutriments, d’énergie et d’espace pour ce développer, et les organismes à reproduction sexuelle veulent s’accoupler, et souvent les ressources dont des organismes ont besoin sont rare, la rareté conduit a une compétition entre les individus de la même espèce(compétition intraspécifique) ou d’espèces différentes(compétition interspécifique).</a:t>
            </a:r>
          </a:p>
          <a:p>
            <a:pPr>
              <a:lnSpc>
                <a:spcPct val="150000"/>
              </a:lnSpc>
            </a:pPr>
            <a:endParaRPr lang="fr-FR" dirty="0">
              <a:latin typeface="Times New Roman" panose="02020603050405020304" pitchFamily="18" charset="0"/>
              <a:cs typeface="Times New Roman" panose="02020603050405020304" pitchFamily="18" charset="0"/>
            </a:endParaRPr>
          </a:p>
          <a:p>
            <a:pPr marL="0" indent="0">
              <a:buFont typeface="Wingdings 3" charset="2"/>
              <a:buNone/>
            </a:pPr>
            <a:endParaRPr lang="fr-FR" dirty="0"/>
          </a:p>
        </p:txBody>
      </p:sp>
      <p:sp>
        <p:nvSpPr>
          <p:cNvPr id="3" name="TextBox 2"/>
          <p:cNvSpPr txBox="1"/>
          <p:nvPr/>
        </p:nvSpPr>
        <p:spPr>
          <a:xfrm>
            <a:off x="3722914" y="190308"/>
            <a:ext cx="3331028" cy="492443"/>
          </a:xfrm>
          <a:prstGeom prst="rect">
            <a:avLst/>
          </a:prstGeom>
          <a:noFill/>
        </p:spPr>
        <p:txBody>
          <a:bodyPr wrap="square" rtlCol="0">
            <a:spAutoFit/>
          </a:bodyPr>
          <a:lstStyle/>
          <a:p>
            <a:r>
              <a:rPr lang="fr-FR" sz="2600" b="1" dirty="0">
                <a:solidFill>
                  <a:prstClr val="black">
                    <a:lumMod val="95000"/>
                    <a:lumOff val="5000"/>
                  </a:prstClr>
                </a:solidFill>
                <a:latin typeface=".VnBlackH" panose="020B7200000000000000" pitchFamily="34" charset="0"/>
                <a:cs typeface="Times New Roman" panose="02020603050405020304" pitchFamily="18" charset="0"/>
              </a:rPr>
              <a:t> </a:t>
            </a:r>
            <a:r>
              <a:rPr lang="fr-FR" sz="2600" b="1" dirty="0">
                <a:solidFill>
                  <a:prstClr val="black">
                    <a:lumMod val="95000"/>
                    <a:lumOff val="5000"/>
                  </a:prstClr>
                </a:solidFill>
                <a:effectLst>
                  <a:glow rad="228600">
                    <a:srgbClr val="BC356F">
                      <a:satMod val="175000"/>
                      <a:alpha val="40000"/>
                    </a:srgbClr>
                  </a:glow>
                  <a:reflection blurRad="6350" stA="60000" endA="900" endPos="60000" dist="29997" dir="5400000" sy="-100000" algn="bl" rotWithShape="0"/>
                </a:effectLst>
                <a:latin typeface=".VnBlackH" panose="020B7200000000000000" pitchFamily="34" charset="0"/>
                <a:cs typeface="Times New Roman" panose="02020603050405020304" pitchFamily="18" charset="0"/>
              </a:rPr>
              <a:t>Introduction :</a:t>
            </a:r>
            <a:endParaRPr lang="en-US" dirty="0"/>
          </a:p>
        </p:txBody>
      </p:sp>
      <p:pic>
        <p:nvPicPr>
          <p:cNvPr id="5" name="Image 5" descr="eco.jpeg"/>
          <p:cNvPicPr>
            <a:picLocks noChangeAspect="1"/>
          </p:cNvPicPr>
          <p:nvPr/>
        </p:nvPicPr>
        <p:blipFill>
          <a:blip r:embed="rId2"/>
          <a:stretch>
            <a:fillRect/>
          </a:stretch>
        </p:blipFill>
        <p:spPr>
          <a:xfrm>
            <a:off x="7594784" y="339634"/>
            <a:ext cx="4475295" cy="6401734"/>
          </a:xfrm>
          <a:prstGeom prst="rect">
            <a:avLst/>
          </a:prstGeom>
        </p:spPr>
      </p:pic>
      <p:sp>
        <p:nvSpPr>
          <p:cNvPr id="6" name="Cloud Callout 5"/>
          <p:cNvSpPr/>
          <p:nvPr/>
        </p:nvSpPr>
        <p:spPr>
          <a:xfrm rot="11080222">
            <a:off x="310063" y="4489324"/>
            <a:ext cx="6433756" cy="2331413"/>
          </a:xfrm>
          <a:prstGeom prst="cloudCallout">
            <a:avLst/>
          </a:prstGeom>
          <a:solidFill>
            <a:schemeClr val="accent1">
              <a:lumMod val="75000"/>
            </a:schemeClr>
          </a:solid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26248">
            <a:off x="1140506" y="4827634"/>
            <a:ext cx="5647541" cy="1846659"/>
          </a:xfrm>
          <a:prstGeom prst="rect">
            <a:avLst/>
          </a:prstGeom>
          <a:noFill/>
        </p:spPr>
        <p:txBody>
          <a:bodyPr wrap="square" rtlCol="0">
            <a:spAutoFit/>
          </a:bodyPr>
          <a:lstStyle/>
          <a:p>
            <a:pPr lvl="0">
              <a:lnSpc>
                <a:spcPct val="150000"/>
              </a:lnSpc>
            </a:pPr>
            <a:r>
              <a:rPr lang="fr-FR" sz="1900" b="1" dirty="0">
                <a:solidFill>
                  <a:schemeClr val="tx1">
                    <a:lumMod val="95000"/>
                    <a:lumOff val="5000"/>
                  </a:schemeClr>
                </a:solidFill>
                <a:latin typeface="Times New Roman" panose="02020603050405020304" pitchFamily="18" charset="0"/>
                <a:cs typeface="Times New Roman" panose="02020603050405020304" pitchFamily="18" charset="0"/>
              </a:rPr>
              <a:t>Alors, c’est quoi une compétition interspécifique ? les mécanismes de cette intéraction ?</a:t>
            </a:r>
          </a:p>
          <a:p>
            <a:pPr lvl="0">
              <a:lnSpc>
                <a:spcPct val="150000"/>
              </a:lnSpc>
            </a:pPr>
            <a:r>
              <a:rPr lang="fr-FR" sz="1900" b="1" dirty="0">
                <a:solidFill>
                  <a:schemeClr val="tx1">
                    <a:lumMod val="95000"/>
                    <a:lumOff val="5000"/>
                  </a:schemeClr>
                </a:solidFill>
                <a:latin typeface="Times New Roman" panose="02020603050405020304" pitchFamily="18" charset="0"/>
                <a:cs typeface="Times New Roman" panose="02020603050405020304" pitchFamily="18" charset="0"/>
              </a:rPr>
              <a:t>Et quelle est les causes et les conséquence de cette       dernier?</a:t>
            </a:r>
          </a:p>
        </p:txBody>
      </p:sp>
    </p:spTree>
    <p:extLst>
      <p:ext uri="{BB962C8B-B14F-4D97-AF65-F5344CB8AC3E}">
        <p14:creationId xmlns:p14="http://schemas.microsoft.com/office/powerpoint/2010/main" val="33821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6 branches 4"/>
          <p:cNvSpPr/>
          <p:nvPr/>
        </p:nvSpPr>
        <p:spPr>
          <a:xfrm>
            <a:off x="693812" y="4293096"/>
            <a:ext cx="3816424" cy="2412752"/>
          </a:xfrm>
          <a:prstGeom prst="star6">
            <a:avLst/>
          </a:prstGeom>
          <a:solidFill>
            <a:schemeClr val="accent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FF0000"/>
                </a:solidFill>
                <a:latin typeface="Times New Roman" panose="02020603050405020304" pitchFamily="18" charset="0"/>
                <a:cs typeface="Times New Roman" panose="02020603050405020304" pitchFamily="18" charset="0"/>
              </a:rPr>
              <a:t>   </a:t>
            </a:r>
            <a:r>
              <a:rPr lang="fr-FR" sz="2800" b="1" dirty="0">
                <a:solidFill>
                  <a:schemeClr val="bg1"/>
                </a:solidFill>
                <a:latin typeface="Times New Roman" panose="02020603050405020304" pitchFamily="18" charset="0"/>
                <a:cs typeface="Times New Roman" panose="02020603050405020304" pitchFamily="18" charset="0"/>
              </a:rPr>
              <a:t>Définition : </a:t>
            </a:r>
          </a:p>
        </p:txBody>
      </p:sp>
      <p:sp>
        <p:nvSpPr>
          <p:cNvPr id="5" name="Pensées 3"/>
          <p:cNvSpPr/>
          <p:nvPr/>
        </p:nvSpPr>
        <p:spPr>
          <a:xfrm rot="191422">
            <a:off x="2049046" y="-52981"/>
            <a:ext cx="9297112" cy="4248472"/>
          </a:xfrm>
          <a:prstGeom prst="cloudCallou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fr-FR" sz="2800" dirty="0">
                <a:solidFill>
                  <a:schemeClr val="tx1"/>
                </a:solidFill>
                <a:latin typeface="Times New Roman" panose="02020603050405020304" pitchFamily="18" charset="0"/>
                <a:cs typeface="Times New Roman" panose="02020603050405020304" pitchFamily="18" charset="0"/>
              </a:rPr>
              <a:t>C’est la concurrence entre deux espèce déférent  pour l'accès à des ressources alimentaires, territoriales, partenariales, etc. quand ces ressources sont exploitées au même endroit et de façon simultanée.</a:t>
            </a:r>
          </a:p>
        </p:txBody>
      </p:sp>
    </p:spTree>
    <p:extLst>
      <p:ext uri="{BB962C8B-B14F-4D97-AF65-F5344CB8AC3E}">
        <p14:creationId xmlns:p14="http://schemas.microsoft.com/office/powerpoint/2010/main" val="425070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oile à 6 branches 4"/>
          <p:cNvSpPr/>
          <p:nvPr/>
        </p:nvSpPr>
        <p:spPr>
          <a:xfrm>
            <a:off x="117748" y="260648"/>
            <a:ext cx="2808312" cy="2520280"/>
          </a:xfrm>
          <a:prstGeom prst="star6">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Le role:</a:t>
            </a:r>
          </a:p>
        </p:txBody>
      </p:sp>
      <p:sp>
        <p:nvSpPr>
          <p:cNvPr id="3" name="Nuage 7"/>
          <p:cNvSpPr/>
          <p:nvPr/>
        </p:nvSpPr>
        <p:spPr>
          <a:xfrm>
            <a:off x="1845940" y="908720"/>
            <a:ext cx="10081120" cy="5455904"/>
          </a:xfrm>
          <a:prstGeom prst="cloud">
            <a:avLst/>
          </a:prstGeom>
          <a:solidFill>
            <a:schemeClr val="tx2">
              <a:lumMod val="60000"/>
              <a:lumOff val="40000"/>
            </a:schemeClr>
          </a:solidFill>
          <a:ln>
            <a:miter lim="800000"/>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800" dirty="0">
                <a:solidFill>
                  <a:schemeClr val="tx1">
                    <a:lumMod val="95000"/>
                    <a:lumOff val="5000"/>
                  </a:schemeClr>
                </a:solidFill>
                <a:latin typeface="Times New Roman" panose="02020603050405020304" pitchFamily="18" charset="0"/>
                <a:ea typeface="Calibri" panose="020F0502020204030204" pitchFamily="34" charset="0"/>
              </a:rPr>
              <a:t>le rôle de la compétition interspécifique dans la structure et la dynamique des populations se fait pour la recherche ou l’exploitation de ressources communes (nourriture, abris, sites de ponte, partenaire sexuel…), et ce quelque soit leurs abondances</a:t>
            </a:r>
            <a:endParaRPr lang="fr-FR" sz="2800" dirty="0">
              <a:solidFill>
                <a:schemeClr val="tx1">
                  <a:lumMod val="95000"/>
                  <a:lumOff val="5000"/>
                </a:schemeClr>
              </a:solidFill>
            </a:endParaRPr>
          </a:p>
        </p:txBody>
      </p:sp>
    </p:spTree>
    <p:extLst>
      <p:ext uri="{BB962C8B-B14F-4D97-AF65-F5344CB8AC3E}">
        <p14:creationId xmlns:p14="http://schemas.microsoft.com/office/powerpoint/2010/main" val="40194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4250" y="358875"/>
            <a:ext cx="2448106" cy="523220"/>
          </a:xfrm>
          <a:prstGeom prst="rect">
            <a:avLst/>
          </a:prstGeom>
        </p:spPr>
        <p:txBody>
          <a:bodyPr wrap="none">
            <a:spAutoFit/>
          </a:bodyPr>
          <a:lstStyle/>
          <a:p>
            <a:r>
              <a:rPr lang="fr-FR" sz="2800" b="1" dirty="0">
                <a:solidFill>
                  <a:prstClr val="black"/>
                </a:solidFill>
                <a:effectLst>
                  <a:glow rad="228600">
                    <a:srgbClr val="BC356F">
                      <a:satMod val="175000"/>
                      <a:alpha val="40000"/>
                    </a:srgbClr>
                  </a:glow>
                </a:effectLst>
                <a:latin typeface="Georgia" panose="02040502050405020303" pitchFamily="18" charset="0"/>
              </a:rPr>
              <a:t>Les causes : </a:t>
            </a:r>
            <a:endParaRPr lang="en-US" dirty="0">
              <a:latin typeface="Georgia" panose="02040502050405020303" pitchFamily="18" charset="0"/>
            </a:endParaRPr>
          </a:p>
        </p:txBody>
      </p:sp>
      <p:sp>
        <p:nvSpPr>
          <p:cNvPr id="4" name="Rectangle: Top Corners Rounded 11">
            <a:extLst>
              <a:ext uri="{FF2B5EF4-FFF2-40B4-BE49-F238E27FC236}">
                <a16:creationId xmlns:a16="http://schemas.microsoft.com/office/drawing/2014/main" id="{55F95493-6DAA-4F96-BA4F-F52B8AB4C001}"/>
              </a:ext>
            </a:extLst>
          </p:cNvPr>
          <p:cNvSpPr/>
          <p:nvPr/>
        </p:nvSpPr>
        <p:spPr>
          <a:xfrm>
            <a:off x="438976" y="1258290"/>
            <a:ext cx="2450796" cy="1866900"/>
          </a:xfrm>
          <a:prstGeom prst="round2SameRect">
            <a:avLst>
              <a:gd name="adj1" fmla="val 12063"/>
              <a:gd name="adj2" fmla="val 0"/>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10">
            <a:extLst>
              <a:ext uri="{FF2B5EF4-FFF2-40B4-BE49-F238E27FC236}">
                <a16:creationId xmlns:a16="http://schemas.microsoft.com/office/drawing/2014/main" id="{F1F4FD0F-B522-43B8-B229-73C30BD7F89F}"/>
              </a:ext>
            </a:extLst>
          </p:cNvPr>
          <p:cNvSpPr/>
          <p:nvPr/>
        </p:nvSpPr>
        <p:spPr>
          <a:xfrm flipV="1">
            <a:off x="455188" y="2431690"/>
            <a:ext cx="2432571" cy="3903844"/>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Top Corners Rounded 14">
            <a:extLst>
              <a:ext uri="{FF2B5EF4-FFF2-40B4-BE49-F238E27FC236}">
                <a16:creationId xmlns:a16="http://schemas.microsoft.com/office/drawing/2014/main" id="{0419C9DF-083D-4D37-957E-6065A14EB04F}"/>
              </a:ext>
            </a:extLst>
          </p:cNvPr>
          <p:cNvSpPr/>
          <p:nvPr/>
        </p:nvSpPr>
        <p:spPr>
          <a:xfrm>
            <a:off x="3270109" y="1258290"/>
            <a:ext cx="2411120" cy="1866900"/>
          </a:xfrm>
          <a:prstGeom prst="round2SameRect">
            <a:avLst>
              <a:gd name="adj1" fmla="val 12063"/>
              <a:gd name="adj2" fmla="val 0"/>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15">
            <a:extLst>
              <a:ext uri="{FF2B5EF4-FFF2-40B4-BE49-F238E27FC236}">
                <a16:creationId xmlns:a16="http://schemas.microsoft.com/office/drawing/2014/main" id="{AA04BBD4-652F-486B-90D1-86C9035AA842}"/>
              </a:ext>
            </a:extLst>
          </p:cNvPr>
          <p:cNvSpPr/>
          <p:nvPr/>
        </p:nvSpPr>
        <p:spPr>
          <a:xfrm flipV="1">
            <a:off x="3279279" y="2561516"/>
            <a:ext cx="2421906" cy="3876724"/>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7">
            <a:extLst>
              <a:ext uri="{FF2B5EF4-FFF2-40B4-BE49-F238E27FC236}">
                <a16:creationId xmlns:a16="http://schemas.microsoft.com/office/drawing/2014/main" id="{489B33E6-9EE7-4D70-BD16-FB5782DE3930}"/>
              </a:ext>
            </a:extLst>
          </p:cNvPr>
          <p:cNvGrpSpPr/>
          <p:nvPr/>
        </p:nvGrpSpPr>
        <p:grpSpPr>
          <a:xfrm>
            <a:off x="5961264" y="1270341"/>
            <a:ext cx="2759244" cy="1894017"/>
            <a:chOff x="6381342" y="2182683"/>
            <a:chExt cx="1805441" cy="1894017"/>
          </a:xfrm>
        </p:grpSpPr>
        <p:sp>
          <p:nvSpPr>
            <p:cNvPr id="11" name="Rectangle: Top Corners Rounded 18">
              <a:extLst>
                <a:ext uri="{FF2B5EF4-FFF2-40B4-BE49-F238E27FC236}">
                  <a16:creationId xmlns:a16="http://schemas.microsoft.com/office/drawing/2014/main" id="{A6CAAD02-88DE-4170-8103-1754A060D0EF}"/>
                </a:ext>
              </a:extLst>
            </p:cNvPr>
            <p:cNvSpPr/>
            <p:nvPr/>
          </p:nvSpPr>
          <p:spPr>
            <a:xfrm>
              <a:off x="6488272" y="2209800"/>
              <a:ext cx="1591582" cy="1866900"/>
            </a:xfrm>
            <a:prstGeom prst="round2SameRect">
              <a:avLst>
                <a:gd name="adj1" fmla="val 12063"/>
                <a:gd name="adj2" fmla="val 0"/>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21">
              <a:extLst>
                <a:ext uri="{FF2B5EF4-FFF2-40B4-BE49-F238E27FC236}">
                  <a16:creationId xmlns:a16="http://schemas.microsoft.com/office/drawing/2014/main" id="{1FF4271D-D2DF-49F3-AA3F-1BEA20B6228C}"/>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sp>
          <p:nvSpPr>
            <p:cNvPr id="13" name="TextBox 26">
              <a:extLst>
                <a:ext uri="{FF2B5EF4-FFF2-40B4-BE49-F238E27FC236}">
                  <a16:creationId xmlns:a16="http://schemas.microsoft.com/office/drawing/2014/main" id="{CE228BAC-9105-4C89-A3F4-C28EF78D1F59}"/>
                </a:ext>
              </a:extLst>
            </p:cNvPr>
            <p:cNvSpPr txBox="1"/>
            <p:nvPr/>
          </p:nvSpPr>
          <p:spPr>
            <a:xfrm>
              <a:off x="6836846" y="2563851"/>
              <a:ext cx="894432" cy="1015663"/>
            </a:xfrm>
            <a:prstGeom prst="rect">
              <a:avLst/>
            </a:prstGeom>
            <a:noFill/>
          </p:spPr>
          <p:txBody>
            <a:bodyPr wrap="square" rtlCol="0">
              <a:spAutoFit/>
            </a:bodyPr>
            <a:lstStyle/>
            <a:p>
              <a:pPr algn="ctr"/>
              <a:endParaRPr lang="en-US" sz="6000" b="1" dirty="0">
                <a:solidFill>
                  <a:srgbClr val="E6E7E9"/>
                </a:solidFill>
                <a:latin typeface="Tw Cen MT" panose="020B0602020104020603" pitchFamily="34" charset="0"/>
              </a:endParaRPr>
            </a:p>
          </p:txBody>
        </p:sp>
      </p:grpSp>
      <p:sp>
        <p:nvSpPr>
          <p:cNvPr id="14" name="Freeform: Shape 19">
            <a:extLst>
              <a:ext uri="{FF2B5EF4-FFF2-40B4-BE49-F238E27FC236}">
                <a16:creationId xmlns:a16="http://schemas.microsoft.com/office/drawing/2014/main" id="{8AF18C40-2CC0-4A6B-ADC3-0EECFAB83524}"/>
              </a:ext>
            </a:extLst>
          </p:cNvPr>
          <p:cNvSpPr/>
          <p:nvPr/>
        </p:nvSpPr>
        <p:spPr>
          <a:xfrm flipV="1">
            <a:off x="6129882" y="2534397"/>
            <a:ext cx="2440826" cy="390384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Top Corners Rounded 22">
            <a:extLst>
              <a:ext uri="{FF2B5EF4-FFF2-40B4-BE49-F238E27FC236}">
                <a16:creationId xmlns:a16="http://schemas.microsoft.com/office/drawing/2014/main" id="{E941126E-438B-40EE-81A4-E5F8FC9C3306}"/>
              </a:ext>
            </a:extLst>
          </p:cNvPr>
          <p:cNvSpPr/>
          <p:nvPr/>
        </p:nvSpPr>
        <p:spPr>
          <a:xfrm>
            <a:off x="9006764" y="1258290"/>
            <a:ext cx="2671428" cy="1866900"/>
          </a:xfrm>
          <a:prstGeom prst="round2SameRect">
            <a:avLst>
              <a:gd name="adj1" fmla="val 12063"/>
              <a:gd name="adj2" fmla="val 0"/>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23">
            <a:extLst>
              <a:ext uri="{FF2B5EF4-FFF2-40B4-BE49-F238E27FC236}">
                <a16:creationId xmlns:a16="http://schemas.microsoft.com/office/drawing/2014/main" id="{F54D701B-10E0-4F7D-BAE8-C94198475024}"/>
              </a:ext>
            </a:extLst>
          </p:cNvPr>
          <p:cNvSpPr/>
          <p:nvPr/>
        </p:nvSpPr>
        <p:spPr>
          <a:xfrm flipV="1">
            <a:off x="8998522" y="2561516"/>
            <a:ext cx="2679672" cy="3876724"/>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30970" y="1754864"/>
            <a:ext cx="1718740" cy="646331"/>
          </a:xfrm>
          <a:prstGeom prst="rect">
            <a:avLst/>
          </a:prstGeom>
        </p:spPr>
        <p:txBody>
          <a:bodyPr wrap="none">
            <a:spAutoFit/>
          </a:bodyPr>
          <a:lstStyle/>
          <a:p>
            <a:r>
              <a:rPr lang="en-US" dirty="0"/>
              <a:t>Besoins</a:t>
            </a:r>
          </a:p>
          <a:p>
            <a:r>
              <a:rPr lang="en-US" dirty="0"/>
              <a:t> territoriales : </a:t>
            </a:r>
          </a:p>
        </p:txBody>
      </p:sp>
      <p:sp>
        <p:nvSpPr>
          <p:cNvPr id="27" name="TextBox 26"/>
          <p:cNvSpPr txBox="1"/>
          <p:nvPr/>
        </p:nvSpPr>
        <p:spPr>
          <a:xfrm>
            <a:off x="563829" y="2867954"/>
            <a:ext cx="1985881" cy="3000821"/>
          </a:xfrm>
          <a:prstGeom prst="rect">
            <a:avLst/>
          </a:prstGeom>
          <a:noFill/>
        </p:spPr>
        <p:txBody>
          <a:bodyPr wrap="square" rtlCol="0">
            <a:spAutoFit/>
          </a:bodyPr>
          <a:lstStyle/>
          <a:p>
            <a:pPr>
              <a:lnSpc>
                <a:spcPct val="150000"/>
              </a:lnSpc>
            </a:pPr>
            <a:r>
              <a:rPr lang="fr-FR" dirty="0">
                <a:latin typeface="Times New Roman" panose="02020603050405020304" pitchFamily="18" charset="0"/>
                <a:cs typeface="Times New Roman" panose="02020603050405020304" pitchFamily="18" charset="0"/>
              </a:rPr>
              <a:t>c’est pour assurer les limites d’un abrit et défend une certaine surface cotre incursions des autres individus</a:t>
            </a:r>
          </a:p>
        </p:txBody>
      </p:sp>
      <p:sp>
        <p:nvSpPr>
          <p:cNvPr id="28" name="TextBox 27"/>
          <p:cNvSpPr txBox="1"/>
          <p:nvPr/>
        </p:nvSpPr>
        <p:spPr>
          <a:xfrm>
            <a:off x="3744312" y="1785359"/>
            <a:ext cx="1647573" cy="646331"/>
          </a:xfrm>
          <a:prstGeom prst="rect">
            <a:avLst/>
          </a:prstGeom>
          <a:noFill/>
        </p:spPr>
        <p:txBody>
          <a:bodyPr wrap="square" rtlCol="0">
            <a:spAutoFit/>
          </a:bodyPr>
          <a:lstStyle/>
          <a:p>
            <a:r>
              <a:rPr lang="en-US" dirty="0"/>
              <a:t>Besoins alimentaires : </a:t>
            </a:r>
          </a:p>
        </p:txBody>
      </p:sp>
      <p:sp>
        <p:nvSpPr>
          <p:cNvPr id="29" name="TextBox 28"/>
          <p:cNvSpPr txBox="1"/>
          <p:nvPr/>
        </p:nvSpPr>
        <p:spPr>
          <a:xfrm>
            <a:off x="6678312" y="1618801"/>
            <a:ext cx="1502228" cy="915596"/>
          </a:xfrm>
          <a:prstGeom prst="rect">
            <a:avLst/>
          </a:prstGeom>
          <a:noFill/>
        </p:spPr>
        <p:txBody>
          <a:bodyPr wrap="square" rtlCol="0">
            <a:spAutoFit/>
          </a:bodyPr>
          <a:lstStyle/>
          <a:p>
            <a:r>
              <a:rPr lang="en-US" dirty="0"/>
              <a:t>Besions d`hiérarchie sociales : </a:t>
            </a:r>
          </a:p>
        </p:txBody>
      </p:sp>
      <p:sp>
        <p:nvSpPr>
          <p:cNvPr id="17" name="TextBox 16"/>
          <p:cNvSpPr txBox="1"/>
          <p:nvPr/>
        </p:nvSpPr>
        <p:spPr>
          <a:xfrm>
            <a:off x="3529359" y="2934696"/>
            <a:ext cx="1862526" cy="3416320"/>
          </a:xfrm>
          <a:prstGeom prst="rect">
            <a:avLst/>
          </a:prstGeom>
          <a:noFill/>
        </p:spPr>
        <p:txBody>
          <a:bodyPr wrap="square" rtlCol="0">
            <a:spAutoFit/>
          </a:bodyPr>
          <a:lstStyle/>
          <a:p>
            <a:pPr>
              <a:lnSpc>
                <a:spcPct val="150000"/>
              </a:lnSpc>
            </a:pPr>
            <a:r>
              <a:rPr lang="fr-FR" dirty="0">
                <a:latin typeface="Times New Roman" panose="02020603050405020304" pitchFamily="18" charset="0"/>
                <a:cs typeface="Times New Roman" panose="02020603050405020304" pitchFamily="18" charset="0"/>
              </a:rPr>
              <a:t>elle augmente avec la densité de population et sa conséquence la plus fréquente est la baisse du taux de croissance des populations .</a:t>
            </a:r>
          </a:p>
        </p:txBody>
      </p:sp>
      <p:sp>
        <p:nvSpPr>
          <p:cNvPr id="20" name="TextBox 19"/>
          <p:cNvSpPr txBox="1"/>
          <p:nvPr/>
        </p:nvSpPr>
        <p:spPr>
          <a:xfrm>
            <a:off x="6335486" y="2909978"/>
            <a:ext cx="2145462" cy="3416320"/>
          </a:xfrm>
          <a:prstGeom prst="rect">
            <a:avLst/>
          </a:prstGeom>
          <a:noFill/>
        </p:spPr>
        <p:txBody>
          <a:bodyPr wrap="square" rtlCol="0">
            <a:spAutoFit/>
          </a:bodyPr>
          <a:lstStyle/>
          <a:p>
            <a:pPr>
              <a:lnSpc>
                <a:spcPct val="150000"/>
              </a:lnSpc>
            </a:pPr>
            <a:r>
              <a:rPr lang="fr-FR" dirty="0">
                <a:latin typeface="Times New Roman" panose="02020603050405020304" pitchFamily="18" charset="0"/>
                <a:cs typeface="Times New Roman" panose="02020603050405020304" pitchFamily="18" charset="0"/>
              </a:rPr>
              <a:t>est fréquente chez les mammifères, assurer la systématique des individus dominants et individus dominés, et peut être assimilé à un forme de compétition</a:t>
            </a:r>
          </a:p>
        </p:txBody>
      </p:sp>
      <p:sp>
        <p:nvSpPr>
          <p:cNvPr id="21" name="TextBox 20"/>
          <p:cNvSpPr txBox="1"/>
          <p:nvPr/>
        </p:nvSpPr>
        <p:spPr>
          <a:xfrm>
            <a:off x="9587890" y="1780552"/>
            <a:ext cx="1739678" cy="646331"/>
          </a:xfrm>
          <a:prstGeom prst="rect">
            <a:avLst/>
          </a:prstGeom>
          <a:noFill/>
        </p:spPr>
        <p:txBody>
          <a:bodyPr wrap="square" rtlCol="0">
            <a:spAutoFit/>
          </a:bodyPr>
          <a:lstStyle/>
          <a:p>
            <a:r>
              <a:rPr lang="en-US" dirty="0"/>
              <a:t>Besions partenariales : </a:t>
            </a:r>
          </a:p>
        </p:txBody>
      </p:sp>
      <p:sp>
        <p:nvSpPr>
          <p:cNvPr id="22" name="TextBox 21"/>
          <p:cNvSpPr txBox="1"/>
          <p:nvPr/>
        </p:nvSpPr>
        <p:spPr>
          <a:xfrm>
            <a:off x="8998522" y="3030129"/>
            <a:ext cx="2918415" cy="3000821"/>
          </a:xfrm>
          <a:prstGeom prst="rect">
            <a:avLst/>
          </a:prstGeom>
          <a:noFill/>
        </p:spPr>
        <p:txBody>
          <a:bodyPr wrap="square" rtlCol="0">
            <a:spAutoFit/>
          </a:bodyPr>
          <a:lstStyle/>
          <a:p>
            <a:pPr>
              <a:lnSpc>
                <a:spcPct val="150000"/>
              </a:lnSpc>
            </a:pPr>
            <a:r>
              <a:rPr lang="fr-FR" dirty="0">
                <a:latin typeface="Times New Roman" panose="02020603050405020304" pitchFamily="18" charset="0"/>
                <a:cs typeface="Times New Roman" panose="02020603050405020304" pitchFamily="18" charset="0"/>
              </a:rPr>
              <a:t>c’est pour attirer les</a:t>
            </a:r>
            <a:r>
              <a:rPr lang="ar-DZ"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femelle pour la</a:t>
            </a:r>
            <a:r>
              <a:rPr lang="ar-DZ"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phénomène de reproduction   </a:t>
            </a:r>
          </a:p>
          <a:p>
            <a:pPr>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Chez les végétaux, la compétition liée aux fortes densités se fait surtout pour l’eau et la lumière .</a:t>
            </a:r>
          </a:p>
        </p:txBody>
      </p:sp>
    </p:spTree>
    <p:extLst>
      <p:ext uri="{BB962C8B-B14F-4D97-AF65-F5344CB8AC3E}">
        <p14:creationId xmlns:p14="http://schemas.microsoft.com/office/powerpoint/2010/main" val="3670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additive="base">
                                        <p:cTn id="112" dur="500" fill="hold"/>
                                        <p:tgtEl>
                                          <p:spTgt spid="22"/>
                                        </p:tgtEl>
                                        <p:attrNameLst>
                                          <p:attrName>ppt_x</p:attrName>
                                        </p:attrNameLst>
                                      </p:cBhvr>
                                      <p:tavLst>
                                        <p:tav tm="0">
                                          <p:val>
                                            <p:strVal val="#ppt_x"/>
                                          </p:val>
                                        </p:tav>
                                        <p:tav tm="100000">
                                          <p:val>
                                            <p:strVal val="#ppt_x"/>
                                          </p:val>
                                        </p:tav>
                                      </p:tavLst>
                                    </p:anim>
                                    <p:anim calcmode="lin" valueType="num">
                                      <p:cBhvr additive="base">
                                        <p:cTn id="1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9" grpId="0" animBg="1"/>
      <p:bldP spid="14" grpId="0" animBg="1"/>
      <p:bldP spid="16" grpId="0" animBg="1"/>
      <p:bldP spid="19" grpId="0" animBg="1"/>
      <p:bldP spid="23" grpId="0"/>
      <p:bldP spid="27" grpId="0"/>
      <p:bldP spid="28" grpId="0"/>
      <p:bldP spid="29" grpId="0"/>
      <p:bldP spid="17"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260350"/>
            <a:ext cx="11017250" cy="65976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800" b="1" dirty="0">
                <a:solidFill>
                  <a:schemeClr val="tx1"/>
                </a:solidFill>
                <a:effectLst>
                  <a:glow rad="228600">
                    <a:schemeClr val="accent2">
                      <a:satMod val="175000"/>
                      <a:alpha val="40000"/>
                    </a:schemeClr>
                  </a:glow>
                </a:effectLst>
                <a:latin typeface="Georgia" panose="02040502050405020303" pitchFamily="18" charset="0"/>
                <a:cs typeface="Times New Roman" panose="02020603050405020304" pitchFamily="18" charset="0"/>
              </a:rPr>
              <a:t>                les micanismes de compitition interspicifique:</a:t>
            </a:r>
          </a:p>
          <a:p>
            <a:pPr marL="0" indent="0">
              <a:buFont typeface="Wingdings 3" charset="2"/>
              <a:buNone/>
            </a:pPr>
            <a:r>
              <a:rPr lang="fr-FR" dirty="0"/>
              <a:t> </a:t>
            </a:r>
          </a:p>
          <a:p>
            <a:pPr marL="0" lvl="0" indent="0" defTabSz="914400">
              <a:spcBef>
                <a:spcPts val="0"/>
              </a:spcBef>
              <a:buClrTx/>
              <a:buSzTx/>
              <a:buNone/>
            </a:pPr>
            <a:r>
              <a:rPr lang="fr-FR" dirty="0"/>
              <a:t> </a:t>
            </a:r>
          </a:p>
        </p:txBody>
      </p:sp>
      <p:sp>
        <p:nvSpPr>
          <p:cNvPr id="3" name="Ellipse 29"/>
          <p:cNvSpPr/>
          <p:nvPr/>
        </p:nvSpPr>
        <p:spPr>
          <a:xfrm>
            <a:off x="3628460" y="959365"/>
            <a:ext cx="4094703" cy="792088"/>
          </a:xfrm>
          <a:prstGeom prst="ellipse">
            <a:avLst/>
          </a:prstGeom>
          <a:solidFill>
            <a:schemeClr val="accent2">
              <a:lumMod val="7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Times New Roman" panose="02020603050405020304" pitchFamily="18" charset="0"/>
                <a:cs typeface="Times New Roman" panose="02020603050405020304" pitchFamily="18" charset="0"/>
              </a:rPr>
              <a:t>Les types de compétition </a:t>
            </a:r>
          </a:p>
        </p:txBody>
      </p:sp>
      <p:sp>
        <p:nvSpPr>
          <p:cNvPr id="4" name="Ellipse 33"/>
          <p:cNvSpPr/>
          <p:nvPr/>
        </p:nvSpPr>
        <p:spPr>
          <a:xfrm>
            <a:off x="9927771" y="4543513"/>
            <a:ext cx="2264229" cy="1054817"/>
          </a:xfrm>
          <a:prstGeom prst="ellipse">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panose="02020603050405020304" pitchFamily="18" charset="0"/>
                <a:cs typeface="Times New Roman" panose="02020603050405020304" pitchFamily="18" charset="0"/>
              </a:rPr>
              <a:t>Exploitation</a:t>
            </a:r>
            <a:r>
              <a:rPr lang="fr-FR" dirty="0">
                <a:latin typeface="Times New Roman" panose="02020603050405020304" pitchFamily="18" charset="0"/>
                <a:cs typeface="Times New Roman" panose="02020603050405020304" pitchFamily="18" charset="0"/>
              </a:rPr>
              <a:t> </a:t>
            </a:r>
          </a:p>
        </p:txBody>
      </p:sp>
      <p:sp>
        <p:nvSpPr>
          <p:cNvPr id="5" name="Ellipse 34"/>
          <p:cNvSpPr/>
          <p:nvPr/>
        </p:nvSpPr>
        <p:spPr>
          <a:xfrm>
            <a:off x="3252651" y="4693141"/>
            <a:ext cx="2348000" cy="1054817"/>
          </a:xfrm>
          <a:prstGeom prst="ellipse">
            <a:avLst/>
          </a:prstGeom>
          <a:solidFill>
            <a:srgbClr val="FF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r>
              <a:rPr lang="fr-FR" b="1" dirty="0">
                <a:latin typeface="Times New Roman" panose="02020603050405020304" pitchFamily="18" charset="0"/>
                <a:cs typeface="Times New Roman" panose="02020603050405020304" pitchFamily="18" charset="0"/>
              </a:rPr>
              <a:t>Interférence</a:t>
            </a:r>
          </a:p>
        </p:txBody>
      </p:sp>
      <p:sp>
        <p:nvSpPr>
          <p:cNvPr id="6" name="Ellipse 58"/>
          <p:cNvSpPr/>
          <p:nvPr/>
        </p:nvSpPr>
        <p:spPr>
          <a:xfrm>
            <a:off x="6387737" y="4543513"/>
            <a:ext cx="2561217" cy="1054817"/>
          </a:xfrm>
          <a:prstGeom prst="ellipse">
            <a:avLst/>
          </a:prstGeom>
          <a:solidFill>
            <a:schemeClr val="accent4"/>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panose="02020603050405020304" pitchFamily="18" charset="0"/>
                <a:cs typeface="Times New Roman" panose="02020603050405020304" pitchFamily="18" charset="0"/>
              </a:rPr>
              <a:t>Apparente </a:t>
            </a:r>
          </a:p>
        </p:txBody>
      </p:sp>
      <p:cxnSp>
        <p:nvCxnSpPr>
          <p:cNvPr id="10" name="Straight Arrow Connector 9"/>
          <p:cNvCxnSpPr>
            <a:stCxn id="3" idx="3"/>
          </p:cNvCxnSpPr>
          <p:nvPr/>
        </p:nvCxnSpPr>
        <p:spPr>
          <a:xfrm flipH="1">
            <a:off x="2873829" y="1635454"/>
            <a:ext cx="1354286" cy="685305"/>
          </a:xfrm>
          <a:prstGeom prst="straightConnector1">
            <a:avLst/>
          </a:prstGeom>
          <a:ln w="952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p:nvPr/>
        </p:nvCxnSpPr>
        <p:spPr>
          <a:xfrm>
            <a:off x="7328263" y="1635454"/>
            <a:ext cx="1382784" cy="705952"/>
          </a:xfrm>
          <a:prstGeom prst="straightConnector1">
            <a:avLst/>
          </a:prstGeom>
          <a:ln w="952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Ellipse 33"/>
          <p:cNvSpPr/>
          <p:nvPr/>
        </p:nvSpPr>
        <p:spPr>
          <a:xfrm>
            <a:off x="748593" y="2528282"/>
            <a:ext cx="3088573" cy="1054817"/>
          </a:xfrm>
          <a:prstGeom prst="ellipse">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panose="02020603050405020304" pitchFamily="18" charset="0"/>
                <a:cs typeface="Times New Roman" panose="02020603050405020304" pitchFamily="18" charset="0"/>
              </a:rPr>
              <a:t>direct</a:t>
            </a:r>
            <a:r>
              <a:rPr lang="fr-FR" dirty="0">
                <a:latin typeface="Times New Roman" panose="02020603050405020304" pitchFamily="18" charset="0"/>
                <a:cs typeface="Times New Roman" panose="02020603050405020304" pitchFamily="18" charset="0"/>
              </a:rPr>
              <a:t> </a:t>
            </a:r>
          </a:p>
        </p:txBody>
      </p:sp>
      <p:sp>
        <p:nvSpPr>
          <p:cNvPr id="20" name="Ellipse 33"/>
          <p:cNvSpPr/>
          <p:nvPr/>
        </p:nvSpPr>
        <p:spPr>
          <a:xfrm>
            <a:off x="7119395" y="2465451"/>
            <a:ext cx="3088573" cy="1054817"/>
          </a:xfrm>
          <a:prstGeom prst="ellipse">
            <a:avLst/>
          </a:prstGeom>
          <a:solidFill>
            <a:srgbClr val="0070C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panose="02020603050405020304" pitchFamily="18" charset="0"/>
                <a:cs typeface="Times New Roman" panose="02020603050405020304" pitchFamily="18" charset="0"/>
              </a:rPr>
              <a:t>indirect</a:t>
            </a:r>
            <a:r>
              <a:rPr lang="fr-FR" dirty="0">
                <a:latin typeface="Times New Roman" panose="02020603050405020304" pitchFamily="18" charset="0"/>
                <a:cs typeface="Times New Roman" panose="02020603050405020304" pitchFamily="18" charset="0"/>
              </a:rPr>
              <a:t> </a:t>
            </a:r>
          </a:p>
        </p:txBody>
      </p:sp>
      <p:sp>
        <p:nvSpPr>
          <p:cNvPr id="21" name="Ellipse 34"/>
          <p:cNvSpPr/>
          <p:nvPr/>
        </p:nvSpPr>
        <p:spPr>
          <a:xfrm>
            <a:off x="-43585" y="4741243"/>
            <a:ext cx="2410731" cy="1054817"/>
          </a:xfrm>
          <a:prstGeom prst="ellipse">
            <a:avLst/>
          </a:prstGeom>
          <a:solidFill>
            <a:srgbClr val="92D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r>
              <a:rPr lang="fr-FR" b="1" dirty="0">
                <a:latin typeface="Times New Roman" panose="02020603050405020304" pitchFamily="18" charset="0"/>
                <a:cs typeface="Times New Roman" panose="02020603050405020304" pitchFamily="18" charset="0"/>
              </a:rPr>
              <a:t>corporelle</a:t>
            </a:r>
          </a:p>
        </p:txBody>
      </p:sp>
      <p:cxnSp>
        <p:nvCxnSpPr>
          <p:cNvPr id="11" name="Straight Arrow Connector 10"/>
          <p:cNvCxnSpPr>
            <a:stCxn id="18" idx="4"/>
          </p:cNvCxnSpPr>
          <p:nvPr/>
        </p:nvCxnSpPr>
        <p:spPr>
          <a:xfrm flipH="1">
            <a:off x="1332412" y="3583099"/>
            <a:ext cx="960468" cy="11100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18" idx="4"/>
            <a:endCxn id="5" idx="0"/>
          </p:cNvCxnSpPr>
          <p:nvPr/>
        </p:nvCxnSpPr>
        <p:spPr>
          <a:xfrm>
            <a:off x="2292880" y="3583099"/>
            <a:ext cx="2133771" cy="11100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20" idx="4"/>
            <a:endCxn id="6" idx="0"/>
          </p:cNvCxnSpPr>
          <p:nvPr/>
        </p:nvCxnSpPr>
        <p:spPr>
          <a:xfrm flipH="1">
            <a:off x="7668346" y="3520268"/>
            <a:ext cx="995336" cy="10232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stCxn id="20" idx="4"/>
          </p:cNvCxnSpPr>
          <p:nvPr/>
        </p:nvCxnSpPr>
        <p:spPr>
          <a:xfrm>
            <a:off x="8663682" y="3520268"/>
            <a:ext cx="2353568" cy="10232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stCxn id="20" idx="4"/>
          </p:cNvCxnSpPr>
          <p:nvPr/>
        </p:nvCxnSpPr>
        <p:spPr>
          <a:xfrm flipH="1">
            <a:off x="4637314" y="3520268"/>
            <a:ext cx="4026368" cy="11728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96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500" fill="hold"/>
                                        <p:tgtEl>
                                          <p:spTgt spid="24"/>
                                        </p:tgtEl>
                                        <p:attrNameLst>
                                          <p:attrName>ppt_x</p:attrName>
                                        </p:attrNameLst>
                                      </p:cBhvr>
                                      <p:tavLst>
                                        <p:tav tm="0">
                                          <p:val>
                                            <p:strVal val="#ppt_x"/>
                                          </p:val>
                                        </p:tav>
                                        <p:tav tm="100000">
                                          <p:val>
                                            <p:strVal val="#ppt_x"/>
                                          </p:val>
                                        </p:tav>
                                      </p:tavLst>
                                    </p:anim>
                                    <p:anim calcmode="lin" valueType="num">
                                      <p:cBhvr additive="base">
                                        <p:cTn id="8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ppt_x"/>
                                          </p:val>
                                        </p:tav>
                                        <p:tav tm="100000">
                                          <p:val>
                                            <p:strVal val="#ppt_x"/>
                                          </p:val>
                                        </p:tav>
                                      </p:tavLst>
                                    </p:anim>
                                    <p:anim calcmode="lin" valueType="num">
                                      <p:cBhvr additive="base">
                                        <p:cTn id="8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ppt_x"/>
                                          </p:val>
                                        </p:tav>
                                        <p:tav tm="100000">
                                          <p:val>
                                            <p:strVal val="#ppt_x"/>
                                          </p:val>
                                        </p:tav>
                                      </p:tavLst>
                                    </p:anim>
                                    <p:anim calcmode="lin" valueType="num">
                                      <p:cBhvr additive="base">
                                        <p:cTn id="9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500" fill="hold"/>
                                        <p:tgtEl>
                                          <p:spTgt spid="22"/>
                                        </p:tgtEl>
                                        <p:attrNameLst>
                                          <p:attrName>ppt_x</p:attrName>
                                        </p:attrNameLst>
                                      </p:cBhvr>
                                      <p:tavLst>
                                        <p:tav tm="0">
                                          <p:val>
                                            <p:strVal val="#ppt_x"/>
                                          </p:val>
                                        </p:tav>
                                        <p:tav tm="100000">
                                          <p:val>
                                            <p:strVal val="#ppt_x"/>
                                          </p:val>
                                        </p:tav>
                                      </p:tavLst>
                                    </p:anim>
                                    <p:anim calcmode="lin" valueType="num">
                                      <p:cBhvr additive="base">
                                        <p:cTn id="9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
                                        </p:tgtEl>
                                        <p:attrNameLst>
                                          <p:attrName>style.visibility</p:attrName>
                                        </p:attrNameLst>
                                      </p:cBhvr>
                                      <p:to>
                                        <p:strVal val="visible"/>
                                      </p:to>
                                    </p:set>
                                    <p:anim calcmode="lin" valueType="num">
                                      <p:cBhvr additive="base">
                                        <p:cTn id="104" dur="500" fill="hold"/>
                                        <p:tgtEl>
                                          <p:spTgt spid="4"/>
                                        </p:tgtEl>
                                        <p:attrNameLst>
                                          <p:attrName>ppt_x</p:attrName>
                                        </p:attrNameLst>
                                      </p:cBhvr>
                                      <p:tavLst>
                                        <p:tav tm="0">
                                          <p:val>
                                            <p:strVal val="#ppt_x"/>
                                          </p:val>
                                        </p:tav>
                                        <p:tav tm="100000">
                                          <p:val>
                                            <p:strVal val="#ppt_x"/>
                                          </p:val>
                                        </p:tav>
                                      </p:tavLst>
                                    </p:anim>
                                    <p:anim calcmode="lin" valueType="num">
                                      <p:cBhvr additive="base">
                                        <p:cTn id="10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6531" y="413872"/>
            <a:ext cx="10698480" cy="523220"/>
          </a:xfrm>
          <a:prstGeom prst="rect">
            <a:avLst/>
          </a:prstGeom>
        </p:spPr>
        <p:txBody>
          <a:bodyPr wrap="square">
            <a:spAutoFit/>
          </a:bodyPr>
          <a:lstStyle/>
          <a:p>
            <a:pPr lvl="0"/>
            <a:r>
              <a:rPr lang="fr-FR" sz="2800" b="1" dirty="0">
                <a:solidFill>
                  <a:prstClr val="black"/>
                </a:solidFill>
                <a:effectLst>
                  <a:glow rad="228600">
                    <a:srgbClr val="BC356F">
                      <a:satMod val="175000"/>
                      <a:alpha val="40000"/>
                    </a:srgbClr>
                  </a:glow>
                </a:effectLst>
                <a:latin typeface="Georgia" panose="02040502050405020303" pitchFamily="18" charset="0"/>
                <a:cs typeface="Times New Roman" panose="02020603050405020304" pitchFamily="18" charset="0"/>
              </a:rPr>
              <a:t>les micanisme de compétition:</a:t>
            </a:r>
          </a:p>
        </p:txBody>
      </p:sp>
      <p:sp>
        <p:nvSpPr>
          <p:cNvPr id="3" name="TextBox 2"/>
          <p:cNvSpPr txBox="1"/>
          <p:nvPr/>
        </p:nvSpPr>
        <p:spPr>
          <a:xfrm>
            <a:off x="1280160" y="1502229"/>
            <a:ext cx="9379131" cy="369332"/>
          </a:xfrm>
          <a:prstGeom prst="rect">
            <a:avLst/>
          </a:prstGeom>
          <a:noFill/>
        </p:spPr>
        <p:txBody>
          <a:bodyPr wrap="square" rtlCol="0">
            <a:spAutoFit/>
          </a:bodyPr>
          <a:lstStyle/>
          <a:p>
            <a:r>
              <a:rPr lang="fr-FR" dirty="0">
                <a:ln>
                  <a:solidFill>
                    <a:srgbClr val="FF0000"/>
                  </a:solidFill>
                </a:ln>
              </a:rPr>
              <a:t>Compétition par l’exploitation:</a:t>
            </a:r>
            <a:endParaRPr lang="en-US" dirty="0">
              <a:ln>
                <a:solidFill>
                  <a:srgbClr val="FF0000"/>
                </a:solidFill>
              </a:ln>
            </a:endParaRPr>
          </a:p>
        </p:txBody>
      </p:sp>
      <p:sp>
        <p:nvSpPr>
          <p:cNvPr id="4" name="Rectangle à coins arrondis 45"/>
          <p:cNvSpPr/>
          <p:nvPr/>
        </p:nvSpPr>
        <p:spPr>
          <a:xfrm>
            <a:off x="662747" y="2272937"/>
            <a:ext cx="4599089" cy="2638009"/>
          </a:xfrm>
          <a:prstGeom prst="roundRect">
            <a:avLst/>
          </a:prstGeom>
          <a:solidFill>
            <a:schemeClr val="accent1">
              <a:lumMod val="7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b="1" dirty="0">
                <a:latin typeface="Times New Roman" panose="02020603050405020304" pitchFamily="18" charset="0"/>
                <a:cs typeface="Times New Roman" panose="02020603050405020304" pitchFamily="18" charset="0"/>
              </a:rPr>
              <a:t>Individus exploite la resource </a:t>
            </a:r>
          </a:p>
          <a:p>
            <a:pPr algn="ctr">
              <a:lnSpc>
                <a:spcPct val="150000"/>
              </a:lnSpc>
            </a:pPr>
            <a:r>
              <a:rPr lang="fr-FR" b="1" dirty="0">
                <a:latin typeface="Times New Roman" panose="02020603050405020304" pitchFamily="18" charset="0"/>
                <a:cs typeface="Times New Roman" panose="02020603050405020304" pitchFamily="18" charset="0"/>
              </a:rPr>
              <a:t>Commune diminue la disponibilité de celle-ci pour l’autre concurrent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745" y="2272937"/>
            <a:ext cx="5110546" cy="2638009"/>
          </a:xfrm>
          <a:prstGeom prst="roundRect">
            <a:avLst>
              <a:gd name="adj" fmla="val 8594"/>
            </a:avLst>
          </a:prstGeom>
          <a:solidFill>
            <a:srgbClr val="FFFFFF">
              <a:shade val="85000"/>
            </a:srgbClr>
          </a:solidFill>
          <a:ln>
            <a:solidFill>
              <a:schemeClr val="accent1">
                <a:lumMod val="7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307113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274" y="1217426"/>
            <a:ext cx="4088675" cy="461665"/>
          </a:xfrm>
          <a:prstGeom prst="rect">
            <a:avLst/>
          </a:prstGeom>
          <a:noFill/>
        </p:spPr>
        <p:txBody>
          <a:bodyPr wrap="square" rtlCol="0">
            <a:spAutoFit/>
          </a:bodyPr>
          <a:lstStyle/>
          <a:p>
            <a:r>
              <a:rPr lang="fr-FR" sz="2400" dirty="0">
                <a:ln>
                  <a:solidFill>
                    <a:srgbClr val="FF0000"/>
                  </a:solidFill>
                </a:ln>
              </a:rPr>
              <a:t>Compétition apparente:</a:t>
            </a:r>
            <a:endParaRPr lang="en-US" sz="2400" dirty="0">
              <a:ln>
                <a:solidFill>
                  <a:srgbClr val="FF0000"/>
                </a:solidFill>
              </a:ln>
            </a:endParaRPr>
          </a:p>
        </p:txBody>
      </p:sp>
      <p:sp>
        <p:nvSpPr>
          <p:cNvPr id="3" name="Rounded Rectangle 2"/>
          <p:cNvSpPr/>
          <p:nvPr/>
        </p:nvSpPr>
        <p:spPr>
          <a:xfrm>
            <a:off x="300446" y="1959426"/>
            <a:ext cx="6844936" cy="3984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compétition apparente est une compétition indirecte (comme la compétition par exploitation), qui a lieu par le biais d’un consommateur (prédateur ou parasite).Il y a compétition apparente entre deux populations (N1 et N2) quand l’augmentation de la densité en consommateur (P) due à la présence d’une première proie (N1) cause une diminution de la densieé d’une seconde proie(N2) . Dans ce cas la présence deN1 cause une diminution de N2 (il y a donc un effet de compétition ) . Par le biais d’un prédateur (P).  </a:t>
            </a:r>
            <a:endParaRPr lang="en-US" dirty="0"/>
          </a:p>
        </p:txBody>
      </p:sp>
      <p:pic>
        <p:nvPicPr>
          <p:cNvPr id="4"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012" y="1959426"/>
            <a:ext cx="4611189" cy="4343400"/>
          </a:xfrm>
          <a:prstGeom prst="rect">
            <a:avLst/>
          </a:prstGeom>
        </p:spPr>
      </p:pic>
      <p:sp>
        <p:nvSpPr>
          <p:cNvPr id="5" name="Rectangle 4"/>
          <p:cNvSpPr/>
          <p:nvPr/>
        </p:nvSpPr>
        <p:spPr>
          <a:xfrm>
            <a:off x="2596531" y="413872"/>
            <a:ext cx="10698480" cy="523220"/>
          </a:xfrm>
          <a:prstGeom prst="rect">
            <a:avLst/>
          </a:prstGeom>
        </p:spPr>
        <p:txBody>
          <a:bodyPr wrap="square">
            <a:spAutoFit/>
          </a:bodyPr>
          <a:lstStyle/>
          <a:p>
            <a:pPr lvl="0"/>
            <a:r>
              <a:rPr lang="fr-FR" sz="2800" b="1" dirty="0">
                <a:solidFill>
                  <a:prstClr val="black"/>
                </a:solidFill>
                <a:effectLst>
                  <a:glow rad="228600">
                    <a:srgbClr val="BC356F">
                      <a:satMod val="175000"/>
                      <a:alpha val="40000"/>
                    </a:srgbClr>
                  </a:glow>
                </a:effectLst>
                <a:latin typeface="Georgia" panose="02040502050405020303" pitchFamily="18" charset="0"/>
                <a:cs typeface="Times New Roman" panose="02020603050405020304" pitchFamily="18" charset="0"/>
              </a:rPr>
              <a:t>les micanisme de compétition:</a:t>
            </a:r>
          </a:p>
        </p:txBody>
      </p:sp>
    </p:spTree>
    <p:extLst>
      <p:ext uri="{BB962C8B-B14F-4D97-AF65-F5344CB8AC3E}">
        <p14:creationId xmlns:p14="http://schemas.microsoft.com/office/powerpoint/2010/main" val="33561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1034</TotalTime>
  <Words>1116</Words>
  <Application>Microsoft Office PowerPoint</Application>
  <PresentationFormat>Grand écran</PresentationFormat>
  <Paragraphs>116</Paragraphs>
  <Slides>20</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.VnBlackH</vt:lpstr>
      <vt:lpstr>.VnBodoniH</vt:lpstr>
      <vt:lpstr>Andalus</vt:lpstr>
      <vt:lpstr>Arial</vt:lpstr>
      <vt:lpstr>Calibri</vt:lpstr>
      <vt:lpstr>Century Gothic</vt:lpstr>
      <vt:lpstr>Georgia</vt:lpstr>
      <vt:lpstr>Times New Roman</vt:lpstr>
      <vt:lpstr>Trebuchet MS</vt:lpstr>
      <vt:lpstr>Tw Cen MT</vt:lpstr>
      <vt:lpstr>Wingdings</vt:lpstr>
      <vt:lpstr>Wingdings 3</vt:lpstr>
      <vt:lpstr>Facet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Souma</cp:lastModifiedBy>
  <cp:revision>82</cp:revision>
  <dcterms:created xsi:type="dcterms:W3CDTF">2020-02-29T05:03:49Z</dcterms:created>
  <dcterms:modified xsi:type="dcterms:W3CDTF">2020-05-05T23:31:38Z</dcterms:modified>
</cp:coreProperties>
</file>