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579DB-807B-42B1-87C9-5DF72B3AC393}" type="datetimeFigureOut">
              <a:rPr lang="fr-FR" smtClean="0"/>
              <a:t>28/05/2020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40128-3986-4909-B4FC-ECEEA1347B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98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/>
              <a:t>Gonidie = cellule des algues 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/>
              <a:t>Hyphes = filaments des champignons</a:t>
            </a:r>
          </a:p>
        </p:txBody>
      </p:sp>
      <p:sp>
        <p:nvSpPr>
          <p:cNvPr id="3420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48CAD11-ECC2-49C0-834E-668E0A6AD956}" type="slidenum">
              <a:rPr lang="fr-FR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07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38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/>
              <a:t>Remarque : l’algue se reproduit par division à l’intérieur du lichen (reproduction végétative). Chez les lichens, la reproduction sexuée est faite par le champignon uniquement.</a:t>
            </a:r>
          </a:p>
        </p:txBody>
      </p:sp>
      <p:sp>
        <p:nvSpPr>
          <p:cNvPr id="3512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24760A9-C780-40D0-A9D6-D797BA5ED724}" type="slidenum">
              <a:rPr lang="fr-FR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435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9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/>
              <a:t>Apothécies à la surface du lichen (photo de gauche).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/>
              <a:t>A droite, schéma d’une CT d’apothécie; les sacs allongés (asques) contiennent les spores (grains noirs sur le schéma).</a:t>
            </a:r>
          </a:p>
        </p:txBody>
      </p:sp>
      <p:sp>
        <p:nvSpPr>
          <p:cNvPr id="3522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6BE379A-D6E4-4804-8CD4-AC77D51DC789}" type="slidenum">
              <a:rPr lang="fr-FR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45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5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/>
              <a:t>10% des cas  Algues vertes + algues bleues + champignon</a:t>
            </a:r>
          </a:p>
        </p:txBody>
      </p:sp>
      <p:sp>
        <p:nvSpPr>
          <p:cNvPr id="3430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445D62A-6B46-4B5B-BF5D-BA6A3D890577}" type="slidenum">
              <a:rPr lang="fr-FR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76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/>
              <a:t>Algue verte vivant aussi à l’état autonome. Vit en eau douce</a:t>
            </a:r>
          </a:p>
        </p:txBody>
      </p:sp>
      <p:sp>
        <p:nvSpPr>
          <p:cNvPr id="3440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0077E99-8F22-46B3-BEAA-7B7C341A74A4}" type="slidenum">
              <a:rPr lang="fr-FR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396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77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/>
              <a:t>Chaque cellule (= algue) contient  un seul chloroplaste. La chlorelle  se cultive facilement , étudiée en TP. 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/>
              <a:t>Utilisé par les japonais après la guerre et actuellement utilisée comme complément alimentaire très riche en protéine, en vitamine et en éléments minéraux. Vendu sous fome de gélules.</a:t>
            </a:r>
          </a:p>
        </p:txBody>
      </p:sp>
      <p:sp>
        <p:nvSpPr>
          <p:cNvPr id="34509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5B099E2-6E56-4726-A51D-3DA8229F71E4}" type="slidenum">
              <a:rPr lang="fr-FR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1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  <a:p>
            <a:pPr eaLnBrk="1" hangingPunct="1">
              <a:spcBef>
                <a:spcPct val="0"/>
              </a:spcBef>
            </a:pPr>
            <a:r>
              <a:rPr lang="fr-FR" smtClean="0"/>
              <a:t>Septomycètes : les hyphes des Septomycètes ont des hyphes qui possèdent des cloisons (septum). On les oppose au Siphomycètes (champignons inférieurs) dont les hyphes sont des tubes continus (siphons).</a:t>
            </a:r>
          </a:p>
        </p:txBody>
      </p:sp>
      <p:sp>
        <p:nvSpPr>
          <p:cNvPr id="3461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E051DC0-ED2E-4704-91E4-A21874419B9C}" type="slidenum">
              <a:rPr lang="fr-FR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60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97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/>
              <a:t>Les algues sont situées sous la couche d’hyphes (zone corticale), côté lumière pour pouvoir assurer la photosynthèse.</a:t>
            </a:r>
          </a:p>
        </p:txBody>
      </p:sp>
      <p:sp>
        <p:nvSpPr>
          <p:cNvPr id="34714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A774FE4C-4C86-40BC-BB30-EE479B294007}" type="slidenum">
              <a:rPr lang="fr-FR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80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/>
              <a:t>On repère la zone corticale formée d’hyphes et les cellules d’algues vertes (cf diapo précédente).</a:t>
            </a:r>
          </a:p>
        </p:txBody>
      </p:sp>
      <p:sp>
        <p:nvSpPr>
          <p:cNvPr id="34816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8091FD1-9F11-40A0-B405-D2461615B5FA}" type="slidenum">
              <a:rPr lang="fr-FR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56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18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/>
              <a:t>On voit en surface la zone corticale constitué d’hyphes et en dessous une zone d’ hyphes plus lâche. C’est dans cette zone que sont les algues.</a:t>
            </a:r>
          </a:p>
        </p:txBody>
      </p:sp>
      <p:sp>
        <p:nvSpPr>
          <p:cNvPr id="3491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5563E35-7CB3-4AA5-9CFA-CDE83D2DECC9}" type="slidenum">
              <a:rPr lang="fr-FR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61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28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/>
              <a:t>A: Hyphes des champignons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/>
              <a:t>B: Algues; les chloroplastes sont en noir </a:t>
            </a:r>
          </a:p>
        </p:txBody>
      </p:sp>
      <p:sp>
        <p:nvSpPr>
          <p:cNvPr id="3502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6484173-DA10-45E4-A752-A0919590F178}" type="slidenum">
              <a:rPr lang="fr-FR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224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E617-C40C-4CE4-BC25-96A0A578077A}" type="datetimeFigureOut">
              <a:rPr lang="fr-FR" smtClean="0"/>
              <a:t>28/05/2020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1B78-EF06-44C7-8A85-92FCAC1583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184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E617-C40C-4CE4-BC25-96A0A578077A}" type="datetimeFigureOut">
              <a:rPr lang="fr-FR" smtClean="0"/>
              <a:t>28/05/2020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1B78-EF06-44C7-8A85-92FCAC1583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560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E617-C40C-4CE4-BC25-96A0A578077A}" type="datetimeFigureOut">
              <a:rPr lang="fr-FR" smtClean="0"/>
              <a:t>28/05/2020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1B78-EF06-44C7-8A85-92FCAC1583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66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E617-C40C-4CE4-BC25-96A0A578077A}" type="datetimeFigureOut">
              <a:rPr lang="fr-FR" smtClean="0"/>
              <a:t>28/05/2020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1B78-EF06-44C7-8A85-92FCAC1583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142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E617-C40C-4CE4-BC25-96A0A578077A}" type="datetimeFigureOut">
              <a:rPr lang="fr-FR" smtClean="0"/>
              <a:t>28/05/2020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1B78-EF06-44C7-8A85-92FCAC1583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532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E617-C40C-4CE4-BC25-96A0A578077A}" type="datetimeFigureOut">
              <a:rPr lang="fr-FR" smtClean="0"/>
              <a:t>28/05/2020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1B78-EF06-44C7-8A85-92FCAC1583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86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E617-C40C-4CE4-BC25-96A0A578077A}" type="datetimeFigureOut">
              <a:rPr lang="fr-FR" smtClean="0"/>
              <a:t>28/05/2020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1B78-EF06-44C7-8A85-92FCAC1583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840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E617-C40C-4CE4-BC25-96A0A578077A}" type="datetimeFigureOut">
              <a:rPr lang="fr-FR" smtClean="0"/>
              <a:t>28/05/2020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1B78-EF06-44C7-8A85-92FCAC1583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666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E617-C40C-4CE4-BC25-96A0A578077A}" type="datetimeFigureOut">
              <a:rPr lang="fr-FR" smtClean="0"/>
              <a:t>28/05/2020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1B78-EF06-44C7-8A85-92FCAC1583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822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E617-C40C-4CE4-BC25-96A0A578077A}" type="datetimeFigureOut">
              <a:rPr lang="fr-FR" smtClean="0"/>
              <a:t>28/05/2020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1B78-EF06-44C7-8A85-92FCAC1583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24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E617-C40C-4CE4-BC25-96A0A578077A}" type="datetimeFigureOut">
              <a:rPr lang="fr-FR" smtClean="0"/>
              <a:t>28/05/2020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1B78-EF06-44C7-8A85-92FCAC1583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911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DE617-C40C-4CE4-BC25-96A0A578077A}" type="datetimeFigureOut">
              <a:rPr lang="fr-FR" smtClean="0"/>
              <a:t>28/05/2020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D1B78-EF06-44C7-8A85-92FCAC1583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224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768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2664" y="0"/>
            <a:ext cx="51450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172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1438" y="-139700"/>
            <a:ext cx="9510713" cy="713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251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1438" y="-139700"/>
            <a:ext cx="9510713" cy="713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805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1438" y="-139700"/>
            <a:ext cx="9510713" cy="713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750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-42863"/>
            <a:ext cx="9144000" cy="694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003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7850" y="836613"/>
            <a:ext cx="8496300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097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>
              <a:defRPr/>
            </a:pPr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VEGETAL « DOUBLE »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72387" name="Sous-titr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smtClean="0"/>
          </a:p>
          <a:p>
            <a:pPr algn="ctr" eaLnBrk="1" hangingPunct="1">
              <a:buFont typeface="Arial" charset="0"/>
              <a:buNone/>
            </a:pPr>
            <a:endParaRPr lang="fr-FR" smtClean="0"/>
          </a:p>
          <a:p>
            <a:pPr algn="ctr" eaLnBrk="1" hangingPunct="1">
              <a:buFont typeface="Arial" charset="0"/>
              <a:buNone/>
            </a:pPr>
            <a:r>
              <a:rPr lang="fr-FR" smtClean="0"/>
              <a:t>ALGUE = Algue verte unicellulaire (Gonidie)</a:t>
            </a:r>
          </a:p>
          <a:p>
            <a:pPr algn="ctr" eaLnBrk="1" hangingPunct="1">
              <a:buFont typeface="Arial" charset="0"/>
              <a:buNone/>
            </a:pPr>
            <a:r>
              <a:rPr lang="fr-FR" smtClean="0"/>
              <a:t>+</a:t>
            </a:r>
          </a:p>
          <a:p>
            <a:pPr algn="ctr" eaLnBrk="1" hangingPunct="1">
              <a:buFont typeface="Arial" charset="0"/>
              <a:buNone/>
            </a:pPr>
            <a:r>
              <a:rPr lang="fr-FR" smtClean="0"/>
              <a:t>CHAMPIGNON = Ascomycète (Hyphes)</a:t>
            </a:r>
          </a:p>
          <a:p>
            <a:pPr eaLnBrk="1" hangingPunct="1">
              <a:buFont typeface="Arial" charset="0"/>
              <a:buNone/>
            </a:pPr>
            <a:endParaRPr lang="fr-FR" smtClean="0"/>
          </a:p>
          <a:p>
            <a:pPr eaLnBrk="1" hangingPunct="1"/>
            <a:endParaRPr lang="fr-FR" smtClean="0"/>
          </a:p>
          <a:p>
            <a:pPr eaLnBrk="1" hangingPunct="1"/>
            <a:endParaRPr lang="fr-FR" smtClean="0"/>
          </a:p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64509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Les algues du lichen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73411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smtClean="0"/>
          </a:p>
          <a:p>
            <a:pPr eaLnBrk="1" hangingPunct="1"/>
            <a:r>
              <a:rPr lang="fr-FR" smtClean="0"/>
              <a:t>Algues vertes unicellulaires, les chlorelles (80% des cas)</a:t>
            </a:r>
          </a:p>
          <a:p>
            <a:pPr eaLnBrk="1" hangingPunct="1"/>
            <a:r>
              <a:rPr lang="fr-FR" smtClean="0"/>
              <a:t>Algues bleues ou cyanophycées du genre Nostoc (10% des cas)</a:t>
            </a:r>
          </a:p>
          <a:p>
            <a:pPr eaLnBrk="1" hangingPunct="1"/>
            <a:endParaRPr lang="fr-FR" smtClean="0"/>
          </a:p>
          <a:p>
            <a:pPr eaLnBrk="1" hangingPunct="1">
              <a:buFont typeface="Arial" charset="0"/>
              <a:buNone/>
            </a:pPr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71600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CHLORELLES = Algue verte unicellulaire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74435" name="Image 2" descr="Image 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2209800"/>
            <a:ext cx="34036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028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Image 1" descr="Image 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6226" y="0"/>
            <a:ext cx="912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301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0960" y="3071810"/>
            <a:ext cx="114300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Chapitre III: Les Lichens</a:t>
            </a:r>
            <a:endParaRPr lang="fr-FR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551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Champignons des lichens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7648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smtClean="0"/>
              <a:t>Ascomycètes (Septomycètes)</a:t>
            </a:r>
          </a:p>
          <a:p>
            <a:pPr eaLnBrk="1" hangingPunct="1">
              <a:buFont typeface="Arial" charset="0"/>
              <a:buNone/>
            </a:pPr>
            <a:r>
              <a:rPr lang="fr-FR" smtClean="0"/>
              <a:t>	Champignons se reproduisant par des asques (sacs à spores) </a:t>
            </a:r>
          </a:p>
          <a:p>
            <a:pPr eaLnBrk="1" hangingPunct="1">
              <a:buFont typeface="Arial" charset="0"/>
              <a:buNone/>
            </a:pPr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30500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Thalle – CL vue microscopique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77507" name="Espace réservé du contenu 7" descr="ct3lichen.gif"/>
          <p:cNvPicPr>
            <a:picLocks noGrp="1" noChangeAspect="1"/>
          </p:cNvPicPr>
          <p:nvPr>
            <p:ph idx="1"/>
          </p:nvPr>
        </p:nvPicPr>
        <p:blipFill>
          <a:blip r:embed="rId3"/>
          <a:srcRect l="-9102" r="-91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494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Thalle – vue microscopique</a:t>
            </a:r>
          </a:p>
        </p:txBody>
      </p:sp>
      <p:pic>
        <p:nvPicPr>
          <p:cNvPr id="278531" name="Espace réservé du contenu 11" descr="991-15a.jpg"/>
          <p:cNvPicPr>
            <a:picLocks noGrp="1" noChangeAspect="1"/>
          </p:cNvPicPr>
          <p:nvPr>
            <p:ph idx="1"/>
          </p:nvPr>
        </p:nvPicPr>
        <p:blipFill>
          <a:blip r:embed="rId3"/>
          <a:srcRect l="-9261" r="-92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839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>
              <a:defRPr/>
            </a:pP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Thalle – CL vue microscopie à balayage</a:t>
            </a:r>
            <a:endParaRPr lang="fr-FR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79555" name="Espace réservé du contenu 3" descr="microàbalayagelichenx500-TESC-5-26-06-web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974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>
              <a:defRPr/>
            </a:pPr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Thalle –  CT vue microscopie à balayage 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80579" name="Image 2" descr="CF microàbajalage_TE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000" y="1638300"/>
            <a:ext cx="5080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177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LA REPRODUCTION DES LICHENS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8160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u="sng" dirty="0" smtClean="0"/>
              <a:t>Reproduction végétative</a:t>
            </a:r>
          </a:p>
          <a:p>
            <a:pPr eaLnBrk="1" hangingPunct="1">
              <a:buFont typeface="Arial" charset="0"/>
              <a:buNone/>
            </a:pPr>
            <a:r>
              <a:rPr lang="fr-FR" dirty="0" smtClean="0"/>
              <a:t>	Par bouture, hyphes entourant des algues = </a:t>
            </a:r>
            <a:r>
              <a:rPr lang="fr-FR" dirty="0" err="1" smtClean="0"/>
              <a:t>Sorédies</a:t>
            </a:r>
            <a:endParaRPr lang="fr-FR" dirty="0" smtClean="0"/>
          </a:p>
          <a:p>
            <a:pPr eaLnBrk="1" hangingPunct="1"/>
            <a:r>
              <a:rPr lang="fr-FR" u="sng" dirty="0" smtClean="0"/>
              <a:t>Reproduction sexuée</a:t>
            </a:r>
          </a:p>
          <a:p>
            <a:pPr eaLnBrk="1" hangingPunct="1">
              <a:buFont typeface="Arial" charset="0"/>
              <a:buNone/>
            </a:pPr>
            <a:r>
              <a:rPr lang="fr-FR" dirty="0" smtClean="0"/>
              <a:t>	Celle du champignon: Appareil de fructification à la surface du thalle = Apothécie</a:t>
            </a:r>
          </a:p>
          <a:p>
            <a:pPr eaLnBrk="1" hangingPunct="1">
              <a:buFont typeface="Arial" charset="0"/>
              <a:buNone/>
            </a:pPr>
            <a:r>
              <a:rPr lang="fr-FR" dirty="0" smtClean="0"/>
              <a:t>spores – germination: hyphes qui doivent trouver des algues</a:t>
            </a:r>
          </a:p>
        </p:txBody>
      </p:sp>
    </p:spTree>
    <p:extLst>
      <p:ext uri="{BB962C8B-B14F-4D97-AF65-F5344CB8AC3E}">
        <p14:creationId xmlns:p14="http://schemas.microsoft.com/office/powerpoint/2010/main" val="8054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Apothécie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82627" name="Image 2" descr="dessin apothéci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5088" y="2438400"/>
            <a:ext cx="326231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628" name="Image 3" descr="Anaptychia ciliaris (L.) Corb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19050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42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806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14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943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085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489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043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599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367</Words>
  <Application>Microsoft Office PowerPoint</Application>
  <PresentationFormat>Grand écran</PresentationFormat>
  <Paragraphs>55</Paragraphs>
  <Slides>26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VEGETAL « DOUBLE »</vt:lpstr>
      <vt:lpstr>Les algues du lichen</vt:lpstr>
      <vt:lpstr>CHLORELLES = Algue verte unicellulaire</vt:lpstr>
      <vt:lpstr>Présentation PowerPoint</vt:lpstr>
      <vt:lpstr>Champignons des lichens</vt:lpstr>
      <vt:lpstr>Thalle – CL vue microscopique</vt:lpstr>
      <vt:lpstr>Thalle – vue microscopique</vt:lpstr>
      <vt:lpstr>Thalle – CL vue microscopie à balayage</vt:lpstr>
      <vt:lpstr>Thalle –  CT vue microscopie à balayage </vt:lpstr>
      <vt:lpstr>LA REPRODUCTION DES LICHENS</vt:lpstr>
      <vt:lpstr>Apothécie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cash</dc:creator>
  <cp:lastModifiedBy>cash</cp:lastModifiedBy>
  <cp:revision>1</cp:revision>
  <dcterms:created xsi:type="dcterms:W3CDTF">2020-05-28T21:19:58Z</dcterms:created>
  <dcterms:modified xsi:type="dcterms:W3CDTF">2020-05-28T21:20:15Z</dcterms:modified>
</cp:coreProperties>
</file>