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removePersonalInfoOnSave="1" saveSubsetFonts="1">
  <p:sldMasterIdLst>
    <p:sldMasterId id="2147483766" r:id="rId1"/>
  </p:sldMasterIdLst>
  <p:notesMasterIdLst>
    <p:notesMasterId r:id="rId18"/>
  </p:notesMasterIdLst>
  <p:handoutMasterIdLst>
    <p:handoutMasterId r:id="rId19"/>
  </p:handoutMasterIdLst>
  <p:sldIdLst>
    <p:sldId id="257" r:id="rId2"/>
    <p:sldId id="258" r:id="rId3"/>
    <p:sldId id="265" r:id="rId4"/>
    <p:sldId id="266" r:id="rId5"/>
    <p:sldId id="259" r:id="rId6"/>
    <p:sldId id="260" r:id="rId7"/>
    <p:sldId id="261" r:id="rId8"/>
    <p:sldId id="262" r:id="rId9"/>
    <p:sldId id="264" r:id="rId10"/>
    <p:sldId id="263" r:id="rId11"/>
    <p:sldId id="267" r:id="rId12"/>
    <p:sldId id="268" r:id="rId13"/>
    <p:sldId id="269" r:id="rId14"/>
    <p:sldId id="270" r:id="rId15"/>
    <p:sldId id="271" r:id="rId16"/>
    <p:sldId id="272" r:id="rId17"/>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103" d="100"/>
          <a:sy n="103" d="100"/>
        </p:scale>
        <p:origin x="-11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defRPr sz="1200" smtClean="0">
                <a:latin typeface="Times New Roman" pitchFamily="18" charset="0"/>
              </a:defRPr>
            </a:lvl1pPr>
          </a:lstStyle>
          <a:p>
            <a:pPr>
              <a:defRPr/>
            </a:pPr>
            <a:endParaRPr lang="fr-FR"/>
          </a:p>
        </p:txBody>
      </p:sp>
      <p:sp>
        <p:nvSpPr>
          <p:cNvPr id="7171" name="Rectangle 3"/>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a:defRPr sz="1200" smtClean="0">
                <a:latin typeface="Times New Roman" pitchFamily="18" charset="0"/>
              </a:defRPr>
            </a:lvl1pPr>
          </a:lstStyle>
          <a:p>
            <a:pPr>
              <a:defRPr/>
            </a:pPr>
            <a:endParaRPr lang="fr-FR"/>
          </a:p>
        </p:txBody>
      </p:sp>
      <p:sp>
        <p:nvSpPr>
          <p:cNvPr id="7172" name="Rectangle 4"/>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defRPr sz="1200" smtClean="0">
                <a:latin typeface="Times New Roman" pitchFamily="18" charset="0"/>
              </a:defRPr>
            </a:lvl1pPr>
          </a:lstStyle>
          <a:p>
            <a:pPr>
              <a:defRPr/>
            </a:pPr>
            <a:endParaRPr lang="fr-FR"/>
          </a:p>
        </p:txBody>
      </p:sp>
      <p:sp>
        <p:nvSpPr>
          <p:cNvPr id="7173" name="Rectangle 5"/>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a:defRPr sz="1200" smtClean="0">
                <a:latin typeface="Times New Roman" pitchFamily="18" charset="0"/>
              </a:defRPr>
            </a:lvl1pPr>
          </a:lstStyle>
          <a:p>
            <a:pPr>
              <a:defRPr/>
            </a:pPr>
            <a:fld id="{2A7C9C68-BFAF-413C-9E7C-BF04C201FAC2}" type="slidenum">
              <a:rPr lang="fr-FR"/>
              <a:pPr>
                <a:defRPr/>
              </a:pPr>
              <a:t>‹N°›</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defRPr sz="1200" smtClean="0">
                <a:latin typeface="Times New Roman" pitchFamily="18" charset="0"/>
              </a:defRPr>
            </a:lvl1pPr>
          </a:lstStyle>
          <a:p>
            <a:pPr>
              <a:defRPr/>
            </a:pPr>
            <a:endParaRPr lang="fr-FR"/>
          </a:p>
        </p:txBody>
      </p:sp>
      <p:sp>
        <p:nvSpPr>
          <p:cNvPr id="6147"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a:defRPr sz="1200" smtClean="0">
                <a:latin typeface="Times New Roman" pitchFamily="18" charset="0"/>
              </a:defRPr>
            </a:lvl1pPr>
          </a:lstStyle>
          <a:p>
            <a:pPr>
              <a:defRPr/>
            </a:pPr>
            <a:endParaRPr lang="fr-FR"/>
          </a:p>
        </p:txBody>
      </p:sp>
      <p:sp>
        <p:nvSpPr>
          <p:cNvPr id="25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smtClean="0"/>
              <a:t>انقر لتحرير أنماط النص الرئيسي</a:t>
            </a:r>
            <a:endParaRPr lang="fr-FR" noProof="0" smtClean="0"/>
          </a:p>
          <a:p>
            <a:pPr lvl="1"/>
            <a:r>
              <a:rPr lang="ar-SA" noProof="0" smtClean="0"/>
              <a:t>المستوى الثاني</a:t>
            </a:r>
            <a:endParaRPr lang="fr-FR" noProof="0" smtClean="0"/>
          </a:p>
          <a:p>
            <a:pPr lvl="2"/>
            <a:r>
              <a:rPr lang="ar-SA" noProof="0" smtClean="0"/>
              <a:t>المستوى الثالث</a:t>
            </a:r>
            <a:endParaRPr lang="fr-FR" noProof="0" smtClean="0"/>
          </a:p>
          <a:p>
            <a:pPr lvl="3"/>
            <a:r>
              <a:rPr lang="ar-SA" noProof="0" smtClean="0"/>
              <a:t>المستوى الرابع</a:t>
            </a:r>
            <a:endParaRPr lang="fr-FR" noProof="0" smtClean="0"/>
          </a:p>
          <a:p>
            <a:pPr lvl="4"/>
            <a:r>
              <a:rPr lang="ar-SA" noProof="0" smtClean="0"/>
              <a:t>المستوى الخامس</a:t>
            </a:r>
            <a:endParaRPr lang="fr-FR" noProof="0" smtClean="0"/>
          </a:p>
        </p:txBody>
      </p:sp>
      <p:sp>
        <p:nvSpPr>
          <p:cNvPr id="6150"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defRPr sz="1200" smtClean="0">
                <a:latin typeface="Times New Roman" pitchFamily="18" charset="0"/>
              </a:defRPr>
            </a:lvl1pPr>
          </a:lstStyle>
          <a:p>
            <a:pPr>
              <a:defRPr/>
            </a:pPr>
            <a:endParaRPr lang="fr-FR"/>
          </a:p>
        </p:txBody>
      </p:sp>
      <p:sp>
        <p:nvSpPr>
          <p:cNvPr id="6151"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a:defRPr sz="1200" smtClean="0">
                <a:latin typeface="Times New Roman" pitchFamily="18" charset="0"/>
              </a:defRPr>
            </a:lvl1pPr>
          </a:lstStyle>
          <a:p>
            <a:pPr>
              <a:defRPr/>
            </a:pPr>
            <a:fld id="{31E6CFC9-F670-43BD-8787-3B987AC087A4}" type="slidenum">
              <a:rPr lang="fr-FR"/>
              <a:pPr>
                <a:defRPr/>
              </a:pPr>
              <a:t>‹N°›</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Ellipse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Ellipse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Titre 13"/>
          <p:cNvSpPr>
            <a:spLocks noGrp="1"/>
          </p:cNvSpPr>
          <p:nvPr>
            <p:ph type="ctrTitle"/>
          </p:nvPr>
        </p:nvSpPr>
        <p:spPr>
          <a:xfrm>
            <a:off x="1432560" y="359898"/>
            <a:ext cx="7406640" cy="1472184"/>
          </a:xfrm>
        </p:spPr>
        <p:txBody>
          <a:bodyPr anchor="b"/>
          <a:lstStyle>
            <a:lvl1pPr algn="l">
              <a:defRPr/>
            </a:lvl1pPr>
            <a:extLst/>
          </a:lstStyle>
          <a:p>
            <a:r>
              <a:rPr lang="fr-FR" smtClean="0"/>
              <a:t>Cliquez pour modifier le style du titre</a:t>
            </a:r>
            <a:endParaRPr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fr-FR" smtClean="0"/>
              <a:t>Cliquez pour modifier le style des sous-titres du masque</a:t>
            </a:r>
            <a:endParaRPr lang="en-US"/>
          </a:p>
        </p:txBody>
      </p:sp>
      <p:sp>
        <p:nvSpPr>
          <p:cNvPr id="6" name="Espace réservé de la date 6"/>
          <p:cNvSpPr>
            <a:spLocks noGrp="1"/>
          </p:cNvSpPr>
          <p:nvPr>
            <p:ph type="dt" sz="half" idx="10"/>
          </p:nvPr>
        </p:nvSpPr>
        <p:spPr/>
        <p:txBody>
          <a:bodyPr/>
          <a:lstStyle>
            <a:lvl1pPr>
              <a:defRPr/>
            </a:lvl1pPr>
            <a:extLst/>
          </a:lstStyle>
          <a:p>
            <a:pPr>
              <a:defRPr/>
            </a:pPr>
            <a:endParaRPr lang="fr-FR"/>
          </a:p>
        </p:txBody>
      </p:sp>
      <p:sp>
        <p:nvSpPr>
          <p:cNvPr id="7" name="Espace réservé du pied de page 19"/>
          <p:cNvSpPr>
            <a:spLocks noGrp="1"/>
          </p:cNvSpPr>
          <p:nvPr>
            <p:ph type="ftr" sz="quarter" idx="11"/>
          </p:nvPr>
        </p:nvSpPr>
        <p:spPr/>
        <p:txBody>
          <a:bodyPr/>
          <a:lstStyle>
            <a:lvl1pPr>
              <a:defRPr/>
            </a:lvl1pPr>
            <a:extLst/>
          </a:lstStyle>
          <a:p>
            <a:pPr>
              <a:defRPr/>
            </a:pPr>
            <a:endParaRPr lang="fr-FR"/>
          </a:p>
        </p:txBody>
      </p:sp>
      <p:sp>
        <p:nvSpPr>
          <p:cNvPr id="8" name="Espace réservé du numéro de diapositive 9"/>
          <p:cNvSpPr>
            <a:spLocks noGrp="1"/>
          </p:cNvSpPr>
          <p:nvPr>
            <p:ph type="sldNum" sz="quarter" idx="12"/>
          </p:nvPr>
        </p:nvSpPr>
        <p:spPr/>
        <p:txBody>
          <a:bodyPr/>
          <a:lstStyle>
            <a:lvl1pPr>
              <a:defRPr/>
            </a:lvl1pPr>
            <a:extLst/>
          </a:lstStyle>
          <a:p>
            <a:pPr>
              <a:defRPr/>
            </a:pPr>
            <a:fld id="{7643616E-7898-42BE-A788-C077E366BFEC}" type="slidenum">
              <a:rPr lang="fr-FR"/>
              <a:pPr>
                <a:defRPr/>
              </a:pPr>
              <a:t>‹N°›</a:t>
            </a:fld>
            <a:endParaRPr lang="fr-FR"/>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23"/>
          <p:cNvSpPr>
            <a:spLocks noGrp="1"/>
          </p:cNvSpPr>
          <p:nvPr>
            <p:ph type="dt" sz="half" idx="10"/>
          </p:nvPr>
        </p:nvSpPr>
        <p:spPr/>
        <p:txBody>
          <a:bodyPr/>
          <a:lstStyle>
            <a:lvl1pPr>
              <a:defRPr/>
            </a:lvl1pPr>
          </a:lstStyle>
          <a:p>
            <a:pPr>
              <a:defRPr/>
            </a:pPr>
            <a:endParaRPr lang="fr-FR"/>
          </a:p>
        </p:txBody>
      </p:sp>
      <p:sp>
        <p:nvSpPr>
          <p:cNvPr id="5" name="Espace réservé du pied de page 9"/>
          <p:cNvSpPr>
            <a:spLocks noGrp="1"/>
          </p:cNvSpPr>
          <p:nvPr>
            <p:ph type="ftr" sz="quarter" idx="11"/>
          </p:nvPr>
        </p:nvSpPr>
        <p:spPr/>
        <p:txBody>
          <a:bodyPr/>
          <a:lstStyle>
            <a:lvl1pPr>
              <a:defRPr/>
            </a:lvl1pPr>
          </a:lstStyle>
          <a:p>
            <a:pPr>
              <a:defRPr/>
            </a:pPr>
            <a:endParaRPr lang="fr-FR"/>
          </a:p>
        </p:txBody>
      </p:sp>
      <p:sp>
        <p:nvSpPr>
          <p:cNvPr id="6" name="Espace réservé du numéro de diapositive 21"/>
          <p:cNvSpPr>
            <a:spLocks noGrp="1"/>
          </p:cNvSpPr>
          <p:nvPr>
            <p:ph type="sldNum" sz="quarter" idx="12"/>
          </p:nvPr>
        </p:nvSpPr>
        <p:spPr/>
        <p:txBody>
          <a:bodyPr/>
          <a:lstStyle>
            <a:lvl1pPr>
              <a:defRPr/>
            </a:lvl1pPr>
          </a:lstStyle>
          <a:p>
            <a:pPr>
              <a:defRPr/>
            </a:pPr>
            <a:fld id="{0E43368B-7B10-483A-A51B-5E5C833EB9B3}" type="slidenum">
              <a:rPr lang="fr-FR"/>
              <a:pPr>
                <a:defRPr/>
              </a:pPr>
              <a:t>‹N°›</a:t>
            </a:fld>
            <a:endParaRPr lang="fr-FR"/>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23"/>
          <p:cNvSpPr>
            <a:spLocks noGrp="1"/>
          </p:cNvSpPr>
          <p:nvPr>
            <p:ph type="dt" sz="half" idx="10"/>
          </p:nvPr>
        </p:nvSpPr>
        <p:spPr/>
        <p:txBody>
          <a:bodyPr/>
          <a:lstStyle>
            <a:lvl1pPr>
              <a:defRPr/>
            </a:lvl1pPr>
          </a:lstStyle>
          <a:p>
            <a:pPr>
              <a:defRPr/>
            </a:pPr>
            <a:endParaRPr lang="fr-FR"/>
          </a:p>
        </p:txBody>
      </p:sp>
      <p:sp>
        <p:nvSpPr>
          <p:cNvPr id="5" name="Espace réservé du pied de page 9"/>
          <p:cNvSpPr>
            <a:spLocks noGrp="1"/>
          </p:cNvSpPr>
          <p:nvPr>
            <p:ph type="ftr" sz="quarter" idx="11"/>
          </p:nvPr>
        </p:nvSpPr>
        <p:spPr/>
        <p:txBody>
          <a:bodyPr/>
          <a:lstStyle>
            <a:lvl1pPr>
              <a:defRPr/>
            </a:lvl1pPr>
          </a:lstStyle>
          <a:p>
            <a:pPr>
              <a:defRPr/>
            </a:pPr>
            <a:endParaRPr lang="fr-FR"/>
          </a:p>
        </p:txBody>
      </p:sp>
      <p:sp>
        <p:nvSpPr>
          <p:cNvPr id="6" name="Espace réservé du numéro de diapositive 21"/>
          <p:cNvSpPr>
            <a:spLocks noGrp="1"/>
          </p:cNvSpPr>
          <p:nvPr>
            <p:ph type="sldNum" sz="quarter" idx="12"/>
          </p:nvPr>
        </p:nvSpPr>
        <p:spPr/>
        <p:txBody>
          <a:bodyPr/>
          <a:lstStyle>
            <a:lvl1pPr>
              <a:defRPr/>
            </a:lvl1pPr>
          </a:lstStyle>
          <a:p>
            <a:pPr>
              <a:defRPr/>
            </a:pPr>
            <a:fld id="{01BBEF7F-B2D9-49C3-BC8C-E8628E4EE9A0}" type="slidenum">
              <a:rPr lang="fr-FR"/>
              <a:pPr>
                <a:defRPr/>
              </a:pPr>
              <a:t>‹N°›</a:t>
            </a:fld>
            <a:endParaRPr lang="fr-FR"/>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77813"/>
            <a:ext cx="8229600" cy="584835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e la date 2"/>
          <p:cNvSpPr>
            <a:spLocks noGrp="1"/>
          </p:cNvSpPr>
          <p:nvPr>
            <p:ph type="dt" sz="half" idx="10"/>
          </p:nvPr>
        </p:nvSpPr>
        <p:spPr>
          <a:xfrm>
            <a:off x="457200" y="6245225"/>
            <a:ext cx="2133600" cy="476250"/>
          </a:xfrm>
        </p:spPr>
        <p:txBody>
          <a:bodyPr/>
          <a:lstStyle>
            <a:lvl1pPr>
              <a:defRPr/>
            </a:lvl1pPr>
          </a:lstStyle>
          <a:p>
            <a:pPr>
              <a:defRPr/>
            </a:pPr>
            <a:endParaRPr lang="fr-FR"/>
          </a:p>
        </p:txBody>
      </p:sp>
      <p:sp>
        <p:nvSpPr>
          <p:cNvPr id="4" name="Espace réservé du pied de page 3"/>
          <p:cNvSpPr>
            <a:spLocks noGrp="1"/>
          </p:cNvSpPr>
          <p:nvPr>
            <p:ph type="ftr" sz="quarter" idx="11"/>
          </p:nvPr>
        </p:nvSpPr>
        <p:spPr>
          <a:xfrm>
            <a:off x="3124200" y="6245225"/>
            <a:ext cx="2895600" cy="476250"/>
          </a:xfrm>
        </p:spPr>
        <p:txBody>
          <a:bodyPr/>
          <a:lstStyle>
            <a:lvl1pPr>
              <a:defRPr/>
            </a:lvl1pPr>
          </a:lstStyle>
          <a:p>
            <a:pPr>
              <a:defRPr/>
            </a:pPr>
            <a:endParaRPr lang="fr-FR"/>
          </a:p>
        </p:txBody>
      </p:sp>
      <p:sp>
        <p:nvSpPr>
          <p:cNvPr id="5" name="Espace réservé du numéro de diapositive 4"/>
          <p:cNvSpPr>
            <a:spLocks noGrp="1"/>
          </p:cNvSpPr>
          <p:nvPr>
            <p:ph type="sldNum" sz="quarter" idx="12"/>
          </p:nvPr>
        </p:nvSpPr>
        <p:spPr>
          <a:xfrm>
            <a:off x="6553200" y="6245225"/>
            <a:ext cx="2133600" cy="476250"/>
          </a:xfrm>
        </p:spPr>
        <p:txBody>
          <a:bodyPr/>
          <a:lstStyle>
            <a:lvl1pPr>
              <a:defRPr/>
            </a:lvl1pPr>
          </a:lstStyle>
          <a:p>
            <a:pPr>
              <a:defRPr/>
            </a:pPr>
            <a:fld id="{FAAA130C-7A59-4AF2-B4F5-B0912A37F674}" type="slidenum">
              <a:rPr lang="fr-FR"/>
              <a:pPr>
                <a:defRPr/>
              </a:pPr>
              <a:t>‹N°›</a:t>
            </a:fld>
            <a:endParaRPr lang="fr-FR"/>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lang="fr-FR" smtClean="0"/>
              <a:t>Cliquez pour modifier le style du titre</a:t>
            </a:r>
            <a:endParaRPr lang="en-US"/>
          </a:p>
        </p:txBody>
      </p:sp>
      <p:sp>
        <p:nvSpPr>
          <p:cNvPr id="3" name="Espace réservé du contenu 2"/>
          <p:cNvSpPr>
            <a:spLocks noGrp="1"/>
          </p:cNvSpPr>
          <p:nvPr>
            <p:ph idx="1"/>
          </p:nvPr>
        </p:nvSpPr>
        <p:spPr/>
        <p:txBody>
          <a:bodyPr/>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23"/>
          <p:cNvSpPr>
            <a:spLocks noGrp="1"/>
          </p:cNvSpPr>
          <p:nvPr>
            <p:ph type="dt" sz="half" idx="10"/>
          </p:nvPr>
        </p:nvSpPr>
        <p:spPr/>
        <p:txBody>
          <a:bodyPr/>
          <a:lstStyle>
            <a:lvl1pPr>
              <a:defRPr/>
            </a:lvl1pPr>
          </a:lstStyle>
          <a:p>
            <a:pPr>
              <a:defRPr/>
            </a:pPr>
            <a:endParaRPr lang="fr-FR"/>
          </a:p>
        </p:txBody>
      </p:sp>
      <p:sp>
        <p:nvSpPr>
          <p:cNvPr id="5" name="Espace réservé du pied de page 9"/>
          <p:cNvSpPr>
            <a:spLocks noGrp="1"/>
          </p:cNvSpPr>
          <p:nvPr>
            <p:ph type="ftr" sz="quarter" idx="11"/>
          </p:nvPr>
        </p:nvSpPr>
        <p:spPr/>
        <p:txBody>
          <a:bodyPr/>
          <a:lstStyle>
            <a:lvl1pPr>
              <a:defRPr/>
            </a:lvl1pPr>
          </a:lstStyle>
          <a:p>
            <a:pPr>
              <a:defRPr/>
            </a:pPr>
            <a:endParaRPr lang="fr-FR"/>
          </a:p>
        </p:txBody>
      </p:sp>
      <p:sp>
        <p:nvSpPr>
          <p:cNvPr id="6" name="Espace réservé du numéro de diapositive 21"/>
          <p:cNvSpPr>
            <a:spLocks noGrp="1"/>
          </p:cNvSpPr>
          <p:nvPr>
            <p:ph type="sldNum" sz="quarter" idx="12"/>
          </p:nvPr>
        </p:nvSpPr>
        <p:spPr/>
        <p:txBody>
          <a:bodyPr/>
          <a:lstStyle>
            <a:lvl1pPr>
              <a:defRPr/>
            </a:lvl1pPr>
          </a:lstStyle>
          <a:p>
            <a:pPr>
              <a:defRPr/>
            </a:pPr>
            <a:fld id="{9D0D3D17-498D-4341-A6D5-4ABAA532C5BE}" type="slidenum">
              <a:rPr lang="fr-FR"/>
              <a:pPr>
                <a:defRPr/>
              </a:pPr>
              <a:t>‹N°›</a:t>
            </a:fld>
            <a:endParaRPr lang="fr-FR"/>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Ellipse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Ellipse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fr-FR" smtClean="0"/>
              <a:t>Cliquez pour modifier le style du titre</a:t>
            </a:r>
            <a:endParaRPr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fr-FR" smtClean="0"/>
              <a:t>Cliquez pour modifier les styles du texte du masque</a:t>
            </a:r>
          </a:p>
        </p:txBody>
      </p:sp>
      <p:sp>
        <p:nvSpPr>
          <p:cNvPr id="8" name="Espace réservé de la date 3"/>
          <p:cNvSpPr>
            <a:spLocks noGrp="1"/>
          </p:cNvSpPr>
          <p:nvPr>
            <p:ph type="dt" sz="half" idx="10"/>
          </p:nvPr>
        </p:nvSpPr>
        <p:spPr/>
        <p:txBody>
          <a:bodyPr/>
          <a:lstStyle>
            <a:lvl1pPr>
              <a:defRPr/>
            </a:lvl1pPr>
            <a:extLst/>
          </a:lstStyle>
          <a:p>
            <a:pPr>
              <a:defRPr/>
            </a:pPr>
            <a:endParaRPr lang="fr-FR"/>
          </a:p>
        </p:txBody>
      </p:sp>
      <p:sp>
        <p:nvSpPr>
          <p:cNvPr id="9" name="Espace réservé du pied de page 4"/>
          <p:cNvSpPr>
            <a:spLocks noGrp="1"/>
          </p:cNvSpPr>
          <p:nvPr>
            <p:ph type="ftr" sz="quarter" idx="11"/>
          </p:nvPr>
        </p:nvSpPr>
        <p:spPr/>
        <p:txBody>
          <a:bodyPr/>
          <a:lstStyle>
            <a:lvl1pPr>
              <a:defRPr/>
            </a:lvl1pPr>
            <a:extLst/>
          </a:lstStyle>
          <a:p>
            <a:pPr>
              <a:defRPr/>
            </a:pPr>
            <a:endParaRPr lang="fr-FR"/>
          </a:p>
        </p:txBody>
      </p:sp>
      <p:sp>
        <p:nvSpPr>
          <p:cNvPr id="10" name="Espace réservé du numéro de diapositive 5"/>
          <p:cNvSpPr>
            <a:spLocks noGrp="1"/>
          </p:cNvSpPr>
          <p:nvPr>
            <p:ph type="sldNum" sz="quarter" idx="12"/>
          </p:nvPr>
        </p:nvSpPr>
        <p:spPr/>
        <p:txBody>
          <a:bodyPr/>
          <a:lstStyle>
            <a:lvl1pPr>
              <a:defRPr/>
            </a:lvl1pPr>
            <a:extLst/>
          </a:lstStyle>
          <a:p>
            <a:pPr>
              <a:defRPr/>
            </a:pPr>
            <a:fld id="{C16F67AA-C3A8-43B8-930E-1458E65141D1}" type="slidenum">
              <a:rPr lang="fr-FR"/>
              <a:pPr>
                <a:defRPr/>
              </a:pPr>
              <a:t>‹N°›</a:t>
            </a:fld>
            <a:endParaRPr lang="fr-FR"/>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lang="fr-FR" smtClean="0"/>
              <a:t>Cliquez pour modifier le style du titre</a:t>
            </a:r>
            <a:endParaRPr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23"/>
          <p:cNvSpPr>
            <a:spLocks noGrp="1"/>
          </p:cNvSpPr>
          <p:nvPr>
            <p:ph type="dt" sz="half" idx="10"/>
          </p:nvPr>
        </p:nvSpPr>
        <p:spPr/>
        <p:txBody>
          <a:bodyPr/>
          <a:lstStyle>
            <a:lvl1pPr>
              <a:defRPr/>
            </a:lvl1pPr>
          </a:lstStyle>
          <a:p>
            <a:pPr>
              <a:defRPr/>
            </a:pPr>
            <a:endParaRPr lang="fr-FR"/>
          </a:p>
        </p:txBody>
      </p:sp>
      <p:sp>
        <p:nvSpPr>
          <p:cNvPr id="6" name="Espace réservé du pied de page 9"/>
          <p:cNvSpPr>
            <a:spLocks noGrp="1"/>
          </p:cNvSpPr>
          <p:nvPr>
            <p:ph type="ftr" sz="quarter" idx="11"/>
          </p:nvPr>
        </p:nvSpPr>
        <p:spPr/>
        <p:txBody>
          <a:bodyPr/>
          <a:lstStyle>
            <a:lvl1pPr>
              <a:defRPr/>
            </a:lvl1pPr>
          </a:lstStyle>
          <a:p>
            <a:pPr>
              <a:defRPr/>
            </a:pPr>
            <a:endParaRPr lang="fr-FR"/>
          </a:p>
        </p:txBody>
      </p:sp>
      <p:sp>
        <p:nvSpPr>
          <p:cNvPr id="7" name="Espace réservé du numéro de diapositive 21"/>
          <p:cNvSpPr>
            <a:spLocks noGrp="1"/>
          </p:cNvSpPr>
          <p:nvPr>
            <p:ph type="sldNum" sz="quarter" idx="12"/>
          </p:nvPr>
        </p:nvSpPr>
        <p:spPr/>
        <p:txBody>
          <a:bodyPr/>
          <a:lstStyle>
            <a:lvl1pPr>
              <a:defRPr/>
            </a:lvl1pPr>
          </a:lstStyle>
          <a:p>
            <a:pPr>
              <a:defRPr/>
            </a:pPr>
            <a:fld id="{55FE1A93-3DB3-4BAB-8749-6BC09D749672}" type="slidenum">
              <a:rPr lang="fr-FR"/>
              <a:pPr>
                <a:defRPr/>
              </a:pPr>
              <a:t>‹N°›</a:t>
            </a:fld>
            <a:endParaRPr lang="fr-FR"/>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lstStyle>
            <a:lvl1pPr algn="ctr">
              <a:defRPr sz="4500" b="1" cap="none" baseline="0"/>
            </a:lvl1pPr>
            <a:extLst/>
          </a:lstStyle>
          <a:p>
            <a:r>
              <a:rPr lang="fr-FR" smtClean="0"/>
              <a:t>Cliquez pour modifier le style du titre</a:t>
            </a:r>
            <a:endParaRPr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lvl1pPr>
              <a:defRPr/>
            </a:lvl1pPr>
            <a:extLst/>
          </a:lstStyle>
          <a:p>
            <a:pPr>
              <a:defRPr/>
            </a:pPr>
            <a:endParaRPr lang="fr-FR"/>
          </a:p>
        </p:txBody>
      </p:sp>
      <p:sp>
        <p:nvSpPr>
          <p:cNvPr id="8" name="Espace réservé du pied de page 7"/>
          <p:cNvSpPr>
            <a:spLocks noGrp="1"/>
          </p:cNvSpPr>
          <p:nvPr>
            <p:ph type="ftr" sz="quarter" idx="11"/>
          </p:nvPr>
        </p:nvSpPr>
        <p:spPr/>
        <p:txBody>
          <a:bodyPr/>
          <a:lstStyle>
            <a:lvl1pPr>
              <a:defRPr/>
            </a:lvl1pPr>
            <a:extLst/>
          </a:lstStyle>
          <a:p>
            <a:pPr>
              <a:defRPr/>
            </a:pPr>
            <a:endParaRPr lang="fr-FR"/>
          </a:p>
        </p:txBody>
      </p:sp>
      <p:sp>
        <p:nvSpPr>
          <p:cNvPr id="9" name="Espace réservé du numéro de diapositive 8"/>
          <p:cNvSpPr>
            <a:spLocks noGrp="1"/>
          </p:cNvSpPr>
          <p:nvPr>
            <p:ph type="sldNum" sz="quarter" idx="12"/>
          </p:nvPr>
        </p:nvSpPr>
        <p:spPr/>
        <p:txBody>
          <a:bodyPr/>
          <a:lstStyle>
            <a:lvl1pPr>
              <a:defRPr/>
            </a:lvl1pPr>
            <a:extLst/>
          </a:lstStyle>
          <a:p>
            <a:pPr>
              <a:defRPr/>
            </a:pPr>
            <a:fld id="{33CD4C7D-720F-4B61-A2AA-88EECB5474DD}" type="slidenum">
              <a:rPr lang="fr-FR"/>
              <a:pPr>
                <a:defRPr/>
              </a:pPr>
              <a:t>‹N°›</a:t>
            </a:fld>
            <a:endParaRPr lang="fr-FR"/>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lang="fr-FR" smtClean="0"/>
              <a:t>Cliquez pour modifier le style du titre</a:t>
            </a:r>
            <a:endParaRPr lang="en-US"/>
          </a:p>
        </p:txBody>
      </p:sp>
      <p:sp>
        <p:nvSpPr>
          <p:cNvPr id="3" name="Espace réservé de la date 23"/>
          <p:cNvSpPr>
            <a:spLocks noGrp="1"/>
          </p:cNvSpPr>
          <p:nvPr>
            <p:ph type="dt" sz="half" idx="10"/>
          </p:nvPr>
        </p:nvSpPr>
        <p:spPr/>
        <p:txBody>
          <a:bodyPr/>
          <a:lstStyle>
            <a:lvl1pPr>
              <a:defRPr/>
            </a:lvl1pPr>
          </a:lstStyle>
          <a:p>
            <a:pPr>
              <a:defRPr/>
            </a:pPr>
            <a:endParaRPr lang="fr-FR"/>
          </a:p>
        </p:txBody>
      </p:sp>
      <p:sp>
        <p:nvSpPr>
          <p:cNvPr id="4" name="Espace réservé du pied de page 9"/>
          <p:cNvSpPr>
            <a:spLocks noGrp="1"/>
          </p:cNvSpPr>
          <p:nvPr>
            <p:ph type="ftr" sz="quarter" idx="11"/>
          </p:nvPr>
        </p:nvSpPr>
        <p:spPr/>
        <p:txBody>
          <a:bodyPr/>
          <a:lstStyle>
            <a:lvl1pPr>
              <a:defRPr/>
            </a:lvl1pPr>
          </a:lstStyle>
          <a:p>
            <a:pPr>
              <a:defRPr/>
            </a:pPr>
            <a:endParaRPr lang="fr-FR"/>
          </a:p>
        </p:txBody>
      </p:sp>
      <p:sp>
        <p:nvSpPr>
          <p:cNvPr id="5" name="Espace réservé du numéro de diapositive 21"/>
          <p:cNvSpPr>
            <a:spLocks noGrp="1"/>
          </p:cNvSpPr>
          <p:nvPr>
            <p:ph type="sldNum" sz="quarter" idx="12"/>
          </p:nvPr>
        </p:nvSpPr>
        <p:spPr/>
        <p:txBody>
          <a:bodyPr/>
          <a:lstStyle>
            <a:lvl1pPr>
              <a:defRPr/>
            </a:lvl1pPr>
          </a:lstStyle>
          <a:p>
            <a:pPr>
              <a:defRPr/>
            </a:pPr>
            <a:fld id="{8C234D05-D7D3-444D-8553-D6378233980F}" type="slidenum">
              <a:rPr lang="fr-FR"/>
              <a:pPr>
                <a:defRPr/>
              </a:pPr>
              <a:t>‹N°›</a:t>
            </a:fld>
            <a:endParaRPr lang="fr-FR"/>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Espace réservé de la date 1"/>
          <p:cNvSpPr>
            <a:spLocks noGrp="1"/>
          </p:cNvSpPr>
          <p:nvPr>
            <p:ph type="dt" sz="half" idx="10"/>
          </p:nvPr>
        </p:nvSpPr>
        <p:spPr/>
        <p:txBody>
          <a:bodyPr/>
          <a:lstStyle>
            <a:lvl1pPr>
              <a:defRPr/>
            </a:lvl1pPr>
            <a:extLst/>
          </a:lstStyle>
          <a:p>
            <a:pPr>
              <a:defRPr/>
            </a:pPr>
            <a:endParaRPr lang="fr-FR"/>
          </a:p>
        </p:txBody>
      </p:sp>
      <p:sp>
        <p:nvSpPr>
          <p:cNvPr id="5" name="Espace réservé du pied de page 2"/>
          <p:cNvSpPr>
            <a:spLocks noGrp="1"/>
          </p:cNvSpPr>
          <p:nvPr>
            <p:ph type="ftr" sz="quarter" idx="11"/>
          </p:nvPr>
        </p:nvSpPr>
        <p:spPr/>
        <p:txBody>
          <a:bodyPr/>
          <a:lstStyle>
            <a:lvl1pPr>
              <a:defRPr/>
            </a:lvl1pPr>
            <a:extLst/>
          </a:lstStyle>
          <a:p>
            <a:pPr>
              <a:defRPr/>
            </a:pPr>
            <a:endParaRPr lang="fr-FR"/>
          </a:p>
        </p:txBody>
      </p:sp>
      <p:sp>
        <p:nvSpPr>
          <p:cNvPr id="6" name="Espace réservé du numéro de diapositive 3"/>
          <p:cNvSpPr>
            <a:spLocks noGrp="1"/>
          </p:cNvSpPr>
          <p:nvPr>
            <p:ph type="sldNum" sz="quarter" idx="12"/>
          </p:nvPr>
        </p:nvSpPr>
        <p:spPr/>
        <p:txBody>
          <a:bodyPr/>
          <a:lstStyle>
            <a:lvl1pPr>
              <a:defRPr/>
            </a:lvl1pPr>
            <a:extLst/>
          </a:lstStyle>
          <a:p>
            <a:pPr>
              <a:defRPr/>
            </a:pPr>
            <a:fld id="{CDE5BB18-48B5-4BE0-B13F-2804CFE30169}" type="slidenum">
              <a:rPr lang="fr-FR"/>
              <a:pPr>
                <a:defRPr/>
              </a:pPr>
              <a:t>‹N°›</a:t>
            </a:fld>
            <a:endParaRPr lang="fr-FR"/>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fr-FR" smtClean="0"/>
              <a:t>Cliquez pour modifier le style du titre</a:t>
            </a:r>
            <a:endParaRPr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lvl1pPr>
              <a:defRPr/>
            </a:lvl1pPr>
            <a:extLst/>
          </a:lstStyle>
          <a:p>
            <a:pPr>
              <a:defRPr/>
            </a:pPr>
            <a:endParaRPr lang="fr-FR"/>
          </a:p>
        </p:txBody>
      </p:sp>
      <p:sp>
        <p:nvSpPr>
          <p:cNvPr id="6" name="Espace réservé du pied de page 5"/>
          <p:cNvSpPr>
            <a:spLocks noGrp="1"/>
          </p:cNvSpPr>
          <p:nvPr>
            <p:ph type="ftr" sz="quarter" idx="11"/>
          </p:nvPr>
        </p:nvSpPr>
        <p:spPr/>
        <p:txBody>
          <a:bodyPr/>
          <a:lstStyle>
            <a:lvl1pPr>
              <a:defRPr/>
            </a:lvl1pPr>
            <a:extLst/>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extLst/>
          </a:lstStyle>
          <a:p>
            <a:pPr>
              <a:defRPr/>
            </a:pPr>
            <a:fld id="{430586C6-87B9-4690-AAE5-F66E772D47F4}" type="slidenum">
              <a:rPr lang="fr-FR"/>
              <a:pPr>
                <a:defRPr/>
              </a:pPr>
              <a:t>‹N°›</a:t>
            </a:fld>
            <a:endParaRPr lang="fr-FR"/>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cs typeface="+mn-cs"/>
            </a:endParaRPr>
          </a:p>
        </p:txBody>
      </p:sp>
      <p:sp>
        <p:nvSpPr>
          <p:cNvPr id="6" name="Organigramme : Processu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Organigramme : Processu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fr-FR" smtClean="0"/>
              <a:t>Cliquez pour modifier le style du titre</a:t>
            </a:r>
            <a:endParaRPr lang="en-US"/>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fr-FR" noProof="0" smtClean="0"/>
              <a:t>Cliquez sur l'icône pour ajouter une image</a:t>
            </a:r>
            <a:endParaRPr lang="en-US" noProof="0"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fr-FR" smtClean="0"/>
              <a:t>Cliquez pour modifier les styles du texte du masque</a:t>
            </a:r>
          </a:p>
        </p:txBody>
      </p:sp>
      <p:sp>
        <p:nvSpPr>
          <p:cNvPr id="8" name="Espace réservé de la date 4"/>
          <p:cNvSpPr>
            <a:spLocks noGrp="1"/>
          </p:cNvSpPr>
          <p:nvPr>
            <p:ph type="dt" sz="half" idx="10"/>
          </p:nvPr>
        </p:nvSpPr>
        <p:spPr/>
        <p:txBody>
          <a:bodyPr/>
          <a:lstStyle>
            <a:lvl1pPr>
              <a:defRPr/>
            </a:lvl1pPr>
            <a:extLst/>
          </a:lstStyle>
          <a:p>
            <a:pPr>
              <a:defRPr/>
            </a:pPr>
            <a:endParaRPr lang="fr-FR"/>
          </a:p>
        </p:txBody>
      </p:sp>
      <p:sp>
        <p:nvSpPr>
          <p:cNvPr id="9" name="Espace réservé du pied de page 5"/>
          <p:cNvSpPr>
            <a:spLocks noGrp="1"/>
          </p:cNvSpPr>
          <p:nvPr>
            <p:ph type="ftr" sz="quarter" idx="11"/>
          </p:nvPr>
        </p:nvSpPr>
        <p:spPr/>
        <p:txBody>
          <a:bodyPr/>
          <a:lstStyle>
            <a:lvl1pPr>
              <a:defRPr/>
            </a:lvl1pPr>
            <a:extLst/>
          </a:lstStyle>
          <a:p>
            <a:pPr>
              <a:defRPr/>
            </a:pPr>
            <a:endParaRPr lang="fr-FR"/>
          </a:p>
        </p:txBody>
      </p:sp>
      <p:sp>
        <p:nvSpPr>
          <p:cNvPr id="10" name="Espace réservé du numéro de diapositive 6"/>
          <p:cNvSpPr>
            <a:spLocks noGrp="1"/>
          </p:cNvSpPr>
          <p:nvPr>
            <p:ph type="sldNum" sz="quarter" idx="12"/>
          </p:nvPr>
        </p:nvSpPr>
        <p:spPr/>
        <p:txBody>
          <a:bodyPr/>
          <a:lstStyle>
            <a:lvl1pPr>
              <a:defRPr/>
            </a:lvl1pPr>
            <a:extLst/>
          </a:lstStyle>
          <a:p>
            <a:pPr>
              <a:defRPr/>
            </a:pPr>
            <a:fld id="{05573D07-AC5E-42BE-B26F-0F9C378150E6}" type="slidenum">
              <a:rPr lang="fr-FR"/>
              <a:pPr>
                <a:defRPr/>
              </a:pPr>
              <a:t>‹N°›</a:t>
            </a:fld>
            <a:endParaRPr lang="fr-FR"/>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Ellipse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Espace réservé du titre 4"/>
          <p:cNvSpPr>
            <a:spLocks noGrp="1"/>
          </p:cNvSpPr>
          <p:nvPr>
            <p:ph type="title"/>
          </p:nvPr>
        </p:nvSpPr>
        <p:spPr>
          <a:xfrm>
            <a:off x="1435100" y="274638"/>
            <a:ext cx="7499350" cy="1143000"/>
          </a:xfrm>
          <a:prstGeom prst="rect">
            <a:avLst/>
          </a:prstGeom>
        </p:spPr>
        <p:txBody>
          <a:bodyPr anchor="ctr">
            <a:normAutofit/>
          </a:bodyPr>
          <a:lstStyle>
            <a:extLst/>
          </a:lstStyle>
          <a:p>
            <a:r>
              <a:rPr lang="fr-FR" smtClean="0"/>
              <a:t>Cliquez pour modifier le style du titre</a:t>
            </a:r>
            <a:endParaRPr lang="en-US"/>
          </a:p>
        </p:txBody>
      </p:sp>
      <p:sp>
        <p:nvSpPr>
          <p:cNvPr id="1033" name="Espace réservé du texte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fr-FR"/>
          </a:p>
        </p:txBody>
      </p:sp>
      <p:sp>
        <p:nvSpPr>
          <p:cNvPr id="22" name="Espace réservé du numéro de diapositive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smtClean="0">
                <a:solidFill>
                  <a:schemeClr val="bg2">
                    <a:shade val="50000"/>
                    <a:satMod val="200000"/>
                  </a:schemeClr>
                </a:solidFill>
                <a:effectLst/>
              </a:defRPr>
            </a:lvl1pPr>
            <a:extLst/>
          </a:lstStyle>
          <a:p>
            <a:pPr>
              <a:defRPr/>
            </a:pPr>
            <a:fld id="{F0FF4A1F-0F11-476A-BF5B-8D3E2BEE4BAA}" type="slidenum">
              <a:rPr lang="fr-FR"/>
              <a:pPr>
                <a:defRPr/>
              </a:pPr>
              <a:t>‹N°›</a:t>
            </a:fld>
            <a:endParaRPr lang="fr-F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791" r:id="rId1"/>
    <p:sldLayoutId id="2147483786" r:id="rId2"/>
    <p:sldLayoutId id="2147483792" r:id="rId3"/>
    <p:sldLayoutId id="2147483787" r:id="rId4"/>
    <p:sldLayoutId id="2147483793" r:id="rId5"/>
    <p:sldLayoutId id="2147483788" r:id="rId6"/>
    <p:sldLayoutId id="2147483794" r:id="rId7"/>
    <p:sldLayoutId id="2147483795" r:id="rId8"/>
    <p:sldLayoutId id="2147483796" r:id="rId9"/>
    <p:sldLayoutId id="2147483789" r:id="rId10"/>
    <p:sldLayoutId id="2147483790" r:id="rId11"/>
    <p:sldLayoutId id="2147483797" r:id="rId12"/>
  </p:sldLayoutIdLst>
  <p:transition>
    <p:wipe dir="d"/>
  </p:transition>
  <p:txStyles>
    <p:titleStyle>
      <a:lvl1pPr algn="l" rtl="0" fontAlgn="base">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572314"/>
          </a:solidFill>
          <a:latin typeface="Gill Sans MT" pitchFamily="34" charset="0"/>
        </a:defRPr>
      </a:lvl2pPr>
      <a:lvl3pPr algn="l" rtl="0" fontAlgn="base">
        <a:spcBef>
          <a:spcPct val="0"/>
        </a:spcBef>
        <a:spcAft>
          <a:spcPct val="0"/>
        </a:spcAft>
        <a:defRPr sz="4300">
          <a:solidFill>
            <a:srgbClr val="572314"/>
          </a:solidFill>
          <a:latin typeface="Gill Sans MT" pitchFamily="34" charset="0"/>
        </a:defRPr>
      </a:lvl3pPr>
      <a:lvl4pPr algn="l" rtl="0" fontAlgn="base">
        <a:spcBef>
          <a:spcPct val="0"/>
        </a:spcBef>
        <a:spcAft>
          <a:spcPct val="0"/>
        </a:spcAft>
        <a:defRPr sz="4300">
          <a:solidFill>
            <a:srgbClr val="572314"/>
          </a:solidFill>
          <a:latin typeface="Gill Sans MT" pitchFamily="34" charset="0"/>
        </a:defRPr>
      </a:lvl4pPr>
      <a:lvl5pPr algn="l" rtl="0" fontAlgn="base">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image" Target="http://img364.imageshack.us/img364/5899/mc1sx.png" TargetMode="External"/><Relationship Id="rId5" Type="http://schemas.openxmlformats.org/officeDocument/2006/relationships/image" Target="../media/image6.png"/><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4.xml"/><Relationship Id="rId5" Type="http://schemas.openxmlformats.org/officeDocument/2006/relationships/image" Target="../media/image18.png"/><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file:///E:\MAGISTER%202006-2007\&#1575;&#1604;&#1605;&#1602;&#1575;&#1610;&#1610;&#1587;\&#1575;&#1604;&#1578;&#1587;&#1608;&#1610;&#1602;%20&#1575;&#1604;&#1573;&#1604;&#1603;&#1578;&#1585;&#1608;&#1606;&#1610;\bekhti%20recherche%20transaction\maony\8_fichiers\29.jpg" TargetMode="Externa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file:///E:\MAGISTER%202006-2007\&#1575;&#1604;&#1605;&#1602;&#1575;&#1610;&#1610;&#1587;\&#1575;&#1604;&#1578;&#1587;&#1608;&#1610;&#1602;%20&#1575;&#1604;&#1573;&#1604;&#1603;&#1578;&#1585;&#1608;&#1606;&#1610;\bekhti%20recherche%20transaction\maony\5_fichiers\6.jpg" TargetMode="External"/><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http://img364.imageshack.us/img364/1733/untitled6zr.png"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http://img364.imageshack.us/img364/5899/mc1sx.p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285750" y="2357438"/>
            <a:ext cx="10858500" cy="1200150"/>
          </a:xfrm>
          <a:prstGeom prst="rect">
            <a:avLst/>
          </a:prstGeom>
          <a:noFill/>
          <a:ln w="9525">
            <a:noFill/>
            <a:miter lim="800000"/>
            <a:headEnd/>
            <a:tailEnd/>
          </a:ln>
        </p:spPr>
        <p:txBody>
          <a:bodyPr>
            <a:spAutoFit/>
          </a:bodyPr>
          <a:lstStyle/>
          <a:p>
            <a:pPr algn="ctr" rtl="1"/>
            <a:r>
              <a:rPr lang="ar-DZ" sz="7200" b="1">
                <a:latin typeface="Estrangelo Edessa" pitchFamily="66"/>
                <a:cs typeface="Estrangelo Edessa" pitchFamily="66"/>
              </a:rPr>
              <a:t>بسم الله الرحمن الرحيم</a:t>
            </a:r>
            <a:endParaRPr lang="fr-FR" sz="11700" b="1">
              <a:cs typeface="Estrangelo Edessa" pitchFamily="66"/>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1000125" y="104775"/>
            <a:ext cx="7958138" cy="5816600"/>
          </a:xfrm>
          <a:prstGeom prst="rect">
            <a:avLst/>
          </a:prstGeom>
          <a:noFill/>
          <a:ln w="9525">
            <a:noFill/>
            <a:miter lim="800000"/>
            <a:headEnd/>
            <a:tailEnd/>
          </a:ln>
          <a:effectLst/>
        </p:spPr>
        <p:txBody>
          <a:bodyPr anchor="ctr">
            <a:spAutoFit/>
          </a:bodyPr>
          <a:lstStyle/>
          <a:p>
            <a:pPr lvl="1" algn="just" rtl="1">
              <a:defRPr/>
            </a:pPr>
            <a:r>
              <a:rPr lang="ar-DZ" sz="3000" dirty="0">
                <a:solidFill>
                  <a:schemeClr val="accent2">
                    <a:lumMod val="75000"/>
                  </a:schemeClr>
                </a:solidFill>
              </a:rPr>
              <a:t>مصدرو البطاقات الائتمانية</a:t>
            </a:r>
            <a:endParaRPr lang="fr-FR" sz="3000" dirty="0">
              <a:solidFill>
                <a:schemeClr val="accent2">
                  <a:lumMod val="75000"/>
                </a:schemeClr>
              </a:solidFill>
            </a:endParaRPr>
          </a:p>
          <a:p>
            <a:pPr indent="449263" algn="just" rtl="1">
              <a:defRPr/>
            </a:pPr>
            <a:r>
              <a:rPr lang="ar-SA" sz="2400" dirty="0">
                <a:solidFill>
                  <a:schemeClr val="accent2">
                    <a:lumMod val="75000"/>
                  </a:schemeClr>
                </a:solidFill>
              </a:rPr>
              <a:t>الفئة الأولى: </a:t>
            </a:r>
            <a:r>
              <a:rPr lang="ar-SA" sz="2400" dirty="0"/>
              <a:t>المنظمات العالمية</a:t>
            </a:r>
            <a:r>
              <a:rPr lang="ar-DZ" sz="2400" dirty="0"/>
              <a:t>: بطاقات صادرة عن مصارف مرخص لها من المنظمات العالمية وليست مؤسسات مالية ولكنها كناد مفتوح يمنح المصارف رخص إصدار البطاقات ويساعدها على إدارة خدماتها:</a:t>
            </a:r>
          </a:p>
          <a:p>
            <a:pPr indent="449263" algn="just" rtl="1">
              <a:defRPr/>
            </a:pPr>
            <a:r>
              <a:rPr lang="ar-DZ" sz="2400" dirty="0"/>
              <a:t>1- فيزا عالمية: أصدرت في أول مرة (1958) بطاقات زرقاء بيضاء وذهبية أما الآن فتصدر بطاقات فضية ذهبية وبطاقة فيزا إلكترون.</a:t>
            </a:r>
          </a:p>
          <a:p>
            <a:pPr indent="449263" algn="just" rtl="1">
              <a:defRPr/>
            </a:pPr>
            <a:endParaRPr lang="ar-DZ" sz="2400" dirty="0"/>
          </a:p>
          <a:p>
            <a:pPr indent="449263" algn="just" rtl="1">
              <a:defRPr/>
            </a:pPr>
            <a:endParaRPr lang="ar-DZ" sz="2400" dirty="0"/>
          </a:p>
          <a:p>
            <a:pPr indent="449263" algn="just" rtl="1">
              <a:defRPr/>
            </a:pPr>
            <a:endParaRPr lang="ar-DZ" sz="2400" dirty="0"/>
          </a:p>
          <a:p>
            <a:pPr indent="449263" algn="just" rtl="1">
              <a:defRPr/>
            </a:pPr>
            <a:endParaRPr lang="ar-DZ" sz="2400" dirty="0"/>
          </a:p>
          <a:p>
            <a:pPr indent="449263" algn="just" rtl="1">
              <a:defRPr/>
            </a:pPr>
            <a:r>
              <a:rPr lang="ar-DZ" sz="2400" dirty="0"/>
              <a:t>2- </a:t>
            </a:r>
            <a:r>
              <a:rPr lang="ar-DZ" sz="2400" dirty="0" err="1"/>
              <a:t>ماستركارد</a:t>
            </a:r>
            <a:r>
              <a:rPr lang="ar-DZ" sz="2400" dirty="0"/>
              <a:t> العالمية: بنك ومؤسسة مالية كبيرة تنظم الصلة بين أي بنك وراغب حمل البطاقة، ثاني أكبر شركة في الو </a:t>
            </a:r>
            <a:r>
              <a:rPr lang="ar-DZ" sz="2400" dirty="0" err="1"/>
              <a:t>م</a:t>
            </a:r>
            <a:r>
              <a:rPr lang="ar-DZ" sz="2400" dirty="0"/>
              <a:t> أ،</a:t>
            </a:r>
          </a:p>
          <a:p>
            <a:pPr indent="449263" algn="just" rtl="1">
              <a:defRPr/>
            </a:pPr>
            <a:r>
              <a:rPr lang="ar-DZ" sz="2400" dirty="0"/>
              <a:t>ومقبولة لدى 9.4 مليون محل تجاري وأعضاءها</a:t>
            </a:r>
          </a:p>
          <a:p>
            <a:pPr indent="449263" algn="just" rtl="1">
              <a:defRPr/>
            </a:pPr>
            <a:r>
              <a:rPr lang="ar-DZ" sz="2400" dirty="0"/>
              <a:t> 163 مليون شخص عام 1990.وتقدم بطاقات</a:t>
            </a:r>
          </a:p>
          <a:p>
            <a:pPr indent="449263" algn="just" rtl="1">
              <a:defRPr/>
            </a:pPr>
            <a:r>
              <a:rPr lang="ar-DZ" sz="2400" dirty="0"/>
              <a:t> ذهبية</a:t>
            </a:r>
            <a:r>
              <a:rPr lang="ar-DZ" sz="3000" dirty="0"/>
              <a:t> وفضية وبطاقات لرجال الأعمال.</a:t>
            </a:r>
          </a:p>
        </p:txBody>
      </p:sp>
      <p:pic>
        <p:nvPicPr>
          <p:cNvPr id="18435" name="Picture 3" descr="4412"/>
          <p:cNvPicPr>
            <a:picLocks noChangeAspect="1" noChangeArrowheads="1"/>
          </p:cNvPicPr>
          <p:nvPr/>
        </p:nvPicPr>
        <p:blipFill>
          <a:blip r:embed="rId2"/>
          <a:srcRect/>
          <a:stretch>
            <a:fillRect/>
          </a:stretch>
        </p:blipFill>
        <p:spPr bwMode="auto">
          <a:xfrm>
            <a:off x="6786563" y="2579688"/>
            <a:ext cx="1695450" cy="1135062"/>
          </a:xfrm>
          <a:prstGeom prst="rect">
            <a:avLst/>
          </a:prstGeom>
          <a:noFill/>
          <a:ln w="9525">
            <a:noFill/>
            <a:miter lim="800000"/>
            <a:headEnd/>
            <a:tailEnd/>
          </a:ln>
        </p:spPr>
      </p:pic>
      <p:pic>
        <p:nvPicPr>
          <p:cNvPr id="18436" name="Picture 4" descr="privatkunden_clip_image001_0000"/>
          <p:cNvPicPr>
            <a:picLocks noChangeAspect="1" noChangeArrowheads="1"/>
          </p:cNvPicPr>
          <p:nvPr/>
        </p:nvPicPr>
        <p:blipFill>
          <a:blip r:embed="rId3"/>
          <a:srcRect/>
          <a:stretch>
            <a:fillRect/>
          </a:stretch>
        </p:blipFill>
        <p:spPr bwMode="auto">
          <a:xfrm>
            <a:off x="4143375" y="2508250"/>
            <a:ext cx="1797050" cy="1185863"/>
          </a:xfrm>
          <a:prstGeom prst="rect">
            <a:avLst/>
          </a:prstGeom>
          <a:noFill/>
          <a:ln w="9525">
            <a:noFill/>
            <a:miter lim="800000"/>
            <a:headEnd/>
            <a:tailEnd/>
          </a:ln>
        </p:spPr>
      </p:pic>
      <p:pic>
        <p:nvPicPr>
          <p:cNvPr id="18437" name="Picture 5" descr="ve"/>
          <p:cNvPicPr>
            <a:picLocks noChangeAspect="1" noChangeArrowheads="1"/>
          </p:cNvPicPr>
          <p:nvPr/>
        </p:nvPicPr>
        <p:blipFill>
          <a:blip r:embed="rId4"/>
          <a:srcRect/>
          <a:stretch>
            <a:fillRect/>
          </a:stretch>
        </p:blipFill>
        <p:spPr bwMode="auto">
          <a:xfrm>
            <a:off x="1143000" y="2436813"/>
            <a:ext cx="1944688" cy="1211262"/>
          </a:xfrm>
          <a:prstGeom prst="rect">
            <a:avLst/>
          </a:prstGeom>
          <a:noFill/>
          <a:ln w="9525">
            <a:noFill/>
            <a:miter lim="800000"/>
            <a:headEnd/>
            <a:tailEnd/>
          </a:ln>
        </p:spPr>
      </p:pic>
      <p:pic>
        <p:nvPicPr>
          <p:cNvPr id="18438" name="Picture 6" descr="http://img364.imageshack.us/img364/5899/mc1sx.png"/>
          <p:cNvPicPr>
            <a:picLocks noChangeAspect="1" noChangeArrowheads="1"/>
          </p:cNvPicPr>
          <p:nvPr/>
        </p:nvPicPr>
        <p:blipFill>
          <a:blip r:embed="rId5" r:link="rId6"/>
          <a:srcRect/>
          <a:stretch>
            <a:fillRect/>
          </a:stretch>
        </p:blipFill>
        <p:spPr bwMode="auto">
          <a:xfrm>
            <a:off x="1071563" y="4429125"/>
            <a:ext cx="2160587" cy="1301750"/>
          </a:xfrm>
          <a:prstGeom prst="rect">
            <a:avLst/>
          </a:prstGeom>
          <a:noFill/>
          <a:ln w="9525">
            <a:solidFill>
              <a:srgbClr val="000000"/>
            </a:solidFill>
            <a:miter lim="800000"/>
            <a:headEnd/>
            <a:tailEnd/>
          </a:ln>
        </p:spPr>
      </p:pic>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p:cNvSpPr>
            <a:spLocks noChangeArrowheads="1"/>
          </p:cNvSpPr>
          <p:nvPr/>
        </p:nvSpPr>
        <p:spPr bwMode="auto">
          <a:xfrm>
            <a:off x="1071563" y="188913"/>
            <a:ext cx="7856537" cy="6124575"/>
          </a:xfrm>
          <a:prstGeom prst="rect">
            <a:avLst/>
          </a:prstGeom>
          <a:noFill/>
          <a:ln w="9525">
            <a:noFill/>
            <a:miter lim="800000"/>
            <a:headEnd/>
            <a:tailEnd/>
          </a:ln>
          <a:effectLst/>
        </p:spPr>
        <p:txBody>
          <a:bodyPr>
            <a:spAutoFit/>
          </a:bodyPr>
          <a:lstStyle/>
          <a:p>
            <a:pPr algn="just" rtl="1">
              <a:defRPr/>
            </a:pPr>
            <a:r>
              <a:rPr lang="ar-SA" sz="2400" dirty="0">
                <a:solidFill>
                  <a:schemeClr val="accent2">
                    <a:lumMod val="75000"/>
                  </a:schemeClr>
                </a:solidFill>
              </a:rPr>
              <a:t>الفئة الثانية: </a:t>
            </a:r>
            <a:r>
              <a:rPr lang="ar-SA" sz="2400" dirty="0"/>
              <a:t>المؤسسات المصرفية الكبيرة</a:t>
            </a:r>
            <a:r>
              <a:rPr lang="ar-DZ" sz="2400" dirty="0"/>
              <a:t> </a:t>
            </a:r>
            <a:r>
              <a:rPr lang="ar-DZ" sz="2400" dirty="0">
                <a:cs typeface="Simplified Arabic" pitchFamily="2" charset="-78"/>
              </a:rPr>
              <a:t>وتصدر </a:t>
            </a:r>
            <a:r>
              <a:rPr lang="ar-SA" sz="2400" dirty="0">
                <a:cs typeface="Simplified Arabic" pitchFamily="2" charset="-78"/>
              </a:rPr>
              <a:t>بطاقات ائتمانية مباشرة بدون </a:t>
            </a:r>
            <a:r>
              <a:rPr lang="ar-SA" sz="2400" dirty="0" err="1">
                <a:cs typeface="Simplified Arabic" pitchFamily="2" charset="-78"/>
              </a:rPr>
              <a:t>ان</a:t>
            </a:r>
            <a:r>
              <a:rPr lang="ar-SA" sz="2400" dirty="0">
                <a:cs typeface="Simplified Arabic" pitchFamily="2" charset="-78"/>
              </a:rPr>
              <a:t> تمنح تراخيص إصدارها لأي مصرف أو مؤسسة مالية، </a:t>
            </a:r>
            <a:r>
              <a:rPr lang="ar-DZ" sz="2400" dirty="0">
                <a:cs typeface="Simplified Arabic" pitchFamily="2" charset="-78"/>
              </a:rPr>
              <a:t>و</a:t>
            </a:r>
            <a:r>
              <a:rPr lang="ar-SA" sz="2400" dirty="0">
                <a:cs typeface="Simplified Arabic" pitchFamily="2" charset="-78"/>
              </a:rPr>
              <a:t>تتولى الحصول على حقوقها من حملة بطاقاﺗﻬا، وأهم بطاقات</a:t>
            </a:r>
            <a:r>
              <a:rPr lang="ar-DZ" sz="2400" dirty="0">
                <a:cs typeface="Simplified Arabic" pitchFamily="2" charset="-78"/>
              </a:rPr>
              <a:t>ها:</a:t>
            </a:r>
          </a:p>
          <a:p>
            <a:pPr algn="just" rtl="1">
              <a:defRPr/>
            </a:pPr>
            <a:r>
              <a:rPr lang="ar-DZ" sz="2400" dirty="0">
                <a:cs typeface="Simplified Arabic" pitchFamily="2" charset="-78"/>
              </a:rPr>
              <a:t>1- أمريكان </a:t>
            </a:r>
            <a:r>
              <a:rPr lang="ar-DZ" sz="2400" dirty="0" err="1">
                <a:cs typeface="Simplified Arabic" pitchFamily="2" charset="-78"/>
              </a:rPr>
              <a:t>إكسبرس</a:t>
            </a:r>
            <a:r>
              <a:rPr lang="ar-DZ" sz="2400" dirty="0">
                <a:cs typeface="Simplified Arabic" pitchFamily="2" charset="-78"/>
              </a:rPr>
              <a:t> وتصدر عن بنك أمريكان </a:t>
            </a:r>
            <a:r>
              <a:rPr lang="ar-DZ" sz="2400" dirty="0" err="1">
                <a:cs typeface="Simplified Arabic" pitchFamily="2" charset="-78"/>
              </a:rPr>
              <a:t>إكسبرس</a:t>
            </a:r>
            <a:endParaRPr lang="ar-DZ" sz="2400" dirty="0">
              <a:cs typeface="Simplified Arabic" pitchFamily="2" charset="-78"/>
            </a:endParaRPr>
          </a:p>
          <a:p>
            <a:pPr algn="just" rtl="1">
              <a:defRPr/>
            </a:pPr>
            <a:r>
              <a:rPr lang="ar-DZ" sz="2400" dirty="0">
                <a:cs typeface="Simplified Arabic" pitchFamily="2" charset="-78"/>
              </a:rPr>
              <a:t>      مؤسسة مالية كبيرة تزاول أنشطة مصرفية مختلفة </a:t>
            </a:r>
          </a:p>
          <a:p>
            <a:pPr algn="just" rtl="1">
              <a:defRPr/>
            </a:pPr>
            <a:r>
              <a:rPr lang="ar-DZ" sz="2400" dirty="0">
                <a:cs typeface="Simplified Arabic" pitchFamily="2" charset="-78"/>
              </a:rPr>
              <a:t>            وتصدر ثلاث أنواع من البطاقات:</a:t>
            </a:r>
          </a:p>
          <a:p>
            <a:pPr algn="just" rtl="1">
              <a:buFontTx/>
              <a:buChar char="-"/>
              <a:defRPr/>
            </a:pPr>
            <a:r>
              <a:rPr lang="ar-DZ" sz="2400" dirty="0">
                <a:cs typeface="Simplified Arabic" pitchFamily="2" charset="-78"/>
              </a:rPr>
              <a:t> الخضراء: لعامة الناس بسقف ائتماني محدد </a:t>
            </a:r>
          </a:p>
          <a:p>
            <a:pPr algn="just" rtl="1">
              <a:defRPr/>
            </a:pPr>
            <a:r>
              <a:rPr lang="ar-DZ" sz="2400" dirty="0">
                <a:cs typeface="Simplified Arabic" pitchFamily="2" charset="-78"/>
              </a:rPr>
              <a:t>          لأشخاص تتوفر فيهم الملاءة المالية.</a:t>
            </a:r>
          </a:p>
          <a:p>
            <a:pPr algn="just" rtl="1">
              <a:buFontTx/>
              <a:buChar char="-"/>
              <a:defRPr/>
            </a:pPr>
            <a:r>
              <a:rPr lang="ar-DZ" sz="2400" dirty="0">
                <a:cs typeface="Simplified Arabic" pitchFamily="2" charset="-78"/>
              </a:rPr>
              <a:t> الذهبية: تمنح لذوي الملاءة العالية وغير محددة بسقف ائتماني</a:t>
            </a:r>
          </a:p>
          <a:p>
            <a:pPr algn="just" rtl="1">
              <a:defRPr/>
            </a:pPr>
            <a:r>
              <a:rPr lang="ar-DZ" sz="2400" dirty="0">
                <a:cs typeface="Simplified Arabic" pitchFamily="2" charset="-78"/>
              </a:rPr>
              <a:t>         ولا تقبل وضع اسم أي بنك إلا على هذا النوع شرط</a:t>
            </a:r>
          </a:p>
          <a:p>
            <a:pPr algn="just" rtl="1">
              <a:defRPr/>
            </a:pPr>
            <a:r>
              <a:rPr lang="ar-DZ" sz="2400" dirty="0">
                <a:cs typeface="Simplified Arabic" pitchFamily="2" charset="-78"/>
              </a:rPr>
              <a:t>         كون البنك يحوي حساب العميل ويضمنه.</a:t>
            </a:r>
          </a:p>
          <a:p>
            <a:pPr algn="just" rtl="1">
              <a:buFontTx/>
              <a:buChar char="-"/>
              <a:defRPr/>
            </a:pPr>
            <a:r>
              <a:rPr lang="ar-DZ" sz="2400" dirty="0">
                <a:cs typeface="Simplified Arabic" pitchFamily="2" charset="-78"/>
              </a:rPr>
              <a:t>الماسية: تصدرها بنفسها ولا تشترط حسابا لديها بل فقط</a:t>
            </a:r>
          </a:p>
          <a:p>
            <a:pPr algn="just" rtl="1">
              <a:defRPr/>
            </a:pPr>
            <a:r>
              <a:rPr lang="ar-DZ" sz="2400" dirty="0">
                <a:cs typeface="Simplified Arabic" pitchFamily="2" charset="-78"/>
              </a:rPr>
              <a:t>          تتأكد من الملاءة المالية للعميل.    </a:t>
            </a:r>
          </a:p>
          <a:p>
            <a:pPr algn="just" rtl="1">
              <a:buFontTx/>
              <a:buChar char="-"/>
              <a:defRPr/>
            </a:pPr>
            <a:r>
              <a:rPr lang="ar-DZ" sz="2400" dirty="0">
                <a:cs typeface="Simplified Arabic" pitchFamily="2" charset="-78"/>
              </a:rPr>
              <a:t> وأضافت مؤخرا بطاقة زرقاء، وقد واجهت الشركة منافسة شديدة ففقدت بعض حصصها لارتفاع تكاليفها (25 مليون في الو</a:t>
            </a:r>
            <a:r>
              <a:rPr lang="ar-DZ" sz="2800" dirty="0">
                <a:cs typeface="Simplified Arabic" pitchFamily="2" charset="-78"/>
              </a:rPr>
              <a:t> </a:t>
            </a:r>
            <a:r>
              <a:rPr lang="ar-DZ" sz="2800" dirty="0" err="1">
                <a:cs typeface="Simplified Arabic" pitchFamily="2" charset="-78"/>
              </a:rPr>
              <a:t>م</a:t>
            </a:r>
            <a:r>
              <a:rPr lang="ar-DZ" sz="2800" dirty="0">
                <a:cs typeface="Simplified Arabic" pitchFamily="2" charset="-78"/>
              </a:rPr>
              <a:t> أ، مقابل 160في العالم)</a:t>
            </a:r>
          </a:p>
        </p:txBody>
      </p:sp>
      <p:pic>
        <p:nvPicPr>
          <p:cNvPr id="19459" name="Picture 5" descr="American%20Expresse%20150"/>
          <p:cNvPicPr>
            <a:picLocks noChangeAspect="1" noChangeArrowheads="1"/>
          </p:cNvPicPr>
          <p:nvPr/>
        </p:nvPicPr>
        <p:blipFill>
          <a:blip r:embed="rId2"/>
          <a:srcRect/>
          <a:stretch>
            <a:fillRect/>
          </a:stretch>
        </p:blipFill>
        <p:spPr bwMode="auto">
          <a:xfrm>
            <a:off x="1143000" y="1000125"/>
            <a:ext cx="1800225" cy="1041400"/>
          </a:xfrm>
          <a:prstGeom prst="rect">
            <a:avLst/>
          </a:prstGeom>
          <a:noFill/>
          <a:ln w="9525">
            <a:solidFill>
              <a:srgbClr val="000000"/>
            </a:solidFill>
            <a:miter lim="800000"/>
            <a:headEnd/>
            <a:tailEnd/>
          </a:ln>
        </p:spPr>
      </p:pic>
      <p:pic>
        <p:nvPicPr>
          <p:cNvPr id="19460" name="Picture 6" descr="card_citiAmexDiamond"/>
          <p:cNvPicPr>
            <a:picLocks noChangeAspect="1" noChangeArrowheads="1"/>
          </p:cNvPicPr>
          <p:nvPr/>
        </p:nvPicPr>
        <p:blipFill>
          <a:blip r:embed="rId3"/>
          <a:srcRect/>
          <a:stretch>
            <a:fillRect/>
          </a:stretch>
        </p:blipFill>
        <p:spPr bwMode="auto">
          <a:xfrm>
            <a:off x="1785938" y="4071938"/>
            <a:ext cx="1509712" cy="865187"/>
          </a:xfrm>
          <a:prstGeom prst="rect">
            <a:avLst/>
          </a:prstGeom>
          <a:noFill/>
          <a:ln w="9525">
            <a:solidFill>
              <a:srgbClr val="000000"/>
            </a:solidFill>
            <a:miter lim="800000"/>
            <a:headEnd/>
            <a:tailEnd/>
          </a:ln>
        </p:spPr>
      </p:pic>
      <p:pic>
        <p:nvPicPr>
          <p:cNvPr id="19461" name="Picture 7" descr="amex"/>
          <p:cNvPicPr>
            <a:picLocks noChangeAspect="1" noChangeArrowheads="1"/>
          </p:cNvPicPr>
          <p:nvPr/>
        </p:nvPicPr>
        <p:blipFill>
          <a:blip r:embed="rId4"/>
          <a:srcRect/>
          <a:stretch>
            <a:fillRect/>
          </a:stretch>
        </p:blipFill>
        <p:spPr bwMode="auto">
          <a:xfrm>
            <a:off x="428625" y="2857500"/>
            <a:ext cx="1439863" cy="1082675"/>
          </a:xfrm>
          <a:prstGeom prst="rect">
            <a:avLst/>
          </a:prstGeom>
          <a:noFill/>
          <a:ln w="9525">
            <a:solidFill>
              <a:srgbClr val="000000"/>
            </a:solidFill>
            <a:miter lim="800000"/>
            <a:headEnd/>
            <a:tailEnd/>
          </a:ln>
        </p:spPr>
      </p:pic>
      <p:pic>
        <p:nvPicPr>
          <p:cNvPr id="19462" name="Picture 8" descr="cards_amex-green"/>
          <p:cNvPicPr>
            <a:picLocks noChangeAspect="1" noChangeArrowheads="1"/>
          </p:cNvPicPr>
          <p:nvPr/>
        </p:nvPicPr>
        <p:blipFill>
          <a:blip r:embed="rId5"/>
          <a:srcRect/>
          <a:stretch>
            <a:fillRect/>
          </a:stretch>
        </p:blipFill>
        <p:spPr bwMode="auto">
          <a:xfrm>
            <a:off x="2143125" y="2143125"/>
            <a:ext cx="1906588" cy="1030288"/>
          </a:xfrm>
          <a:prstGeom prst="rect">
            <a:avLst/>
          </a:prstGeom>
          <a:noFill/>
          <a:ln w="9525">
            <a:solidFill>
              <a:srgbClr val="000000"/>
            </a:solidFill>
            <a:miter lim="800000"/>
            <a:headEnd/>
            <a:tailEnd/>
          </a:ln>
        </p:spPr>
      </p:pic>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6" name="Rectangle 6"/>
          <p:cNvSpPr>
            <a:spLocks noChangeArrowheads="1"/>
          </p:cNvSpPr>
          <p:nvPr/>
        </p:nvSpPr>
        <p:spPr bwMode="auto">
          <a:xfrm>
            <a:off x="1071563" y="785813"/>
            <a:ext cx="7891462" cy="3046412"/>
          </a:xfrm>
          <a:prstGeom prst="rect">
            <a:avLst/>
          </a:prstGeom>
          <a:noFill/>
          <a:ln w="9525">
            <a:noFill/>
            <a:miter lim="800000"/>
            <a:headEnd/>
            <a:tailEnd/>
          </a:ln>
          <a:effectLst/>
        </p:spPr>
        <p:txBody>
          <a:bodyPr anchor="ctr">
            <a:spAutoFit/>
          </a:bodyPr>
          <a:lstStyle/>
          <a:p>
            <a:pPr algn="just" rtl="1">
              <a:defRPr/>
            </a:pPr>
            <a:r>
              <a:rPr lang="ar-DZ" sz="2400" dirty="0">
                <a:solidFill>
                  <a:schemeClr val="accent2">
                    <a:lumMod val="75000"/>
                  </a:schemeClr>
                </a:solidFill>
                <a:latin typeface="Traditional Arabic" pitchFamily="2" charset="-78"/>
                <a:ea typeface="Times New Roman" pitchFamily="18" charset="0"/>
                <a:cs typeface="Simplified Arabic" pitchFamily="2" charset="-78"/>
              </a:rPr>
              <a:t>2- </a:t>
            </a:r>
            <a:r>
              <a:rPr lang="ar-SA" sz="2400" dirty="0" err="1">
                <a:solidFill>
                  <a:schemeClr val="accent2">
                    <a:lumMod val="75000"/>
                  </a:schemeClr>
                </a:solidFill>
                <a:latin typeface="Traditional Arabic" pitchFamily="2" charset="-78"/>
                <a:ea typeface="Times New Roman" pitchFamily="18" charset="0"/>
                <a:cs typeface="Simplified Arabic" pitchFamily="2" charset="-78"/>
              </a:rPr>
              <a:t>الدينرزكلوب</a:t>
            </a:r>
            <a:r>
              <a:rPr lang="ar-SA" sz="2400" dirty="0">
                <a:solidFill>
                  <a:schemeClr val="accent2">
                    <a:lumMod val="75000"/>
                  </a:schemeClr>
                </a:solidFill>
                <a:latin typeface="Traditional Arabic" pitchFamily="2" charset="-78"/>
                <a:ea typeface="Times New Roman" pitchFamily="18" charset="0"/>
                <a:cs typeface="Simplified Arabic" pitchFamily="2" charset="-78"/>
              </a:rPr>
              <a:t> العالمية: </a:t>
            </a:r>
            <a:r>
              <a:rPr lang="ar-SA" sz="2400" dirty="0">
                <a:latin typeface="Traditional Arabic" pitchFamily="2" charset="-78"/>
                <a:ea typeface="Times New Roman" pitchFamily="18" charset="0"/>
                <a:cs typeface="Simplified Arabic" pitchFamily="2" charset="-78"/>
              </a:rPr>
              <a:t>هي من شركات البطاقات الائتمانية الرائدة في العالم على الرغم من صغر أعداد حملة بطاقاﺗﻬا وبلغ عددها سنة</a:t>
            </a:r>
            <a:r>
              <a:rPr lang="ar-SA" sz="2400" dirty="0">
                <a:latin typeface="TimesNewRoman" charset="0"/>
                <a:ea typeface="Times New Roman" pitchFamily="18" charset="0"/>
                <a:cs typeface="Simplified Arabic" pitchFamily="2" charset="-78"/>
              </a:rPr>
              <a:t> 1990</a:t>
            </a:r>
            <a:r>
              <a:rPr lang="ar-DZ" sz="2400" dirty="0">
                <a:latin typeface="TimesNewRoman" charset="0"/>
                <a:ea typeface="Times New Roman" pitchFamily="18" charset="0"/>
                <a:cs typeface="Simplified Arabic" pitchFamily="2" charset="-78"/>
              </a:rPr>
              <a:t>،</a:t>
            </a:r>
            <a:r>
              <a:rPr lang="ar-SA" sz="2400" dirty="0">
                <a:latin typeface="Traditional Arabic" pitchFamily="2" charset="-78"/>
                <a:ea typeface="Times New Roman" pitchFamily="18" charset="0"/>
                <a:cs typeface="Simplified Arabic" pitchFamily="2" charset="-78"/>
              </a:rPr>
              <a:t> </a:t>
            </a:r>
            <a:r>
              <a:rPr lang="en-US" sz="2400" dirty="0">
                <a:latin typeface="TimesNewRoman" charset="0"/>
                <a:ea typeface="Times New Roman" pitchFamily="18" charset="0"/>
                <a:cs typeface="Simplified Arabic" pitchFamily="2" charset="-78"/>
              </a:rPr>
              <a:t>6.9 </a:t>
            </a:r>
            <a:r>
              <a:rPr lang="ar-DZ" sz="2400" dirty="0">
                <a:latin typeface="TimesNewRoman" charset="0"/>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مليون بطاقة مقبولة</a:t>
            </a:r>
            <a:r>
              <a:rPr lang="ar-SA" sz="2400" dirty="0">
                <a:latin typeface="TimesNewRoman" charset="0"/>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سجلت أرباحا تقدر </a:t>
            </a:r>
            <a:r>
              <a:rPr lang="ar-SA" sz="2400" dirty="0" err="1">
                <a:latin typeface="Traditional Arabic" pitchFamily="2" charset="-78"/>
                <a:ea typeface="Times New Roman" pitchFamily="18" charset="0"/>
                <a:cs typeface="Simplified Arabic" pitchFamily="2" charset="-78"/>
              </a:rPr>
              <a:t>ب</a:t>
            </a:r>
            <a:r>
              <a:rPr lang="ar-SA" sz="2400" dirty="0">
                <a:latin typeface="Traditional Arabic" pitchFamily="2" charset="-78"/>
                <a:ea typeface="Times New Roman" pitchFamily="18" charset="0"/>
                <a:cs typeface="Simplified Arabic" pitchFamily="2" charset="-78"/>
              </a:rPr>
              <a:t> </a:t>
            </a:r>
            <a:r>
              <a:rPr lang="en-US" sz="2400" dirty="0">
                <a:latin typeface="TimesNewRoman" charset="0"/>
                <a:ea typeface="Times New Roman" pitchFamily="18" charset="0"/>
                <a:cs typeface="Simplified Arabic" pitchFamily="2" charset="-78"/>
              </a:rPr>
              <a:t>16</a:t>
            </a:r>
            <a:r>
              <a:rPr lang="en-US" sz="2400" dirty="0">
                <a:latin typeface="Traditional Arabic" pitchFamily="2" charset="-78"/>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بليون دولار، ويملك (</a:t>
            </a:r>
            <a:r>
              <a:rPr lang="en-US" sz="2400" dirty="0">
                <a:latin typeface="TimesNewRoman" charset="0"/>
                <a:ea typeface="Times New Roman" pitchFamily="18" charset="0"/>
                <a:cs typeface="Simplified Arabic" pitchFamily="2" charset="-78"/>
              </a:rPr>
              <a:t>City Bank</a:t>
            </a:r>
            <a:r>
              <a:rPr lang="ar-SA" sz="2400" dirty="0">
                <a:latin typeface="Traditional Arabic" pitchFamily="2" charset="-78"/>
                <a:ea typeface="Times New Roman" pitchFamily="18" charset="0"/>
                <a:cs typeface="Simplified Arabic" pitchFamily="2" charset="-78"/>
              </a:rPr>
              <a:t>) شركة </a:t>
            </a:r>
            <a:r>
              <a:rPr lang="ar-SA" sz="2400" dirty="0" err="1">
                <a:latin typeface="Traditional Arabic" pitchFamily="2" charset="-78"/>
                <a:ea typeface="Times New Roman" pitchFamily="18" charset="0"/>
                <a:cs typeface="Simplified Arabic" pitchFamily="2" charset="-78"/>
              </a:rPr>
              <a:t>الدينرزكلوب</a:t>
            </a:r>
            <a:r>
              <a:rPr lang="ar-SA" sz="2400" dirty="0">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التي تعمل من خلال شبكة من الامتيازات والتراخيص، وتتسم هذه البطاقة بمرونة معاملاﺗﻬا، وتصدر </a:t>
            </a:r>
            <a:r>
              <a:rPr lang="ar-SA" sz="2400" dirty="0" err="1">
                <a:latin typeface="Traditional Arabic" pitchFamily="2" charset="-78"/>
                <a:ea typeface="Times New Roman" pitchFamily="18" charset="0"/>
                <a:cs typeface="Simplified Arabic" pitchFamily="2" charset="-78"/>
              </a:rPr>
              <a:t>الدينرزكلوب</a:t>
            </a:r>
            <a:r>
              <a:rPr lang="ar-SA" sz="2400" dirty="0">
                <a:latin typeface="Traditional Arabic" pitchFamily="2" charset="-78"/>
                <a:ea typeface="Times New Roman" pitchFamily="18" charset="0"/>
                <a:cs typeface="Simplified Arabic" pitchFamily="2" charset="-78"/>
              </a:rPr>
              <a:t> ثلاث أنواع من البطاقات هي</a:t>
            </a:r>
            <a:r>
              <a:rPr lang="en-US" sz="2400" dirty="0">
                <a:latin typeface="Traditional Arabic" pitchFamily="2" charset="-78"/>
                <a:ea typeface="Times New Roman" pitchFamily="18" charset="0"/>
                <a:cs typeface="Simplified Arabic" pitchFamily="2" charset="-78"/>
              </a:rPr>
              <a:t>: </a:t>
            </a:r>
            <a:r>
              <a:rPr lang="ar-DZ" sz="2400" dirty="0">
                <a:latin typeface="Traditional Arabic" pitchFamily="2" charset="-78"/>
                <a:ea typeface="Times New Roman" pitchFamily="18" charset="0"/>
                <a:cs typeface="Simplified Arabic" pitchFamily="2" charset="-78"/>
              </a:rPr>
              <a:t> </a:t>
            </a:r>
            <a:r>
              <a:rPr lang="ar-SA" sz="2400" dirty="0">
                <a:solidFill>
                  <a:schemeClr val="accent2">
                    <a:lumMod val="75000"/>
                  </a:schemeClr>
                </a:solidFill>
                <a:latin typeface="Traditional Arabic" pitchFamily="2" charset="-78"/>
                <a:ea typeface="Times New Roman" pitchFamily="18" charset="0"/>
                <a:cs typeface="Simplified Arabic" pitchFamily="2" charset="-78"/>
              </a:rPr>
              <a:t>بطاقة الصراف البنكي </a:t>
            </a:r>
            <a:r>
              <a:rPr lang="ar-SA" sz="2400" dirty="0">
                <a:latin typeface="Traditional Arabic" pitchFamily="2" charset="-78"/>
                <a:ea typeface="Times New Roman" pitchFamily="18" charset="0"/>
                <a:cs typeface="Simplified Arabic" pitchFamily="2" charset="-78"/>
              </a:rPr>
              <a:t>لكافة العملاء، </a:t>
            </a:r>
            <a:r>
              <a:rPr lang="ar-SA" sz="2400" dirty="0">
                <a:solidFill>
                  <a:schemeClr val="accent2">
                    <a:lumMod val="75000"/>
                  </a:schemeClr>
                </a:solidFill>
                <a:latin typeface="Traditional Arabic" pitchFamily="2" charset="-78"/>
                <a:ea typeface="Times New Roman" pitchFamily="18" charset="0"/>
                <a:cs typeface="Simplified Arabic" pitchFamily="2" charset="-78"/>
              </a:rPr>
              <a:t>وبطاقة الأعمال التجارية</a:t>
            </a:r>
            <a:r>
              <a:rPr lang="ar-SA" sz="2400" dirty="0">
                <a:latin typeface="Traditional Arabic" pitchFamily="2" charset="-78"/>
                <a:ea typeface="Times New Roman" pitchFamily="18" charset="0"/>
                <a:cs typeface="Simplified Arabic" pitchFamily="2" charset="-78"/>
              </a:rPr>
              <a:t> لرجال الأعمال، </a:t>
            </a:r>
            <a:r>
              <a:rPr lang="ar-SA" sz="2400" dirty="0">
                <a:solidFill>
                  <a:schemeClr val="accent2">
                    <a:lumMod val="75000"/>
                  </a:schemeClr>
                </a:solidFill>
                <a:latin typeface="Traditional Arabic" pitchFamily="2" charset="-78"/>
                <a:ea typeface="Times New Roman" pitchFamily="18" charset="0"/>
                <a:cs typeface="Simplified Arabic" pitchFamily="2" charset="-78"/>
              </a:rPr>
              <a:t>وبطاقات خاصة</a:t>
            </a:r>
            <a:r>
              <a:rPr lang="ar-SA" sz="2400" dirty="0">
                <a:latin typeface="Traditional Arabic" pitchFamily="2" charset="-78"/>
                <a:ea typeface="Times New Roman" pitchFamily="18" charset="0"/>
                <a:cs typeface="Simplified Arabic" pitchFamily="2" charset="-78"/>
              </a:rPr>
              <a:t> بالتعاون مع شركات كبرى مثل شركة الطيران البريطانية، شركة </a:t>
            </a:r>
            <a:r>
              <a:rPr lang="ar-SA" sz="2400" dirty="0" err="1">
                <a:latin typeface="Traditional Arabic" pitchFamily="2" charset="-78"/>
                <a:ea typeface="Times New Roman" pitchFamily="18" charset="0"/>
                <a:cs typeface="Simplified Arabic" pitchFamily="2" charset="-78"/>
              </a:rPr>
              <a:t>فولفو</a:t>
            </a:r>
            <a:r>
              <a:rPr lang="ar-SA" sz="2400" dirty="0">
                <a:latin typeface="Traditional Arabic" pitchFamily="2" charset="-78"/>
                <a:ea typeface="Times New Roman" pitchFamily="18" charset="0"/>
                <a:cs typeface="Simplified Arabic" pitchFamily="2" charset="-78"/>
              </a:rPr>
              <a:t> غيرها</a:t>
            </a:r>
            <a:r>
              <a:rPr lang="en-US" sz="2400" dirty="0">
                <a:latin typeface="Traditional Arabic" pitchFamily="2" charset="-78"/>
                <a:ea typeface="Times New Roman" pitchFamily="18" charset="0"/>
                <a:cs typeface="Simplified Arabic" pitchFamily="2" charset="-78"/>
              </a:rPr>
              <a:t>.</a:t>
            </a:r>
            <a:endParaRPr lang="fr-FR" sz="2400" dirty="0">
              <a:latin typeface="Times New Roman" pitchFamily="18" charset="0"/>
              <a:cs typeface="Simplified Arabic" pitchFamily="2" charset="-78"/>
            </a:endParaRPr>
          </a:p>
        </p:txBody>
      </p:sp>
      <p:pic>
        <p:nvPicPr>
          <p:cNvPr id="20483" name="Picture 5"/>
          <p:cNvPicPr>
            <a:picLocks noChangeAspect="1" noChangeArrowheads="1"/>
          </p:cNvPicPr>
          <p:nvPr/>
        </p:nvPicPr>
        <p:blipFill>
          <a:blip r:embed="rId2"/>
          <a:srcRect/>
          <a:stretch>
            <a:fillRect/>
          </a:stretch>
        </p:blipFill>
        <p:spPr bwMode="auto">
          <a:xfrm>
            <a:off x="3429000" y="4143375"/>
            <a:ext cx="2952750" cy="20066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1142976" y="642918"/>
            <a:ext cx="7821612" cy="3416300"/>
          </a:xfrm>
          <a:prstGeom prst="rect">
            <a:avLst/>
          </a:prstGeom>
          <a:noFill/>
          <a:ln w="9525">
            <a:noFill/>
            <a:miter lim="800000"/>
            <a:headEnd/>
            <a:tailEnd/>
          </a:ln>
        </p:spPr>
        <p:txBody>
          <a:bodyPr>
            <a:spAutoFit/>
          </a:bodyPr>
          <a:lstStyle/>
          <a:p>
            <a:pPr algn="just" rtl="1"/>
            <a:r>
              <a:rPr lang="ar-DZ" sz="2400" dirty="0">
                <a:solidFill>
                  <a:schemeClr val="accent2">
                    <a:lumMod val="75000"/>
                  </a:schemeClr>
                </a:solidFill>
              </a:rPr>
              <a:t>الفئة الثالثة: </a:t>
            </a:r>
            <a:r>
              <a:rPr lang="ar-SA" sz="2400" dirty="0"/>
              <a:t>المؤسسات التجارية الكبيرة</a:t>
            </a:r>
            <a:r>
              <a:rPr lang="ar-DZ" sz="2400" dirty="0"/>
              <a:t>: </a:t>
            </a:r>
            <a:r>
              <a:rPr lang="ar-SA" sz="2400" dirty="0"/>
              <a:t>بهدف المحافظة على العملاء وتسهيل معاملاﺗﻬم ، قامت المؤسسات والمحلات التجارية كالفنادق، المطاعم </a:t>
            </a:r>
            <a:r>
              <a:rPr lang="en-US" sz="2400" dirty="0"/>
              <a:t>…. </a:t>
            </a:r>
            <a:r>
              <a:rPr lang="ar-SA" sz="2400" dirty="0"/>
              <a:t>، بإصدار بطاقات خاصة لعملائها المتميزين، ومن الدوافع التي أدت </a:t>
            </a:r>
            <a:r>
              <a:rPr lang="ar-DZ" sz="2400" dirty="0"/>
              <a:t>ب</a:t>
            </a:r>
            <a:r>
              <a:rPr lang="ar-SA" sz="2400" dirty="0"/>
              <a:t>هذه المؤسسات لإصدار البطاقات الخاصة ، الأرباح التي حققها مصدرو البطاقات البنكية ، كما عملت هذه المؤسسات على تطوير البطاقات ، حتى أصبحت تصدر اليوم بصيغ مماثلة للبطاقات وتعرف على أﻧﻬا</a:t>
            </a:r>
            <a:r>
              <a:rPr lang="en-US" sz="2400" dirty="0"/>
              <a:t> " </a:t>
            </a:r>
            <a:r>
              <a:rPr lang="ar-SA" sz="2400" dirty="0"/>
              <a:t>بطاقة</a:t>
            </a:r>
            <a:r>
              <a:rPr lang="en-US" sz="2400" dirty="0"/>
              <a:t> (Store Cart. ) " </a:t>
            </a:r>
            <a:r>
              <a:rPr lang="ar-SA" sz="2400" dirty="0"/>
              <a:t>الائتمانية ، وتحت تسميات مختلفة أشهرها</a:t>
            </a:r>
            <a:r>
              <a:rPr lang="en-US" sz="2400" dirty="0"/>
              <a:t> " </a:t>
            </a:r>
            <a:r>
              <a:rPr lang="ar-SA" sz="2400" dirty="0"/>
              <a:t>بطاقة الشراء من المحل التجاري يصدرها المحل التجاري لعملائه، </a:t>
            </a:r>
            <a:r>
              <a:rPr lang="ar-SA" sz="2400" dirty="0" err="1"/>
              <a:t>و</a:t>
            </a:r>
            <a:r>
              <a:rPr lang="ar-SA" sz="2400" dirty="0"/>
              <a:t> يتيح لهم شراء ما يحتاجونه على الحساب من السلع والخدمات التي يقدمها، وذلك في حدود</a:t>
            </a:r>
            <a:r>
              <a:rPr lang="ar-SA" sz="2400" b="1" dirty="0"/>
              <a:t> </a:t>
            </a:r>
            <a:r>
              <a:rPr lang="ar-SA" sz="2400" dirty="0"/>
              <a:t>سقف ائتماني معين</a:t>
            </a:r>
            <a:r>
              <a:rPr lang="ar-DZ" sz="2400" dirty="0"/>
              <a:t>. </a:t>
            </a:r>
            <a:endParaRPr lang="fr-FR" sz="2400"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071538" y="500042"/>
            <a:ext cx="7862912" cy="4893647"/>
          </a:xfrm>
          <a:prstGeom prst="rect">
            <a:avLst/>
          </a:prstGeom>
          <a:noFill/>
          <a:ln w="9525">
            <a:noFill/>
            <a:miter lim="800000"/>
            <a:headEnd/>
            <a:tailEnd/>
          </a:ln>
        </p:spPr>
        <p:txBody>
          <a:bodyPr wrap="square" anchor="ctr">
            <a:spAutoFit/>
          </a:bodyPr>
          <a:lstStyle/>
          <a:p>
            <a:pPr algn="just" rtl="1"/>
            <a:r>
              <a:rPr lang="ar-DZ" sz="2400" b="1" dirty="0">
                <a:solidFill>
                  <a:schemeClr val="accent2">
                    <a:lumMod val="75000"/>
                  </a:schemeClr>
                </a:solidFill>
                <a:latin typeface="Times New Roman" pitchFamily="18" charset="0"/>
                <a:ea typeface="Times New Roman" pitchFamily="18" charset="0"/>
                <a:cs typeface="Simplified Arabic" pitchFamily="2" charset="-78"/>
              </a:rPr>
              <a:t>2. البطاقات الذكية</a:t>
            </a:r>
            <a:r>
              <a:rPr lang="ar-DZ" sz="2400" dirty="0">
                <a:solidFill>
                  <a:schemeClr val="accent2">
                    <a:lumMod val="75000"/>
                  </a:schemeClr>
                </a:solidFill>
                <a:latin typeface="Times New Roman" pitchFamily="18" charset="0"/>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بطاقة بلاستيكية تشبه بطاقة الائتمان، </a:t>
            </a:r>
            <a:r>
              <a:rPr lang="ar-SA" sz="2400" dirty="0" err="1" smtClean="0">
                <a:latin typeface="Traditional Arabic" pitchFamily="2" charset="-78"/>
                <a:ea typeface="Times New Roman" pitchFamily="18" charset="0"/>
                <a:cs typeface="Simplified Arabic" pitchFamily="2" charset="-78"/>
              </a:rPr>
              <a:t>و</a:t>
            </a:r>
            <a:r>
              <a:rPr lang="fr-FR" sz="2400" dirty="0" smtClean="0">
                <a:latin typeface="Traditional Arabic" pitchFamily="2" charset="-78"/>
                <a:ea typeface="Times New Roman" pitchFamily="18" charset="0"/>
                <a:cs typeface="Simplified Arabic" pitchFamily="2" charset="-78"/>
              </a:rPr>
              <a:t> </a:t>
            </a:r>
            <a:r>
              <a:rPr lang="ar-SA" sz="2400" dirty="0" err="1" smtClean="0">
                <a:latin typeface="Traditional Arabic" pitchFamily="2" charset="-78"/>
                <a:ea typeface="Times New Roman" pitchFamily="18" charset="0"/>
                <a:cs typeface="Simplified Arabic" pitchFamily="2" charset="-78"/>
              </a:rPr>
              <a:t>تح</a:t>
            </a:r>
            <a:r>
              <a:rPr lang="ar-DZ" sz="2400" dirty="0">
                <a:latin typeface="Traditional Arabic" pitchFamily="2" charset="-78"/>
                <a:ea typeface="Times New Roman" pitchFamily="18" charset="0"/>
                <a:cs typeface="Simplified Arabic" pitchFamily="2" charset="-78"/>
              </a:rPr>
              <a:t>و</a:t>
            </a:r>
            <a:r>
              <a:rPr lang="ar-SA" sz="2400" dirty="0">
                <a:latin typeface="Traditional Arabic" pitchFamily="2" charset="-78"/>
                <a:ea typeface="Times New Roman" pitchFamily="18" charset="0"/>
                <a:cs typeface="Simplified Arabic" pitchFamily="2" charset="-78"/>
              </a:rPr>
              <a:t>ي شريحة </a:t>
            </a:r>
            <a:r>
              <a:rPr lang="ar-SA" sz="2400" dirty="0" err="1">
                <a:latin typeface="Traditional Arabic" pitchFamily="2" charset="-78"/>
                <a:ea typeface="Times New Roman" pitchFamily="18" charset="0"/>
                <a:cs typeface="Simplified Arabic" pitchFamily="2" charset="-78"/>
              </a:rPr>
              <a:t>ميكروية</a:t>
            </a:r>
            <a:r>
              <a:rPr lang="ar-SA" sz="2400" dirty="0">
                <a:latin typeface="Traditional Arabic" pitchFamily="2" charset="-78"/>
                <a:ea typeface="Times New Roman" pitchFamily="18" charset="0"/>
                <a:cs typeface="Simplified Arabic" pitchFamily="2" charset="-78"/>
              </a:rPr>
              <a:t> </a:t>
            </a:r>
            <a:r>
              <a:rPr lang="ar-DZ" sz="2400" dirty="0">
                <a:latin typeface="Traditional Arabic" pitchFamily="2" charset="-78"/>
                <a:ea typeface="Times New Roman" pitchFamily="18" charset="0"/>
                <a:cs typeface="Simplified Arabic" pitchFamily="2" charset="-78"/>
              </a:rPr>
              <a:t>تستخدم </a:t>
            </a:r>
            <a:r>
              <a:rPr lang="ar-DZ" sz="2400" dirty="0" err="1">
                <a:latin typeface="Traditional Arabic" pitchFamily="2" charset="-78"/>
                <a:ea typeface="Times New Roman" pitchFamily="18" charset="0"/>
                <a:cs typeface="Simplified Arabic" pitchFamily="2" charset="-78"/>
              </a:rPr>
              <a:t>ل</a:t>
            </a:r>
            <a:r>
              <a:rPr lang="ar-SA" sz="2400" dirty="0">
                <a:latin typeface="Traditional Arabic" pitchFamily="2" charset="-78"/>
                <a:ea typeface="Times New Roman" pitchFamily="18" charset="0"/>
                <a:cs typeface="Simplified Arabic" pitchFamily="2" charset="-78"/>
              </a:rPr>
              <a:t>استخراج وتخزين ومعالجة ونقل بيانات رقمية مثل النقد الإلكتروني أو المعلومات الطبي</a:t>
            </a:r>
            <a:r>
              <a:rPr lang="ar-DZ" sz="2400" dirty="0">
                <a:latin typeface="Traditional Arabic" pitchFamily="2" charset="-78"/>
                <a:ea typeface="Times New Roman" pitchFamily="18" charset="0"/>
                <a:cs typeface="Simplified Arabic" pitchFamily="2" charset="-78"/>
              </a:rPr>
              <a:t>ة </a:t>
            </a:r>
            <a:r>
              <a:rPr lang="ar-SA" sz="2400" dirty="0">
                <a:latin typeface="Traditional Arabic" pitchFamily="2" charset="-78"/>
                <a:ea typeface="Times New Roman" pitchFamily="18" charset="0"/>
                <a:cs typeface="Simplified Arabic" pitchFamily="2" charset="-78"/>
              </a:rPr>
              <a:t>وتعطي فرصة الاختيار بين التعامل الائتماني أو</a:t>
            </a:r>
            <a:r>
              <a:rPr lang="ar-DZ" sz="2400" dirty="0">
                <a:latin typeface="Traditional Arabic" pitchFamily="2" charset="-78"/>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الدفع الفوري، وتم تطوير</a:t>
            </a:r>
            <a:r>
              <a:rPr lang="ar-DZ" sz="2400" dirty="0">
                <a:latin typeface="Traditional Arabic" pitchFamily="2" charset="-78"/>
                <a:ea typeface="Times New Roman" pitchFamily="18" charset="0"/>
                <a:cs typeface="Simplified Arabic" pitchFamily="2" charset="-78"/>
              </a:rPr>
              <a:t>ها </a:t>
            </a:r>
            <a:r>
              <a:rPr lang="ar-SA" sz="2400" dirty="0">
                <a:latin typeface="Traditional Arabic" pitchFamily="2" charset="-78"/>
                <a:ea typeface="Times New Roman" pitchFamily="18" charset="0"/>
                <a:cs typeface="Simplified Arabic" pitchFamily="2" charset="-78"/>
              </a:rPr>
              <a:t>منذ منتصف السبعينيات، إلا أن انتشار استعمال</a:t>
            </a:r>
            <a:r>
              <a:rPr lang="ar-DZ" sz="2400" dirty="0">
                <a:latin typeface="Traditional Arabic" pitchFamily="2" charset="-78"/>
                <a:ea typeface="Times New Roman" pitchFamily="18" charset="0"/>
                <a:cs typeface="Simplified Arabic" pitchFamily="2" charset="-78"/>
              </a:rPr>
              <a:t>ها زاد </a:t>
            </a:r>
            <a:r>
              <a:rPr lang="ar-SA" sz="2400" dirty="0">
                <a:latin typeface="Traditional Arabic" pitchFamily="2" charset="-78"/>
                <a:ea typeface="Times New Roman" pitchFamily="18" charset="0"/>
                <a:cs typeface="Simplified Arabic" pitchFamily="2" charset="-78"/>
              </a:rPr>
              <a:t>في الثمانينات في من أوروبا وآسيا، وذلك في ثلاثة مجالات أساسية وهي المحفظة الإلكترونية، تسديد تكاليف الرعاية الصحية وخدمات النقل الداخلي في المدن، إلا أﻧﻬا شهدت تطورا كبيرا سنة</a:t>
            </a:r>
            <a:r>
              <a:rPr lang="en-US" sz="2400" dirty="0">
                <a:latin typeface="Traditional Arabic" pitchFamily="2" charset="-78"/>
                <a:ea typeface="Times New Roman" pitchFamily="18" charset="0"/>
                <a:cs typeface="Simplified Arabic" pitchFamily="2" charset="-78"/>
              </a:rPr>
              <a:t>1994</a:t>
            </a:r>
            <a:r>
              <a:rPr lang="ar-DZ" sz="2400" dirty="0">
                <a:ea typeface="Times New Roman" pitchFamily="18" charset="0"/>
                <a:cs typeface="Simplified Arabic" pitchFamily="2" charset="-78"/>
              </a:rPr>
              <a:t>، حيث </a:t>
            </a:r>
            <a:r>
              <a:rPr lang="ar-SA" sz="2400" dirty="0">
                <a:latin typeface="Traditional Arabic" pitchFamily="2" charset="-78"/>
                <a:ea typeface="Times New Roman" pitchFamily="18" charset="0"/>
                <a:cs typeface="Simplified Arabic" pitchFamily="2" charset="-78"/>
              </a:rPr>
              <a:t>اهتمت المصارف وشركات الخدمات المالية </a:t>
            </a:r>
            <a:r>
              <a:rPr lang="ar-DZ" sz="2400" dirty="0">
                <a:latin typeface="Traditional Arabic" pitchFamily="2" charset="-78"/>
                <a:ea typeface="Times New Roman" pitchFamily="18" charset="0"/>
                <a:cs typeface="Simplified Arabic" pitchFamily="2" charset="-78"/>
              </a:rPr>
              <a:t>ب</a:t>
            </a:r>
            <a:r>
              <a:rPr lang="ar-SA" sz="2400" dirty="0">
                <a:latin typeface="Traditional Arabic" pitchFamily="2" charset="-78"/>
                <a:ea typeface="Times New Roman" pitchFamily="18" charset="0"/>
                <a:cs typeface="Simplified Arabic" pitchFamily="2" charset="-78"/>
              </a:rPr>
              <a:t>هذا النوع وذلك لعدة أسباب منها:</a:t>
            </a:r>
            <a:endParaRPr lang="fr-FR" sz="2400" dirty="0">
              <a:cs typeface="Times New Roman" pitchFamily="18" charset="0"/>
            </a:endParaRPr>
          </a:p>
          <a:p>
            <a:pPr algn="just" rtl="1" eaLnBrk="0" hangingPunct="0"/>
            <a:r>
              <a:rPr lang="ar-SA" sz="2400" dirty="0">
                <a:latin typeface="Traditional Arabic" pitchFamily="2" charset="-78"/>
                <a:cs typeface="Simplified Arabic" pitchFamily="2" charset="-78"/>
              </a:rPr>
              <a:t>- تناقص تكلف</a:t>
            </a:r>
            <a:r>
              <a:rPr lang="ar-DZ" sz="2400" dirty="0" err="1">
                <a:latin typeface="Traditional Arabic" pitchFamily="2" charset="-78"/>
                <a:cs typeface="Simplified Arabic" pitchFamily="2" charset="-78"/>
              </a:rPr>
              <a:t>تها</a:t>
            </a:r>
            <a:r>
              <a:rPr lang="ar-SA" sz="2400" dirty="0">
                <a:latin typeface="Traditional Arabic" pitchFamily="2" charset="-78"/>
                <a:cs typeface="Simplified Arabic" pitchFamily="2" charset="-78"/>
              </a:rPr>
              <a:t>، حيث أصبحت تكلفة الوحدة منها بحدود</a:t>
            </a:r>
            <a:r>
              <a:rPr lang="ar-DZ" sz="2400" dirty="0">
                <a:latin typeface="TimesNewRoman" charset="0"/>
                <a:cs typeface="Simplified Arabic" pitchFamily="2" charset="-78"/>
              </a:rPr>
              <a:t> 1-2.5</a:t>
            </a:r>
            <a:r>
              <a:rPr lang="en-US" sz="2400" dirty="0">
                <a:latin typeface="TimesNewRoman" charset="0"/>
                <a:cs typeface="Simplified Arabic" pitchFamily="2" charset="-78"/>
              </a:rPr>
              <a:t>$</a:t>
            </a:r>
            <a:r>
              <a:rPr lang="en-US" sz="2400" dirty="0">
                <a:latin typeface="Traditional Arabic" pitchFamily="2" charset="-78"/>
                <a:cs typeface="Simplified Arabic" pitchFamily="2" charset="-78"/>
              </a:rPr>
              <a:t> </a:t>
            </a:r>
            <a:r>
              <a:rPr lang="ar-DZ" sz="2400" dirty="0">
                <a:latin typeface="TimesNewRoman" charset="0"/>
                <a:cs typeface="Simplified Arabic" pitchFamily="2" charset="-78"/>
              </a:rPr>
              <a:t>.</a:t>
            </a:r>
            <a:endParaRPr lang="fr-FR" sz="2400" dirty="0"/>
          </a:p>
          <a:p>
            <a:pPr algn="just" rtl="1" eaLnBrk="0" hangingPunct="0"/>
            <a:r>
              <a:rPr lang="ar-DZ" sz="2400" dirty="0">
                <a:latin typeface="TimesNewRoman" charset="0"/>
                <a:cs typeface="Simplified Arabic" pitchFamily="2" charset="-78"/>
              </a:rPr>
              <a:t>- </a:t>
            </a:r>
            <a:r>
              <a:rPr lang="ar-SA" sz="2400" dirty="0">
                <a:latin typeface="Traditional Arabic" pitchFamily="2" charset="-78"/>
                <a:cs typeface="Simplified Arabic" pitchFamily="2" charset="-78"/>
              </a:rPr>
              <a:t>تزايد مخاوف التزوير التي ترافق استعمال نظم البطاقات الاعتيادية</a:t>
            </a:r>
            <a:r>
              <a:rPr lang="en-US" sz="2400" dirty="0">
                <a:latin typeface="Traditional Arabic" pitchFamily="2" charset="-78"/>
                <a:cs typeface="Simplified Arabic" pitchFamily="2" charset="-78"/>
              </a:rPr>
              <a:t> .</a:t>
            </a:r>
            <a:endParaRPr lang="fr-FR" sz="2400" dirty="0"/>
          </a:p>
          <a:p>
            <a:pPr algn="just" rtl="1" eaLnBrk="0" hangingPunct="0"/>
            <a:r>
              <a:rPr lang="ar-SA" sz="2400" dirty="0">
                <a:latin typeface="Traditional Arabic" pitchFamily="2" charset="-78"/>
                <a:cs typeface="Simplified Arabic" pitchFamily="2" charset="-78"/>
              </a:rPr>
              <a:t>- تعاظم </a:t>
            </a:r>
            <a:r>
              <a:rPr lang="en-US" sz="2400" dirty="0">
                <a:latin typeface="Traditional Arabic" pitchFamily="2" charset="-78"/>
                <a:cs typeface="Simplified Arabic" pitchFamily="2" charset="-78"/>
              </a:rPr>
              <a:t>"</a:t>
            </a:r>
            <a:r>
              <a:rPr lang="en-US" sz="2400" dirty="0">
                <a:cs typeface="Simplified Arabic" pitchFamily="2" charset="-78"/>
              </a:rPr>
              <a:t> </a:t>
            </a:r>
            <a:r>
              <a:rPr lang="ar-SA" sz="2400" dirty="0">
                <a:latin typeface="Traditional Arabic" pitchFamily="2" charset="-78"/>
                <a:cs typeface="Simplified Arabic" pitchFamily="2" charset="-78"/>
              </a:rPr>
              <a:t>التعامل عن بعد" عبر الهواتف والحواسيب الشخصية</a:t>
            </a:r>
            <a:r>
              <a:rPr lang="en-US" sz="2400" dirty="0">
                <a:latin typeface="Traditional Arabic" pitchFamily="2" charset="-78"/>
                <a:cs typeface="Simplified Arabic" pitchFamily="2" charset="-78"/>
              </a:rPr>
              <a:t> .</a:t>
            </a:r>
            <a:endParaRPr lang="fr-FR" sz="2400" dirty="0"/>
          </a:p>
          <a:p>
            <a:pPr algn="just" rtl="1" eaLnBrk="0" hangingPunct="0"/>
            <a:r>
              <a:rPr lang="ar-SA" sz="2400" dirty="0">
                <a:latin typeface="Traditional Arabic" pitchFamily="2" charset="-78"/>
                <a:cs typeface="Simplified Arabic" pitchFamily="2" charset="-78"/>
              </a:rPr>
              <a:t>- البحث عن فرص جديدة </a:t>
            </a:r>
            <a:r>
              <a:rPr lang="ar-DZ" sz="2400" dirty="0">
                <a:latin typeface="Traditional Arabic" pitchFamily="2" charset="-78"/>
                <a:cs typeface="Simplified Arabic" pitchFamily="2" charset="-78"/>
              </a:rPr>
              <a:t>ل</a:t>
            </a:r>
            <a:r>
              <a:rPr lang="ar-SA" sz="2400" dirty="0">
                <a:latin typeface="Traditional Arabic" pitchFamily="2" charset="-78"/>
                <a:cs typeface="Simplified Arabic" pitchFamily="2" charset="-78"/>
              </a:rPr>
              <a:t>لإيرادات من قبل المصارف ومجهزي الخدمات المالية، </a:t>
            </a:r>
            <a:r>
              <a:rPr lang="ar-DZ" sz="2400" dirty="0">
                <a:latin typeface="Traditional Arabic" pitchFamily="2" charset="-78"/>
                <a:cs typeface="Simplified Arabic" pitchFamily="2" charset="-78"/>
              </a:rPr>
              <a:t>و</a:t>
            </a:r>
            <a:r>
              <a:rPr lang="ar-SA" sz="2400" dirty="0">
                <a:latin typeface="Traditional Arabic" pitchFamily="2" charset="-78"/>
                <a:cs typeface="Simplified Arabic" pitchFamily="2" charset="-78"/>
              </a:rPr>
              <a:t>حتى من قبل شركات الاتصالات والحواسيب</a:t>
            </a:r>
            <a:endParaRPr lang="fr-FR" sz="2400" dirty="0">
              <a:latin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457200" y="1196975"/>
            <a:ext cx="8229600" cy="4525963"/>
          </a:xfrm>
        </p:spPr>
        <p:txBody>
          <a:bodyPr>
            <a:normAutofit/>
          </a:bodyPr>
          <a:lstStyle/>
          <a:p>
            <a:pPr marL="365760" indent="-283464" algn="just" rtl="1" eaLnBrk="0" fontAlgn="auto" hangingPunct="0">
              <a:spcBef>
                <a:spcPct val="0"/>
              </a:spcBef>
              <a:spcAft>
                <a:spcPts val="0"/>
              </a:spcAft>
              <a:buClrTx/>
              <a:buSzTx/>
              <a:buFontTx/>
              <a:buNone/>
              <a:defRPr/>
            </a:pPr>
            <a:r>
              <a:rPr lang="ar-SA" sz="2800" dirty="0"/>
              <a:t>ومجالات استخدام البطاقات الذكية متعددة، فيمكن تحويلها</a:t>
            </a:r>
            <a:r>
              <a:rPr lang="ar-DZ" sz="2800" dirty="0"/>
              <a:t> </a:t>
            </a:r>
            <a:r>
              <a:rPr lang="ar-SA" sz="2800" dirty="0"/>
              <a:t>إلى</a:t>
            </a:r>
            <a:endParaRPr lang="ar-DZ" sz="2800" dirty="0"/>
          </a:p>
          <a:p>
            <a:pPr marL="365760" indent="-283464" algn="just" rtl="1" eaLnBrk="0" fontAlgn="auto" hangingPunct="0">
              <a:spcBef>
                <a:spcPct val="0"/>
              </a:spcBef>
              <a:spcAft>
                <a:spcPts val="0"/>
              </a:spcAft>
              <a:buClrTx/>
              <a:buSzTx/>
              <a:buFontTx/>
              <a:buNone/>
              <a:defRPr/>
            </a:pPr>
            <a:r>
              <a:rPr lang="ar-SA" sz="2800" dirty="0"/>
              <a:t>حافظة نقود إلكترونية، أو إلى بطاقة لتعريف الهوية أو بطاقة</a:t>
            </a:r>
            <a:endParaRPr lang="ar-DZ" sz="2800" dirty="0"/>
          </a:p>
          <a:p>
            <a:pPr marL="365760" indent="-283464" algn="just" rtl="1" eaLnBrk="0" fontAlgn="auto" hangingPunct="0">
              <a:spcBef>
                <a:spcPct val="0"/>
              </a:spcBef>
              <a:spcAft>
                <a:spcPts val="0"/>
              </a:spcAft>
              <a:buClrTx/>
              <a:buSzTx/>
              <a:buFontTx/>
              <a:buNone/>
              <a:defRPr/>
            </a:pPr>
            <a:r>
              <a:rPr lang="ar-SA" sz="2800" dirty="0"/>
              <a:t>صحية</a:t>
            </a:r>
            <a:r>
              <a:rPr lang="ar-DZ" sz="2800" dirty="0"/>
              <a:t>،</a:t>
            </a:r>
            <a:r>
              <a:rPr lang="ar-SA" sz="2800" dirty="0"/>
              <a:t> كما قامت شركة</a:t>
            </a:r>
            <a:r>
              <a:rPr lang="ar-DZ" sz="2800" dirty="0"/>
              <a:t>    </a:t>
            </a:r>
            <a:r>
              <a:rPr lang="en-US" sz="2800" dirty="0"/>
              <a:t>Sun Micro </a:t>
            </a:r>
            <a:r>
              <a:rPr lang="en-US" sz="2800" dirty="0" err="1"/>
              <a:t>Systèmes</a:t>
            </a:r>
            <a:endParaRPr lang="ar-DZ" sz="2800" dirty="0"/>
          </a:p>
          <a:p>
            <a:pPr marL="365760" indent="-283464" algn="just" rtl="1" eaLnBrk="0" fontAlgn="auto" hangingPunct="0">
              <a:spcBef>
                <a:spcPct val="0"/>
              </a:spcBef>
              <a:spcAft>
                <a:spcPts val="0"/>
              </a:spcAft>
              <a:buClrTx/>
              <a:buSzTx/>
              <a:buFontTx/>
              <a:buNone/>
              <a:defRPr/>
            </a:pPr>
            <a:r>
              <a:rPr lang="ar-SA" sz="2800" dirty="0"/>
              <a:t>لإلكترونية الأمريكية</a:t>
            </a:r>
            <a:r>
              <a:rPr lang="ar-DZ" sz="2800" dirty="0"/>
              <a:t>  </a:t>
            </a:r>
            <a:r>
              <a:rPr lang="ar-SA" sz="2800" dirty="0"/>
              <a:t>بتطوير البطاقات ليستخدمها مشتركو</a:t>
            </a:r>
            <a:r>
              <a:rPr lang="ar-DZ" sz="2800" dirty="0"/>
              <a:t> </a:t>
            </a:r>
          </a:p>
          <a:p>
            <a:pPr marL="365760" indent="-283464" algn="just" rtl="1" eaLnBrk="0" fontAlgn="auto" hangingPunct="0">
              <a:spcBef>
                <a:spcPct val="0"/>
              </a:spcBef>
              <a:spcAft>
                <a:spcPts val="0"/>
              </a:spcAft>
              <a:buClrTx/>
              <a:buSzTx/>
              <a:buFontTx/>
              <a:buNone/>
              <a:defRPr/>
            </a:pPr>
            <a:r>
              <a:rPr lang="ar-SA" sz="2800" dirty="0"/>
              <a:t>الشبكات الإلكترونية لتعريف هويتهم والحصول على بريدهم</a:t>
            </a:r>
            <a:endParaRPr lang="ar-DZ" sz="2800" dirty="0"/>
          </a:p>
          <a:p>
            <a:pPr marL="365760" indent="-283464" algn="just" rtl="1" eaLnBrk="0" fontAlgn="auto" hangingPunct="0">
              <a:spcBef>
                <a:spcPct val="0"/>
              </a:spcBef>
              <a:spcAft>
                <a:spcPts val="0"/>
              </a:spcAft>
              <a:buClrTx/>
              <a:buSzTx/>
              <a:buFontTx/>
              <a:buNone/>
              <a:defRPr/>
            </a:pPr>
            <a:r>
              <a:rPr lang="ar-SA" sz="2800" dirty="0"/>
              <a:t>الإلكتروني بدلا من استخدام الشفرات </a:t>
            </a:r>
            <a:r>
              <a:rPr lang="ar-SA" sz="2800" dirty="0" err="1"/>
              <a:t>و</a:t>
            </a:r>
            <a:r>
              <a:rPr lang="ar-SA" sz="2800" dirty="0"/>
              <a:t> الرموز التي تكون غير </a:t>
            </a:r>
            <a:endParaRPr lang="ar-DZ" sz="2800" dirty="0"/>
          </a:p>
          <a:p>
            <a:pPr marL="365760" indent="-283464" algn="just" rtl="1" eaLnBrk="0" fontAlgn="auto" hangingPunct="0">
              <a:spcBef>
                <a:spcPct val="0"/>
              </a:spcBef>
              <a:spcAft>
                <a:spcPts val="0"/>
              </a:spcAft>
              <a:buClrTx/>
              <a:buSzTx/>
              <a:buFontTx/>
              <a:buNone/>
              <a:defRPr/>
            </a:pPr>
            <a:r>
              <a:rPr lang="ar-SA" sz="2800" dirty="0"/>
              <a:t>آمنة</a:t>
            </a:r>
            <a:r>
              <a:rPr lang="en-US" sz="2800" dirty="0"/>
              <a:t> . </a:t>
            </a:r>
            <a:r>
              <a:rPr lang="ar-SA" sz="2800" dirty="0"/>
              <a:t>ولقد بدأت المنظمات العالمية في إنتاج بطاقة دفع جديدة </a:t>
            </a:r>
            <a:endParaRPr lang="ar-DZ" sz="2800" dirty="0"/>
          </a:p>
          <a:p>
            <a:pPr marL="365760" indent="-283464" algn="just" rtl="1" eaLnBrk="0" fontAlgn="auto" hangingPunct="0">
              <a:spcBef>
                <a:spcPct val="0"/>
              </a:spcBef>
              <a:spcAft>
                <a:spcPts val="0"/>
              </a:spcAft>
              <a:buClrTx/>
              <a:buSzTx/>
              <a:buFontTx/>
              <a:buNone/>
              <a:defRPr/>
            </a:pPr>
            <a:r>
              <a:rPr lang="ar-SA" sz="2800" dirty="0"/>
              <a:t>أطلق عليها اسم </a:t>
            </a:r>
            <a:r>
              <a:rPr lang="ar-SA" sz="2800" dirty="0" err="1"/>
              <a:t>الموندس</a:t>
            </a:r>
            <a:r>
              <a:rPr lang="ar-SA" sz="2800" dirty="0"/>
              <a:t>  </a:t>
            </a:r>
            <a:r>
              <a:rPr lang="ar-DZ" sz="2800" dirty="0"/>
              <a:t> </a:t>
            </a:r>
            <a:r>
              <a:rPr lang="en-US" sz="2800" dirty="0" err="1"/>
              <a:t>Mondex</a:t>
            </a:r>
            <a:r>
              <a:rPr lang="en-US" sz="2800" dirty="0"/>
              <a:t> </a:t>
            </a:r>
            <a:r>
              <a:rPr lang="ar-SA" sz="2800" dirty="0"/>
              <a:t>لجعل نظام الدفع</a:t>
            </a:r>
            <a:r>
              <a:rPr lang="ar-DZ" sz="2800" dirty="0"/>
              <a:t> </a:t>
            </a:r>
          </a:p>
          <a:p>
            <a:pPr marL="365760" indent="-283464" algn="just" rtl="1" eaLnBrk="0" fontAlgn="auto" hangingPunct="0">
              <a:spcBef>
                <a:spcPct val="0"/>
              </a:spcBef>
              <a:spcAft>
                <a:spcPts val="0"/>
              </a:spcAft>
              <a:buClrTx/>
              <a:buSzTx/>
              <a:buFontTx/>
              <a:buNone/>
              <a:defRPr/>
            </a:pPr>
            <a:r>
              <a:rPr lang="ar-SA" sz="2800" dirty="0"/>
              <a:t>الإلكتروني أكثر مرونة</a:t>
            </a:r>
            <a:r>
              <a:rPr lang="en-US" sz="2800" dirty="0"/>
              <a:t> .</a:t>
            </a:r>
            <a:endParaRPr lang="fr-FR" sz="2800" dirty="0"/>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ChangeArrowheads="1"/>
          </p:cNvSpPr>
          <p:nvPr/>
        </p:nvSpPr>
        <p:spPr bwMode="auto">
          <a:xfrm>
            <a:off x="1071538" y="642918"/>
            <a:ext cx="7923238" cy="2308324"/>
          </a:xfrm>
          <a:prstGeom prst="rect">
            <a:avLst/>
          </a:prstGeom>
          <a:noFill/>
          <a:ln w="9525">
            <a:noFill/>
            <a:miter lim="800000"/>
            <a:headEnd/>
            <a:tailEnd/>
          </a:ln>
        </p:spPr>
        <p:txBody>
          <a:bodyPr wrap="square" anchor="ctr">
            <a:spAutoFit/>
          </a:bodyPr>
          <a:lstStyle/>
          <a:p>
            <a:pPr algn="just" rtl="1"/>
            <a:r>
              <a:rPr lang="ar-SA" sz="2400" b="1" dirty="0">
                <a:solidFill>
                  <a:schemeClr val="accent2">
                    <a:lumMod val="75000"/>
                  </a:schemeClr>
                </a:solidFill>
                <a:latin typeface="Traditional Arabic" pitchFamily="2" charset="-78"/>
                <a:ea typeface="Times New Roman" pitchFamily="18" charset="0"/>
                <a:cs typeface="Simplified Arabic" pitchFamily="2" charset="-78"/>
              </a:rPr>
              <a:t>بطاقة </a:t>
            </a:r>
            <a:r>
              <a:rPr lang="ar-SA" sz="2400" b="1" dirty="0" err="1">
                <a:solidFill>
                  <a:schemeClr val="accent2">
                    <a:lumMod val="75000"/>
                  </a:schemeClr>
                </a:solidFill>
                <a:latin typeface="Traditional Arabic" pitchFamily="2" charset="-78"/>
                <a:ea typeface="Times New Roman" pitchFamily="18" charset="0"/>
                <a:cs typeface="Simplified Arabic" pitchFamily="2" charset="-78"/>
              </a:rPr>
              <a:t>الموندكس</a:t>
            </a:r>
            <a:r>
              <a:rPr lang="ar-SA" sz="2400" b="1" dirty="0">
                <a:solidFill>
                  <a:schemeClr val="accent2">
                    <a:lumMod val="75000"/>
                  </a:schemeClr>
                </a:solidFill>
                <a:latin typeface="Traditional Arabic" pitchFamily="2" charset="-78"/>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وهي بطاقة ذات شريحة إلكترونية قادرة على تخزين المعلومات، وتعد بمثابة كمبيوتر صغير تحمله البطاقة مما يعطيها مرونة كبيرة في الاستخدام تجعلها تجمع بين مميزات النقود الورقية وبطاقات الدفع الحديثة مع تلافي عيوﺑﻬا، ولقد دعمت المنظمات الدولية إنتاج هذا النوع من البطاقات، ففي سنة </a:t>
            </a:r>
            <a:r>
              <a:rPr lang="en-US" sz="2400" dirty="0">
                <a:latin typeface="TimesNewRoman" charset="0"/>
                <a:ea typeface="Times New Roman" pitchFamily="18" charset="0"/>
                <a:cs typeface="Simplified Arabic" pitchFamily="2" charset="-78"/>
              </a:rPr>
              <a:t>1997 </a:t>
            </a:r>
            <a:r>
              <a:rPr lang="ar-DZ" sz="2400" dirty="0">
                <a:latin typeface="TimesNewRoman" charset="0"/>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شاركت منظمة </a:t>
            </a:r>
            <a:r>
              <a:rPr lang="ar-SA" sz="2400" dirty="0" err="1">
                <a:latin typeface="Traditional Arabic" pitchFamily="2" charset="-78"/>
                <a:ea typeface="Times New Roman" pitchFamily="18" charset="0"/>
                <a:cs typeface="Simplified Arabic" pitchFamily="2" charset="-78"/>
              </a:rPr>
              <a:t>الماستركارد</a:t>
            </a:r>
            <a:r>
              <a:rPr lang="ar-SA" sz="2400" dirty="0">
                <a:latin typeface="Traditional Arabic" pitchFamily="2" charset="-78"/>
                <a:ea typeface="Times New Roman" pitchFamily="18" charset="0"/>
                <a:cs typeface="Simplified Arabic" pitchFamily="2" charset="-78"/>
              </a:rPr>
              <a:t> بحصة قدرها</a:t>
            </a:r>
            <a:r>
              <a:rPr lang="en-US" sz="2400" dirty="0">
                <a:latin typeface="TimesNewRoman" charset="0"/>
                <a:ea typeface="Times New Roman" pitchFamily="18" charset="0"/>
                <a:cs typeface="Simplified Arabic" pitchFamily="2" charset="-78"/>
              </a:rPr>
              <a:t>%51</a:t>
            </a:r>
            <a:r>
              <a:rPr lang="en-US" sz="2400" dirty="0">
                <a:latin typeface="Traditional Arabic" pitchFamily="2" charset="-78"/>
                <a:ea typeface="Times New Roman" pitchFamily="18" charset="0"/>
                <a:cs typeface="Simplified Arabic" pitchFamily="2" charset="-78"/>
              </a:rPr>
              <a:t> </a:t>
            </a:r>
            <a:r>
              <a:rPr lang="ar-DZ" sz="2400" dirty="0">
                <a:latin typeface="Traditional Arabic" pitchFamily="2" charset="-78"/>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من رأسمال الشركة، بينما </a:t>
            </a:r>
            <a:r>
              <a:rPr lang="en-US" sz="2400" dirty="0">
                <a:latin typeface="TimesNewRoman" charset="0"/>
                <a:ea typeface="Times New Roman" pitchFamily="18" charset="0"/>
                <a:cs typeface="Simplified Arabic" pitchFamily="2" charset="-78"/>
              </a:rPr>
              <a:t>49 % </a:t>
            </a:r>
            <a:r>
              <a:rPr lang="ar-DZ" sz="2400" dirty="0">
                <a:latin typeface="TimesNewRoman" charset="0"/>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الباقية تقاسمتها </a:t>
            </a:r>
            <a:r>
              <a:rPr lang="en-US" sz="2400" dirty="0">
                <a:latin typeface="TimesNewRoman" charset="0"/>
                <a:ea typeface="Times New Roman" pitchFamily="18" charset="0"/>
                <a:cs typeface="Simplified Arabic" pitchFamily="2" charset="-78"/>
              </a:rPr>
              <a:t>27 </a:t>
            </a:r>
            <a:r>
              <a:rPr lang="ar-DZ" sz="2400" dirty="0">
                <a:latin typeface="TimesNewRoman" charset="0"/>
                <a:ea typeface="Times New Roman" pitchFamily="18" charset="0"/>
                <a:cs typeface="Simplified Arabic" pitchFamily="2" charset="-78"/>
              </a:rPr>
              <a:t> </a:t>
            </a:r>
            <a:r>
              <a:rPr lang="ar-SA" sz="2400" dirty="0">
                <a:latin typeface="Traditional Arabic" pitchFamily="2" charset="-78"/>
                <a:ea typeface="Times New Roman" pitchFamily="18" charset="0"/>
                <a:cs typeface="Simplified Arabic" pitchFamily="2" charset="-78"/>
              </a:rPr>
              <a:t>شركة أوروبية بنسب متفاوتة</a:t>
            </a:r>
            <a:r>
              <a:rPr lang="ar-DZ" sz="2400" dirty="0">
                <a:latin typeface="Times New Roman" pitchFamily="18" charset="0"/>
                <a:ea typeface="Times New Roman" pitchFamily="18" charset="0"/>
                <a:cs typeface="Simplified Arabic" pitchFamily="2" charset="-78"/>
              </a:rPr>
              <a:t>.</a:t>
            </a:r>
            <a:endParaRPr lang="fr-FR" sz="2400" dirty="0">
              <a:latin typeface="Times New Roman" pitchFamily="18" charset="0"/>
            </a:endParaRPr>
          </a:p>
        </p:txBody>
      </p:sp>
      <p:sp>
        <p:nvSpPr>
          <p:cNvPr id="24579" name="Rectangle 7"/>
          <p:cNvSpPr>
            <a:spLocks noChangeArrowheads="1"/>
          </p:cNvSpPr>
          <p:nvPr/>
        </p:nvSpPr>
        <p:spPr bwMode="auto">
          <a:xfrm>
            <a:off x="1071537" y="3417888"/>
            <a:ext cx="7893075" cy="2677656"/>
          </a:xfrm>
          <a:prstGeom prst="rect">
            <a:avLst/>
          </a:prstGeom>
          <a:noFill/>
          <a:ln w="9525">
            <a:noFill/>
            <a:miter lim="800000"/>
            <a:headEnd/>
            <a:tailEnd/>
          </a:ln>
        </p:spPr>
        <p:txBody>
          <a:bodyPr wrap="square" anchor="ctr">
            <a:spAutoFit/>
          </a:bodyPr>
          <a:lstStyle/>
          <a:p>
            <a:pPr algn="just" rtl="1"/>
            <a:r>
              <a:rPr lang="ar-DZ" sz="2400" b="1" dirty="0">
                <a:solidFill>
                  <a:schemeClr val="accent2">
                    <a:lumMod val="75000"/>
                  </a:schemeClr>
                </a:solidFill>
                <a:cs typeface="Simplified Arabic" pitchFamily="2" charset="-78"/>
              </a:rPr>
              <a:t>مز</a:t>
            </a:r>
            <a:r>
              <a:rPr lang="ar-SA" sz="2400" b="1" dirty="0" err="1">
                <a:solidFill>
                  <a:schemeClr val="accent2">
                    <a:lumMod val="75000"/>
                  </a:schemeClr>
                </a:solidFill>
                <a:cs typeface="Simplified Arabic" pitchFamily="2" charset="-78"/>
              </a:rPr>
              <a:t>ايا</a:t>
            </a:r>
            <a:r>
              <a:rPr lang="ar-SA" sz="2400" b="1" dirty="0">
                <a:solidFill>
                  <a:schemeClr val="accent2">
                    <a:lumMod val="75000"/>
                  </a:schemeClr>
                </a:solidFill>
                <a:cs typeface="Simplified Arabic" pitchFamily="2" charset="-78"/>
              </a:rPr>
              <a:t> بطاقة </a:t>
            </a:r>
            <a:r>
              <a:rPr lang="ar-SA" sz="2400" b="1" dirty="0" err="1">
                <a:solidFill>
                  <a:schemeClr val="accent2">
                    <a:lumMod val="75000"/>
                  </a:schemeClr>
                </a:solidFill>
                <a:cs typeface="Simplified Arabic" pitchFamily="2" charset="-78"/>
              </a:rPr>
              <a:t>الموندكس</a:t>
            </a:r>
            <a:r>
              <a:rPr lang="ar-SA" sz="2400" dirty="0">
                <a:solidFill>
                  <a:schemeClr val="accent2">
                    <a:lumMod val="75000"/>
                  </a:schemeClr>
                </a:solidFill>
                <a:cs typeface="Simplified Arabic" pitchFamily="2" charset="-78"/>
              </a:rPr>
              <a:t>: </a:t>
            </a:r>
            <a:r>
              <a:rPr lang="ar-SA" sz="2400" dirty="0">
                <a:cs typeface="Simplified Arabic" pitchFamily="2" charset="-78"/>
              </a:rPr>
              <a:t>وتتمتع البطاقة بالعديد من المزايا نذكر منها</a:t>
            </a:r>
            <a:r>
              <a:rPr lang="en-US" sz="2400" dirty="0">
                <a:cs typeface="Simplified Arabic" pitchFamily="2" charset="-78"/>
              </a:rPr>
              <a:t>:</a:t>
            </a:r>
            <a:endParaRPr lang="fr-FR" sz="2400" dirty="0">
              <a:cs typeface="Simplified Arabic" pitchFamily="2" charset="-78"/>
            </a:endParaRPr>
          </a:p>
          <a:p>
            <a:pPr algn="just" rtl="1">
              <a:buFontTx/>
              <a:buChar char="-"/>
            </a:pPr>
            <a:r>
              <a:rPr lang="ar-DZ" sz="2400" dirty="0">
                <a:cs typeface="Simplified Arabic" pitchFamily="2" charset="-78"/>
              </a:rPr>
              <a:t> </a:t>
            </a:r>
            <a:r>
              <a:rPr lang="ar-SA" sz="2400" dirty="0">
                <a:cs typeface="Simplified Arabic" pitchFamily="2" charset="-78"/>
              </a:rPr>
              <a:t>تستخدم كبطاقة ائتمانية أو بطاقة خصم فوري طبقا لرغبة العميل</a:t>
            </a:r>
            <a:r>
              <a:rPr lang="en-US" sz="2400" dirty="0">
                <a:cs typeface="Simplified Arabic" pitchFamily="2" charset="-78"/>
              </a:rPr>
              <a:t> </a:t>
            </a:r>
            <a:endParaRPr lang="ar-DZ" sz="2400" dirty="0">
              <a:cs typeface="Simplified Arabic" pitchFamily="2" charset="-78"/>
            </a:endParaRPr>
          </a:p>
          <a:p>
            <a:pPr algn="just" rtl="1">
              <a:buFontTx/>
              <a:buChar char="-"/>
            </a:pPr>
            <a:r>
              <a:rPr lang="ar-DZ" sz="2400" dirty="0">
                <a:cs typeface="Simplified Arabic" pitchFamily="2" charset="-78"/>
              </a:rPr>
              <a:t> </a:t>
            </a:r>
            <a:r>
              <a:rPr lang="ar-SA" sz="2400" dirty="0">
                <a:cs typeface="Simplified Arabic" pitchFamily="2" charset="-78"/>
              </a:rPr>
              <a:t>سهولة إدارﺗﻬا مصرفيا، حيث لا يمكن للعميل أن يستعملها بقيمة أكثر من الرصيد المدون على الشريحة الإلكترونية للبطاقة</a:t>
            </a:r>
            <a:r>
              <a:rPr lang="en-US" sz="2400" dirty="0">
                <a:cs typeface="Simplified Arabic" pitchFamily="2" charset="-78"/>
              </a:rPr>
              <a:t>.</a:t>
            </a:r>
            <a:endParaRPr lang="ar-DZ" sz="2400" dirty="0">
              <a:cs typeface="Simplified Arabic" pitchFamily="2" charset="-78"/>
            </a:endParaRPr>
          </a:p>
          <a:p>
            <a:pPr algn="just" rtl="1">
              <a:buFontTx/>
              <a:buChar char="-"/>
            </a:pPr>
            <a:r>
              <a:rPr lang="ar-DZ" sz="2400" dirty="0">
                <a:cs typeface="Simplified Arabic" pitchFamily="2" charset="-78"/>
              </a:rPr>
              <a:t> </a:t>
            </a:r>
            <a:r>
              <a:rPr lang="ar-SA" sz="2400" dirty="0">
                <a:cs typeface="Simplified Arabic" pitchFamily="2" charset="-78"/>
              </a:rPr>
              <a:t>وجود ضوابط أمنية محكمة في هذا النوع من البطاقات ذات الذاكرة الإلكترونية، مما يجعل تزويرها أو التلاعب فيها مستحيلا لاعتمادها على تكنولوجيا شديدة التعقد والتخصص</a:t>
            </a:r>
            <a:r>
              <a:rPr lang="ar-DZ" sz="2400" dirty="0">
                <a:cs typeface="Simplified Arabic" pitchFamily="2" charset="-78"/>
              </a:rPr>
              <a:t>.</a:t>
            </a:r>
            <a:endParaRPr lang="en-US" sz="2400" dirty="0">
              <a:cs typeface="Simplified Arabic" pitchFamily="2" charset="-78"/>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1071563" y="328613"/>
            <a:ext cx="7964487" cy="5262562"/>
          </a:xfrm>
          <a:prstGeom prst="rect">
            <a:avLst/>
          </a:prstGeom>
          <a:noFill/>
          <a:ln w="9525">
            <a:noFill/>
            <a:miter lim="800000"/>
            <a:headEnd/>
            <a:tailEnd/>
          </a:ln>
          <a:effectLst/>
        </p:spPr>
        <p:txBody>
          <a:bodyPr anchor="ctr">
            <a:spAutoFit/>
          </a:bodyPr>
          <a:lstStyle/>
          <a:p>
            <a:pPr algn="r" rtl="1">
              <a:tabLst>
                <a:tab pos="914400" algn="l"/>
              </a:tabLst>
              <a:defRPr/>
            </a:pPr>
            <a:endParaRPr lang="ar-DZ" sz="2400" dirty="0">
              <a:solidFill>
                <a:schemeClr val="accent2">
                  <a:lumMod val="50000"/>
                </a:schemeClr>
              </a:solidFill>
              <a:latin typeface="Times New Roman" pitchFamily="18" charset="0"/>
              <a:cs typeface="Simplified Arabic" pitchFamily="2" charset="-78"/>
            </a:endParaRPr>
          </a:p>
          <a:p>
            <a:pPr algn="r" rtl="1">
              <a:tabLst>
                <a:tab pos="914400" algn="l"/>
              </a:tabLst>
              <a:defRPr/>
            </a:pPr>
            <a:r>
              <a:rPr lang="ar-DZ" sz="2400" dirty="0">
                <a:solidFill>
                  <a:schemeClr val="accent2">
                    <a:lumMod val="50000"/>
                  </a:schemeClr>
                </a:solidFill>
                <a:latin typeface="Times New Roman" pitchFamily="18" charset="0"/>
                <a:cs typeface="Simplified Arabic" pitchFamily="2" charset="-78"/>
              </a:rPr>
              <a:t>1- النقود الإلكترونية: </a:t>
            </a:r>
          </a:p>
          <a:p>
            <a:pPr algn="just" rtl="1">
              <a:tabLst>
                <a:tab pos="914400" algn="l"/>
              </a:tabLst>
              <a:defRPr/>
            </a:pPr>
            <a:r>
              <a:rPr lang="ar-DZ" sz="2400" dirty="0">
                <a:latin typeface="Times New Roman" pitchFamily="18" charset="0"/>
                <a:cs typeface="Simplified Arabic" pitchFamily="2" charset="-78"/>
              </a:rPr>
              <a:t>	</a:t>
            </a:r>
            <a:r>
              <a:rPr lang="ar-DZ" sz="2400" dirty="0">
                <a:solidFill>
                  <a:schemeClr val="accent2">
                    <a:lumMod val="75000"/>
                  </a:schemeClr>
                </a:solidFill>
                <a:latin typeface="Times New Roman" pitchFamily="18" charset="0"/>
                <a:cs typeface="Simplified Arabic" pitchFamily="2" charset="-78"/>
              </a:rPr>
              <a:t>تعريف النقود الالكترونية: </a:t>
            </a:r>
            <a:r>
              <a:rPr lang="ar-DZ" sz="2400" dirty="0">
                <a:latin typeface="Times New Roman" pitchFamily="18" charset="0"/>
                <a:cs typeface="Simplified Arabic" pitchFamily="2" charset="-78"/>
              </a:rPr>
              <a:t>هي المكافئ الرقمي للنقود التقليدية تخزن قيمتها على حامل إلكتروني،  وتتناقص دون أن تجزأ، وتنتهي صلاحية الحامل بانتهاء قيمتها.</a:t>
            </a:r>
          </a:p>
          <a:p>
            <a:pPr algn="just" rtl="1">
              <a:tabLst>
                <a:tab pos="914400" algn="l"/>
              </a:tabLst>
              <a:defRPr/>
            </a:pPr>
            <a:r>
              <a:rPr lang="ar-DZ" sz="2400" dirty="0">
                <a:latin typeface="Times New Roman" pitchFamily="18" charset="0"/>
                <a:cs typeface="Simplified Arabic" pitchFamily="2" charset="-78"/>
              </a:rPr>
              <a:t>و يتم إصدارها مقابل وديعة لا تقل قيمتها عن القيمة المصدرة (الدفع المسبق)، وليكتسب الحامل صفة النقدية  يجب أن يحظى بالقبول كوسيلة دفع إضافة لوظائف النقد الأخرى.</a:t>
            </a:r>
          </a:p>
          <a:p>
            <a:pPr algn="r" rtl="1">
              <a:tabLst>
                <a:tab pos="914400" algn="l"/>
              </a:tabLst>
              <a:defRPr/>
            </a:pPr>
            <a:r>
              <a:rPr lang="ar-SA" sz="2400" dirty="0">
                <a:solidFill>
                  <a:schemeClr val="accent2">
                    <a:lumMod val="75000"/>
                  </a:schemeClr>
                </a:solidFill>
                <a:latin typeface="Times New Roman" pitchFamily="18" charset="0"/>
                <a:cs typeface="Simplified Arabic" pitchFamily="2" charset="-78"/>
              </a:rPr>
              <a:t>مزايا النقود الإلكترونية</a:t>
            </a:r>
            <a:r>
              <a:rPr lang="ar-DZ" sz="2400" dirty="0">
                <a:solidFill>
                  <a:schemeClr val="accent2">
                    <a:lumMod val="75000"/>
                  </a:schemeClr>
                </a:solidFill>
                <a:latin typeface="Times New Roman" pitchFamily="18" charset="0"/>
                <a:cs typeface="Simplified Arabic" pitchFamily="2" charset="-78"/>
              </a:rPr>
              <a:t>: </a:t>
            </a:r>
          </a:p>
          <a:p>
            <a:pPr algn="r" rtl="1">
              <a:buFontTx/>
              <a:buChar char="-"/>
              <a:tabLst>
                <a:tab pos="914400" algn="l"/>
              </a:tabLst>
              <a:defRPr/>
            </a:pPr>
            <a:r>
              <a:rPr lang="ar-DZ" sz="2400" dirty="0">
                <a:latin typeface="Times New Roman" pitchFamily="18" charset="0"/>
                <a:cs typeface="Simplified Arabic" pitchFamily="2" charset="-78"/>
              </a:rPr>
              <a:t> تكلفة التداول زهيدة.</a:t>
            </a:r>
          </a:p>
          <a:p>
            <a:pPr algn="r" rtl="1">
              <a:buFontTx/>
              <a:buChar char="-"/>
              <a:tabLst>
                <a:tab pos="914400" algn="l"/>
              </a:tabLst>
              <a:defRPr/>
            </a:pPr>
            <a:r>
              <a:rPr lang="ar-DZ" sz="2400" dirty="0">
                <a:latin typeface="Times New Roman" pitchFamily="18" charset="0"/>
                <a:cs typeface="Simplified Arabic" pitchFamily="2" charset="-78"/>
              </a:rPr>
              <a:t> لا تخضع للرقابة الجمركية.</a:t>
            </a:r>
          </a:p>
          <a:p>
            <a:pPr algn="r" rtl="1">
              <a:buFontTx/>
              <a:buChar char="-"/>
              <a:tabLst>
                <a:tab pos="914400" algn="l"/>
              </a:tabLst>
              <a:defRPr/>
            </a:pPr>
            <a:r>
              <a:rPr lang="ar-DZ" sz="2400" dirty="0">
                <a:latin typeface="Times New Roman" pitchFamily="18" charset="0"/>
                <a:cs typeface="Simplified Arabic" pitchFamily="2" charset="-78"/>
              </a:rPr>
              <a:t> بسيطة وسهلة الاستخدام.</a:t>
            </a:r>
          </a:p>
          <a:p>
            <a:pPr algn="r" rtl="1">
              <a:buFontTx/>
              <a:buChar char="-"/>
              <a:tabLst>
                <a:tab pos="914400" algn="l"/>
              </a:tabLst>
              <a:defRPr/>
            </a:pPr>
            <a:r>
              <a:rPr lang="ar-DZ" sz="2400" dirty="0">
                <a:latin typeface="Times New Roman" pitchFamily="18" charset="0"/>
                <a:cs typeface="Simplified Arabic" pitchFamily="2" charset="-78"/>
              </a:rPr>
              <a:t> تسرع عمليات الدفع.</a:t>
            </a:r>
          </a:p>
          <a:p>
            <a:pPr algn="r" rtl="1">
              <a:buFontTx/>
              <a:buChar char="-"/>
              <a:tabLst>
                <a:tab pos="914400" algn="l"/>
              </a:tabLst>
              <a:defRPr/>
            </a:pPr>
            <a:r>
              <a:rPr lang="ar-DZ" sz="2400" dirty="0">
                <a:latin typeface="Times New Roman" pitchFamily="18" charset="0"/>
                <a:cs typeface="Simplified Arabic" pitchFamily="2" charset="-78"/>
              </a:rPr>
              <a:t> تشجع عمليات الدفع الآمن.</a:t>
            </a:r>
          </a:p>
        </p:txBody>
      </p:sp>
      <p:pic>
        <p:nvPicPr>
          <p:cNvPr id="10243" name="Picture 3" descr="E:\MAGISTER 2006-2007\المقاييس\التسويق الإلكتروني\bekhti recherche transaction\maony\8_fichiers\29.jpg"/>
          <p:cNvPicPr>
            <a:picLocks noChangeAspect="1" noChangeArrowheads="1"/>
          </p:cNvPicPr>
          <p:nvPr/>
        </p:nvPicPr>
        <p:blipFill>
          <a:blip r:embed="rId2" r:link="rId3"/>
          <a:srcRect/>
          <a:stretch>
            <a:fillRect/>
          </a:stretch>
        </p:blipFill>
        <p:spPr bwMode="auto">
          <a:xfrm>
            <a:off x="1285875" y="3143250"/>
            <a:ext cx="4176713" cy="3017838"/>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1071563" y="417513"/>
            <a:ext cx="7893050" cy="5262562"/>
          </a:xfrm>
          <a:prstGeom prst="rect">
            <a:avLst/>
          </a:prstGeom>
          <a:noFill/>
          <a:ln w="9525">
            <a:noFill/>
            <a:miter lim="800000"/>
            <a:headEnd/>
            <a:tailEnd/>
          </a:ln>
          <a:effectLst/>
        </p:spPr>
        <p:txBody>
          <a:bodyPr anchor="ctr">
            <a:spAutoFit/>
          </a:bodyPr>
          <a:lstStyle/>
          <a:p>
            <a:pPr algn="just" rtl="1">
              <a:tabLst>
                <a:tab pos="914400" algn="l"/>
              </a:tabLst>
              <a:defRPr/>
            </a:pPr>
            <a:endParaRPr lang="ar-DZ" sz="2400" dirty="0">
              <a:solidFill>
                <a:schemeClr val="accent2">
                  <a:lumMod val="75000"/>
                </a:schemeClr>
              </a:solidFill>
              <a:latin typeface="Times New Roman" pitchFamily="18" charset="0"/>
              <a:cs typeface="Simplified Arabic" pitchFamily="2" charset="-78"/>
            </a:endParaRPr>
          </a:p>
          <a:p>
            <a:pPr algn="just" rtl="1">
              <a:tabLst>
                <a:tab pos="914400" algn="l"/>
              </a:tabLst>
              <a:defRPr/>
            </a:pPr>
            <a:r>
              <a:rPr lang="ar-DZ" sz="2400" dirty="0">
                <a:solidFill>
                  <a:schemeClr val="accent2">
                    <a:lumMod val="75000"/>
                  </a:schemeClr>
                </a:solidFill>
                <a:latin typeface="Times New Roman" pitchFamily="18" charset="0"/>
                <a:cs typeface="Simplified Arabic" pitchFamily="2" charset="-78"/>
              </a:rPr>
              <a:t>كيف يعمل النقد الإلكتروني:</a:t>
            </a:r>
          </a:p>
          <a:p>
            <a:pPr algn="just" rtl="1">
              <a:tabLst>
                <a:tab pos="914400" algn="l"/>
              </a:tabLst>
              <a:defRPr/>
            </a:pPr>
            <a:r>
              <a:rPr lang="ar-DZ" sz="2400" dirty="0">
                <a:solidFill>
                  <a:schemeClr val="accent2">
                    <a:lumMod val="75000"/>
                  </a:schemeClr>
                </a:solidFill>
                <a:latin typeface="Times New Roman" pitchFamily="18" charset="0"/>
                <a:cs typeface="Simplified Arabic" pitchFamily="2" charset="-78"/>
              </a:rPr>
              <a:t> </a:t>
            </a:r>
            <a:r>
              <a:rPr lang="ar-DZ" sz="2400" dirty="0">
                <a:latin typeface="Times New Roman" pitchFamily="18" charset="0"/>
                <a:cs typeface="Simplified Arabic" pitchFamily="2" charset="-78"/>
              </a:rPr>
              <a:t>بفتح حساب شخصي في البنك بإثبات الهوية وتوضع له هوية رقمية سرية فيستطيع أن يسحب النقود بدخوله للبنك عبر </a:t>
            </a:r>
            <a:r>
              <a:rPr lang="ar-DZ" sz="2400" dirty="0" err="1">
                <a:latin typeface="Times New Roman" pitchFamily="18" charset="0"/>
                <a:cs typeface="Simplified Arabic" pitchFamily="2" charset="-78"/>
              </a:rPr>
              <a:t>الأنترنت</a:t>
            </a:r>
            <a:r>
              <a:rPr lang="ar-DZ" sz="2400" dirty="0">
                <a:latin typeface="Times New Roman" pitchFamily="18" charset="0"/>
                <a:cs typeface="Simplified Arabic" pitchFamily="2" charset="-78"/>
              </a:rPr>
              <a:t> فيتأكد البنك من شخصيته فيصدر له المبلغ ويحسمه من حسابه الجاري. مع تحميله قليلا من الرسوم. </a:t>
            </a:r>
            <a:endParaRPr lang="fr-FR" sz="2400" dirty="0">
              <a:latin typeface="Times New Roman" pitchFamily="18" charset="0"/>
              <a:cs typeface="Simplified Arabic" pitchFamily="2" charset="-78"/>
            </a:endParaRPr>
          </a:p>
          <a:p>
            <a:pPr algn="r" rtl="1">
              <a:tabLst>
                <a:tab pos="914400" algn="l"/>
              </a:tabLst>
              <a:defRPr/>
            </a:pPr>
            <a:r>
              <a:rPr lang="ar-SA" sz="2400" dirty="0">
                <a:solidFill>
                  <a:schemeClr val="accent2">
                    <a:lumMod val="75000"/>
                  </a:schemeClr>
                </a:solidFill>
                <a:latin typeface="Times New Roman" pitchFamily="18" charset="0"/>
                <a:cs typeface="Simplified Arabic" pitchFamily="2" charset="-78"/>
              </a:rPr>
              <a:t>م</a:t>
            </a:r>
            <a:r>
              <a:rPr lang="ar-DZ" sz="2400" dirty="0">
                <a:solidFill>
                  <a:schemeClr val="accent2">
                    <a:lumMod val="75000"/>
                  </a:schemeClr>
                </a:solidFill>
                <a:latin typeface="Times New Roman" pitchFamily="18" charset="0"/>
                <a:cs typeface="Simplified Arabic" pitchFamily="2" charset="-78"/>
              </a:rPr>
              <a:t>راحل استخدامها: </a:t>
            </a:r>
          </a:p>
          <a:p>
            <a:pPr algn="just" rtl="1">
              <a:buFontTx/>
              <a:buChar char="-"/>
              <a:tabLst>
                <a:tab pos="914400" algn="l"/>
              </a:tabLst>
              <a:defRPr/>
            </a:pPr>
            <a:r>
              <a:rPr lang="ar-DZ" sz="2400" dirty="0">
                <a:latin typeface="Times New Roman" pitchFamily="18" charset="0"/>
                <a:cs typeface="Simplified Arabic" pitchFamily="2" charset="-78"/>
              </a:rPr>
              <a:t> </a:t>
            </a:r>
            <a:r>
              <a:rPr lang="ar-DZ" sz="2400" u="sng" dirty="0">
                <a:latin typeface="Times New Roman" pitchFamily="18" charset="0"/>
                <a:cs typeface="Simplified Arabic" pitchFamily="2" charset="-78"/>
              </a:rPr>
              <a:t>نظام على الخط(</a:t>
            </a:r>
            <a:r>
              <a:rPr lang="en-US" sz="2400" u="sng" dirty="0">
                <a:latin typeface="Times New Roman" pitchFamily="18" charset="0"/>
                <a:cs typeface="Simplified Arabic" pitchFamily="2" charset="-78"/>
              </a:rPr>
              <a:t>online</a:t>
            </a:r>
            <a:r>
              <a:rPr lang="ar-DZ" sz="2400" u="sng" dirty="0">
                <a:latin typeface="Times New Roman" pitchFamily="18" charset="0"/>
                <a:cs typeface="Simplified Arabic" pitchFamily="2" charset="-78"/>
              </a:rPr>
              <a:t>):</a:t>
            </a:r>
            <a:r>
              <a:rPr lang="ar-DZ" sz="2400" dirty="0">
                <a:latin typeface="Times New Roman" pitchFamily="18" charset="0"/>
                <a:cs typeface="Simplified Arabic" pitchFamily="2" charset="-78"/>
              </a:rPr>
              <a:t> ويكون التاجر موصولا مع بنك الزبون بصفة دائمة إما من خلال حاسوب البيانات لدى البنك أو مركز تسويات يوصل بآلة دفع قارئة لبطاقة الدفع الموجودة على مستوى التاجر.</a:t>
            </a:r>
          </a:p>
          <a:p>
            <a:pPr algn="just" rtl="1">
              <a:buFontTx/>
              <a:buChar char="-"/>
              <a:tabLst>
                <a:tab pos="914400" algn="l"/>
              </a:tabLst>
              <a:defRPr/>
            </a:pPr>
            <a:r>
              <a:rPr lang="ar-DZ" sz="2400" dirty="0">
                <a:latin typeface="Times New Roman" pitchFamily="18" charset="0"/>
                <a:cs typeface="Simplified Arabic" pitchFamily="2" charset="-78"/>
              </a:rPr>
              <a:t> </a:t>
            </a:r>
            <a:r>
              <a:rPr lang="ar-DZ" sz="2400" u="sng" dirty="0">
                <a:latin typeface="Times New Roman" pitchFamily="18" charset="0"/>
                <a:cs typeface="Simplified Arabic" pitchFamily="2" charset="-78"/>
              </a:rPr>
              <a:t>نظام خارج الخط (</a:t>
            </a:r>
            <a:r>
              <a:rPr lang="en-US" sz="2400" u="sng" dirty="0">
                <a:latin typeface="Times New Roman" pitchFamily="18" charset="0"/>
                <a:cs typeface="Simplified Arabic" pitchFamily="2" charset="-78"/>
              </a:rPr>
              <a:t>offline</a:t>
            </a:r>
            <a:r>
              <a:rPr lang="ar-DZ" sz="2400" u="sng" dirty="0">
                <a:latin typeface="Times New Roman" pitchFamily="18" charset="0"/>
                <a:cs typeface="Simplified Arabic" pitchFamily="2" charset="-78"/>
              </a:rPr>
              <a:t>):</a:t>
            </a:r>
            <a:r>
              <a:rPr lang="ar-DZ" sz="2400" dirty="0">
                <a:latin typeface="Times New Roman" pitchFamily="18" charset="0"/>
                <a:cs typeface="Simplified Arabic" pitchFamily="2" charset="-78"/>
              </a:rPr>
              <a:t> تقرأ بطاقة </a:t>
            </a:r>
          </a:p>
          <a:p>
            <a:pPr algn="just" rtl="1">
              <a:tabLst>
                <a:tab pos="914400" algn="l"/>
              </a:tabLst>
              <a:defRPr/>
            </a:pPr>
            <a:r>
              <a:rPr lang="ar-DZ" sz="2400" dirty="0">
                <a:latin typeface="Times New Roman" pitchFamily="18" charset="0"/>
                <a:cs typeface="Simplified Arabic" pitchFamily="2" charset="-78"/>
              </a:rPr>
              <a:t>الزبون بحاسوب لدى التاجر وتخصم من </a:t>
            </a:r>
          </a:p>
          <a:p>
            <a:pPr algn="just" rtl="1">
              <a:tabLst>
                <a:tab pos="914400" algn="l"/>
              </a:tabLst>
              <a:defRPr/>
            </a:pPr>
            <a:r>
              <a:rPr lang="ar-DZ" sz="2400" dirty="0">
                <a:latin typeface="Times New Roman" pitchFamily="18" charset="0"/>
                <a:cs typeface="Simplified Arabic" pitchFamily="2" charset="-78"/>
              </a:rPr>
              <a:t>بطاقة الزبون والتي تحتوي إما على ذاكرة </a:t>
            </a:r>
          </a:p>
          <a:p>
            <a:pPr algn="just" rtl="1">
              <a:tabLst>
                <a:tab pos="914400" algn="l"/>
              </a:tabLst>
              <a:defRPr/>
            </a:pPr>
            <a:r>
              <a:rPr lang="ar-DZ" sz="2400" dirty="0">
                <a:latin typeface="Times New Roman" pitchFamily="18" charset="0"/>
                <a:cs typeface="Simplified Arabic" pitchFamily="2" charset="-78"/>
              </a:rPr>
              <a:t>أو </a:t>
            </a:r>
            <a:r>
              <a:rPr lang="ar-DZ" sz="2400" dirty="0" err="1">
                <a:latin typeface="Times New Roman" pitchFamily="18" charset="0"/>
                <a:cs typeface="Simplified Arabic" pitchFamily="2" charset="-78"/>
              </a:rPr>
              <a:t>مدارج</a:t>
            </a:r>
            <a:r>
              <a:rPr lang="ar-DZ" sz="2400" dirty="0">
                <a:latin typeface="Times New Roman" pitchFamily="18" charset="0"/>
                <a:cs typeface="Simplified Arabic" pitchFamily="2" charset="-78"/>
              </a:rPr>
              <a:t> مغناطيسية يحدد فيها المبلغ </a:t>
            </a:r>
          </a:p>
          <a:p>
            <a:pPr algn="just" rtl="1">
              <a:tabLst>
                <a:tab pos="914400" algn="l"/>
              </a:tabLst>
              <a:defRPr/>
            </a:pPr>
            <a:r>
              <a:rPr lang="ar-DZ" sz="2400" dirty="0">
                <a:latin typeface="Times New Roman" pitchFamily="18" charset="0"/>
                <a:cs typeface="Simplified Arabic" pitchFamily="2" charset="-78"/>
              </a:rPr>
              <a:t>الأقصى المسموح ومدة السماح.</a:t>
            </a:r>
          </a:p>
        </p:txBody>
      </p:sp>
      <p:pic>
        <p:nvPicPr>
          <p:cNvPr id="11267" name="Picture 3" descr="E:\MAGISTER 2006-2007\المقاييس\التسويق الإلكتروني\bekhti recherche transaction\maony\5_fichiers\6.jpg"/>
          <p:cNvPicPr>
            <a:picLocks noChangeAspect="1" noChangeArrowheads="1"/>
          </p:cNvPicPr>
          <p:nvPr/>
        </p:nvPicPr>
        <p:blipFill>
          <a:blip r:embed="rId2" r:link="rId3"/>
          <a:srcRect/>
          <a:stretch>
            <a:fillRect/>
          </a:stretch>
        </p:blipFill>
        <p:spPr bwMode="auto">
          <a:xfrm>
            <a:off x="1189038" y="3929063"/>
            <a:ext cx="3097212" cy="2230437"/>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143000" y="285750"/>
            <a:ext cx="7821613" cy="4524375"/>
          </a:xfrm>
          <a:prstGeom prst="rect">
            <a:avLst/>
          </a:prstGeom>
          <a:noFill/>
          <a:ln w="9525">
            <a:noFill/>
            <a:miter lim="800000"/>
            <a:headEnd/>
            <a:tailEnd/>
          </a:ln>
          <a:effectLst/>
        </p:spPr>
        <p:txBody>
          <a:bodyPr anchor="ctr">
            <a:spAutoFit/>
          </a:bodyPr>
          <a:lstStyle/>
          <a:p>
            <a:pPr algn="r" rtl="1">
              <a:tabLst>
                <a:tab pos="914400" algn="l"/>
              </a:tabLst>
              <a:defRPr/>
            </a:pPr>
            <a:r>
              <a:rPr lang="ar-DZ" sz="2400" dirty="0">
                <a:solidFill>
                  <a:schemeClr val="accent2">
                    <a:lumMod val="50000"/>
                  </a:schemeClr>
                </a:solidFill>
                <a:latin typeface="Times New Roman" pitchFamily="18" charset="0"/>
                <a:cs typeface="Simplified Arabic" pitchFamily="2" charset="-78"/>
              </a:rPr>
              <a:t>2- أشكال النقود الإلكترونية: </a:t>
            </a:r>
          </a:p>
          <a:p>
            <a:pPr algn="just" rtl="1">
              <a:tabLst>
                <a:tab pos="914400" algn="l"/>
              </a:tabLst>
              <a:defRPr/>
            </a:pPr>
            <a:r>
              <a:rPr lang="ar-DZ" sz="2400" dirty="0">
                <a:latin typeface="Times New Roman" pitchFamily="18" charset="0"/>
                <a:cs typeface="Simplified Arabic" pitchFamily="2" charset="-78"/>
              </a:rPr>
              <a:t>	</a:t>
            </a:r>
            <a:r>
              <a:rPr lang="ar-DZ" sz="2400" dirty="0">
                <a:solidFill>
                  <a:schemeClr val="accent2">
                    <a:lumMod val="75000"/>
                  </a:schemeClr>
                </a:solidFill>
                <a:latin typeface="Times New Roman" pitchFamily="18" charset="0"/>
                <a:cs typeface="Simplified Arabic" pitchFamily="2" charset="-78"/>
              </a:rPr>
              <a:t>البطاقات البلاستيكية الممغنطة: </a:t>
            </a:r>
            <a:r>
              <a:rPr lang="ar-DZ" sz="2400" dirty="0">
                <a:latin typeface="Times New Roman" pitchFamily="18" charset="0"/>
                <a:cs typeface="Simplified Arabic" pitchFamily="2" charset="-78"/>
              </a:rPr>
              <a:t>نقود في صيغة رقمية  تستخدم عبر </a:t>
            </a:r>
            <a:r>
              <a:rPr lang="ar-DZ" sz="2400" dirty="0" err="1">
                <a:latin typeface="Times New Roman" pitchFamily="18" charset="0"/>
                <a:cs typeface="Simplified Arabic" pitchFamily="2" charset="-78"/>
              </a:rPr>
              <a:t>الأنترنت</a:t>
            </a:r>
            <a:r>
              <a:rPr lang="ar-DZ" sz="2400" dirty="0">
                <a:latin typeface="Times New Roman" pitchFamily="18" charset="0"/>
                <a:cs typeface="Simplified Arabic" pitchFamily="2" charset="-78"/>
              </a:rPr>
              <a:t> أو في متجر تقليدي وقد يعاد تحميلها، وتختلف عن بطاقات التسليف لأن مستخدمها يدفع النقد قبل عملية الشراء.</a:t>
            </a:r>
          </a:p>
          <a:p>
            <a:pPr algn="just" rtl="1">
              <a:tabLst>
                <a:tab pos="914400" algn="l"/>
              </a:tabLst>
              <a:defRPr/>
            </a:pPr>
            <a:r>
              <a:rPr lang="ar-SA" sz="2400" dirty="0">
                <a:solidFill>
                  <a:schemeClr val="accent2">
                    <a:lumMod val="75000"/>
                  </a:schemeClr>
                </a:solidFill>
                <a:latin typeface="Times New Roman" pitchFamily="18" charset="0"/>
                <a:cs typeface="Simplified Arabic" pitchFamily="2" charset="-78"/>
              </a:rPr>
              <a:t>النقود </a:t>
            </a:r>
            <a:r>
              <a:rPr lang="ar-DZ" sz="2400" dirty="0">
                <a:solidFill>
                  <a:schemeClr val="accent2">
                    <a:lumMod val="75000"/>
                  </a:schemeClr>
                </a:solidFill>
                <a:latin typeface="Times New Roman" pitchFamily="18" charset="0"/>
                <a:cs typeface="Simplified Arabic" pitchFamily="2" charset="-78"/>
              </a:rPr>
              <a:t>البرمجية: </a:t>
            </a:r>
            <a:r>
              <a:rPr lang="ar-DZ" sz="2400" dirty="0">
                <a:latin typeface="Times New Roman" pitchFamily="18" charset="0"/>
                <a:cs typeface="Simplified Arabic" pitchFamily="2" charset="-78"/>
              </a:rPr>
              <a:t>أنظمة برمجية مخصصة للدفع عبر </a:t>
            </a:r>
            <a:r>
              <a:rPr lang="ar-DZ" sz="2400" dirty="0" err="1">
                <a:latin typeface="Times New Roman" pitchFamily="18" charset="0"/>
                <a:cs typeface="Simplified Arabic" pitchFamily="2" charset="-78"/>
              </a:rPr>
              <a:t>النت</a:t>
            </a:r>
            <a:r>
              <a:rPr lang="ar-DZ" sz="2400" dirty="0">
                <a:latin typeface="Times New Roman" pitchFamily="18" charset="0"/>
                <a:cs typeface="Simplified Arabic" pitchFamily="2" charset="-78"/>
              </a:rPr>
              <a:t> يتصل فيه العميل بالمتجر بالبنك مباشرة ويكون لديهم نفس البرنامج ويكون للمتجر والعميل حساب لدى البنك.</a:t>
            </a:r>
          </a:p>
          <a:p>
            <a:pPr algn="just" rtl="1">
              <a:tabLst>
                <a:tab pos="914400" algn="l"/>
              </a:tabLst>
              <a:defRPr/>
            </a:pPr>
            <a:r>
              <a:rPr lang="ar-DZ" sz="2400" dirty="0">
                <a:solidFill>
                  <a:schemeClr val="accent2">
                    <a:lumMod val="75000"/>
                  </a:schemeClr>
                </a:solidFill>
                <a:latin typeface="Times New Roman" pitchFamily="18" charset="0"/>
                <a:cs typeface="Simplified Arabic" pitchFamily="2" charset="-78"/>
              </a:rPr>
              <a:t>الشيكات أو المحافظ الإلكترونية: </a:t>
            </a:r>
            <a:r>
              <a:rPr lang="ar-DZ" sz="2400" dirty="0">
                <a:latin typeface="Times New Roman" pitchFamily="18" charset="0"/>
                <a:cs typeface="Simplified Arabic" pitchFamily="2" charset="-78"/>
              </a:rPr>
              <a:t>أصدرتها هيئة الشيكات الإلكترونية (</a:t>
            </a:r>
            <a:r>
              <a:rPr lang="fr-FR" sz="2400" dirty="0">
                <a:latin typeface="Times New Roman" pitchFamily="18" charset="0"/>
                <a:cs typeface="Simplified Arabic" pitchFamily="2" charset="-78"/>
              </a:rPr>
              <a:t>www.echeck.org</a:t>
            </a:r>
            <a:r>
              <a:rPr lang="ar-DZ" sz="2400" dirty="0">
                <a:latin typeface="Times New Roman" pitchFamily="18" charset="0"/>
                <a:cs typeface="Simplified Arabic" pitchFamily="2" charset="-78"/>
              </a:rPr>
              <a:t>)  بأبحاث لثلاث سنوات، وهي البديل الإلكتروني للشيكات الورقية وهي رسالة مؤمنة وموثقة</a:t>
            </a:r>
          </a:p>
          <a:p>
            <a:pPr algn="just" rtl="1">
              <a:tabLst>
                <a:tab pos="914400" algn="l"/>
              </a:tabLst>
              <a:defRPr/>
            </a:pPr>
            <a:r>
              <a:rPr lang="ar-DZ" sz="2400" dirty="0">
                <a:latin typeface="Times New Roman" pitchFamily="18" charset="0"/>
                <a:cs typeface="Simplified Arabic" pitchFamily="2" charset="-78"/>
              </a:rPr>
              <a:t>يقدمها البنك لحاملها عبر </a:t>
            </a:r>
            <a:r>
              <a:rPr lang="ar-DZ" sz="2400" dirty="0" err="1">
                <a:latin typeface="Times New Roman" pitchFamily="18" charset="0"/>
                <a:cs typeface="Simplified Arabic" pitchFamily="2" charset="-78"/>
              </a:rPr>
              <a:t>النت</a:t>
            </a:r>
            <a:r>
              <a:rPr lang="ar-DZ" sz="2400" dirty="0">
                <a:latin typeface="Times New Roman" pitchFamily="18" charset="0"/>
                <a:cs typeface="Simplified Arabic" pitchFamily="2" charset="-78"/>
              </a:rPr>
              <a:t> ويعيدها له</a:t>
            </a:r>
          </a:p>
          <a:p>
            <a:pPr algn="just" rtl="1">
              <a:tabLst>
                <a:tab pos="914400" algn="l"/>
              </a:tabLst>
              <a:defRPr/>
            </a:pPr>
            <a:r>
              <a:rPr lang="ar-DZ" sz="2400" dirty="0">
                <a:latin typeface="Times New Roman" pitchFamily="18" charset="0"/>
                <a:cs typeface="Simplified Arabic" pitchFamily="2" charset="-78"/>
              </a:rPr>
              <a:t>لتكون دليلا على صرفها.</a:t>
            </a:r>
          </a:p>
        </p:txBody>
      </p:sp>
      <p:pic>
        <p:nvPicPr>
          <p:cNvPr id="12291" name="Picture 3" descr="http://img364.imageshack.us/img364/1733/untitled6zr.png"/>
          <p:cNvPicPr>
            <a:picLocks noChangeAspect="1" noChangeArrowheads="1"/>
          </p:cNvPicPr>
          <p:nvPr/>
        </p:nvPicPr>
        <p:blipFill>
          <a:blip r:embed="rId2" r:link="rId3"/>
          <a:srcRect/>
          <a:stretch>
            <a:fillRect/>
          </a:stretch>
        </p:blipFill>
        <p:spPr bwMode="auto">
          <a:xfrm>
            <a:off x="1071563" y="4000500"/>
            <a:ext cx="3419475" cy="2212975"/>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ChangeArrowheads="1"/>
          </p:cNvSpPr>
          <p:nvPr/>
        </p:nvSpPr>
        <p:spPr bwMode="auto">
          <a:xfrm>
            <a:off x="1143000" y="354013"/>
            <a:ext cx="7821613" cy="4894262"/>
          </a:xfrm>
          <a:prstGeom prst="rect">
            <a:avLst/>
          </a:prstGeom>
          <a:noFill/>
          <a:ln w="9525">
            <a:noFill/>
            <a:miter lim="800000"/>
            <a:headEnd/>
            <a:tailEnd/>
          </a:ln>
          <a:effectLst/>
        </p:spPr>
        <p:txBody>
          <a:bodyPr anchor="ctr">
            <a:spAutoFit/>
          </a:bodyPr>
          <a:lstStyle/>
          <a:p>
            <a:pPr algn="just" rtl="1">
              <a:tabLst>
                <a:tab pos="914400" algn="l"/>
              </a:tabLst>
              <a:defRPr/>
            </a:pPr>
            <a:r>
              <a:rPr lang="ar-DZ" sz="2400" dirty="0">
                <a:solidFill>
                  <a:schemeClr val="accent2">
                    <a:lumMod val="75000"/>
                  </a:schemeClr>
                </a:solidFill>
                <a:latin typeface="Times New Roman" pitchFamily="18" charset="0"/>
                <a:cs typeface="Simplified Arabic" pitchFamily="2" charset="-78"/>
              </a:rPr>
              <a:t>أما المحافظ الإلكترونية: </a:t>
            </a:r>
            <a:r>
              <a:rPr lang="ar-DZ" sz="2400" dirty="0">
                <a:latin typeface="Times New Roman" pitchFamily="18" charset="0"/>
                <a:cs typeface="Simplified Arabic" pitchFamily="2" charset="-78"/>
              </a:rPr>
              <a:t>فهي إما  بطاقة ذكية حاسوبية أو قرص مرن مزودة بشريحة تخزن 500 مرة ضعف البطاقات البلاستيكية الممغنطة.</a:t>
            </a:r>
          </a:p>
          <a:p>
            <a:pPr algn="just" rtl="1">
              <a:tabLst>
                <a:tab pos="914400" algn="l"/>
              </a:tabLst>
              <a:defRPr/>
            </a:pPr>
            <a:r>
              <a:rPr lang="ar-DZ" sz="2400" dirty="0">
                <a:solidFill>
                  <a:schemeClr val="accent2">
                    <a:lumMod val="50000"/>
                  </a:schemeClr>
                </a:solidFill>
                <a:latin typeface="Times New Roman" pitchFamily="18" charset="0"/>
                <a:cs typeface="Simplified Arabic" pitchFamily="2" charset="-78"/>
              </a:rPr>
              <a:t>3-أنواعها: </a:t>
            </a:r>
            <a:r>
              <a:rPr lang="ar-DZ" sz="2400" dirty="0">
                <a:latin typeface="Times New Roman" pitchFamily="18" charset="0"/>
                <a:cs typeface="Simplified Arabic" pitchFamily="2" charset="-78"/>
              </a:rPr>
              <a:t>تقسم </a:t>
            </a:r>
            <a:r>
              <a:rPr lang="ar-SA" sz="2400" dirty="0"/>
              <a:t>على أساس مكان تخزينها، </a:t>
            </a:r>
            <a:r>
              <a:rPr lang="ar-SA" sz="2400" dirty="0">
                <a:solidFill>
                  <a:schemeClr val="accent4">
                    <a:lumMod val="75000"/>
                  </a:schemeClr>
                </a:solidFill>
              </a:rPr>
              <a:t>محفظة إلكترونية </a:t>
            </a:r>
            <a:r>
              <a:rPr lang="ar-SA" sz="2400" dirty="0"/>
              <a:t>تخزن معلومات المستهلك على موزع بعيد </a:t>
            </a:r>
            <a:r>
              <a:rPr lang="en-US" sz="2400" dirty="0">
                <a:solidFill>
                  <a:schemeClr val="accent4">
                    <a:lumMod val="75000"/>
                  </a:schemeClr>
                </a:solidFill>
              </a:rPr>
              <a:t>Remote</a:t>
            </a:r>
            <a:r>
              <a:rPr lang="fr-FR" sz="2400" dirty="0">
                <a:solidFill>
                  <a:schemeClr val="accent4">
                    <a:lumMod val="75000"/>
                  </a:schemeClr>
                </a:solidFill>
              </a:rPr>
              <a:t>Server</a:t>
            </a:r>
            <a:r>
              <a:rPr lang="ar-SA" sz="2400" dirty="0"/>
              <a:t> لدى تاجر معين أو ناشر المحفظة، ونقطة ضعف</a:t>
            </a:r>
            <a:r>
              <a:rPr lang="ar-DZ" sz="2400" dirty="0"/>
              <a:t>ها</a:t>
            </a:r>
            <a:r>
              <a:rPr lang="ar-SA" sz="2400" dirty="0"/>
              <a:t> </a:t>
            </a:r>
            <a:r>
              <a:rPr lang="en-US" sz="2400" dirty="0"/>
              <a:t>Server-Side</a:t>
            </a:r>
            <a:r>
              <a:rPr lang="ar-SA" sz="2400" dirty="0"/>
              <a:t> </a:t>
            </a:r>
            <a:r>
              <a:rPr lang="ar-SA" sz="2400" dirty="0" err="1"/>
              <a:t>هى</a:t>
            </a:r>
            <a:r>
              <a:rPr lang="ar-SA" sz="2400" dirty="0"/>
              <a:t> أن موزع العميل إذا ما أخل بأمنه يمكنه كشف ألاف من المعلومات الشخصية عن المستخدمين بما في ذلك أرقام بطاقات الائتمان لأطراف غير مرخص لها بالإطلاع عليها، وعادة فإن</a:t>
            </a:r>
            <a:r>
              <a:rPr lang="ar-DZ" sz="2400" dirty="0"/>
              <a:t>ها </a:t>
            </a:r>
            <a:r>
              <a:rPr lang="ar-SA" sz="2400" dirty="0"/>
              <a:t>تستخدم إجراءات أمن قوية لتحجيم أو منع إمكانية الإفشاء غير المرخص </a:t>
            </a:r>
            <a:r>
              <a:rPr lang="ar-SA" sz="2400" dirty="0" err="1"/>
              <a:t>به</a:t>
            </a:r>
            <a:r>
              <a:rPr lang="ar-DZ" sz="2400" dirty="0">
                <a:solidFill>
                  <a:schemeClr val="accent4">
                    <a:lumMod val="75000"/>
                  </a:schemeClr>
                </a:solidFill>
              </a:rPr>
              <a:t>. </a:t>
            </a:r>
            <a:r>
              <a:rPr lang="ar-SA" sz="2400" dirty="0">
                <a:solidFill>
                  <a:schemeClr val="accent4">
                    <a:lumMod val="75000"/>
                  </a:schemeClr>
                </a:solidFill>
              </a:rPr>
              <a:t>ومحفظة إلكترونية</a:t>
            </a:r>
            <a:r>
              <a:rPr lang="ar-SA" sz="2400" dirty="0">
                <a:solidFill>
                  <a:schemeClr val="hlink"/>
                </a:solidFill>
              </a:rPr>
              <a:t> </a:t>
            </a:r>
            <a:r>
              <a:rPr lang="ar-SA" sz="2400" dirty="0"/>
              <a:t>تخزن معلومات المستهلك على كمبيوتر المستهلك نفسه، وتخزين محفظة إلكترونية على كمبيوتر المستهلك ينقل المسئولية للمحافظة على السرية إلى المستخدم، وحيث أنه لا توجد معلومات للمستخدم مخزنة على موزع مركزي، فليس هناك فرصة لأن يحدث هجوم على بائع المحفظة الإلكترونية، ويستطيع الحصول على معلومات المستهلك مثل أرقام بطاقة الائتمان.</a:t>
            </a:r>
            <a:endParaRPr lang="fr-FR" sz="2400"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1071563" y="539750"/>
            <a:ext cx="7821612" cy="4154488"/>
          </a:xfrm>
          <a:prstGeom prst="rect">
            <a:avLst/>
          </a:prstGeom>
          <a:noFill/>
          <a:ln w="9525">
            <a:noFill/>
            <a:miter lim="800000"/>
            <a:headEnd/>
            <a:tailEnd/>
          </a:ln>
          <a:effectLst/>
        </p:spPr>
        <p:txBody>
          <a:bodyPr anchor="ctr">
            <a:spAutoFit/>
          </a:bodyPr>
          <a:lstStyle/>
          <a:p>
            <a:pPr indent="449263" algn="just" rtl="1">
              <a:defRPr/>
            </a:pPr>
            <a:r>
              <a:rPr lang="ar-DZ" sz="2400" dirty="0">
                <a:solidFill>
                  <a:srgbClr val="FFC000"/>
                </a:solidFill>
              </a:rPr>
              <a:t>البطاقات البنكية: </a:t>
            </a:r>
            <a:r>
              <a:rPr lang="ar-DZ" sz="2400" dirty="0"/>
              <a:t>ائتمانية ولها ميزة القرض وغير ائتمانية ولها ميزة التقسيط.</a:t>
            </a:r>
          </a:p>
          <a:p>
            <a:pPr indent="449263" algn="just" rtl="1">
              <a:buFontTx/>
              <a:buChar char="•"/>
              <a:defRPr/>
            </a:pPr>
            <a:r>
              <a:rPr lang="ar-DZ" sz="2400" b="1" i="1" dirty="0">
                <a:solidFill>
                  <a:srgbClr val="FFC000"/>
                </a:solidFill>
                <a:effectLst>
                  <a:outerShdw blurRad="38100" dist="38100" dir="2700000" algn="tl">
                    <a:srgbClr val="000000"/>
                  </a:outerShdw>
                </a:effectLst>
              </a:rPr>
              <a:t>البطاقات البنكية غير الائتمانية</a:t>
            </a:r>
            <a:r>
              <a:rPr lang="ar-DZ" sz="2400" dirty="0">
                <a:solidFill>
                  <a:srgbClr val="FFC000"/>
                </a:solidFill>
              </a:rPr>
              <a:t>: </a:t>
            </a:r>
          </a:p>
          <a:p>
            <a:pPr indent="449263" algn="just" rtl="1">
              <a:defRPr/>
            </a:pPr>
            <a:r>
              <a:rPr lang="ar-DZ" sz="2400" dirty="0">
                <a:solidFill>
                  <a:schemeClr val="accent2">
                    <a:lumMod val="75000"/>
                  </a:schemeClr>
                </a:solidFill>
              </a:rPr>
              <a:t>البطاقات المدينة: </a:t>
            </a:r>
            <a:r>
              <a:rPr lang="ar-DZ" sz="2400" dirty="0"/>
              <a:t>تشترط حساب للعميل لدى البنك لا تولد سيولة وتخصم منها مبالغ مباشرة من حساب العميل عند تعامله مع أي محل معتمد لدى البنك.</a:t>
            </a:r>
          </a:p>
          <a:p>
            <a:pPr indent="449263" algn="just" rtl="1">
              <a:defRPr/>
            </a:pPr>
            <a:r>
              <a:rPr lang="ar-DZ" sz="2400" dirty="0">
                <a:solidFill>
                  <a:schemeClr val="accent2">
                    <a:lumMod val="75000"/>
                  </a:schemeClr>
                </a:solidFill>
              </a:rPr>
              <a:t>بطاقات الدفع المسبق:  </a:t>
            </a:r>
            <a:r>
              <a:rPr lang="ar-DZ" sz="2400" dirty="0"/>
              <a:t>تثبيت مبلغ محدد للدخول </a:t>
            </a:r>
            <a:r>
              <a:rPr lang="ar-DZ" sz="2400" dirty="0" err="1"/>
              <a:t>به</a:t>
            </a:r>
            <a:r>
              <a:rPr lang="ar-DZ" sz="2400" dirty="0"/>
              <a:t> في البطاقة وتخفض قيمتها كبطاقات النقل والهاتف. </a:t>
            </a:r>
          </a:p>
          <a:p>
            <a:pPr indent="449263" algn="just" rtl="1">
              <a:defRPr/>
            </a:pPr>
            <a:r>
              <a:rPr lang="ar-DZ" sz="2400" dirty="0">
                <a:solidFill>
                  <a:schemeClr val="accent2">
                    <a:lumMod val="75000"/>
                  </a:schemeClr>
                </a:solidFill>
              </a:rPr>
              <a:t>بطاقات الصراف الآلي: </a:t>
            </a:r>
            <a:r>
              <a:rPr lang="ar-DZ" sz="2400" dirty="0"/>
              <a:t>يخصم فورا من رصيد العميل لدى البنك وتستخدم في أمرين:</a:t>
            </a:r>
          </a:p>
          <a:p>
            <a:pPr indent="449263" algn="just" rtl="1">
              <a:defRPr/>
            </a:pPr>
            <a:r>
              <a:rPr lang="ar-DZ" sz="2400" dirty="0"/>
              <a:t>أولا:    إجراء العمليات المصرفية الاعتيادية.</a:t>
            </a:r>
          </a:p>
          <a:p>
            <a:pPr indent="449263" algn="just" rtl="1">
              <a:defRPr/>
            </a:pPr>
            <a:r>
              <a:rPr lang="ar-DZ" sz="2400" dirty="0"/>
              <a:t>ثانيا:    دفع المشتريات عبر نقاط البيع المعتمدة لدى البنك.</a:t>
            </a:r>
            <a:endParaRPr lang="fr-FR" sz="2400"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ChangeArrowheads="1"/>
          </p:cNvSpPr>
          <p:nvPr/>
        </p:nvSpPr>
        <p:spPr bwMode="auto">
          <a:xfrm>
            <a:off x="1071563" y="336550"/>
            <a:ext cx="7872412" cy="3935413"/>
          </a:xfrm>
          <a:prstGeom prst="rect">
            <a:avLst/>
          </a:prstGeom>
          <a:noFill/>
          <a:ln w="9525">
            <a:noFill/>
            <a:miter lim="800000"/>
            <a:headEnd/>
            <a:tailEnd/>
          </a:ln>
          <a:effectLst/>
        </p:spPr>
        <p:txBody>
          <a:bodyPr anchor="ctr">
            <a:spAutoFit/>
          </a:bodyPr>
          <a:lstStyle/>
          <a:p>
            <a:pPr lvl="1" indent="449263" algn="just" rtl="1">
              <a:buFontTx/>
              <a:buChar char="•"/>
              <a:defRPr/>
            </a:pPr>
            <a:r>
              <a:rPr lang="ar-DZ" sz="2400" b="1" i="1" dirty="0">
                <a:solidFill>
                  <a:srgbClr val="FFC000"/>
                </a:solidFill>
                <a:effectLst>
                  <a:outerShdw blurRad="38100" dist="38100" dir="2700000" algn="tl">
                    <a:srgbClr val="000000"/>
                  </a:outerShdw>
                </a:effectLst>
              </a:rPr>
              <a:t> البطاقات البنكية الائتمانية:</a:t>
            </a:r>
            <a:endParaRPr lang="fr-FR" sz="2400" b="1" i="1" dirty="0">
              <a:solidFill>
                <a:srgbClr val="FFC000"/>
              </a:solidFill>
              <a:effectLst>
                <a:outerShdw blurRad="38100" dist="38100" dir="2700000" algn="tl">
                  <a:srgbClr val="000000"/>
                </a:outerShdw>
              </a:effectLst>
            </a:endParaRPr>
          </a:p>
          <a:p>
            <a:pPr indent="449263" algn="just" rtl="1">
              <a:defRPr/>
            </a:pPr>
            <a:r>
              <a:rPr lang="ar-DZ" sz="2800" dirty="0">
                <a:solidFill>
                  <a:schemeClr val="accent2">
                    <a:lumMod val="75000"/>
                  </a:schemeClr>
                </a:solidFill>
                <a:cs typeface="Simplified Arabic" pitchFamily="2" charset="-78"/>
              </a:rPr>
              <a:t>البطاقات الائتمانية المتجددة: </a:t>
            </a:r>
            <a:r>
              <a:rPr lang="ar-DZ" sz="2800" dirty="0">
                <a:cs typeface="Simplified Arabic" pitchFamily="2" charset="-78"/>
              </a:rPr>
              <a:t>ويتم فيها تقسيط الدين على العميل خلال فترات وتزداد قيمة الدين  بزيادة فترة التقسيط. ومن أمثلتها فيزا </a:t>
            </a:r>
            <a:r>
              <a:rPr lang="ar-DZ" sz="2800" dirty="0" err="1">
                <a:cs typeface="Simplified Arabic" pitchFamily="2" charset="-78"/>
              </a:rPr>
              <a:t>وماستر</a:t>
            </a:r>
            <a:r>
              <a:rPr lang="ar-DZ" sz="2800" dirty="0">
                <a:cs typeface="Simplified Arabic" pitchFamily="2" charset="-78"/>
              </a:rPr>
              <a:t> </a:t>
            </a:r>
            <a:r>
              <a:rPr lang="ar-DZ" sz="2800" dirty="0" err="1">
                <a:cs typeface="Simplified Arabic" pitchFamily="2" charset="-78"/>
              </a:rPr>
              <a:t>كارد</a:t>
            </a:r>
            <a:r>
              <a:rPr lang="ar-DZ" sz="2800" dirty="0">
                <a:cs typeface="Simplified Arabic" pitchFamily="2" charset="-78"/>
              </a:rPr>
              <a:t>.</a:t>
            </a:r>
          </a:p>
          <a:p>
            <a:pPr indent="449263" algn="just" rtl="1">
              <a:defRPr/>
            </a:pPr>
            <a:endParaRPr lang="ar-DZ" sz="2800" dirty="0">
              <a:cs typeface="Simplified Arabic" pitchFamily="2" charset="-78"/>
            </a:endParaRPr>
          </a:p>
          <a:p>
            <a:pPr indent="449263" algn="just" rtl="1">
              <a:defRPr/>
            </a:pPr>
            <a:endParaRPr lang="ar-DZ" sz="2800" dirty="0">
              <a:cs typeface="Simplified Arabic" pitchFamily="2" charset="-78"/>
            </a:endParaRPr>
          </a:p>
          <a:p>
            <a:pPr indent="449263" algn="just" rtl="1">
              <a:defRPr/>
            </a:pPr>
            <a:endParaRPr lang="ar-DZ" sz="2800" dirty="0">
              <a:cs typeface="Simplified Arabic" pitchFamily="2" charset="-78"/>
            </a:endParaRPr>
          </a:p>
          <a:p>
            <a:pPr indent="449263" algn="just" rtl="1">
              <a:defRPr/>
            </a:pPr>
            <a:endParaRPr lang="ar-DZ" sz="2800" dirty="0">
              <a:cs typeface="Simplified Arabic" pitchFamily="2" charset="-78"/>
            </a:endParaRPr>
          </a:p>
          <a:p>
            <a:pPr indent="449263" algn="just" rtl="1">
              <a:defRPr/>
            </a:pPr>
            <a:endParaRPr lang="fr-FR" sz="2800" dirty="0">
              <a:cs typeface="Simplified Arabic" pitchFamily="2" charset="-78"/>
            </a:endParaRPr>
          </a:p>
        </p:txBody>
      </p:sp>
      <p:pic>
        <p:nvPicPr>
          <p:cNvPr id="15363" name="Picture 4" descr="visalogo-big"/>
          <p:cNvPicPr>
            <a:picLocks noChangeAspect="1" noChangeArrowheads="1"/>
          </p:cNvPicPr>
          <p:nvPr/>
        </p:nvPicPr>
        <p:blipFill>
          <a:blip r:embed="rId2"/>
          <a:srcRect/>
          <a:stretch>
            <a:fillRect/>
          </a:stretch>
        </p:blipFill>
        <p:spPr bwMode="auto">
          <a:xfrm>
            <a:off x="5397500" y="2643188"/>
            <a:ext cx="2778125" cy="1714500"/>
          </a:xfrm>
          <a:prstGeom prst="rect">
            <a:avLst/>
          </a:prstGeom>
          <a:noFill/>
          <a:ln w="9525">
            <a:noFill/>
            <a:miter lim="800000"/>
            <a:headEnd/>
            <a:tailEnd/>
          </a:ln>
        </p:spPr>
      </p:pic>
      <p:pic>
        <p:nvPicPr>
          <p:cNvPr id="15364" name="Picture 5" descr="http://img364.imageshack.us/img364/5899/mc1sx.png"/>
          <p:cNvPicPr>
            <a:picLocks noChangeAspect="1" noChangeArrowheads="1"/>
          </p:cNvPicPr>
          <p:nvPr/>
        </p:nvPicPr>
        <p:blipFill>
          <a:blip r:embed="rId3" r:link="rId4"/>
          <a:srcRect/>
          <a:stretch>
            <a:fillRect/>
          </a:stretch>
        </p:blipFill>
        <p:spPr bwMode="auto">
          <a:xfrm>
            <a:off x="1500188" y="2643188"/>
            <a:ext cx="2963862" cy="1785937"/>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143000" y="260350"/>
            <a:ext cx="7712075" cy="2678113"/>
          </a:xfrm>
          <a:prstGeom prst="rect">
            <a:avLst/>
          </a:prstGeom>
          <a:noFill/>
          <a:ln w="9525">
            <a:noFill/>
            <a:miter lim="800000"/>
            <a:headEnd/>
            <a:tailEnd/>
          </a:ln>
          <a:effectLst/>
        </p:spPr>
        <p:txBody>
          <a:bodyPr>
            <a:spAutoFit/>
          </a:bodyPr>
          <a:lstStyle/>
          <a:p>
            <a:pPr algn="just" rtl="1">
              <a:defRPr/>
            </a:pPr>
            <a:r>
              <a:rPr lang="ar-DZ" sz="2400" dirty="0">
                <a:solidFill>
                  <a:schemeClr val="accent2">
                    <a:lumMod val="75000"/>
                  </a:schemeClr>
                </a:solidFill>
                <a:cs typeface="Simplified Arabic" pitchFamily="2" charset="-78"/>
              </a:rPr>
              <a:t>البطاقات الائتمانية غير المتجددة: </a:t>
            </a:r>
            <a:r>
              <a:rPr lang="ar-DZ" sz="2400" dirty="0">
                <a:cs typeface="Simplified Arabic" pitchFamily="2" charset="-78"/>
              </a:rPr>
              <a:t>أو بطاقات الخصم الشهري محلية ودولية تصدر برسوم اشتراك تستخدم في المحلات والمطاعم وشركات الطيران وقد تستخدم كبطاقة للصرف الآلي أو التحويل الإلكتروني ولا تستدعي وجود حساب لدى البنط بل قد يقرض البنك العميل حدا أعلى (الخط الائتماني) ويسدده خلال شهر مثلا </a:t>
            </a:r>
            <a:r>
              <a:rPr lang="ar-SA" sz="2400" dirty="0">
                <a:cs typeface="Simplified Arabic" pitchFamily="2" charset="-78"/>
              </a:rPr>
              <a:t>وفي حال المماطلة يقوم بالبنك بمطالبته، ويلغي البطاقة، ويرتب عليه فوائد التأخير،</a:t>
            </a:r>
            <a:r>
              <a:rPr lang="ar-DZ" sz="2400" dirty="0">
                <a:cs typeface="Simplified Arabic" pitchFamily="2" charset="-78"/>
              </a:rPr>
              <a:t> </a:t>
            </a:r>
            <a:r>
              <a:rPr lang="ar-SA" sz="2400" dirty="0">
                <a:cs typeface="Simplified Arabic" pitchFamily="2" charset="-78"/>
              </a:rPr>
              <a:t>ومن أمثلة هذه البطاقات: بطاقة "</a:t>
            </a:r>
            <a:r>
              <a:rPr lang="en-US" sz="2400" dirty="0">
                <a:cs typeface="Simplified Arabic" pitchFamily="2" charset="-78"/>
              </a:rPr>
              <a:t>American </a:t>
            </a:r>
            <a:r>
              <a:rPr lang="en-US" sz="2400" dirty="0" err="1">
                <a:cs typeface="Simplified Arabic" pitchFamily="2" charset="-78"/>
              </a:rPr>
              <a:t>expresse</a:t>
            </a:r>
            <a:r>
              <a:rPr lang="ar-SA" sz="2400" dirty="0">
                <a:cs typeface="Simplified Arabic" pitchFamily="2" charset="-78"/>
              </a:rPr>
              <a:t>" </a:t>
            </a:r>
            <a:r>
              <a:rPr lang="ar-SA" sz="2400" dirty="0" err="1">
                <a:cs typeface="Simplified Arabic" pitchFamily="2" charset="-78"/>
              </a:rPr>
              <a:t>و</a:t>
            </a:r>
            <a:r>
              <a:rPr lang="ar-SA" sz="2400" dirty="0">
                <a:cs typeface="Simplified Arabic" pitchFamily="2" charset="-78"/>
              </a:rPr>
              <a:t>"</a:t>
            </a:r>
            <a:r>
              <a:rPr lang="en-US" sz="2400" dirty="0">
                <a:cs typeface="Simplified Arabic" pitchFamily="2" charset="-78"/>
              </a:rPr>
              <a:t>diners club</a:t>
            </a:r>
            <a:r>
              <a:rPr lang="ar-SA" sz="2400" dirty="0">
                <a:cs typeface="Simplified Arabic" pitchFamily="2" charset="-78"/>
              </a:rPr>
              <a:t>"</a:t>
            </a:r>
            <a:r>
              <a:rPr lang="ar-DZ" sz="2400" dirty="0">
                <a:cs typeface="Simplified Arabic" pitchFamily="2" charset="-78"/>
              </a:rPr>
              <a:t>.</a:t>
            </a:r>
          </a:p>
        </p:txBody>
      </p:sp>
      <p:grpSp>
        <p:nvGrpSpPr>
          <p:cNvPr id="16387" name="Group 8"/>
          <p:cNvGrpSpPr>
            <a:grpSpLocks/>
          </p:cNvGrpSpPr>
          <p:nvPr/>
        </p:nvGrpSpPr>
        <p:grpSpPr bwMode="auto">
          <a:xfrm>
            <a:off x="928688" y="3357563"/>
            <a:ext cx="8064500" cy="2901950"/>
            <a:chOff x="742" y="3360"/>
            <a:chExt cx="3143" cy="966"/>
          </a:xfrm>
        </p:grpSpPr>
        <p:pic>
          <p:nvPicPr>
            <p:cNvPr id="16388" name="Picture 3"/>
            <p:cNvPicPr>
              <a:picLocks noChangeAspect="1" noChangeArrowheads="1"/>
            </p:cNvPicPr>
            <p:nvPr/>
          </p:nvPicPr>
          <p:blipFill>
            <a:blip r:embed="rId2"/>
            <a:srcRect/>
            <a:stretch>
              <a:fillRect/>
            </a:stretch>
          </p:blipFill>
          <p:spPr bwMode="auto">
            <a:xfrm>
              <a:off x="2614" y="3453"/>
              <a:ext cx="1271" cy="801"/>
            </a:xfrm>
            <a:prstGeom prst="rect">
              <a:avLst/>
            </a:prstGeom>
            <a:noFill/>
            <a:ln w="9525">
              <a:noFill/>
              <a:miter lim="800000"/>
              <a:headEnd/>
              <a:tailEnd/>
            </a:ln>
          </p:spPr>
        </p:pic>
        <p:pic>
          <p:nvPicPr>
            <p:cNvPr id="16389" name="Picture 4" descr="v01blue"/>
            <p:cNvPicPr>
              <a:picLocks noChangeAspect="1" noChangeArrowheads="1"/>
            </p:cNvPicPr>
            <p:nvPr/>
          </p:nvPicPr>
          <p:blipFill>
            <a:blip r:embed="rId3"/>
            <a:srcRect/>
            <a:stretch>
              <a:fillRect/>
            </a:stretch>
          </p:blipFill>
          <p:spPr bwMode="auto">
            <a:xfrm>
              <a:off x="742" y="3894"/>
              <a:ext cx="648" cy="412"/>
            </a:xfrm>
            <a:prstGeom prst="rect">
              <a:avLst/>
            </a:prstGeom>
            <a:noFill/>
            <a:ln w="9525">
              <a:noFill/>
              <a:miter lim="800000"/>
              <a:headEnd/>
              <a:tailEnd/>
            </a:ln>
          </p:spPr>
        </p:pic>
        <p:pic>
          <p:nvPicPr>
            <p:cNvPr id="16390" name="Picture 5" descr="v04af"/>
            <p:cNvPicPr>
              <a:picLocks noChangeAspect="1" noChangeArrowheads="1"/>
            </p:cNvPicPr>
            <p:nvPr/>
          </p:nvPicPr>
          <p:blipFill>
            <a:blip r:embed="rId4"/>
            <a:srcRect/>
            <a:stretch>
              <a:fillRect/>
            </a:stretch>
          </p:blipFill>
          <p:spPr bwMode="auto">
            <a:xfrm>
              <a:off x="742" y="3360"/>
              <a:ext cx="648" cy="414"/>
            </a:xfrm>
            <a:prstGeom prst="rect">
              <a:avLst/>
            </a:prstGeom>
            <a:noFill/>
            <a:ln w="9525">
              <a:noFill/>
              <a:miter lim="800000"/>
              <a:headEnd/>
              <a:tailEnd/>
            </a:ln>
          </p:spPr>
        </p:pic>
        <p:pic>
          <p:nvPicPr>
            <p:cNvPr id="16391" name="Picture 6" descr="v03gold"/>
            <p:cNvPicPr>
              <a:picLocks noChangeAspect="1" noChangeArrowheads="1"/>
            </p:cNvPicPr>
            <p:nvPr/>
          </p:nvPicPr>
          <p:blipFill>
            <a:blip r:embed="rId5"/>
            <a:srcRect/>
            <a:stretch>
              <a:fillRect/>
            </a:stretch>
          </p:blipFill>
          <p:spPr bwMode="auto">
            <a:xfrm>
              <a:off x="1750" y="3910"/>
              <a:ext cx="665" cy="416"/>
            </a:xfrm>
            <a:prstGeom prst="rect">
              <a:avLst/>
            </a:prstGeom>
            <a:noFill/>
            <a:ln w="9525">
              <a:noFill/>
              <a:miter lim="800000"/>
              <a:headEnd/>
              <a:tailEnd/>
            </a:ln>
          </p:spPr>
        </p:pic>
        <p:pic>
          <p:nvPicPr>
            <p:cNvPr id="16392" name="Picture 7" descr="v02green"/>
            <p:cNvPicPr>
              <a:picLocks noChangeAspect="1" noChangeArrowheads="1"/>
            </p:cNvPicPr>
            <p:nvPr/>
          </p:nvPicPr>
          <p:blipFill>
            <a:blip r:embed="rId6"/>
            <a:srcRect/>
            <a:stretch>
              <a:fillRect/>
            </a:stretch>
          </p:blipFill>
          <p:spPr bwMode="auto">
            <a:xfrm>
              <a:off x="1750" y="3360"/>
              <a:ext cx="660" cy="424"/>
            </a:xfrm>
            <a:prstGeom prst="rect">
              <a:avLst/>
            </a:prstGeom>
            <a:noFill/>
            <a:ln w="9525">
              <a:noFill/>
              <a:miter lim="800000"/>
              <a:headEnd/>
              <a:tailEnd/>
            </a:ln>
          </p:spPr>
        </p:pic>
      </p:gr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5148263" y="231775"/>
            <a:ext cx="3629025" cy="579438"/>
          </a:xfrm>
          <a:prstGeom prst="rect">
            <a:avLst/>
          </a:prstGeom>
          <a:noFill/>
          <a:ln w="9525">
            <a:noFill/>
            <a:miter lim="800000"/>
            <a:headEnd/>
            <a:tailEnd/>
          </a:ln>
          <a:effectLst/>
        </p:spPr>
        <p:txBody>
          <a:bodyPr wrap="none">
            <a:spAutoFit/>
          </a:bodyPr>
          <a:lstStyle/>
          <a:p>
            <a:pPr>
              <a:defRPr/>
            </a:pPr>
            <a:r>
              <a:rPr lang="ar-DZ" sz="3200" dirty="0">
                <a:solidFill>
                  <a:schemeClr val="accent2">
                    <a:lumMod val="75000"/>
                  </a:schemeClr>
                </a:solidFill>
              </a:rPr>
              <a:t>مصدرو البطاقات الائتمانية</a:t>
            </a:r>
            <a:endParaRPr lang="fr-FR" sz="3200" dirty="0">
              <a:solidFill>
                <a:schemeClr val="accent2">
                  <a:lumMod val="75000"/>
                </a:schemeClr>
              </a:solidFill>
            </a:endParaRPr>
          </a:p>
        </p:txBody>
      </p:sp>
      <p:sp>
        <p:nvSpPr>
          <p:cNvPr id="23556" name="AutoShape 4"/>
          <p:cNvSpPr>
            <a:spLocks noChangeArrowheads="1"/>
          </p:cNvSpPr>
          <p:nvPr/>
        </p:nvSpPr>
        <p:spPr bwMode="auto">
          <a:xfrm>
            <a:off x="3581400" y="981075"/>
            <a:ext cx="3100388" cy="738188"/>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rtl="1">
              <a:defRPr/>
            </a:pPr>
            <a:r>
              <a:rPr lang="ar-DZ" sz="2600">
                <a:solidFill>
                  <a:srgbClr val="0070C0"/>
                </a:solidFill>
                <a:latin typeface="Font 157" charset="-78"/>
                <a:cs typeface="Font 157" charset="-78"/>
              </a:rPr>
              <a:t>مصدرو البطاقات البنكية</a:t>
            </a:r>
            <a:endParaRPr lang="fr-FR" sz="2600">
              <a:solidFill>
                <a:srgbClr val="0070C0"/>
              </a:solidFill>
            </a:endParaRPr>
          </a:p>
        </p:txBody>
      </p:sp>
      <p:sp>
        <p:nvSpPr>
          <p:cNvPr id="23557" name="AutoShape 5"/>
          <p:cNvSpPr>
            <a:spLocks noChangeArrowheads="1"/>
          </p:cNvSpPr>
          <p:nvPr/>
        </p:nvSpPr>
        <p:spPr bwMode="auto">
          <a:xfrm>
            <a:off x="3817938" y="2640013"/>
            <a:ext cx="2447925" cy="1004887"/>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rtl="1">
              <a:defRPr/>
            </a:pPr>
            <a:r>
              <a:rPr lang="ar-DZ" sz="2600" dirty="0">
                <a:solidFill>
                  <a:srgbClr val="0070C0"/>
                </a:solidFill>
                <a:latin typeface="Times New Roman" pitchFamily="18" charset="0"/>
                <a:cs typeface="Simplified Arabic" pitchFamily="2" charset="-78"/>
              </a:rPr>
              <a:t>المؤسسات التجارية الكبيرة</a:t>
            </a:r>
            <a:endParaRPr lang="fr-FR" sz="2600" dirty="0">
              <a:solidFill>
                <a:srgbClr val="0070C0"/>
              </a:solidFill>
            </a:endParaRPr>
          </a:p>
        </p:txBody>
      </p:sp>
      <p:sp>
        <p:nvSpPr>
          <p:cNvPr id="23558" name="AutoShape 6"/>
          <p:cNvSpPr>
            <a:spLocks noChangeArrowheads="1"/>
          </p:cNvSpPr>
          <p:nvPr/>
        </p:nvSpPr>
        <p:spPr bwMode="auto">
          <a:xfrm>
            <a:off x="6919913" y="2492375"/>
            <a:ext cx="1793875" cy="936625"/>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rtl="1">
              <a:defRPr/>
            </a:pPr>
            <a:r>
              <a:rPr lang="ar-DZ" sz="2600">
                <a:solidFill>
                  <a:srgbClr val="0070C0"/>
                </a:solidFill>
                <a:latin typeface="Times New Roman" pitchFamily="18" charset="0"/>
                <a:cs typeface="Simplified Arabic" pitchFamily="2" charset="-78"/>
              </a:rPr>
              <a:t>المنظمات العالمية</a:t>
            </a:r>
            <a:endParaRPr lang="fr-FR" sz="2600">
              <a:solidFill>
                <a:srgbClr val="0070C0"/>
              </a:solidFill>
            </a:endParaRPr>
          </a:p>
        </p:txBody>
      </p:sp>
      <p:sp>
        <p:nvSpPr>
          <p:cNvPr id="23559" name="AutoShape 7"/>
          <p:cNvSpPr>
            <a:spLocks noChangeArrowheads="1"/>
          </p:cNvSpPr>
          <p:nvPr/>
        </p:nvSpPr>
        <p:spPr bwMode="auto">
          <a:xfrm>
            <a:off x="642938" y="2640013"/>
            <a:ext cx="2611437" cy="933450"/>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rtl="1">
              <a:defRPr/>
            </a:pPr>
            <a:r>
              <a:rPr lang="ar-DZ" sz="2600">
                <a:solidFill>
                  <a:srgbClr val="0070C0"/>
                </a:solidFill>
                <a:latin typeface="Times New Roman" pitchFamily="18" charset="0"/>
                <a:cs typeface="Simplified Arabic" pitchFamily="2" charset="-78"/>
              </a:rPr>
              <a:t>المؤسسات المصرفية الكبيرة</a:t>
            </a:r>
            <a:endParaRPr lang="fr-FR" sz="2600">
              <a:solidFill>
                <a:srgbClr val="0070C0"/>
              </a:solidFill>
            </a:endParaRPr>
          </a:p>
        </p:txBody>
      </p:sp>
      <p:sp>
        <p:nvSpPr>
          <p:cNvPr id="23560" name="Line 8"/>
          <p:cNvSpPr>
            <a:spLocks noChangeShapeType="1"/>
          </p:cNvSpPr>
          <p:nvPr/>
        </p:nvSpPr>
        <p:spPr bwMode="auto">
          <a:xfrm>
            <a:off x="5049838" y="1719263"/>
            <a:ext cx="0" cy="920750"/>
          </a:xfrm>
          <a:prstGeom prst="line">
            <a:avLst/>
          </a:prstGeom>
          <a:ln>
            <a:headEnd/>
            <a:tailEnd type="triangle" w="med" len="me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23561" name="Line 9"/>
          <p:cNvSpPr>
            <a:spLocks noChangeShapeType="1"/>
          </p:cNvSpPr>
          <p:nvPr/>
        </p:nvSpPr>
        <p:spPr bwMode="auto">
          <a:xfrm>
            <a:off x="1947863" y="2087563"/>
            <a:ext cx="5876925" cy="0"/>
          </a:xfrm>
          <a:prstGeom prst="line">
            <a:avLst/>
          </a:prstGeom>
          <a:ln>
            <a:headEnd/>
            <a:tailEn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17417" name="Line 10"/>
          <p:cNvSpPr>
            <a:spLocks noChangeShapeType="1"/>
          </p:cNvSpPr>
          <p:nvPr/>
        </p:nvSpPr>
        <p:spPr bwMode="auto">
          <a:xfrm>
            <a:off x="1928794" y="2087563"/>
            <a:ext cx="0" cy="552450"/>
          </a:xfrm>
          <a:prstGeom prst="line">
            <a:avLst/>
          </a:prstGeom>
          <a:noFill/>
          <a:ln w="19050">
            <a:solidFill>
              <a:srgbClr val="000000"/>
            </a:solidFill>
            <a:round/>
            <a:headEnd/>
            <a:tailEnd type="triangle" w="med" len="med"/>
          </a:ln>
        </p:spPr>
        <p:txBody>
          <a:bodyPr/>
          <a:lstStyle/>
          <a:p>
            <a:endParaRPr lang="fr-FR"/>
          </a:p>
        </p:txBody>
      </p:sp>
      <p:sp>
        <p:nvSpPr>
          <p:cNvPr id="23563" name="Line 11"/>
          <p:cNvSpPr>
            <a:spLocks noChangeShapeType="1"/>
          </p:cNvSpPr>
          <p:nvPr/>
        </p:nvSpPr>
        <p:spPr bwMode="auto">
          <a:xfrm>
            <a:off x="7824788" y="2087563"/>
            <a:ext cx="17462" cy="404812"/>
          </a:xfrm>
          <a:prstGeom prst="line">
            <a:avLst/>
          </a:prstGeom>
          <a:ln>
            <a:headEnd/>
            <a:tailEnd type="triangle" w="med" len="me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23564" name="AutoShape 12"/>
          <p:cNvSpPr>
            <a:spLocks noChangeArrowheads="1"/>
          </p:cNvSpPr>
          <p:nvPr/>
        </p:nvSpPr>
        <p:spPr bwMode="auto">
          <a:xfrm>
            <a:off x="7923213" y="3930650"/>
            <a:ext cx="1143000" cy="757238"/>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a:defRPr/>
            </a:pPr>
            <a:r>
              <a:rPr lang="ar-DZ" sz="2600">
                <a:solidFill>
                  <a:srgbClr val="0070C0"/>
                </a:solidFill>
                <a:latin typeface="Times New Roman" pitchFamily="18" charset="0"/>
                <a:cs typeface="Simplified Arabic" pitchFamily="2" charset="-78"/>
              </a:rPr>
              <a:t>فيزا</a:t>
            </a:r>
            <a:endParaRPr lang="fr-FR" sz="2600">
              <a:solidFill>
                <a:srgbClr val="0070C0"/>
              </a:solidFill>
            </a:endParaRPr>
          </a:p>
        </p:txBody>
      </p:sp>
      <p:sp>
        <p:nvSpPr>
          <p:cNvPr id="23565" name="AutoShape 13"/>
          <p:cNvSpPr>
            <a:spLocks noChangeArrowheads="1"/>
          </p:cNvSpPr>
          <p:nvPr/>
        </p:nvSpPr>
        <p:spPr bwMode="auto">
          <a:xfrm>
            <a:off x="5970588" y="3930650"/>
            <a:ext cx="1790700" cy="757238"/>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a:defRPr/>
            </a:pPr>
            <a:r>
              <a:rPr lang="ar-DZ" sz="2600">
                <a:solidFill>
                  <a:srgbClr val="0070C0"/>
                </a:solidFill>
                <a:latin typeface="Times New Roman" pitchFamily="18" charset="0"/>
                <a:cs typeface="Simplified Arabic" pitchFamily="2" charset="-78"/>
              </a:rPr>
              <a:t>ماستر كارد</a:t>
            </a:r>
            <a:endParaRPr lang="fr-FR" sz="2600">
              <a:solidFill>
                <a:srgbClr val="0070C0"/>
              </a:solidFill>
            </a:endParaRPr>
          </a:p>
        </p:txBody>
      </p:sp>
      <p:sp>
        <p:nvSpPr>
          <p:cNvPr id="23566" name="AutoShape 14"/>
          <p:cNvSpPr>
            <a:spLocks noChangeArrowheads="1"/>
          </p:cNvSpPr>
          <p:nvPr/>
        </p:nvSpPr>
        <p:spPr bwMode="auto">
          <a:xfrm>
            <a:off x="2274888" y="4852988"/>
            <a:ext cx="1631950" cy="1023937"/>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rtl="1">
              <a:defRPr/>
            </a:pPr>
            <a:r>
              <a:rPr lang="ar-DZ" sz="2600" dirty="0">
                <a:solidFill>
                  <a:srgbClr val="0070C0"/>
                </a:solidFill>
                <a:latin typeface="Times New Roman" pitchFamily="18" charset="0"/>
                <a:cs typeface="Simplified Arabic" pitchFamily="2" charset="-78"/>
              </a:rPr>
              <a:t>أمريكان </a:t>
            </a:r>
            <a:r>
              <a:rPr lang="ar-DZ" sz="2600" dirty="0" err="1">
                <a:solidFill>
                  <a:srgbClr val="0070C0"/>
                </a:solidFill>
                <a:latin typeface="Times New Roman" pitchFamily="18" charset="0"/>
                <a:cs typeface="Simplified Arabic" pitchFamily="2" charset="-78"/>
              </a:rPr>
              <a:t>إكسبرس</a:t>
            </a:r>
            <a:endParaRPr lang="fr-FR" sz="2600" dirty="0">
              <a:solidFill>
                <a:srgbClr val="0070C0"/>
              </a:solidFill>
            </a:endParaRPr>
          </a:p>
        </p:txBody>
      </p:sp>
      <p:sp>
        <p:nvSpPr>
          <p:cNvPr id="23567" name="AutoShape 15"/>
          <p:cNvSpPr>
            <a:spLocks noChangeArrowheads="1"/>
          </p:cNvSpPr>
          <p:nvPr/>
        </p:nvSpPr>
        <p:spPr bwMode="auto">
          <a:xfrm>
            <a:off x="642938" y="4872038"/>
            <a:ext cx="1304925" cy="933450"/>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rtl="1">
              <a:defRPr/>
            </a:pPr>
            <a:r>
              <a:rPr lang="ar-DZ" sz="2600">
                <a:solidFill>
                  <a:srgbClr val="0070C0"/>
                </a:solidFill>
                <a:latin typeface="Times New Roman" pitchFamily="18" charset="0"/>
                <a:cs typeface="Simplified Arabic" pitchFamily="2" charset="-78"/>
              </a:rPr>
              <a:t>داينرز كلوب</a:t>
            </a:r>
            <a:endParaRPr lang="fr-FR" sz="2600">
              <a:solidFill>
                <a:srgbClr val="0070C0"/>
              </a:solidFill>
            </a:endParaRPr>
          </a:p>
        </p:txBody>
      </p:sp>
      <p:sp>
        <p:nvSpPr>
          <p:cNvPr id="23568" name="AutoShape 16"/>
          <p:cNvSpPr>
            <a:spLocks noChangeArrowheads="1"/>
          </p:cNvSpPr>
          <p:nvPr/>
        </p:nvSpPr>
        <p:spPr bwMode="auto">
          <a:xfrm>
            <a:off x="4308475" y="4318000"/>
            <a:ext cx="1468438" cy="911225"/>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rtl="1">
              <a:defRPr/>
            </a:pPr>
            <a:r>
              <a:rPr lang="ar-DZ" sz="2600">
                <a:solidFill>
                  <a:srgbClr val="0070C0"/>
                </a:solidFill>
                <a:latin typeface="Times New Roman" pitchFamily="18" charset="0"/>
                <a:cs typeface="Simplified Arabic" pitchFamily="2" charset="-78"/>
              </a:rPr>
              <a:t>بطاقات المجال</a:t>
            </a:r>
            <a:endParaRPr lang="fr-FR" sz="2600">
              <a:solidFill>
                <a:srgbClr val="0070C0"/>
              </a:solidFill>
            </a:endParaRPr>
          </a:p>
        </p:txBody>
      </p:sp>
      <p:sp>
        <p:nvSpPr>
          <p:cNvPr id="17424" name="Line 17"/>
          <p:cNvSpPr>
            <a:spLocks noChangeShapeType="1"/>
          </p:cNvSpPr>
          <p:nvPr/>
        </p:nvSpPr>
        <p:spPr bwMode="auto">
          <a:xfrm flipH="1">
            <a:off x="5072063" y="3673475"/>
            <a:ext cx="0" cy="684213"/>
          </a:xfrm>
          <a:prstGeom prst="line">
            <a:avLst/>
          </a:prstGeom>
          <a:noFill/>
          <a:ln w="19050">
            <a:solidFill>
              <a:srgbClr val="000000"/>
            </a:solidFill>
            <a:round/>
            <a:headEnd/>
            <a:tailEnd type="triangle" w="med" len="med"/>
          </a:ln>
        </p:spPr>
        <p:txBody>
          <a:bodyPr/>
          <a:lstStyle/>
          <a:p>
            <a:endParaRPr lang="fr-FR"/>
          </a:p>
        </p:txBody>
      </p:sp>
      <p:sp>
        <p:nvSpPr>
          <p:cNvPr id="23570" name="Line 18"/>
          <p:cNvSpPr>
            <a:spLocks noChangeShapeType="1"/>
          </p:cNvSpPr>
          <p:nvPr/>
        </p:nvSpPr>
        <p:spPr bwMode="auto">
          <a:xfrm>
            <a:off x="7007225" y="3579813"/>
            <a:ext cx="0" cy="368300"/>
          </a:xfrm>
          <a:prstGeom prst="line">
            <a:avLst/>
          </a:prstGeom>
          <a:ln>
            <a:headEnd/>
            <a:tailEnd type="triangle" w="med" len="me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17426" name="Line 19"/>
          <p:cNvSpPr>
            <a:spLocks noChangeShapeType="1"/>
          </p:cNvSpPr>
          <p:nvPr/>
        </p:nvSpPr>
        <p:spPr bwMode="auto">
          <a:xfrm>
            <a:off x="8501090" y="3579813"/>
            <a:ext cx="0" cy="368300"/>
          </a:xfrm>
          <a:prstGeom prst="line">
            <a:avLst/>
          </a:prstGeom>
          <a:noFill/>
          <a:ln w="19050">
            <a:solidFill>
              <a:srgbClr val="000000"/>
            </a:solidFill>
            <a:round/>
            <a:headEnd/>
            <a:tailEnd type="triangle" w="med" len="med"/>
          </a:ln>
        </p:spPr>
        <p:txBody>
          <a:bodyPr/>
          <a:lstStyle/>
          <a:p>
            <a:endParaRPr lang="fr-FR"/>
          </a:p>
        </p:txBody>
      </p:sp>
      <p:sp>
        <p:nvSpPr>
          <p:cNvPr id="23572" name="Line 20"/>
          <p:cNvSpPr>
            <a:spLocks noChangeShapeType="1"/>
          </p:cNvSpPr>
          <p:nvPr/>
        </p:nvSpPr>
        <p:spPr bwMode="auto">
          <a:xfrm>
            <a:off x="7007225" y="3579813"/>
            <a:ext cx="1470025" cy="0"/>
          </a:xfrm>
          <a:prstGeom prst="line">
            <a:avLst/>
          </a:prstGeom>
          <a:ln>
            <a:headEnd/>
            <a:tailEn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17428" name="Line 21"/>
          <p:cNvSpPr>
            <a:spLocks noChangeShapeType="1"/>
          </p:cNvSpPr>
          <p:nvPr/>
        </p:nvSpPr>
        <p:spPr bwMode="auto">
          <a:xfrm>
            <a:off x="7858148" y="3395663"/>
            <a:ext cx="0" cy="184150"/>
          </a:xfrm>
          <a:prstGeom prst="line">
            <a:avLst/>
          </a:prstGeom>
          <a:noFill/>
          <a:ln w="9525">
            <a:solidFill>
              <a:srgbClr val="000000"/>
            </a:solidFill>
            <a:round/>
            <a:headEnd/>
            <a:tailEnd/>
          </a:ln>
        </p:spPr>
        <p:txBody>
          <a:bodyPr/>
          <a:lstStyle/>
          <a:p>
            <a:endParaRPr lang="fr-FR"/>
          </a:p>
        </p:txBody>
      </p:sp>
      <p:sp>
        <p:nvSpPr>
          <p:cNvPr id="17429" name="Line 22"/>
          <p:cNvSpPr>
            <a:spLocks noChangeShapeType="1"/>
          </p:cNvSpPr>
          <p:nvPr/>
        </p:nvSpPr>
        <p:spPr bwMode="auto">
          <a:xfrm>
            <a:off x="3071802" y="4133850"/>
            <a:ext cx="0" cy="738188"/>
          </a:xfrm>
          <a:prstGeom prst="line">
            <a:avLst/>
          </a:prstGeom>
          <a:noFill/>
          <a:ln w="19050">
            <a:solidFill>
              <a:srgbClr val="000000"/>
            </a:solidFill>
            <a:round/>
            <a:headEnd/>
            <a:tailEnd type="triangle" w="med" len="med"/>
          </a:ln>
        </p:spPr>
        <p:txBody>
          <a:bodyPr/>
          <a:lstStyle/>
          <a:p>
            <a:endParaRPr lang="fr-FR"/>
          </a:p>
        </p:txBody>
      </p:sp>
      <p:sp>
        <p:nvSpPr>
          <p:cNvPr id="17430" name="Line 23"/>
          <p:cNvSpPr>
            <a:spLocks noChangeShapeType="1"/>
          </p:cNvSpPr>
          <p:nvPr/>
        </p:nvSpPr>
        <p:spPr bwMode="auto">
          <a:xfrm>
            <a:off x="1285875" y="4133850"/>
            <a:ext cx="0" cy="738188"/>
          </a:xfrm>
          <a:prstGeom prst="line">
            <a:avLst/>
          </a:prstGeom>
          <a:noFill/>
          <a:ln w="19050">
            <a:solidFill>
              <a:srgbClr val="000000"/>
            </a:solidFill>
            <a:round/>
            <a:headEnd/>
            <a:tailEnd type="triangle" w="med" len="med"/>
          </a:ln>
        </p:spPr>
        <p:txBody>
          <a:bodyPr/>
          <a:lstStyle/>
          <a:p>
            <a:endParaRPr lang="fr-FR"/>
          </a:p>
        </p:txBody>
      </p:sp>
      <p:sp>
        <p:nvSpPr>
          <p:cNvPr id="23576" name="Line 24"/>
          <p:cNvSpPr>
            <a:spLocks noChangeShapeType="1"/>
          </p:cNvSpPr>
          <p:nvPr/>
        </p:nvSpPr>
        <p:spPr bwMode="auto">
          <a:xfrm>
            <a:off x="1295400" y="4133850"/>
            <a:ext cx="1795463" cy="0"/>
          </a:xfrm>
          <a:prstGeom prst="line">
            <a:avLst/>
          </a:prstGeom>
          <a:ln>
            <a:headEnd/>
            <a:tailEn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23577" name="Line 25"/>
          <p:cNvSpPr>
            <a:spLocks noChangeShapeType="1"/>
          </p:cNvSpPr>
          <p:nvPr/>
        </p:nvSpPr>
        <p:spPr bwMode="auto">
          <a:xfrm>
            <a:off x="2111375" y="3571875"/>
            <a:ext cx="0" cy="539750"/>
          </a:xfrm>
          <a:prstGeom prst="line">
            <a:avLst/>
          </a:prstGeom>
          <a:ln>
            <a:headEnd/>
            <a:tailEnd/>
          </a:ln>
        </p:spPr>
        <p:style>
          <a:lnRef idx="2">
            <a:schemeClr val="dk1"/>
          </a:lnRef>
          <a:fillRef idx="1">
            <a:schemeClr val="lt1"/>
          </a:fillRef>
          <a:effectRef idx="0">
            <a:schemeClr val="dk1"/>
          </a:effectRef>
          <a:fontRef idx="minor">
            <a:schemeClr val="dk1"/>
          </a:fontRef>
        </p:style>
        <p:txBody>
          <a:bodyPr/>
          <a:lstStyle/>
          <a:p>
            <a:pPr>
              <a:defRPr/>
            </a:pPr>
            <a:endParaRPr lang="fr-FR"/>
          </a:p>
        </p:txBody>
      </p:sp>
      <p:grpSp>
        <p:nvGrpSpPr>
          <p:cNvPr id="17433" name="Group 26"/>
          <p:cNvGrpSpPr>
            <a:grpSpLocks/>
          </p:cNvGrpSpPr>
          <p:nvPr/>
        </p:nvGrpSpPr>
        <p:grpSpPr bwMode="auto">
          <a:xfrm>
            <a:off x="7119938" y="4687888"/>
            <a:ext cx="1470025" cy="552450"/>
            <a:chOff x="8154" y="6741"/>
            <a:chExt cx="1620" cy="360"/>
          </a:xfrm>
        </p:grpSpPr>
        <p:sp>
          <p:nvSpPr>
            <p:cNvPr id="23579" name="Line 27"/>
            <p:cNvSpPr>
              <a:spLocks noChangeShapeType="1"/>
            </p:cNvSpPr>
            <p:nvPr/>
          </p:nvSpPr>
          <p:spPr bwMode="auto">
            <a:xfrm>
              <a:off x="9774" y="6741"/>
              <a:ext cx="0" cy="360"/>
            </a:xfrm>
            <a:prstGeom prst="line">
              <a:avLst/>
            </a:prstGeom>
            <a:ln>
              <a:headEnd/>
              <a:tailEn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23580" name="Line 28"/>
            <p:cNvSpPr>
              <a:spLocks noChangeShapeType="1"/>
            </p:cNvSpPr>
            <p:nvPr/>
          </p:nvSpPr>
          <p:spPr bwMode="auto">
            <a:xfrm>
              <a:off x="8154" y="6741"/>
              <a:ext cx="0" cy="360"/>
            </a:xfrm>
            <a:prstGeom prst="line">
              <a:avLst/>
            </a:prstGeom>
            <a:ln>
              <a:headEnd/>
              <a:tailEn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23581" name="Line 29"/>
            <p:cNvSpPr>
              <a:spLocks noChangeShapeType="1"/>
            </p:cNvSpPr>
            <p:nvPr/>
          </p:nvSpPr>
          <p:spPr bwMode="auto">
            <a:xfrm>
              <a:off x="8154" y="7101"/>
              <a:ext cx="360" cy="0"/>
            </a:xfrm>
            <a:prstGeom prst="line">
              <a:avLst/>
            </a:prstGeom>
            <a:ln>
              <a:headEnd/>
              <a:tailEn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23582" name="Line 30"/>
            <p:cNvSpPr>
              <a:spLocks noChangeShapeType="1"/>
            </p:cNvSpPr>
            <p:nvPr/>
          </p:nvSpPr>
          <p:spPr bwMode="auto">
            <a:xfrm flipH="1">
              <a:off x="9414" y="7101"/>
              <a:ext cx="360" cy="0"/>
            </a:xfrm>
            <a:prstGeom prst="line">
              <a:avLst/>
            </a:prstGeom>
            <a:ln>
              <a:headEnd/>
              <a:tailEnd/>
            </a:ln>
          </p:spPr>
          <p:style>
            <a:lnRef idx="2">
              <a:schemeClr val="dk1"/>
            </a:lnRef>
            <a:fillRef idx="1">
              <a:schemeClr val="lt1"/>
            </a:fillRef>
            <a:effectRef idx="0">
              <a:schemeClr val="dk1"/>
            </a:effectRef>
            <a:fontRef idx="minor">
              <a:schemeClr val="dk1"/>
            </a:fontRef>
          </p:style>
          <p:txBody>
            <a:bodyPr/>
            <a:lstStyle/>
            <a:p>
              <a:pPr>
                <a:defRPr/>
              </a:pPr>
              <a:endParaRPr lang="fr-FR"/>
            </a:p>
          </p:txBody>
        </p:sp>
      </p:grpSp>
      <p:sp>
        <p:nvSpPr>
          <p:cNvPr id="23583" name="Text Box 31"/>
          <p:cNvSpPr txBox="1">
            <a:spLocks noChangeArrowheads="1"/>
          </p:cNvSpPr>
          <p:nvPr/>
        </p:nvSpPr>
        <p:spPr bwMode="auto">
          <a:xfrm>
            <a:off x="7265988" y="4957763"/>
            <a:ext cx="1152525" cy="552450"/>
          </a:xfrm>
          <a:prstGeom prst="rect">
            <a:avLst/>
          </a:prstGeom>
          <a:ln>
            <a:headEnd/>
            <a:tailEnd/>
          </a:ln>
        </p:spPr>
        <p:style>
          <a:lnRef idx="2">
            <a:schemeClr val="dk1"/>
          </a:lnRef>
          <a:fillRef idx="1">
            <a:schemeClr val="lt1"/>
          </a:fillRef>
          <a:effectRef idx="0">
            <a:schemeClr val="dk1"/>
          </a:effectRef>
          <a:fontRef idx="minor">
            <a:schemeClr val="dk1"/>
          </a:fontRef>
        </p:style>
        <p:txBody>
          <a:bodyPr/>
          <a:lstStyle/>
          <a:p>
            <a:pPr algn="ctr" rtl="1">
              <a:defRPr/>
            </a:pPr>
            <a:r>
              <a:rPr lang="ar-DZ" sz="2600">
                <a:solidFill>
                  <a:srgbClr val="0070C0"/>
                </a:solidFill>
                <a:latin typeface="Times New Roman" pitchFamily="18" charset="0"/>
                <a:cs typeface="Times New Roman" pitchFamily="18" charset="0"/>
              </a:rPr>
              <a:t>ترخيص</a:t>
            </a:r>
            <a:endParaRPr lang="fr-FR" sz="2600">
              <a:solidFill>
                <a:srgbClr val="0070C0"/>
              </a:solidFill>
            </a:endParaRPr>
          </a:p>
        </p:txBody>
      </p:sp>
      <p:sp>
        <p:nvSpPr>
          <p:cNvPr id="23584" name="Line 32"/>
          <p:cNvSpPr>
            <a:spLocks noChangeShapeType="1"/>
          </p:cNvSpPr>
          <p:nvPr/>
        </p:nvSpPr>
        <p:spPr bwMode="auto">
          <a:xfrm>
            <a:off x="7850188" y="5489575"/>
            <a:ext cx="0" cy="368300"/>
          </a:xfrm>
          <a:prstGeom prst="line">
            <a:avLst/>
          </a:prstGeom>
          <a:ln>
            <a:headEnd/>
            <a:tailEnd type="triangle" w="med" len="med"/>
          </a:ln>
        </p:spPr>
        <p:style>
          <a:lnRef idx="2">
            <a:schemeClr val="dk1"/>
          </a:lnRef>
          <a:fillRef idx="1">
            <a:schemeClr val="lt1"/>
          </a:fillRef>
          <a:effectRef idx="0">
            <a:schemeClr val="dk1"/>
          </a:effectRef>
          <a:fontRef idx="minor">
            <a:schemeClr val="dk1"/>
          </a:fontRef>
        </p:style>
        <p:txBody>
          <a:bodyPr/>
          <a:lstStyle/>
          <a:p>
            <a:pPr>
              <a:defRPr/>
            </a:pPr>
            <a:endParaRPr lang="fr-FR"/>
          </a:p>
        </p:txBody>
      </p:sp>
      <p:sp>
        <p:nvSpPr>
          <p:cNvPr id="23585" name="AutoShape 33"/>
          <p:cNvSpPr>
            <a:spLocks noChangeArrowheads="1"/>
          </p:cNvSpPr>
          <p:nvPr/>
        </p:nvSpPr>
        <p:spPr bwMode="auto">
          <a:xfrm>
            <a:off x="6978650" y="5857875"/>
            <a:ext cx="1727200" cy="738188"/>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a:lstStyle/>
          <a:p>
            <a:pPr algn="ctr">
              <a:defRPr/>
            </a:pPr>
            <a:r>
              <a:rPr lang="ar-DZ" sz="2600">
                <a:solidFill>
                  <a:srgbClr val="0070C0"/>
                </a:solidFill>
                <a:latin typeface="Times New Roman" pitchFamily="18" charset="0"/>
                <a:cs typeface="Simplified Arabic" pitchFamily="2" charset="-78"/>
              </a:rPr>
              <a:t>المصارف</a:t>
            </a:r>
            <a:endParaRPr lang="fr-FR" sz="2600">
              <a:solidFill>
                <a:srgbClr val="0070C0"/>
              </a:solidFill>
            </a:endParaRPr>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0</TotalTime>
  <Words>1348</Words>
  <Application>Microsoft PowerPoint</Application>
  <PresentationFormat>Affichage à l'écran (4:3)</PresentationFormat>
  <Paragraphs>98</Paragraphs>
  <Slides>16</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16</vt:i4>
      </vt:variant>
    </vt:vector>
  </HeadingPairs>
  <TitlesOfParts>
    <vt:vector size="28" baseType="lpstr">
      <vt:lpstr>Arial</vt:lpstr>
      <vt:lpstr>Gill Sans MT</vt:lpstr>
      <vt:lpstr>Wingdings 2</vt:lpstr>
      <vt:lpstr>Verdana</vt:lpstr>
      <vt:lpstr>Times New Roman</vt:lpstr>
      <vt:lpstr>Estrangelo Edessa</vt:lpstr>
      <vt:lpstr>Simplified Arabic</vt:lpstr>
      <vt:lpstr>Font 157</vt:lpstr>
      <vt:lpstr>Traditional Arabic</vt:lpstr>
      <vt:lpstr>TimesNewRoman</vt:lpstr>
      <vt:lpstr>Majalla UI</vt:lpstr>
      <vt:lpstr>Solstice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من PowerPoint</dc:title>
  <dc:creator/>
  <cp:lastModifiedBy/>
  <cp:revision>14</cp:revision>
  <cp:lastPrinted>1601-01-01T00:00:00Z</cp:lastPrinted>
  <dcterms:created xsi:type="dcterms:W3CDTF">1601-01-01T00:00:00Z</dcterms:created>
  <dcterms:modified xsi:type="dcterms:W3CDTF">2010-05-18T19:25:56Z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LCID">
    <vt:i4>1025</vt:i4>
  </property>
</Properties>
</file>