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88" r:id="rId5"/>
    <p:sldId id="259" r:id="rId6"/>
    <p:sldId id="260" r:id="rId7"/>
    <p:sldId id="265" r:id="rId8"/>
    <p:sldId id="264" r:id="rId9"/>
    <p:sldId id="266" r:id="rId10"/>
    <p:sldId id="268" r:id="rId11"/>
    <p:sldId id="269" r:id="rId12"/>
    <p:sldId id="270" r:id="rId13"/>
    <p:sldId id="272" r:id="rId14"/>
    <p:sldId id="263" r:id="rId15"/>
    <p:sldId id="276" r:id="rId16"/>
    <p:sldId id="278" r:id="rId17"/>
    <p:sldId id="277" r:id="rId18"/>
    <p:sldId id="279" r:id="rId19"/>
    <p:sldId id="280" r:id="rId20"/>
    <p:sldId id="273" r:id="rId21"/>
    <p:sldId id="274" r:id="rId22"/>
    <p:sldId id="281" r:id="rId23"/>
    <p:sldId id="282" r:id="rId24"/>
    <p:sldId id="284" r:id="rId25"/>
    <p:sldId id="283" r:id="rId26"/>
    <p:sldId id="285" r:id="rId27"/>
    <p:sldId id="287" r:id="rId28"/>
    <p:sldId id="290" r:id="rId29"/>
    <p:sldId id="267" r:id="rId30"/>
    <p:sldId id="261" r:id="rId31"/>
    <p:sldId id="286" r:id="rId32"/>
    <p:sldId id="275" r:id="rId33"/>
    <p:sldId id="291" r:id="rId34"/>
    <p:sldId id="292" r:id="rId35"/>
    <p:sldId id="293" r:id="rId36"/>
    <p:sldId id="299" r:id="rId37"/>
    <p:sldId id="294" r:id="rId38"/>
    <p:sldId id="295" r:id="rId39"/>
    <p:sldId id="296" r:id="rId40"/>
    <p:sldId id="289" r:id="rId41"/>
    <p:sldId id="298" r:id="rId42"/>
    <p:sldId id="297" r:id="rId43"/>
    <p:sldId id="300" r:id="rId44"/>
    <p:sldId id="301" r:id="rId4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149" autoAdjust="0"/>
    <p:restoredTop sz="94660"/>
  </p:normalViewPr>
  <p:slideViewPr>
    <p:cSldViewPr>
      <p:cViewPr varScale="1">
        <p:scale>
          <a:sx n="72" d="100"/>
          <a:sy n="72" d="100"/>
        </p:scale>
        <p:origin x="-1122"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12F45AAA-D392-4D3B-A780-D0A76E989467}" type="datetimeFigureOut">
              <a:rPr lang="fr-FR" smtClean="0"/>
              <a:pPr/>
              <a:t>03/06/2020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72E4D7-9D85-4A98-A8E6-0846B233FED1}"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2F45AAA-D392-4D3B-A780-D0A76E989467}" type="datetimeFigureOut">
              <a:rPr lang="fr-FR" smtClean="0"/>
              <a:pPr/>
              <a:t>03/06/2020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72E4D7-9D85-4A98-A8E6-0846B233FED1}"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2F45AAA-D392-4D3B-A780-D0A76E989467}" type="datetimeFigureOut">
              <a:rPr lang="fr-FR" smtClean="0"/>
              <a:pPr/>
              <a:t>03/06/2020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72E4D7-9D85-4A98-A8E6-0846B233FED1}"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2F45AAA-D392-4D3B-A780-D0A76E989467}" type="datetimeFigureOut">
              <a:rPr lang="fr-FR" smtClean="0"/>
              <a:pPr/>
              <a:t>03/06/2020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72E4D7-9D85-4A98-A8E6-0846B233FED1}"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12F45AAA-D392-4D3B-A780-D0A76E989467}" type="datetimeFigureOut">
              <a:rPr lang="fr-FR" smtClean="0"/>
              <a:pPr/>
              <a:t>03/06/2020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72E4D7-9D85-4A98-A8E6-0846B233FED1}"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2F45AAA-D392-4D3B-A780-D0A76E989467}" type="datetimeFigureOut">
              <a:rPr lang="fr-FR" smtClean="0"/>
              <a:pPr/>
              <a:t>03/06/2020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872E4D7-9D85-4A98-A8E6-0846B233FED1}"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2F45AAA-D392-4D3B-A780-D0A76E989467}" type="datetimeFigureOut">
              <a:rPr lang="fr-FR" smtClean="0"/>
              <a:pPr/>
              <a:t>03/06/2020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872E4D7-9D85-4A98-A8E6-0846B233FED1}"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12F45AAA-D392-4D3B-A780-D0A76E989467}" type="datetimeFigureOut">
              <a:rPr lang="fr-FR" smtClean="0"/>
              <a:pPr/>
              <a:t>03/06/2020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872E4D7-9D85-4A98-A8E6-0846B233FED1}"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2F45AAA-D392-4D3B-A780-D0A76E989467}" type="datetimeFigureOut">
              <a:rPr lang="fr-FR" smtClean="0"/>
              <a:pPr/>
              <a:t>03/06/2020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872E4D7-9D85-4A98-A8E6-0846B233FED1}"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2F45AAA-D392-4D3B-A780-D0A76E989467}" type="datetimeFigureOut">
              <a:rPr lang="fr-FR" smtClean="0"/>
              <a:pPr/>
              <a:t>03/06/2020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872E4D7-9D85-4A98-A8E6-0846B233FED1}"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2F45AAA-D392-4D3B-A780-D0A76E989467}" type="datetimeFigureOut">
              <a:rPr lang="fr-FR" smtClean="0"/>
              <a:pPr/>
              <a:t>03/06/2020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872E4D7-9D85-4A98-A8E6-0846B233FED1}"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F45AAA-D392-4D3B-A780-D0A76E989467}" type="datetimeFigureOut">
              <a:rPr lang="fr-FR" smtClean="0"/>
              <a:pPr/>
              <a:t>03/06/2020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72E4D7-9D85-4A98-A8E6-0846B233FED1}"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b="1" u="sng" dirty="0" smtClean="0"/>
              <a:t>Cours de : Plantes </a:t>
            </a:r>
            <a:r>
              <a:rPr lang="fr-FR" b="1" u="sng" dirty="0"/>
              <a:t>aromatiques et condiments </a:t>
            </a:r>
            <a:endParaRPr lang="fr-FR" dirty="0"/>
          </a:p>
        </p:txBody>
      </p:sp>
      <p:sp>
        <p:nvSpPr>
          <p:cNvPr id="3" name="Sous-titre 2"/>
          <p:cNvSpPr>
            <a:spLocks noGrp="1"/>
          </p:cNvSpPr>
          <p:nvPr>
            <p:ph type="subTitle" idx="1"/>
          </p:nvPr>
        </p:nvSpPr>
        <p:spPr>
          <a:xfrm>
            <a:off x="1371600" y="4605358"/>
            <a:ext cx="6400800" cy="1752600"/>
          </a:xfrm>
        </p:spPr>
        <p:txBody>
          <a:bodyPr/>
          <a:lstStyle/>
          <a:p>
            <a:r>
              <a:rPr lang="fr-FR" dirty="0" smtClean="0">
                <a:solidFill>
                  <a:schemeClr val="tx1">
                    <a:lumMod val="75000"/>
                    <a:lumOff val="25000"/>
                  </a:schemeClr>
                </a:solidFill>
              </a:rPr>
              <a:t>Présenté par Dr </a:t>
            </a:r>
            <a:r>
              <a:rPr lang="fr-FR" dirty="0" err="1" smtClean="0">
                <a:solidFill>
                  <a:schemeClr val="tx1">
                    <a:lumMod val="75000"/>
                    <a:lumOff val="25000"/>
                  </a:schemeClr>
                </a:solidFill>
              </a:rPr>
              <a:t>Keltoum</a:t>
            </a:r>
            <a:r>
              <a:rPr lang="fr-FR" dirty="0" smtClean="0">
                <a:solidFill>
                  <a:schemeClr val="tx1">
                    <a:lumMod val="75000"/>
                    <a:lumOff val="25000"/>
                  </a:schemeClr>
                </a:solidFill>
              </a:rPr>
              <a:t> </a:t>
            </a:r>
            <a:r>
              <a:rPr lang="fr-FR" dirty="0" err="1" smtClean="0">
                <a:solidFill>
                  <a:schemeClr val="tx1">
                    <a:lumMod val="75000"/>
                    <a:lumOff val="25000"/>
                  </a:schemeClr>
                </a:solidFill>
              </a:rPr>
              <a:t>Benaissa</a:t>
            </a:r>
            <a:endParaRPr lang="fr-FR" dirty="0">
              <a:solidFill>
                <a:schemeClr val="tx1">
                  <a:lumMod val="75000"/>
                  <a:lumOff val="25000"/>
                </a:schemeClr>
              </a:solidFill>
            </a:endParaRPr>
          </a:p>
        </p:txBody>
      </p:sp>
      <p:sp>
        <p:nvSpPr>
          <p:cNvPr id="4" name="Rectangle 3"/>
          <p:cNvSpPr/>
          <p:nvPr/>
        </p:nvSpPr>
        <p:spPr>
          <a:xfrm>
            <a:off x="1857356" y="214290"/>
            <a:ext cx="5357850" cy="1200329"/>
          </a:xfrm>
          <a:prstGeom prst="rect">
            <a:avLst/>
          </a:prstGeom>
        </p:spPr>
        <p:txBody>
          <a:bodyPr wrap="square">
            <a:spAutoFit/>
          </a:bodyPr>
          <a:lstStyle/>
          <a:p>
            <a:pPr algn="ctr"/>
            <a:r>
              <a:rPr lang="fr-FR" b="1" dirty="0" smtClean="0">
                <a:latin typeface="Times New Roman" pitchFamily="18" charset="0"/>
                <a:cs typeface="Times New Roman" pitchFamily="18" charset="0"/>
              </a:rPr>
              <a:t>Université Mohamed </a:t>
            </a:r>
            <a:r>
              <a:rPr lang="fr-FR" b="1" dirty="0" err="1" smtClean="0">
                <a:latin typeface="Times New Roman" pitchFamily="18" charset="0"/>
                <a:cs typeface="Times New Roman" pitchFamily="18" charset="0"/>
              </a:rPr>
              <a:t>Kheider</a:t>
            </a:r>
            <a:r>
              <a:rPr lang="fr-FR" b="1" dirty="0" smtClean="0">
                <a:latin typeface="Times New Roman" pitchFamily="18" charset="0"/>
                <a:cs typeface="Times New Roman" pitchFamily="18" charset="0"/>
              </a:rPr>
              <a:t> Biskra</a:t>
            </a:r>
          </a:p>
          <a:p>
            <a:pPr algn="ctr"/>
            <a:r>
              <a:rPr lang="fr-FR" b="1" dirty="0" smtClean="0">
                <a:latin typeface="Times New Roman" pitchFamily="18" charset="0"/>
                <a:cs typeface="Times New Roman" pitchFamily="18" charset="0"/>
              </a:rPr>
              <a:t>Faculté des Sciences Exactes et des Science</a:t>
            </a:r>
          </a:p>
          <a:p>
            <a:pPr algn="ctr"/>
            <a:r>
              <a:rPr lang="fr-FR" b="1" dirty="0" smtClean="0">
                <a:latin typeface="Times New Roman" pitchFamily="18" charset="0"/>
                <a:cs typeface="Times New Roman" pitchFamily="18" charset="0"/>
              </a:rPr>
              <a:t> de la Nature et de la Vie </a:t>
            </a:r>
          </a:p>
          <a:p>
            <a:pPr algn="ctr"/>
            <a:r>
              <a:rPr lang="fr-FR" b="1" dirty="0" smtClean="0">
                <a:latin typeface="Times New Roman" pitchFamily="18" charset="0"/>
                <a:cs typeface="Times New Roman" pitchFamily="18" charset="0"/>
              </a:rPr>
              <a:t>Département des Sciences Agronomiques</a:t>
            </a:r>
          </a:p>
        </p:txBody>
      </p:sp>
      <p:pic>
        <p:nvPicPr>
          <p:cNvPr id="5" name="Image 4"/>
          <p:cNvPicPr>
            <a:picLocks noChangeAspect="1"/>
          </p:cNvPicPr>
          <p:nvPr/>
        </p:nvPicPr>
        <p:blipFill>
          <a:blip r:embed="rId2"/>
          <a:stretch>
            <a:fillRect/>
          </a:stretch>
        </p:blipFill>
        <p:spPr>
          <a:xfrm>
            <a:off x="214282" y="0"/>
            <a:ext cx="1554615" cy="1928802"/>
          </a:xfrm>
          <a:prstGeom prst="rect">
            <a:avLst/>
          </a:prstGeom>
          <a:ln>
            <a:noFill/>
          </a:ln>
          <a:effectLst>
            <a:softEdge rad="112500"/>
          </a:effectLst>
        </p:spPr>
      </p:pic>
      <p:pic>
        <p:nvPicPr>
          <p:cNvPr id="6" name="Image 5"/>
          <p:cNvPicPr>
            <a:picLocks noChangeAspect="1"/>
          </p:cNvPicPr>
          <p:nvPr/>
        </p:nvPicPr>
        <p:blipFill>
          <a:blip r:embed="rId2"/>
          <a:stretch>
            <a:fillRect/>
          </a:stretch>
        </p:blipFill>
        <p:spPr>
          <a:xfrm>
            <a:off x="7429520" y="0"/>
            <a:ext cx="1554615" cy="200024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928794" y="-18066"/>
            <a:ext cx="5715039" cy="687606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643042" y="71414"/>
            <a:ext cx="6072230" cy="67025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1928794" y="0"/>
            <a:ext cx="5643601" cy="68579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4. Techniques de culture</a:t>
            </a:r>
            <a:endParaRPr lang="fr-FR" dirty="0"/>
          </a:p>
        </p:txBody>
      </p:sp>
      <p:sp>
        <p:nvSpPr>
          <p:cNvPr id="3" name="Espace réservé du contenu 2"/>
          <p:cNvSpPr>
            <a:spLocks noGrp="1"/>
          </p:cNvSpPr>
          <p:nvPr>
            <p:ph idx="1"/>
          </p:nvPr>
        </p:nvSpPr>
        <p:spPr/>
        <p:txBody>
          <a:bodyPr>
            <a:normAutofit fontScale="92500" lnSpcReduction="20000"/>
          </a:bodyPr>
          <a:lstStyle/>
          <a:p>
            <a:pPr>
              <a:buNone/>
            </a:pPr>
            <a:r>
              <a:rPr lang="fr-FR" dirty="0"/>
              <a:t>La caractéristique fondamentale chez les végétaux est que leur production s’effectue selon deux modalités principales </a:t>
            </a:r>
            <a:r>
              <a:rPr lang="fr-FR" dirty="0" smtClean="0"/>
              <a:t>:</a:t>
            </a:r>
          </a:p>
          <a:p>
            <a:pPr>
              <a:buNone/>
            </a:pPr>
            <a:r>
              <a:rPr lang="fr-FR" dirty="0" smtClean="0"/>
              <a:t>La reproduction sexuée (par graines) et la multiplication asexuée ou végétative. </a:t>
            </a:r>
          </a:p>
          <a:p>
            <a:pPr>
              <a:buNone/>
            </a:pPr>
            <a:r>
              <a:rPr lang="fr-FR" dirty="0" smtClean="0"/>
              <a:t>Si </a:t>
            </a:r>
            <a:r>
              <a:rPr lang="fr-FR" dirty="0"/>
              <a:t>les concepts de reproduction paraissent opposés, il existe des types de transition : Apomixie (reproduction sexuée sans fécondation) et apogamie (développement d’un embryon à partir d’une cellule du sac embryonnaire autre que l’oosphère).</a:t>
            </a:r>
          </a:p>
          <a:p>
            <a:endParaRPr lang="fr-F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Multiplication sexuée :</a:t>
            </a:r>
            <a:br>
              <a:rPr lang="fr-FR" b="1" dirty="0" smtClean="0"/>
            </a:br>
            <a:endParaRPr lang="fr-FR" dirty="0"/>
          </a:p>
        </p:txBody>
      </p:sp>
      <p:sp>
        <p:nvSpPr>
          <p:cNvPr id="3" name="Espace réservé du contenu 2"/>
          <p:cNvSpPr>
            <a:spLocks noGrp="1"/>
          </p:cNvSpPr>
          <p:nvPr>
            <p:ph idx="1"/>
          </p:nvPr>
        </p:nvSpPr>
        <p:spPr/>
        <p:txBody>
          <a:bodyPr>
            <a:normAutofit fontScale="77500" lnSpcReduction="20000"/>
          </a:bodyPr>
          <a:lstStyle/>
          <a:p>
            <a:pPr lvl="0">
              <a:buNone/>
            </a:pPr>
            <a:r>
              <a:rPr lang="fr-FR" dirty="0" smtClean="0"/>
              <a:t>Définition </a:t>
            </a:r>
            <a:endParaRPr lang="fr-FR" dirty="0"/>
          </a:p>
          <a:p>
            <a:pPr>
              <a:buNone/>
            </a:pPr>
            <a:r>
              <a:rPr lang="fr-FR" dirty="0"/>
              <a:t>Elle est caractérisée par la fécondation qui permet les recombinaisons de gènes et constitue donc, une source de variabilité.</a:t>
            </a:r>
          </a:p>
          <a:p>
            <a:pPr>
              <a:buNone/>
            </a:pPr>
            <a:r>
              <a:rPr lang="fr-FR" dirty="0"/>
              <a:t>Avantage :</a:t>
            </a:r>
          </a:p>
          <a:p>
            <a:pPr lvl="0"/>
            <a:r>
              <a:rPr lang="fr-FR" dirty="0"/>
              <a:t>Donnes des plantes bien enracinés et résistants.</a:t>
            </a:r>
          </a:p>
          <a:p>
            <a:pPr>
              <a:buNone/>
            </a:pPr>
            <a:r>
              <a:rPr lang="fr-FR" dirty="0"/>
              <a:t>Inconvénients :</a:t>
            </a:r>
          </a:p>
          <a:p>
            <a:pPr lvl="0"/>
            <a:r>
              <a:rPr lang="fr-FR" dirty="0"/>
              <a:t>Multiplication assez lente</a:t>
            </a:r>
          </a:p>
          <a:p>
            <a:pPr lvl="0"/>
            <a:r>
              <a:rPr lang="fr-FR" dirty="0"/>
              <a:t>Les graines doivent être traitées avant l’ensemencement pour permettre ou accélérer la germination</a:t>
            </a:r>
          </a:p>
          <a:p>
            <a:pPr lvl="0"/>
            <a:r>
              <a:rPr lang="fr-FR" dirty="0"/>
              <a:t>Les descendants ne conservent pas les caractéristiques originales (ils sont des hybrides).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Multiplication asexuée </a:t>
            </a:r>
            <a:endParaRPr lang="fr-FR" dirty="0"/>
          </a:p>
        </p:txBody>
      </p:sp>
      <p:sp>
        <p:nvSpPr>
          <p:cNvPr id="3" name="Espace réservé du contenu 2"/>
          <p:cNvSpPr>
            <a:spLocks noGrp="1"/>
          </p:cNvSpPr>
          <p:nvPr>
            <p:ph idx="1"/>
          </p:nvPr>
        </p:nvSpPr>
        <p:spPr/>
        <p:txBody>
          <a:bodyPr>
            <a:normAutofit lnSpcReduction="10000"/>
          </a:bodyPr>
          <a:lstStyle/>
          <a:p>
            <a:pPr lvl="0">
              <a:buNone/>
            </a:pPr>
            <a:r>
              <a:rPr lang="fr-FR" dirty="0" smtClean="0"/>
              <a:t>Multiplication </a:t>
            </a:r>
            <a:r>
              <a:rPr lang="fr-FR" dirty="0"/>
              <a:t>par rhizome ou </a:t>
            </a:r>
            <a:r>
              <a:rPr lang="fr-FR" dirty="0" err="1"/>
              <a:t>éclatage</a:t>
            </a:r>
            <a:r>
              <a:rPr lang="fr-FR" dirty="0"/>
              <a:t> :</a:t>
            </a:r>
          </a:p>
          <a:p>
            <a:pPr>
              <a:buNone/>
            </a:pPr>
            <a:r>
              <a:rPr lang="fr-FR" dirty="0"/>
              <a:t>On sépare les rejetons avec les racines. Ils continuent leur croissance après transplantation ; la séparation des rhizomes a lieu à la fin de l’automne ou à la fin de l’hiver.</a:t>
            </a:r>
          </a:p>
          <a:p>
            <a:pPr>
              <a:buNone/>
            </a:pPr>
            <a:r>
              <a:rPr lang="fr-FR" dirty="0"/>
              <a:t>Exemple : plantes en touffes, certaines arbustes comme Buddleia.</a:t>
            </a:r>
          </a:p>
          <a:p>
            <a:pPr>
              <a:buNone/>
            </a:pPr>
            <a:r>
              <a:rPr lang="fr-FR" dirty="0"/>
              <a:t>Ce procédé donne peu de plantes. Pour en avoir d’avantage, on a recours au bouturage ;</a:t>
            </a:r>
          </a:p>
          <a:p>
            <a:endParaRPr lang="fr-F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Bouturage </a:t>
            </a:r>
            <a:endParaRPr lang="fr-FR" dirty="0"/>
          </a:p>
        </p:txBody>
      </p:sp>
      <p:sp>
        <p:nvSpPr>
          <p:cNvPr id="3" name="Espace réservé du contenu 2"/>
          <p:cNvSpPr>
            <a:spLocks noGrp="1"/>
          </p:cNvSpPr>
          <p:nvPr>
            <p:ph idx="1"/>
          </p:nvPr>
        </p:nvSpPr>
        <p:spPr/>
        <p:txBody>
          <a:bodyPr/>
          <a:lstStyle/>
          <a:p>
            <a:pPr>
              <a:buNone/>
            </a:pPr>
            <a:r>
              <a:rPr lang="fr-FR" dirty="0"/>
              <a:t>Il consiste à prélever sur un végétal appelé pied mère, un organe ou un fragment d’organe à fin qu’il régénère </a:t>
            </a:r>
            <a:r>
              <a:rPr lang="fr-FR" dirty="0" err="1"/>
              <a:t>c.à.d</a:t>
            </a:r>
            <a:r>
              <a:rPr lang="fr-FR" dirty="0"/>
              <a:t>, il reforme les parties manquantes telles que le système racinaire et les organes aériens. La bouture est obtenue après aoûtement.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Bouturage (suit) </a:t>
            </a:r>
            <a:endParaRPr lang="fr-FR" dirty="0"/>
          </a:p>
        </p:txBody>
      </p:sp>
      <p:sp>
        <p:nvSpPr>
          <p:cNvPr id="3" name="Espace réservé du contenu 2"/>
          <p:cNvSpPr>
            <a:spLocks noGrp="1"/>
          </p:cNvSpPr>
          <p:nvPr>
            <p:ph idx="1"/>
          </p:nvPr>
        </p:nvSpPr>
        <p:spPr/>
        <p:txBody>
          <a:bodyPr>
            <a:normAutofit fontScale="92500" lnSpcReduction="20000"/>
          </a:bodyPr>
          <a:lstStyle/>
          <a:p>
            <a:pPr lvl="1"/>
            <a:r>
              <a:rPr lang="fr-FR" dirty="0"/>
              <a:t>Bouture de tige : on coupe la partie supérieur ou médiane de la tige d’une longueur comprise entre 10 à 20 cm. On coupe la bouture en biseau entre les bourgeons.</a:t>
            </a:r>
          </a:p>
          <a:p>
            <a:pPr lvl="1"/>
            <a:r>
              <a:rPr lang="fr-FR" dirty="0"/>
              <a:t>Bouture de racines : en automne avant le gel), on dénue la plante mère. On coupe des boutures d’environ 10 cm de long de racines fortes. Ces boutures sont gardées en </a:t>
            </a:r>
            <a:r>
              <a:rPr lang="fr-FR" dirty="0" err="1"/>
              <a:t>jeauge</a:t>
            </a:r>
            <a:r>
              <a:rPr lang="fr-FR" dirty="0"/>
              <a:t> dans un endroit frais et sec jusqu’à l’hiver (Jan- </a:t>
            </a:r>
            <a:r>
              <a:rPr lang="fr-FR" dirty="0" err="1"/>
              <a:t>Fév</a:t>
            </a:r>
            <a:r>
              <a:rPr lang="fr-FR" dirty="0"/>
              <a:t>). </a:t>
            </a:r>
          </a:p>
          <a:p>
            <a:pPr lvl="1"/>
            <a:r>
              <a:rPr lang="fr-FR" dirty="0"/>
              <a:t>Bouture de feuilles : certaines feuilles possèdent un pouvoir d’émission de racines et de bourgeons, donnent de nouvelles plantes.</a:t>
            </a:r>
          </a:p>
          <a:p>
            <a:endParaRPr lang="fr-F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Marcottage</a:t>
            </a:r>
            <a:endParaRPr lang="fr-FR" dirty="0"/>
          </a:p>
        </p:txBody>
      </p:sp>
      <p:sp>
        <p:nvSpPr>
          <p:cNvPr id="3" name="Espace réservé du contenu 2"/>
          <p:cNvSpPr>
            <a:spLocks noGrp="1"/>
          </p:cNvSpPr>
          <p:nvPr>
            <p:ph idx="1"/>
          </p:nvPr>
        </p:nvSpPr>
        <p:spPr/>
        <p:txBody>
          <a:bodyPr>
            <a:normAutofit fontScale="85000" lnSpcReduction="10000"/>
          </a:bodyPr>
          <a:lstStyle/>
          <a:p>
            <a:pPr>
              <a:buNone/>
            </a:pPr>
            <a:r>
              <a:rPr lang="fr-FR" dirty="0" smtClean="0"/>
              <a:t>Le </a:t>
            </a:r>
            <a:r>
              <a:rPr lang="fr-FR" dirty="0"/>
              <a:t>marcottage consiste à faire naître des racines sur une portion de sarments sans la séparer de plante mère, et une fois enracinée, le sarment est séparé du </a:t>
            </a:r>
            <a:r>
              <a:rPr lang="fr-FR" dirty="0" smtClean="0"/>
              <a:t>pied </a:t>
            </a:r>
            <a:r>
              <a:rPr lang="fr-FR" dirty="0"/>
              <a:t>mère et donne un plant identique à la plante mère</a:t>
            </a:r>
            <a:r>
              <a:rPr lang="fr-FR" dirty="0" smtClean="0"/>
              <a:t>.</a:t>
            </a:r>
          </a:p>
          <a:p>
            <a:pPr>
              <a:buNone/>
            </a:pPr>
            <a:r>
              <a:rPr lang="fr-FR" dirty="0" smtClean="0"/>
              <a:t>Les </a:t>
            </a:r>
            <a:r>
              <a:rPr lang="fr-FR" dirty="0"/>
              <a:t>parties les mieux adaptées au marcottage sont les pousses de 1 ou 2 ans. La période la plus favorable est la fin de printemps ou l’été. Après l’émission  de racines, on sépare la marcotte du pied mère</a:t>
            </a:r>
            <a:r>
              <a:rPr lang="fr-FR" dirty="0" smtClean="0"/>
              <a:t>.</a:t>
            </a:r>
          </a:p>
          <a:p>
            <a:pPr>
              <a:buNone/>
            </a:pPr>
            <a:endParaRPr lang="fr-FR" dirty="0"/>
          </a:p>
          <a:p>
            <a:r>
              <a:rPr lang="fr-FR" dirty="0"/>
              <a:t>L’avantage du marcottage est qu’il ne nécessite aucune installation et peut se faire en plein air ou sous sol.  </a:t>
            </a:r>
          </a:p>
          <a:p>
            <a:pPr>
              <a:buNone/>
            </a:pPr>
            <a:endParaRPr lang="fr-FR" dirty="0" smtClean="0"/>
          </a:p>
          <a:p>
            <a:pPr>
              <a:buNone/>
            </a:pPr>
            <a:endParaRPr lang="fr-FR" dirty="0" smtClean="0"/>
          </a:p>
          <a:p>
            <a:endParaRPr lang="fr-F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Marcottage (suite)</a:t>
            </a:r>
            <a:endParaRPr lang="fr-FR" dirty="0"/>
          </a:p>
        </p:txBody>
      </p:sp>
      <p:sp>
        <p:nvSpPr>
          <p:cNvPr id="3" name="Espace réservé du contenu 2"/>
          <p:cNvSpPr>
            <a:spLocks noGrp="1"/>
          </p:cNvSpPr>
          <p:nvPr>
            <p:ph idx="1"/>
          </p:nvPr>
        </p:nvSpPr>
        <p:spPr/>
        <p:txBody>
          <a:bodyPr>
            <a:normAutofit lnSpcReduction="10000"/>
          </a:bodyPr>
          <a:lstStyle/>
          <a:p>
            <a:pPr lvl="1"/>
            <a:r>
              <a:rPr lang="fr-FR" dirty="0"/>
              <a:t>Marcottage par couchage : la tige est couchée sur  le sol et couverte de terre humide. Cas des plantes sarmenteuses.</a:t>
            </a:r>
          </a:p>
          <a:p>
            <a:pPr lvl="1"/>
            <a:r>
              <a:rPr lang="fr-FR" dirty="0"/>
              <a:t>Marcottage par buttage : il est utilisé le plus souvent dans l’arboriculture fruitière.</a:t>
            </a:r>
          </a:p>
          <a:p>
            <a:pPr lvl="1"/>
            <a:r>
              <a:rPr lang="fr-FR" dirty="0"/>
              <a:t>Marcottage aérien : il est utilisé pour la multiplication des plants verts, comme le </a:t>
            </a:r>
            <a:r>
              <a:rPr lang="fr-FR" i="1" dirty="0"/>
              <a:t>ficus</a:t>
            </a:r>
            <a:r>
              <a:rPr lang="fr-FR" dirty="0"/>
              <a:t> </a:t>
            </a:r>
            <a:r>
              <a:rPr lang="fr-FR" i="1" dirty="0" err="1"/>
              <a:t>elastica</a:t>
            </a:r>
            <a:r>
              <a:rPr lang="fr-FR" dirty="0"/>
              <a:t>. Une portion de la tige est recouverte de tourbe, enveloppée dans un sachet perforé jusqu’à apparition de racines.</a:t>
            </a:r>
          </a:p>
          <a:p>
            <a:endParaRPr lang="fr-F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 du cours</a:t>
            </a:r>
            <a:endParaRPr lang="fr-FR" dirty="0"/>
          </a:p>
        </p:txBody>
      </p:sp>
      <p:sp>
        <p:nvSpPr>
          <p:cNvPr id="3" name="Espace réservé du contenu 2"/>
          <p:cNvSpPr>
            <a:spLocks noGrp="1"/>
          </p:cNvSpPr>
          <p:nvPr>
            <p:ph idx="1"/>
          </p:nvPr>
        </p:nvSpPr>
        <p:spPr/>
        <p:txBody>
          <a:bodyPr>
            <a:normAutofit/>
          </a:bodyPr>
          <a:lstStyle/>
          <a:p>
            <a:pPr>
              <a:buNone/>
            </a:pPr>
            <a:r>
              <a:rPr lang="fr-FR" b="1" dirty="0"/>
              <a:t>Première partie : Plantes aromatiques</a:t>
            </a:r>
            <a:endParaRPr lang="fr-FR" dirty="0"/>
          </a:p>
          <a:p>
            <a:pPr>
              <a:buNone/>
            </a:pPr>
            <a:r>
              <a:rPr lang="fr-FR" dirty="0"/>
              <a:t>1. Historique</a:t>
            </a:r>
          </a:p>
          <a:p>
            <a:pPr>
              <a:buNone/>
            </a:pPr>
            <a:r>
              <a:rPr lang="fr-FR" dirty="0"/>
              <a:t>2. Zone de production</a:t>
            </a:r>
          </a:p>
          <a:p>
            <a:pPr>
              <a:buNone/>
            </a:pPr>
            <a:r>
              <a:rPr lang="fr-FR" dirty="0"/>
              <a:t>3. Etude des espèces</a:t>
            </a:r>
          </a:p>
          <a:p>
            <a:pPr>
              <a:buNone/>
            </a:pPr>
            <a:r>
              <a:rPr lang="fr-FR" dirty="0" smtClean="0"/>
              <a:t>4</a:t>
            </a:r>
            <a:r>
              <a:rPr lang="fr-FR" dirty="0"/>
              <a:t>. Techniques de culture</a:t>
            </a:r>
          </a:p>
          <a:p>
            <a:pPr>
              <a:buNone/>
            </a:pPr>
            <a:r>
              <a:rPr lang="fr-FR" dirty="0"/>
              <a:t>5. Récolte et conditionnement</a:t>
            </a:r>
          </a:p>
          <a:p>
            <a:pPr>
              <a:buNone/>
            </a:pPr>
            <a:r>
              <a:rPr lang="fr-FR" dirty="0"/>
              <a:t>6. Procédés d’extraction et de transformation</a:t>
            </a:r>
          </a:p>
          <a:p>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Récolte et conservation</a:t>
            </a:r>
            <a:endParaRPr lang="fr-FR" dirty="0"/>
          </a:p>
        </p:txBody>
      </p:sp>
      <p:sp>
        <p:nvSpPr>
          <p:cNvPr id="3" name="Espace réservé du contenu 2"/>
          <p:cNvSpPr>
            <a:spLocks noGrp="1"/>
          </p:cNvSpPr>
          <p:nvPr>
            <p:ph idx="1"/>
          </p:nvPr>
        </p:nvSpPr>
        <p:spPr/>
        <p:txBody>
          <a:bodyPr>
            <a:normAutofit fontScale="77500" lnSpcReduction="20000"/>
          </a:bodyPr>
          <a:lstStyle/>
          <a:p>
            <a:pPr>
              <a:buNone/>
            </a:pPr>
            <a:r>
              <a:rPr lang="fr-FR" dirty="0" smtClean="0"/>
              <a:t>Les </a:t>
            </a:r>
            <a:r>
              <a:rPr lang="fr-FR" dirty="0"/>
              <a:t>plantes médicinales sont cueillies pour être utilisées comme médicament afin de</a:t>
            </a:r>
            <a:br>
              <a:rPr lang="fr-FR" dirty="0"/>
            </a:br>
            <a:r>
              <a:rPr lang="fr-FR" dirty="0"/>
              <a:t>soulager le patient. Les techniques de cueillette et conservation sont en étroite liaison avec le lieu et coutumes</a:t>
            </a:r>
            <a:r>
              <a:rPr lang="fr-FR" b="1" dirty="0"/>
              <a:t> (ADOUANE, 2016</a:t>
            </a:r>
            <a:r>
              <a:rPr lang="fr-FR" b="1" dirty="0" smtClean="0"/>
              <a:t>)</a:t>
            </a:r>
            <a:r>
              <a:rPr lang="fr-FR" dirty="0" smtClean="0"/>
              <a:t>.</a:t>
            </a:r>
          </a:p>
          <a:p>
            <a:r>
              <a:rPr lang="fr-FR" b="1" dirty="0" smtClean="0"/>
              <a:t> </a:t>
            </a:r>
            <a:r>
              <a:rPr lang="fr-FR" b="1" dirty="0"/>
              <a:t>Cueillettes</a:t>
            </a:r>
            <a:endParaRPr lang="fr-FR" dirty="0"/>
          </a:p>
          <a:p>
            <a:pPr>
              <a:buNone/>
            </a:pPr>
            <a:r>
              <a:rPr lang="fr-FR" dirty="0" smtClean="0"/>
              <a:t>Les </a:t>
            </a:r>
            <a:r>
              <a:rPr lang="fr-FR" dirty="0"/>
              <a:t>propriétés des plantes dépendent essentiellement de la région de production, période et techniques de cueillette. La cueillette est liée avec la variation climatique et saisonnière. Pour déterminer les propriétés d'une plante, il est nécessaire de prendre en considération la partie utilisée, morphologie, couleur, nature, saveur </a:t>
            </a:r>
            <a:r>
              <a:rPr lang="fr-FR" b="1" dirty="0"/>
              <a:t>(ADOUANE, 2016).</a:t>
            </a:r>
            <a:endParaRPr lang="fr-FR" dirty="0"/>
          </a:p>
          <a:p>
            <a:pPr>
              <a:buNone/>
            </a:pPr>
            <a:endParaRPr lang="fr-FR" dirty="0"/>
          </a:p>
          <a:p>
            <a:pPr lvl="1">
              <a:buNone/>
            </a:pPr>
            <a:endParaRPr lang="fr-F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00042"/>
            <a:ext cx="8229600" cy="5626121"/>
          </a:xfrm>
        </p:spPr>
        <p:txBody>
          <a:bodyPr>
            <a:normAutofit fontScale="92500"/>
          </a:bodyPr>
          <a:lstStyle/>
          <a:p>
            <a:pPr>
              <a:buNone/>
            </a:pPr>
            <a:r>
              <a:rPr lang="fr-FR" b="1" dirty="0" smtClean="0"/>
              <a:t>Conservation  </a:t>
            </a:r>
            <a:r>
              <a:rPr lang="fr-FR" b="1" dirty="0"/>
              <a:t>et stockage</a:t>
            </a:r>
            <a:endParaRPr lang="fr-FR" dirty="0"/>
          </a:p>
          <a:p>
            <a:pPr>
              <a:buNone/>
            </a:pPr>
            <a:r>
              <a:rPr lang="fr-FR" dirty="0" smtClean="0"/>
              <a:t>Certains </a:t>
            </a:r>
            <a:r>
              <a:rPr lang="fr-FR" dirty="0"/>
              <a:t>facteurs majeurs doivent être pris en compte pour garantir des conditions optimales de conservation. Il s'agit principalement de la lumière, de la température, de l'humidité, du degré de fragmentation et des récipients pour le stockage. Il est préférable d'imposer une protection vis-à-vis de la lumière à toutes drogues, car les feuilles, les fleurs, se décolorent rapidement à la lumière, d’où une détérioration de leur aspect. </a:t>
            </a:r>
            <a:r>
              <a:rPr lang="fr-FR" b="1" dirty="0" smtClean="0"/>
              <a:t>(</a:t>
            </a:r>
            <a:r>
              <a:rPr lang="fr-FR" b="1" dirty="0"/>
              <a:t>MOUSNIER, 2013).</a:t>
            </a:r>
            <a:endParaRPr lang="fr-FR" dirty="0"/>
          </a:p>
          <a:p>
            <a:endParaRPr lang="fr-F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6. Procédés d’extraction et de transformation</a:t>
            </a:r>
            <a:endParaRPr lang="fr-FR" dirty="0"/>
          </a:p>
        </p:txBody>
      </p:sp>
      <p:sp>
        <p:nvSpPr>
          <p:cNvPr id="3" name="Espace réservé du contenu 2"/>
          <p:cNvSpPr>
            <a:spLocks noGrp="1"/>
          </p:cNvSpPr>
          <p:nvPr>
            <p:ph idx="1"/>
          </p:nvPr>
        </p:nvSpPr>
        <p:spPr/>
        <p:txBody>
          <a:bodyPr/>
          <a:lstStyle/>
          <a:p>
            <a:endParaRPr lang="fr-FR" dirty="0" smtClean="0"/>
          </a:p>
          <a:p>
            <a:endParaRPr lang="fr-FR" dirty="0"/>
          </a:p>
        </p:txBody>
      </p:sp>
      <p:sp>
        <p:nvSpPr>
          <p:cNvPr id="4" name="ZoneTexte 3"/>
          <p:cNvSpPr txBox="1"/>
          <p:nvPr/>
        </p:nvSpPr>
        <p:spPr>
          <a:xfrm>
            <a:off x="857224" y="2143116"/>
            <a:ext cx="7858180" cy="3970318"/>
          </a:xfrm>
          <a:prstGeom prst="rect">
            <a:avLst/>
          </a:prstGeom>
          <a:noFill/>
        </p:spPr>
        <p:txBody>
          <a:bodyPr wrap="square" rtlCol="0">
            <a:spAutoFit/>
          </a:bodyPr>
          <a:lstStyle/>
          <a:p>
            <a:r>
              <a:rPr lang="fr-FR" sz="2800" dirty="0" smtClean="0"/>
              <a:t>Il existe plusieurs méthodes pour extraire les huiles essentielles. Les principales sont basées sur l'entraînement à la vapeur, l'expression, la solubilité et la volatilité. </a:t>
            </a:r>
          </a:p>
          <a:p>
            <a:r>
              <a:rPr lang="fr-FR" sz="2800" dirty="0" smtClean="0"/>
              <a:t>Le choix de la méthode la mieux adaptée se fait en fonction de la nature de la matière végétale à traiter, des caractéristiques physico-chimiques de l'essence à extraire, de l'usage de l'extrait et l'arôme du départ au cours de l'extraction</a:t>
            </a:r>
            <a:endParaRPr lang="fr-FR" sz="2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Hydroditillation</a:t>
            </a:r>
            <a:r>
              <a:rPr lang="fr-FR" dirty="0" smtClean="0"/>
              <a:t> </a:t>
            </a:r>
            <a:endParaRPr lang="fr-FR" dirty="0"/>
          </a:p>
        </p:txBody>
      </p:sp>
      <p:sp>
        <p:nvSpPr>
          <p:cNvPr id="5" name="Espace réservé du contenu 4"/>
          <p:cNvSpPr>
            <a:spLocks noGrp="1"/>
          </p:cNvSpPr>
          <p:nvPr>
            <p:ph idx="1"/>
          </p:nvPr>
        </p:nvSpPr>
        <p:spPr/>
        <p:txBody>
          <a:bodyPr>
            <a:normAutofit lnSpcReduction="10000"/>
          </a:bodyPr>
          <a:lstStyle/>
          <a:p>
            <a:pPr>
              <a:buNone/>
            </a:pPr>
            <a:r>
              <a:rPr lang="fr-FR" dirty="0" smtClean="0"/>
              <a:t>L’hydro distillation est la méthode la plus simple et la plus anciennement utilisée. </a:t>
            </a:r>
          </a:p>
          <a:p>
            <a:pPr>
              <a:buNone/>
            </a:pPr>
            <a:r>
              <a:rPr lang="fr-FR" dirty="0" smtClean="0"/>
              <a:t>La matière végétale est immergée directement dans un alambic rempli d’eau, placé sur une source de chaleur, le tout est ensuite porté à l’ébullition. La chaleur permet l’éclatement des cellules  végétales et la libération des molécules odorantes qui y sont contenues. Les vapeurs sont condensées dans un réfrigérant</a:t>
            </a:r>
            <a:endParaRPr lang="fr-F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 Distillation par entrainement à </a:t>
            </a:r>
            <a:r>
              <a:rPr lang="fr-FR" dirty="0" smtClean="0"/>
              <a:t>la vapeur </a:t>
            </a:r>
            <a:r>
              <a:rPr lang="fr-FR" dirty="0" smtClean="0"/>
              <a:t>d’eau </a:t>
            </a:r>
            <a:r>
              <a:rPr lang="fr-FR" dirty="0" smtClean="0"/>
              <a:t>  </a:t>
            </a:r>
            <a:endParaRPr lang="fr-FR" dirty="0" smtClean="0"/>
          </a:p>
        </p:txBody>
      </p:sp>
      <p:sp>
        <p:nvSpPr>
          <p:cNvPr id="3" name="Espace réservé du contenu 2"/>
          <p:cNvSpPr>
            <a:spLocks noGrp="1"/>
          </p:cNvSpPr>
          <p:nvPr>
            <p:ph idx="1"/>
          </p:nvPr>
        </p:nvSpPr>
        <p:spPr/>
        <p:txBody>
          <a:bodyPr>
            <a:normAutofit fontScale="92500" lnSpcReduction="10000"/>
          </a:bodyPr>
          <a:lstStyle/>
          <a:p>
            <a:pPr>
              <a:buNone/>
            </a:pPr>
            <a:r>
              <a:rPr lang="fr-FR" dirty="0" smtClean="0"/>
              <a:t>Dans </a:t>
            </a:r>
            <a:r>
              <a:rPr lang="fr-FR" dirty="0" smtClean="0"/>
              <a:t>ce type de distillation, le matériel végétal ne macère pas directement dans l’eau.  </a:t>
            </a:r>
          </a:p>
          <a:p>
            <a:pPr>
              <a:buNone/>
            </a:pPr>
            <a:r>
              <a:rPr lang="fr-FR" dirty="0" smtClean="0"/>
              <a:t>Il est placé sur une grille perforée au travers de laquelle passe la vapeur d’eau (Figure 2). </a:t>
            </a:r>
          </a:p>
          <a:p>
            <a:pPr>
              <a:buNone/>
            </a:pPr>
            <a:r>
              <a:rPr lang="fr-FR" dirty="0" smtClean="0"/>
              <a:t>La vapeur endommage la structure des cellules végétales et libère ainsi les molécules volatiles qui sont ensuite entraînées vers le réfrigérant. Cette méthode apporte une amélioration de la qualité de l’H E en minimisant les altérations hydrolytiques .</a:t>
            </a:r>
            <a:endParaRPr lang="fr-F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idx="1"/>
          </p:nvPr>
        </p:nvSpPr>
        <p:spPr/>
        <p:txBody>
          <a:bodyPr/>
          <a:lstStyle/>
          <a:p>
            <a:r>
              <a:rPr lang="fr-FR" dirty="0" err="1" smtClean="0"/>
              <a:t>Hydrodistillateur</a:t>
            </a:r>
            <a:r>
              <a:rPr lang="fr-FR" dirty="0" smtClean="0"/>
              <a:t> </a:t>
            </a:r>
            <a:endParaRPr lang="fr-FR" dirty="0"/>
          </a:p>
        </p:txBody>
      </p:sp>
      <p:sp>
        <p:nvSpPr>
          <p:cNvPr id="7" name="Espace réservé du texte 6"/>
          <p:cNvSpPr>
            <a:spLocks noGrp="1"/>
          </p:cNvSpPr>
          <p:nvPr>
            <p:ph type="body" sz="quarter" idx="3"/>
          </p:nvPr>
        </p:nvSpPr>
        <p:spPr/>
        <p:txBody>
          <a:bodyPr/>
          <a:lstStyle/>
          <a:p>
            <a:r>
              <a:rPr lang="fr-FR" dirty="0" smtClean="0"/>
              <a:t>Entrainement à la vapeur</a:t>
            </a:r>
            <a:endParaRPr lang="fr-FR" dirty="0"/>
          </a:p>
        </p:txBody>
      </p:sp>
      <p:pic>
        <p:nvPicPr>
          <p:cNvPr id="7170" name="Picture 2"/>
          <p:cNvPicPr>
            <a:picLocks noGrp="1" noChangeAspect="1" noChangeArrowheads="1"/>
          </p:cNvPicPr>
          <p:nvPr>
            <p:ph sz="half" idx="2"/>
          </p:nvPr>
        </p:nvPicPr>
        <p:blipFill>
          <a:blip r:embed="rId2"/>
          <a:srcRect/>
          <a:stretch>
            <a:fillRect/>
          </a:stretch>
        </p:blipFill>
        <p:spPr bwMode="auto">
          <a:xfrm>
            <a:off x="0" y="2500305"/>
            <a:ext cx="4497388" cy="3929091"/>
          </a:xfrm>
          <a:prstGeom prst="rect">
            <a:avLst/>
          </a:prstGeom>
          <a:noFill/>
          <a:ln w="9525">
            <a:noFill/>
            <a:miter lim="800000"/>
            <a:headEnd/>
            <a:tailEnd/>
          </a:ln>
          <a:effectLst/>
        </p:spPr>
      </p:pic>
      <p:pic>
        <p:nvPicPr>
          <p:cNvPr id="10" name="image36.jpeg"/>
          <p:cNvPicPr>
            <a:picLocks noGrp="1"/>
          </p:cNvPicPr>
          <p:nvPr>
            <p:ph sz="quarter" idx="4"/>
          </p:nvPr>
        </p:nvPicPr>
        <p:blipFill>
          <a:blip r:embed="rId3" cstate="print"/>
          <a:stretch>
            <a:fillRect/>
          </a:stretch>
        </p:blipFill>
        <p:spPr>
          <a:xfrm>
            <a:off x="4645025" y="2285993"/>
            <a:ext cx="4498975" cy="3857652"/>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normAutofit fontScale="90000"/>
          </a:bodyPr>
          <a:lstStyle/>
          <a:p>
            <a:r>
              <a:rPr lang="fr-FR" dirty="0" smtClean="0"/>
              <a:t>Extraction assistée par micro-onde :</a:t>
            </a:r>
            <a:endParaRPr lang="fr-FR" dirty="0"/>
          </a:p>
        </p:txBody>
      </p:sp>
      <p:sp>
        <p:nvSpPr>
          <p:cNvPr id="8" name="Espace réservé du contenu 7"/>
          <p:cNvSpPr>
            <a:spLocks noGrp="1"/>
          </p:cNvSpPr>
          <p:nvPr>
            <p:ph idx="1"/>
          </p:nvPr>
        </p:nvSpPr>
        <p:spPr/>
        <p:txBody>
          <a:bodyPr>
            <a:normAutofit fontScale="92500" lnSpcReduction="20000"/>
          </a:bodyPr>
          <a:lstStyle/>
          <a:p>
            <a:pPr>
              <a:buNone/>
            </a:pPr>
            <a:r>
              <a:rPr lang="fr-FR" dirty="0" smtClean="0"/>
              <a:t> Extraction assistée par micro-ondes est une nouvelle technique qui combine l’utilisation des micro-ondes  et  d’autres  méthodes  traditionnelles . Dans ce procédé, la matière végétale est chauffée par micro-ondes dans une enceinte close dans laquelle la pression est réduite de manière séquentielle. Les composés volatils sont entraînés par  la vapeur d’eau  formée à partir de  l’eau propre à  la plante.  Ils sont ensuite récupérés à l’aide des procédés classiques condensation, refroidissement, et décantation</a:t>
            </a:r>
            <a:endParaRPr lang="fr-F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Lenovo\Downloads\PRODUITS - Mopco epices_files\Contact-us.jpg"/>
          <p:cNvPicPr>
            <a:picLocks noGrp="1" noChangeAspect="1" noChangeArrowheads="1"/>
          </p:cNvPicPr>
          <p:nvPr>
            <p:ph idx="1"/>
          </p:nvPr>
        </p:nvPicPr>
        <p:blipFill>
          <a:blip r:embed="rId2"/>
          <a:srcRect/>
          <a:stretch>
            <a:fillRect/>
          </a:stretch>
        </p:blipFill>
        <p:spPr bwMode="auto">
          <a:xfrm>
            <a:off x="0" y="-24"/>
            <a:ext cx="9144000" cy="6858048"/>
          </a:xfrm>
          <a:prstGeom prst="rect">
            <a:avLst/>
          </a:prstGeom>
          <a:noFill/>
        </p:spPr>
      </p:pic>
      <p:sp>
        <p:nvSpPr>
          <p:cNvPr id="4" name="Titre 3"/>
          <p:cNvSpPr>
            <a:spLocks noGrp="1"/>
          </p:cNvSpPr>
          <p:nvPr>
            <p:ph type="ctrTitle"/>
          </p:nvPr>
        </p:nvSpPr>
        <p:spPr>
          <a:xfrm>
            <a:off x="642910" y="2000241"/>
            <a:ext cx="7815290" cy="2571767"/>
          </a:xfrm>
        </p:spPr>
        <p:txBody>
          <a:bodyPr>
            <a:normAutofit/>
          </a:bodyPr>
          <a:lstStyle/>
          <a:p>
            <a:r>
              <a:rPr lang="fr-FR" b="1" dirty="0" smtClean="0">
                <a:solidFill>
                  <a:schemeClr val="bg1"/>
                </a:solidFill>
              </a:rPr>
              <a:t>Deuxième partie : </a:t>
            </a:r>
            <a:br>
              <a:rPr lang="fr-FR" b="1" dirty="0" smtClean="0">
                <a:solidFill>
                  <a:schemeClr val="bg1"/>
                </a:solidFill>
              </a:rPr>
            </a:br>
            <a:r>
              <a:rPr lang="fr-FR" b="1" dirty="0" smtClean="0">
                <a:solidFill>
                  <a:schemeClr val="bg1"/>
                </a:solidFill>
              </a:rPr>
              <a:t>Epices</a:t>
            </a:r>
            <a:r>
              <a:rPr lang="fr-FR" dirty="0" smtClean="0">
                <a:solidFill>
                  <a:schemeClr val="bg1"/>
                </a:solidFill>
              </a:rPr>
              <a:t/>
            </a:r>
            <a:br>
              <a:rPr lang="fr-FR" dirty="0" smtClean="0">
                <a:solidFill>
                  <a:schemeClr val="bg1"/>
                </a:solidFill>
              </a:rPr>
            </a:br>
            <a:endParaRPr lang="fr-FR" dirty="0">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Plan  du cours (suit)</a:t>
            </a:r>
            <a:br>
              <a:rPr lang="fr-FR" dirty="0" smtClean="0"/>
            </a:br>
            <a:r>
              <a:rPr lang="fr-FR" b="1" dirty="0" smtClean="0"/>
              <a:t>Deuxième partie : Epices</a:t>
            </a:r>
            <a:r>
              <a:rPr lang="fr-FR" dirty="0" smtClean="0"/>
              <a:t/>
            </a:r>
            <a:br>
              <a:rPr lang="fr-FR" dirty="0" smtClean="0"/>
            </a:br>
            <a:endParaRPr lang="fr-FR" dirty="0"/>
          </a:p>
        </p:txBody>
      </p:sp>
      <p:sp>
        <p:nvSpPr>
          <p:cNvPr id="3" name="Espace réservé du contenu 2"/>
          <p:cNvSpPr>
            <a:spLocks noGrp="1"/>
          </p:cNvSpPr>
          <p:nvPr>
            <p:ph idx="1"/>
          </p:nvPr>
        </p:nvSpPr>
        <p:spPr/>
        <p:txBody>
          <a:bodyPr>
            <a:noAutofit/>
          </a:bodyPr>
          <a:lstStyle/>
          <a:p>
            <a:r>
              <a:rPr lang="fr-FR" sz="2000" b="1" dirty="0" smtClean="0"/>
              <a:t>Chapitre 1. </a:t>
            </a:r>
            <a:r>
              <a:rPr lang="fr-FR" sz="2000" dirty="0" smtClean="0"/>
              <a:t>Généralités sur les condiments</a:t>
            </a:r>
          </a:p>
          <a:p>
            <a:r>
              <a:rPr lang="fr-FR" sz="2000" b="1" dirty="0" smtClean="0"/>
              <a:t>Chapitre 2. </a:t>
            </a:r>
            <a:r>
              <a:rPr lang="fr-FR" sz="2000" dirty="0" smtClean="0"/>
              <a:t>Etat des espèces condimentaires en Algérie : espèces, superficie, rendements, Contraintes</a:t>
            </a:r>
          </a:p>
          <a:p>
            <a:r>
              <a:rPr lang="fr-FR" sz="2000" b="1" dirty="0" smtClean="0"/>
              <a:t>Chapitre 3. </a:t>
            </a:r>
            <a:r>
              <a:rPr lang="fr-FR" sz="2000" dirty="0" smtClean="0"/>
              <a:t>Espèces condimentaires produisant des organes souterrains (Gingembre, Curcuma)</a:t>
            </a:r>
          </a:p>
          <a:p>
            <a:r>
              <a:rPr lang="fr-FR" sz="2000" b="1" dirty="0" smtClean="0"/>
              <a:t>Chapitre 4. </a:t>
            </a:r>
            <a:r>
              <a:rPr lang="fr-FR" sz="2000" dirty="0" smtClean="0"/>
              <a:t>Espèces condimentaires produisant des écorces de tiges (Cannelles)</a:t>
            </a:r>
          </a:p>
          <a:p>
            <a:r>
              <a:rPr lang="fr-FR" sz="2000" b="1" dirty="0" smtClean="0"/>
              <a:t>Chapitre 5. </a:t>
            </a:r>
            <a:r>
              <a:rPr lang="fr-FR" sz="2000" dirty="0" smtClean="0"/>
              <a:t>Espèces condimentaires produisant des boutons floraux et des pièces florales (Clou de girofle, Safran, Carthame)</a:t>
            </a:r>
          </a:p>
          <a:p>
            <a:r>
              <a:rPr lang="fr-FR" sz="2000" b="1" dirty="0" smtClean="0"/>
              <a:t>Chapitre 6. </a:t>
            </a:r>
            <a:r>
              <a:rPr lang="fr-FR" sz="2000" dirty="0" smtClean="0"/>
              <a:t>Espèces condimentaires produisant des graines (Coriandre, carvi, Fenouil, Cumin, Anis,)</a:t>
            </a:r>
          </a:p>
          <a:p>
            <a:r>
              <a:rPr lang="fr-FR" sz="2000" b="1" dirty="0" smtClean="0"/>
              <a:t>Chapitre 7. </a:t>
            </a:r>
            <a:r>
              <a:rPr lang="fr-FR" sz="2000" dirty="0" smtClean="0"/>
              <a:t>Les huiles essentielles</a:t>
            </a:r>
          </a:p>
          <a:p>
            <a:endParaRPr lang="fr-FR" sz="2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Historique des épices</a:t>
            </a:r>
            <a:endParaRPr lang="fr-FR" dirty="0"/>
          </a:p>
        </p:txBody>
      </p:sp>
      <p:sp>
        <p:nvSpPr>
          <p:cNvPr id="3" name="Espace réservé du contenu 2"/>
          <p:cNvSpPr>
            <a:spLocks noGrp="1"/>
          </p:cNvSpPr>
          <p:nvPr>
            <p:ph idx="1"/>
          </p:nvPr>
        </p:nvSpPr>
        <p:spPr>
          <a:xfrm>
            <a:off x="457200" y="1285860"/>
            <a:ext cx="8229600" cy="4840303"/>
          </a:xfrm>
        </p:spPr>
        <p:txBody>
          <a:bodyPr>
            <a:noAutofit/>
          </a:bodyPr>
          <a:lstStyle/>
          <a:p>
            <a:pPr>
              <a:buNone/>
            </a:pPr>
            <a:r>
              <a:rPr lang="fr-FR" sz="2800" dirty="0" smtClean="0"/>
              <a:t> Depuis l’antiquité, les ont été utilisés  d’abord lors des rites religieux puis comme médicaments, les épices deviennent en Europe, au moyen âge, une denrée précieuse et onéreuse [4].    Depuis des milliers d’années, l’intérêt des épices dans l’aromatisation et la conservation des aliments et  l’embaumement des corps des défunts a été découvert. Les épices ont été un peu magiques et sacrées, souvent utilisées dans des rites religieux.  Les chinois, les égyptiens, les phéniciens et les perses échangeaient des épices par de la  monnaie ou par des esclaves [5].  </a:t>
            </a:r>
          </a:p>
          <a:p>
            <a:pPr>
              <a:buNone/>
            </a:pPr>
            <a:r>
              <a:rPr lang="fr-FR" sz="2300" dirty="0" smtClean="0"/>
              <a:t>  </a:t>
            </a:r>
            <a:endParaRPr lang="fr-FR" sz="23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Plan  du cours (suit)</a:t>
            </a:r>
            <a:br>
              <a:rPr lang="fr-FR" dirty="0" smtClean="0"/>
            </a:br>
            <a:r>
              <a:rPr lang="fr-FR" b="1" dirty="0" smtClean="0"/>
              <a:t>Deuxième partie : Epices</a:t>
            </a:r>
            <a:r>
              <a:rPr lang="fr-FR" dirty="0" smtClean="0"/>
              <a:t/>
            </a:r>
            <a:br>
              <a:rPr lang="fr-FR" dirty="0" smtClean="0"/>
            </a:br>
            <a:endParaRPr lang="fr-FR" dirty="0"/>
          </a:p>
        </p:txBody>
      </p:sp>
      <p:sp>
        <p:nvSpPr>
          <p:cNvPr id="3" name="Espace réservé du contenu 2"/>
          <p:cNvSpPr>
            <a:spLocks noGrp="1"/>
          </p:cNvSpPr>
          <p:nvPr>
            <p:ph idx="1"/>
          </p:nvPr>
        </p:nvSpPr>
        <p:spPr/>
        <p:txBody>
          <a:bodyPr>
            <a:noAutofit/>
          </a:bodyPr>
          <a:lstStyle/>
          <a:p>
            <a:r>
              <a:rPr lang="fr-FR" sz="2000" b="1" dirty="0" smtClean="0"/>
              <a:t>Chapitre 1. </a:t>
            </a:r>
            <a:r>
              <a:rPr lang="fr-FR" sz="2000" dirty="0" smtClean="0"/>
              <a:t>Généralités sur les condiments</a:t>
            </a:r>
          </a:p>
          <a:p>
            <a:r>
              <a:rPr lang="fr-FR" sz="2000" b="1" dirty="0" smtClean="0"/>
              <a:t>Chapitre 2. </a:t>
            </a:r>
            <a:r>
              <a:rPr lang="fr-FR" sz="2000" dirty="0" smtClean="0"/>
              <a:t>Etat des espèces condimentaires en Algérie : espèces, superficie, rendements, Contraintes</a:t>
            </a:r>
          </a:p>
          <a:p>
            <a:r>
              <a:rPr lang="fr-FR" sz="2000" b="1" dirty="0" smtClean="0"/>
              <a:t>Chapitre 3. </a:t>
            </a:r>
            <a:r>
              <a:rPr lang="fr-FR" sz="2000" dirty="0" smtClean="0"/>
              <a:t>Espèces condimentaires produisant des organes souterrains (Gingembre, Curcuma)</a:t>
            </a:r>
          </a:p>
          <a:p>
            <a:r>
              <a:rPr lang="fr-FR" sz="2000" b="1" dirty="0" smtClean="0"/>
              <a:t>Chapitre 4. </a:t>
            </a:r>
            <a:r>
              <a:rPr lang="fr-FR" sz="2000" dirty="0" smtClean="0"/>
              <a:t>Espèces condimentaires produisant des écorces de tiges (Cannelles)</a:t>
            </a:r>
          </a:p>
          <a:p>
            <a:r>
              <a:rPr lang="fr-FR" sz="2000" b="1" dirty="0" smtClean="0"/>
              <a:t>Chapitre 5. </a:t>
            </a:r>
            <a:r>
              <a:rPr lang="fr-FR" sz="2000" dirty="0" smtClean="0"/>
              <a:t>Espèces condimentaires produisant des boutons floraux et des pièces florales (Clou de girofle, Safran, Carthame)</a:t>
            </a:r>
          </a:p>
          <a:p>
            <a:r>
              <a:rPr lang="fr-FR" sz="2000" b="1" dirty="0" smtClean="0"/>
              <a:t>Chapitre 6. </a:t>
            </a:r>
            <a:r>
              <a:rPr lang="fr-FR" sz="2000" dirty="0" smtClean="0"/>
              <a:t>Espèces condimentaires produisant des graines (Coriandre, carvi, Fenouil, Cumin, Anis,)</a:t>
            </a:r>
          </a:p>
          <a:p>
            <a:r>
              <a:rPr lang="fr-FR" sz="2000" b="1" dirty="0" smtClean="0"/>
              <a:t>Chapitre 7. </a:t>
            </a:r>
            <a:r>
              <a:rPr lang="fr-FR" sz="2000" dirty="0" smtClean="0"/>
              <a:t>Les huiles essentielles</a:t>
            </a:r>
          </a:p>
          <a:p>
            <a:endParaRPr lang="fr-FR" sz="2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buNone/>
            </a:pPr>
            <a:r>
              <a:rPr lang="fr-FR" dirty="0" smtClean="0"/>
              <a:t>Au  vingtième  siècle, avec l’industrialisation, le commerce de masse, le développement des voyages et les flux migratoires, les épices inondent les marchés occidentaux  aussi largement que les marchés  asiatiques ou africains et les saveurs exotiques sont réintroduites dans la gastronomie la plus fine [6] (</a:t>
            </a:r>
            <a:r>
              <a:rPr lang="fr-FR" b="1" dirty="0" err="1" smtClean="0"/>
              <a:t>hamadou</a:t>
            </a:r>
            <a:r>
              <a:rPr lang="fr-FR" b="1" dirty="0" smtClean="0"/>
              <a:t> F et </a:t>
            </a:r>
            <a:r>
              <a:rPr lang="fr-FR" b="1" dirty="0" err="1" smtClean="0"/>
              <a:t>Touki</a:t>
            </a:r>
            <a:r>
              <a:rPr lang="fr-FR" b="1" dirty="0" smtClean="0"/>
              <a:t> 2017)</a:t>
            </a:r>
            <a:endParaRPr lang="fr-F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Définition </a:t>
            </a:r>
            <a:endParaRPr lang="fr-FR" dirty="0"/>
          </a:p>
        </p:txBody>
      </p:sp>
      <p:sp>
        <p:nvSpPr>
          <p:cNvPr id="5" name="Espace réservé du contenu 4"/>
          <p:cNvSpPr>
            <a:spLocks noGrp="1"/>
          </p:cNvSpPr>
          <p:nvPr>
            <p:ph idx="1"/>
          </p:nvPr>
        </p:nvSpPr>
        <p:spPr/>
        <p:txBody>
          <a:bodyPr>
            <a:normAutofit lnSpcReduction="10000"/>
          </a:bodyPr>
          <a:lstStyle/>
          <a:p>
            <a:pPr>
              <a:buNone/>
            </a:pPr>
            <a:r>
              <a:rPr lang="fr-FR" dirty="0" smtClean="0"/>
              <a:t>Provenant du mot latin « </a:t>
            </a:r>
            <a:r>
              <a:rPr lang="fr-FR" dirty="0" err="1" smtClean="0"/>
              <a:t>spices</a:t>
            </a:r>
            <a:r>
              <a:rPr lang="fr-FR" dirty="0" smtClean="0"/>
              <a:t> » signifiant tout simplement espèce ou </a:t>
            </a:r>
            <a:r>
              <a:rPr lang="fr-FR" dirty="0" smtClean="0"/>
              <a:t>substance</a:t>
            </a:r>
            <a:r>
              <a:rPr lang="fr-FR" dirty="0" smtClean="0"/>
              <a:t>, les épices sont des parties de plantes aromatiques à la saveur forte ou des </a:t>
            </a:r>
            <a:r>
              <a:rPr lang="fr-FR" dirty="0" smtClean="0"/>
              <a:t>préparations</a:t>
            </a:r>
            <a:r>
              <a:rPr lang="fr-FR" dirty="0" smtClean="0"/>
              <a:t>, notamment des mélanges faits à partir de ces plantes, utilisées en petite </a:t>
            </a:r>
            <a:r>
              <a:rPr lang="fr-FR" dirty="0" smtClean="0"/>
              <a:t>quantité </a:t>
            </a:r>
            <a:r>
              <a:rPr lang="fr-FR" dirty="0" smtClean="0"/>
              <a:t>en cuisine et servant à l’assaisonnement des mets. Elles sont destinées à </a:t>
            </a:r>
            <a:r>
              <a:rPr lang="fr-FR" dirty="0" smtClean="0"/>
              <a:t>relever</a:t>
            </a:r>
            <a:r>
              <a:rPr lang="fr-FR" dirty="0" smtClean="0"/>
              <a:t>, parfumer, conserver et colorer tout en procurant une saveur particulière</a:t>
            </a:r>
            <a:endParaRPr lang="fr-F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857232"/>
            <a:ext cx="8229600" cy="5268931"/>
          </a:xfrm>
        </p:spPr>
        <p:txBody>
          <a:bodyPr>
            <a:normAutofit fontScale="85000" lnSpcReduction="10000"/>
          </a:bodyPr>
          <a:lstStyle/>
          <a:p>
            <a:pPr>
              <a:buNone/>
            </a:pPr>
            <a:r>
              <a:rPr lang="fr-FR" dirty="0" smtClean="0"/>
              <a:t>Les épices et les condiments sont des substances végétales qui sont utilisées en petites quantités pour </a:t>
            </a:r>
            <a:r>
              <a:rPr lang="fr-FR" dirty="0" err="1" smtClean="0"/>
              <a:t>aromatiseret</a:t>
            </a:r>
            <a:r>
              <a:rPr lang="fr-FR" dirty="0" smtClean="0"/>
              <a:t> </a:t>
            </a:r>
            <a:r>
              <a:rPr lang="fr-FR" dirty="0" smtClean="0"/>
              <a:t>conserver les aliments. Les épices proviennent de racines aromatiques séchées, d'écorce, de bourgeons, de graines et de baies </a:t>
            </a:r>
            <a:r>
              <a:rPr lang="fr-FR" dirty="0" smtClean="0"/>
              <a:t>et d'autres </a:t>
            </a:r>
            <a:r>
              <a:rPr lang="fr-FR" dirty="0" smtClean="0"/>
              <a:t>fruits.</a:t>
            </a:r>
          </a:p>
          <a:p>
            <a:pPr>
              <a:buNone/>
            </a:pPr>
            <a:r>
              <a:rPr lang="fr-FR" dirty="0" smtClean="0"/>
              <a:t>On  </a:t>
            </a:r>
            <a:r>
              <a:rPr lang="fr-FR" dirty="0" smtClean="0"/>
              <a:t>définit les épices et les condiments aromatiques comme des plantes ou des parties de plantes, </a:t>
            </a:r>
            <a:r>
              <a:rPr lang="fr-FR" dirty="0" smtClean="0"/>
              <a:t>soit frais </a:t>
            </a:r>
            <a:r>
              <a:rPr lang="fr-FR" dirty="0" smtClean="0"/>
              <a:t>ou séché, entier, haché ou moulu, dont la couleur, le goût ou l'odeur </a:t>
            </a:r>
            <a:r>
              <a:rPr lang="fr-FR" dirty="0" smtClean="0"/>
              <a:t>caractéristiques leur </a:t>
            </a:r>
            <a:r>
              <a:rPr lang="fr-FR" dirty="0" smtClean="0"/>
              <a:t>utilisation pour préparer des denrées alimentaires ou des boissons, dans le but </a:t>
            </a:r>
            <a:r>
              <a:rPr lang="fr-FR" dirty="0" smtClean="0"/>
              <a:t>d'incorporer caractéristiques </a:t>
            </a:r>
            <a:r>
              <a:rPr lang="fr-FR" dirty="0" smtClean="0"/>
              <a:t>afin de rendre les produits plus savoureux ou plus appétissants assurant ainsi une meilleure utilisation </a:t>
            </a:r>
            <a:r>
              <a:rPr lang="fr-FR" dirty="0" smtClean="0"/>
              <a:t>des le </a:t>
            </a:r>
            <a:r>
              <a:rPr lang="fr-FR" dirty="0" smtClean="0"/>
              <a:t>même.</a:t>
            </a:r>
            <a:endParaRPr lang="fr-F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Importance économiques des épices</a:t>
            </a:r>
            <a:br>
              <a:rPr lang="fr-FR" dirty="0" smtClean="0"/>
            </a:br>
            <a:r>
              <a:rPr lang="fr-FR" dirty="0" smtClean="0"/>
              <a:t>en Algérie</a:t>
            </a:r>
            <a:endParaRPr lang="fr-FR" dirty="0"/>
          </a:p>
        </p:txBody>
      </p:sp>
      <p:sp>
        <p:nvSpPr>
          <p:cNvPr id="3" name="Espace réservé du contenu 2"/>
          <p:cNvSpPr>
            <a:spLocks noGrp="1"/>
          </p:cNvSpPr>
          <p:nvPr>
            <p:ph idx="1"/>
          </p:nvPr>
        </p:nvSpPr>
        <p:spPr/>
        <p:txBody>
          <a:bodyPr>
            <a:normAutofit fontScale="85000" lnSpcReduction="20000"/>
          </a:bodyPr>
          <a:lstStyle/>
          <a:p>
            <a:pPr>
              <a:buNone/>
            </a:pPr>
            <a:r>
              <a:rPr lang="fr-FR" dirty="0" smtClean="0"/>
              <a:t>De </a:t>
            </a:r>
            <a:r>
              <a:rPr lang="fr-FR" dirty="0" smtClean="0"/>
              <a:t>par ses habitudes culinaires, la population algérienne est  une  </a:t>
            </a:r>
            <a:r>
              <a:rPr lang="fr-FR" dirty="0" smtClean="0"/>
              <a:t>grosse consommatrice  d’épices</a:t>
            </a:r>
            <a:r>
              <a:rPr lang="fr-FR" dirty="0" smtClean="0"/>
              <a:t>. Les besoins sont couverts en quasi-totalité  par  l’importation,  la  quantité  </a:t>
            </a:r>
            <a:r>
              <a:rPr lang="fr-FR" dirty="0" smtClean="0"/>
              <a:t>moyenne calculée </a:t>
            </a:r>
            <a:r>
              <a:rPr lang="fr-FR" dirty="0" smtClean="0"/>
              <a:t>sur la base des cinq dernières années (2010-2014) s’élève annuellement à </a:t>
            </a:r>
            <a:r>
              <a:rPr lang="fr-FR" dirty="0" smtClean="0"/>
              <a:t>131 </a:t>
            </a:r>
            <a:r>
              <a:rPr lang="fr-FR" dirty="0" smtClean="0"/>
              <a:t>426 tonnes. Au cours de l’année 2014, la quantité importée a été de  10 776 tonnes </a:t>
            </a:r>
            <a:r>
              <a:rPr lang="fr-FR" dirty="0" smtClean="0"/>
              <a:t>correspondant </a:t>
            </a:r>
            <a:r>
              <a:rPr lang="fr-FR" dirty="0" smtClean="0"/>
              <a:t>à une consommation de 0,3 kilos par habitant et par an (toutes épices </a:t>
            </a:r>
            <a:r>
              <a:rPr lang="fr-FR" dirty="0" smtClean="0"/>
              <a:t>confondues</a:t>
            </a:r>
            <a:r>
              <a:rPr lang="fr-FR" dirty="0" smtClean="0"/>
              <a:t>). Il est à noter que ces espèces de plantes sont en majorité d’origine </a:t>
            </a:r>
            <a:r>
              <a:rPr lang="fr-FR" dirty="0" smtClean="0"/>
              <a:t>méditerranéenne </a:t>
            </a:r>
            <a:r>
              <a:rPr lang="fr-FR" dirty="0" smtClean="0"/>
              <a:t>d’usage courant et  font partie de la  flore spontanée de l’Algérie bien qu’elles </a:t>
            </a:r>
            <a:r>
              <a:rPr lang="fr-FR" dirty="0" smtClean="0"/>
              <a:t>soient </a:t>
            </a:r>
            <a:r>
              <a:rPr lang="fr-FR" dirty="0" smtClean="0"/>
              <a:t>importées.</a:t>
            </a:r>
            <a:endParaRPr lang="fr-F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2050" name="Picture 2"/>
          <p:cNvPicPr>
            <a:picLocks noGrp="1" noChangeAspect="1" noChangeArrowheads="1"/>
          </p:cNvPicPr>
          <p:nvPr>
            <p:ph idx="1"/>
          </p:nvPr>
        </p:nvPicPr>
        <p:blipFill>
          <a:blip r:embed="rId2"/>
          <a:srcRect/>
          <a:stretch>
            <a:fillRect/>
          </a:stretch>
        </p:blipFill>
        <p:spPr bwMode="auto">
          <a:xfrm>
            <a:off x="0" y="0"/>
            <a:ext cx="9143999" cy="6858000"/>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Contraintes des plantes condimentaires  </a:t>
            </a:r>
            <a:endParaRPr lang="fr-FR" dirty="0"/>
          </a:p>
        </p:txBody>
      </p:sp>
      <p:sp>
        <p:nvSpPr>
          <p:cNvPr id="3" name="Espace réservé du contenu 2"/>
          <p:cNvSpPr>
            <a:spLocks noGrp="1"/>
          </p:cNvSpPr>
          <p:nvPr>
            <p:ph idx="1"/>
          </p:nvPr>
        </p:nvSpPr>
        <p:spPr/>
        <p:txBody>
          <a:bodyPr>
            <a:normAutofit fontScale="92500" lnSpcReduction="20000"/>
          </a:bodyPr>
          <a:lstStyle/>
          <a:p>
            <a:pPr algn="just">
              <a:buNone/>
            </a:pPr>
            <a:r>
              <a:rPr lang="fr-FR" dirty="0" smtClean="0"/>
              <a:t>Le marché des épices et condiments en Algérie fait face à un problème majeur, celui de la </a:t>
            </a:r>
            <a:r>
              <a:rPr lang="fr-FR" dirty="0" smtClean="0"/>
              <a:t>commercialisation </a:t>
            </a:r>
            <a:r>
              <a:rPr lang="fr-FR" dirty="0" smtClean="0"/>
              <a:t>d’épices contrefaites ou périmées : les épices sont souvent mal conservées, </a:t>
            </a:r>
            <a:r>
              <a:rPr lang="fr-FR" dirty="0" smtClean="0"/>
              <a:t>exposées </a:t>
            </a:r>
            <a:r>
              <a:rPr lang="fr-FR" dirty="0" smtClean="0"/>
              <a:t>au soleil, à l’air libre et à la poussière. Plus encore, certains fraudeurs n’hésitent pas </a:t>
            </a:r>
            <a:r>
              <a:rPr lang="fr-FR" dirty="0" smtClean="0"/>
              <a:t>à </a:t>
            </a:r>
            <a:r>
              <a:rPr lang="fr-FR" dirty="0" smtClean="0"/>
              <a:t>mélanger aux épices des produits beaucoup moins chers afin de gagner en quantité. Les </a:t>
            </a:r>
            <a:r>
              <a:rPr lang="fr-FR" dirty="0" smtClean="0"/>
              <a:t>moyens </a:t>
            </a:r>
            <a:r>
              <a:rPr lang="fr-FR" dirty="0" smtClean="0"/>
              <a:t>mobilisés par l’Etat pour lutter contre cette fraude ne sont pas suffisamment </a:t>
            </a:r>
            <a:r>
              <a:rPr lang="fr-FR" dirty="0" smtClean="0"/>
              <a:t>développés</a:t>
            </a:r>
            <a:r>
              <a:rPr lang="fr-FR" dirty="0" smtClean="0"/>
              <a:t>.</a:t>
            </a:r>
            <a:endParaRPr lang="fr-F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722313" y="2143116"/>
            <a:ext cx="7772400" cy="1362075"/>
          </a:xfrm>
        </p:spPr>
        <p:txBody>
          <a:bodyPr/>
          <a:lstStyle/>
          <a:p>
            <a:r>
              <a:rPr lang="fr-FR" dirty="0" smtClean="0"/>
              <a:t>Étude de quelques </a:t>
            </a:r>
            <a:r>
              <a:rPr lang="fr-FR" dirty="0" err="1" smtClean="0"/>
              <a:t>espces</a:t>
            </a:r>
            <a:r>
              <a:rPr lang="fr-FR" dirty="0" smtClean="0"/>
              <a:t> condimentaires</a:t>
            </a:r>
            <a:endParaRPr lang="fr-F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1614366" y="0"/>
            <a:ext cx="5457963" cy="6858000"/>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500166" y="0"/>
            <a:ext cx="5715039" cy="6858000"/>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1714480" y="1"/>
            <a:ext cx="5772150" cy="68580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enovo\Pictures\plantes aromatiqes.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
        <p:nvSpPr>
          <p:cNvPr id="2" name="Titre 1"/>
          <p:cNvSpPr>
            <a:spLocks noGrp="1"/>
          </p:cNvSpPr>
          <p:nvPr>
            <p:ph type="title"/>
          </p:nvPr>
        </p:nvSpPr>
        <p:spPr>
          <a:xfrm>
            <a:off x="457200" y="4071950"/>
            <a:ext cx="8229600" cy="1143000"/>
          </a:xfrm>
        </p:spPr>
        <p:txBody>
          <a:bodyPr>
            <a:normAutofit/>
          </a:bodyPr>
          <a:lstStyle/>
          <a:p>
            <a:r>
              <a:rPr lang="fr-FR" sz="5400" b="1" dirty="0" smtClean="0">
                <a:solidFill>
                  <a:schemeClr val="bg1"/>
                </a:solidFill>
              </a:rPr>
              <a:t>Plantes aromatiques</a:t>
            </a:r>
            <a:endParaRPr lang="fr-FR" sz="5400" b="1" dirty="0">
              <a:solidFill>
                <a:schemeClr val="bg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1357290" y="0"/>
            <a:ext cx="5929354" cy="6858000"/>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1285853" y="0"/>
            <a:ext cx="6715172" cy="6858000"/>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huiles essentielles</a:t>
            </a:r>
            <a:endParaRPr lang="fr-FR" dirty="0"/>
          </a:p>
        </p:txBody>
      </p:sp>
      <p:pic>
        <p:nvPicPr>
          <p:cNvPr id="8194" name="Picture 2" descr="C:\Users\Lenovo\Pictures\huiles essentielles.jpg"/>
          <p:cNvPicPr>
            <a:picLocks noGrp="1" noChangeAspect="1" noChangeArrowheads="1"/>
          </p:cNvPicPr>
          <p:nvPr>
            <p:ph idx="1"/>
          </p:nvPr>
        </p:nvPicPr>
        <p:blipFill>
          <a:blip r:embed="rId2"/>
          <a:srcRect/>
          <a:stretch>
            <a:fillRect/>
          </a:stretch>
        </p:blipFill>
        <p:spPr bwMode="auto">
          <a:xfrm>
            <a:off x="1428729" y="1600200"/>
            <a:ext cx="6143667" cy="525780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huiles essentielles en </a:t>
            </a:r>
            <a:r>
              <a:rPr lang="fr-FR" dirty="0" err="1" smtClean="0"/>
              <a:t>Agérie</a:t>
            </a:r>
            <a:endParaRPr lang="fr-FR" dirty="0"/>
          </a:p>
        </p:txBody>
      </p:sp>
      <p:sp>
        <p:nvSpPr>
          <p:cNvPr id="3" name="Espace réservé du contenu 2"/>
          <p:cNvSpPr>
            <a:spLocks noGrp="1"/>
          </p:cNvSpPr>
          <p:nvPr>
            <p:ph idx="1"/>
          </p:nvPr>
        </p:nvSpPr>
        <p:spPr/>
        <p:txBody>
          <a:bodyPr>
            <a:normAutofit/>
          </a:bodyPr>
          <a:lstStyle/>
          <a:p>
            <a:pPr>
              <a:buNone/>
            </a:pPr>
            <a:r>
              <a:rPr lang="fr-FR" dirty="0" smtClean="0"/>
              <a:t>En Algérie, le marché des huiles essentielles est très instable et le nombre d’usines est très </a:t>
            </a:r>
            <a:r>
              <a:rPr lang="fr-FR" dirty="0" smtClean="0"/>
              <a:t>faible</a:t>
            </a:r>
            <a:r>
              <a:rPr lang="fr-FR" dirty="0" smtClean="0"/>
              <a:t>. Ce secteur se développe très difficilement et il demeure modeste. La balance </a:t>
            </a:r>
            <a:r>
              <a:rPr lang="fr-FR" dirty="0" smtClean="0"/>
              <a:t>commerciale </a:t>
            </a:r>
            <a:r>
              <a:rPr lang="fr-FR" dirty="0" smtClean="0"/>
              <a:t>est négative et le secteur n’a enregistré aucune activité d’exportation durant ces </a:t>
            </a:r>
            <a:r>
              <a:rPr lang="fr-FR" dirty="0" smtClean="0"/>
              <a:t>trois </a:t>
            </a:r>
            <a:r>
              <a:rPr lang="fr-FR" dirty="0" smtClean="0"/>
              <a:t>dernières années. A l’inverse les importations sont en hausse</a:t>
            </a:r>
            <a:endParaRPr lang="fr-F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4"/>
            <a:ext cx="8229600" cy="1143000"/>
          </a:xfrm>
        </p:spPr>
        <p:txBody>
          <a:bodyPr/>
          <a:lstStyle/>
          <a:p>
            <a:r>
              <a:rPr lang="fr-FR" dirty="0" smtClean="0"/>
              <a:t>Références bibliographiques</a:t>
            </a:r>
            <a:endParaRPr lang="fr-FR" dirty="0"/>
          </a:p>
        </p:txBody>
      </p:sp>
      <p:sp>
        <p:nvSpPr>
          <p:cNvPr id="3" name="Espace réservé du contenu 2"/>
          <p:cNvSpPr>
            <a:spLocks noGrp="1"/>
          </p:cNvSpPr>
          <p:nvPr>
            <p:ph idx="1"/>
          </p:nvPr>
        </p:nvSpPr>
        <p:spPr>
          <a:xfrm>
            <a:off x="457200" y="1142984"/>
            <a:ext cx="8229600" cy="4911741"/>
          </a:xfrm>
        </p:spPr>
        <p:txBody>
          <a:bodyPr>
            <a:noAutofit/>
          </a:bodyPr>
          <a:lstStyle/>
          <a:p>
            <a:r>
              <a:rPr lang="fr-FR" sz="2400" dirty="0" err="1" smtClean="0"/>
              <a:t>Fekih</a:t>
            </a:r>
            <a:r>
              <a:rPr lang="fr-FR" sz="2400" dirty="0" smtClean="0"/>
              <a:t> N., 2015: </a:t>
            </a:r>
            <a:r>
              <a:rPr lang="fr-FR" sz="2400" dirty="0" err="1" smtClean="0"/>
              <a:t>proprietes</a:t>
            </a:r>
            <a:r>
              <a:rPr lang="fr-FR" sz="2400" dirty="0" smtClean="0"/>
              <a:t> chimiques et biologiques des huiles essentielles de trois espèces du genre </a:t>
            </a:r>
            <a:r>
              <a:rPr lang="fr-FR" sz="2400" dirty="0" err="1" smtClean="0"/>
              <a:t>pinus</a:t>
            </a:r>
            <a:r>
              <a:rPr lang="fr-FR" sz="2400" dirty="0" smtClean="0"/>
              <a:t> poussant en Algérie. Th </a:t>
            </a:r>
            <a:r>
              <a:rPr lang="fr-FR" sz="2400" dirty="0" err="1" smtClean="0"/>
              <a:t>Doctorat.univ</a:t>
            </a:r>
            <a:r>
              <a:rPr lang="fr-FR" sz="2400" dirty="0" smtClean="0"/>
              <a:t> Tlemcen</a:t>
            </a:r>
          </a:p>
          <a:p>
            <a:r>
              <a:rPr lang="fr-FR" sz="2400" dirty="0" err="1" smtClean="0"/>
              <a:t>Annou</a:t>
            </a:r>
            <a:r>
              <a:rPr lang="fr-FR" sz="2400" dirty="0" smtClean="0"/>
              <a:t> </a:t>
            </a:r>
            <a:r>
              <a:rPr lang="fr-FR" sz="2400" dirty="0" err="1" smtClean="0"/>
              <a:t>Gh</a:t>
            </a:r>
            <a:r>
              <a:rPr lang="fr-FR" sz="2400" dirty="0" smtClean="0"/>
              <a:t>, 2018: Activités </a:t>
            </a:r>
            <a:r>
              <a:rPr lang="fr-FR" sz="2400" dirty="0" smtClean="0"/>
              <a:t>biologiques des épices constitutives d’un mélange </a:t>
            </a:r>
            <a:r>
              <a:rPr lang="fr-FR" sz="2400" dirty="0" smtClean="0"/>
              <a:t>« </a:t>
            </a:r>
            <a:r>
              <a:rPr lang="fr-FR" sz="2400" dirty="0" smtClean="0"/>
              <a:t>Ras el </a:t>
            </a:r>
            <a:r>
              <a:rPr lang="fr-FR" sz="2400" dirty="0" err="1" smtClean="0"/>
              <a:t>hanout</a:t>
            </a:r>
            <a:r>
              <a:rPr lang="fr-FR" sz="2400" dirty="0" smtClean="0"/>
              <a:t> » utilisé par les habitants de </a:t>
            </a:r>
            <a:r>
              <a:rPr lang="fr-FR" sz="2400" dirty="0" smtClean="0"/>
              <a:t>Ouargla  2, Thèse Doctorat, 170 P. </a:t>
            </a:r>
          </a:p>
          <a:p>
            <a:r>
              <a:rPr lang="fr-FR" sz="2400" dirty="0" smtClean="0"/>
              <a:t> HAMADOU </a:t>
            </a:r>
            <a:r>
              <a:rPr lang="fr-FR" sz="2400" dirty="0" smtClean="0"/>
              <a:t>F. et </a:t>
            </a:r>
            <a:r>
              <a:rPr lang="fr-FR" sz="2400" dirty="0" smtClean="0"/>
              <a:t>TOUKI </a:t>
            </a:r>
            <a:r>
              <a:rPr lang="fr-FR" sz="2400" dirty="0" smtClean="0"/>
              <a:t>S. 2017: Extraction</a:t>
            </a:r>
            <a:r>
              <a:rPr lang="fr-FR" sz="2400" dirty="0" smtClean="0"/>
              <a:t>, Caractérisation des huiles essentielles </a:t>
            </a:r>
            <a:r>
              <a:rPr lang="fr-FR" sz="2400" dirty="0" smtClean="0"/>
              <a:t>des </a:t>
            </a:r>
            <a:r>
              <a:rPr lang="fr-FR" sz="2400" dirty="0" smtClean="0"/>
              <a:t>épices : Girofle, Poivre </a:t>
            </a:r>
            <a:r>
              <a:rPr lang="fr-FR" sz="2400" dirty="0" smtClean="0"/>
              <a:t>Noir. Master , </a:t>
            </a:r>
            <a:r>
              <a:rPr lang="fr-FR" sz="2400" dirty="0" err="1" smtClean="0"/>
              <a:t>Univ</a:t>
            </a:r>
            <a:r>
              <a:rPr lang="fr-FR" sz="2400" dirty="0" smtClean="0"/>
              <a:t> Ouargla. 65P.</a:t>
            </a:r>
          </a:p>
          <a:p>
            <a:r>
              <a:rPr lang="fr-FR" sz="2400" dirty="0" err="1" smtClean="0"/>
              <a:t>Iserin</a:t>
            </a:r>
            <a:r>
              <a:rPr lang="fr-FR" sz="2400" dirty="0" smtClean="0"/>
              <a:t> P., 2001: Encyclopédie des plantes médicinales. Ed Larousse, 334 P;</a:t>
            </a:r>
          </a:p>
          <a:p>
            <a:r>
              <a:rPr lang="fr-FR" sz="2400" dirty="0" err="1" smtClean="0"/>
              <a:t>Ilbert</a:t>
            </a:r>
            <a:r>
              <a:rPr lang="fr-FR" sz="2400" dirty="0" smtClean="0"/>
              <a:t> H., Hoxha V., </a:t>
            </a:r>
            <a:r>
              <a:rPr lang="fr-FR" sz="2400" dirty="0" err="1" smtClean="0"/>
              <a:t>Sahi</a:t>
            </a:r>
            <a:r>
              <a:rPr lang="fr-FR" sz="2400" dirty="0" smtClean="0"/>
              <a:t> L., </a:t>
            </a:r>
            <a:r>
              <a:rPr lang="fr-FR" sz="2400" dirty="0" err="1" smtClean="0"/>
              <a:t>Courivaud</a:t>
            </a:r>
            <a:r>
              <a:rPr lang="fr-FR" sz="2400" dirty="0" smtClean="0"/>
              <a:t> A. et </a:t>
            </a:r>
            <a:r>
              <a:rPr lang="fr-FR" sz="2400" dirty="0" err="1" smtClean="0"/>
              <a:t>Chailan</a:t>
            </a:r>
            <a:r>
              <a:rPr lang="fr-FR" sz="2400" dirty="0" smtClean="0"/>
              <a:t> C. 2016: Le </a:t>
            </a:r>
            <a:r>
              <a:rPr lang="fr-FR" sz="2400" dirty="0" smtClean="0"/>
              <a:t>marché des plantes aromatiques et médicinales : </a:t>
            </a:r>
            <a:r>
              <a:rPr lang="fr-FR" sz="2400" dirty="0" smtClean="0"/>
              <a:t>analyse </a:t>
            </a:r>
            <a:r>
              <a:rPr lang="fr-FR" sz="2400" dirty="0" smtClean="0"/>
              <a:t>des tendances du marché mondial et des stratégies </a:t>
            </a:r>
            <a:r>
              <a:rPr lang="fr-FR" sz="2400" dirty="0" smtClean="0"/>
              <a:t>économiques </a:t>
            </a:r>
            <a:r>
              <a:rPr lang="fr-FR" sz="2400" dirty="0" smtClean="0"/>
              <a:t>en Albanie et en Algérie </a:t>
            </a:r>
            <a:r>
              <a:rPr lang="fr-FR" sz="2400" dirty="0" smtClean="0"/>
              <a:t>. Option </a:t>
            </a:r>
            <a:r>
              <a:rPr lang="fr-FR" sz="2400" dirty="0" err="1" smtClean="0"/>
              <a:t>méditteranéenne</a:t>
            </a:r>
            <a:r>
              <a:rPr lang="fr-FR" sz="2400" dirty="0" smtClean="0"/>
              <a:t>, 226.</a:t>
            </a:r>
            <a:r>
              <a:rPr lang="en-US" sz="2400" dirty="0" smtClean="0"/>
              <a:t> </a:t>
            </a:r>
            <a:endParaRPr lang="fr-FR"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Première partie : Plantes aromatiques</a:t>
            </a:r>
            <a:r>
              <a:rPr lang="fr-FR" dirty="0" smtClean="0"/>
              <a:t/>
            </a:r>
            <a:br>
              <a:rPr lang="fr-FR" dirty="0" smtClean="0"/>
            </a:br>
            <a:endParaRPr lang="fr-FR" dirty="0"/>
          </a:p>
        </p:txBody>
      </p:sp>
      <p:sp>
        <p:nvSpPr>
          <p:cNvPr id="3" name="Espace réservé du contenu 2"/>
          <p:cNvSpPr>
            <a:spLocks noGrp="1"/>
          </p:cNvSpPr>
          <p:nvPr>
            <p:ph idx="1"/>
          </p:nvPr>
        </p:nvSpPr>
        <p:spPr/>
        <p:txBody>
          <a:bodyPr>
            <a:normAutofit fontScale="92500"/>
          </a:bodyPr>
          <a:lstStyle/>
          <a:p>
            <a:pPr marL="514350" indent="-514350">
              <a:buAutoNum type="arabicPeriod"/>
            </a:pPr>
            <a:r>
              <a:rPr lang="fr-FR" dirty="0" smtClean="0"/>
              <a:t>Historique:</a:t>
            </a:r>
          </a:p>
          <a:p>
            <a:pPr marL="514350" indent="-514350">
              <a:buNone/>
            </a:pPr>
            <a:r>
              <a:rPr lang="fr-FR" dirty="0" smtClean="0"/>
              <a:t>L’histoire des plantes aromatiques et médicinales «P.A.M.» est associée à l’évolution des </a:t>
            </a:r>
          </a:p>
          <a:p>
            <a:pPr marL="514350" indent="-514350">
              <a:buNone/>
            </a:pPr>
            <a:r>
              <a:rPr lang="fr-FR" dirty="0" smtClean="0"/>
              <a:t>civilisations. Dans toutes les régions du monde, l’histoire des peuples montre que ces plantes ont  toujours occupé une place importante en médecine, dans la composition des parfums et </a:t>
            </a:r>
          </a:p>
          <a:p>
            <a:pPr marL="514350" indent="-514350">
              <a:buNone/>
            </a:pPr>
            <a:r>
              <a:rPr lang="fr-FR" dirty="0" smtClean="0"/>
              <a:t>dans les préparations </a:t>
            </a:r>
            <a:r>
              <a:rPr lang="fr-FR" dirty="0" smtClean="0"/>
              <a:t>culinaires( </a:t>
            </a:r>
            <a:r>
              <a:rPr lang="fr-FR" dirty="0" err="1" smtClean="0"/>
              <a:t>Fekih</a:t>
            </a:r>
            <a:r>
              <a:rPr lang="fr-FR" dirty="0" smtClean="0"/>
              <a:t>, 2015). </a:t>
            </a:r>
          </a:p>
          <a:p>
            <a:pPr marL="514350" indent="-514350">
              <a:buNone/>
            </a:pPr>
            <a:endParaRPr lang="fr-FR" dirty="0" smtClean="0"/>
          </a:p>
          <a:p>
            <a:pPr marL="514350" indent="-514350">
              <a:buNone/>
            </a:pPr>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2. Zone de production</a:t>
            </a:r>
            <a:br>
              <a:rPr lang="fr-FR" dirty="0" smtClean="0"/>
            </a:br>
            <a:endParaRPr lang="fr-FR" dirty="0"/>
          </a:p>
        </p:txBody>
      </p:sp>
      <p:sp>
        <p:nvSpPr>
          <p:cNvPr id="3" name="Espace réservé du contenu 2"/>
          <p:cNvSpPr>
            <a:spLocks noGrp="1"/>
          </p:cNvSpPr>
          <p:nvPr>
            <p:ph idx="1"/>
          </p:nvPr>
        </p:nvSpPr>
        <p:spPr>
          <a:xfrm>
            <a:off x="457200" y="1071546"/>
            <a:ext cx="8229600" cy="5054617"/>
          </a:xfrm>
        </p:spPr>
        <p:txBody>
          <a:bodyPr>
            <a:normAutofit fontScale="47500" lnSpcReduction="20000"/>
          </a:bodyPr>
          <a:lstStyle/>
          <a:p>
            <a:pPr>
              <a:buNone/>
            </a:pPr>
            <a:r>
              <a:rPr lang="fr-FR" sz="4400" dirty="0" smtClean="0"/>
              <a:t>La richesse de la flore algérienne est donc incontestable, elle recèle un grand nombre  d’espèces classées en fonction de leur degré de rareté : 289 espèces assez rares, 647 espèces  rares, 640 espèces très rares, 35 espèces rarissimes et 168 espèces endémiques (FAO, 2012) </a:t>
            </a:r>
          </a:p>
          <a:p>
            <a:pPr>
              <a:buNone/>
            </a:pPr>
            <a:endParaRPr lang="fr-FR" sz="4400" dirty="0" smtClean="0"/>
          </a:p>
          <a:p>
            <a:pPr>
              <a:buNone/>
            </a:pPr>
            <a:r>
              <a:rPr lang="fr-FR" sz="4400" dirty="0" smtClean="0"/>
              <a:t> Ces plantes sont certes abondantes, mais dispersées géographiquement et ont des potentialités de rendement faible, leur contrôle est difficile, leur exploitation ne suffit pas à couvrir les besoins nationaux de la médecine, la pharmacie et de l’herboristerie.  </a:t>
            </a:r>
          </a:p>
          <a:p>
            <a:pPr>
              <a:buNone/>
            </a:pPr>
            <a:endParaRPr lang="fr-FR" sz="4400" dirty="0" smtClean="0"/>
          </a:p>
          <a:p>
            <a:pPr>
              <a:buNone/>
            </a:pPr>
            <a:r>
              <a:rPr lang="fr-FR" sz="4400" dirty="0" smtClean="0"/>
              <a:t>Ces plantes se localisent majoritairement dans des Zones Importantes pour les Plantes (ZIP).  Une ZIP est un « site naturel ou semi-naturel présentant une richesse botanique exceptionnelle et/ou une composition </a:t>
            </a:r>
            <a:r>
              <a:rPr lang="fr-FR" sz="4400" dirty="0" err="1" smtClean="0"/>
              <a:t>emarquable</a:t>
            </a:r>
            <a:r>
              <a:rPr lang="fr-FR" sz="4400" dirty="0" smtClean="0"/>
              <a:t> de plantes. </a:t>
            </a:r>
            <a:r>
              <a:rPr lang="fr-FR" sz="4400" dirty="0" err="1" smtClean="0"/>
              <a:t>Yahi</a:t>
            </a:r>
            <a:r>
              <a:rPr lang="fr-FR" sz="4400" dirty="0" smtClean="0"/>
              <a:t> et al, en 2010 sur la base d'un travail bibliographique ont défini 14 ZIP en Algérie tellienne (</a:t>
            </a:r>
            <a:r>
              <a:rPr lang="fr-FR" sz="4400" dirty="0" err="1" smtClean="0"/>
              <a:t>Elbert</a:t>
            </a:r>
            <a:r>
              <a:rPr lang="fr-FR" sz="4400" dirty="0" smtClean="0"/>
              <a:t> et al, 2016) . </a:t>
            </a:r>
          </a:p>
          <a:p>
            <a:pPr>
              <a:buNone/>
            </a:pPr>
            <a:r>
              <a:rPr lang="fr-FR" dirty="0" smtClean="0"/>
              <a:t>  </a:t>
            </a:r>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026" name="Picture 2"/>
          <p:cNvPicPr>
            <a:picLocks noGrp="1" noChangeAspect="1" noChangeArrowheads="1"/>
          </p:cNvPicPr>
          <p:nvPr>
            <p:ph idx="1"/>
          </p:nvPr>
        </p:nvPicPr>
        <p:blipFill>
          <a:blip r:embed="rId2"/>
          <a:srcRect/>
          <a:stretch>
            <a:fillRect/>
          </a:stretch>
        </p:blipFill>
        <p:spPr bwMode="auto">
          <a:xfrm>
            <a:off x="-1" y="0"/>
            <a:ext cx="9144001"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3. Etude des espèces</a:t>
            </a:r>
            <a:br>
              <a:rPr lang="fr-FR" dirty="0" smtClean="0"/>
            </a:br>
            <a:endParaRPr lang="fr-FR" dirty="0"/>
          </a:p>
        </p:txBody>
      </p:sp>
      <p:pic>
        <p:nvPicPr>
          <p:cNvPr id="6146" name="Picture 2"/>
          <p:cNvPicPr>
            <a:picLocks noGrp="1" noChangeAspect="1" noChangeArrowheads="1"/>
          </p:cNvPicPr>
          <p:nvPr>
            <p:ph idx="1"/>
          </p:nvPr>
        </p:nvPicPr>
        <p:blipFill>
          <a:blip r:embed="rId2"/>
          <a:srcRect/>
          <a:stretch>
            <a:fillRect/>
          </a:stretch>
        </p:blipFill>
        <p:spPr bwMode="auto">
          <a:xfrm>
            <a:off x="1785918" y="1000108"/>
            <a:ext cx="5500726" cy="58578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643043" y="0"/>
            <a:ext cx="5400696"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530</TotalTime>
  <Words>1874</Words>
  <Application>Microsoft Office PowerPoint</Application>
  <PresentationFormat>Affichage à l'écran (4:3)</PresentationFormat>
  <Paragraphs>121</Paragraphs>
  <Slides>44</Slides>
  <Notes>0</Notes>
  <HiddenSlides>0</HiddenSlides>
  <MMClips>0</MMClips>
  <ScaleCrop>false</ScaleCrop>
  <HeadingPairs>
    <vt:vector size="4" baseType="variant">
      <vt:variant>
        <vt:lpstr>Thème</vt:lpstr>
      </vt:variant>
      <vt:variant>
        <vt:i4>1</vt:i4>
      </vt:variant>
      <vt:variant>
        <vt:lpstr>Titres des diapositives</vt:lpstr>
      </vt:variant>
      <vt:variant>
        <vt:i4>44</vt:i4>
      </vt:variant>
    </vt:vector>
  </HeadingPairs>
  <TitlesOfParts>
    <vt:vector size="45" baseType="lpstr">
      <vt:lpstr>Thème Office</vt:lpstr>
      <vt:lpstr>Cours de : Plantes aromatiques et condiments </vt:lpstr>
      <vt:lpstr>Plan du cours</vt:lpstr>
      <vt:lpstr>Plan  du cours (suit) Deuxième partie : Epices </vt:lpstr>
      <vt:lpstr>Plantes aromatiques</vt:lpstr>
      <vt:lpstr>Première partie : Plantes aromatiques </vt:lpstr>
      <vt:lpstr>2. Zone de production </vt:lpstr>
      <vt:lpstr>Diapositive 7</vt:lpstr>
      <vt:lpstr>3. Etude des espèces </vt:lpstr>
      <vt:lpstr>Diapositive 9</vt:lpstr>
      <vt:lpstr>Diapositive 10</vt:lpstr>
      <vt:lpstr>Diapositive 11</vt:lpstr>
      <vt:lpstr>Diapositive 12</vt:lpstr>
      <vt:lpstr>4. Techniques de culture</vt:lpstr>
      <vt:lpstr>Multiplication sexuée : </vt:lpstr>
      <vt:lpstr>Multiplication asexuée </vt:lpstr>
      <vt:lpstr>Bouturage </vt:lpstr>
      <vt:lpstr>Bouturage (suit) </vt:lpstr>
      <vt:lpstr>Marcottage</vt:lpstr>
      <vt:lpstr>Marcottage (suite)</vt:lpstr>
      <vt:lpstr>Récolte et conservation</vt:lpstr>
      <vt:lpstr>Diapositive 21</vt:lpstr>
      <vt:lpstr>6. Procédés d’extraction et de transformation</vt:lpstr>
      <vt:lpstr>Hydroditillation </vt:lpstr>
      <vt:lpstr> Distillation par entrainement à la vapeur d’eau   </vt:lpstr>
      <vt:lpstr>Diapositive 25</vt:lpstr>
      <vt:lpstr>Extraction assistée par micro-onde :</vt:lpstr>
      <vt:lpstr>Deuxième partie :  Epices </vt:lpstr>
      <vt:lpstr>Plan  du cours (suit) Deuxième partie : Epices </vt:lpstr>
      <vt:lpstr>Historique des épices</vt:lpstr>
      <vt:lpstr>Diapositive 30</vt:lpstr>
      <vt:lpstr>Définition </vt:lpstr>
      <vt:lpstr>Diapositive 32</vt:lpstr>
      <vt:lpstr>Importance économiques des épices en Algérie</vt:lpstr>
      <vt:lpstr>Diapositive 34</vt:lpstr>
      <vt:lpstr>Contraintes des plantes condimentaires  </vt:lpstr>
      <vt:lpstr>Étude de quelques espces condimentaires</vt:lpstr>
      <vt:lpstr>Diapositive 37</vt:lpstr>
      <vt:lpstr>Diapositive 38</vt:lpstr>
      <vt:lpstr>Diapositive 39</vt:lpstr>
      <vt:lpstr>Diapositive 40</vt:lpstr>
      <vt:lpstr>Diapositive 41</vt:lpstr>
      <vt:lpstr>Les huiles essentielles</vt:lpstr>
      <vt:lpstr>Les huiles essentielles en Agérie</vt:lpstr>
      <vt:lpstr>Références bibliographiques</vt:lpstr>
    </vt:vector>
  </TitlesOfParts>
  <Company>Sweet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Plantes aromatiques et condiments </dc:title>
  <dc:creator>Lenovo</dc:creator>
  <cp:lastModifiedBy>Lenovo</cp:lastModifiedBy>
  <cp:revision>37</cp:revision>
  <dcterms:created xsi:type="dcterms:W3CDTF">2020-06-03T00:20:01Z</dcterms:created>
  <dcterms:modified xsi:type="dcterms:W3CDTF">2020-06-03T09:26:41Z</dcterms:modified>
</cp:coreProperties>
</file>