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Lst>
  <p:notesMasterIdLst>
    <p:notesMasterId r:id="rId45"/>
  </p:notesMasterIdLst>
  <p:sldIdLst>
    <p:sldId id="438" r:id="rId2"/>
    <p:sldId id="439" r:id="rId3"/>
    <p:sldId id="442" r:id="rId4"/>
    <p:sldId id="440" r:id="rId5"/>
    <p:sldId id="468" r:id="rId6"/>
    <p:sldId id="469" r:id="rId7"/>
    <p:sldId id="465" r:id="rId8"/>
    <p:sldId id="466" r:id="rId9"/>
    <p:sldId id="467" r:id="rId10"/>
    <p:sldId id="446" r:id="rId11"/>
    <p:sldId id="447" r:id="rId12"/>
    <p:sldId id="448" r:id="rId13"/>
    <p:sldId id="449" r:id="rId14"/>
    <p:sldId id="450" r:id="rId15"/>
    <p:sldId id="451" r:id="rId16"/>
    <p:sldId id="455" r:id="rId17"/>
    <p:sldId id="456" r:id="rId18"/>
    <p:sldId id="457" r:id="rId19"/>
    <p:sldId id="459" r:id="rId20"/>
    <p:sldId id="460" r:id="rId21"/>
    <p:sldId id="461" r:id="rId22"/>
    <p:sldId id="462" r:id="rId23"/>
    <p:sldId id="463" r:id="rId24"/>
    <p:sldId id="464" r:id="rId25"/>
    <p:sldId id="470" r:id="rId26"/>
    <p:sldId id="471" r:id="rId27"/>
    <p:sldId id="475" r:id="rId28"/>
    <p:sldId id="476" r:id="rId29"/>
    <p:sldId id="482" r:id="rId30"/>
    <p:sldId id="477" r:id="rId31"/>
    <p:sldId id="478" r:id="rId32"/>
    <p:sldId id="479" r:id="rId33"/>
    <p:sldId id="480" r:id="rId34"/>
    <p:sldId id="481" r:id="rId35"/>
    <p:sldId id="483" r:id="rId36"/>
    <p:sldId id="484" r:id="rId37"/>
    <p:sldId id="485" r:id="rId38"/>
    <p:sldId id="486" r:id="rId39"/>
    <p:sldId id="487" r:id="rId40"/>
    <p:sldId id="488" r:id="rId41"/>
    <p:sldId id="489" r:id="rId42"/>
    <p:sldId id="490" r:id="rId43"/>
    <p:sldId id="491" r:id="rId4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FF6600"/>
    <a:srgbClr val="00FFFF"/>
    <a:srgbClr val="FF0000"/>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791" autoAdjust="0"/>
    <p:restoredTop sz="94660"/>
  </p:normalViewPr>
  <p:slideViewPr>
    <p:cSldViewPr>
      <p:cViewPr>
        <p:scale>
          <a:sx n="70" d="100"/>
          <a:sy n="70" d="100"/>
        </p:scale>
        <p:origin x="-134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Classeur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sz="3600"/>
            </a:pPr>
            <a:r>
              <a:rPr lang="ar-DZ" sz="3600" dirty="0">
                <a:solidFill>
                  <a:srgbClr val="FF0000"/>
                </a:solidFill>
              </a:rPr>
              <a:t>المردودية المالية حسب نسبة الرفع المالي في ظروف اقتصادية مختلفة</a:t>
            </a:r>
            <a:endParaRPr lang="fr-FR" sz="3600" dirty="0">
              <a:solidFill>
                <a:srgbClr val="FF0000"/>
              </a:solidFill>
            </a:endParaRPr>
          </a:p>
        </c:rich>
      </c:tx>
      <c:layout>
        <c:manualLayout>
          <c:xMode val="edge"/>
          <c:yMode val="edge"/>
          <c:x val="0.19146358267716634"/>
          <c:y val="1.3050861020421229E-2"/>
        </c:manualLayout>
      </c:layout>
    </c:title>
    <c:plotArea>
      <c:layout/>
      <c:lineChart>
        <c:grouping val="standard"/>
        <c:ser>
          <c:idx val="0"/>
          <c:order val="0"/>
          <c:tx>
            <c:v>ظروف اقتصادية جيدة</c:v>
          </c:tx>
          <c:dLbls>
            <c:dLblPos val="t"/>
            <c:showVal val="1"/>
          </c:dLbls>
          <c:cat>
            <c:numRef>
              <c:f>Feuil1!$B$1:$F$1</c:f>
              <c:numCache>
                <c:formatCode>0%</c:formatCode>
                <c:ptCount val="5"/>
                <c:pt idx="0" formatCode="General">
                  <c:v>0</c:v>
                </c:pt>
                <c:pt idx="1">
                  <c:v>0.25</c:v>
                </c:pt>
                <c:pt idx="2">
                  <c:v>1</c:v>
                </c:pt>
                <c:pt idx="3">
                  <c:v>1.5</c:v>
                </c:pt>
                <c:pt idx="4">
                  <c:v>4</c:v>
                </c:pt>
              </c:numCache>
            </c:numRef>
          </c:cat>
          <c:val>
            <c:numRef>
              <c:f>Feuil1!$B$2:$F$2</c:f>
              <c:numCache>
                <c:formatCode>0.00%</c:formatCode>
                <c:ptCount val="5"/>
                <c:pt idx="0">
                  <c:v>0.11250000000000022</c:v>
                </c:pt>
                <c:pt idx="1">
                  <c:v>0.12180000000000002</c:v>
                </c:pt>
                <c:pt idx="2" formatCode="0%">
                  <c:v>0.15000000000000024</c:v>
                </c:pt>
                <c:pt idx="3">
                  <c:v>0.16870000000000113</c:v>
                </c:pt>
                <c:pt idx="4">
                  <c:v>0.26250000000000001</c:v>
                </c:pt>
              </c:numCache>
            </c:numRef>
          </c:val>
        </c:ser>
        <c:ser>
          <c:idx val="1"/>
          <c:order val="1"/>
          <c:tx>
            <c:v>ظروف اقتصادية معتدلة</c:v>
          </c:tx>
          <c:dLbls>
            <c:dLblPos val="t"/>
            <c:showVal val="1"/>
          </c:dLbls>
          <c:cat>
            <c:numRef>
              <c:f>Feuil1!$B$1:$F$1</c:f>
              <c:numCache>
                <c:formatCode>0%</c:formatCode>
                <c:ptCount val="5"/>
                <c:pt idx="0" formatCode="General">
                  <c:v>0</c:v>
                </c:pt>
                <c:pt idx="1">
                  <c:v>0.25</c:v>
                </c:pt>
                <c:pt idx="2">
                  <c:v>1</c:v>
                </c:pt>
                <c:pt idx="3">
                  <c:v>1.5</c:v>
                </c:pt>
                <c:pt idx="4">
                  <c:v>4</c:v>
                </c:pt>
              </c:numCache>
            </c:numRef>
          </c:cat>
          <c:val>
            <c:numRef>
              <c:f>Feuil1!$B$3:$F$3</c:f>
              <c:numCache>
                <c:formatCode>0.00%</c:formatCode>
                <c:ptCount val="5"/>
                <c:pt idx="0">
                  <c:v>7.5000000000000427E-2</c:v>
                </c:pt>
                <c:pt idx="1">
                  <c:v>7.5000000000000427E-2</c:v>
                </c:pt>
                <c:pt idx="2">
                  <c:v>7.5000000000000427E-2</c:v>
                </c:pt>
                <c:pt idx="3">
                  <c:v>7.5000000000000427E-2</c:v>
                </c:pt>
                <c:pt idx="4">
                  <c:v>7.5000000000000427E-2</c:v>
                </c:pt>
              </c:numCache>
            </c:numRef>
          </c:val>
        </c:ser>
        <c:ser>
          <c:idx val="2"/>
          <c:order val="2"/>
          <c:tx>
            <c:v>ظروف اقتصادية سيئة</c:v>
          </c:tx>
          <c:dLbls>
            <c:dLblPos val="b"/>
            <c:showVal val="1"/>
          </c:dLbls>
          <c:cat>
            <c:numRef>
              <c:f>Feuil1!$B$1:$F$1</c:f>
              <c:numCache>
                <c:formatCode>0%</c:formatCode>
                <c:ptCount val="5"/>
                <c:pt idx="0" formatCode="General">
                  <c:v>0</c:v>
                </c:pt>
                <c:pt idx="1">
                  <c:v>0.25</c:v>
                </c:pt>
                <c:pt idx="2">
                  <c:v>1</c:v>
                </c:pt>
                <c:pt idx="3">
                  <c:v>1.5</c:v>
                </c:pt>
                <c:pt idx="4">
                  <c:v>4</c:v>
                </c:pt>
              </c:numCache>
            </c:numRef>
          </c:cat>
          <c:val>
            <c:numRef>
              <c:f>Feuil1!$B$4:$F$4</c:f>
              <c:numCache>
                <c:formatCode>0.00%</c:formatCode>
                <c:ptCount val="5"/>
                <c:pt idx="0" formatCode="0%">
                  <c:v>6.0000000000000296E-2</c:v>
                </c:pt>
                <c:pt idx="1">
                  <c:v>5.62E-2</c:v>
                </c:pt>
                <c:pt idx="2">
                  <c:v>4.5000000000000033E-2</c:v>
                </c:pt>
                <c:pt idx="3">
                  <c:v>3.7500000000000193E-2</c:v>
                </c:pt>
                <c:pt idx="4" formatCode="0%">
                  <c:v>0</c:v>
                </c:pt>
              </c:numCache>
            </c:numRef>
          </c:val>
        </c:ser>
        <c:dLbls>
          <c:showVal val="1"/>
        </c:dLbls>
        <c:marker val="1"/>
        <c:axId val="80279040"/>
        <c:axId val="80280960"/>
      </c:lineChart>
      <c:catAx>
        <c:axId val="80279040"/>
        <c:scaling>
          <c:orientation val="minMax"/>
        </c:scaling>
        <c:axPos val="b"/>
        <c:title>
          <c:tx>
            <c:rich>
              <a:bodyPr/>
              <a:lstStyle/>
              <a:p>
                <a:pPr>
                  <a:defRPr/>
                </a:pPr>
                <a:r>
                  <a:rPr lang="ar-DZ"/>
                  <a:t>نسبة الرفع المالي</a:t>
                </a:r>
                <a:endParaRPr lang="fr-FR"/>
              </a:p>
            </c:rich>
          </c:tx>
          <c:layout>
            <c:manualLayout>
              <c:xMode val="edge"/>
              <c:yMode val="edge"/>
              <c:x val="0.76544422572178472"/>
              <c:y val="0.79218119838678702"/>
            </c:manualLayout>
          </c:layout>
        </c:title>
        <c:numFmt formatCode="General" sourceLinked="1"/>
        <c:majorTickMark val="none"/>
        <c:tickLblPos val="nextTo"/>
        <c:crossAx val="80280960"/>
        <c:crosses val="autoZero"/>
        <c:auto val="1"/>
        <c:lblAlgn val="ctr"/>
        <c:lblOffset val="100"/>
      </c:catAx>
      <c:valAx>
        <c:axId val="80280960"/>
        <c:scaling>
          <c:orientation val="minMax"/>
        </c:scaling>
        <c:axPos val="l"/>
        <c:majorGridlines/>
        <c:title>
          <c:tx>
            <c:rich>
              <a:bodyPr/>
              <a:lstStyle/>
              <a:p>
                <a:pPr>
                  <a:defRPr/>
                </a:pPr>
                <a:r>
                  <a:rPr lang="ar-DZ"/>
                  <a:t>المردودية المالية</a:t>
                </a:r>
                <a:endParaRPr lang="fr-FR"/>
              </a:p>
            </c:rich>
          </c:tx>
          <c:layout>
            <c:manualLayout>
              <c:xMode val="edge"/>
              <c:yMode val="edge"/>
              <c:x val="1.1111111111111176E-2"/>
              <c:y val="8.151926893284743E-2"/>
            </c:manualLayout>
          </c:layout>
        </c:title>
        <c:numFmt formatCode="0.00%" sourceLinked="1"/>
        <c:majorTickMark val="none"/>
        <c:tickLblPos val="nextTo"/>
        <c:crossAx val="80279040"/>
        <c:crosses val="autoZero"/>
        <c:crossBetween val="between"/>
      </c:valAx>
    </c:plotArea>
    <c:legend>
      <c:legendPos val="r"/>
    </c:legend>
    <c:plotVisOnly val="1"/>
    <c:dispBlanksAs val="zero"/>
  </c:chart>
  <c:txPr>
    <a:bodyPr/>
    <a:lstStyle/>
    <a:p>
      <a:pPr>
        <a:defRPr sz="2000" b="1">
          <a:latin typeface="Times New Roman" pitchFamily="18" charset="0"/>
          <a:cs typeface="Times New Roman" pitchFamily="18" charset="0"/>
        </a:defRPr>
      </a:pPr>
      <a:endParaRPr lang="fr-FR"/>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0.17491</cdr:x>
      <cdr:y>0.10988</cdr:y>
    </cdr:from>
    <cdr:to>
      <cdr:x>0.75833</cdr:x>
      <cdr:y>0.82952</cdr:y>
    </cdr:to>
    <cdr:grpSp>
      <cdr:nvGrpSpPr>
        <cdr:cNvPr id="6" name="Groupe 5"/>
        <cdr:cNvGrpSpPr/>
      </cdr:nvGrpSpPr>
      <cdr:grpSpPr>
        <a:xfrm xmlns:a="http://schemas.openxmlformats.org/drawingml/2006/main">
          <a:off x="1599377" y="686574"/>
          <a:ext cx="5334793" cy="4496599"/>
          <a:chOff x="1599406" y="686594"/>
          <a:chExt cx="5334794" cy="4496594"/>
        </a:xfrm>
      </cdr:grpSpPr>
      <cdr:sp macro="" textlink="">
        <cdr:nvSpPr>
          <cdr:cNvPr id="3" name="Connecteur droit avec flèche 2"/>
          <cdr:cNvSpPr/>
        </cdr:nvSpPr>
        <cdr:spPr>
          <a:xfrm xmlns:a="http://schemas.openxmlformats.org/drawingml/2006/main" rot="5400000" flipH="1" flipV="1">
            <a:off x="-647699" y="2933699"/>
            <a:ext cx="4495800" cy="1589"/>
          </a:xfrm>
          <a:prstGeom xmlns:a="http://schemas.openxmlformats.org/drawingml/2006/main" prst="straightConnector1">
            <a:avLst/>
          </a:prstGeom>
          <a:ln xmlns:a="http://schemas.openxmlformats.org/drawingml/2006/main" w="44450">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p xmlns:a="http://schemas.openxmlformats.org/drawingml/2006/main">
            <a:endParaRPr lang="fr-FR"/>
          </a:p>
        </cdr:txBody>
      </cdr:sp>
      <cdr:sp macro="" textlink="">
        <cdr:nvSpPr>
          <cdr:cNvPr id="5" name="Connecteur droit avec flèche 4"/>
          <cdr:cNvSpPr/>
        </cdr:nvSpPr>
        <cdr:spPr>
          <a:xfrm xmlns:a="http://schemas.openxmlformats.org/drawingml/2006/main">
            <a:off x="1600200" y="5181600"/>
            <a:ext cx="5334000" cy="1588"/>
          </a:xfrm>
          <a:prstGeom xmlns:a="http://schemas.openxmlformats.org/drawingml/2006/main" prst="straightConnector1">
            <a:avLst/>
          </a:prstGeom>
          <a:ln xmlns:a="http://schemas.openxmlformats.org/drawingml/2006/main" w="44450">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p xmlns:a="http://schemas.openxmlformats.org/drawingml/2006/main">
            <a:endParaRPr lang="fr-FR"/>
          </a:p>
        </cdr:txBody>
      </cdr:sp>
    </cdr:grp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9A653F-4BAA-413E-B45B-1BCC1AC9C6B1}" type="datetimeFigureOut">
              <a:rPr lang="fr-FR" smtClean="0"/>
              <a:pPr/>
              <a:t>05/06/2020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7EF49-5560-4773-97E2-055231CDE73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C0C394D8-FFFB-4D96-B77B-7DBF80C3EA5A}" type="datetimeFigureOut">
              <a:rPr lang="fr-FR" smtClean="0"/>
              <a:pPr/>
              <a:t>05/06/2020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05/06/2020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05/06/2020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05/06/2020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05/06/2020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0C394D8-FFFB-4D96-B77B-7DBF80C3EA5A}" type="datetimeFigureOut">
              <a:rPr lang="fr-FR" smtClean="0"/>
              <a:pPr/>
              <a:t>05/06/2020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0C394D8-FFFB-4D96-B77B-7DBF80C3EA5A}" type="datetimeFigureOut">
              <a:rPr lang="fr-FR" smtClean="0"/>
              <a:pPr/>
              <a:t>05/06/2020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C0C394D8-FFFB-4D96-B77B-7DBF80C3EA5A}" type="datetimeFigureOut">
              <a:rPr lang="fr-FR" smtClean="0"/>
              <a:pPr/>
              <a:t>05/06/2020</a:t>
            </a:fld>
            <a:endParaRPr lang="fr-FR"/>
          </a:p>
        </p:txBody>
      </p:sp>
      <p:sp>
        <p:nvSpPr>
          <p:cNvPr id="8" name="Espace réservé du numéro de diapositive 7"/>
          <p:cNvSpPr>
            <a:spLocks noGrp="1"/>
          </p:cNvSpPr>
          <p:nvPr>
            <p:ph type="sldNum" sz="quarter" idx="11"/>
          </p:nvPr>
        </p:nvSpPr>
        <p:spPr/>
        <p:txBody>
          <a:bodyPr/>
          <a:lstStyle/>
          <a:p>
            <a:fld id="{C20F7604-3A79-4343-B17C-C88422926C2A}" type="slidenum">
              <a:rPr lang="fr-FR" smtClean="0"/>
              <a:pPr/>
              <a:t>‹N°›</a:t>
            </a:fld>
            <a:endParaRPr lang="fr-FR"/>
          </a:p>
        </p:txBody>
      </p:sp>
      <p:sp>
        <p:nvSpPr>
          <p:cNvPr id="9" name="Espace réservé du pied de page 8"/>
          <p:cNvSpPr>
            <a:spLocks noGrp="1"/>
          </p:cNvSpPr>
          <p:nvPr>
            <p:ph type="ftr" sz="quarter" idx="12"/>
          </p:nvPr>
        </p:nvSpPr>
        <p:spPr/>
        <p:txBody>
          <a:bodyPr/>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C394D8-FFFB-4D96-B77B-7DBF80C3EA5A}" type="datetimeFigureOut">
              <a:rPr lang="fr-FR" smtClean="0"/>
              <a:pPr/>
              <a:t>05/06/2020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0C394D8-FFFB-4D96-B77B-7DBF80C3EA5A}" type="datetimeFigureOut">
              <a:rPr lang="fr-FR" smtClean="0"/>
              <a:pPr/>
              <a:t>05/06/2020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156448" y="6422064"/>
            <a:ext cx="762000" cy="365125"/>
          </a:xfrm>
        </p:spPr>
        <p:txBody>
          <a:bodyPr/>
          <a:lstStyle/>
          <a:p>
            <a:fld id="{C20F7604-3A79-4343-B17C-C88422926C2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C0C394D8-FFFB-4D96-B77B-7DBF80C3EA5A}" type="datetimeFigureOut">
              <a:rPr lang="fr-FR" smtClean="0"/>
              <a:pPr/>
              <a:t>05/06/2020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0C394D8-FFFB-4D96-B77B-7DBF80C3EA5A}" type="datetimeFigureOut">
              <a:rPr lang="fr-FR" smtClean="0"/>
              <a:pPr/>
              <a:t>05/06/2020</a:t>
            </a:fld>
            <a:endParaRPr lang="fr-FR"/>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FR"/>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20F7604-3A79-4343-B17C-C88422926C2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محاسبية ومالية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ثالثة 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latin typeface="Times New Roman" pitchFamily="18" charset="0"/>
                <a:ea typeface="Tahoma" pitchFamily="34" charset="0"/>
                <a:cs typeface="Times New Roman" pitchFamily="18" charset="0"/>
              </a:rPr>
              <a:t>مقياس: تسيير مالي </a:t>
            </a:r>
            <a:r>
              <a:rPr lang="ar-DZ" sz="4000" b="1" dirty="0" smtClean="0">
                <a:latin typeface="Times New Roman" pitchFamily="18" charset="0"/>
                <a:ea typeface="Tahoma" pitchFamily="34" charset="0"/>
                <a:cs typeface="Times New Roman" pitchFamily="18" charset="0"/>
              </a:rPr>
              <a:t>2</a:t>
            </a:r>
            <a:endParaRPr lang="ar-DZ" sz="4000" b="1" dirty="0">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274195"/>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المحاضرة:</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400" b="1" dirty="0" smtClean="0">
                <a:solidFill>
                  <a:srgbClr val="FF0000"/>
                </a:solidFill>
                <a:latin typeface="Adobe Arabic"/>
                <a:ea typeface="Adobe Arabic"/>
                <a:cs typeface="Adobe Arabic"/>
              </a:rPr>
              <a:t>الفصل </a:t>
            </a:r>
            <a:r>
              <a:rPr lang="ar-DZ" sz="4400" b="1" dirty="0" smtClean="0">
                <a:solidFill>
                  <a:srgbClr val="FF0000"/>
                </a:solidFill>
                <a:latin typeface="Adobe Arabic"/>
                <a:ea typeface="Adobe Arabic"/>
                <a:cs typeface="Adobe Arabic"/>
              </a:rPr>
              <a:t>السابع</a:t>
            </a:r>
            <a:r>
              <a:rPr lang="ar-DZ" sz="4400" b="1" dirty="0" smtClean="0">
                <a:solidFill>
                  <a:srgbClr val="FF0000"/>
                </a:solidFill>
                <a:latin typeface="Times New Roman" pitchFamily="18" charset="0"/>
                <a:ea typeface="Adobe Arabic"/>
                <a:cs typeface="Times New Roman" pitchFamily="18" charset="0"/>
              </a:rPr>
              <a:t>:</a:t>
            </a:r>
            <a:r>
              <a:rPr lang="ar-DZ" sz="4400" b="1" dirty="0" smtClean="0">
                <a:solidFill>
                  <a:srgbClr val="FF0000"/>
                </a:solidFill>
                <a:latin typeface="Adobe Arabic"/>
                <a:ea typeface="Adobe Arabic"/>
                <a:cs typeface="Times New Roman" pitchFamily="18" charset="0"/>
              </a:rPr>
              <a:t> </a:t>
            </a:r>
            <a:r>
              <a:rPr lang="ar-DZ" sz="4400" b="1" dirty="0" smtClean="0">
                <a:solidFill>
                  <a:srgbClr val="FF0000"/>
                </a:solidFill>
                <a:latin typeface="Adobe Arabic"/>
                <a:ea typeface="Adobe Arabic"/>
                <a:cs typeface="Times New Roman" pitchFamily="18" charset="0"/>
              </a:rPr>
              <a:t>الرفع المالي والمردودية المالية</a:t>
            </a:r>
            <a:endParaRPr lang="ar-DZ" sz="2800" b="1" dirty="0" smtClean="0">
              <a:solidFill>
                <a:srgbClr val="FF0000"/>
              </a:solidFill>
              <a:latin typeface="Adobe Arabic"/>
              <a:ea typeface="Adobe Arabic"/>
              <a:cs typeface="Adobe Arabic"/>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8600" y="274638"/>
            <a:ext cx="8610600" cy="944562"/>
          </a:xfrm>
        </p:spPr>
        <p:txBody>
          <a:bodyPr>
            <a:noAutofit/>
          </a:bodyPr>
          <a:lstStyle/>
          <a:p>
            <a:pPr algn="r" rtl="1"/>
            <a:r>
              <a:rPr lang="ar-DZ" sz="3200" b="1" dirty="0" smtClean="0">
                <a:solidFill>
                  <a:srgbClr val="FF0000"/>
                </a:solidFill>
                <a:latin typeface="Arial" pitchFamily="34" charset="0"/>
                <a:cs typeface="Arial" pitchFamily="34" charset="0"/>
              </a:rPr>
              <a:t>4. </a:t>
            </a:r>
            <a:r>
              <a:rPr lang="ar-DZ" sz="3600" b="1" dirty="0" smtClean="0">
                <a:solidFill>
                  <a:srgbClr val="FF0000"/>
                </a:solidFill>
                <a:latin typeface="Arial" pitchFamily="34" charset="0"/>
                <a:cs typeface="Arial" pitchFamily="34" charset="0"/>
              </a:rPr>
              <a:t>علاقة المردودية المالية بالمردودية الاقتصادية:</a:t>
            </a:r>
            <a:r>
              <a:rPr lang="ar-DZ" sz="3200" b="1" dirty="0" smtClean="0">
                <a:solidFill>
                  <a:srgbClr val="FF0000"/>
                </a:solidFill>
                <a:latin typeface="Arial" pitchFamily="34" charset="0"/>
                <a:cs typeface="Arial" pitchFamily="34" charset="0"/>
              </a:rPr>
              <a:t/>
            </a:r>
            <a:br>
              <a:rPr lang="ar-DZ" sz="3200" b="1" dirty="0" smtClean="0">
                <a:solidFill>
                  <a:srgbClr val="FF0000"/>
                </a:solidFill>
                <a:latin typeface="Arial" pitchFamily="34" charset="0"/>
                <a:cs typeface="Arial" pitchFamily="34" charset="0"/>
              </a:rPr>
            </a:br>
            <a:r>
              <a:rPr lang="ar-DZ" sz="3200" b="1" dirty="0" smtClean="0">
                <a:solidFill>
                  <a:srgbClr val="FF0000"/>
                </a:solidFill>
                <a:latin typeface="Arial" pitchFamily="34" charset="0"/>
                <a:cs typeface="Arial" pitchFamily="34" charset="0"/>
              </a:rPr>
              <a:t> </a:t>
            </a:r>
            <a:r>
              <a:rPr lang="ar-DZ" sz="2400" b="1" dirty="0" smtClean="0">
                <a:solidFill>
                  <a:srgbClr val="FF0000"/>
                </a:solidFill>
                <a:latin typeface="Arial" pitchFamily="34" charset="0"/>
                <a:cs typeface="Arial" pitchFamily="34" charset="0"/>
              </a:rPr>
              <a:t>أثر الرفع المالي</a:t>
            </a:r>
            <a:endParaRPr lang="fr-FR" sz="3200" dirty="0">
              <a:solidFill>
                <a:srgbClr val="FF0000"/>
              </a:solidFill>
              <a:latin typeface="Arial" pitchFamily="34" charset="0"/>
              <a:cs typeface="Arial" pitchFamily="34" charset="0"/>
            </a:endParaRPr>
          </a:p>
        </p:txBody>
      </p:sp>
      <p:grpSp>
        <p:nvGrpSpPr>
          <p:cNvPr id="9" name="Groupe 8"/>
          <p:cNvGrpSpPr/>
          <p:nvPr/>
        </p:nvGrpSpPr>
        <p:grpSpPr>
          <a:xfrm>
            <a:off x="533400" y="1240130"/>
            <a:ext cx="1638329" cy="996966"/>
            <a:chOff x="4343166" y="3962431"/>
            <a:chExt cx="1638329" cy="996966"/>
          </a:xfrm>
        </p:grpSpPr>
        <p:sp>
          <p:nvSpPr>
            <p:cNvPr id="4" name="Text Box 7"/>
            <p:cNvSpPr txBox="1">
              <a:spLocks noChangeArrowheads="1"/>
            </p:cNvSpPr>
            <p:nvPr/>
          </p:nvSpPr>
          <p:spPr bwMode="auto">
            <a:xfrm>
              <a:off x="4343166" y="4179163"/>
              <a:ext cx="868811" cy="57193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ext Box 8"/>
            <p:cNvSpPr txBox="1">
              <a:spLocks noChangeArrowheads="1"/>
            </p:cNvSpPr>
            <p:nvPr/>
          </p:nvSpPr>
          <p:spPr bwMode="auto">
            <a:xfrm>
              <a:off x="4950743" y="3962431"/>
              <a:ext cx="992927" cy="4731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 Box 9"/>
            <p:cNvSpPr txBox="1">
              <a:spLocks noChangeArrowheads="1"/>
            </p:cNvSpPr>
            <p:nvPr/>
          </p:nvSpPr>
          <p:spPr bwMode="auto">
            <a:xfrm>
              <a:off x="4950743" y="4486199"/>
              <a:ext cx="992927" cy="4731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7" name="AutoShape 10"/>
            <p:cNvCxnSpPr>
              <a:cxnSpLocks noChangeShapeType="1"/>
            </p:cNvCxnSpPr>
            <p:nvPr/>
          </p:nvCxnSpPr>
          <p:spPr bwMode="auto">
            <a:xfrm>
              <a:off x="5048853" y="4486199"/>
              <a:ext cx="932642" cy="0"/>
            </a:xfrm>
            <a:prstGeom prst="straightConnector1">
              <a:avLst/>
            </a:prstGeom>
            <a:noFill/>
            <a:ln w="38100">
              <a:solidFill>
                <a:srgbClr val="000000"/>
              </a:solidFill>
              <a:round/>
              <a:headEnd/>
              <a:tailEnd/>
            </a:ln>
          </p:spPr>
        </p:cxnSp>
      </p:grpSp>
      <p:grpSp>
        <p:nvGrpSpPr>
          <p:cNvPr id="14" name="Groupe 13"/>
          <p:cNvGrpSpPr/>
          <p:nvPr/>
        </p:nvGrpSpPr>
        <p:grpSpPr>
          <a:xfrm>
            <a:off x="3657600" y="1240130"/>
            <a:ext cx="1384863" cy="990754"/>
            <a:chOff x="761740" y="3657525"/>
            <a:chExt cx="1384863" cy="990754"/>
          </a:xfrm>
        </p:grpSpPr>
        <p:grpSp>
          <p:nvGrpSpPr>
            <p:cNvPr id="15" name="Group 2"/>
            <p:cNvGrpSpPr>
              <a:grpSpLocks/>
            </p:cNvGrpSpPr>
            <p:nvPr/>
          </p:nvGrpSpPr>
          <p:grpSpPr bwMode="auto">
            <a:xfrm>
              <a:off x="761740" y="3657525"/>
              <a:ext cx="1384864" cy="990754"/>
              <a:chOff x="1000" y="1704"/>
              <a:chExt cx="1065" cy="761"/>
            </a:xfrm>
          </p:grpSpPr>
          <p:sp>
            <p:nvSpPr>
              <p:cNvPr id="17" name="Text Box 3"/>
              <p:cNvSpPr txBox="1">
                <a:spLocks noChangeArrowheads="1"/>
              </p:cNvSpPr>
              <p:nvPr/>
            </p:nvSpPr>
            <p:spPr bwMode="auto">
              <a:xfrm>
                <a:off x="1538" y="2107"/>
                <a:ext cx="527" cy="35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Text Box 5"/>
              <p:cNvSpPr txBox="1">
                <a:spLocks noChangeArrowheads="1"/>
              </p:cNvSpPr>
              <p:nvPr/>
            </p:nvSpPr>
            <p:spPr bwMode="auto">
              <a:xfrm>
                <a:off x="1000" y="1863"/>
                <a:ext cx="559"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Text Box 6"/>
              <p:cNvSpPr txBox="1">
                <a:spLocks noChangeArrowheads="1"/>
              </p:cNvSpPr>
              <p:nvPr/>
            </p:nvSpPr>
            <p:spPr bwMode="auto">
              <a:xfrm>
                <a:off x="1569" y="1704"/>
                <a:ext cx="496" cy="35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RN</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16" name="Connecteur droit 15"/>
            <p:cNvCxnSpPr/>
            <p:nvPr/>
          </p:nvCxnSpPr>
          <p:spPr>
            <a:xfrm>
              <a:off x="1524000" y="4114800"/>
              <a:ext cx="609600"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6096000" y="1392530"/>
            <a:ext cx="2853153" cy="430887"/>
          </a:xfrm>
          <a:prstGeom prst="rect">
            <a:avLst/>
          </a:prstGeom>
        </p:spPr>
        <p:txBody>
          <a:bodyPr wrap="none">
            <a:spAutoFit/>
          </a:bodyPr>
          <a:lstStyle/>
          <a:p>
            <a:r>
              <a:rPr lang="fr-FR" altLang="zh-CN" sz="2200" b="1" dirty="0" smtClean="0">
                <a:latin typeface="Times New Roman" pitchFamily="18" charset="0"/>
                <a:ea typeface="Times New Roman" pitchFamily="18" charset="0"/>
                <a:cs typeface="Times New Roman" pitchFamily="18" charset="0"/>
              </a:rPr>
              <a:t>RN= ( EBIT- </a:t>
            </a:r>
            <a:r>
              <a:rPr lang="fr-FR" altLang="zh-CN" sz="2200" b="1" dirty="0" err="1" smtClean="0">
                <a:latin typeface="Times New Roman" pitchFamily="18" charset="0"/>
                <a:ea typeface="Times New Roman" pitchFamily="18" charset="0"/>
                <a:cs typeface="Times New Roman" pitchFamily="18" charset="0"/>
              </a:rPr>
              <a:t>iD</a:t>
            </a:r>
            <a:r>
              <a:rPr lang="fr-FR" altLang="zh-CN" sz="2200" b="1" dirty="0" smtClean="0">
                <a:latin typeface="Times New Roman" pitchFamily="18" charset="0"/>
                <a:ea typeface="Times New Roman" pitchFamily="18" charset="0"/>
                <a:cs typeface="Times New Roman" pitchFamily="18" charset="0"/>
              </a:rPr>
              <a:t>)(1- T)</a:t>
            </a:r>
            <a:endParaRPr lang="fr-FR" sz="2200" dirty="0"/>
          </a:p>
        </p:txBody>
      </p:sp>
      <p:sp>
        <p:nvSpPr>
          <p:cNvPr id="27" name="Rectangle 26"/>
          <p:cNvSpPr/>
          <p:nvPr/>
        </p:nvSpPr>
        <p:spPr>
          <a:xfrm>
            <a:off x="6268057" y="2514600"/>
            <a:ext cx="2647343" cy="430887"/>
          </a:xfrm>
          <a:prstGeom prst="rect">
            <a:avLst/>
          </a:prstGeom>
        </p:spPr>
        <p:txBody>
          <a:bodyPr wrap="square">
            <a:spAutoFit/>
          </a:bodyPr>
          <a:lstStyle/>
          <a:p>
            <a:pPr algn="r" rtl="1"/>
            <a:r>
              <a:rPr lang="ar-DZ" altLang="zh-CN" sz="2200" b="1" dirty="0" smtClean="0">
                <a:latin typeface="Times New Roman" pitchFamily="18" charset="0"/>
                <a:ea typeface="Times New Roman" pitchFamily="18" charset="0"/>
                <a:cs typeface="Times New Roman" pitchFamily="18" charset="0"/>
              </a:rPr>
              <a:t>بتعويض </a:t>
            </a:r>
            <a:r>
              <a:rPr lang="fr-FR" altLang="zh-CN" sz="2200" b="1" dirty="0" smtClean="0">
                <a:latin typeface="Times New Roman" pitchFamily="18" charset="0"/>
                <a:ea typeface="Times New Roman" pitchFamily="18" charset="0"/>
                <a:cs typeface="Times New Roman" pitchFamily="18" charset="0"/>
              </a:rPr>
              <a:t>RN</a:t>
            </a:r>
            <a:r>
              <a:rPr lang="ar-DZ" altLang="zh-CN" sz="2200" b="1" dirty="0" smtClean="0">
                <a:latin typeface="Times New Roman" pitchFamily="18" charset="0"/>
                <a:ea typeface="Times New Roman" pitchFamily="18" charset="0"/>
                <a:cs typeface="Times New Roman" pitchFamily="18" charset="0"/>
              </a:rPr>
              <a:t> في  </a:t>
            </a:r>
            <a:r>
              <a:rPr lang="en-US" sz="2200" b="1" dirty="0" smtClean="0">
                <a:latin typeface="Times New Roman" pitchFamily="18" charset="0"/>
                <a:ea typeface="Arial" pitchFamily="34" charset="0"/>
                <a:cs typeface="Arial" pitchFamily="34" charset="0"/>
              </a:rPr>
              <a:t>R</a:t>
            </a:r>
            <a:r>
              <a:rPr lang="en-US" sz="2200" b="1" baseline="-25000" dirty="0" smtClean="0">
                <a:latin typeface="Times New Roman" pitchFamily="18" charset="0"/>
                <a:ea typeface="Arial" pitchFamily="34" charset="0"/>
                <a:cs typeface="Arial" pitchFamily="34" charset="0"/>
              </a:rPr>
              <a:t>f</a:t>
            </a:r>
            <a:r>
              <a:rPr lang="ar-DZ" sz="2200" b="1" baseline="-25000" dirty="0" smtClean="0">
                <a:latin typeface="Times New Roman" pitchFamily="18" charset="0"/>
                <a:ea typeface="Arial" pitchFamily="34" charset="0"/>
                <a:cs typeface="Arial" pitchFamily="34" charset="0"/>
              </a:rPr>
              <a:t> </a:t>
            </a:r>
            <a:r>
              <a:rPr lang="ar-DZ" altLang="zh-CN" sz="2200" b="1" dirty="0" smtClean="0">
                <a:latin typeface="Times New Roman" pitchFamily="18" charset="0"/>
                <a:ea typeface="Times New Roman" pitchFamily="18" charset="0"/>
                <a:cs typeface="Times New Roman" pitchFamily="18" charset="0"/>
              </a:rPr>
              <a:t>نجد:</a:t>
            </a:r>
            <a:endParaRPr lang="fr-FR" sz="2200" dirty="0"/>
          </a:p>
        </p:txBody>
      </p:sp>
      <p:sp>
        <p:nvSpPr>
          <p:cNvPr id="28" name="Rectangle 27"/>
          <p:cNvSpPr/>
          <p:nvPr/>
        </p:nvSpPr>
        <p:spPr>
          <a:xfrm>
            <a:off x="5783240" y="3760113"/>
            <a:ext cx="3276600" cy="430887"/>
          </a:xfrm>
          <a:prstGeom prst="rect">
            <a:avLst/>
          </a:prstGeom>
        </p:spPr>
        <p:txBody>
          <a:bodyPr wrap="square">
            <a:spAutoFit/>
          </a:bodyPr>
          <a:lstStyle/>
          <a:p>
            <a:pPr algn="r" rtl="1"/>
            <a:r>
              <a:rPr lang="ar-DZ" altLang="zh-CN" sz="2200" b="1" dirty="0" smtClean="0">
                <a:latin typeface="Times New Roman" pitchFamily="18" charset="0"/>
                <a:ea typeface="Times New Roman" pitchFamily="18" charset="0"/>
                <a:cs typeface="Times New Roman" pitchFamily="18" charset="0"/>
              </a:rPr>
              <a:t>بضرب البسط والمقام في </a:t>
            </a:r>
            <a:r>
              <a:rPr lang="fr-FR" altLang="zh-CN" sz="2200" b="1" dirty="0" smtClean="0">
                <a:latin typeface="Times New Roman" pitchFamily="18" charset="0"/>
                <a:ea typeface="Times New Roman" pitchFamily="18" charset="0"/>
                <a:cs typeface="Times New Roman" pitchFamily="18" charset="0"/>
              </a:rPr>
              <a:t>CP+D</a:t>
            </a:r>
            <a:r>
              <a:rPr lang="ar-DZ" altLang="zh-CN" sz="2200" b="1" dirty="0" smtClean="0">
                <a:latin typeface="Times New Roman" pitchFamily="18" charset="0"/>
                <a:ea typeface="Times New Roman" pitchFamily="18" charset="0"/>
                <a:cs typeface="Times New Roman" pitchFamily="18" charset="0"/>
              </a:rPr>
              <a:t>:</a:t>
            </a:r>
            <a:endParaRPr lang="fr-FR" sz="2200" dirty="0"/>
          </a:p>
        </p:txBody>
      </p:sp>
      <p:grpSp>
        <p:nvGrpSpPr>
          <p:cNvPr id="186390" name="Group 22"/>
          <p:cNvGrpSpPr>
            <a:grpSpLocks/>
          </p:cNvGrpSpPr>
          <p:nvPr/>
        </p:nvGrpSpPr>
        <p:grpSpPr bwMode="auto">
          <a:xfrm>
            <a:off x="595952" y="4600395"/>
            <a:ext cx="5162505" cy="962205"/>
            <a:chOff x="5775" y="6298"/>
            <a:chExt cx="4447" cy="1032"/>
          </a:xfrm>
        </p:grpSpPr>
        <p:sp>
          <p:nvSpPr>
            <p:cNvPr id="186391" name="Text Box 23"/>
            <p:cNvSpPr txBox="1">
              <a:spLocks noChangeArrowheads="1"/>
            </p:cNvSpPr>
            <p:nvPr/>
          </p:nvSpPr>
          <p:spPr bwMode="auto">
            <a:xfrm>
              <a:off x="8272" y="6501"/>
              <a:ext cx="325"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92" name="Text Box 24"/>
            <p:cNvSpPr txBox="1">
              <a:spLocks noChangeArrowheads="1"/>
            </p:cNvSpPr>
            <p:nvPr/>
          </p:nvSpPr>
          <p:spPr bwMode="auto">
            <a:xfrm>
              <a:off x="6240" y="6532"/>
              <a:ext cx="651"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93" name="Text Box 25"/>
            <p:cNvSpPr txBox="1">
              <a:spLocks noChangeArrowheads="1"/>
            </p:cNvSpPr>
            <p:nvPr/>
          </p:nvSpPr>
          <p:spPr bwMode="auto">
            <a:xfrm>
              <a:off x="9188" y="6461"/>
              <a:ext cx="240" cy="86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86394" name="Text Box 26"/>
            <p:cNvSpPr txBox="1">
              <a:spLocks noChangeArrowheads="1"/>
            </p:cNvSpPr>
            <p:nvPr/>
          </p:nvSpPr>
          <p:spPr bwMode="auto">
            <a:xfrm>
              <a:off x="6975" y="6517"/>
              <a:ext cx="976"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(1+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95" name="Text Box 27"/>
            <p:cNvSpPr txBox="1">
              <a:spLocks noChangeArrowheads="1"/>
            </p:cNvSpPr>
            <p:nvPr/>
          </p:nvSpPr>
          <p:spPr bwMode="auto">
            <a:xfrm>
              <a:off x="7894" y="6298"/>
              <a:ext cx="382"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96" name="Text Box 28"/>
            <p:cNvSpPr txBox="1">
              <a:spLocks noChangeArrowheads="1"/>
            </p:cNvSpPr>
            <p:nvPr/>
          </p:nvSpPr>
          <p:spPr bwMode="auto">
            <a:xfrm>
              <a:off x="7777" y="6697"/>
              <a:ext cx="558"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86397" name="AutoShape 29"/>
            <p:cNvCxnSpPr>
              <a:cxnSpLocks noChangeShapeType="1"/>
            </p:cNvCxnSpPr>
            <p:nvPr/>
          </p:nvCxnSpPr>
          <p:spPr bwMode="auto">
            <a:xfrm>
              <a:off x="7822" y="6786"/>
              <a:ext cx="492" cy="0"/>
            </a:xfrm>
            <a:prstGeom prst="straightConnector1">
              <a:avLst/>
            </a:prstGeom>
            <a:noFill/>
            <a:ln w="38100">
              <a:solidFill>
                <a:srgbClr val="000000"/>
              </a:solidFill>
              <a:round/>
              <a:headEnd/>
              <a:tailEnd/>
            </a:ln>
          </p:spPr>
        </p:cxnSp>
        <p:sp>
          <p:nvSpPr>
            <p:cNvPr id="186398" name="Text Box 30"/>
            <p:cNvSpPr txBox="1">
              <a:spLocks noChangeArrowheads="1"/>
            </p:cNvSpPr>
            <p:nvPr/>
          </p:nvSpPr>
          <p:spPr bwMode="auto">
            <a:xfrm>
              <a:off x="8442" y="6461"/>
              <a:ext cx="336" cy="4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99" name="Text Box 31"/>
            <p:cNvSpPr txBox="1">
              <a:spLocks noChangeArrowheads="1"/>
            </p:cNvSpPr>
            <p:nvPr/>
          </p:nvSpPr>
          <p:spPr bwMode="auto">
            <a:xfrm>
              <a:off x="8663" y="6298"/>
              <a:ext cx="522"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i 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400" name="Text Box 32"/>
            <p:cNvSpPr txBox="1">
              <a:spLocks noChangeArrowheads="1"/>
            </p:cNvSpPr>
            <p:nvPr/>
          </p:nvSpPr>
          <p:spPr bwMode="auto">
            <a:xfrm>
              <a:off x="8663" y="6697"/>
              <a:ext cx="522"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86401" name="AutoShape 33"/>
            <p:cNvCxnSpPr>
              <a:cxnSpLocks noChangeShapeType="1"/>
            </p:cNvCxnSpPr>
            <p:nvPr/>
          </p:nvCxnSpPr>
          <p:spPr bwMode="auto">
            <a:xfrm>
              <a:off x="8703" y="6742"/>
              <a:ext cx="492" cy="0"/>
            </a:xfrm>
            <a:prstGeom prst="straightConnector1">
              <a:avLst/>
            </a:prstGeom>
            <a:noFill/>
            <a:ln w="38100">
              <a:solidFill>
                <a:srgbClr val="000000"/>
              </a:solidFill>
              <a:round/>
              <a:headEnd/>
              <a:tailEnd/>
            </a:ln>
          </p:spPr>
        </p:cxnSp>
        <p:sp>
          <p:nvSpPr>
            <p:cNvPr id="186402" name="Text Box 34"/>
            <p:cNvSpPr txBox="1">
              <a:spLocks noChangeArrowheads="1"/>
            </p:cNvSpPr>
            <p:nvPr/>
          </p:nvSpPr>
          <p:spPr bwMode="auto">
            <a:xfrm>
              <a:off x="6825" y="6520"/>
              <a:ext cx="148" cy="55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403" name="Text Box 35"/>
            <p:cNvSpPr txBox="1">
              <a:spLocks noChangeArrowheads="1"/>
            </p:cNvSpPr>
            <p:nvPr/>
          </p:nvSpPr>
          <p:spPr bwMode="auto">
            <a:xfrm>
              <a:off x="9385" y="6461"/>
              <a:ext cx="837"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 T)</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86404" name="AutoShape 36"/>
            <p:cNvSpPr>
              <a:spLocks noChangeArrowheads="1"/>
            </p:cNvSpPr>
            <p:nvPr/>
          </p:nvSpPr>
          <p:spPr bwMode="auto">
            <a:xfrm>
              <a:off x="5775" y="6625"/>
              <a:ext cx="263" cy="232"/>
            </a:xfrm>
            <a:prstGeom prst="rightArrow">
              <a:avLst>
                <a:gd name="adj1" fmla="val 50000"/>
                <a:gd name="adj2" fmla="val 39931"/>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p>
          </p:txBody>
        </p:sp>
      </p:grpSp>
      <p:grpSp>
        <p:nvGrpSpPr>
          <p:cNvPr id="70" name="Groupe 69"/>
          <p:cNvGrpSpPr/>
          <p:nvPr/>
        </p:nvGrpSpPr>
        <p:grpSpPr>
          <a:xfrm>
            <a:off x="609600" y="2362200"/>
            <a:ext cx="3581400" cy="990600"/>
            <a:chOff x="609600" y="2157480"/>
            <a:chExt cx="3581400" cy="990600"/>
          </a:xfrm>
        </p:grpSpPr>
        <p:grpSp>
          <p:nvGrpSpPr>
            <p:cNvPr id="186370" name="Group 2"/>
            <p:cNvGrpSpPr>
              <a:grpSpLocks/>
            </p:cNvGrpSpPr>
            <p:nvPr/>
          </p:nvGrpSpPr>
          <p:grpSpPr bwMode="auto">
            <a:xfrm>
              <a:off x="990600" y="2157480"/>
              <a:ext cx="3200400" cy="990600"/>
              <a:chOff x="4359" y="5472"/>
              <a:chExt cx="2714" cy="910"/>
            </a:xfrm>
          </p:grpSpPr>
          <p:sp>
            <p:nvSpPr>
              <p:cNvPr id="186371" name="Text Box 3"/>
              <p:cNvSpPr txBox="1">
                <a:spLocks noChangeArrowheads="1"/>
              </p:cNvSpPr>
              <p:nvPr/>
            </p:nvSpPr>
            <p:spPr bwMode="auto">
              <a:xfrm>
                <a:off x="4359" y="5728"/>
                <a:ext cx="646"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72" name="Text Box 4"/>
              <p:cNvSpPr txBox="1">
                <a:spLocks noChangeArrowheads="1"/>
              </p:cNvSpPr>
              <p:nvPr/>
            </p:nvSpPr>
            <p:spPr bwMode="auto">
              <a:xfrm>
                <a:off x="4954" y="5472"/>
                <a:ext cx="2119"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 </a:t>
                </a: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iD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86373" name="AutoShape 5"/>
              <p:cNvCxnSpPr>
                <a:cxnSpLocks noChangeShapeType="1"/>
              </p:cNvCxnSpPr>
              <p:nvPr/>
            </p:nvCxnSpPr>
            <p:spPr bwMode="auto">
              <a:xfrm>
                <a:off x="5005" y="5947"/>
                <a:ext cx="1731" cy="0"/>
              </a:xfrm>
              <a:prstGeom prst="straightConnector1">
                <a:avLst/>
              </a:prstGeom>
              <a:noFill/>
              <a:ln w="38100">
                <a:solidFill>
                  <a:srgbClr val="000000"/>
                </a:solidFill>
                <a:round/>
                <a:headEnd/>
                <a:tailEnd/>
              </a:ln>
            </p:spPr>
          </p:cxnSp>
          <p:sp>
            <p:nvSpPr>
              <p:cNvPr id="186374" name="Text Box 6"/>
              <p:cNvSpPr txBox="1">
                <a:spLocks noChangeArrowheads="1"/>
              </p:cNvSpPr>
              <p:nvPr/>
            </p:nvSpPr>
            <p:spPr bwMode="auto">
              <a:xfrm>
                <a:off x="5604" y="5977"/>
                <a:ext cx="564"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67" name="AutoShape 36"/>
            <p:cNvSpPr>
              <a:spLocks noChangeArrowheads="1"/>
            </p:cNvSpPr>
            <p:nvPr/>
          </p:nvSpPr>
          <p:spPr bwMode="auto">
            <a:xfrm>
              <a:off x="609600" y="2590800"/>
              <a:ext cx="304800" cy="216395"/>
            </a:xfrm>
            <a:prstGeom prst="rightArrow">
              <a:avLst>
                <a:gd name="adj1" fmla="val 50000"/>
                <a:gd name="adj2" fmla="val 39931"/>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p>
          </p:txBody>
        </p:sp>
      </p:grpSp>
      <p:grpSp>
        <p:nvGrpSpPr>
          <p:cNvPr id="69" name="Groupe 68"/>
          <p:cNvGrpSpPr/>
          <p:nvPr/>
        </p:nvGrpSpPr>
        <p:grpSpPr>
          <a:xfrm>
            <a:off x="609600" y="3468469"/>
            <a:ext cx="5257800" cy="951131"/>
            <a:chOff x="609600" y="3239869"/>
            <a:chExt cx="5257800" cy="951131"/>
          </a:xfrm>
        </p:grpSpPr>
        <p:grpSp>
          <p:nvGrpSpPr>
            <p:cNvPr id="66" name="Groupe 65"/>
            <p:cNvGrpSpPr/>
            <p:nvPr/>
          </p:nvGrpSpPr>
          <p:grpSpPr>
            <a:xfrm>
              <a:off x="969624" y="3239869"/>
              <a:ext cx="4897776" cy="951131"/>
              <a:chOff x="533400" y="3239869"/>
              <a:chExt cx="4897776" cy="951131"/>
            </a:xfrm>
          </p:grpSpPr>
          <p:grpSp>
            <p:nvGrpSpPr>
              <p:cNvPr id="186375" name="Group 7"/>
              <p:cNvGrpSpPr>
                <a:grpSpLocks/>
              </p:cNvGrpSpPr>
              <p:nvPr/>
            </p:nvGrpSpPr>
            <p:grpSpPr bwMode="auto">
              <a:xfrm>
                <a:off x="533400" y="3239869"/>
                <a:ext cx="4897776" cy="951131"/>
                <a:chOff x="1029" y="6382"/>
                <a:chExt cx="3742" cy="775"/>
              </a:xfrm>
            </p:grpSpPr>
            <p:sp>
              <p:nvSpPr>
                <p:cNvPr id="186376" name="Text Box 8"/>
                <p:cNvSpPr txBox="1">
                  <a:spLocks noChangeArrowheads="1"/>
                </p:cNvSpPr>
                <p:nvPr/>
              </p:nvSpPr>
              <p:spPr bwMode="auto">
                <a:xfrm>
                  <a:off x="1029" y="6598"/>
                  <a:ext cx="574" cy="37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77" name="Text Box 9"/>
                <p:cNvSpPr txBox="1">
                  <a:spLocks noChangeArrowheads="1"/>
                </p:cNvSpPr>
                <p:nvPr/>
              </p:nvSpPr>
              <p:spPr bwMode="auto">
                <a:xfrm>
                  <a:off x="1709" y="6382"/>
                  <a:ext cx="834"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78" name="Text Box 10"/>
                <p:cNvSpPr txBox="1">
                  <a:spLocks noChangeArrowheads="1"/>
                </p:cNvSpPr>
                <p:nvPr/>
              </p:nvSpPr>
              <p:spPr bwMode="auto">
                <a:xfrm>
                  <a:off x="1679" y="6797"/>
                  <a:ext cx="864" cy="3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CP+ D</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86379" name="Text Box 11"/>
                <p:cNvSpPr txBox="1">
                  <a:spLocks noChangeArrowheads="1"/>
                </p:cNvSpPr>
                <p:nvPr/>
              </p:nvSpPr>
              <p:spPr bwMode="auto">
                <a:xfrm>
                  <a:off x="2524" y="6397"/>
                  <a:ext cx="834"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CP+ D</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86380" name="Text Box 12"/>
                <p:cNvSpPr txBox="1">
                  <a:spLocks noChangeArrowheads="1"/>
                </p:cNvSpPr>
                <p:nvPr/>
              </p:nvSpPr>
              <p:spPr bwMode="auto">
                <a:xfrm>
                  <a:off x="2718" y="6784"/>
                  <a:ext cx="524" cy="37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81" name="Text Box 13"/>
                <p:cNvSpPr txBox="1">
                  <a:spLocks noChangeArrowheads="1"/>
                </p:cNvSpPr>
                <p:nvPr/>
              </p:nvSpPr>
              <p:spPr bwMode="auto">
                <a:xfrm>
                  <a:off x="3264" y="6547"/>
                  <a:ext cx="295" cy="37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82" name="Text Box 14"/>
                <p:cNvSpPr txBox="1">
                  <a:spLocks noChangeArrowheads="1"/>
                </p:cNvSpPr>
                <p:nvPr/>
              </p:nvSpPr>
              <p:spPr bwMode="auto">
                <a:xfrm>
                  <a:off x="3480" y="6397"/>
                  <a:ext cx="460"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i 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83" name="Text Box 15"/>
                <p:cNvSpPr txBox="1">
                  <a:spLocks noChangeArrowheads="1"/>
                </p:cNvSpPr>
                <p:nvPr/>
              </p:nvSpPr>
              <p:spPr bwMode="auto">
                <a:xfrm>
                  <a:off x="3480" y="6797"/>
                  <a:ext cx="519" cy="3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86385" name="AutoShape 17"/>
                <p:cNvCxnSpPr>
                  <a:cxnSpLocks noChangeShapeType="1"/>
                </p:cNvCxnSpPr>
                <p:nvPr/>
              </p:nvCxnSpPr>
              <p:spPr bwMode="auto">
                <a:xfrm>
                  <a:off x="3474" y="6797"/>
                  <a:ext cx="492" cy="0"/>
                </a:xfrm>
                <a:prstGeom prst="straightConnector1">
                  <a:avLst/>
                </a:prstGeom>
                <a:noFill/>
                <a:ln w="38100">
                  <a:solidFill>
                    <a:srgbClr val="000000"/>
                  </a:solidFill>
                  <a:round/>
                  <a:headEnd/>
                  <a:tailEnd/>
                </a:ln>
              </p:spPr>
            </p:cxnSp>
            <p:sp>
              <p:nvSpPr>
                <p:cNvPr id="186387" name="Text Box 19"/>
                <p:cNvSpPr txBox="1">
                  <a:spLocks noChangeArrowheads="1"/>
                </p:cNvSpPr>
                <p:nvPr/>
              </p:nvSpPr>
              <p:spPr bwMode="auto">
                <a:xfrm>
                  <a:off x="3882" y="6598"/>
                  <a:ext cx="182"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86388" name="Text Box 20"/>
                <p:cNvSpPr txBox="1">
                  <a:spLocks noChangeArrowheads="1"/>
                </p:cNvSpPr>
                <p:nvPr/>
              </p:nvSpPr>
              <p:spPr bwMode="auto">
                <a:xfrm>
                  <a:off x="1553" y="6536"/>
                  <a:ext cx="201" cy="51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6389" name="Text Box 21"/>
                <p:cNvSpPr txBox="1">
                  <a:spLocks noChangeArrowheads="1"/>
                </p:cNvSpPr>
                <p:nvPr/>
              </p:nvSpPr>
              <p:spPr bwMode="auto">
                <a:xfrm>
                  <a:off x="4036" y="6620"/>
                  <a:ext cx="735" cy="37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46" name="AutoShape 5"/>
              <p:cNvCxnSpPr>
                <a:cxnSpLocks noChangeShapeType="1"/>
              </p:cNvCxnSpPr>
              <p:nvPr/>
            </p:nvCxnSpPr>
            <p:spPr bwMode="auto">
              <a:xfrm>
                <a:off x="1510352" y="3733800"/>
                <a:ext cx="990600" cy="1588"/>
              </a:xfrm>
              <a:prstGeom prst="straightConnector1">
                <a:avLst/>
              </a:prstGeom>
              <a:noFill/>
              <a:ln w="38100">
                <a:solidFill>
                  <a:srgbClr val="000000"/>
                </a:solidFill>
                <a:round/>
                <a:headEnd/>
                <a:tailEnd/>
              </a:ln>
            </p:spPr>
          </p:cxnSp>
          <p:cxnSp>
            <p:nvCxnSpPr>
              <p:cNvPr id="48" name="AutoShape 5"/>
              <p:cNvCxnSpPr>
                <a:cxnSpLocks noChangeShapeType="1"/>
              </p:cNvCxnSpPr>
              <p:nvPr/>
            </p:nvCxnSpPr>
            <p:spPr bwMode="auto">
              <a:xfrm>
                <a:off x="2674960" y="3733800"/>
                <a:ext cx="838200" cy="1588"/>
              </a:xfrm>
              <a:prstGeom prst="straightConnector1">
                <a:avLst/>
              </a:prstGeom>
              <a:noFill/>
              <a:ln w="38100">
                <a:solidFill>
                  <a:srgbClr val="000000"/>
                </a:solidFill>
                <a:round/>
                <a:headEnd/>
                <a:tailEnd/>
              </a:ln>
            </p:spPr>
          </p:cxnSp>
        </p:grpSp>
        <p:sp>
          <p:nvSpPr>
            <p:cNvPr id="68" name="AutoShape 36"/>
            <p:cNvSpPr>
              <a:spLocks noChangeArrowheads="1"/>
            </p:cNvSpPr>
            <p:nvPr/>
          </p:nvSpPr>
          <p:spPr bwMode="auto">
            <a:xfrm>
              <a:off x="609600" y="3657600"/>
              <a:ext cx="304800" cy="216395"/>
            </a:xfrm>
            <a:prstGeom prst="rightArrow">
              <a:avLst>
                <a:gd name="adj1" fmla="val 50000"/>
                <a:gd name="adj2" fmla="val 39931"/>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p>
          </p:txBody>
        </p:sp>
      </p:grpSp>
      <p:grpSp>
        <p:nvGrpSpPr>
          <p:cNvPr id="71" name="Groupe 70"/>
          <p:cNvGrpSpPr/>
          <p:nvPr/>
        </p:nvGrpSpPr>
        <p:grpSpPr>
          <a:xfrm>
            <a:off x="533400" y="5598249"/>
            <a:ext cx="5181962" cy="954951"/>
            <a:chOff x="533400" y="340445"/>
            <a:chExt cx="5181962" cy="954951"/>
          </a:xfrm>
        </p:grpSpPr>
        <p:grpSp>
          <p:nvGrpSpPr>
            <p:cNvPr id="72" name="Group 2"/>
            <p:cNvGrpSpPr>
              <a:grpSpLocks/>
            </p:cNvGrpSpPr>
            <p:nvPr/>
          </p:nvGrpSpPr>
          <p:grpSpPr bwMode="auto">
            <a:xfrm>
              <a:off x="609600" y="340461"/>
              <a:ext cx="5105759" cy="954953"/>
              <a:chOff x="884" y="7539"/>
              <a:chExt cx="3958" cy="884"/>
            </a:xfrm>
          </p:grpSpPr>
          <p:sp>
            <p:nvSpPr>
              <p:cNvPr id="74" name="Text Box 3"/>
              <p:cNvSpPr txBox="1">
                <a:spLocks noChangeArrowheads="1"/>
              </p:cNvSpPr>
              <p:nvPr/>
            </p:nvSpPr>
            <p:spPr bwMode="auto">
              <a:xfrm>
                <a:off x="884" y="7715"/>
                <a:ext cx="735"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75" name="Text Box 4"/>
              <p:cNvSpPr txBox="1">
                <a:spLocks noChangeArrowheads="1"/>
              </p:cNvSpPr>
              <p:nvPr/>
            </p:nvSpPr>
            <p:spPr bwMode="auto">
              <a:xfrm>
                <a:off x="1603" y="7715"/>
                <a:ext cx="521"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76" name="Text Box 5"/>
              <p:cNvSpPr txBox="1">
                <a:spLocks noChangeArrowheads="1"/>
              </p:cNvSpPr>
              <p:nvPr/>
            </p:nvSpPr>
            <p:spPr bwMode="auto">
              <a:xfrm>
                <a:off x="3897" y="7672"/>
                <a:ext cx="160" cy="53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77" name="Text Box 6"/>
              <p:cNvSpPr txBox="1">
                <a:spLocks noChangeArrowheads="1"/>
              </p:cNvSpPr>
              <p:nvPr/>
            </p:nvSpPr>
            <p:spPr bwMode="auto">
              <a:xfrm>
                <a:off x="2132" y="7715"/>
                <a:ext cx="402"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78" name="Text Box 7"/>
              <p:cNvSpPr txBox="1">
                <a:spLocks noChangeArrowheads="1"/>
              </p:cNvSpPr>
              <p:nvPr/>
            </p:nvSpPr>
            <p:spPr bwMode="auto">
              <a:xfrm>
                <a:off x="2538" y="7539"/>
                <a:ext cx="532"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D</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79" name="Text Box 8"/>
              <p:cNvSpPr txBox="1">
                <a:spLocks noChangeArrowheads="1"/>
              </p:cNvSpPr>
              <p:nvPr/>
            </p:nvSpPr>
            <p:spPr bwMode="auto">
              <a:xfrm>
                <a:off x="2545" y="7948"/>
                <a:ext cx="525"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80" name="Text Box 9"/>
              <p:cNvSpPr txBox="1">
                <a:spLocks noChangeArrowheads="1"/>
              </p:cNvSpPr>
              <p:nvPr/>
            </p:nvSpPr>
            <p:spPr bwMode="auto">
              <a:xfrm>
                <a:off x="3104" y="7710"/>
                <a:ext cx="261"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81" name="Text Box 10"/>
              <p:cNvSpPr txBox="1">
                <a:spLocks noChangeArrowheads="1"/>
              </p:cNvSpPr>
              <p:nvPr/>
            </p:nvSpPr>
            <p:spPr bwMode="auto">
              <a:xfrm>
                <a:off x="3370" y="7539"/>
                <a:ext cx="526"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i </a:t>
                </a: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D</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82" name="Text Box 11"/>
              <p:cNvSpPr txBox="1">
                <a:spLocks noChangeArrowheads="1"/>
              </p:cNvSpPr>
              <p:nvPr/>
            </p:nvSpPr>
            <p:spPr bwMode="auto">
              <a:xfrm>
                <a:off x="3372" y="7933"/>
                <a:ext cx="525"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83" name="Text Box 12"/>
              <p:cNvSpPr txBox="1">
                <a:spLocks noChangeArrowheads="1"/>
              </p:cNvSpPr>
              <p:nvPr/>
            </p:nvSpPr>
            <p:spPr bwMode="auto">
              <a:xfrm>
                <a:off x="1475" y="7700"/>
                <a:ext cx="213" cy="4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84" name="Text Box 13"/>
              <p:cNvSpPr txBox="1">
                <a:spLocks noChangeArrowheads="1"/>
              </p:cNvSpPr>
              <p:nvPr/>
            </p:nvSpPr>
            <p:spPr bwMode="auto">
              <a:xfrm>
                <a:off x="4036" y="7685"/>
                <a:ext cx="806"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 T)</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cxnSp>
            <p:nvCxnSpPr>
              <p:cNvPr id="85" name="AutoShape 14"/>
              <p:cNvCxnSpPr>
                <a:cxnSpLocks noChangeShapeType="1"/>
              </p:cNvCxnSpPr>
              <p:nvPr/>
            </p:nvCxnSpPr>
            <p:spPr bwMode="auto">
              <a:xfrm>
                <a:off x="2567" y="7969"/>
                <a:ext cx="492" cy="0"/>
              </a:xfrm>
              <a:prstGeom prst="straightConnector1">
                <a:avLst/>
              </a:prstGeom>
              <a:noFill/>
              <a:ln w="38100">
                <a:solidFill>
                  <a:srgbClr val="000000"/>
                </a:solidFill>
                <a:round/>
                <a:headEnd/>
                <a:tailEnd/>
              </a:ln>
            </p:spPr>
          </p:cxnSp>
          <p:cxnSp>
            <p:nvCxnSpPr>
              <p:cNvPr id="86" name="AutoShape 15"/>
              <p:cNvCxnSpPr>
                <a:cxnSpLocks noChangeShapeType="1"/>
              </p:cNvCxnSpPr>
              <p:nvPr/>
            </p:nvCxnSpPr>
            <p:spPr bwMode="auto">
              <a:xfrm>
                <a:off x="3347" y="7948"/>
                <a:ext cx="492" cy="0"/>
              </a:xfrm>
              <a:prstGeom prst="straightConnector1">
                <a:avLst/>
              </a:prstGeom>
              <a:noFill/>
              <a:ln w="38100">
                <a:solidFill>
                  <a:srgbClr val="000000"/>
                </a:solidFill>
                <a:round/>
                <a:headEnd/>
                <a:tailEnd/>
              </a:ln>
            </p:spPr>
          </p:cxnSp>
        </p:grpSp>
        <p:sp>
          <p:nvSpPr>
            <p:cNvPr id="73" name="AutoShape 36"/>
            <p:cNvSpPr>
              <a:spLocks noChangeArrowheads="1"/>
            </p:cNvSpPr>
            <p:nvPr/>
          </p:nvSpPr>
          <p:spPr bwMode="auto">
            <a:xfrm>
              <a:off x="533400" y="685800"/>
              <a:ext cx="304800" cy="216395"/>
            </a:xfrm>
            <a:prstGeom prst="rightArrow">
              <a:avLst>
                <a:gd name="adj1" fmla="val 50000"/>
                <a:gd name="adj2" fmla="val 39931"/>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e 34"/>
          <p:cNvGrpSpPr/>
          <p:nvPr/>
        </p:nvGrpSpPr>
        <p:grpSpPr>
          <a:xfrm>
            <a:off x="609600" y="533400"/>
            <a:ext cx="6888274" cy="990933"/>
            <a:chOff x="533400" y="1524006"/>
            <a:chExt cx="6888274" cy="990933"/>
          </a:xfrm>
        </p:grpSpPr>
        <p:sp>
          <p:nvSpPr>
            <p:cNvPr id="20" name="AutoShape 36"/>
            <p:cNvSpPr>
              <a:spLocks noChangeArrowheads="1"/>
            </p:cNvSpPr>
            <p:nvPr/>
          </p:nvSpPr>
          <p:spPr bwMode="auto">
            <a:xfrm>
              <a:off x="533400" y="2015013"/>
              <a:ext cx="304800" cy="216395"/>
            </a:xfrm>
            <a:prstGeom prst="rightArrow">
              <a:avLst>
                <a:gd name="adj1" fmla="val 50000"/>
                <a:gd name="adj2" fmla="val 39931"/>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p>
          </p:txBody>
        </p:sp>
        <p:grpSp>
          <p:nvGrpSpPr>
            <p:cNvPr id="187408" name="Group 16"/>
            <p:cNvGrpSpPr>
              <a:grpSpLocks/>
            </p:cNvGrpSpPr>
            <p:nvPr/>
          </p:nvGrpSpPr>
          <p:grpSpPr bwMode="auto">
            <a:xfrm>
              <a:off x="914400" y="1524006"/>
              <a:ext cx="6507274" cy="990933"/>
              <a:chOff x="6240" y="7458"/>
              <a:chExt cx="5393" cy="795"/>
            </a:xfrm>
          </p:grpSpPr>
          <p:sp>
            <p:nvSpPr>
              <p:cNvPr id="187409" name="Text Box 17"/>
              <p:cNvSpPr txBox="1">
                <a:spLocks noChangeArrowheads="1"/>
              </p:cNvSpPr>
              <p:nvPr/>
            </p:nvSpPr>
            <p:spPr bwMode="auto">
              <a:xfrm>
                <a:off x="8437" y="7458"/>
                <a:ext cx="568" cy="475"/>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7410" name="Text Box 18"/>
              <p:cNvSpPr txBox="1">
                <a:spLocks noChangeArrowheads="1"/>
              </p:cNvSpPr>
              <p:nvPr/>
            </p:nvSpPr>
            <p:spPr bwMode="auto">
              <a:xfrm>
                <a:off x="6240" y="7652"/>
                <a:ext cx="735" cy="428"/>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7411" name="Text Box 19"/>
              <p:cNvSpPr txBox="1">
                <a:spLocks noChangeArrowheads="1"/>
              </p:cNvSpPr>
              <p:nvPr/>
            </p:nvSpPr>
            <p:spPr bwMode="auto">
              <a:xfrm>
                <a:off x="9015" y="7657"/>
                <a:ext cx="243" cy="441"/>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7412" name="Text Box 20"/>
              <p:cNvSpPr txBox="1">
                <a:spLocks noChangeArrowheads="1"/>
              </p:cNvSpPr>
              <p:nvPr/>
            </p:nvSpPr>
            <p:spPr bwMode="auto">
              <a:xfrm>
                <a:off x="7030" y="7663"/>
                <a:ext cx="1409" cy="406"/>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i)</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7413" name="Text Box 21"/>
              <p:cNvSpPr txBox="1">
                <a:spLocks noChangeArrowheads="1"/>
              </p:cNvSpPr>
              <p:nvPr/>
            </p:nvSpPr>
            <p:spPr bwMode="auto">
              <a:xfrm>
                <a:off x="8449" y="7886"/>
                <a:ext cx="570" cy="367"/>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7414" name="Text Box 22"/>
              <p:cNvSpPr txBox="1">
                <a:spLocks noChangeArrowheads="1"/>
              </p:cNvSpPr>
              <p:nvPr/>
            </p:nvSpPr>
            <p:spPr bwMode="auto">
              <a:xfrm>
                <a:off x="6872" y="7654"/>
                <a:ext cx="184" cy="415"/>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7415" name="Text Box 23"/>
              <p:cNvSpPr txBox="1">
                <a:spLocks noChangeArrowheads="1"/>
              </p:cNvSpPr>
              <p:nvPr/>
            </p:nvSpPr>
            <p:spPr bwMode="auto">
              <a:xfrm>
                <a:off x="9192" y="7666"/>
                <a:ext cx="968" cy="414"/>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7417" name="Text Box 25"/>
              <p:cNvSpPr txBox="1">
                <a:spLocks noChangeArrowheads="1"/>
              </p:cNvSpPr>
              <p:nvPr/>
            </p:nvSpPr>
            <p:spPr bwMode="auto">
              <a:xfrm>
                <a:off x="10025" y="7580"/>
                <a:ext cx="1608" cy="550"/>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en-US" sz="4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33" name="AutoShape 14"/>
            <p:cNvCxnSpPr>
              <a:cxnSpLocks noChangeShapeType="1"/>
            </p:cNvCxnSpPr>
            <p:nvPr/>
          </p:nvCxnSpPr>
          <p:spPr bwMode="auto">
            <a:xfrm>
              <a:off x="3628032" y="2057400"/>
              <a:ext cx="533400" cy="1588"/>
            </a:xfrm>
            <a:prstGeom prst="straightConnector1">
              <a:avLst/>
            </a:prstGeom>
            <a:noFill/>
            <a:ln w="38100">
              <a:solidFill>
                <a:srgbClr val="000000"/>
              </a:solidFill>
              <a:round/>
              <a:headEnd/>
              <a:tailEnd/>
            </a:ln>
          </p:spPr>
        </p:cxnSp>
      </p:grpSp>
      <p:grpSp>
        <p:nvGrpSpPr>
          <p:cNvPr id="187419" name="Group 27"/>
          <p:cNvGrpSpPr>
            <a:grpSpLocks/>
          </p:cNvGrpSpPr>
          <p:nvPr/>
        </p:nvGrpSpPr>
        <p:grpSpPr bwMode="auto">
          <a:xfrm>
            <a:off x="474139" y="2057400"/>
            <a:ext cx="5469461" cy="1945851"/>
            <a:chOff x="3063" y="8388"/>
            <a:chExt cx="4028" cy="1812"/>
          </a:xfrm>
        </p:grpSpPr>
        <p:sp>
          <p:nvSpPr>
            <p:cNvPr id="187420" name="Text Box 28"/>
            <p:cNvSpPr txBox="1">
              <a:spLocks noChangeArrowheads="1"/>
            </p:cNvSpPr>
            <p:nvPr/>
          </p:nvSpPr>
          <p:spPr bwMode="auto">
            <a:xfrm>
              <a:off x="5827" y="8758"/>
              <a:ext cx="505" cy="475"/>
            </a:xfrm>
            <a:prstGeom prst="rect">
              <a:avLst/>
            </a:prstGeom>
            <a:solidFill>
              <a:srgbClr val="FF0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187421" name="Group 29"/>
            <p:cNvGrpSpPr>
              <a:grpSpLocks/>
            </p:cNvGrpSpPr>
            <p:nvPr/>
          </p:nvGrpSpPr>
          <p:grpSpPr bwMode="auto">
            <a:xfrm>
              <a:off x="3063" y="8388"/>
              <a:ext cx="4028" cy="1812"/>
              <a:chOff x="3063" y="8388"/>
              <a:chExt cx="4028" cy="1812"/>
            </a:xfrm>
          </p:grpSpPr>
          <p:sp>
            <p:nvSpPr>
              <p:cNvPr id="187422" name="AutoShape 30"/>
              <p:cNvSpPr>
                <a:spLocks/>
              </p:cNvSpPr>
              <p:nvPr/>
            </p:nvSpPr>
            <p:spPr bwMode="auto">
              <a:xfrm rot="16200000">
                <a:off x="5745" y="8348"/>
                <a:ext cx="571" cy="1830"/>
              </a:xfrm>
              <a:prstGeom prst="leftBrace">
                <a:avLst>
                  <a:gd name="adj1" fmla="val 32472"/>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87423" name="Text Box 31"/>
              <p:cNvSpPr txBox="1">
                <a:spLocks noChangeArrowheads="1"/>
              </p:cNvSpPr>
              <p:nvPr/>
            </p:nvSpPr>
            <p:spPr bwMode="auto">
              <a:xfrm>
                <a:off x="3448" y="8530"/>
                <a:ext cx="735" cy="42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f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7424" name="Text Box 32"/>
              <p:cNvSpPr txBox="1">
                <a:spLocks noChangeArrowheads="1"/>
              </p:cNvSpPr>
              <p:nvPr/>
            </p:nvSpPr>
            <p:spPr bwMode="auto">
              <a:xfrm>
                <a:off x="3971" y="8530"/>
                <a:ext cx="1852" cy="42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 + (R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i)</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7425" name="Text Box 33"/>
              <p:cNvSpPr txBox="1">
                <a:spLocks noChangeArrowheads="1"/>
              </p:cNvSpPr>
              <p:nvPr/>
            </p:nvSpPr>
            <p:spPr bwMode="auto">
              <a:xfrm>
                <a:off x="5832" y="8388"/>
                <a:ext cx="505" cy="475"/>
              </a:xfrm>
              <a:prstGeom prst="rect">
                <a:avLst/>
              </a:prstGeom>
              <a:solidFill>
                <a:srgbClr val="FF0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7426" name="Text Box 34"/>
              <p:cNvSpPr txBox="1">
                <a:spLocks noChangeArrowheads="1"/>
              </p:cNvSpPr>
              <p:nvPr/>
            </p:nvSpPr>
            <p:spPr bwMode="auto">
              <a:xfrm>
                <a:off x="6347" y="8567"/>
                <a:ext cx="744"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87427" name="AutoShape 35"/>
              <p:cNvCxnSpPr>
                <a:cxnSpLocks noChangeShapeType="1"/>
              </p:cNvCxnSpPr>
              <p:nvPr/>
            </p:nvCxnSpPr>
            <p:spPr bwMode="auto">
              <a:xfrm>
                <a:off x="5836" y="8845"/>
                <a:ext cx="492" cy="0"/>
              </a:xfrm>
              <a:prstGeom prst="straightConnector1">
                <a:avLst/>
              </a:prstGeom>
              <a:noFill/>
              <a:ln w="38100">
                <a:solidFill>
                  <a:srgbClr val="000000"/>
                </a:solidFill>
                <a:round/>
                <a:headEnd/>
                <a:tailEnd/>
              </a:ln>
            </p:spPr>
          </p:cxnSp>
          <p:sp>
            <p:nvSpPr>
              <p:cNvPr id="187428" name="AutoShape 36"/>
              <p:cNvSpPr>
                <a:spLocks/>
              </p:cNvSpPr>
              <p:nvPr/>
            </p:nvSpPr>
            <p:spPr bwMode="auto">
              <a:xfrm rot="16200000">
                <a:off x="4269" y="8736"/>
                <a:ext cx="571" cy="1078"/>
              </a:xfrm>
              <a:prstGeom prst="leftBrace">
                <a:avLst>
                  <a:gd name="adj1" fmla="val 16623"/>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87429" name="Text Box 37"/>
              <p:cNvSpPr txBox="1">
                <a:spLocks noChangeArrowheads="1"/>
              </p:cNvSpPr>
              <p:nvPr/>
            </p:nvSpPr>
            <p:spPr bwMode="auto">
              <a:xfrm>
                <a:off x="3913" y="9502"/>
                <a:ext cx="1451"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مردودية اقتصادية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بعد الضريبة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87430" name="Text Box 38"/>
              <p:cNvSpPr txBox="1">
                <a:spLocks noChangeArrowheads="1"/>
              </p:cNvSpPr>
              <p:nvPr/>
            </p:nvSpPr>
            <p:spPr bwMode="auto">
              <a:xfrm>
                <a:off x="5775" y="9490"/>
                <a:ext cx="992"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أثر الرفع</a:t>
                </a:r>
                <a:endPar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المالي</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87431" name="AutoShape 39"/>
              <p:cNvSpPr>
                <a:spLocks/>
              </p:cNvSpPr>
              <p:nvPr/>
            </p:nvSpPr>
            <p:spPr bwMode="auto">
              <a:xfrm rot="16200000">
                <a:off x="3394" y="9090"/>
                <a:ext cx="571" cy="433"/>
              </a:xfrm>
              <a:prstGeom prst="leftBrace">
                <a:avLst>
                  <a:gd name="adj1" fmla="val 8333"/>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87432" name="Text Box 40"/>
              <p:cNvSpPr txBox="1">
                <a:spLocks noChangeArrowheads="1"/>
              </p:cNvSpPr>
              <p:nvPr/>
            </p:nvSpPr>
            <p:spPr bwMode="auto">
              <a:xfrm>
                <a:off x="3063" y="9502"/>
                <a:ext cx="786"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مردودية مالية </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87433" name="AutoShape 41"/>
              <p:cNvSpPr>
                <a:spLocks noChangeArrowheads="1"/>
              </p:cNvSpPr>
              <p:nvPr/>
            </p:nvSpPr>
            <p:spPr bwMode="auto">
              <a:xfrm>
                <a:off x="3170" y="8814"/>
                <a:ext cx="230" cy="213"/>
              </a:xfrm>
              <a:prstGeom prst="rightArrow">
                <a:avLst>
                  <a:gd name="adj1" fmla="val 50000"/>
                  <a:gd name="adj2" fmla="val 39931"/>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p>
            </p:txBody>
          </p:sp>
        </p:grpSp>
      </p:grpSp>
      <p:sp>
        <p:nvSpPr>
          <p:cNvPr id="52" name="Rectangle 51"/>
          <p:cNvSpPr/>
          <p:nvPr/>
        </p:nvSpPr>
        <p:spPr>
          <a:xfrm>
            <a:off x="304800" y="4737318"/>
            <a:ext cx="8458200" cy="1815882"/>
          </a:xfrm>
          <a:prstGeom prst="rect">
            <a:avLst/>
          </a:prstGeom>
        </p:spPr>
        <p:txBody>
          <a:bodyPr wrap="square">
            <a:spAutoFit/>
          </a:bodyPr>
          <a:lstStyle/>
          <a:p>
            <a:pPr lvl="0" algn="just" rtl="1" fontAlgn="base">
              <a:spcBef>
                <a:spcPct val="0"/>
              </a:spcBef>
              <a:spcAft>
                <a:spcPct val="0"/>
              </a:spcAft>
            </a:pPr>
            <a:r>
              <a:rPr lang="ar-DZ" altLang="zh-CN" sz="2800" b="1" dirty="0" smtClean="0">
                <a:latin typeface="Times New Roman" pitchFamily="18" charset="0"/>
                <a:ea typeface="Times New Roman" pitchFamily="18" charset="0"/>
                <a:cs typeface="Times New Roman" pitchFamily="18" charset="0"/>
              </a:rPr>
              <a:t>    بما أن</a:t>
            </a:r>
            <a:r>
              <a:rPr lang="en-US" sz="2800" b="1" dirty="0" smtClean="0">
                <a:latin typeface="Times New Roman" pitchFamily="18" charset="0"/>
                <a:ea typeface="Arial" pitchFamily="34" charset="0"/>
                <a:cs typeface="Arial" pitchFamily="34" charset="0"/>
              </a:rPr>
              <a:t> </a:t>
            </a:r>
            <a:r>
              <a:rPr lang="en-US" sz="2800" b="1" dirty="0" smtClean="0">
                <a:solidFill>
                  <a:srgbClr val="FF0000"/>
                </a:solidFill>
                <a:latin typeface="Times New Roman" pitchFamily="18" charset="0"/>
                <a:ea typeface="Arial" pitchFamily="34" charset="0"/>
                <a:cs typeface="Arial" pitchFamily="34" charset="0"/>
              </a:rPr>
              <a:t>R</a:t>
            </a:r>
            <a:r>
              <a:rPr lang="en-US" sz="2800" b="1" baseline="-25000" dirty="0" smtClean="0">
                <a:solidFill>
                  <a:srgbClr val="FF0000"/>
                </a:solidFill>
                <a:latin typeface="Times New Roman" pitchFamily="18" charset="0"/>
                <a:ea typeface="Arial" pitchFamily="34" charset="0"/>
                <a:cs typeface="Arial" pitchFamily="34" charset="0"/>
              </a:rPr>
              <a:t>e </a:t>
            </a:r>
            <a:r>
              <a:rPr lang="en-US" sz="2800" b="1" dirty="0" smtClean="0">
                <a:solidFill>
                  <a:srgbClr val="FF0000"/>
                </a:solidFill>
                <a:latin typeface="Times New Roman" pitchFamily="18" charset="0"/>
                <a:ea typeface="Arial" pitchFamily="34" charset="0"/>
                <a:cs typeface="Arial" pitchFamily="34" charset="0"/>
              </a:rPr>
              <a:t>(1- T) </a:t>
            </a:r>
            <a:r>
              <a:rPr lang="ar-DZ" altLang="zh-CN" sz="2800" b="1" dirty="0" smtClean="0">
                <a:latin typeface="Times New Roman" pitchFamily="18" charset="0"/>
                <a:ea typeface="Times New Roman" pitchFamily="18" charset="0"/>
                <a:cs typeface="Times New Roman" pitchFamily="18" charset="0"/>
              </a:rPr>
              <a:t>مستقل عن الهيكل المالي، لأنه متعلق فقط بالأداء التشغيلي، وبالتالي يمكن معرفة اتجاه تغير المردودية المالية </a:t>
            </a:r>
            <a:r>
              <a:rPr lang="en-US" altLang="zh-CN" sz="2800" b="1" dirty="0" smtClean="0">
                <a:latin typeface="Times New Roman" pitchFamily="18" charset="0"/>
                <a:ea typeface="Times New Roman" pitchFamily="18" charset="0"/>
                <a:cs typeface="Times New Roman" pitchFamily="18" charset="0"/>
              </a:rPr>
              <a:t>R</a:t>
            </a:r>
            <a:r>
              <a:rPr lang="en-US" altLang="zh-CN" sz="2800" b="1" baseline="-30000" dirty="0" smtClean="0">
                <a:latin typeface="Times New Roman" pitchFamily="18" charset="0"/>
                <a:ea typeface="Times New Roman" pitchFamily="18" charset="0"/>
                <a:cs typeface="Times New Roman" pitchFamily="18" charset="0"/>
              </a:rPr>
              <a:t>f</a:t>
            </a:r>
            <a:r>
              <a:rPr lang="ar-DZ" altLang="zh-CN" sz="2800" b="1" dirty="0" smtClean="0">
                <a:latin typeface="Times New Roman" pitchFamily="18" charset="0"/>
                <a:ea typeface="Times New Roman" pitchFamily="18" charset="0"/>
                <a:cs typeface="Times New Roman" pitchFamily="18" charset="0"/>
              </a:rPr>
              <a:t> تبعا لتغير نسبة الرفع المالي، وهذا إنطلاقا من إشارة  </a:t>
            </a:r>
            <a:r>
              <a:rPr lang="en-US" altLang="zh-CN" sz="2800" b="1" dirty="0" smtClean="0">
                <a:solidFill>
                  <a:srgbClr val="FF0000"/>
                </a:solidFill>
                <a:latin typeface="Times New Roman" pitchFamily="18" charset="0"/>
                <a:ea typeface="Times New Roman" pitchFamily="18" charset="0"/>
                <a:cs typeface="Times New Roman" pitchFamily="18" charset="0"/>
              </a:rPr>
              <a:t>(R</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e</a:t>
            </a:r>
            <a:r>
              <a:rPr lang="en-US" altLang="zh-CN" sz="2800" b="1" dirty="0" smtClean="0">
                <a:solidFill>
                  <a:srgbClr val="FF0000"/>
                </a:solidFill>
                <a:latin typeface="Times New Roman" pitchFamily="18" charset="0"/>
                <a:ea typeface="Times New Roman" pitchFamily="18" charset="0"/>
                <a:cs typeface="Times New Roman" pitchFamily="18" charset="0"/>
              </a:rPr>
              <a:t>- i)(1-T)</a:t>
            </a:r>
            <a:r>
              <a:rPr lang="ar-DZ" altLang="zh-CN" sz="2800" b="1" dirty="0" smtClean="0">
                <a:latin typeface="Times New Roman" pitchFamily="18" charset="0"/>
                <a:ea typeface="Times New Roman" pitchFamily="18" charset="0"/>
                <a:cs typeface="Times New Roman" pitchFamily="18" charset="0"/>
              </a:rPr>
              <a:t>، وبما أن </a:t>
            </a:r>
            <a:r>
              <a:rPr lang="en-US" altLang="zh-CN" sz="2800" b="1" dirty="0" smtClean="0">
                <a:solidFill>
                  <a:srgbClr val="FF0000"/>
                </a:solidFill>
                <a:latin typeface="Times New Roman" pitchFamily="18" charset="0"/>
                <a:ea typeface="Times New Roman" pitchFamily="18" charset="0"/>
                <a:cs typeface="Times New Roman" pitchFamily="18" charset="0"/>
              </a:rPr>
              <a:t>(1- T)</a:t>
            </a:r>
            <a:r>
              <a:rPr lang="ar-DZ" altLang="zh-CN" sz="2800" b="1" dirty="0" smtClean="0">
                <a:solidFill>
                  <a:srgbClr val="FF0000"/>
                </a:solidFill>
                <a:latin typeface="Times New Roman" pitchFamily="18" charset="0"/>
                <a:ea typeface="Times New Roman" pitchFamily="18" charset="0"/>
                <a:cs typeface="Times New Roman" pitchFamily="18" charset="0"/>
              </a:rPr>
              <a:t> </a:t>
            </a:r>
            <a:r>
              <a:rPr lang="ar-DZ" altLang="zh-CN" sz="2800" b="1" dirty="0" smtClean="0">
                <a:latin typeface="Times New Roman" pitchFamily="18" charset="0"/>
                <a:ea typeface="Times New Roman" pitchFamily="18" charset="0"/>
                <a:cs typeface="Times New Roman" pitchFamily="18" charset="0"/>
              </a:rPr>
              <a:t>موجبة، اتجاه تغير </a:t>
            </a:r>
            <a:r>
              <a:rPr lang="en-US" altLang="zh-CN" sz="2800" b="1" dirty="0" smtClean="0">
                <a:latin typeface="Times New Roman" pitchFamily="18" charset="0"/>
                <a:ea typeface="Times New Roman" pitchFamily="18" charset="0"/>
                <a:cs typeface="Times New Roman" pitchFamily="18" charset="0"/>
              </a:rPr>
              <a:t>R</a:t>
            </a:r>
            <a:r>
              <a:rPr lang="en-US" altLang="zh-CN" sz="2800" b="1" baseline="-30000" dirty="0" smtClean="0">
                <a:latin typeface="Times New Roman" pitchFamily="18" charset="0"/>
                <a:ea typeface="Times New Roman" pitchFamily="18" charset="0"/>
                <a:cs typeface="Times New Roman" pitchFamily="18" charset="0"/>
              </a:rPr>
              <a:t>f </a:t>
            </a:r>
            <a:r>
              <a:rPr lang="ar-DZ" altLang="zh-CN" sz="2800" b="1" dirty="0" smtClean="0">
                <a:latin typeface="Times New Roman" pitchFamily="18" charset="0"/>
                <a:ea typeface="Times New Roman" pitchFamily="18" charset="0"/>
                <a:cs typeface="Times New Roman" pitchFamily="18" charset="0"/>
              </a:rPr>
              <a:t> يتحدد</a:t>
            </a:r>
            <a:r>
              <a:rPr lang="ar-DZ" altLang="zh-CN" sz="2800" b="1" baseline="-30000" dirty="0" smtClean="0">
                <a:latin typeface="Times New Roman" pitchFamily="18" charset="0"/>
                <a:ea typeface="Times New Roman" pitchFamily="18" charset="0"/>
                <a:cs typeface="Times New Roman" pitchFamily="18" charset="0"/>
              </a:rPr>
              <a:t> </a:t>
            </a:r>
            <a:r>
              <a:rPr lang="ar-DZ" altLang="zh-CN" sz="2800" b="1" dirty="0" smtClean="0">
                <a:latin typeface="Times New Roman" pitchFamily="18" charset="0"/>
                <a:ea typeface="Times New Roman" pitchFamily="18" charset="0"/>
                <a:cs typeface="Times New Roman" pitchFamily="18" charset="0"/>
              </a:rPr>
              <a:t>بإشارة </a:t>
            </a:r>
            <a:r>
              <a:rPr lang="en-US" altLang="zh-CN" sz="2800" b="1" dirty="0" smtClean="0">
                <a:solidFill>
                  <a:srgbClr val="FF0000"/>
                </a:solidFill>
                <a:latin typeface="Times New Roman" pitchFamily="18" charset="0"/>
                <a:ea typeface="Times New Roman" pitchFamily="18" charset="0"/>
                <a:cs typeface="Times New Roman" pitchFamily="18" charset="0"/>
              </a:rPr>
              <a:t>(R</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e</a:t>
            </a:r>
            <a:r>
              <a:rPr lang="en-US" altLang="zh-CN" sz="2800" b="1" dirty="0" smtClean="0">
                <a:solidFill>
                  <a:srgbClr val="FF0000"/>
                </a:solidFill>
                <a:latin typeface="Times New Roman" pitchFamily="18" charset="0"/>
                <a:ea typeface="Times New Roman" pitchFamily="18" charset="0"/>
                <a:cs typeface="Times New Roman" pitchFamily="18" charset="0"/>
              </a:rPr>
              <a:t>- i)</a:t>
            </a:r>
            <a:r>
              <a:rPr lang="ar-DZ" altLang="zh-CN" sz="2800" b="1" dirty="0" smtClean="0">
                <a:solidFill>
                  <a:srgbClr val="FF0000"/>
                </a:solidFill>
                <a:latin typeface="Times New Roman" pitchFamily="18" charset="0"/>
                <a:ea typeface="Times New Roman" pitchFamily="18" charset="0"/>
                <a:cs typeface="Times New Roman" pitchFamily="18" charset="0"/>
              </a:rPr>
              <a:t> </a:t>
            </a:r>
            <a:r>
              <a:rPr lang="ar-DZ" altLang="zh-CN" sz="2800" b="1" dirty="0" smtClean="0">
                <a:latin typeface="Times New Roman" pitchFamily="18" charset="0"/>
                <a:ea typeface="Times New Roman" pitchFamily="18" charset="0"/>
                <a:cs typeface="Times New Roman" pitchFamily="18" charset="0"/>
              </a:rPr>
              <a:t>كما يلي:</a:t>
            </a:r>
            <a:endParaRPr lang="ar-DZ" altLang="zh-CN" sz="4000" dirty="0" smtClean="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1"/>
          <p:cNvSpPr>
            <a:spLocks noChangeArrowheads="1"/>
          </p:cNvSpPr>
          <p:nvPr/>
        </p:nvSpPr>
        <p:spPr bwMode="auto">
          <a:xfrm>
            <a:off x="381000" y="5059740"/>
            <a:ext cx="8001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tabLst>
                <a:tab pos="103188" algn="r"/>
              </a:tabLst>
            </a:pP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هذا يعني أن </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0&lt; </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R</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e</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altLang="zh-CN" sz="2400" b="1" i="0" u="none" strike="noStrike" cap="none" normalizeH="0" baseline="0" dirty="0" smtClean="0">
                <a:ln>
                  <a:noFill/>
                </a:ln>
                <a:solidFill>
                  <a:srgbClr val="FF0000"/>
                </a:solidFill>
                <a:effectLst/>
                <a:latin typeface="Calibri"/>
                <a:ea typeface="Times New Roman" pitchFamily="18" charset="0"/>
                <a:cs typeface="Times New Roman" pitchFamily="18" charset="0"/>
              </a:rPr>
              <a:t>–</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i</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ومنه أثر الرفع المالي يكون موجب، وبالتالي فزيادة الديون سيؤدي إلى تحسين المردودية المالية، وهو ما يعني أنه ما دامت المردودية الاقتصادية أكبر من معدل الفائدة فمن مصلحة المؤسسة اللجوء أكثر للاستدانة.</a:t>
            </a:r>
            <a:endParaRPr kumimoji="0" lang="fr-FR" altLang="zh-CN"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6" name="Group 27"/>
          <p:cNvGrpSpPr>
            <a:grpSpLocks/>
          </p:cNvGrpSpPr>
          <p:nvPr/>
        </p:nvGrpSpPr>
        <p:grpSpPr bwMode="auto">
          <a:xfrm>
            <a:off x="1052981" y="2697539"/>
            <a:ext cx="5728819" cy="1950147"/>
            <a:chOff x="3063" y="8388"/>
            <a:chExt cx="4219" cy="1816"/>
          </a:xfrm>
        </p:grpSpPr>
        <p:sp>
          <p:nvSpPr>
            <p:cNvPr id="7" name="Text Box 28"/>
            <p:cNvSpPr txBox="1">
              <a:spLocks noChangeArrowheads="1"/>
            </p:cNvSpPr>
            <p:nvPr/>
          </p:nvSpPr>
          <p:spPr bwMode="auto">
            <a:xfrm>
              <a:off x="6017" y="8758"/>
              <a:ext cx="505" cy="475"/>
            </a:xfrm>
            <a:prstGeom prst="rect">
              <a:avLst/>
            </a:prstGeom>
            <a:solidFill>
              <a:srgbClr val="FF0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8" name="Group 29"/>
            <p:cNvGrpSpPr>
              <a:grpSpLocks/>
            </p:cNvGrpSpPr>
            <p:nvPr/>
          </p:nvGrpSpPr>
          <p:grpSpPr bwMode="auto">
            <a:xfrm>
              <a:off x="3063" y="8388"/>
              <a:ext cx="4219" cy="1816"/>
              <a:chOff x="3063" y="8388"/>
              <a:chExt cx="4219" cy="1816"/>
            </a:xfrm>
          </p:grpSpPr>
          <p:sp>
            <p:nvSpPr>
              <p:cNvPr id="9" name="AutoShape 30"/>
              <p:cNvSpPr>
                <a:spLocks/>
              </p:cNvSpPr>
              <p:nvPr/>
            </p:nvSpPr>
            <p:spPr bwMode="auto">
              <a:xfrm rot="16200000">
                <a:off x="5870" y="8302"/>
                <a:ext cx="571" cy="1919"/>
              </a:xfrm>
              <a:prstGeom prst="leftBrace">
                <a:avLst>
                  <a:gd name="adj1" fmla="val 32472"/>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0" name="Text Box 31"/>
              <p:cNvSpPr txBox="1">
                <a:spLocks noChangeArrowheads="1"/>
              </p:cNvSpPr>
              <p:nvPr/>
            </p:nvSpPr>
            <p:spPr bwMode="auto">
              <a:xfrm>
                <a:off x="3448" y="8599"/>
                <a:ext cx="735"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f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 Box 32"/>
              <p:cNvSpPr txBox="1">
                <a:spLocks noChangeArrowheads="1"/>
              </p:cNvSpPr>
              <p:nvPr/>
            </p:nvSpPr>
            <p:spPr bwMode="auto">
              <a:xfrm>
                <a:off x="4073" y="8601"/>
                <a:ext cx="1928" cy="42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 + (R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i)</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Text Box 33"/>
              <p:cNvSpPr txBox="1">
                <a:spLocks noChangeArrowheads="1"/>
              </p:cNvSpPr>
              <p:nvPr/>
            </p:nvSpPr>
            <p:spPr bwMode="auto">
              <a:xfrm>
                <a:off x="6022" y="8388"/>
                <a:ext cx="505" cy="475"/>
              </a:xfrm>
              <a:prstGeom prst="rect">
                <a:avLst/>
              </a:prstGeom>
              <a:solidFill>
                <a:srgbClr val="FF0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Text Box 34"/>
              <p:cNvSpPr txBox="1">
                <a:spLocks noChangeArrowheads="1"/>
              </p:cNvSpPr>
              <p:nvPr/>
            </p:nvSpPr>
            <p:spPr bwMode="auto">
              <a:xfrm>
                <a:off x="6538" y="8567"/>
                <a:ext cx="744"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4" name="AutoShape 35"/>
              <p:cNvCxnSpPr>
                <a:cxnSpLocks noChangeShapeType="1"/>
              </p:cNvCxnSpPr>
              <p:nvPr/>
            </p:nvCxnSpPr>
            <p:spPr bwMode="auto">
              <a:xfrm>
                <a:off x="6026" y="8845"/>
                <a:ext cx="492" cy="0"/>
              </a:xfrm>
              <a:prstGeom prst="straightConnector1">
                <a:avLst/>
              </a:prstGeom>
              <a:noFill/>
              <a:ln w="38100">
                <a:solidFill>
                  <a:srgbClr val="000000"/>
                </a:solidFill>
                <a:round/>
                <a:headEnd/>
                <a:tailEnd/>
              </a:ln>
            </p:spPr>
          </p:cxnSp>
          <p:sp>
            <p:nvSpPr>
              <p:cNvPr id="15" name="AutoShape 36"/>
              <p:cNvSpPr>
                <a:spLocks/>
              </p:cNvSpPr>
              <p:nvPr/>
            </p:nvSpPr>
            <p:spPr bwMode="auto">
              <a:xfrm rot="16200000">
                <a:off x="4299" y="8692"/>
                <a:ext cx="571" cy="1139"/>
              </a:xfrm>
              <a:prstGeom prst="leftBrace">
                <a:avLst>
                  <a:gd name="adj1" fmla="val 16623"/>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6" name="Text Box 37"/>
              <p:cNvSpPr txBox="1">
                <a:spLocks noChangeArrowheads="1"/>
              </p:cNvSpPr>
              <p:nvPr/>
            </p:nvSpPr>
            <p:spPr bwMode="auto">
              <a:xfrm>
                <a:off x="3913" y="9506"/>
                <a:ext cx="1451"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مردودية اقتصادية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بعد الضريبة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7" name="Text Box 38"/>
              <p:cNvSpPr txBox="1">
                <a:spLocks noChangeArrowheads="1"/>
              </p:cNvSpPr>
              <p:nvPr/>
            </p:nvSpPr>
            <p:spPr bwMode="auto">
              <a:xfrm>
                <a:off x="5775" y="9494"/>
                <a:ext cx="992"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أثر الرفع</a:t>
                </a:r>
                <a:endPar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المالي</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8" name="AutoShape 39"/>
              <p:cNvSpPr>
                <a:spLocks/>
              </p:cNvSpPr>
              <p:nvPr/>
            </p:nvSpPr>
            <p:spPr bwMode="auto">
              <a:xfrm rot="16200000">
                <a:off x="3394" y="9076"/>
                <a:ext cx="571" cy="433"/>
              </a:xfrm>
              <a:prstGeom prst="leftBrace">
                <a:avLst>
                  <a:gd name="adj1" fmla="val 8333"/>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9" name="Text Box 40"/>
              <p:cNvSpPr txBox="1">
                <a:spLocks noChangeArrowheads="1"/>
              </p:cNvSpPr>
              <p:nvPr/>
            </p:nvSpPr>
            <p:spPr bwMode="auto">
              <a:xfrm>
                <a:off x="3063" y="9506"/>
                <a:ext cx="786"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مردودية مالية </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20" name="AutoShape 41"/>
              <p:cNvSpPr>
                <a:spLocks noChangeArrowheads="1"/>
              </p:cNvSpPr>
              <p:nvPr/>
            </p:nvSpPr>
            <p:spPr bwMode="auto">
              <a:xfrm>
                <a:off x="3170" y="8814"/>
                <a:ext cx="230" cy="213"/>
              </a:xfrm>
              <a:prstGeom prst="rightArrow">
                <a:avLst>
                  <a:gd name="adj1" fmla="val 50000"/>
                  <a:gd name="adj2" fmla="val 39931"/>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p>
            </p:txBody>
          </p:sp>
        </p:grpSp>
      </p:grpSp>
      <p:sp>
        <p:nvSpPr>
          <p:cNvPr id="21" name="Rectangle 20"/>
          <p:cNvSpPr/>
          <p:nvPr/>
        </p:nvSpPr>
        <p:spPr>
          <a:xfrm>
            <a:off x="5562600" y="1554540"/>
            <a:ext cx="3060453" cy="584775"/>
          </a:xfrm>
          <a:prstGeom prst="rect">
            <a:avLst/>
          </a:prstGeom>
        </p:spPr>
        <p:txBody>
          <a:bodyPr wrap="none">
            <a:spAutoFit/>
          </a:bodyPr>
          <a:lstStyle/>
          <a:p>
            <a:pPr algn="just" rtl="1"/>
            <a:r>
              <a:rPr lang="ar-DZ" sz="3200" b="1" dirty="0" smtClean="0">
                <a:solidFill>
                  <a:srgbClr val="FF0000"/>
                </a:solidFill>
                <a:latin typeface="Times New Roman" pitchFamily="18" charset="0"/>
                <a:cs typeface="Times New Roman" pitchFamily="18" charset="0"/>
              </a:rPr>
              <a:t>الحالة الأولى</a:t>
            </a:r>
            <a:r>
              <a:rPr lang="ar-DZ" altLang="zh-CN" sz="3200" b="1" dirty="0" smtClean="0">
                <a:solidFill>
                  <a:srgbClr val="FF0000"/>
                </a:solidFill>
                <a:latin typeface="Times New Roman" pitchFamily="18" charset="0"/>
                <a:ea typeface="Times New Roman" pitchFamily="18" charset="0"/>
                <a:cs typeface="Times New Roman" pitchFamily="18" charset="0"/>
              </a:rPr>
              <a:t>:</a:t>
            </a:r>
            <a:r>
              <a:rPr lang="ar-DZ" sz="3200" b="1" dirty="0" smtClean="0">
                <a:solidFill>
                  <a:srgbClr val="FF0000"/>
                </a:solidFill>
                <a:latin typeface="Times New Roman" pitchFamily="18" charset="0"/>
                <a:cs typeface="Times New Roman" pitchFamily="18" charset="0"/>
              </a:rPr>
              <a:t>  </a:t>
            </a:r>
            <a:r>
              <a:rPr lang="en-US" altLang="zh-CN" sz="3200" b="1" dirty="0" smtClean="0">
                <a:solidFill>
                  <a:srgbClr val="FF0000"/>
                </a:solidFill>
                <a:latin typeface="Times New Roman" pitchFamily="18" charset="0"/>
                <a:ea typeface="Times New Roman" pitchFamily="18" charset="0"/>
                <a:cs typeface="Times New Roman" pitchFamily="18" charset="0"/>
              </a:rPr>
              <a:t>R</a:t>
            </a:r>
            <a:r>
              <a:rPr lang="en-US" altLang="zh-CN" sz="3200" b="1" baseline="-30000" dirty="0" smtClean="0">
                <a:solidFill>
                  <a:srgbClr val="FF0000"/>
                </a:solidFill>
                <a:latin typeface="Times New Roman" pitchFamily="18" charset="0"/>
                <a:ea typeface="Times New Roman" pitchFamily="18" charset="0"/>
                <a:cs typeface="Times New Roman" pitchFamily="18" charset="0"/>
              </a:rPr>
              <a:t>e</a:t>
            </a:r>
            <a:r>
              <a:rPr lang="en-US" altLang="zh-CN" sz="3200" b="1" dirty="0" smtClean="0">
                <a:solidFill>
                  <a:srgbClr val="FF0000"/>
                </a:solidFill>
                <a:latin typeface="Times New Roman" pitchFamily="18" charset="0"/>
                <a:ea typeface="Times New Roman" pitchFamily="18" charset="0"/>
                <a:cs typeface="Times New Roman" pitchFamily="18" charset="0"/>
              </a:rPr>
              <a:t>&gt; i</a:t>
            </a:r>
            <a:endParaRPr lang="fr-FR" sz="3200" dirty="0"/>
          </a:p>
        </p:txBody>
      </p:sp>
      <p:sp>
        <p:nvSpPr>
          <p:cNvPr id="22" name="Rectangle 21"/>
          <p:cNvSpPr/>
          <p:nvPr/>
        </p:nvSpPr>
        <p:spPr>
          <a:xfrm>
            <a:off x="3200400" y="381000"/>
            <a:ext cx="5461083" cy="646331"/>
          </a:xfrm>
          <a:prstGeom prst="rect">
            <a:avLst/>
          </a:prstGeom>
        </p:spPr>
        <p:txBody>
          <a:bodyPr wrap="square">
            <a:spAutoFit/>
          </a:bodyPr>
          <a:lstStyle/>
          <a:p>
            <a:pPr algn="r" rtl="1"/>
            <a:r>
              <a:rPr lang="ar-DZ" sz="3600" b="1" dirty="0" smtClean="0">
                <a:solidFill>
                  <a:srgbClr val="FF0000"/>
                </a:solidFill>
                <a:latin typeface="Times New Roman" pitchFamily="18" charset="0"/>
                <a:cs typeface="Times New Roman" pitchFamily="18" charset="0"/>
              </a:rPr>
              <a:t>مناقشة حالات أثر الرفع المالي: </a:t>
            </a:r>
            <a:endParaRPr lang="fr-FR" sz="3600"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457200" y="4678740"/>
            <a:ext cx="8001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tabLst>
                <a:tab pos="103188" algn="r"/>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R</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e</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&lt; i</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هذا يعني أن </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0&gt; </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R</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e</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altLang="zh-CN" sz="2400" b="1" i="0" u="none" strike="noStrike" cap="none" normalizeH="0" baseline="0" dirty="0" smtClean="0">
                <a:ln>
                  <a:noFill/>
                </a:ln>
                <a:solidFill>
                  <a:srgbClr val="FF0000"/>
                </a:solidFill>
                <a:effectLst/>
                <a:latin typeface="Calibri"/>
                <a:ea typeface="Times New Roman" pitchFamily="18" charset="0"/>
                <a:cs typeface="Times New Roman" pitchFamily="18" charset="0"/>
              </a:rPr>
              <a:t>–</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i</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ومنه أثر الرفع المالي يكون سالب، وبالتالي فزيادة الديون سيؤدي إلى تراجع المردودية المالية، وهو ما يعني أنه ما دامت المردودية الاقتصادية أدنى من معدل الفائدة فليس من مصلحة المؤسسة اللجوء للاستدانة، بل الأفضل هو التمويل بأموال خاصة.</a:t>
            </a:r>
            <a:endParaRPr kumimoji="0" lang="fr-FR" altLang="zh-CN"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5" name="Group 27"/>
          <p:cNvGrpSpPr>
            <a:grpSpLocks/>
          </p:cNvGrpSpPr>
          <p:nvPr/>
        </p:nvGrpSpPr>
        <p:grpSpPr bwMode="auto">
          <a:xfrm>
            <a:off x="1571120" y="2286002"/>
            <a:ext cx="5591672" cy="1981290"/>
            <a:chOff x="3164" y="8388"/>
            <a:chExt cx="4118" cy="1845"/>
          </a:xfrm>
        </p:grpSpPr>
        <p:sp>
          <p:nvSpPr>
            <p:cNvPr id="6" name="Text Box 28"/>
            <p:cNvSpPr txBox="1">
              <a:spLocks noChangeArrowheads="1"/>
            </p:cNvSpPr>
            <p:nvPr/>
          </p:nvSpPr>
          <p:spPr bwMode="auto">
            <a:xfrm>
              <a:off x="6017" y="8758"/>
              <a:ext cx="505" cy="475"/>
            </a:xfrm>
            <a:prstGeom prst="rect">
              <a:avLst/>
            </a:prstGeom>
            <a:solidFill>
              <a:srgbClr val="FF0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7" name="Group 29"/>
            <p:cNvGrpSpPr>
              <a:grpSpLocks/>
            </p:cNvGrpSpPr>
            <p:nvPr/>
          </p:nvGrpSpPr>
          <p:grpSpPr bwMode="auto">
            <a:xfrm>
              <a:off x="3164" y="8388"/>
              <a:ext cx="4118" cy="1845"/>
              <a:chOff x="3164" y="8388"/>
              <a:chExt cx="4118" cy="1845"/>
            </a:xfrm>
          </p:grpSpPr>
          <p:sp>
            <p:nvSpPr>
              <p:cNvPr id="8" name="AutoShape 30"/>
              <p:cNvSpPr>
                <a:spLocks/>
              </p:cNvSpPr>
              <p:nvPr/>
            </p:nvSpPr>
            <p:spPr bwMode="auto">
              <a:xfrm rot="16200000">
                <a:off x="5890" y="8318"/>
                <a:ext cx="571" cy="1919"/>
              </a:xfrm>
              <a:prstGeom prst="leftBrace">
                <a:avLst>
                  <a:gd name="adj1" fmla="val 32472"/>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9" name="Text Box 31"/>
              <p:cNvSpPr txBox="1">
                <a:spLocks noChangeArrowheads="1"/>
              </p:cNvSpPr>
              <p:nvPr/>
            </p:nvSpPr>
            <p:spPr bwMode="auto">
              <a:xfrm>
                <a:off x="3448" y="8599"/>
                <a:ext cx="735"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f </a:t>
                </a:r>
                <a:r>
                  <a:rPr kumimoji="0" lang="fr-FR" sz="24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Text Box 32"/>
              <p:cNvSpPr txBox="1">
                <a:spLocks noChangeArrowheads="1"/>
              </p:cNvSpPr>
              <p:nvPr/>
            </p:nvSpPr>
            <p:spPr bwMode="auto">
              <a:xfrm>
                <a:off x="4073" y="8601"/>
                <a:ext cx="1928" cy="42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 + (R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i)</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 Box 33"/>
              <p:cNvSpPr txBox="1">
                <a:spLocks noChangeArrowheads="1"/>
              </p:cNvSpPr>
              <p:nvPr/>
            </p:nvSpPr>
            <p:spPr bwMode="auto">
              <a:xfrm>
                <a:off x="6022" y="8388"/>
                <a:ext cx="505" cy="475"/>
              </a:xfrm>
              <a:prstGeom prst="rect">
                <a:avLst/>
              </a:prstGeom>
              <a:solidFill>
                <a:srgbClr val="FF0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Text Box 34"/>
              <p:cNvSpPr txBox="1">
                <a:spLocks noChangeArrowheads="1"/>
              </p:cNvSpPr>
              <p:nvPr/>
            </p:nvSpPr>
            <p:spPr bwMode="auto">
              <a:xfrm>
                <a:off x="6538" y="8567"/>
                <a:ext cx="744"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3" name="AutoShape 35"/>
              <p:cNvCxnSpPr>
                <a:cxnSpLocks noChangeShapeType="1"/>
              </p:cNvCxnSpPr>
              <p:nvPr/>
            </p:nvCxnSpPr>
            <p:spPr bwMode="auto">
              <a:xfrm>
                <a:off x="6026" y="8845"/>
                <a:ext cx="492" cy="0"/>
              </a:xfrm>
              <a:prstGeom prst="straightConnector1">
                <a:avLst/>
              </a:prstGeom>
              <a:noFill/>
              <a:ln w="38100">
                <a:solidFill>
                  <a:srgbClr val="000000"/>
                </a:solidFill>
                <a:round/>
                <a:headEnd/>
                <a:tailEnd/>
              </a:ln>
            </p:spPr>
          </p:cxnSp>
          <p:sp>
            <p:nvSpPr>
              <p:cNvPr id="14" name="AutoShape 36"/>
              <p:cNvSpPr>
                <a:spLocks/>
              </p:cNvSpPr>
              <p:nvPr/>
            </p:nvSpPr>
            <p:spPr bwMode="auto">
              <a:xfrm rot="16200000">
                <a:off x="4319" y="8721"/>
                <a:ext cx="571" cy="1139"/>
              </a:xfrm>
              <a:prstGeom prst="leftBrace">
                <a:avLst>
                  <a:gd name="adj1" fmla="val 16623"/>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5" name="Text Box 37"/>
              <p:cNvSpPr txBox="1">
                <a:spLocks noChangeArrowheads="1"/>
              </p:cNvSpPr>
              <p:nvPr/>
            </p:nvSpPr>
            <p:spPr bwMode="auto">
              <a:xfrm>
                <a:off x="3963" y="9535"/>
                <a:ext cx="1451"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مردودية اقتصادية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بعد الضريبة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6" name="Text Box 38"/>
              <p:cNvSpPr txBox="1">
                <a:spLocks noChangeArrowheads="1"/>
              </p:cNvSpPr>
              <p:nvPr/>
            </p:nvSpPr>
            <p:spPr bwMode="auto">
              <a:xfrm>
                <a:off x="5775" y="9535"/>
                <a:ext cx="992"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أثر الرفع</a:t>
                </a:r>
                <a:endPar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المالي</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7" name="AutoShape 39"/>
              <p:cNvSpPr>
                <a:spLocks/>
              </p:cNvSpPr>
              <p:nvPr/>
            </p:nvSpPr>
            <p:spPr bwMode="auto">
              <a:xfrm rot="16200000">
                <a:off x="3434" y="9105"/>
                <a:ext cx="571" cy="433"/>
              </a:xfrm>
              <a:prstGeom prst="leftBrace">
                <a:avLst>
                  <a:gd name="adj1" fmla="val 8333"/>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8" name="Text Box 40"/>
              <p:cNvSpPr txBox="1">
                <a:spLocks noChangeArrowheads="1"/>
              </p:cNvSpPr>
              <p:nvPr/>
            </p:nvSpPr>
            <p:spPr bwMode="auto">
              <a:xfrm>
                <a:off x="3164" y="9535"/>
                <a:ext cx="786"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مردودية مالية </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9" name="AutoShape 41"/>
              <p:cNvSpPr>
                <a:spLocks noChangeArrowheads="1"/>
              </p:cNvSpPr>
              <p:nvPr/>
            </p:nvSpPr>
            <p:spPr bwMode="auto">
              <a:xfrm>
                <a:off x="3170" y="8814"/>
                <a:ext cx="230" cy="213"/>
              </a:xfrm>
              <a:prstGeom prst="rightArrow">
                <a:avLst>
                  <a:gd name="adj1" fmla="val 50000"/>
                  <a:gd name="adj2" fmla="val 39931"/>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p>
            </p:txBody>
          </p:sp>
        </p:grpSp>
      </p:grpSp>
      <p:sp>
        <p:nvSpPr>
          <p:cNvPr id="20" name="Rectangle 19"/>
          <p:cNvSpPr/>
          <p:nvPr/>
        </p:nvSpPr>
        <p:spPr>
          <a:xfrm>
            <a:off x="5562600" y="1219200"/>
            <a:ext cx="3049233" cy="584775"/>
          </a:xfrm>
          <a:prstGeom prst="rect">
            <a:avLst/>
          </a:prstGeom>
        </p:spPr>
        <p:txBody>
          <a:bodyPr wrap="none">
            <a:spAutoFit/>
          </a:bodyPr>
          <a:lstStyle/>
          <a:p>
            <a:pPr algn="just" rtl="1"/>
            <a:r>
              <a:rPr lang="ar-DZ" sz="3200" b="1" dirty="0" smtClean="0">
                <a:solidFill>
                  <a:srgbClr val="FF0000"/>
                </a:solidFill>
                <a:latin typeface="Times New Roman" pitchFamily="18" charset="0"/>
                <a:cs typeface="Times New Roman" pitchFamily="18" charset="0"/>
              </a:rPr>
              <a:t>الحالة الثانية</a:t>
            </a:r>
            <a:r>
              <a:rPr lang="ar-DZ" altLang="zh-CN" sz="3200" b="1" dirty="0" smtClean="0">
                <a:solidFill>
                  <a:srgbClr val="FF0000"/>
                </a:solidFill>
                <a:latin typeface="Times New Roman" pitchFamily="18" charset="0"/>
                <a:ea typeface="Times New Roman" pitchFamily="18" charset="0"/>
                <a:cs typeface="Times New Roman" pitchFamily="18" charset="0"/>
              </a:rPr>
              <a:t>:</a:t>
            </a:r>
            <a:r>
              <a:rPr lang="ar-DZ" sz="3200" b="1" dirty="0" smtClean="0">
                <a:solidFill>
                  <a:srgbClr val="FF0000"/>
                </a:solidFill>
                <a:latin typeface="Times New Roman" pitchFamily="18" charset="0"/>
                <a:cs typeface="Times New Roman" pitchFamily="18" charset="0"/>
              </a:rPr>
              <a:t>  </a:t>
            </a:r>
            <a:r>
              <a:rPr lang="en-US" altLang="zh-CN" sz="3200" b="1" dirty="0" smtClean="0">
                <a:solidFill>
                  <a:srgbClr val="FF0000"/>
                </a:solidFill>
                <a:latin typeface="Times New Roman" pitchFamily="18" charset="0"/>
                <a:ea typeface="Times New Roman" pitchFamily="18" charset="0"/>
                <a:cs typeface="Times New Roman" pitchFamily="18" charset="0"/>
              </a:rPr>
              <a:t>R</a:t>
            </a:r>
            <a:r>
              <a:rPr lang="en-US" altLang="zh-CN" sz="3200" b="1" baseline="-30000" dirty="0" smtClean="0">
                <a:solidFill>
                  <a:srgbClr val="FF0000"/>
                </a:solidFill>
                <a:latin typeface="Times New Roman" pitchFamily="18" charset="0"/>
                <a:ea typeface="Times New Roman" pitchFamily="18" charset="0"/>
                <a:cs typeface="Times New Roman" pitchFamily="18" charset="0"/>
              </a:rPr>
              <a:t>e</a:t>
            </a:r>
            <a:r>
              <a:rPr lang="en-US" altLang="zh-CN" sz="3200" b="1" dirty="0" smtClean="0">
                <a:solidFill>
                  <a:srgbClr val="FF0000"/>
                </a:solidFill>
                <a:latin typeface="Times New Roman" pitchFamily="18" charset="0"/>
                <a:ea typeface="Times New Roman" pitchFamily="18" charset="0"/>
                <a:cs typeface="Times New Roman" pitchFamily="18" charset="0"/>
              </a:rPr>
              <a:t>&lt; i</a:t>
            </a:r>
            <a:endParaRPr lang="fr-FR"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533400" y="4191000"/>
            <a:ext cx="8001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tabLst>
                <a:tab pos="103188" algn="r"/>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R</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e</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i</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هذا يعني أن </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0</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R</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e</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altLang="zh-CN" sz="2400" b="1" i="0" u="none" strike="noStrike" cap="none" normalizeH="0" baseline="0" dirty="0" smtClean="0">
                <a:ln>
                  <a:noFill/>
                </a:ln>
                <a:solidFill>
                  <a:srgbClr val="FF0000"/>
                </a:solidFill>
                <a:effectLst/>
                <a:latin typeface="Calibri"/>
                <a:ea typeface="Times New Roman" pitchFamily="18" charset="0"/>
                <a:cs typeface="Times New Roman" pitchFamily="18" charset="0"/>
              </a:rPr>
              <a:t>–</a:t>
            </a:r>
            <a:r>
              <a:rPr kumimoji="0" lang="en-US" altLang="zh-CN" sz="2400" b="1" i="0" u="none" strike="noStrike" cap="none" normalizeH="0" dirty="0" smtClean="0">
                <a:ln>
                  <a:noFill/>
                </a:ln>
                <a:solidFill>
                  <a:srgbClr val="FF0000"/>
                </a:solidFill>
                <a:effectLst/>
                <a:latin typeface="Calibri"/>
                <a:ea typeface="Times New Roman" pitchFamily="18" charset="0"/>
                <a:cs typeface="Times New Roman" pitchFamily="18" charset="0"/>
              </a:rPr>
              <a:t> </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 =</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ومنه أثر الرفع المالي يكون معدوم، وبالتالي فزيادة الديون لن تؤثر على المردودية المالية، والتي تبقى ثابتة ومستقلة عن الرفع المالي، وبالتالي فلا فرق بين التمويل بديون أو أموال خاصة لأن المردودية المالية لن تتغير. نسمي هذه الوضعية </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بنقطة التعادل التمويلي أو نقطة عدم الاهتمام.</a:t>
            </a:r>
            <a:endParaRPr kumimoji="0" lang="ar-DZ" altLang="zh-CN" sz="24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5" name="Group 27"/>
          <p:cNvGrpSpPr>
            <a:grpSpLocks/>
          </p:cNvGrpSpPr>
          <p:nvPr/>
        </p:nvGrpSpPr>
        <p:grpSpPr bwMode="auto">
          <a:xfrm>
            <a:off x="1433981" y="1981200"/>
            <a:ext cx="5728819" cy="1828800"/>
            <a:chOff x="3063" y="8388"/>
            <a:chExt cx="4219" cy="1703"/>
          </a:xfrm>
        </p:grpSpPr>
        <p:sp>
          <p:nvSpPr>
            <p:cNvPr id="6" name="Text Box 28"/>
            <p:cNvSpPr txBox="1">
              <a:spLocks noChangeArrowheads="1"/>
            </p:cNvSpPr>
            <p:nvPr/>
          </p:nvSpPr>
          <p:spPr bwMode="auto">
            <a:xfrm>
              <a:off x="6017" y="8758"/>
              <a:ext cx="505" cy="475"/>
            </a:xfrm>
            <a:prstGeom prst="rect">
              <a:avLst/>
            </a:prstGeom>
            <a:solidFill>
              <a:srgbClr val="FF0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7" name="Group 29"/>
            <p:cNvGrpSpPr>
              <a:grpSpLocks/>
            </p:cNvGrpSpPr>
            <p:nvPr/>
          </p:nvGrpSpPr>
          <p:grpSpPr bwMode="auto">
            <a:xfrm>
              <a:off x="3063" y="8388"/>
              <a:ext cx="4219" cy="1703"/>
              <a:chOff x="3063" y="8388"/>
              <a:chExt cx="4219" cy="1703"/>
            </a:xfrm>
          </p:grpSpPr>
          <p:sp>
            <p:nvSpPr>
              <p:cNvPr id="8" name="AutoShape 30"/>
              <p:cNvSpPr>
                <a:spLocks/>
              </p:cNvSpPr>
              <p:nvPr/>
            </p:nvSpPr>
            <p:spPr bwMode="auto">
              <a:xfrm rot="16200000">
                <a:off x="5870" y="8189"/>
                <a:ext cx="571" cy="1919"/>
              </a:xfrm>
              <a:prstGeom prst="leftBrace">
                <a:avLst>
                  <a:gd name="adj1" fmla="val 32472"/>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9" name="Text Box 31"/>
              <p:cNvSpPr txBox="1">
                <a:spLocks noChangeArrowheads="1"/>
              </p:cNvSpPr>
              <p:nvPr/>
            </p:nvSpPr>
            <p:spPr bwMode="auto">
              <a:xfrm>
                <a:off x="3448" y="8599"/>
                <a:ext cx="735"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f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Text Box 32"/>
              <p:cNvSpPr txBox="1">
                <a:spLocks noChangeArrowheads="1"/>
              </p:cNvSpPr>
              <p:nvPr/>
            </p:nvSpPr>
            <p:spPr bwMode="auto">
              <a:xfrm>
                <a:off x="4073" y="8601"/>
                <a:ext cx="1928" cy="42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2060"/>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rgbClr val="002060"/>
                    </a:solidFill>
                    <a:effectLst/>
                    <a:latin typeface="Times New Roman" pitchFamily="18" charset="0"/>
                    <a:ea typeface="Arial" pitchFamily="34" charset="0"/>
                    <a:cs typeface="Arial" pitchFamily="34" charset="0"/>
                  </a:rPr>
                  <a:t>e </a:t>
                </a:r>
                <a:r>
                  <a:rPr kumimoji="0" lang="en-US" sz="2400" b="1" i="0" u="none" strike="noStrike" cap="none" normalizeH="0" baseline="0" dirty="0" smtClean="0">
                    <a:ln>
                      <a:noFill/>
                    </a:ln>
                    <a:solidFill>
                      <a:srgbClr val="002060"/>
                    </a:solidFill>
                    <a:effectLst/>
                    <a:latin typeface="Times New Roman" pitchFamily="18" charset="0"/>
                    <a:ea typeface="Arial" pitchFamily="34" charset="0"/>
                    <a:cs typeface="Arial" pitchFamily="34" charset="0"/>
                  </a:rPr>
                  <a:t>(1- 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i)</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 Box 33"/>
              <p:cNvSpPr txBox="1">
                <a:spLocks noChangeArrowheads="1"/>
              </p:cNvSpPr>
              <p:nvPr/>
            </p:nvSpPr>
            <p:spPr bwMode="auto">
              <a:xfrm>
                <a:off x="6022" y="8388"/>
                <a:ext cx="505" cy="475"/>
              </a:xfrm>
              <a:prstGeom prst="rect">
                <a:avLst/>
              </a:prstGeom>
              <a:solidFill>
                <a:srgbClr val="FF0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Text Box 34"/>
              <p:cNvSpPr txBox="1">
                <a:spLocks noChangeArrowheads="1"/>
              </p:cNvSpPr>
              <p:nvPr/>
            </p:nvSpPr>
            <p:spPr bwMode="auto">
              <a:xfrm>
                <a:off x="6538" y="8567"/>
                <a:ext cx="744"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3" name="AutoShape 35"/>
              <p:cNvCxnSpPr>
                <a:cxnSpLocks noChangeShapeType="1"/>
              </p:cNvCxnSpPr>
              <p:nvPr/>
            </p:nvCxnSpPr>
            <p:spPr bwMode="auto">
              <a:xfrm>
                <a:off x="6026" y="8845"/>
                <a:ext cx="492" cy="0"/>
              </a:xfrm>
              <a:prstGeom prst="straightConnector1">
                <a:avLst/>
              </a:prstGeom>
              <a:noFill/>
              <a:ln w="38100">
                <a:solidFill>
                  <a:srgbClr val="000000"/>
                </a:solidFill>
                <a:round/>
                <a:headEnd/>
                <a:tailEnd/>
              </a:ln>
            </p:spPr>
          </p:cxnSp>
          <p:sp>
            <p:nvSpPr>
              <p:cNvPr id="14" name="AutoShape 36"/>
              <p:cNvSpPr>
                <a:spLocks/>
              </p:cNvSpPr>
              <p:nvPr/>
            </p:nvSpPr>
            <p:spPr bwMode="auto">
              <a:xfrm rot="16200000">
                <a:off x="4299" y="8579"/>
                <a:ext cx="571" cy="1139"/>
              </a:xfrm>
              <a:prstGeom prst="leftBrace">
                <a:avLst>
                  <a:gd name="adj1" fmla="val 16623"/>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5" name="Text Box 37"/>
              <p:cNvSpPr txBox="1">
                <a:spLocks noChangeArrowheads="1"/>
              </p:cNvSpPr>
              <p:nvPr/>
            </p:nvSpPr>
            <p:spPr bwMode="auto">
              <a:xfrm>
                <a:off x="3913" y="9393"/>
                <a:ext cx="1451"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مردودية اقتصادية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بعد الضريبة</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6" name="Text Box 38"/>
              <p:cNvSpPr txBox="1">
                <a:spLocks noChangeArrowheads="1"/>
              </p:cNvSpPr>
              <p:nvPr/>
            </p:nvSpPr>
            <p:spPr bwMode="auto">
              <a:xfrm>
                <a:off x="5775" y="9381"/>
                <a:ext cx="992"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أثر الرفع</a:t>
                </a:r>
                <a:endPar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المالي</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7" name="AutoShape 39"/>
              <p:cNvSpPr>
                <a:spLocks/>
              </p:cNvSpPr>
              <p:nvPr/>
            </p:nvSpPr>
            <p:spPr bwMode="auto">
              <a:xfrm rot="16200000">
                <a:off x="3394" y="8963"/>
                <a:ext cx="571" cy="433"/>
              </a:xfrm>
              <a:prstGeom prst="leftBrace">
                <a:avLst>
                  <a:gd name="adj1" fmla="val 8333"/>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8" name="Text Box 40"/>
              <p:cNvSpPr txBox="1">
                <a:spLocks noChangeArrowheads="1"/>
              </p:cNvSpPr>
              <p:nvPr/>
            </p:nvSpPr>
            <p:spPr bwMode="auto">
              <a:xfrm>
                <a:off x="3063" y="9393"/>
                <a:ext cx="786" cy="6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مردودية مالية </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9" name="AutoShape 41"/>
              <p:cNvSpPr>
                <a:spLocks noChangeArrowheads="1"/>
              </p:cNvSpPr>
              <p:nvPr/>
            </p:nvSpPr>
            <p:spPr bwMode="auto">
              <a:xfrm>
                <a:off x="3170" y="8814"/>
                <a:ext cx="230" cy="213"/>
              </a:xfrm>
              <a:prstGeom prst="rightArrow">
                <a:avLst>
                  <a:gd name="adj1" fmla="val 50000"/>
                  <a:gd name="adj2" fmla="val 39931"/>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p>
            </p:txBody>
          </p:sp>
        </p:grpSp>
      </p:grpSp>
      <p:sp>
        <p:nvSpPr>
          <p:cNvPr id="20" name="Rectangle 19"/>
          <p:cNvSpPr/>
          <p:nvPr/>
        </p:nvSpPr>
        <p:spPr>
          <a:xfrm>
            <a:off x="5562600" y="762000"/>
            <a:ext cx="3033203" cy="584775"/>
          </a:xfrm>
          <a:prstGeom prst="rect">
            <a:avLst/>
          </a:prstGeom>
        </p:spPr>
        <p:txBody>
          <a:bodyPr wrap="square">
            <a:spAutoFit/>
          </a:bodyPr>
          <a:lstStyle/>
          <a:p>
            <a:pPr algn="just" rtl="1"/>
            <a:r>
              <a:rPr lang="ar-DZ" sz="3200" b="1" dirty="0" smtClean="0">
                <a:latin typeface="Times New Roman" pitchFamily="18" charset="0"/>
                <a:cs typeface="Times New Roman" pitchFamily="18" charset="0"/>
              </a:rPr>
              <a:t>الحالة الثالثة</a:t>
            </a:r>
            <a:r>
              <a:rPr lang="ar-DZ" altLang="zh-CN" sz="3200" b="1" dirty="0" smtClean="0">
                <a:solidFill>
                  <a:srgbClr val="FF0000"/>
                </a:solidFill>
                <a:latin typeface="Times New Roman" pitchFamily="18" charset="0"/>
                <a:ea typeface="Times New Roman" pitchFamily="18" charset="0"/>
                <a:cs typeface="Times New Roman" pitchFamily="18" charset="0"/>
              </a:rPr>
              <a:t>:</a:t>
            </a:r>
            <a:r>
              <a:rPr lang="ar-DZ" sz="3200" b="1" dirty="0" smtClean="0">
                <a:latin typeface="Times New Roman" pitchFamily="18" charset="0"/>
                <a:cs typeface="Times New Roman" pitchFamily="18" charset="0"/>
              </a:rPr>
              <a:t>  </a:t>
            </a:r>
            <a:r>
              <a:rPr lang="en-US" altLang="zh-CN" sz="3200" b="1" dirty="0" smtClean="0">
                <a:solidFill>
                  <a:srgbClr val="FF0000"/>
                </a:solidFill>
                <a:latin typeface="Times New Roman" pitchFamily="18" charset="0"/>
                <a:ea typeface="Times New Roman" pitchFamily="18" charset="0"/>
                <a:cs typeface="Times New Roman" pitchFamily="18" charset="0"/>
              </a:rPr>
              <a:t>R</a:t>
            </a:r>
            <a:r>
              <a:rPr lang="en-US" altLang="zh-CN" sz="3200" b="1" baseline="-30000" dirty="0" smtClean="0">
                <a:solidFill>
                  <a:srgbClr val="FF0000"/>
                </a:solidFill>
                <a:latin typeface="Times New Roman" pitchFamily="18" charset="0"/>
                <a:ea typeface="Times New Roman" pitchFamily="18" charset="0"/>
                <a:cs typeface="Times New Roman" pitchFamily="18" charset="0"/>
              </a:rPr>
              <a:t>e</a:t>
            </a:r>
            <a:r>
              <a:rPr lang="en-US" altLang="zh-CN" sz="3200" b="1" dirty="0" smtClean="0">
                <a:solidFill>
                  <a:srgbClr val="FF0000"/>
                </a:solidFill>
                <a:latin typeface="Times New Roman" pitchFamily="18" charset="0"/>
                <a:ea typeface="Times New Roman" pitchFamily="18" charset="0"/>
                <a:cs typeface="Times New Roman" pitchFamily="18" charset="0"/>
              </a:rPr>
              <a:t>= i</a:t>
            </a:r>
            <a:endParaRPr lang="fr-FR"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77000" y="274638"/>
            <a:ext cx="2057400" cy="792162"/>
          </a:xfrm>
        </p:spPr>
        <p:txBody>
          <a:bodyPr>
            <a:normAutofit/>
          </a:bodyPr>
          <a:lstStyle/>
          <a:p>
            <a:pPr algn="r" rtl="1"/>
            <a:r>
              <a:rPr lang="ar-DZ" sz="2800" b="1" dirty="0" smtClean="0">
                <a:solidFill>
                  <a:srgbClr val="FF0000"/>
                </a:solidFill>
                <a:latin typeface="Arial" pitchFamily="34" charset="0"/>
                <a:cs typeface="Arial" pitchFamily="34" charset="0"/>
              </a:rPr>
              <a:t>ملاحظة </a:t>
            </a:r>
            <a:r>
              <a:rPr lang="ar-DZ" sz="2800" b="1" dirty="0" smtClean="0">
                <a:solidFill>
                  <a:srgbClr val="FF0000"/>
                </a:solidFill>
                <a:latin typeface="Times New Roman" pitchFamily="18" charset="0"/>
                <a:cs typeface="Times New Roman" pitchFamily="18" charset="0"/>
              </a:rPr>
              <a:t>(1):</a:t>
            </a:r>
            <a:endParaRPr lang="fr-FR" sz="3200"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990600"/>
            <a:ext cx="8153400" cy="1142999"/>
          </a:xfrm>
        </p:spPr>
        <p:txBody>
          <a:bodyPr>
            <a:normAutofit/>
          </a:bodyPr>
          <a:lstStyle/>
          <a:p>
            <a:pPr marL="0" indent="44450" algn="just" rtl="1">
              <a:buNone/>
            </a:pPr>
            <a:r>
              <a:rPr lang="ar-DZ" sz="2800" b="1" dirty="0" smtClean="0">
                <a:latin typeface="Arial" pitchFamily="34" charset="0"/>
                <a:cs typeface="Arial" pitchFamily="34" charset="0"/>
              </a:rPr>
              <a:t>في حالة استخدام المردودية الاقتصادية بعد الضريبة، تكون العلاقة  (1) كما يلي:</a:t>
            </a:r>
            <a:endParaRPr lang="fr-FR" sz="2800" dirty="0">
              <a:latin typeface="Arial" pitchFamily="34" charset="0"/>
              <a:cs typeface="Arial" pitchFamily="34" charset="0"/>
            </a:endParaRPr>
          </a:p>
        </p:txBody>
      </p:sp>
      <p:grpSp>
        <p:nvGrpSpPr>
          <p:cNvPr id="189442" name="Group 2"/>
          <p:cNvGrpSpPr>
            <a:grpSpLocks/>
          </p:cNvGrpSpPr>
          <p:nvPr/>
        </p:nvGrpSpPr>
        <p:grpSpPr bwMode="auto">
          <a:xfrm>
            <a:off x="990385" y="1447800"/>
            <a:ext cx="3906324" cy="905631"/>
            <a:chOff x="4009" y="13608"/>
            <a:chExt cx="2776" cy="866"/>
          </a:xfrm>
        </p:grpSpPr>
        <p:sp>
          <p:nvSpPr>
            <p:cNvPr id="189443" name="Text Box 3"/>
            <p:cNvSpPr txBox="1">
              <a:spLocks noChangeArrowheads="1"/>
            </p:cNvSpPr>
            <p:nvPr/>
          </p:nvSpPr>
          <p:spPr bwMode="auto">
            <a:xfrm>
              <a:off x="4009" y="13827"/>
              <a:ext cx="542"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9444" name="Text Box 4"/>
            <p:cNvSpPr txBox="1">
              <a:spLocks noChangeArrowheads="1"/>
            </p:cNvSpPr>
            <p:nvPr/>
          </p:nvSpPr>
          <p:spPr bwMode="auto">
            <a:xfrm>
              <a:off x="6545" y="13784"/>
              <a:ext cx="240" cy="5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9445" name="Text Box 5"/>
            <p:cNvSpPr txBox="1">
              <a:spLocks noChangeArrowheads="1"/>
            </p:cNvSpPr>
            <p:nvPr/>
          </p:nvSpPr>
          <p:spPr bwMode="auto">
            <a:xfrm>
              <a:off x="4602" y="13801"/>
              <a:ext cx="1573"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(R</a:t>
              </a:r>
              <a:r>
                <a:rPr kumimoji="0" lang="en-US"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a:t>
              </a:r>
              <a:r>
                <a:rPr kumimoji="0" lang="en-US"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en-US"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en-US"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9446" name="Text Box 6"/>
            <p:cNvSpPr txBox="1">
              <a:spLocks noChangeArrowheads="1"/>
            </p:cNvSpPr>
            <p:nvPr/>
          </p:nvSpPr>
          <p:spPr bwMode="auto">
            <a:xfrm>
              <a:off x="6142" y="13608"/>
              <a:ext cx="412"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9447" name="Text Box 7"/>
            <p:cNvSpPr txBox="1">
              <a:spLocks noChangeArrowheads="1"/>
            </p:cNvSpPr>
            <p:nvPr/>
          </p:nvSpPr>
          <p:spPr bwMode="auto">
            <a:xfrm>
              <a:off x="6086" y="13999"/>
              <a:ext cx="522"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9448" name="Text Box 8"/>
            <p:cNvSpPr txBox="1">
              <a:spLocks noChangeArrowheads="1"/>
            </p:cNvSpPr>
            <p:nvPr/>
          </p:nvSpPr>
          <p:spPr bwMode="auto">
            <a:xfrm>
              <a:off x="4442" y="13766"/>
              <a:ext cx="186" cy="5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89449" name="AutoShape 9"/>
            <p:cNvCxnSpPr>
              <a:cxnSpLocks noChangeShapeType="1"/>
            </p:cNvCxnSpPr>
            <p:nvPr/>
          </p:nvCxnSpPr>
          <p:spPr bwMode="auto">
            <a:xfrm>
              <a:off x="6116" y="14079"/>
              <a:ext cx="492" cy="0"/>
            </a:xfrm>
            <a:prstGeom prst="straightConnector1">
              <a:avLst/>
            </a:prstGeom>
            <a:noFill/>
            <a:ln w="9525">
              <a:solidFill>
                <a:srgbClr val="000000"/>
              </a:solidFill>
              <a:round/>
              <a:headEnd/>
              <a:tailEnd/>
            </a:ln>
          </p:spPr>
        </p:cxnSp>
      </p:grpSp>
      <p:sp>
        <p:nvSpPr>
          <p:cNvPr id="189450" name="Rectangle 10"/>
          <p:cNvSpPr>
            <a:spLocks noChangeArrowheads="1"/>
          </p:cNvSpPr>
          <p:nvPr/>
        </p:nvSpPr>
        <p:spPr bwMode="auto">
          <a:xfrm>
            <a:off x="304800" y="25510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حيث:  </a:t>
            </a:r>
            <a:r>
              <a:rPr kumimoji="0" lang="en-US" altLang="zh-CN"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a:t>
            </a:r>
            <a:r>
              <a:rPr kumimoji="0" lang="en-US" altLang="zh-CN" sz="2800" b="1"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D</a:t>
            </a: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يمثل تكلفة الديون بعد الضريبة، وتحسب بالعلاقة التالية:</a:t>
            </a:r>
            <a:endParaRPr kumimoji="0" lang="fr-FR"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en-US" altLang="zh-CN" sz="28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k</a:t>
            </a:r>
            <a:r>
              <a:rPr kumimoji="0" lang="en-US" altLang="zh-CN" sz="2800" b="1" i="0" u="none" strike="noStrike" cap="none" normalizeH="0" baseline="-30000" dirty="0" err="1" smtClean="0">
                <a:ln>
                  <a:noFill/>
                </a:ln>
                <a:solidFill>
                  <a:srgbClr val="FF0000"/>
                </a:solidFill>
                <a:effectLst/>
                <a:latin typeface="Times New Roman" pitchFamily="18" charset="0"/>
                <a:ea typeface="Times New Roman" pitchFamily="18" charset="0"/>
                <a:cs typeface="Times New Roman" pitchFamily="18" charset="0"/>
              </a:rPr>
              <a:t>D</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i(1- T)</a:t>
            </a:r>
            <a:endParaRPr kumimoji="0" lang="en-US" altLang="zh-CN" sz="4000" b="0" i="0" u="none" strike="noStrike" cap="none" normalizeH="0" baseline="0" dirty="0" smtClean="0">
              <a:ln>
                <a:noFill/>
              </a:ln>
              <a:solidFill>
                <a:srgbClr val="FF0000"/>
              </a:solidFill>
              <a:effectLst/>
              <a:latin typeface="Arial" pitchFamily="34" charset="0"/>
              <a:cs typeface="Arial" pitchFamily="34" charset="0"/>
            </a:endParaRPr>
          </a:p>
        </p:txBody>
      </p:sp>
      <p:sp>
        <p:nvSpPr>
          <p:cNvPr id="14" name="Rectangle 13"/>
          <p:cNvSpPr/>
          <p:nvPr/>
        </p:nvSpPr>
        <p:spPr>
          <a:xfrm>
            <a:off x="6781800" y="3972580"/>
            <a:ext cx="1691489" cy="523220"/>
          </a:xfrm>
          <a:prstGeom prst="rect">
            <a:avLst/>
          </a:prstGeom>
        </p:spPr>
        <p:txBody>
          <a:bodyPr wrap="none">
            <a:spAutoFit/>
          </a:bodyPr>
          <a:lstStyle/>
          <a:p>
            <a:r>
              <a:rPr lang="ar-DZ" sz="2800" b="1" dirty="0" smtClean="0">
                <a:solidFill>
                  <a:srgbClr val="FF0000"/>
                </a:solidFill>
                <a:latin typeface="Arial" pitchFamily="34" charset="0"/>
                <a:cs typeface="Arial" pitchFamily="34" charset="0"/>
              </a:rPr>
              <a:t>ملاحظة </a:t>
            </a:r>
            <a:r>
              <a:rPr lang="ar-DZ" sz="2800" b="1" dirty="0" smtClean="0">
                <a:solidFill>
                  <a:srgbClr val="FF0000"/>
                </a:solidFill>
                <a:latin typeface="Times New Roman" pitchFamily="18" charset="0"/>
                <a:cs typeface="Times New Roman" pitchFamily="18" charset="0"/>
              </a:rPr>
              <a:t>(2):</a:t>
            </a:r>
            <a:endParaRPr lang="fr-FR" sz="2800" dirty="0"/>
          </a:p>
        </p:txBody>
      </p:sp>
      <p:grpSp>
        <p:nvGrpSpPr>
          <p:cNvPr id="20" name="Groupe 19"/>
          <p:cNvGrpSpPr/>
          <p:nvPr/>
        </p:nvGrpSpPr>
        <p:grpSpPr>
          <a:xfrm>
            <a:off x="533400" y="4491335"/>
            <a:ext cx="8153400" cy="1909465"/>
            <a:chOff x="533400" y="4110335"/>
            <a:chExt cx="8153400" cy="1909465"/>
          </a:xfrm>
        </p:grpSpPr>
        <p:sp>
          <p:nvSpPr>
            <p:cNvPr id="13" name="Rectangle 12"/>
            <p:cNvSpPr/>
            <p:nvPr/>
          </p:nvSpPr>
          <p:spPr>
            <a:xfrm>
              <a:off x="533400" y="4110335"/>
              <a:ext cx="8153400" cy="1384995"/>
            </a:xfrm>
            <a:prstGeom prst="rect">
              <a:avLst/>
            </a:prstGeom>
          </p:spPr>
          <p:txBody>
            <a:bodyPr wrap="square">
              <a:spAutoFit/>
            </a:bodyPr>
            <a:lstStyle/>
            <a:p>
              <a:pPr algn="just" rtl="1"/>
              <a:r>
                <a:rPr lang="ar-DZ" sz="2800" b="1" dirty="0" smtClean="0">
                  <a:latin typeface="Arial" pitchFamily="34" charset="0"/>
                  <a:cs typeface="Arial" pitchFamily="34" charset="0"/>
                </a:rPr>
                <a:t>عندما تمول المؤسسة أصولها حصرا بأموال خاصة، فإنه لا يوجد رفع مالي، وبالتالي لا يوجد أثر للرافعة المالية، وهنا تتساوى المردودية المالية مع المردودية الاقتصادية بعد الضريبة على الأرباح.</a:t>
              </a:r>
              <a:endParaRPr lang="fr-FR" sz="2800" dirty="0">
                <a:latin typeface="Arial" pitchFamily="34" charset="0"/>
                <a:cs typeface="Arial" pitchFamily="34" charset="0"/>
              </a:endParaRPr>
            </a:p>
          </p:txBody>
        </p:sp>
        <p:grpSp>
          <p:nvGrpSpPr>
            <p:cNvPr id="19" name="Groupe 18"/>
            <p:cNvGrpSpPr/>
            <p:nvPr/>
          </p:nvGrpSpPr>
          <p:grpSpPr>
            <a:xfrm>
              <a:off x="1295400" y="5558135"/>
              <a:ext cx="4495800" cy="461665"/>
              <a:chOff x="1295400" y="4953000"/>
              <a:chExt cx="4495800" cy="461665"/>
            </a:xfrm>
          </p:grpSpPr>
          <p:sp>
            <p:nvSpPr>
              <p:cNvPr id="189451" name="AutoShape 11"/>
              <p:cNvSpPr>
                <a:spLocks noChangeArrowheads="1"/>
              </p:cNvSpPr>
              <p:nvPr/>
            </p:nvSpPr>
            <p:spPr bwMode="auto">
              <a:xfrm>
                <a:off x="3366448" y="5087640"/>
                <a:ext cx="307975" cy="250825"/>
              </a:xfrm>
              <a:prstGeom prst="rightArrow">
                <a:avLst>
                  <a:gd name="adj1" fmla="val 50000"/>
                  <a:gd name="adj2" fmla="val 38158"/>
                </a:avLst>
              </a:prstGeom>
              <a:solidFill>
                <a:srgbClr val="BFBFB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dirty="0"/>
              </a:p>
            </p:txBody>
          </p:sp>
          <p:sp>
            <p:nvSpPr>
              <p:cNvPr id="189452" name="AutoShape 12"/>
              <p:cNvSpPr>
                <a:spLocks noChangeArrowheads="1"/>
              </p:cNvSpPr>
              <p:nvPr/>
            </p:nvSpPr>
            <p:spPr bwMode="auto">
              <a:xfrm>
                <a:off x="2111992" y="5087640"/>
                <a:ext cx="366712" cy="250825"/>
              </a:xfrm>
              <a:prstGeom prst="rightArrow">
                <a:avLst>
                  <a:gd name="adj1" fmla="val 50000"/>
                  <a:gd name="adj2" fmla="val 38158"/>
                </a:avLst>
              </a:prstGeom>
              <a:solidFill>
                <a:srgbClr val="BFBFB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89454" name="Rectangle 14"/>
              <p:cNvSpPr>
                <a:spLocks noChangeArrowheads="1"/>
              </p:cNvSpPr>
              <p:nvPr/>
            </p:nvSpPr>
            <p:spPr bwMode="auto">
              <a:xfrm>
                <a:off x="1295400" y="4953000"/>
                <a:ext cx="4495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D= 0      L</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F </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0      R</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f</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R</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e</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(1-T) </a:t>
                </a:r>
                <a:endParaRPr kumimoji="0" lang="en-US" altLang="zh-CN" sz="2400" b="0" i="0" u="none" strike="noStrike" cap="none" normalizeH="0" baseline="0" dirty="0" smtClean="0">
                  <a:ln>
                    <a:noFill/>
                  </a:ln>
                  <a:solidFill>
                    <a:srgbClr val="FF0000"/>
                  </a:solidFill>
                  <a:effectLst/>
                  <a:latin typeface="Arial" pitchFamily="34" charset="0"/>
                  <a:cs typeface="Arial" pitchFamily="34" charset="0"/>
                </a:endParaRPr>
              </a:p>
            </p:txBody>
          </p:sp>
        </p:gr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81600" y="274638"/>
            <a:ext cx="3505200" cy="715962"/>
          </a:xfrm>
        </p:spPr>
        <p:txBody>
          <a:bodyPr>
            <a:normAutofit/>
          </a:bodyPr>
          <a:lstStyle/>
          <a:p>
            <a:pPr algn="r" rtl="1"/>
            <a:r>
              <a:rPr lang="ar-DZ" sz="4000" b="1" dirty="0" smtClean="0">
                <a:solidFill>
                  <a:srgbClr val="FF0000"/>
                </a:solidFill>
                <a:latin typeface="Times New Roman" pitchFamily="18" charset="0"/>
                <a:cs typeface="Times New Roman" pitchFamily="18" charset="0"/>
              </a:rPr>
              <a:t>5. </a:t>
            </a:r>
            <a:r>
              <a:rPr lang="ar-DZ" sz="4000" b="1" dirty="0" smtClean="0">
                <a:solidFill>
                  <a:srgbClr val="FF0000"/>
                </a:solidFill>
                <a:latin typeface="Arial" pitchFamily="34" charset="0"/>
                <a:cs typeface="Arial" pitchFamily="34" charset="0"/>
              </a:rPr>
              <a:t>مثال تطبيقي:</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143000"/>
            <a:ext cx="8229600" cy="5410200"/>
          </a:xfrm>
        </p:spPr>
        <p:txBody>
          <a:bodyPr>
            <a:normAutofit fontScale="92500" lnSpcReduction="20000"/>
          </a:bodyPr>
          <a:lstStyle/>
          <a:p>
            <a:pPr marL="23813" indent="-23813" algn="just" rtl="1">
              <a:buNone/>
            </a:pPr>
            <a:r>
              <a:rPr lang="ar-DZ" b="1" dirty="0" smtClean="0">
                <a:latin typeface="Arial" pitchFamily="34" charset="0"/>
                <a:cs typeface="Arial" pitchFamily="34" charset="0"/>
              </a:rPr>
              <a:t>     بغرض تمويل إجمالي استثماراتها البالغة </a:t>
            </a:r>
            <a:r>
              <a:rPr lang="ar-DZ" b="1" dirty="0" smtClean="0">
                <a:latin typeface="Times New Roman" pitchFamily="18" charset="0"/>
                <a:cs typeface="Times New Roman" pitchFamily="18" charset="0"/>
              </a:rPr>
              <a:t>10000</a:t>
            </a:r>
            <a:r>
              <a:rPr lang="ar-DZ" b="1" dirty="0" smtClean="0">
                <a:latin typeface="Arial" pitchFamily="34" charset="0"/>
                <a:cs typeface="Arial" pitchFamily="34" charset="0"/>
              </a:rPr>
              <a:t> دج، تدرس إدارة مؤسسة الاختيار بين 5 بدائل لتركيبة هيكل التمويل، هذه الهياكل تتغير حسب إجمالي حصة الديون في كل هيكل التمويل كما يلي: </a:t>
            </a:r>
            <a:r>
              <a:rPr lang="ar-DZ" b="1" dirty="0" smtClean="0">
                <a:latin typeface="Times New Roman" pitchFamily="18" charset="0"/>
                <a:cs typeface="Times New Roman" pitchFamily="18" charset="0"/>
              </a:rPr>
              <a:t>0</a:t>
            </a:r>
            <a:r>
              <a:rPr lang="ar-DZ" b="1" dirty="0" smtClean="0">
                <a:latin typeface="Arial" pitchFamily="34" charset="0"/>
                <a:cs typeface="Arial" pitchFamily="34" charset="0"/>
              </a:rPr>
              <a:t>( تمويل كلي بأموال خاصة)؛ </a:t>
            </a:r>
            <a:r>
              <a:rPr lang="ar-DZ" b="1" dirty="0" smtClean="0">
                <a:latin typeface="Times New Roman" pitchFamily="18" charset="0"/>
                <a:cs typeface="Times New Roman" pitchFamily="18" charset="0"/>
              </a:rPr>
              <a:t>2000</a:t>
            </a:r>
            <a:r>
              <a:rPr lang="ar-DZ" b="1" dirty="0" smtClean="0">
                <a:latin typeface="Arial" pitchFamily="34" charset="0"/>
                <a:cs typeface="Arial" pitchFamily="34" charset="0"/>
              </a:rPr>
              <a:t>؛ </a:t>
            </a:r>
            <a:r>
              <a:rPr lang="ar-DZ" b="1" dirty="0" smtClean="0">
                <a:latin typeface="Times New Roman" pitchFamily="18" charset="0"/>
                <a:cs typeface="Times New Roman" pitchFamily="18" charset="0"/>
              </a:rPr>
              <a:t>5000</a:t>
            </a:r>
            <a:r>
              <a:rPr lang="ar-DZ" b="1" dirty="0" smtClean="0">
                <a:latin typeface="Arial" pitchFamily="34" charset="0"/>
                <a:cs typeface="Arial" pitchFamily="34" charset="0"/>
              </a:rPr>
              <a:t>؛ </a:t>
            </a:r>
            <a:r>
              <a:rPr lang="ar-DZ" b="1" dirty="0" smtClean="0">
                <a:latin typeface="Times New Roman" pitchFamily="18" charset="0"/>
                <a:cs typeface="Times New Roman" pitchFamily="18" charset="0"/>
              </a:rPr>
              <a:t>6000</a:t>
            </a:r>
            <a:r>
              <a:rPr lang="ar-DZ" b="1" dirty="0" smtClean="0">
                <a:latin typeface="Arial" pitchFamily="34" charset="0"/>
                <a:cs typeface="Arial" pitchFamily="34" charset="0"/>
              </a:rPr>
              <a:t>؛ </a:t>
            </a:r>
            <a:r>
              <a:rPr lang="ar-DZ" b="1" dirty="0" smtClean="0">
                <a:latin typeface="Times New Roman" pitchFamily="18" charset="0"/>
                <a:cs typeface="Times New Roman" pitchFamily="18" charset="0"/>
              </a:rPr>
              <a:t>8000</a:t>
            </a:r>
            <a:r>
              <a:rPr lang="ar-DZ" b="1" dirty="0" smtClean="0">
                <a:latin typeface="Arial" pitchFamily="34" charset="0"/>
                <a:cs typeface="Arial" pitchFamily="34" charset="0"/>
              </a:rPr>
              <a:t>.</a:t>
            </a:r>
            <a:endParaRPr lang="fr-FR" dirty="0" smtClean="0">
              <a:latin typeface="Arial" pitchFamily="34" charset="0"/>
              <a:cs typeface="Arial" pitchFamily="34" charset="0"/>
            </a:endParaRPr>
          </a:p>
          <a:p>
            <a:pPr marL="23813" indent="-23813" algn="just" rtl="1">
              <a:buNone/>
            </a:pPr>
            <a:r>
              <a:rPr lang="ar-DZ" b="1" dirty="0" smtClean="0">
                <a:latin typeface="Arial" pitchFamily="34" charset="0"/>
                <a:cs typeface="Arial" pitchFamily="34" charset="0"/>
              </a:rPr>
              <a:t>نتيجة الاستغلال( نتيجة قبل الفوائد والضرائب) تتغير تبعا للظروف الاقتصادية السائدة كما يلي</a:t>
            </a:r>
            <a:r>
              <a:rPr lang="ar-DZ" b="1" dirty="0" smtClean="0">
                <a:latin typeface="Times New Roman" pitchFamily="18" charset="0"/>
                <a:cs typeface="Times New Roman" pitchFamily="18" charset="0"/>
              </a:rPr>
              <a:t>:</a:t>
            </a:r>
          </a:p>
          <a:p>
            <a:pPr marL="23813" indent="-23813" algn="just" rtl="1">
              <a:buNone/>
            </a:pPr>
            <a:r>
              <a:rPr lang="ar-DZ" b="1" dirty="0" smtClean="0">
                <a:latin typeface="Times New Roman" pitchFamily="18" charset="0"/>
                <a:cs typeface="Times New Roman" pitchFamily="18" charset="0"/>
              </a:rPr>
              <a:t>1500</a:t>
            </a:r>
            <a:r>
              <a:rPr lang="ar-DZ" b="1" dirty="0" smtClean="0">
                <a:latin typeface="Arial" pitchFamily="34" charset="0"/>
                <a:cs typeface="Arial" pitchFamily="34" charset="0"/>
              </a:rPr>
              <a:t> في حالة الظروف الاقتصادية الجيدة؛</a:t>
            </a:r>
          </a:p>
          <a:p>
            <a:pPr marL="23813" indent="-23813" algn="just" rtl="1">
              <a:buNone/>
            </a:pPr>
            <a:r>
              <a:rPr lang="ar-DZ" b="1" dirty="0" smtClean="0">
                <a:latin typeface="Times New Roman" pitchFamily="18" charset="0"/>
                <a:cs typeface="Times New Roman" pitchFamily="18" charset="0"/>
              </a:rPr>
              <a:t>1000</a:t>
            </a:r>
            <a:r>
              <a:rPr lang="ar-DZ" b="1" dirty="0" smtClean="0">
                <a:latin typeface="Arial" pitchFamily="34" charset="0"/>
                <a:cs typeface="Arial" pitchFamily="34" charset="0"/>
              </a:rPr>
              <a:t> في حلة الظروف الاقتصادية المعتدلة؛</a:t>
            </a:r>
          </a:p>
          <a:p>
            <a:pPr marL="23813" indent="-23813" algn="just" rtl="1">
              <a:buNone/>
            </a:pPr>
            <a:r>
              <a:rPr lang="ar-DZ" b="1" dirty="0" smtClean="0">
                <a:latin typeface="Times New Roman" pitchFamily="18" charset="0"/>
                <a:cs typeface="Times New Roman" pitchFamily="18" charset="0"/>
              </a:rPr>
              <a:t>800</a:t>
            </a:r>
            <a:r>
              <a:rPr lang="ar-DZ" b="1" dirty="0" smtClean="0">
                <a:latin typeface="Arial" pitchFamily="34" charset="0"/>
                <a:cs typeface="Arial" pitchFamily="34" charset="0"/>
              </a:rPr>
              <a:t> في حالة الظروف الاقتصادية السيئة.</a:t>
            </a:r>
            <a:endParaRPr lang="fr-FR" dirty="0" smtClean="0">
              <a:latin typeface="Arial" pitchFamily="34" charset="0"/>
              <a:cs typeface="Arial" pitchFamily="34" charset="0"/>
            </a:endParaRPr>
          </a:p>
          <a:p>
            <a:pPr marL="23813" indent="-23813" algn="just" rtl="1">
              <a:buNone/>
            </a:pPr>
            <a:r>
              <a:rPr lang="ar-DZ" b="1" dirty="0" smtClean="0">
                <a:latin typeface="Arial" pitchFamily="34" charset="0"/>
                <a:cs typeface="Arial" pitchFamily="34" charset="0"/>
              </a:rPr>
              <a:t>معدل الفائدة </a:t>
            </a:r>
            <a:r>
              <a:rPr lang="fr-FR" b="1" dirty="0" smtClean="0">
                <a:latin typeface="Times New Roman" pitchFamily="18" charset="0"/>
                <a:cs typeface="Times New Roman" pitchFamily="18" charset="0"/>
              </a:rPr>
              <a:t>i= 10%</a:t>
            </a:r>
            <a:r>
              <a:rPr lang="ar-DZ" b="1" dirty="0" smtClean="0">
                <a:latin typeface="Arial" pitchFamily="34" charset="0"/>
                <a:cs typeface="Arial" pitchFamily="34" charset="0"/>
              </a:rPr>
              <a:t>، معدل الضريبة على الأرباح </a:t>
            </a:r>
            <a:r>
              <a:rPr lang="ar-DZ" b="1" dirty="0" smtClean="0">
                <a:latin typeface="Times New Roman" pitchFamily="18" charset="0"/>
                <a:cs typeface="Times New Roman" pitchFamily="18" charset="0"/>
              </a:rPr>
              <a:t>25%.</a:t>
            </a:r>
            <a:endParaRPr lang="fr-FR" dirty="0" smtClean="0">
              <a:latin typeface="Times New Roman" pitchFamily="18" charset="0"/>
              <a:cs typeface="Times New Roman" pitchFamily="18" charset="0"/>
            </a:endParaRPr>
          </a:p>
          <a:p>
            <a:pPr marL="23813" indent="-23813" algn="just" rtl="1">
              <a:buNone/>
            </a:pPr>
            <a:r>
              <a:rPr lang="ar-DZ" b="1" u="sng" dirty="0" smtClean="0">
                <a:latin typeface="Arial" pitchFamily="34" charset="0"/>
                <a:cs typeface="Arial" pitchFamily="34" charset="0"/>
              </a:rPr>
              <a:t>المطلوب</a:t>
            </a:r>
            <a:r>
              <a:rPr lang="ar-DZ" b="1" dirty="0" smtClean="0">
                <a:latin typeface="Arial" pitchFamily="34" charset="0"/>
                <a:cs typeface="Arial" pitchFamily="34" charset="0"/>
              </a:rPr>
              <a:t>: </a:t>
            </a:r>
          </a:p>
          <a:p>
            <a:pPr marL="23813" indent="-23813" algn="just" rtl="1">
              <a:buNone/>
            </a:pPr>
            <a:r>
              <a:rPr lang="ar-DZ" b="1" dirty="0" smtClean="0">
                <a:latin typeface="Arial" pitchFamily="34" charset="0"/>
                <a:cs typeface="Arial" pitchFamily="34" charset="0"/>
              </a:rPr>
              <a:t>    دراسة أثر هيكل التمويل على المردودية المالية (العائد على حق الملكية) للمؤسسة.</a:t>
            </a:r>
            <a:endParaRPr lang="fr-FR"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240" y="152401"/>
            <a:ext cx="8915400" cy="1828799"/>
          </a:xfrm>
        </p:spPr>
        <p:txBody>
          <a:bodyPr>
            <a:normAutofit/>
          </a:bodyPr>
          <a:lstStyle/>
          <a:p>
            <a:pPr algn="just" rtl="1">
              <a:buNone/>
            </a:pPr>
            <a:r>
              <a:rPr lang="ar-DZ" sz="2800" b="1" dirty="0" smtClean="0">
                <a:solidFill>
                  <a:srgbClr val="FF0000"/>
                </a:solidFill>
                <a:latin typeface="Arial" pitchFamily="34" charset="0"/>
                <a:cs typeface="Arial" pitchFamily="34" charset="0"/>
              </a:rPr>
              <a:t>الحالة الأولى:الظروف الاقتصادية جيدة</a:t>
            </a:r>
            <a:endParaRPr lang="fr-FR" sz="2800" dirty="0" smtClean="0">
              <a:solidFill>
                <a:srgbClr val="FF0000"/>
              </a:solidFill>
              <a:latin typeface="Arial" pitchFamily="34" charset="0"/>
              <a:cs typeface="Arial" pitchFamily="34" charset="0"/>
            </a:endParaRPr>
          </a:p>
          <a:p>
            <a:pPr marL="0" indent="0" algn="just" rtl="1">
              <a:buNone/>
            </a:pPr>
            <a:r>
              <a:rPr lang="ar-DZ" sz="2400" b="1" dirty="0" smtClean="0">
                <a:latin typeface="Arial" pitchFamily="34" charset="0"/>
                <a:cs typeface="Arial" pitchFamily="34" charset="0"/>
              </a:rPr>
              <a:t>لذا كانت النتيجة قبل الفوائد والضرائب </a:t>
            </a:r>
            <a:r>
              <a:rPr lang="ar-DZ" sz="2400" b="1" dirty="0" smtClean="0">
                <a:latin typeface="Times New Roman" pitchFamily="18" charset="0"/>
                <a:cs typeface="Times New Roman" pitchFamily="18" charset="0"/>
              </a:rPr>
              <a:t>1500</a:t>
            </a:r>
            <a:r>
              <a:rPr lang="ar-DZ" sz="2400" b="1" dirty="0" smtClean="0">
                <a:latin typeface="Arial" pitchFamily="34" charset="0"/>
                <a:cs typeface="Arial" pitchFamily="34" charset="0"/>
              </a:rPr>
              <a:t> دج، وبالتالي:</a:t>
            </a:r>
          </a:p>
          <a:p>
            <a:pPr marL="0" indent="0" algn="just" rtl="1">
              <a:buNone/>
            </a:pPr>
            <a:r>
              <a:rPr lang="ar-DZ" sz="2200" b="1" dirty="0" smtClean="0">
                <a:latin typeface="Arial" pitchFamily="34" charset="0"/>
                <a:cs typeface="Arial" pitchFamily="34" charset="0"/>
              </a:rPr>
              <a:t>المردودية الاقتصادية= نتيجة قبل ف </a:t>
            </a:r>
            <a:r>
              <a:rPr lang="ar-DZ" sz="2200" b="1" dirty="0" err="1" smtClean="0">
                <a:latin typeface="Arial" pitchFamily="34" charset="0"/>
                <a:cs typeface="Arial" pitchFamily="34" charset="0"/>
              </a:rPr>
              <a:t>وض</a:t>
            </a:r>
            <a:r>
              <a:rPr lang="ar-DZ" sz="2200" b="1" dirty="0" smtClean="0">
                <a:latin typeface="Arial" pitchFamily="34" charset="0"/>
                <a:cs typeface="Arial" pitchFamily="34" charset="0"/>
              </a:rPr>
              <a:t>/ إجمالي رأس المال</a:t>
            </a:r>
            <a:r>
              <a:rPr lang="ar-DZ" sz="2200" b="1" dirty="0" smtClean="0">
                <a:latin typeface="Times New Roman" pitchFamily="18" charset="0"/>
                <a:cs typeface="Times New Roman" pitchFamily="18" charset="0"/>
              </a:rPr>
              <a:t>= 10000/1500 =0.15 =15%.</a:t>
            </a:r>
          </a:p>
          <a:p>
            <a:pPr marL="0" indent="0" algn="just" rtl="1">
              <a:buNone/>
            </a:pPr>
            <a:r>
              <a:rPr lang="ar-DZ" sz="2400" b="1" dirty="0" smtClean="0">
                <a:latin typeface="Arial" pitchFamily="34" charset="0"/>
                <a:cs typeface="Arial" pitchFamily="34" charset="0"/>
              </a:rPr>
              <a:t> ومنه: </a:t>
            </a:r>
            <a:r>
              <a:rPr lang="ar-DZ" sz="2400" b="1" dirty="0" smtClean="0">
                <a:solidFill>
                  <a:srgbClr val="FF0000"/>
                </a:solidFill>
                <a:latin typeface="Arial" pitchFamily="34" charset="0"/>
                <a:cs typeface="Arial" pitchFamily="34" charset="0"/>
              </a:rPr>
              <a:t>المردودية الاقتصادية &gt; معدل الفائدة </a:t>
            </a:r>
            <a:r>
              <a:rPr lang="ar-DZ" sz="2400" b="1" dirty="0" smtClean="0">
                <a:solidFill>
                  <a:srgbClr val="FF0000"/>
                </a:solidFill>
                <a:latin typeface="Times New Roman" pitchFamily="18" charset="0"/>
                <a:cs typeface="Times New Roman" pitchFamily="18" charset="0"/>
              </a:rPr>
              <a:t>10 %</a:t>
            </a:r>
            <a:endParaRPr lang="fr-FR" sz="2400" dirty="0">
              <a:solidFill>
                <a:srgbClr val="FF0000"/>
              </a:solidFill>
              <a:latin typeface="Times New Roman" pitchFamily="18" charset="0"/>
              <a:cs typeface="Times New Roman" pitchFamily="18" charset="0"/>
            </a:endParaRPr>
          </a:p>
        </p:txBody>
      </p:sp>
      <p:graphicFrame>
        <p:nvGraphicFramePr>
          <p:cNvPr id="4" name="Tableau 3"/>
          <p:cNvGraphicFramePr>
            <a:graphicFrameLocks noGrp="1"/>
          </p:cNvGraphicFramePr>
          <p:nvPr/>
        </p:nvGraphicFramePr>
        <p:xfrm>
          <a:off x="76203" y="1905000"/>
          <a:ext cx="8915397" cy="3505200"/>
        </p:xfrm>
        <a:graphic>
          <a:graphicData uri="http://schemas.openxmlformats.org/drawingml/2006/table">
            <a:tbl>
              <a:tblPr rtl="1"/>
              <a:tblGrid>
                <a:gridCol w="2524893"/>
                <a:gridCol w="1377005"/>
                <a:gridCol w="1236205"/>
                <a:gridCol w="1236205"/>
                <a:gridCol w="1236205"/>
                <a:gridCol w="1304884"/>
              </a:tblGrid>
              <a:tr h="990600">
                <a:tc>
                  <a:txBody>
                    <a:bodyPr/>
                    <a:lstStyle/>
                    <a:p>
                      <a:pPr marL="0" marR="0" algn="ctr" rtl="1">
                        <a:lnSpc>
                          <a:spcPct val="115000"/>
                        </a:lnSpc>
                        <a:spcBef>
                          <a:spcPts val="0"/>
                        </a:spcBef>
                        <a:spcAft>
                          <a:spcPts val="0"/>
                        </a:spcAft>
                      </a:pPr>
                      <a:r>
                        <a:rPr lang="ar-DZ" sz="2400" b="1" dirty="0">
                          <a:solidFill>
                            <a:srgbClr val="FF0000"/>
                          </a:solidFill>
                          <a:latin typeface="Calibri"/>
                          <a:ea typeface="Calibri"/>
                          <a:cs typeface="Simplified Arabic"/>
                        </a:rPr>
                        <a:t>بدائل التمويل</a:t>
                      </a:r>
                      <a:endParaRPr lang="fr-FR" sz="2400" dirty="0">
                        <a:solidFill>
                          <a:srgbClr val="FF0000"/>
                        </a:solidFill>
                        <a:latin typeface="Calibri"/>
                        <a:ea typeface="Calibri"/>
                        <a:cs typeface="Arial"/>
                      </a:endParaRPr>
                    </a:p>
                    <a:p>
                      <a:pPr marL="0" marR="0" algn="just" rtl="1">
                        <a:lnSpc>
                          <a:spcPct val="115000"/>
                        </a:lnSpc>
                        <a:spcBef>
                          <a:spcPts val="0"/>
                        </a:spcBef>
                        <a:spcAft>
                          <a:spcPts val="0"/>
                        </a:spcAft>
                      </a:pPr>
                      <a:r>
                        <a:rPr lang="ar-DZ" sz="1800" b="1" dirty="0">
                          <a:latin typeface="Calibri"/>
                          <a:ea typeface="Calibri"/>
                          <a:cs typeface="Simplified Arabic"/>
                        </a:rPr>
                        <a:t>الأموال الخاصة </a:t>
                      </a:r>
                      <a:r>
                        <a:rPr lang="fr-FR" sz="1800" b="1" dirty="0">
                          <a:latin typeface="Times New Roman" pitchFamily="18" charset="0"/>
                          <a:ea typeface="Calibri"/>
                          <a:cs typeface="Times New Roman" pitchFamily="18" charset="0"/>
                        </a:rPr>
                        <a:t>CP</a:t>
                      </a:r>
                      <a:endParaRPr lang="fr-FR" sz="1800" dirty="0">
                        <a:latin typeface="Times New Roman" pitchFamily="18" charset="0"/>
                        <a:ea typeface="Calibri"/>
                        <a:cs typeface="Times New Roman" pitchFamily="18" charset="0"/>
                      </a:endParaRPr>
                    </a:p>
                    <a:p>
                      <a:pPr marL="0" marR="0" algn="just" rtl="1">
                        <a:lnSpc>
                          <a:spcPct val="115000"/>
                        </a:lnSpc>
                        <a:spcBef>
                          <a:spcPts val="0"/>
                        </a:spcBef>
                        <a:spcAft>
                          <a:spcPts val="0"/>
                        </a:spcAft>
                      </a:pPr>
                      <a:r>
                        <a:rPr lang="ar-DZ" sz="1800" b="1" dirty="0">
                          <a:latin typeface="Calibri"/>
                          <a:ea typeface="Calibri"/>
                          <a:cs typeface="Simplified Arabic"/>
                        </a:rPr>
                        <a:t>الديون </a:t>
                      </a:r>
                      <a:r>
                        <a:rPr lang="fr-FR" sz="1800" b="1" dirty="0">
                          <a:latin typeface="Times New Roman" pitchFamily="18" charset="0"/>
                          <a:ea typeface="Calibri"/>
                          <a:cs typeface="Times New Roman" pitchFamily="18" charset="0"/>
                        </a:rPr>
                        <a:t>D</a:t>
                      </a:r>
                      <a:endParaRPr lang="fr-FR" sz="1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Arial" pitchFamily="34" charset="0"/>
                          <a:ea typeface="Calibri"/>
                          <a:cs typeface="Arial" pitchFamily="34" charset="0"/>
                        </a:rPr>
                        <a:t>بديل </a:t>
                      </a:r>
                      <a:r>
                        <a:rPr lang="ar-DZ" sz="2400" b="1" u="sng" dirty="0">
                          <a:solidFill>
                            <a:srgbClr val="FF0000"/>
                          </a:solidFill>
                          <a:latin typeface="Times New Roman" pitchFamily="18" charset="0"/>
                          <a:ea typeface="Calibri"/>
                          <a:cs typeface="Times New Roman" pitchFamily="18" charset="0"/>
                        </a:rPr>
                        <a:t>1</a:t>
                      </a:r>
                      <a:endParaRPr lang="fr-FR" sz="2400" dirty="0">
                        <a:solidFill>
                          <a:srgbClr val="FF0000"/>
                        </a:solidFill>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CP= 10000</a:t>
                      </a:r>
                      <a:endParaRPr lang="fr-FR" sz="1800" dirty="0">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D= 0</a:t>
                      </a:r>
                      <a:endParaRPr lang="fr-FR" sz="1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Calibri"/>
                          <a:ea typeface="Calibri"/>
                          <a:cs typeface="Simplified Arabic"/>
                        </a:rPr>
                        <a:t>بديل </a:t>
                      </a:r>
                      <a:r>
                        <a:rPr lang="ar-DZ" sz="2400" b="1" u="sng" dirty="0">
                          <a:solidFill>
                            <a:srgbClr val="FF0000"/>
                          </a:solidFill>
                          <a:latin typeface="Times New Roman" pitchFamily="18" charset="0"/>
                          <a:ea typeface="Calibri"/>
                          <a:cs typeface="Times New Roman" pitchFamily="18" charset="0"/>
                        </a:rPr>
                        <a:t>2</a:t>
                      </a:r>
                      <a:endParaRPr lang="fr-FR" sz="2400" dirty="0">
                        <a:solidFill>
                          <a:srgbClr val="FF0000"/>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CP= 8000</a:t>
                      </a: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D= 2000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Arial" pitchFamily="34" charset="0"/>
                          <a:ea typeface="Calibri"/>
                          <a:cs typeface="Arial" pitchFamily="34" charset="0"/>
                        </a:rPr>
                        <a:t>بديل </a:t>
                      </a:r>
                      <a:r>
                        <a:rPr lang="ar-DZ" sz="2400" b="1" u="sng" dirty="0">
                          <a:solidFill>
                            <a:srgbClr val="FF0000"/>
                          </a:solidFill>
                          <a:latin typeface="Times New Roman" pitchFamily="18" charset="0"/>
                          <a:ea typeface="Calibri"/>
                          <a:cs typeface="Times New Roman" pitchFamily="18" charset="0"/>
                        </a:rPr>
                        <a:t>3</a:t>
                      </a:r>
                      <a:endParaRPr lang="fr-FR" sz="2400" b="1" dirty="0">
                        <a:solidFill>
                          <a:srgbClr val="FF0000"/>
                        </a:solidFill>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CP= </a:t>
                      </a:r>
                      <a:r>
                        <a:rPr lang="ar-DZ" sz="1800" b="1" dirty="0">
                          <a:latin typeface="Times New Roman" pitchFamily="18" charset="0"/>
                          <a:ea typeface="Calibri"/>
                          <a:cs typeface="Times New Roman" pitchFamily="18" charset="0"/>
                        </a:rPr>
                        <a:t>5000</a:t>
                      </a:r>
                      <a:endParaRPr lang="fr-FR" sz="1800" dirty="0">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D= </a:t>
                      </a:r>
                      <a:r>
                        <a:rPr lang="ar-DZ" sz="1800" b="1" dirty="0">
                          <a:latin typeface="Times New Roman" pitchFamily="18" charset="0"/>
                          <a:ea typeface="Calibri"/>
                          <a:cs typeface="Times New Roman" pitchFamily="18" charset="0"/>
                        </a:rPr>
                        <a:t>5000</a:t>
                      </a:r>
                      <a:endParaRPr lang="fr-FR" sz="1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Calibri"/>
                          <a:ea typeface="Calibri"/>
                          <a:cs typeface="Simplified Arabic"/>
                        </a:rPr>
                        <a:t>بديل </a:t>
                      </a:r>
                      <a:r>
                        <a:rPr lang="ar-DZ" sz="2400" b="1" u="sng" dirty="0">
                          <a:solidFill>
                            <a:srgbClr val="FF0000"/>
                          </a:solidFill>
                          <a:latin typeface="Times New Roman" pitchFamily="18" charset="0"/>
                          <a:ea typeface="Calibri"/>
                          <a:cs typeface="Times New Roman" pitchFamily="18" charset="0"/>
                        </a:rPr>
                        <a:t>4</a:t>
                      </a:r>
                      <a:endParaRPr lang="fr-FR" sz="2400" dirty="0">
                        <a:solidFill>
                          <a:srgbClr val="FF0000"/>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CP= </a:t>
                      </a:r>
                      <a:r>
                        <a:rPr kumimoji="0" lang="ar-DZ" sz="1800" b="1" kern="1200" dirty="0">
                          <a:solidFill>
                            <a:schemeClr val="tx1"/>
                          </a:solidFill>
                          <a:latin typeface="Times New Roman" pitchFamily="18" charset="0"/>
                          <a:ea typeface="Calibri"/>
                          <a:cs typeface="Times New Roman" pitchFamily="18" charset="0"/>
                        </a:rPr>
                        <a:t>4000</a:t>
                      </a:r>
                      <a:endParaRPr kumimoji="0" lang="fr-FR" sz="1800" b="1" kern="1200" dirty="0">
                        <a:solidFill>
                          <a:schemeClr val="tx1"/>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D= </a:t>
                      </a:r>
                      <a:r>
                        <a:rPr kumimoji="0" lang="ar-DZ" sz="1800" b="1" kern="1200" dirty="0">
                          <a:solidFill>
                            <a:schemeClr val="tx1"/>
                          </a:solidFill>
                          <a:latin typeface="Times New Roman" pitchFamily="18" charset="0"/>
                          <a:ea typeface="Calibri"/>
                          <a:cs typeface="Times New Roman" pitchFamily="18" charset="0"/>
                        </a:rPr>
                        <a:t>6000</a:t>
                      </a:r>
                      <a:endParaRPr kumimoji="0" lang="fr-FR" sz="1800" b="1" kern="12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Calibri"/>
                          <a:ea typeface="Calibri"/>
                          <a:cs typeface="Simplified Arabic"/>
                        </a:rPr>
                        <a:t>بديل </a:t>
                      </a:r>
                      <a:r>
                        <a:rPr lang="ar-DZ" sz="2400" b="1" u="sng" dirty="0">
                          <a:solidFill>
                            <a:srgbClr val="FF0000"/>
                          </a:solidFill>
                          <a:latin typeface="Times New Roman" pitchFamily="18" charset="0"/>
                          <a:ea typeface="Calibri"/>
                          <a:cs typeface="Times New Roman" pitchFamily="18" charset="0"/>
                        </a:rPr>
                        <a:t>5</a:t>
                      </a:r>
                      <a:endParaRPr lang="fr-FR" sz="2400" dirty="0">
                        <a:solidFill>
                          <a:srgbClr val="FF0000"/>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CP= </a:t>
                      </a:r>
                      <a:r>
                        <a:rPr kumimoji="0" lang="ar-DZ" sz="1800" b="1" kern="1200" dirty="0">
                          <a:solidFill>
                            <a:schemeClr val="tx1"/>
                          </a:solidFill>
                          <a:latin typeface="Times New Roman" pitchFamily="18" charset="0"/>
                          <a:ea typeface="Calibri"/>
                          <a:cs typeface="Times New Roman" pitchFamily="18" charset="0"/>
                        </a:rPr>
                        <a:t>2000</a:t>
                      </a:r>
                      <a:endParaRPr kumimoji="0" lang="fr-FR" sz="1800" b="1" kern="1200" dirty="0">
                        <a:solidFill>
                          <a:schemeClr val="tx1"/>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D= </a:t>
                      </a:r>
                      <a:r>
                        <a:rPr kumimoji="0" lang="ar-DZ" sz="1800" b="1" kern="1200" dirty="0">
                          <a:solidFill>
                            <a:schemeClr val="tx1"/>
                          </a:solidFill>
                          <a:latin typeface="Times New Roman" pitchFamily="18" charset="0"/>
                          <a:ea typeface="Calibri"/>
                          <a:cs typeface="Times New Roman" pitchFamily="18" charset="0"/>
                        </a:rPr>
                        <a:t>8000</a:t>
                      </a:r>
                      <a:endParaRPr kumimoji="0" lang="fr-FR" sz="1800" b="1" kern="12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722">
                <a:tc>
                  <a:txBody>
                    <a:bodyPr/>
                    <a:lstStyle/>
                    <a:p>
                      <a:pPr marL="0" marR="0" algn="just" rtl="1">
                        <a:lnSpc>
                          <a:spcPct val="115000"/>
                        </a:lnSpc>
                        <a:spcBef>
                          <a:spcPts val="0"/>
                        </a:spcBef>
                        <a:spcAft>
                          <a:spcPts val="0"/>
                        </a:spcAft>
                      </a:pPr>
                      <a:r>
                        <a:rPr lang="ar-DZ" sz="2000" b="1" dirty="0">
                          <a:latin typeface="Calibri"/>
                          <a:ea typeface="Calibri"/>
                          <a:cs typeface="Simplified Arabic"/>
                        </a:rPr>
                        <a:t>الرفع المالي </a:t>
                      </a:r>
                      <a:r>
                        <a:rPr lang="fr-FR" sz="2000" b="1" dirty="0">
                          <a:latin typeface="Times New Roman" pitchFamily="18" charset="0"/>
                          <a:ea typeface="Calibri"/>
                          <a:cs typeface="Times New Roman" pitchFamily="18" charset="0"/>
                        </a:rPr>
                        <a:t>D/CP</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fr-FR" sz="2000" b="1" dirty="0">
                          <a:latin typeface="Times New Roman" pitchFamily="18" charset="0"/>
                          <a:ea typeface="Calibri"/>
                          <a:cs typeface="Times New Roman" pitchFamily="18" charset="0"/>
                        </a:rPr>
                        <a:t>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25%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150%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400%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320722">
                <a:tc>
                  <a:txBody>
                    <a:bodyPr/>
                    <a:lstStyle/>
                    <a:p>
                      <a:pPr marL="0" marR="0" algn="just" rtl="1">
                        <a:lnSpc>
                          <a:spcPct val="115000"/>
                        </a:lnSpc>
                        <a:spcBef>
                          <a:spcPts val="0"/>
                        </a:spcBef>
                        <a:spcAft>
                          <a:spcPts val="0"/>
                        </a:spcAft>
                      </a:pPr>
                      <a:r>
                        <a:rPr lang="ar-DZ" sz="2000" b="1" dirty="0">
                          <a:latin typeface="Calibri"/>
                          <a:ea typeface="Calibri"/>
                          <a:cs typeface="Simplified Arabic"/>
                        </a:rPr>
                        <a:t>النتيجة قبل </a:t>
                      </a:r>
                      <a:r>
                        <a:rPr lang="ar-DZ" sz="2000" b="1" dirty="0" err="1">
                          <a:latin typeface="Calibri"/>
                          <a:ea typeface="Calibri"/>
                          <a:cs typeface="Simplified Arabic"/>
                        </a:rPr>
                        <a:t>ف</a:t>
                      </a:r>
                      <a:r>
                        <a:rPr lang="ar-DZ" sz="2000" b="1" dirty="0">
                          <a:latin typeface="Calibri"/>
                          <a:ea typeface="Calibri"/>
                          <a:cs typeface="Simplified Arabic"/>
                        </a:rPr>
                        <a:t> و </a:t>
                      </a:r>
                      <a:r>
                        <a:rPr lang="ar-DZ" sz="2000" b="1" dirty="0" err="1">
                          <a:latin typeface="Calibri"/>
                          <a:ea typeface="Calibri"/>
                          <a:cs typeface="Simplified Arabic"/>
                        </a:rPr>
                        <a:t>ض</a:t>
                      </a:r>
                      <a:r>
                        <a:rPr lang="ar-DZ" sz="2000" b="1" dirty="0">
                          <a:latin typeface="Calibri"/>
                          <a:ea typeface="Calibri"/>
                          <a:cs typeface="Simplified Arabic"/>
                        </a:rPr>
                        <a:t> </a:t>
                      </a:r>
                      <a:endParaRPr lang="fr-FR" sz="20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1500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1500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1500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1500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1500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20722">
                <a:tc>
                  <a:txBody>
                    <a:bodyPr/>
                    <a:lstStyle/>
                    <a:p>
                      <a:pPr marL="0" marR="0" algn="just" rtl="1">
                        <a:lnSpc>
                          <a:spcPct val="115000"/>
                        </a:lnSpc>
                        <a:spcBef>
                          <a:spcPts val="0"/>
                        </a:spcBef>
                        <a:spcAft>
                          <a:spcPts val="0"/>
                        </a:spcAft>
                      </a:pPr>
                      <a:r>
                        <a:rPr lang="ar-DZ" sz="2000" b="1" dirty="0">
                          <a:latin typeface="Calibri"/>
                          <a:ea typeface="Calibri"/>
                          <a:cs typeface="Simplified Arabic"/>
                        </a:rPr>
                        <a:t>الفوائد </a:t>
                      </a:r>
                      <a:r>
                        <a:rPr lang="ar-DZ" sz="2000" b="1" dirty="0">
                          <a:latin typeface="Times New Roman" pitchFamily="18" charset="0"/>
                          <a:ea typeface="Calibri"/>
                          <a:cs typeface="Times New Roman" pitchFamily="18" charset="0"/>
                        </a:rPr>
                        <a:t>10%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200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500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600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800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20722">
                <a:tc>
                  <a:txBody>
                    <a:bodyPr/>
                    <a:lstStyle/>
                    <a:p>
                      <a:pPr marL="0" marR="0" algn="just" rtl="1">
                        <a:lnSpc>
                          <a:spcPct val="115000"/>
                        </a:lnSpc>
                        <a:spcBef>
                          <a:spcPts val="0"/>
                        </a:spcBef>
                        <a:spcAft>
                          <a:spcPts val="0"/>
                        </a:spcAft>
                      </a:pPr>
                      <a:r>
                        <a:rPr lang="ar-DZ" sz="2000" b="1">
                          <a:latin typeface="Calibri"/>
                          <a:ea typeface="Calibri"/>
                          <a:cs typeface="Simplified Arabic"/>
                        </a:rPr>
                        <a:t>النتيجة قبل الضراب </a:t>
                      </a:r>
                      <a:endParaRPr lang="fr-FR" sz="20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1500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1300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1000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900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700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20722">
                <a:tc>
                  <a:txBody>
                    <a:bodyPr/>
                    <a:lstStyle/>
                    <a:p>
                      <a:pPr marL="0" marR="0" algn="just" rtl="1">
                        <a:lnSpc>
                          <a:spcPct val="115000"/>
                        </a:lnSpc>
                        <a:spcBef>
                          <a:spcPts val="0"/>
                        </a:spcBef>
                        <a:spcAft>
                          <a:spcPts val="0"/>
                        </a:spcAft>
                      </a:pPr>
                      <a:r>
                        <a:rPr lang="ar-DZ" sz="2000" b="1" dirty="0">
                          <a:latin typeface="Calibri"/>
                          <a:ea typeface="Calibri"/>
                          <a:cs typeface="Simplified Arabic"/>
                        </a:rPr>
                        <a:t>الضريبة على الأرباح </a:t>
                      </a:r>
                      <a:r>
                        <a:rPr lang="ar-DZ" sz="2000" b="1" dirty="0">
                          <a:latin typeface="Times New Roman" pitchFamily="18" charset="0"/>
                          <a:ea typeface="Calibri"/>
                          <a:cs typeface="Times New Roman" pitchFamily="18" charset="0"/>
                        </a:rPr>
                        <a:t>25%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375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325</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250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225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175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20722">
                <a:tc>
                  <a:txBody>
                    <a:bodyPr/>
                    <a:lstStyle/>
                    <a:p>
                      <a:pPr marL="0" marR="0" algn="just" rtl="1">
                        <a:lnSpc>
                          <a:spcPct val="115000"/>
                        </a:lnSpc>
                        <a:spcBef>
                          <a:spcPts val="0"/>
                        </a:spcBef>
                        <a:spcAft>
                          <a:spcPts val="0"/>
                        </a:spcAft>
                        <a:tabLst>
                          <a:tab pos="1176655" algn="r"/>
                        </a:tabLst>
                      </a:pPr>
                      <a:r>
                        <a:rPr lang="ar-DZ" sz="2000" b="1">
                          <a:latin typeface="Calibri"/>
                          <a:ea typeface="Calibri"/>
                          <a:cs typeface="Simplified Arabic"/>
                        </a:rPr>
                        <a:t>النتيجة الصافية	</a:t>
                      </a:r>
                      <a:endParaRPr lang="fr-FR" sz="20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1125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975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750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675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525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20722">
                <a:tc>
                  <a:txBody>
                    <a:bodyPr/>
                    <a:lstStyle/>
                    <a:p>
                      <a:pPr marL="0" marR="0" algn="just" rtl="1">
                        <a:lnSpc>
                          <a:spcPct val="115000"/>
                        </a:lnSpc>
                        <a:spcBef>
                          <a:spcPts val="0"/>
                        </a:spcBef>
                        <a:spcAft>
                          <a:spcPts val="0"/>
                        </a:spcAft>
                        <a:tabLst>
                          <a:tab pos="1176655" algn="r"/>
                        </a:tabLst>
                      </a:pPr>
                      <a:r>
                        <a:rPr lang="ar-DZ" sz="2000" b="1" dirty="0">
                          <a:latin typeface="Calibri"/>
                          <a:ea typeface="Calibri"/>
                          <a:cs typeface="Simplified Arabic"/>
                        </a:rPr>
                        <a:t>المردودية المالية</a:t>
                      </a:r>
                      <a:endParaRPr lang="fr-FR" sz="20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11.25%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12.18%</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16.87%</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26.25%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sp>
        <p:nvSpPr>
          <p:cNvPr id="5121" name="Rectangle 1"/>
          <p:cNvSpPr>
            <a:spLocks noChangeArrowheads="1"/>
          </p:cNvSpPr>
          <p:nvPr/>
        </p:nvSpPr>
        <p:spPr bwMode="auto">
          <a:xfrm>
            <a:off x="228600" y="5410200"/>
            <a:ext cx="87630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200" b="1" i="0" u="none" strike="noStrike" cap="none" normalizeH="0" baseline="0" dirty="0" smtClean="0">
                <a:ln>
                  <a:noFill/>
                </a:ln>
                <a:solidFill>
                  <a:schemeClr val="tx1"/>
                </a:solidFill>
                <a:effectLst/>
                <a:latin typeface="Simplified Arabic"/>
                <a:ea typeface="Calibri" pitchFamily="34" charset="0"/>
                <a:cs typeface="Arial" pitchFamily="34" charset="0"/>
              </a:rPr>
              <a:t>      نلاحظ من الجدول كلما زادت نسبة الديون في الهيكل المالي، فإن المردودية المالية تزداد</a:t>
            </a:r>
            <a:r>
              <a:rPr lang="ar-DZ" sz="2200" b="1" dirty="0" smtClean="0">
                <a:solidFill>
                  <a:srgbClr val="FF0000"/>
                </a:solidFill>
                <a:latin typeface="Simplified Arabic"/>
                <a:ea typeface="Calibri" pitchFamily="34" charset="0"/>
                <a:cs typeface="Arial" pitchFamily="34" charset="0"/>
              </a:rPr>
              <a:t>(علاقة طردية)</a:t>
            </a:r>
            <a:r>
              <a:rPr kumimoji="0" lang="ar-DZ" sz="2200" b="1" i="0" u="none" strike="noStrike" cap="none" normalizeH="0" baseline="0" dirty="0" smtClean="0">
                <a:ln>
                  <a:noFill/>
                </a:ln>
                <a:solidFill>
                  <a:srgbClr val="FF0000"/>
                </a:solidFill>
                <a:effectLst/>
                <a:latin typeface="Simplified Arabic"/>
                <a:ea typeface="Calibri" pitchFamily="34" charset="0"/>
                <a:cs typeface="Arial" pitchFamily="34" charset="0"/>
              </a:rPr>
              <a:t>، </a:t>
            </a:r>
            <a:r>
              <a:rPr kumimoji="0" lang="ar-DZ" sz="2200" b="1" i="0" u="none" strike="noStrike" cap="none" normalizeH="0" baseline="0" dirty="0" smtClean="0">
                <a:ln>
                  <a:noFill/>
                </a:ln>
                <a:solidFill>
                  <a:schemeClr val="tx1"/>
                </a:solidFill>
                <a:effectLst/>
                <a:latin typeface="Simplified Arabic"/>
                <a:ea typeface="Calibri" pitchFamily="34" charset="0"/>
                <a:cs typeface="Arial" pitchFamily="34" charset="0"/>
              </a:rPr>
              <a:t>وهذا لأن المردودية الاقتصادية </a:t>
            </a:r>
            <a:r>
              <a:rPr kumimoji="0" lang="fr-FR" sz="22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fr-FR" sz="22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e</a:t>
            </a:r>
            <a:r>
              <a:rPr kumimoji="0" lang="fr-FR" sz="2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15%</a:t>
            </a:r>
            <a:r>
              <a:rPr kumimoji="0" lang="ar-DZ" sz="2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DZ" sz="2200" b="1" i="0" u="none" strike="noStrike" cap="none" normalizeH="0" baseline="0" dirty="0" smtClean="0">
                <a:ln>
                  <a:noFill/>
                </a:ln>
                <a:solidFill>
                  <a:schemeClr val="tx1"/>
                </a:solidFill>
                <a:effectLst/>
                <a:latin typeface="Simplified Arabic"/>
                <a:ea typeface="Calibri" pitchFamily="34" charset="0"/>
                <a:cs typeface="Arial" pitchFamily="34" charset="0"/>
              </a:rPr>
              <a:t>أكبر من معدل الفائدة </a:t>
            </a:r>
            <a:r>
              <a:rPr kumimoji="0" lang="fr-FR" sz="2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i=10%</a:t>
            </a:r>
            <a:r>
              <a:rPr kumimoji="0" lang="ar-DZ" sz="2200" b="1" i="0" u="none" strike="noStrike" cap="none" normalizeH="0" baseline="0" dirty="0" smtClean="0">
                <a:ln>
                  <a:noFill/>
                </a:ln>
                <a:solidFill>
                  <a:schemeClr val="tx1"/>
                </a:solidFill>
                <a:effectLst/>
                <a:latin typeface="Simplified Arabic"/>
                <a:ea typeface="Calibri" pitchFamily="34" charset="0"/>
                <a:cs typeface="Arial" pitchFamily="34" charset="0"/>
              </a:rPr>
              <a:t>، لذا نقول أن للرفع المالي (الديون) </a:t>
            </a:r>
            <a:r>
              <a:rPr kumimoji="0" lang="ar-DZ" sz="2200" b="1" i="0" u="none" strike="noStrike" cap="none" normalizeH="0" baseline="0" dirty="0" smtClean="0">
                <a:ln>
                  <a:noFill/>
                </a:ln>
                <a:solidFill>
                  <a:srgbClr val="FF0000"/>
                </a:solidFill>
                <a:effectLst/>
                <a:latin typeface="Simplified Arabic"/>
                <a:ea typeface="Calibri" pitchFamily="34" charset="0"/>
                <a:cs typeface="Arial" pitchFamily="34" charset="0"/>
              </a:rPr>
              <a:t>أثر إيجابي على </a:t>
            </a:r>
            <a:r>
              <a:rPr kumimoji="0" lang="ar-DZ" sz="2200" b="1" i="0" u="none" strike="noStrike" cap="none" normalizeH="0" baseline="0" dirty="0" err="1" smtClean="0">
                <a:ln>
                  <a:noFill/>
                </a:ln>
                <a:solidFill>
                  <a:srgbClr val="FF0000"/>
                </a:solidFill>
                <a:effectLst/>
                <a:latin typeface="Simplified Arabic"/>
                <a:ea typeface="Calibri" pitchFamily="34" charset="0"/>
                <a:cs typeface="Arial" pitchFamily="34" charset="0"/>
              </a:rPr>
              <a:t>مردوية</a:t>
            </a:r>
            <a:r>
              <a:rPr kumimoji="0" lang="ar-DZ" sz="2200" b="1" i="0" u="none" strike="noStrike" cap="none" normalizeH="0" baseline="0" dirty="0" smtClean="0">
                <a:ln>
                  <a:noFill/>
                </a:ln>
                <a:solidFill>
                  <a:srgbClr val="FF0000"/>
                </a:solidFill>
                <a:effectLst/>
                <a:latin typeface="Simplified Arabic"/>
                <a:ea typeface="Calibri" pitchFamily="34" charset="0"/>
                <a:cs typeface="Arial" pitchFamily="34" charset="0"/>
              </a:rPr>
              <a:t> الأموال الخاصة</a:t>
            </a:r>
            <a:r>
              <a:rPr kumimoji="0" lang="ar-DZ" sz="2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ar-DZ"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68240" y="152401"/>
            <a:ext cx="8915400" cy="1828799"/>
          </a:xfrm>
        </p:spPr>
        <p:txBody>
          <a:bodyPr>
            <a:normAutofit/>
          </a:bodyPr>
          <a:lstStyle/>
          <a:p>
            <a:pPr algn="just" rtl="1">
              <a:buNone/>
            </a:pPr>
            <a:r>
              <a:rPr lang="ar-DZ" sz="2800" b="1" dirty="0" smtClean="0">
                <a:solidFill>
                  <a:srgbClr val="FF0000"/>
                </a:solidFill>
                <a:latin typeface="Arial" pitchFamily="34" charset="0"/>
                <a:cs typeface="Arial" pitchFamily="34" charset="0"/>
              </a:rPr>
              <a:t>الحالة الثانية:الظروف الاقتصادية معتدلة</a:t>
            </a:r>
            <a:endParaRPr lang="fr-FR" sz="2800" dirty="0" smtClean="0">
              <a:solidFill>
                <a:srgbClr val="FF0000"/>
              </a:solidFill>
              <a:latin typeface="Arial" pitchFamily="34" charset="0"/>
              <a:cs typeface="Arial" pitchFamily="34" charset="0"/>
            </a:endParaRPr>
          </a:p>
          <a:p>
            <a:pPr marL="0" indent="0" algn="just" rtl="1">
              <a:buNone/>
            </a:pPr>
            <a:r>
              <a:rPr lang="ar-DZ" sz="2400" b="1" dirty="0" smtClean="0">
                <a:latin typeface="Arial" pitchFamily="34" charset="0"/>
                <a:cs typeface="Arial" pitchFamily="34" charset="0"/>
              </a:rPr>
              <a:t>لذا كانت النتيجة قبل الفوائد والضرائب </a:t>
            </a:r>
            <a:r>
              <a:rPr lang="ar-DZ" sz="2400" b="1" dirty="0" smtClean="0">
                <a:latin typeface="Times New Roman" pitchFamily="18" charset="0"/>
                <a:cs typeface="Times New Roman" pitchFamily="18" charset="0"/>
              </a:rPr>
              <a:t>1000</a:t>
            </a:r>
            <a:r>
              <a:rPr lang="ar-DZ" sz="2400" b="1" dirty="0" smtClean="0">
                <a:latin typeface="Arial" pitchFamily="34" charset="0"/>
                <a:cs typeface="Arial" pitchFamily="34" charset="0"/>
              </a:rPr>
              <a:t>دج، وبالتالي:</a:t>
            </a:r>
          </a:p>
          <a:p>
            <a:pPr marL="0" indent="0" algn="just" rtl="1">
              <a:buNone/>
            </a:pPr>
            <a:r>
              <a:rPr lang="ar-DZ" sz="2200" b="1" dirty="0" smtClean="0">
                <a:latin typeface="Arial" pitchFamily="34" charset="0"/>
                <a:cs typeface="Arial" pitchFamily="34" charset="0"/>
              </a:rPr>
              <a:t>المردودية الاقتصادية= نتيجة قبل ف </a:t>
            </a:r>
            <a:r>
              <a:rPr lang="ar-DZ" sz="2200" b="1" dirty="0" err="1" smtClean="0">
                <a:latin typeface="Arial" pitchFamily="34" charset="0"/>
                <a:cs typeface="Arial" pitchFamily="34" charset="0"/>
              </a:rPr>
              <a:t>وض</a:t>
            </a:r>
            <a:r>
              <a:rPr lang="ar-DZ" sz="2200" b="1" dirty="0" smtClean="0">
                <a:latin typeface="Arial" pitchFamily="34" charset="0"/>
                <a:cs typeface="Arial" pitchFamily="34" charset="0"/>
              </a:rPr>
              <a:t>/ إجمالي رأس المال</a:t>
            </a:r>
            <a:r>
              <a:rPr lang="ar-DZ" sz="2200" b="1" dirty="0" smtClean="0">
                <a:latin typeface="Times New Roman" pitchFamily="18" charset="0"/>
                <a:cs typeface="Times New Roman" pitchFamily="18" charset="0"/>
              </a:rPr>
              <a:t>= 10000/1000 =0.10 =10%.</a:t>
            </a:r>
          </a:p>
          <a:p>
            <a:pPr marL="0" indent="0" algn="just" rtl="1">
              <a:buNone/>
            </a:pPr>
            <a:r>
              <a:rPr lang="ar-DZ" sz="2400" b="1" dirty="0" smtClean="0">
                <a:latin typeface="Arial" pitchFamily="34" charset="0"/>
                <a:cs typeface="Arial" pitchFamily="34" charset="0"/>
              </a:rPr>
              <a:t> ومنه: </a:t>
            </a:r>
            <a:r>
              <a:rPr lang="ar-DZ" sz="2400" b="1" dirty="0" smtClean="0">
                <a:solidFill>
                  <a:srgbClr val="FF0000"/>
                </a:solidFill>
                <a:latin typeface="Arial" pitchFamily="34" charset="0"/>
                <a:cs typeface="Arial" pitchFamily="34" charset="0"/>
              </a:rPr>
              <a:t>المردودية الاقتصادية = معدل الفائدة </a:t>
            </a:r>
            <a:r>
              <a:rPr lang="ar-DZ" sz="2400" b="1" dirty="0" smtClean="0">
                <a:solidFill>
                  <a:srgbClr val="FF0000"/>
                </a:solidFill>
                <a:latin typeface="Times New Roman" pitchFamily="18" charset="0"/>
                <a:cs typeface="Times New Roman" pitchFamily="18" charset="0"/>
              </a:rPr>
              <a:t>10 %</a:t>
            </a:r>
            <a:endParaRPr lang="fr-FR" sz="2400" dirty="0">
              <a:solidFill>
                <a:srgbClr val="FF0000"/>
              </a:solidFill>
              <a:latin typeface="Times New Roman" pitchFamily="18" charset="0"/>
              <a:cs typeface="Times New Roman" pitchFamily="18" charset="0"/>
            </a:endParaRPr>
          </a:p>
        </p:txBody>
      </p:sp>
      <p:graphicFrame>
        <p:nvGraphicFramePr>
          <p:cNvPr id="5" name="Tableau 4"/>
          <p:cNvGraphicFramePr>
            <a:graphicFrameLocks noGrp="1"/>
          </p:cNvGraphicFramePr>
          <p:nvPr/>
        </p:nvGraphicFramePr>
        <p:xfrm>
          <a:off x="89846" y="1905000"/>
          <a:ext cx="8991602" cy="3505200"/>
        </p:xfrm>
        <a:graphic>
          <a:graphicData uri="http://schemas.openxmlformats.org/drawingml/2006/table">
            <a:tbl>
              <a:tblPr rtl="1"/>
              <a:tblGrid>
                <a:gridCol w="2543520"/>
                <a:gridCol w="1389809"/>
                <a:gridCol w="1249936"/>
                <a:gridCol w="1249936"/>
                <a:gridCol w="1249936"/>
                <a:gridCol w="1308465"/>
              </a:tblGrid>
              <a:tr h="538480">
                <a:tc>
                  <a:txBody>
                    <a:bodyPr/>
                    <a:lstStyle/>
                    <a:p>
                      <a:pPr marL="0" marR="0" algn="ctr" rtl="1">
                        <a:lnSpc>
                          <a:spcPct val="115000"/>
                        </a:lnSpc>
                        <a:spcBef>
                          <a:spcPts val="0"/>
                        </a:spcBef>
                        <a:spcAft>
                          <a:spcPts val="0"/>
                        </a:spcAft>
                      </a:pPr>
                      <a:r>
                        <a:rPr lang="ar-DZ" sz="2400" b="1" dirty="0">
                          <a:solidFill>
                            <a:srgbClr val="FF0000"/>
                          </a:solidFill>
                          <a:latin typeface="Calibri"/>
                          <a:ea typeface="Calibri"/>
                          <a:cs typeface="Simplified Arabic"/>
                        </a:rPr>
                        <a:t>بدائل التمويل</a:t>
                      </a:r>
                      <a:endParaRPr lang="fr-FR" sz="2400" dirty="0">
                        <a:solidFill>
                          <a:srgbClr val="FF0000"/>
                        </a:solidFill>
                        <a:latin typeface="Calibri"/>
                        <a:ea typeface="Calibri"/>
                        <a:cs typeface="Arial"/>
                      </a:endParaRPr>
                    </a:p>
                    <a:p>
                      <a:pPr marL="0" marR="0" algn="just" rtl="1">
                        <a:lnSpc>
                          <a:spcPct val="115000"/>
                        </a:lnSpc>
                        <a:spcBef>
                          <a:spcPts val="0"/>
                        </a:spcBef>
                        <a:spcAft>
                          <a:spcPts val="0"/>
                        </a:spcAft>
                      </a:pPr>
                      <a:r>
                        <a:rPr lang="ar-DZ" sz="1800" b="1" dirty="0">
                          <a:latin typeface="Calibri"/>
                          <a:ea typeface="Calibri"/>
                          <a:cs typeface="Simplified Arabic"/>
                        </a:rPr>
                        <a:t>الأموال الخاصة </a:t>
                      </a:r>
                      <a:r>
                        <a:rPr lang="fr-FR" sz="1800" b="1" dirty="0">
                          <a:latin typeface="Times New Roman" pitchFamily="18" charset="0"/>
                          <a:ea typeface="Calibri"/>
                          <a:cs typeface="Times New Roman" pitchFamily="18" charset="0"/>
                        </a:rPr>
                        <a:t>CP</a:t>
                      </a:r>
                      <a:endParaRPr lang="fr-FR" sz="1800" dirty="0">
                        <a:latin typeface="Times New Roman" pitchFamily="18" charset="0"/>
                        <a:ea typeface="Calibri"/>
                        <a:cs typeface="Times New Roman" pitchFamily="18" charset="0"/>
                      </a:endParaRPr>
                    </a:p>
                    <a:p>
                      <a:pPr marL="0" marR="0" algn="just" rtl="1">
                        <a:lnSpc>
                          <a:spcPct val="115000"/>
                        </a:lnSpc>
                        <a:spcBef>
                          <a:spcPts val="0"/>
                        </a:spcBef>
                        <a:spcAft>
                          <a:spcPts val="0"/>
                        </a:spcAft>
                      </a:pPr>
                      <a:r>
                        <a:rPr lang="ar-DZ" sz="1800" b="1" dirty="0">
                          <a:latin typeface="Calibri"/>
                          <a:ea typeface="Calibri"/>
                          <a:cs typeface="Simplified Arabic"/>
                        </a:rPr>
                        <a:t>الديون </a:t>
                      </a:r>
                      <a:r>
                        <a:rPr lang="fr-FR" sz="1800" b="1" dirty="0">
                          <a:latin typeface="Times New Roman" pitchFamily="18" charset="0"/>
                          <a:ea typeface="Calibri"/>
                          <a:cs typeface="Times New Roman" pitchFamily="18" charset="0"/>
                        </a:rPr>
                        <a:t>D</a:t>
                      </a:r>
                      <a:endParaRPr lang="fr-FR" sz="1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Arial" pitchFamily="34" charset="0"/>
                          <a:ea typeface="Calibri"/>
                          <a:cs typeface="Arial" pitchFamily="34" charset="0"/>
                        </a:rPr>
                        <a:t>بديل </a:t>
                      </a:r>
                      <a:r>
                        <a:rPr lang="ar-DZ" sz="2400" b="1" u="sng" dirty="0">
                          <a:solidFill>
                            <a:srgbClr val="FF0000"/>
                          </a:solidFill>
                          <a:latin typeface="Times New Roman" pitchFamily="18" charset="0"/>
                          <a:ea typeface="Calibri"/>
                          <a:cs typeface="Times New Roman" pitchFamily="18" charset="0"/>
                        </a:rPr>
                        <a:t>1</a:t>
                      </a:r>
                      <a:endParaRPr lang="fr-FR" sz="2400" dirty="0">
                        <a:solidFill>
                          <a:srgbClr val="FF0000"/>
                        </a:solidFill>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CP= 10000</a:t>
                      </a:r>
                      <a:endParaRPr lang="fr-FR" sz="1800" dirty="0">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D= 0</a:t>
                      </a:r>
                      <a:endParaRPr lang="fr-FR" sz="1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Calibri"/>
                          <a:ea typeface="Calibri"/>
                          <a:cs typeface="Simplified Arabic"/>
                        </a:rPr>
                        <a:t>بديل </a:t>
                      </a:r>
                      <a:r>
                        <a:rPr lang="ar-DZ" sz="2400" b="1" u="sng" dirty="0">
                          <a:solidFill>
                            <a:srgbClr val="FF0000"/>
                          </a:solidFill>
                          <a:latin typeface="Times New Roman" pitchFamily="18" charset="0"/>
                          <a:ea typeface="Calibri"/>
                          <a:cs typeface="Times New Roman" pitchFamily="18" charset="0"/>
                        </a:rPr>
                        <a:t>2</a:t>
                      </a:r>
                      <a:endParaRPr lang="fr-FR" sz="2400" dirty="0">
                        <a:solidFill>
                          <a:srgbClr val="FF0000"/>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CP= 8000</a:t>
                      </a: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D= 2000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Arial" pitchFamily="34" charset="0"/>
                          <a:ea typeface="Calibri"/>
                          <a:cs typeface="Arial" pitchFamily="34" charset="0"/>
                        </a:rPr>
                        <a:t>بديل </a:t>
                      </a:r>
                      <a:r>
                        <a:rPr lang="ar-DZ" sz="2400" b="1" u="sng" dirty="0">
                          <a:solidFill>
                            <a:srgbClr val="FF0000"/>
                          </a:solidFill>
                          <a:latin typeface="Times New Roman" pitchFamily="18" charset="0"/>
                          <a:ea typeface="Calibri"/>
                          <a:cs typeface="Times New Roman" pitchFamily="18" charset="0"/>
                        </a:rPr>
                        <a:t>3</a:t>
                      </a:r>
                      <a:endParaRPr lang="fr-FR" sz="2400" b="1" dirty="0">
                        <a:solidFill>
                          <a:srgbClr val="FF0000"/>
                        </a:solidFill>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CP= </a:t>
                      </a:r>
                      <a:r>
                        <a:rPr lang="ar-DZ" sz="1800" b="1" dirty="0">
                          <a:latin typeface="Times New Roman" pitchFamily="18" charset="0"/>
                          <a:ea typeface="Calibri"/>
                          <a:cs typeface="Times New Roman" pitchFamily="18" charset="0"/>
                        </a:rPr>
                        <a:t>5000</a:t>
                      </a:r>
                      <a:endParaRPr lang="fr-FR" sz="1800" dirty="0">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D= </a:t>
                      </a:r>
                      <a:r>
                        <a:rPr lang="ar-DZ" sz="1800" b="1" dirty="0">
                          <a:latin typeface="Times New Roman" pitchFamily="18" charset="0"/>
                          <a:ea typeface="Calibri"/>
                          <a:cs typeface="Times New Roman" pitchFamily="18" charset="0"/>
                        </a:rPr>
                        <a:t>5000</a:t>
                      </a:r>
                      <a:endParaRPr lang="fr-FR" sz="1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Calibri"/>
                          <a:ea typeface="Calibri"/>
                          <a:cs typeface="Simplified Arabic"/>
                        </a:rPr>
                        <a:t>بديل </a:t>
                      </a:r>
                      <a:r>
                        <a:rPr lang="ar-DZ" sz="2400" b="1" u="sng" dirty="0">
                          <a:solidFill>
                            <a:srgbClr val="FF0000"/>
                          </a:solidFill>
                          <a:latin typeface="Times New Roman" pitchFamily="18" charset="0"/>
                          <a:ea typeface="Calibri"/>
                          <a:cs typeface="Times New Roman" pitchFamily="18" charset="0"/>
                        </a:rPr>
                        <a:t>4</a:t>
                      </a:r>
                      <a:endParaRPr lang="fr-FR" sz="2400" dirty="0">
                        <a:solidFill>
                          <a:srgbClr val="FF0000"/>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CP= </a:t>
                      </a:r>
                      <a:r>
                        <a:rPr kumimoji="0" lang="ar-DZ" sz="1800" b="1" kern="1200" dirty="0">
                          <a:solidFill>
                            <a:schemeClr val="tx1"/>
                          </a:solidFill>
                          <a:latin typeface="Times New Roman" pitchFamily="18" charset="0"/>
                          <a:ea typeface="Calibri"/>
                          <a:cs typeface="Times New Roman" pitchFamily="18" charset="0"/>
                        </a:rPr>
                        <a:t>4000</a:t>
                      </a:r>
                      <a:endParaRPr kumimoji="0" lang="fr-FR" sz="1800" b="1" kern="1200" dirty="0">
                        <a:solidFill>
                          <a:schemeClr val="tx1"/>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D= </a:t>
                      </a:r>
                      <a:r>
                        <a:rPr kumimoji="0" lang="ar-DZ" sz="1800" b="1" kern="1200" dirty="0">
                          <a:solidFill>
                            <a:schemeClr val="tx1"/>
                          </a:solidFill>
                          <a:latin typeface="Times New Roman" pitchFamily="18" charset="0"/>
                          <a:ea typeface="Calibri"/>
                          <a:cs typeface="Times New Roman" pitchFamily="18" charset="0"/>
                        </a:rPr>
                        <a:t>6000</a:t>
                      </a:r>
                      <a:endParaRPr kumimoji="0" lang="fr-FR" sz="1800" b="1" kern="12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Calibri"/>
                          <a:ea typeface="Calibri"/>
                          <a:cs typeface="Simplified Arabic"/>
                        </a:rPr>
                        <a:t>بديل </a:t>
                      </a:r>
                      <a:r>
                        <a:rPr lang="ar-DZ" sz="2400" b="1" u="sng" dirty="0">
                          <a:solidFill>
                            <a:srgbClr val="FF0000"/>
                          </a:solidFill>
                          <a:latin typeface="Times New Roman" pitchFamily="18" charset="0"/>
                          <a:ea typeface="Calibri"/>
                          <a:cs typeface="Times New Roman" pitchFamily="18" charset="0"/>
                        </a:rPr>
                        <a:t>5</a:t>
                      </a:r>
                      <a:endParaRPr lang="fr-FR" sz="2400" dirty="0">
                        <a:solidFill>
                          <a:srgbClr val="FF0000"/>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CP= </a:t>
                      </a:r>
                      <a:r>
                        <a:rPr kumimoji="0" lang="ar-DZ" sz="1800" b="1" kern="1200" dirty="0">
                          <a:solidFill>
                            <a:schemeClr val="tx1"/>
                          </a:solidFill>
                          <a:latin typeface="Times New Roman" pitchFamily="18" charset="0"/>
                          <a:ea typeface="Calibri"/>
                          <a:cs typeface="Times New Roman" pitchFamily="18" charset="0"/>
                        </a:rPr>
                        <a:t>2000</a:t>
                      </a:r>
                      <a:endParaRPr kumimoji="0" lang="fr-FR" sz="1800" b="1" kern="1200" dirty="0">
                        <a:solidFill>
                          <a:schemeClr val="tx1"/>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D= </a:t>
                      </a:r>
                      <a:r>
                        <a:rPr kumimoji="0" lang="ar-DZ" sz="1800" b="1" kern="1200" dirty="0">
                          <a:solidFill>
                            <a:schemeClr val="tx1"/>
                          </a:solidFill>
                          <a:latin typeface="Times New Roman" pitchFamily="18" charset="0"/>
                          <a:ea typeface="Calibri"/>
                          <a:cs typeface="Times New Roman" pitchFamily="18" charset="0"/>
                        </a:rPr>
                        <a:t>8000</a:t>
                      </a:r>
                      <a:endParaRPr kumimoji="0" lang="fr-FR" sz="1800" b="1" kern="12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lnSpc>
                          <a:spcPct val="115000"/>
                        </a:lnSpc>
                        <a:spcBef>
                          <a:spcPts val="0"/>
                        </a:spcBef>
                        <a:spcAft>
                          <a:spcPts val="0"/>
                        </a:spcAft>
                      </a:pPr>
                      <a:r>
                        <a:rPr lang="ar-DZ" sz="2000" b="1" dirty="0">
                          <a:latin typeface="Calibri"/>
                          <a:ea typeface="Calibri"/>
                          <a:cs typeface="Simplified Arabic"/>
                        </a:rPr>
                        <a:t>الرفع المالي </a:t>
                      </a:r>
                      <a:r>
                        <a:rPr lang="fr-FR" sz="2000" b="1" dirty="0">
                          <a:latin typeface="Times New Roman" pitchFamily="18" charset="0"/>
                          <a:ea typeface="Calibri"/>
                          <a:cs typeface="Times New Roman" pitchFamily="18" charset="0"/>
                        </a:rPr>
                        <a:t>D/CP</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fr-FR" sz="2000" b="1" dirty="0">
                          <a:latin typeface="Times New Roman" pitchFamily="18" charset="0"/>
                          <a:ea typeface="Calibri"/>
                          <a:cs typeface="Times New Roman" pitchFamily="18" charset="0"/>
                        </a:rPr>
                        <a:t>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25%</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150%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400%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0">
                <a:tc>
                  <a:txBody>
                    <a:bodyPr/>
                    <a:lstStyle/>
                    <a:p>
                      <a:pPr marL="0" marR="0" algn="just" rtl="1">
                        <a:lnSpc>
                          <a:spcPct val="115000"/>
                        </a:lnSpc>
                        <a:spcBef>
                          <a:spcPts val="0"/>
                        </a:spcBef>
                        <a:spcAft>
                          <a:spcPts val="0"/>
                        </a:spcAft>
                      </a:pPr>
                      <a:r>
                        <a:rPr lang="ar-DZ" sz="2000" b="1">
                          <a:latin typeface="Calibri"/>
                          <a:ea typeface="Calibri"/>
                          <a:cs typeface="Simplified Arabic"/>
                        </a:rPr>
                        <a:t>النتيجة قبل ف و ض </a:t>
                      </a:r>
                      <a:endParaRPr lang="fr-FR" sz="20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1000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1000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1000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1000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1000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marL="0" marR="0" algn="just" rtl="1">
                        <a:lnSpc>
                          <a:spcPct val="115000"/>
                        </a:lnSpc>
                        <a:spcBef>
                          <a:spcPts val="0"/>
                        </a:spcBef>
                        <a:spcAft>
                          <a:spcPts val="0"/>
                        </a:spcAft>
                      </a:pPr>
                      <a:r>
                        <a:rPr lang="ar-DZ" sz="2000" b="1" dirty="0">
                          <a:latin typeface="Calibri"/>
                          <a:ea typeface="Calibri"/>
                          <a:cs typeface="Simplified Arabic"/>
                        </a:rPr>
                        <a:t>الفوائد </a:t>
                      </a:r>
                      <a:r>
                        <a:rPr lang="ar-DZ" sz="2000" b="1" dirty="0">
                          <a:latin typeface="Times New Roman" pitchFamily="18" charset="0"/>
                          <a:ea typeface="Calibri"/>
                          <a:cs typeface="Times New Roman" pitchFamily="18" charset="0"/>
                        </a:rPr>
                        <a:t>10%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200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500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600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800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marL="0" marR="0" algn="just" rtl="1">
                        <a:lnSpc>
                          <a:spcPct val="115000"/>
                        </a:lnSpc>
                        <a:spcBef>
                          <a:spcPts val="0"/>
                        </a:spcBef>
                        <a:spcAft>
                          <a:spcPts val="0"/>
                        </a:spcAft>
                      </a:pPr>
                      <a:r>
                        <a:rPr lang="ar-DZ" sz="2000" b="1">
                          <a:latin typeface="Calibri"/>
                          <a:ea typeface="Calibri"/>
                          <a:cs typeface="Simplified Arabic"/>
                        </a:rPr>
                        <a:t>النتيجة قبل الضراب </a:t>
                      </a:r>
                      <a:endParaRPr lang="fr-FR" sz="20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1000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800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500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400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200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marL="0" marR="0" algn="just" rtl="1">
                        <a:lnSpc>
                          <a:spcPct val="115000"/>
                        </a:lnSpc>
                        <a:spcBef>
                          <a:spcPts val="0"/>
                        </a:spcBef>
                        <a:spcAft>
                          <a:spcPts val="0"/>
                        </a:spcAft>
                      </a:pPr>
                      <a:r>
                        <a:rPr lang="ar-DZ" sz="2000" b="1" dirty="0">
                          <a:latin typeface="Calibri"/>
                          <a:ea typeface="Calibri"/>
                          <a:cs typeface="Simplified Arabic"/>
                        </a:rPr>
                        <a:t>الضريبة على الأرباح </a:t>
                      </a:r>
                      <a:r>
                        <a:rPr lang="ar-DZ" sz="2000" b="1" dirty="0">
                          <a:latin typeface="Times New Roman" pitchFamily="18" charset="0"/>
                          <a:ea typeface="Calibri"/>
                          <a:cs typeface="Times New Roman" pitchFamily="18" charset="0"/>
                        </a:rPr>
                        <a:t>25%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250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200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125</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50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marL="0" marR="0" algn="just" rtl="1">
                        <a:lnSpc>
                          <a:spcPct val="115000"/>
                        </a:lnSpc>
                        <a:spcBef>
                          <a:spcPts val="0"/>
                        </a:spcBef>
                        <a:spcAft>
                          <a:spcPts val="0"/>
                        </a:spcAft>
                        <a:tabLst>
                          <a:tab pos="1176655" algn="r"/>
                        </a:tabLst>
                      </a:pPr>
                      <a:r>
                        <a:rPr lang="ar-DZ" sz="2000" b="1" dirty="0">
                          <a:latin typeface="Calibri"/>
                          <a:ea typeface="Calibri"/>
                          <a:cs typeface="Simplified Arabic"/>
                        </a:rPr>
                        <a:t>النتيجة الصافية	</a:t>
                      </a:r>
                      <a:endParaRPr lang="fr-FR" sz="20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750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600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375</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300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150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marL="0" marR="0" algn="just" rtl="1">
                        <a:lnSpc>
                          <a:spcPct val="115000"/>
                        </a:lnSpc>
                        <a:spcBef>
                          <a:spcPts val="0"/>
                        </a:spcBef>
                        <a:spcAft>
                          <a:spcPts val="0"/>
                        </a:spcAft>
                        <a:tabLst>
                          <a:tab pos="1176655" algn="r"/>
                        </a:tabLst>
                      </a:pPr>
                      <a:r>
                        <a:rPr lang="ar-DZ" sz="2000" b="1" dirty="0">
                          <a:latin typeface="Calibri"/>
                          <a:ea typeface="Calibri"/>
                          <a:cs typeface="Simplified Arabic"/>
                        </a:rPr>
                        <a:t>المردودية المالية</a:t>
                      </a:r>
                      <a:endParaRPr lang="fr-FR" sz="20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7.5%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7.5%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7.5%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7.5%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7.5%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sp>
        <p:nvSpPr>
          <p:cNvPr id="199681" name="Rectangle 1"/>
          <p:cNvSpPr>
            <a:spLocks noChangeArrowheads="1"/>
          </p:cNvSpPr>
          <p:nvPr/>
        </p:nvSpPr>
        <p:spPr bwMode="auto">
          <a:xfrm>
            <a:off x="152400" y="5486400"/>
            <a:ext cx="8763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a:ea typeface="Calibri" pitchFamily="34" charset="0"/>
                <a:cs typeface="Arial" pitchFamily="34" charset="0"/>
              </a:rPr>
              <a:t>      عندما كانت المردودية الاقتصادية مساوية لمعدل الفائدة، كانت المردودية المالية ثابتة ومستقلة عن الهيكل المالي، لذا نقول أنه ليس هناك أي أثر للرفع المالي على مردودية الأموال الخاصة: </a:t>
            </a:r>
            <a:r>
              <a:rPr kumimoji="0" lang="ar-DZ" sz="2400" b="1" i="0" u="none" strike="noStrike" cap="none" normalizeH="0" baseline="0" dirty="0" smtClean="0">
                <a:ln>
                  <a:noFill/>
                </a:ln>
                <a:solidFill>
                  <a:srgbClr val="FF0000"/>
                </a:solidFill>
                <a:effectLst/>
                <a:latin typeface="Simplified Arabic"/>
                <a:ea typeface="Calibri" pitchFamily="34" charset="0"/>
                <a:cs typeface="Arial" pitchFamily="34" charset="0"/>
              </a:rPr>
              <a:t>أثر حيادي للرفع المالي.</a:t>
            </a:r>
            <a:endParaRPr kumimoji="0" lang="ar-DZ"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68240" y="152401"/>
            <a:ext cx="8915400" cy="1828799"/>
          </a:xfrm>
        </p:spPr>
        <p:txBody>
          <a:bodyPr>
            <a:normAutofit/>
          </a:bodyPr>
          <a:lstStyle/>
          <a:p>
            <a:pPr algn="just" rtl="1">
              <a:buNone/>
            </a:pPr>
            <a:r>
              <a:rPr lang="ar-DZ" sz="2800" b="1" dirty="0" smtClean="0">
                <a:solidFill>
                  <a:srgbClr val="FF0000"/>
                </a:solidFill>
                <a:latin typeface="Arial" pitchFamily="34" charset="0"/>
                <a:cs typeface="Arial" pitchFamily="34" charset="0"/>
              </a:rPr>
              <a:t>الحالة الثالثة:الظروف الاقتصادية سيئة</a:t>
            </a:r>
            <a:endParaRPr lang="fr-FR" sz="2800" dirty="0" smtClean="0">
              <a:solidFill>
                <a:srgbClr val="FF0000"/>
              </a:solidFill>
              <a:latin typeface="Arial" pitchFamily="34" charset="0"/>
              <a:cs typeface="Arial" pitchFamily="34" charset="0"/>
            </a:endParaRPr>
          </a:p>
          <a:p>
            <a:pPr marL="0" indent="0" algn="just" rtl="1">
              <a:buNone/>
            </a:pPr>
            <a:r>
              <a:rPr lang="ar-DZ" sz="2400" b="1" dirty="0" smtClean="0">
                <a:latin typeface="Arial" pitchFamily="34" charset="0"/>
                <a:cs typeface="Arial" pitchFamily="34" charset="0"/>
              </a:rPr>
              <a:t>لذا كانت النتيجة قبل الفوائد والضرائب </a:t>
            </a:r>
            <a:r>
              <a:rPr lang="ar-DZ" sz="2400" b="1" dirty="0" smtClean="0">
                <a:latin typeface="Times New Roman" pitchFamily="18" charset="0"/>
                <a:cs typeface="Times New Roman" pitchFamily="18" charset="0"/>
              </a:rPr>
              <a:t>800 </a:t>
            </a:r>
            <a:r>
              <a:rPr lang="ar-DZ" sz="2400" b="1" dirty="0" smtClean="0">
                <a:latin typeface="Arial" pitchFamily="34" charset="0"/>
                <a:cs typeface="Arial" pitchFamily="34" charset="0"/>
              </a:rPr>
              <a:t>دج، وبالتالي:</a:t>
            </a:r>
          </a:p>
          <a:p>
            <a:pPr marL="0" indent="0" algn="just" rtl="1">
              <a:buNone/>
            </a:pPr>
            <a:r>
              <a:rPr lang="ar-DZ" sz="2200" b="1" dirty="0" smtClean="0">
                <a:latin typeface="Arial" pitchFamily="34" charset="0"/>
                <a:cs typeface="Arial" pitchFamily="34" charset="0"/>
              </a:rPr>
              <a:t>المردودية الاقتصادية= نتيجة قبل ف </a:t>
            </a:r>
            <a:r>
              <a:rPr lang="ar-DZ" sz="2200" b="1" dirty="0" err="1" smtClean="0">
                <a:latin typeface="Arial" pitchFamily="34" charset="0"/>
                <a:cs typeface="Arial" pitchFamily="34" charset="0"/>
              </a:rPr>
              <a:t>وض</a:t>
            </a:r>
            <a:r>
              <a:rPr lang="ar-DZ" sz="2200" b="1" dirty="0" smtClean="0">
                <a:latin typeface="Arial" pitchFamily="34" charset="0"/>
                <a:cs typeface="Arial" pitchFamily="34" charset="0"/>
              </a:rPr>
              <a:t>/ إجمالي رأس المال</a:t>
            </a:r>
            <a:r>
              <a:rPr lang="ar-DZ" sz="2200" b="1" dirty="0" smtClean="0">
                <a:latin typeface="Times New Roman" pitchFamily="18" charset="0"/>
                <a:cs typeface="Times New Roman" pitchFamily="18" charset="0"/>
              </a:rPr>
              <a:t>= 10000/800 =0.08 =8%.</a:t>
            </a:r>
          </a:p>
          <a:p>
            <a:pPr marL="0" indent="0" algn="just" rtl="1">
              <a:buNone/>
            </a:pPr>
            <a:r>
              <a:rPr lang="ar-DZ" sz="2400" b="1" dirty="0" smtClean="0">
                <a:latin typeface="Arial" pitchFamily="34" charset="0"/>
                <a:cs typeface="Arial" pitchFamily="34" charset="0"/>
              </a:rPr>
              <a:t> ومنه: </a:t>
            </a:r>
            <a:r>
              <a:rPr lang="ar-DZ" sz="2400" b="1" dirty="0" smtClean="0">
                <a:solidFill>
                  <a:srgbClr val="FF0000"/>
                </a:solidFill>
                <a:latin typeface="Arial" pitchFamily="34" charset="0"/>
                <a:cs typeface="Arial" pitchFamily="34" charset="0"/>
              </a:rPr>
              <a:t>المردودية الاقتصادية &lt; معدل الفائدة </a:t>
            </a:r>
            <a:r>
              <a:rPr lang="ar-DZ" sz="2400" b="1" dirty="0" smtClean="0">
                <a:solidFill>
                  <a:srgbClr val="FF0000"/>
                </a:solidFill>
                <a:latin typeface="Times New Roman" pitchFamily="18" charset="0"/>
                <a:cs typeface="Times New Roman" pitchFamily="18" charset="0"/>
              </a:rPr>
              <a:t>10 %</a:t>
            </a:r>
            <a:endParaRPr lang="fr-FR" sz="2400" dirty="0">
              <a:solidFill>
                <a:srgbClr val="FF0000"/>
              </a:solidFill>
              <a:latin typeface="Times New Roman" pitchFamily="18" charset="0"/>
              <a:cs typeface="Times New Roman" pitchFamily="18" charset="0"/>
            </a:endParaRPr>
          </a:p>
        </p:txBody>
      </p:sp>
      <p:graphicFrame>
        <p:nvGraphicFramePr>
          <p:cNvPr id="5" name="Tableau 4"/>
          <p:cNvGraphicFramePr>
            <a:graphicFrameLocks noGrp="1"/>
          </p:cNvGraphicFramePr>
          <p:nvPr/>
        </p:nvGraphicFramePr>
        <p:xfrm>
          <a:off x="228600" y="1981200"/>
          <a:ext cx="8763001" cy="3545424"/>
        </p:xfrm>
        <a:graphic>
          <a:graphicData uri="http://schemas.openxmlformats.org/drawingml/2006/table">
            <a:tbl>
              <a:tblPr rtl="1"/>
              <a:tblGrid>
                <a:gridCol w="2571134"/>
                <a:gridCol w="1262858"/>
                <a:gridCol w="1108359"/>
                <a:gridCol w="1173795"/>
                <a:gridCol w="1194505"/>
                <a:gridCol w="1452350"/>
              </a:tblGrid>
              <a:tr h="1091784">
                <a:tc>
                  <a:txBody>
                    <a:bodyPr/>
                    <a:lstStyle/>
                    <a:p>
                      <a:pPr marL="0" marR="0" algn="ctr" rtl="1">
                        <a:lnSpc>
                          <a:spcPct val="115000"/>
                        </a:lnSpc>
                        <a:spcBef>
                          <a:spcPts val="0"/>
                        </a:spcBef>
                        <a:spcAft>
                          <a:spcPts val="0"/>
                        </a:spcAft>
                      </a:pPr>
                      <a:r>
                        <a:rPr lang="ar-DZ" sz="2400" b="1" dirty="0">
                          <a:solidFill>
                            <a:srgbClr val="FF0000"/>
                          </a:solidFill>
                          <a:latin typeface="Calibri"/>
                          <a:ea typeface="Calibri"/>
                          <a:cs typeface="Simplified Arabic"/>
                        </a:rPr>
                        <a:t>بدائل التمويل</a:t>
                      </a:r>
                      <a:endParaRPr lang="fr-FR" sz="2400" dirty="0">
                        <a:solidFill>
                          <a:srgbClr val="FF0000"/>
                        </a:solidFill>
                        <a:latin typeface="Calibri"/>
                        <a:ea typeface="Calibri"/>
                        <a:cs typeface="Arial"/>
                      </a:endParaRPr>
                    </a:p>
                    <a:p>
                      <a:pPr marL="0" marR="0" algn="just" rtl="1">
                        <a:lnSpc>
                          <a:spcPct val="115000"/>
                        </a:lnSpc>
                        <a:spcBef>
                          <a:spcPts val="0"/>
                        </a:spcBef>
                        <a:spcAft>
                          <a:spcPts val="0"/>
                        </a:spcAft>
                      </a:pPr>
                      <a:r>
                        <a:rPr lang="ar-DZ" sz="1800" b="1" dirty="0">
                          <a:latin typeface="Calibri"/>
                          <a:ea typeface="Calibri"/>
                          <a:cs typeface="Simplified Arabic"/>
                        </a:rPr>
                        <a:t>الأموال الخاصة </a:t>
                      </a:r>
                      <a:r>
                        <a:rPr lang="fr-FR" sz="1800" b="1" dirty="0">
                          <a:latin typeface="Times New Roman" pitchFamily="18" charset="0"/>
                          <a:ea typeface="Calibri"/>
                          <a:cs typeface="Times New Roman" pitchFamily="18" charset="0"/>
                        </a:rPr>
                        <a:t>CP</a:t>
                      </a:r>
                      <a:endParaRPr lang="fr-FR" sz="1800" dirty="0">
                        <a:latin typeface="Times New Roman" pitchFamily="18" charset="0"/>
                        <a:ea typeface="Calibri"/>
                        <a:cs typeface="Times New Roman" pitchFamily="18" charset="0"/>
                      </a:endParaRPr>
                    </a:p>
                    <a:p>
                      <a:pPr marL="0" marR="0" algn="just" rtl="1">
                        <a:lnSpc>
                          <a:spcPct val="115000"/>
                        </a:lnSpc>
                        <a:spcBef>
                          <a:spcPts val="0"/>
                        </a:spcBef>
                        <a:spcAft>
                          <a:spcPts val="0"/>
                        </a:spcAft>
                      </a:pPr>
                      <a:r>
                        <a:rPr lang="ar-DZ" sz="1800" b="1" dirty="0">
                          <a:latin typeface="Calibri"/>
                          <a:ea typeface="Calibri"/>
                          <a:cs typeface="Simplified Arabic"/>
                        </a:rPr>
                        <a:t>الديون </a:t>
                      </a:r>
                      <a:r>
                        <a:rPr lang="fr-FR" sz="1800" b="1" dirty="0">
                          <a:latin typeface="Times New Roman" pitchFamily="18" charset="0"/>
                          <a:ea typeface="Calibri"/>
                          <a:cs typeface="Times New Roman" pitchFamily="18" charset="0"/>
                        </a:rPr>
                        <a:t>D</a:t>
                      </a:r>
                      <a:endParaRPr lang="fr-FR" sz="1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Arial" pitchFamily="34" charset="0"/>
                          <a:ea typeface="Calibri"/>
                          <a:cs typeface="Arial" pitchFamily="34" charset="0"/>
                        </a:rPr>
                        <a:t>بديل </a:t>
                      </a:r>
                      <a:r>
                        <a:rPr lang="ar-DZ" sz="2400" b="1" u="sng" dirty="0">
                          <a:solidFill>
                            <a:srgbClr val="FF0000"/>
                          </a:solidFill>
                          <a:latin typeface="Times New Roman" pitchFamily="18" charset="0"/>
                          <a:ea typeface="Calibri"/>
                          <a:cs typeface="Times New Roman" pitchFamily="18" charset="0"/>
                        </a:rPr>
                        <a:t>1</a:t>
                      </a:r>
                      <a:endParaRPr lang="fr-FR" sz="2400" dirty="0">
                        <a:solidFill>
                          <a:srgbClr val="FF0000"/>
                        </a:solidFill>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CP= 10000</a:t>
                      </a:r>
                      <a:endParaRPr lang="fr-FR" sz="1800" dirty="0">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D= 0</a:t>
                      </a:r>
                      <a:endParaRPr lang="fr-FR" sz="1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Calibri"/>
                          <a:ea typeface="Calibri"/>
                          <a:cs typeface="Simplified Arabic"/>
                        </a:rPr>
                        <a:t>بديل </a:t>
                      </a:r>
                      <a:r>
                        <a:rPr lang="ar-DZ" sz="2400" b="1" u="sng" dirty="0">
                          <a:solidFill>
                            <a:srgbClr val="FF0000"/>
                          </a:solidFill>
                          <a:latin typeface="Times New Roman" pitchFamily="18" charset="0"/>
                          <a:ea typeface="Calibri"/>
                          <a:cs typeface="Times New Roman" pitchFamily="18" charset="0"/>
                        </a:rPr>
                        <a:t>2</a:t>
                      </a:r>
                      <a:endParaRPr lang="fr-FR" sz="2400" dirty="0">
                        <a:solidFill>
                          <a:srgbClr val="FF0000"/>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CP= 8000</a:t>
                      </a: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D= 2000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Arial" pitchFamily="34" charset="0"/>
                          <a:ea typeface="Calibri"/>
                          <a:cs typeface="Arial" pitchFamily="34" charset="0"/>
                        </a:rPr>
                        <a:t>بديل </a:t>
                      </a:r>
                      <a:r>
                        <a:rPr lang="ar-DZ" sz="2400" b="1" u="sng" dirty="0">
                          <a:solidFill>
                            <a:srgbClr val="FF0000"/>
                          </a:solidFill>
                          <a:latin typeface="Times New Roman" pitchFamily="18" charset="0"/>
                          <a:ea typeface="Calibri"/>
                          <a:cs typeface="Times New Roman" pitchFamily="18" charset="0"/>
                        </a:rPr>
                        <a:t>3</a:t>
                      </a:r>
                      <a:endParaRPr lang="fr-FR" sz="2400" b="1" dirty="0">
                        <a:solidFill>
                          <a:srgbClr val="FF0000"/>
                        </a:solidFill>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CP= </a:t>
                      </a:r>
                      <a:r>
                        <a:rPr lang="ar-DZ" sz="1800" b="1" dirty="0">
                          <a:latin typeface="Times New Roman" pitchFamily="18" charset="0"/>
                          <a:ea typeface="Calibri"/>
                          <a:cs typeface="Times New Roman" pitchFamily="18" charset="0"/>
                        </a:rPr>
                        <a:t>5000</a:t>
                      </a:r>
                      <a:endParaRPr lang="fr-FR" sz="1800" dirty="0">
                        <a:latin typeface="Times New Roman" pitchFamily="18" charset="0"/>
                        <a:ea typeface="Calibri"/>
                        <a:cs typeface="Times New Roman" pitchFamily="18" charset="0"/>
                      </a:endParaRPr>
                    </a:p>
                    <a:p>
                      <a:pPr marL="0" marR="0" algn="just" rtl="0">
                        <a:lnSpc>
                          <a:spcPct val="115000"/>
                        </a:lnSpc>
                        <a:spcBef>
                          <a:spcPts val="0"/>
                        </a:spcBef>
                        <a:spcAft>
                          <a:spcPts val="0"/>
                        </a:spcAft>
                      </a:pPr>
                      <a:r>
                        <a:rPr lang="fr-FR" sz="1800" b="1" dirty="0">
                          <a:latin typeface="Times New Roman" pitchFamily="18" charset="0"/>
                          <a:ea typeface="Calibri"/>
                          <a:cs typeface="Times New Roman" pitchFamily="18" charset="0"/>
                        </a:rPr>
                        <a:t>D= </a:t>
                      </a:r>
                      <a:r>
                        <a:rPr lang="ar-DZ" sz="1800" b="1" dirty="0">
                          <a:latin typeface="Times New Roman" pitchFamily="18" charset="0"/>
                          <a:ea typeface="Calibri"/>
                          <a:cs typeface="Times New Roman" pitchFamily="18" charset="0"/>
                        </a:rPr>
                        <a:t>5000</a:t>
                      </a:r>
                      <a:endParaRPr lang="fr-FR" sz="1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Calibri"/>
                          <a:ea typeface="Calibri"/>
                          <a:cs typeface="Simplified Arabic"/>
                        </a:rPr>
                        <a:t>بديل </a:t>
                      </a:r>
                      <a:r>
                        <a:rPr lang="ar-DZ" sz="2400" b="1" u="sng" dirty="0">
                          <a:solidFill>
                            <a:srgbClr val="FF0000"/>
                          </a:solidFill>
                          <a:latin typeface="Times New Roman" pitchFamily="18" charset="0"/>
                          <a:ea typeface="Calibri"/>
                          <a:cs typeface="Times New Roman" pitchFamily="18" charset="0"/>
                        </a:rPr>
                        <a:t>4</a:t>
                      </a:r>
                      <a:endParaRPr lang="fr-FR" sz="2400" dirty="0">
                        <a:solidFill>
                          <a:srgbClr val="FF0000"/>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CP= </a:t>
                      </a:r>
                      <a:r>
                        <a:rPr kumimoji="0" lang="ar-DZ" sz="1800" b="1" kern="1200" dirty="0">
                          <a:solidFill>
                            <a:schemeClr val="tx1"/>
                          </a:solidFill>
                          <a:latin typeface="Times New Roman" pitchFamily="18" charset="0"/>
                          <a:ea typeface="Calibri"/>
                          <a:cs typeface="Times New Roman" pitchFamily="18" charset="0"/>
                        </a:rPr>
                        <a:t>4000</a:t>
                      </a:r>
                      <a:endParaRPr kumimoji="0" lang="fr-FR" sz="1800" b="1" kern="1200" dirty="0">
                        <a:solidFill>
                          <a:schemeClr val="tx1"/>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D= </a:t>
                      </a:r>
                      <a:r>
                        <a:rPr kumimoji="0" lang="ar-DZ" sz="1800" b="1" kern="1200" dirty="0">
                          <a:solidFill>
                            <a:schemeClr val="tx1"/>
                          </a:solidFill>
                          <a:latin typeface="Times New Roman" pitchFamily="18" charset="0"/>
                          <a:ea typeface="Calibri"/>
                          <a:cs typeface="Times New Roman" pitchFamily="18" charset="0"/>
                        </a:rPr>
                        <a:t>6000</a:t>
                      </a:r>
                      <a:endParaRPr kumimoji="0" lang="fr-FR" sz="1800" b="1" kern="12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u="sng" dirty="0">
                          <a:solidFill>
                            <a:srgbClr val="FF0000"/>
                          </a:solidFill>
                          <a:latin typeface="Calibri"/>
                          <a:ea typeface="Calibri"/>
                          <a:cs typeface="Simplified Arabic"/>
                        </a:rPr>
                        <a:t>بديل </a:t>
                      </a:r>
                      <a:r>
                        <a:rPr lang="ar-DZ" sz="2400" b="1" u="sng" dirty="0">
                          <a:solidFill>
                            <a:srgbClr val="FF0000"/>
                          </a:solidFill>
                          <a:latin typeface="Times New Roman" pitchFamily="18" charset="0"/>
                          <a:ea typeface="Calibri"/>
                          <a:cs typeface="Times New Roman" pitchFamily="18" charset="0"/>
                        </a:rPr>
                        <a:t>5</a:t>
                      </a:r>
                      <a:endParaRPr lang="fr-FR" sz="2400" dirty="0">
                        <a:solidFill>
                          <a:srgbClr val="FF0000"/>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CP= </a:t>
                      </a:r>
                      <a:r>
                        <a:rPr kumimoji="0" lang="ar-DZ" sz="1800" b="1" kern="1200" dirty="0">
                          <a:solidFill>
                            <a:schemeClr val="tx1"/>
                          </a:solidFill>
                          <a:latin typeface="Times New Roman" pitchFamily="18" charset="0"/>
                          <a:ea typeface="Calibri"/>
                          <a:cs typeface="Times New Roman" pitchFamily="18" charset="0"/>
                        </a:rPr>
                        <a:t>2000</a:t>
                      </a:r>
                      <a:endParaRPr kumimoji="0" lang="fr-FR" sz="1800" b="1" kern="1200" dirty="0">
                        <a:solidFill>
                          <a:schemeClr val="tx1"/>
                        </a:solidFill>
                        <a:latin typeface="Times New Roman" pitchFamily="18" charset="0"/>
                        <a:ea typeface="Calibri"/>
                        <a:cs typeface="Times New Roman" pitchFamily="18" charset="0"/>
                      </a:endParaRPr>
                    </a:p>
                    <a:p>
                      <a:pPr marL="0" marR="0" algn="just" rtl="0" eaLnBrk="1" latinLnBrk="0" hangingPunct="1">
                        <a:lnSpc>
                          <a:spcPct val="115000"/>
                        </a:lnSpc>
                        <a:spcBef>
                          <a:spcPts val="0"/>
                        </a:spcBef>
                        <a:spcAft>
                          <a:spcPts val="0"/>
                        </a:spcAft>
                      </a:pPr>
                      <a:r>
                        <a:rPr kumimoji="0" lang="fr-FR" sz="1800" b="1" kern="1200" dirty="0">
                          <a:solidFill>
                            <a:schemeClr val="tx1"/>
                          </a:solidFill>
                          <a:latin typeface="Times New Roman" pitchFamily="18" charset="0"/>
                          <a:ea typeface="Calibri"/>
                          <a:cs typeface="Times New Roman" pitchFamily="18" charset="0"/>
                        </a:rPr>
                        <a:t>D= </a:t>
                      </a:r>
                      <a:r>
                        <a:rPr kumimoji="0" lang="ar-DZ" sz="1800" b="1" kern="1200" dirty="0">
                          <a:solidFill>
                            <a:schemeClr val="tx1"/>
                          </a:solidFill>
                          <a:latin typeface="Times New Roman" pitchFamily="18" charset="0"/>
                          <a:ea typeface="Calibri"/>
                          <a:cs typeface="Times New Roman" pitchFamily="18" charset="0"/>
                        </a:rPr>
                        <a:t>8000</a:t>
                      </a:r>
                      <a:endParaRPr kumimoji="0" lang="fr-FR" sz="1800" b="1" kern="12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4774">
                <a:tc>
                  <a:txBody>
                    <a:bodyPr/>
                    <a:lstStyle/>
                    <a:p>
                      <a:pPr marL="0" marR="0" algn="just" rtl="1">
                        <a:lnSpc>
                          <a:spcPct val="115000"/>
                        </a:lnSpc>
                        <a:spcBef>
                          <a:spcPts val="0"/>
                        </a:spcBef>
                        <a:spcAft>
                          <a:spcPts val="0"/>
                        </a:spcAft>
                      </a:pPr>
                      <a:r>
                        <a:rPr lang="ar-DZ" sz="2000" b="1" dirty="0">
                          <a:latin typeface="Calibri"/>
                          <a:ea typeface="Calibri"/>
                          <a:cs typeface="Simplified Arabic"/>
                        </a:rPr>
                        <a:t>الرفع المالي </a:t>
                      </a:r>
                      <a:r>
                        <a:rPr lang="fr-FR" sz="2000" b="1" dirty="0">
                          <a:latin typeface="Times New Roman" pitchFamily="18" charset="0"/>
                          <a:ea typeface="Calibri"/>
                          <a:cs typeface="Times New Roman" pitchFamily="18" charset="0"/>
                        </a:rPr>
                        <a:t>D/CP</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r-FR" sz="2000" b="1" dirty="0">
                          <a:latin typeface="Times New Roman" pitchFamily="18" charset="0"/>
                          <a:ea typeface="Calibri"/>
                          <a:cs typeface="Times New Roman" pitchFamily="18" charset="0"/>
                        </a:rPr>
                        <a:t>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25%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150%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400%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4774">
                <a:tc>
                  <a:txBody>
                    <a:bodyPr/>
                    <a:lstStyle/>
                    <a:p>
                      <a:pPr marL="0" marR="0" algn="just" rtl="1">
                        <a:lnSpc>
                          <a:spcPct val="115000"/>
                        </a:lnSpc>
                        <a:spcBef>
                          <a:spcPts val="0"/>
                        </a:spcBef>
                        <a:spcAft>
                          <a:spcPts val="0"/>
                        </a:spcAft>
                      </a:pPr>
                      <a:r>
                        <a:rPr lang="ar-DZ" sz="2000" b="1">
                          <a:latin typeface="Calibri"/>
                          <a:ea typeface="Calibri"/>
                          <a:cs typeface="Simplified Arabic"/>
                        </a:rPr>
                        <a:t>النتيجة قبل ف و ض </a:t>
                      </a:r>
                      <a:endParaRPr lang="fr-FR" sz="20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800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800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800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800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800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44774">
                <a:tc>
                  <a:txBody>
                    <a:bodyPr/>
                    <a:lstStyle/>
                    <a:p>
                      <a:pPr marL="0" marR="0" algn="just" rtl="1">
                        <a:lnSpc>
                          <a:spcPct val="115000"/>
                        </a:lnSpc>
                        <a:spcBef>
                          <a:spcPts val="0"/>
                        </a:spcBef>
                        <a:spcAft>
                          <a:spcPts val="0"/>
                        </a:spcAft>
                      </a:pPr>
                      <a:r>
                        <a:rPr lang="ar-DZ" sz="2000" b="1" dirty="0">
                          <a:latin typeface="Calibri"/>
                          <a:ea typeface="Calibri"/>
                          <a:cs typeface="Simplified Arabic"/>
                        </a:rPr>
                        <a:t>الفوائد </a:t>
                      </a:r>
                      <a:r>
                        <a:rPr lang="ar-DZ" sz="2000" b="1" dirty="0">
                          <a:latin typeface="Times New Roman" pitchFamily="18" charset="0"/>
                          <a:ea typeface="Calibri"/>
                          <a:cs typeface="Times New Roman" pitchFamily="18" charset="0"/>
                        </a:rPr>
                        <a:t>10%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200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500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600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800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44774">
                <a:tc>
                  <a:txBody>
                    <a:bodyPr/>
                    <a:lstStyle/>
                    <a:p>
                      <a:pPr marL="0" marR="0" algn="just" rtl="1">
                        <a:lnSpc>
                          <a:spcPct val="115000"/>
                        </a:lnSpc>
                        <a:spcBef>
                          <a:spcPts val="0"/>
                        </a:spcBef>
                        <a:spcAft>
                          <a:spcPts val="0"/>
                        </a:spcAft>
                      </a:pPr>
                      <a:r>
                        <a:rPr lang="ar-DZ" sz="2000" b="1">
                          <a:latin typeface="Calibri"/>
                          <a:ea typeface="Calibri"/>
                          <a:cs typeface="Simplified Arabic"/>
                        </a:rPr>
                        <a:t>النتيجة قبل الضراب </a:t>
                      </a:r>
                      <a:endParaRPr lang="fr-FR" sz="20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800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600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300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200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44774">
                <a:tc>
                  <a:txBody>
                    <a:bodyPr/>
                    <a:lstStyle/>
                    <a:p>
                      <a:pPr marL="0" marR="0" algn="just" rtl="1">
                        <a:lnSpc>
                          <a:spcPct val="115000"/>
                        </a:lnSpc>
                        <a:spcBef>
                          <a:spcPts val="0"/>
                        </a:spcBef>
                        <a:spcAft>
                          <a:spcPts val="0"/>
                        </a:spcAft>
                      </a:pPr>
                      <a:r>
                        <a:rPr lang="ar-DZ" sz="2000" b="1" dirty="0">
                          <a:latin typeface="Calibri"/>
                          <a:ea typeface="Calibri"/>
                          <a:cs typeface="Simplified Arabic"/>
                        </a:rPr>
                        <a:t>الضريبة على الأرباح </a:t>
                      </a:r>
                      <a:r>
                        <a:rPr lang="ar-DZ" sz="2000" b="1" dirty="0">
                          <a:latin typeface="Times New Roman" pitchFamily="18" charset="0"/>
                          <a:ea typeface="Calibri"/>
                          <a:cs typeface="Times New Roman" pitchFamily="18" charset="0"/>
                        </a:rPr>
                        <a:t>25%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200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150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75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50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44774">
                <a:tc>
                  <a:txBody>
                    <a:bodyPr/>
                    <a:lstStyle/>
                    <a:p>
                      <a:pPr marL="0" marR="0" algn="just" rtl="1">
                        <a:lnSpc>
                          <a:spcPct val="115000"/>
                        </a:lnSpc>
                        <a:spcBef>
                          <a:spcPts val="0"/>
                        </a:spcBef>
                        <a:spcAft>
                          <a:spcPts val="0"/>
                        </a:spcAft>
                        <a:tabLst>
                          <a:tab pos="1176655" algn="r"/>
                        </a:tabLst>
                      </a:pPr>
                      <a:r>
                        <a:rPr lang="ar-DZ" sz="2000" b="1">
                          <a:latin typeface="Calibri"/>
                          <a:ea typeface="Calibri"/>
                          <a:cs typeface="Simplified Arabic"/>
                        </a:rPr>
                        <a:t>النتيجة الصافية	</a:t>
                      </a:r>
                      <a:endParaRPr lang="fr-FR" sz="20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600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a:latin typeface="Times New Roman" pitchFamily="18" charset="0"/>
                          <a:ea typeface="Calibri"/>
                          <a:cs typeface="Times New Roman" pitchFamily="18" charset="0"/>
                        </a:rPr>
                        <a:t>450</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225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150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44774">
                <a:tc>
                  <a:txBody>
                    <a:bodyPr/>
                    <a:lstStyle/>
                    <a:p>
                      <a:pPr marL="0" marR="0" algn="just" rtl="1">
                        <a:lnSpc>
                          <a:spcPct val="115000"/>
                        </a:lnSpc>
                        <a:spcBef>
                          <a:spcPts val="0"/>
                        </a:spcBef>
                        <a:spcAft>
                          <a:spcPts val="0"/>
                        </a:spcAft>
                        <a:tabLst>
                          <a:tab pos="1176655" algn="r"/>
                        </a:tabLst>
                      </a:pPr>
                      <a:r>
                        <a:rPr lang="ar-DZ" sz="2000" b="1" dirty="0">
                          <a:latin typeface="Calibri"/>
                          <a:ea typeface="Calibri"/>
                          <a:cs typeface="Simplified Arabic"/>
                        </a:rPr>
                        <a:t>المردودية المالية</a:t>
                      </a:r>
                      <a:endParaRPr lang="fr-FR" sz="20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6%</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5.62%</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4.5%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3.75%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just" rtl="1">
                        <a:lnSpc>
                          <a:spcPct val="115000"/>
                        </a:lnSpc>
                        <a:spcBef>
                          <a:spcPts val="0"/>
                        </a:spcBef>
                        <a:spcAft>
                          <a:spcPts val="0"/>
                        </a:spcAft>
                      </a:pPr>
                      <a:r>
                        <a:rPr lang="ar-DZ" sz="2000" b="1" dirty="0">
                          <a:latin typeface="Times New Roman" pitchFamily="18" charset="0"/>
                          <a:ea typeface="Calibri"/>
                          <a:cs typeface="Times New Roman" pitchFamily="18" charset="0"/>
                        </a:rPr>
                        <a:t>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bl>
          </a:graphicData>
        </a:graphic>
      </p:graphicFrame>
      <p:sp>
        <p:nvSpPr>
          <p:cNvPr id="200705" name="Rectangle 1"/>
          <p:cNvSpPr>
            <a:spLocks noChangeArrowheads="1"/>
          </p:cNvSpPr>
          <p:nvPr/>
        </p:nvSpPr>
        <p:spPr bwMode="auto">
          <a:xfrm>
            <a:off x="228600" y="5562600"/>
            <a:ext cx="8915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a:ea typeface="Calibri" pitchFamily="34" charset="0"/>
                <a:cs typeface="Arial" pitchFamily="34" charset="0"/>
              </a:rPr>
              <a:t>      عندما كانت المردودية الاقتصادية 8%، وهي أقل من معدل الفائدة 10%، كانت المردودية المالية تتناقص مع تزايد</a:t>
            </a:r>
            <a:r>
              <a:rPr kumimoji="0" lang="ar-DZ" sz="2400" b="1" i="0" u="none" strike="noStrike" cap="none" normalizeH="0" dirty="0" smtClean="0">
                <a:ln>
                  <a:noFill/>
                </a:ln>
                <a:solidFill>
                  <a:schemeClr val="tx1"/>
                </a:solidFill>
                <a:effectLst/>
                <a:latin typeface="Simplified Arabic"/>
                <a:ea typeface="Calibri" pitchFamily="34" charset="0"/>
                <a:cs typeface="Arial" pitchFamily="34" charset="0"/>
              </a:rPr>
              <a:t> نسبة الاستدانة </a:t>
            </a:r>
            <a:r>
              <a:rPr kumimoji="0" lang="ar-DZ" sz="2400" b="1" i="0" u="none" strike="noStrike" cap="none" normalizeH="0" baseline="0" dirty="0" smtClean="0">
                <a:ln>
                  <a:noFill/>
                </a:ln>
                <a:solidFill>
                  <a:srgbClr val="FF0000"/>
                </a:solidFill>
                <a:effectLst/>
                <a:latin typeface="Simplified Arabic"/>
                <a:ea typeface="Calibri" pitchFamily="34" charset="0"/>
                <a:cs typeface="Arial" pitchFamily="34" charset="0"/>
              </a:rPr>
              <a:t>(علاقة عكسية)</a:t>
            </a:r>
            <a:r>
              <a:rPr kumimoji="0" lang="ar-DZ" sz="2400" b="1" i="0" u="none" strike="noStrike" cap="none" normalizeH="0" baseline="0" dirty="0" smtClean="0">
                <a:ln>
                  <a:noFill/>
                </a:ln>
                <a:effectLst/>
                <a:latin typeface="Simplified Arabic"/>
                <a:ea typeface="Calibri" pitchFamily="34" charset="0"/>
                <a:cs typeface="Arial" pitchFamily="34" charset="0"/>
              </a:rPr>
              <a:t>،</a:t>
            </a:r>
            <a:r>
              <a:rPr kumimoji="0" lang="ar-DZ" sz="2400" b="1" i="0" u="none" strike="noStrike" cap="none" normalizeH="0" baseline="0" dirty="0" smtClean="0">
                <a:ln>
                  <a:noFill/>
                </a:ln>
                <a:solidFill>
                  <a:srgbClr val="FF0000"/>
                </a:solidFill>
                <a:effectLst/>
                <a:latin typeface="Simplified Arabic"/>
                <a:ea typeface="Calibri" pitchFamily="34" charset="0"/>
                <a:cs typeface="Arial" pitchFamily="34" charset="0"/>
              </a:rPr>
              <a:t> </a:t>
            </a:r>
            <a:r>
              <a:rPr kumimoji="0" lang="ar-DZ" sz="2400" b="1" i="0" u="none" strike="noStrike" cap="none" normalizeH="0" baseline="0" dirty="0" smtClean="0">
                <a:ln>
                  <a:noFill/>
                </a:ln>
                <a:solidFill>
                  <a:schemeClr val="tx1"/>
                </a:solidFill>
                <a:effectLst/>
                <a:latin typeface="Simplified Arabic"/>
                <a:ea typeface="Calibri" pitchFamily="34" charset="0"/>
                <a:cs typeface="Arial" pitchFamily="34" charset="0"/>
              </a:rPr>
              <a:t>ومنه هناك </a:t>
            </a:r>
            <a:r>
              <a:rPr kumimoji="0" lang="ar-DZ" sz="2400" b="1" i="0" u="none" strike="noStrike" cap="none" normalizeH="0" baseline="0" dirty="0" smtClean="0">
                <a:ln>
                  <a:noFill/>
                </a:ln>
                <a:solidFill>
                  <a:srgbClr val="FF0000"/>
                </a:solidFill>
                <a:effectLst/>
                <a:latin typeface="Simplified Arabic"/>
                <a:ea typeface="Calibri" pitchFamily="34" charset="0"/>
                <a:cs typeface="Arial" pitchFamily="34" charset="0"/>
              </a:rPr>
              <a:t>أثر سلبي للرفع المالي على مردودية الأموال الخاصة</a:t>
            </a:r>
            <a:r>
              <a:rPr kumimoji="0" lang="ar-DZ" sz="24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62400" y="274638"/>
            <a:ext cx="4648200" cy="868362"/>
          </a:xfrm>
        </p:spPr>
        <p:txBody>
          <a:bodyPr>
            <a:normAutofit/>
          </a:bodyPr>
          <a:lstStyle/>
          <a:p>
            <a:pPr algn="r" rtl="1"/>
            <a:r>
              <a:rPr lang="ar-DZ" sz="4000" b="1" dirty="0" smtClean="0">
                <a:solidFill>
                  <a:srgbClr val="FF0000"/>
                </a:solidFill>
                <a:latin typeface="Times New Roman" pitchFamily="18" charset="0"/>
                <a:cs typeface="Times New Roman" pitchFamily="18" charset="0"/>
              </a:rPr>
              <a:t>1. </a:t>
            </a:r>
            <a:r>
              <a:rPr lang="ar-DZ" sz="4000" b="1" dirty="0" smtClean="0">
                <a:solidFill>
                  <a:srgbClr val="FF0000"/>
                </a:solidFill>
                <a:latin typeface="Arial" pitchFamily="34" charset="0"/>
                <a:cs typeface="Arial" pitchFamily="34" charset="0"/>
              </a:rPr>
              <a:t>تعريف الرفع المالي:</a:t>
            </a:r>
            <a:endParaRPr lang="fr-FR" sz="4000" dirty="0">
              <a:solidFill>
                <a:srgbClr val="FF0000"/>
              </a:solidFill>
            </a:endParaRPr>
          </a:p>
        </p:txBody>
      </p:sp>
      <p:sp>
        <p:nvSpPr>
          <p:cNvPr id="3" name="Espace réservé du contenu 2"/>
          <p:cNvSpPr>
            <a:spLocks noGrp="1"/>
          </p:cNvSpPr>
          <p:nvPr>
            <p:ph idx="1"/>
          </p:nvPr>
        </p:nvSpPr>
        <p:spPr>
          <a:xfrm>
            <a:off x="457200" y="1219200"/>
            <a:ext cx="8153400" cy="1752599"/>
          </a:xfrm>
        </p:spPr>
        <p:txBody>
          <a:bodyPr>
            <a:noAutofit/>
          </a:bodyPr>
          <a:lstStyle/>
          <a:p>
            <a:pPr marL="0" indent="0" algn="just" rtl="1">
              <a:buNone/>
            </a:pPr>
            <a:r>
              <a:rPr lang="ar-DZ" sz="2800" b="1" dirty="0" smtClean="0">
                <a:latin typeface="Arial" pitchFamily="34" charset="0"/>
                <a:cs typeface="Arial" pitchFamily="34" charset="0"/>
              </a:rPr>
              <a:t>    هو درجة اعتماد المؤسسة في تمويل أصولها على مصادر التمويل ذات التكلفة الثابتة( قروض مصرفية </a:t>
            </a:r>
            <a:r>
              <a:rPr lang="ar-DZ" sz="2800" b="1" dirty="0" err="1" smtClean="0">
                <a:latin typeface="Arial" pitchFamily="34" charset="0"/>
                <a:cs typeface="Arial" pitchFamily="34" charset="0"/>
              </a:rPr>
              <a:t>ط</a:t>
            </a:r>
            <a:r>
              <a:rPr lang="ar-DZ" sz="2800" b="1" dirty="0" smtClean="0">
                <a:latin typeface="Arial" pitchFamily="34" charset="0"/>
                <a:cs typeface="Arial" pitchFamily="34" charset="0"/>
              </a:rPr>
              <a:t> أ، سندات، أسهم ممتازة)، وهذا بهدف التأثير على مردودية المساهمين، لكن مع التأثير على مخاطرتهم.</a:t>
            </a:r>
          </a:p>
        </p:txBody>
      </p:sp>
      <p:sp>
        <p:nvSpPr>
          <p:cNvPr id="17" name="Rectangle 16"/>
          <p:cNvSpPr/>
          <p:nvPr/>
        </p:nvSpPr>
        <p:spPr>
          <a:xfrm>
            <a:off x="381000" y="5320605"/>
            <a:ext cx="8229600" cy="1384995"/>
          </a:xfrm>
          <a:prstGeom prst="rect">
            <a:avLst/>
          </a:prstGeom>
        </p:spPr>
        <p:txBody>
          <a:bodyPr wrap="square">
            <a:spAutoFit/>
          </a:bodyPr>
          <a:lstStyle/>
          <a:p>
            <a:pPr algn="just" rtl="1"/>
            <a:r>
              <a:rPr lang="ar-DZ" sz="2800" b="1" dirty="0" smtClean="0">
                <a:latin typeface="Arial" pitchFamily="34" charset="0"/>
                <a:cs typeface="Arial" pitchFamily="34" charset="0"/>
              </a:rPr>
              <a:t>    ويعود السبب في ذلك إلى أن تكاليف الاقتراض هي في العادة أقل من تكلفة التمويل بالإضافة الأسهم العادية، كونها أقل خطرا بسبب أولويتها في الدخل وثباتها، إلى أولويتها في قيمة تصفية المؤسسة.</a:t>
            </a:r>
            <a:endParaRPr lang="fr-FR" sz="2800" b="1" dirty="0">
              <a:latin typeface="Arial" pitchFamily="34" charset="0"/>
              <a:cs typeface="Arial" pitchFamily="34" charset="0"/>
            </a:endParaRPr>
          </a:p>
        </p:txBody>
      </p:sp>
      <p:sp>
        <p:nvSpPr>
          <p:cNvPr id="18" name="Rectangle 17"/>
          <p:cNvSpPr/>
          <p:nvPr/>
        </p:nvSpPr>
        <p:spPr>
          <a:xfrm>
            <a:off x="457200" y="3213318"/>
            <a:ext cx="8229600" cy="1815882"/>
          </a:xfrm>
          <a:prstGeom prst="rect">
            <a:avLst/>
          </a:prstGeom>
        </p:spPr>
        <p:txBody>
          <a:bodyPr wrap="square">
            <a:spAutoFit/>
          </a:bodyPr>
          <a:lstStyle/>
          <a:p>
            <a:pPr algn="just" rtl="1"/>
            <a:r>
              <a:rPr lang="ar-DZ" sz="2800" b="1" dirty="0" smtClean="0">
                <a:latin typeface="Arial" pitchFamily="34" charset="0"/>
                <a:cs typeface="Arial" pitchFamily="34" charset="0"/>
              </a:rPr>
              <a:t>    إن الرفع المالي يساهم بزيادة مردودية الأموال الخاصة، أي العائد الذي يحصل عليه حملة الأسهم العادية، إلا أنه يساهم في زيادة المخاطر التي يتعرض لها المساهمين من جرائه إذا تعرضت نتيجة الاستغلال وبالتالي المردودية الاقتصادية للتدهور</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48400" y="152400"/>
            <a:ext cx="2438400" cy="609600"/>
          </a:xfrm>
        </p:spPr>
        <p:txBody>
          <a:bodyPr>
            <a:normAutofit fontScale="90000"/>
          </a:bodyPr>
          <a:lstStyle/>
          <a:p>
            <a:pPr algn="r" rtl="1"/>
            <a:r>
              <a:rPr lang="ar-DZ" sz="4000" b="1" dirty="0" smtClean="0">
                <a:solidFill>
                  <a:srgbClr val="FF0000"/>
                </a:solidFill>
                <a:latin typeface="Arial" pitchFamily="34" charset="0"/>
                <a:cs typeface="Arial" pitchFamily="34" charset="0"/>
              </a:rPr>
              <a:t>خلاصة:</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838200"/>
            <a:ext cx="8229600" cy="1752600"/>
          </a:xfrm>
        </p:spPr>
        <p:txBody>
          <a:bodyPr>
            <a:normAutofit lnSpcReduction="10000"/>
          </a:bodyPr>
          <a:lstStyle/>
          <a:p>
            <a:pPr marL="0" indent="0" algn="just" rtl="1">
              <a:buNone/>
            </a:pPr>
            <a:r>
              <a:rPr lang="ar-DZ" sz="2800" b="1" dirty="0" smtClean="0">
                <a:latin typeface="Arial" pitchFamily="34" charset="0"/>
                <a:cs typeface="Arial" pitchFamily="34" charset="0"/>
              </a:rPr>
              <a:t>     ما دامت المردودية الاقتصادية (العائد على الأصول) أكبر من معدل الفائدة(تكلفة الديون)، فمن مصلحة الملاك الاستمرار في زيادة الديون في هيكل التمويل، لأن ذلك يؤدي إلى زيادة المردودية المالية للأموال الخاصة، وهذا ما يعرف ب</a:t>
            </a:r>
            <a:r>
              <a:rPr lang="ar-DZ" sz="2800" b="1" dirty="0" smtClean="0">
                <a:solidFill>
                  <a:srgbClr val="FF0000"/>
                </a:solidFill>
                <a:latin typeface="Arial" pitchFamily="34" charset="0"/>
                <a:cs typeface="Arial" pitchFamily="34" charset="0"/>
              </a:rPr>
              <a:t>الأثر الإيجابي للرفع المالي</a:t>
            </a:r>
            <a:r>
              <a:rPr lang="ar-DZ" sz="2800" b="1" dirty="0" smtClean="0">
                <a:latin typeface="Arial" pitchFamily="34" charset="0"/>
                <a:cs typeface="Arial" pitchFamily="34" charset="0"/>
              </a:rPr>
              <a:t>.</a:t>
            </a:r>
            <a:endParaRPr lang="fr-FR" sz="2800" dirty="0">
              <a:latin typeface="Arial" pitchFamily="34" charset="0"/>
              <a:cs typeface="Arial" pitchFamily="34" charset="0"/>
            </a:endParaRPr>
          </a:p>
        </p:txBody>
      </p:sp>
      <p:sp>
        <p:nvSpPr>
          <p:cNvPr id="4" name="Espace réservé du contenu 2"/>
          <p:cNvSpPr txBox="1">
            <a:spLocks/>
          </p:cNvSpPr>
          <p:nvPr/>
        </p:nvSpPr>
        <p:spPr>
          <a:xfrm>
            <a:off x="457200" y="2743200"/>
            <a:ext cx="8229600" cy="2209800"/>
          </a:xfrm>
          <a:prstGeom prst="rect">
            <a:avLst/>
          </a:prstGeom>
        </p:spPr>
        <p:txBody>
          <a:bodyPr vert="horz">
            <a:noAutofit/>
          </a:bodyPr>
          <a:lstStyle/>
          <a:p>
            <a:pPr lvl="0" algn="just" rtl="1">
              <a:spcBef>
                <a:spcPct val="20000"/>
              </a:spcBef>
              <a:buClr>
                <a:schemeClr val="accent1"/>
              </a:buClr>
              <a:buSzPct val="80000"/>
            </a:pP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lang="ar-DZ" sz="2800" b="1" dirty="0" smtClean="0">
                <a:latin typeface="Arial" pitchFamily="34" charset="0"/>
                <a:cs typeface="Arial" pitchFamily="34" charset="0"/>
              </a:rPr>
              <a:t>أما إذا كانت </a:t>
            </a: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المردودية الاقتصادية (العائد على الأصول) أقل من معدل الفائدة(تكلفة الديون)، فمن مصلحة الملاك الاعتماد على الأموال الخاصة، لأن ذلك يؤدي إلى تراجع المردودية المالية للأموال </a:t>
            </a:r>
            <a:r>
              <a:rPr lang="ar-DZ" sz="2800" b="1" dirty="0" smtClean="0">
                <a:latin typeface="Arial" pitchFamily="34" charset="0"/>
                <a:cs typeface="Arial" pitchFamily="34" charset="0"/>
              </a:rPr>
              <a:t>الخاصة، والسبب أن العائد الذي تحققه القروض أقل من تكلفتها، وبالتالي تكلفة الديون تمتص كل الربح، </a:t>
            </a: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وهذا ما يعرف ب</a:t>
            </a:r>
            <a:r>
              <a:rPr kumimoji="0" lang="ar-DZ" sz="28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rPr>
              <a:t>الأثر السلبي للرفع المالي</a:t>
            </a: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endParaRPr kumimoji="0" lang="fr-FR" sz="2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5" name="Espace réservé du contenu 2"/>
          <p:cNvSpPr txBox="1">
            <a:spLocks/>
          </p:cNvSpPr>
          <p:nvPr/>
        </p:nvSpPr>
        <p:spPr>
          <a:xfrm>
            <a:off x="304800" y="5334000"/>
            <a:ext cx="8534400" cy="1295400"/>
          </a:xfrm>
          <a:prstGeom prst="rect">
            <a:avLst/>
          </a:prstGeom>
        </p:spPr>
        <p:txBody>
          <a:bodyPr vert="horz">
            <a:noAutofit/>
          </a:bodyPr>
          <a:lstStyle/>
          <a:p>
            <a:pPr lvl="0" algn="just" rtl="1">
              <a:spcBef>
                <a:spcPct val="20000"/>
              </a:spcBef>
              <a:buClr>
                <a:schemeClr val="accent1"/>
              </a:buClr>
              <a:buSzPct val="80000"/>
            </a:pP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lang="ar-DZ" sz="2800" b="1" dirty="0" smtClean="0">
                <a:latin typeface="Arial" pitchFamily="34" charset="0"/>
                <a:cs typeface="Arial" pitchFamily="34" charset="0"/>
              </a:rPr>
              <a:t>أما إذا كانت </a:t>
            </a: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المردودية الاقتصادية (العائد على الأصول) تساوي معدل الفائدة(تكلفة الديون)،</a:t>
            </a:r>
            <a:r>
              <a:rPr kumimoji="0" lang="ar-DZ" sz="2800" b="1" i="0" u="none" strike="noStrike" kern="1200" cap="none" spc="0" normalizeH="0" noProof="0" dirty="0" smtClean="0">
                <a:ln>
                  <a:noFill/>
                </a:ln>
                <a:solidFill>
                  <a:schemeClr val="tx1"/>
                </a:solidFill>
                <a:effectLst/>
                <a:uLnTx/>
                <a:uFillTx/>
                <a:latin typeface="Arial" pitchFamily="34" charset="0"/>
                <a:ea typeface="+mn-ea"/>
                <a:cs typeface="Arial" pitchFamily="34" charset="0"/>
              </a:rPr>
              <a:t> فلا يؤثر الاعتماد على الديون سلبا أو إيجابا على عائد السهم، </a:t>
            </a:r>
            <a:r>
              <a:rPr lang="ar-DZ" sz="2800" b="1" dirty="0" smtClean="0">
                <a:latin typeface="Arial" pitchFamily="34" charset="0"/>
                <a:cs typeface="Arial" pitchFamily="34" charset="0"/>
              </a:rPr>
              <a:t>وهذا ما يعرف ب</a:t>
            </a:r>
            <a:r>
              <a:rPr lang="ar-DZ" sz="2800" b="1" dirty="0" smtClean="0">
                <a:solidFill>
                  <a:srgbClr val="FF0000"/>
                </a:solidFill>
                <a:latin typeface="Arial" pitchFamily="34" charset="0"/>
                <a:cs typeface="Arial" pitchFamily="34" charset="0"/>
              </a:rPr>
              <a:t>الأثر الحيادي للرفع المالي</a:t>
            </a:r>
            <a:endParaRPr kumimoji="0" lang="fr-FR" sz="2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400" y="381000"/>
            <a:ext cx="6858000" cy="762000"/>
          </a:xfrm>
        </p:spPr>
        <p:txBody>
          <a:bodyPr>
            <a:normAutofit/>
          </a:bodyPr>
          <a:lstStyle/>
          <a:p>
            <a:pPr algn="r" rtl="1"/>
            <a:r>
              <a:rPr lang="ar-DZ" sz="4000" b="1" dirty="0" smtClean="0">
                <a:solidFill>
                  <a:srgbClr val="FF0000"/>
                </a:solidFill>
                <a:latin typeface="Arial" pitchFamily="34" charset="0"/>
                <a:cs typeface="Arial" pitchFamily="34" charset="0"/>
              </a:rPr>
              <a:t>أمثلة عددية لحالات أثر الرفع المالي:</a:t>
            </a:r>
            <a:endParaRPr lang="fr-FR" sz="4000" b="1" dirty="0">
              <a:solidFill>
                <a:srgbClr val="FF0000"/>
              </a:solidFill>
              <a:latin typeface="Arial" pitchFamily="34" charset="0"/>
              <a:cs typeface="Arial" pitchFamily="34" charset="0"/>
            </a:endParaRPr>
          </a:p>
        </p:txBody>
      </p:sp>
      <p:grpSp>
        <p:nvGrpSpPr>
          <p:cNvPr id="3" name="Group 2"/>
          <p:cNvGrpSpPr>
            <a:grpSpLocks/>
          </p:cNvGrpSpPr>
          <p:nvPr/>
        </p:nvGrpSpPr>
        <p:grpSpPr bwMode="auto">
          <a:xfrm>
            <a:off x="609213" y="1066800"/>
            <a:ext cx="5410580" cy="4038971"/>
            <a:chOff x="4768" y="1625"/>
            <a:chExt cx="5942" cy="4926"/>
          </a:xfrm>
        </p:grpSpPr>
        <p:sp>
          <p:nvSpPr>
            <p:cNvPr id="1027" name="Text Box 3"/>
            <p:cNvSpPr txBox="1">
              <a:spLocks noChangeArrowheads="1"/>
            </p:cNvSpPr>
            <p:nvPr/>
          </p:nvSpPr>
          <p:spPr bwMode="auto">
            <a:xfrm>
              <a:off x="6765" y="1625"/>
              <a:ext cx="3015" cy="450"/>
            </a:xfrm>
            <a:prstGeom prst="rect">
              <a:avLst/>
            </a:prstGeom>
            <a:solidFill>
              <a:srgbClr val="FFC000"/>
            </a:solidFill>
            <a:ln w="9525">
              <a:solidFill>
                <a:srgbClr val="FFC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مردودية اقتصادية = 10 %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Text Box 4"/>
            <p:cNvSpPr txBox="1">
              <a:spLocks noChangeArrowheads="1"/>
            </p:cNvSpPr>
            <p:nvPr/>
          </p:nvSpPr>
          <p:spPr bwMode="auto">
            <a:xfrm>
              <a:off x="8557" y="2165"/>
              <a:ext cx="2153" cy="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tx1"/>
                  </a:solidFill>
                  <a:effectLst/>
                  <a:latin typeface="Arial" pitchFamily="34" charset="0"/>
                  <a:ea typeface="Arial" pitchFamily="34" charset="0"/>
                  <a:cs typeface="Arial" pitchFamily="34" charset="0"/>
                </a:rPr>
                <a:t>كل 1 دج مستثمر</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6375" y="2180"/>
              <a:ext cx="1260" cy="57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tx1"/>
                  </a:solidFill>
                  <a:effectLst/>
                  <a:latin typeface="Arial" pitchFamily="34" charset="0"/>
                  <a:ea typeface="Arial" pitchFamily="34" charset="0"/>
                  <a:cs typeface="Arial" pitchFamily="34" charset="0"/>
                </a:rPr>
                <a:t>0.10 دج</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cxnSp>
          <p:nvCxnSpPr>
            <p:cNvPr id="1030" name="AutoShape 6"/>
            <p:cNvCxnSpPr>
              <a:cxnSpLocks noChangeShapeType="1"/>
            </p:cNvCxnSpPr>
            <p:nvPr/>
          </p:nvCxnSpPr>
          <p:spPr bwMode="auto">
            <a:xfrm flipH="1">
              <a:off x="7628" y="2421"/>
              <a:ext cx="892" cy="0"/>
            </a:xfrm>
            <a:prstGeom prst="straightConnector1">
              <a:avLst/>
            </a:prstGeom>
            <a:noFill/>
            <a:ln w="9525">
              <a:solidFill>
                <a:srgbClr val="000000"/>
              </a:solidFill>
              <a:round/>
              <a:headEnd/>
              <a:tailEnd type="triangle" w="med" len="med"/>
            </a:ln>
          </p:spPr>
        </p:cxnSp>
        <p:sp>
          <p:nvSpPr>
            <p:cNvPr id="1031" name="Text Box 7"/>
            <p:cNvSpPr txBox="1">
              <a:spLocks noChangeArrowheads="1"/>
            </p:cNvSpPr>
            <p:nvPr/>
          </p:nvSpPr>
          <p:spPr bwMode="auto">
            <a:xfrm>
              <a:off x="8557" y="2645"/>
              <a:ext cx="2153" cy="11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إذا كان دج المستثمر متأتي من قرض</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بمعدل فائدة 8 %</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1032" name="AutoShape 8"/>
            <p:cNvCxnSpPr>
              <a:cxnSpLocks noChangeShapeType="1"/>
            </p:cNvCxnSpPr>
            <p:nvPr/>
          </p:nvCxnSpPr>
          <p:spPr bwMode="auto">
            <a:xfrm flipH="1">
              <a:off x="7620" y="3156"/>
              <a:ext cx="915" cy="1"/>
            </a:xfrm>
            <a:prstGeom prst="straightConnector1">
              <a:avLst/>
            </a:prstGeom>
            <a:noFill/>
            <a:ln w="9525">
              <a:solidFill>
                <a:srgbClr val="000000"/>
              </a:solidFill>
              <a:round/>
              <a:headEnd/>
              <a:tailEnd type="triangle" w="med" len="med"/>
            </a:ln>
          </p:spPr>
        </p:cxnSp>
        <p:sp>
          <p:nvSpPr>
            <p:cNvPr id="1033" name="Text Box 9"/>
            <p:cNvSpPr txBox="1">
              <a:spLocks noChangeArrowheads="1"/>
            </p:cNvSpPr>
            <p:nvPr/>
          </p:nvSpPr>
          <p:spPr bwMode="auto">
            <a:xfrm>
              <a:off x="4768" y="2795"/>
              <a:ext cx="2867" cy="8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0.10 دج ربح تشغيلي صافي</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- 0.08 دج فوائد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4" name="AutoShape 10"/>
            <p:cNvCxnSpPr>
              <a:cxnSpLocks noChangeShapeType="1"/>
            </p:cNvCxnSpPr>
            <p:nvPr/>
          </p:nvCxnSpPr>
          <p:spPr bwMode="auto">
            <a:xfrm flipH="1">
              <a:off x="5805" y="3620"/>
              <a:ext cx="1815" cy="0"/>
            </a:xfrm>
            <a:prstGeom prst="straightConnector1">
              <a:avLst/>
            </a:prstGeom>
            <a:noFill/>
            <a:ln w="38100">
              <a:solidFill>
                <a:srgbClr val="000000"/>
              </a:solidFill>
              <a:round/>
              <a:headEnd/>
              <a:tailEnd/>
            </a:ln>
          </p:spPr>
        </p:cxnSp>
        <p:sp>
          <p:nvSpPr>
            <p:cNvPr id="1035" name="Text Box 11"/>
            <p:cNvSpPr txBox="1">
              <a:spLocks noChangeArrowheads="1"/>
            </p:cNvSpPr>
            <p:nvPr/>
          </p:nvSpPr>
          <p:spPr bwMode="auto">
            <a:xfrm>
              <a:off x="4768" y="3652"/>
              <a:ext cx="2846" cy="94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الباقي 0.02 دج زيادة في ربح للمساهمين</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6" name="Text Box 12"/>
            <p:cNvSpPr txBox="1">
              <a:spLocks noChangeArrowheads="1"/>
            </p:cNvSpPr>
            <p:nvPr/>
          </p:nvSpPr>
          <p:spPr bwMode="auto">
            <a:xfrm>
              <a:off x="5103" y="5156"/>
              <a:ext cx="2472"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ارتفاع المردودية المالية</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7" name="AutoShape 13"/>
            <p:cNvSpPr>
              <a:spLocks noChangeArrowheads="1"/>
            </p:cNvSpPr>
            <p:nvPr/>
          </p:nvSpPr>
          <p:spPr bwMode="auto">
            <a:xfrm rot="16200000">
              <a:off x="6570" y="4796"/>
              <a:ext cx="420" cy="300"/>
            </a:xfrm>
            <a:prstGeom prst="leftArrow">
              <a:avLst>
                <a:gd name="adj1" fmla="val 50000"/>
                <a:gd name="adj2" fmla="val 35000"/>
              </a:avLst>
            </a:prstGeom>
            <a:solidFill>
              <a:srgbClr val="FFFFFF"/>
            </a:solidFill>
            <a:ln w="317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800"/>
            </a:p>
          </p:txBody>
        </p:sp>
        <p:sp>
          <p:nvSpPr>
            <p:cNvPr id="1038" name="Text Box 14"/>
            <p:cNvSpPr txBox="1">
              <a:spLocks noChangeArrowheads="1"/>
            </p:cNvSpPr>
            <p:nvPr/>
          </p:nvSpPr>
          <p:spPr bwMode="auto">
            <a:xfrm>
              <a:off x="5067" y="6011"/>
              <a:ext cx="2490" cy="5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أثر إيجابي للرفع المالي</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9" name="AutoShape 15"/>
            <p:cNvSpPr>
              <a:spLocks noChangeArrowheads="1"/>
            </p:cNvSpPr>
            <p:nvPr/>
          </p:nvSpPr>
          <p:spPr bwMode="auto">
            <a:xfrm rot="16040538">
              <a:off x="6597" y="5651"/>
              <a:ext cx="420" cy="300"/>
            </a:xfrm>
            <a:prstGeom prst="leftArrow">
              <a:avLst>
                <a:gd name="adj1" fmla="val 50000"/>
                <a:gd name="adj2" fmla="val 35000"/>
              </a:avLst>
            </a:prstGeom>
            <a:solidFill>
              <a:srgbClr val="FFFFFF"/>
            </a:solidFill>
            <a:ln w="317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800"/>
            </a:p>
          </p:txBody>
        </p:sp>
      </p:grpSp>
      <p:sp>
        <p:nvSpPr>
          <p:cNvPr id="17" name="Espace réservé du contenu 2"/>
          <p:cNvSpPr>
            <a:spLocks noGrp="1"/>
          </p:cNvSpPr>
          <p:nvPr>
            <p:ph idx="1"/>
          </p:nvPr>
        </p:nvSpPr>
        <p:spPr>
          <a:xfrm>
            <a:off x="457200" y="5410200"/>
            <a:ext cx="8229600" cy="1371600"/>
          </a:xfrm>
        </p:spPr>
        <p:txBody>
          <a:bodyPr>
            <a:normAutofit/>
          </a:bodyPr>
          <a:lstStyle/>
          <a:p>
            <a:pPr marL="0" indent="0" algn="just" rtl="1">
              <a:buNone/>
            </a:pPr>
            <a:r>
              <a:rPr lang="ar-DZ" sz="2400" b="1" dirty="0" smtClean="0">
                <a:latin typeface="Arial" pitchFamily="34" charset="0"/>
                <a:cs typeface="Arial" pitchFamily="34" charset="0"/>
              </a:rPr>
              <a:t>إذا كانت مردودة الأصول تزيد عن معدل الفائدة المدفوعة للمقرضين، تكون هذه الزيادة في صالح المساهمين، وهنا يكون أثر إيجابي </a:t>
            </a:r>
            <a:r>
              <a:rPr lang="ar-DZ" sz="2400" b="1" dirty="0" err="1" smtClean="0">
                <a:latin typeface="Arial" pitchFamily="34" charset="0"/>
                <a:cs typeface="Arial" pitchFamily="34" charset="0"/>
              </a:rPr>
              <a:t>للإستدنة</a:t>
            </a:r>
            <a:r>
              <a:rPr lang="ar-DZ" sz="2400" b="1" dirty="0" smtClean="0">
                <a:latin typeface="Arial" pitchFamily="34" charset="0"/>
                <a:cs typeface="Arial" pitchFamily="34" charset="0"/>
              </a:rPr>
              <a:t> (أثر إيجابي للرفع المالي).</a:t>
            </a:r>
            <a:endParaRPr lang="fr-FR" sz="2400" dirty="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533425" y="838197"/>
            <a:ext cx="5535306" cy="4343070"/>
            <a:chOff x="4875" y="6230"/>
            <a:chExt cx="6082" cy="4677"/>
          </a:xfrm>
        </p:grpSpPr>
        <p:sp>
          <p:nvSpPr>
            <p:cNvPr id="2051" name="Text Box 3"/>
            <p:cNvSpPr txBox="1">
              <a:spLocks noChangeArrowheads="1"/>
            </p:cNvSpPr>
            <p:nvPr/>
          </p:nvSpPr>
          <p:spPr bwMode="auto">
            <a:xfrm>
              <a:off x="7005" y="6230"/>
              <a:ext cx="3015" cy="450"/>
            </a:xfrm>
            <a:prstGeom prst="rect">
              <a:avLst/>
            </a:prstGeom>
            <a:solidFill>
              <a:srgbClr val="FFC000"/>
            </a:solidFill>
            <a:ln w="9525">
              <a:solidFill>
                <a:srgbClr val="FFC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مردودية اقتصادية = 8 %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2" name="Text Box 4"/>
            <p:cNvSpPr txBox="1">
              <a:spLocks noChangeArrowheads="1"/>
            </p:cNvSpPr>
            <p:nvPr/>
          </p:nvSpPr>
          <p:spPr bwMode="auto">
            <a:xfrm>
              <a:off x="8752" y="6770"/>
              <a:ext cx="2198" cy="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كل 1 دج مستثمر</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Text Box 5"/>
            <p:cNvSpPr txBox="1">
              <a:spLocks noChangeArrowheads="1"/>
            </p:cNvSpPr>
            <p:nvPr/>
          </p:nvSpPr>
          <p:spPr bwMode="auto">
            <a:xfrm>
              <a:off x="6630" y="6740"/>
              <a:ext cx="1260" cy="55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tx1"/>
                  </a:solidFill>
                  <a:effectLst/>
                  <a:latin typeface="Arial" pitchFamily="34" charset="0"/>
                  <a:ea typeface="Arial" pitchFamily="34" charset="0"/>
                  <a:cs typeface="Arial" pitchFamily="34" charset="0"/>
                </a:rPr>
                <a:t>0.08 دج</a:t>
              </a:r>
              <a:endParaRPr kumimoji="0" lang="fr-FR" sz="2000" b="0" i="0" u="none" strike="noStrike" cap="none" normalizeH="0" baseline="0" smtClean="0">
                <a:ln>
                  <a:noFill/>
                </a:ln>
                <a:solidFill>
                  <a:schemeClr val="tx1"/>
                </a:solidFill>
                <a:effectLst/>
                <a:latin typeface="Arial" pitchFamily="34" charset="0"/>
                <a:cs typeface="Arial" pitchFamily="34" charset="0"/>
              </a:endParaRPr>
            </a:p>
          </p:txBody>
        </p:sp>
        <p:cxnSp>
          <p:nvCxnSpPr>
            <p:cNvPr id="2054" name="AutoShape 6"/>
            <p:cNvCxnSpPr>
              <a:cxnSpLocks noChangeShapeType="1"/>
            </p:cNvCxnSpPr>
            <p:nvPr/>
          </p:nvCxnSpPr>
          <p:spPr bwMode="auto">
            <a:xfrm flipH="1">
              <a:off x="8010" y="6980"/>
              <a:ext cx="652" cy="1"/>
            </a:xfrm>
            <a:prstGeom prst="straightConnector1">
              <a:avLst/>
            </a:prstGeom>
            <a:noFill/>
            <a:ln w="9525">
              <a:solidFill>
                <a:srgbClr val="000000"/>
              </a:solidFill>
              <a:round/>
              <a:headEnd/>
              <a:tailEnd type="triangle" w="med" len="med"/>
            </a:ln>
          </p:spPr>
        </p:cxnSp>
        <p:sp>
          <p:nvSpPr>
            <p:cNvPr id="2055" name="Text Box 7"/>
            <p:cNvSpPr txBox="1">
              <a:spLocks noChangeArrowheads="1"/>
            </p:cNvSpPr>
            <p:nvPr/>
          </p:nvSpPr>
          <p:spPr bwMode="auto">
            <a:xfrm>
              <a:off x="8737" y="7280"/>
              <a:ext cx="2220" cy="11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err="1" smtClean="0">
                  <a:ln>
                    <a:noFill/>
                  </a:ln>
                  <a:solidFill>
                    <a:schemeClr val="tx1"/>
                  </a:solidFill>
                  <a:effectLst/>
                  <a:latin typeface="Arial" pitchFamily="34" charset="0"/>
                  <a:ea typeface="Arial" pitchFamily="34" charset="0"/>
                  <a:cs typeface="Arial" pitchFamily="34" charset="0"/>
                </a:rPr>
                <a:t>إذاكان</a:t>
              </a: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  دج المستثمر متأتي من قرض</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بمعدل فائدة 8 %</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2056" name="AutoShape 8"/>
            <p:cNvCxnSpPr>
              <a:cxnSpLocks noChangeShapeType="1"/>
            </p:cNvCxnSpPr>
            <p:nvPr/>
          </p:nvCxnSpPr>
          <p:spPr bwMode="auto">
            <a:xfrm flipH="1">
              <a:off x="8002" y="7844"/>
              <a:ext cx="652" cy="1"/>
            </a:xfrm>
            <a:prstGeom prst="straightConnector1">
              <a:avLst/>
            </a:prstGeom>
            <a:noFill/>
            <a:ln w="9525">
              <a:solidFill>
                <a:srgbClr val="000000"/>
              </a:solidFill>
              <a:round/>
              <a:headEnd/>
              <a:tailEnd type="triangle" w="med" len="med"/>
            </a:ln>
          </p:spPr>
        </p:cxnSp>
        <p:sp>
          <p:nvSpPr>
            <p:cNvPr id="2057" name="Text Box 9"/>
            <p:cNvSpPr txBox="1">
              <a:spLocks noChangeArrowheads="1"/>
            </p:cNvSpPr>
            <p:nvPr/>
          </p:nvSpPr>
          <p:spPr bwMode="auto">
            <a:xfrm>
              <a:off x="4875" y="7355"/>
              <a:ext cx="3030" cy="8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0.08 دج ربح تشغيلي صافي</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- 0.08 دج فوائد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58" name="AutoShape 10"/>
            <p:cNvCxnSpPr>
              <a:cxnSpLocks noChangeShapeType="1"/>
            </p:cNvCxnSpPr>
            <p:nvPr/>
          </p:nvCxnSpPr>
          <p:spPr bwMode="auto">
            <a:xfrm flipH="1">
              <a:off x="6090" y="8180"/>
              <a:ext cx="1815" cy="0"/>
            </a:xfrm>
            <a:prstGeom prst="straightConnector1">
              <a:avLst/>
            </a:prstGeom>
            <a:noFill/>
            <a:ln w="38100">
              <a:solidFill>
                <a:srgbClr val="000000"/>
              </a:solidFill>
              <a:round/>
              <a:headEnd/>
              <a:tailEnd/>
            </a:ln>
          </p:spPr>
        </p:cxnSp>
        <p:sp>
          <p:nvSpPr>
            <p:cNvPr id="2059" name="Text Box 11"/>
            <p:cNvSpPr txBox="1">
              <a:spLocks noChangeArrowheads="1"/>
            </p:cNvSpPr>
            <p:nvPr/>
          </p:nvSpPr>
          <p:spPr bwMode="auto">
            <a:xfrm>
              <a:off x="4875" y="8225"/>
              <a:ext cx="3022" cy="7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الباقي 0 دج: </a:t>
              </a:r>
              <a:r>
                <a:rPr lang="ar-DZ" sz="2000" b="1" dirty="0" smtClean="0">
                  <a:latin typeface="Arial" pitchFamily="34" charset="0"/>
                  <a:ea typeface="Arial" pitchFamily="34" charset="0"/>
                  <a:cs typeface="Arial" pitchFamily="34" charset="0"/>
                </a:rPr>
                <a:t>لا زيادة ولا نقص في ربح ا</a:t>
              </a: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لمساهمين</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0" name="Text Box 12"/>
            <p:cNvSpPr txBox="1">
              <a:spLocks noChangeArrowheads="1"/>
            </p:cNvSpPr>
            <p:nvPr/>
          </p:nvSpPr>
          <p:spPr bwMode="auto">
            <a:xfrm>
              <a:off x="5042" y="9534"/>
              <a:ext cx="2848"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لا تغير في  المردودية المالية</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1" name="AutoShape 13"/>
            <p:cNvSpPr>
              <a:spLocks noChangeArrowheads="1"/>
            </p:cNvSpPr>
            <p:nvPr/>
          </p:nvSpPr>
          <p:spPr bwMode="auto">
            <a:xfrm rot="16200000">
              <a:off x="6806" y="9193"/>
              <a:ext cx="382" cy="300"/>
            </a:xfrm>
            <a:prstGeom prst="leftArrow">
              <a:avLst>
                <a:gd name="adj1" fmla="val 50000"/>
                <a:gd name="adj2" fmla="val 31833"/>
              </a:avLst>
            </a:prstGeom>
            <a:solidFill>
              <a:srgbClr val="FFFFFF"/>
            </a:solidFill>
            <a:ln w="317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p>
          </p:txBody>
        </p:sp>
        <p:sp>
          <p:nvSpPr>
            <p:cNvPr id="2062" name="Text Box 14"/>
            <p:cNvSpPr txBox="1">
              <a:spLocks noChangeArrowheads="1"/>
            </p:cNvSpPr>
            <p:nvPr/>
          </p:nvSpPr>
          <p:spPr bwMode="auto">
            <a:xfrm>
              <a:off x="5042" y="10456"/>
              <a:ext cx="2847" cy="45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أثر حيادي للرفع المالي</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3" name="AutoShape 15"/>
            <p:cNvSpPr>
              <a:spLocks noChangeArrowheads="1"/>
            </p:cNvSpPr>
            <p:nvPr/>
          </p:nvSpPr>
          <p:spPr bwMode="auto">
            <a:xfrm rot="16200000">
              <a:off x="6761" y="10070"/>
              <a:ext cx="472" cy="300"/>
            </a:xfrm>
            <a:prstGeom prst="leftArrow">
              <a:avLst>
                <a:gd name="adj1" fmla="val 50000"/>
                <a:gd name="adj2" fmla="val 39333"/>
              </a:avLst>
            </a:prstGeom>
            <a:solidFill>
              <a:srgbClr val="FFFFFF"/>
            </a:solidFill>
            <a:ln w="317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p>
          </p:txBody>
        </p:sp>
      </p:grpSp>
      <p:sp>
        <p:nvSpPr>
          <p:cNvPr id="16" name="Espace réservé du contenu 2"/>
          <p:cNvSpPr>
            <a:spLocks noGrp="1"/>
          </p:cNvSpPr>
          <p:nvPr>
            <p:ph idx="1"/>
          </p:nvPr>
        </p:nvSpPr>
        <p:spPr>
          <a:xfrm>
            <a:off x="457200" y="5410200"/>
            <a:ext cx="8229600" cy="1371600"/>
          </a:xfrm>
        </p:spPr>
        <p:txBody>
          <a:bodyPr>
            <a:normAutofit/>
          </a:bodyPr>
          <a:lstStyle/>
          <a:p>
            <a:pPr marL="0" indent="0" algn="just" rtl="1">
              <a:buNone/>
            </a:pPr>
            <a:r>
              <a:rPr lang="ar-DZ" sz="2400" b="1" dirty="0" smtClean="0">
                <a:latin typeface="Arial" pitchFamily="34" charset="0"/>
                <a:cs typeface="Arial" pitchFamily="34" charset="0"/>
              </a:rPr>
              <a:t>إذا كانت مردودة الأصول معادلة للفائدة المدفوعة للمقرضين، يكون أثر الرفع المالي (الاستدانة) على مردودية المساهمين معدوم، أي لا فرق بين التمويل بالقروض أو التمويل بأموال خاصة.</a:t>
            </a:r>
            <a:endParaRPr lang="fr-FR" sz="2400"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685801" y="1143005"/>
            <a:ext cx="5410200" cy="3968244"/>
            <a:chOff x="4980" y="10955"/>
            <a:chExt cx="6067" cy="4595"/>
          </a:xfrm>
        </p:grpSpPr>
        <p:sp>
          <p:nvSpPr>
            <p:cNvPr id="4099" name="Text Box 3"/>
            <p:cNvSpPr txBox="1">
              <a:spLocks noChangeArrowheads="1"/>
            </p:cNvSpPr>
            <p:nvPr/>
          </p:nvSpPr>
          <p:spPr bwMode="auto">
            <a:xfrm>
              <a:off x="7102" y="10955"/>
              <a:ext cx="3015" cy="450"/>
            </a:xfrm>
            <a:prstGeom prst="rect">
              <a:avLst/>
            </a:prstGeom>
            <a:solidFill>
              <a:srgbClr val="FFC000"/>
            </a:solidFill>
            <a:ln w="9525">
              <a:solidFill>
                <a:srgbClr val="FFC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مردودية اقتصادية = 5 %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100" name="Text Box 4"/>
            <p:cNvSpPr txBox="1">
              <a:spLocks noChangeArrowheads="1"/>
            </p:cNvSpPr>
            <p:nvPr/>
          </p:nvSpPr>
          <p:spPr bwMode="auto">
            <a:xfrm>
              <a:off x="9142" y="11480"/>
              <a:ext cx="1905" cy="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tx1"/>
                  </a:solidFill>
                  <a:effectLst/>
                  <a:latin typeface="Arial" pitchFamily="34" charset="0"/>
                  <a:ea typeface="Arial" pitchFamily="34" charset="0"/>
                  <a:cs typeface="Arial" pitchFamily="34" charset="0"/>
                </a:rPr>
                <a:t>كل 1 دج مستثمر</a:t>
              </a:r>
              <a:endParaRPr kumimoji="0" lang="fr-FR" sz="2000" b="0" i="0" u="none" strike="noStrike" cap="none" normalizeH="0" baseline="0" smtClean="0">
                <a:ln>
                  <a:noFill/>
                </a:ln>
                <a:solidFill>
                  <a:schemeClr val="tx1"/>
                </a:solidFill>
                <a:effectLst/>
                <a:latin typeface="Arial" pitchFamily="34" charset="0"/>
                <a:cs typeface="Arial" pitchFamily="34" charset="0"/>
              </a:endParaRPr>
            </a:p>
          </p:txBody>
        </p:sp>
        <p:sp>
          <p:nvSpPr>
            <p:cNvPr id="4101" name="Text Box 5"/>
            <p:cNvSpPr txBox="1">
              <a:spLocks noChangeArrowheads="1"/>
            </p:cNvSpPr>
            <p:nvPr/>
          </p:nvSpPr>
          <p:spPr bwMode="auto">
            <a:xfrm>
              <a:off x="6770" y="11480"/>
              <a:ext cx="1260" cy="57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tx1"/>
                  </a:solidFill>
                  <a:effectLst/>
                  <a:latin typeface="Arial" pitchFamily="34" charset="0"/>
                  <a:ea typeface="Arial" pitchFamily="34" charset="0"/>
                  <a:cs typeface="Arial" pitchFamily="34" charset="0"/>
                </a:rPr>
                <a:t>0.05 دج</a:t>
              </a:r>
              <a:endParaRPr kumimoji="0" lang="fr-FR" sz="2000" b="0" i="0" u="none" strike="noStrike" cap="none" normalizeH="0" baseline="0" smtClean="0">
                <a:ln>
                  <a:noFill/>
                </a:ln>
                <a:solidFill>
                  <a:schemeClr val="tx1"/>
                </a:solidFill>
                <a:effectLst/>
                <a:latin typeface="Arial" pitchFamily="34" charset="0"/>
                <a:cs typeface="Arial" pitchFamily="34" charset="0"/>
              </a:endParaRPr>
            </a:p>
          </p:txBody>
        </p:sp>
        <p:cxnSp>
          <p:nvCxnSpPr>
            <p:cNvPr id="4102" name="AutoShape 6"/>
            <p:cNvCxnSpPr>
              <a:cxnSpLocks noChangeShapeType="1"/>
            </p:cNvCxnSpPr>
            <p:nvPr/>
          </p:nvCxnSpPr>
          <p:spPr bwMode="auto">
            <a:xfrm flipH="1">
              <a:off x="8107" y="11720"/>
              <a:ext cx="915" cy="0"/>
            </a:xfrm>
            <a:prstGeom prst="straightConnector1">
              <a:avLst/>
            </a:prstGeom>
            <a:noFill/>
            <a:ln w="9525">
              <a:solidFill>
                <a:srgbClr val="000000"/>
              </a:solidFill>
              <a:round/>
              <a:headEnd/>
              <a:tailEnd type="triangle" w="med" len="med"/>
            </a:ln>
          </p:spPr>
        </p:cxnSp>
        <p:sp>
          <p:nvSpPr>
            <p:cNvPr id="4103" name="Text Box 7"/>
            <p:cNvSpPr txBox="1">
              <a:spLocks noChangeArrowheads="1"/>
            </p:cNvSpPr>
            <p:nvPr/>
          </p:nvSpPr>
          <p:spPr bwMode="auto">
            <a:xfrm>
              <a:off x="9142" y="11990"/>
              <a:ext cx="1905" cy="11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كل 1 دج مستثمر متأتي من قرض</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بمعدل فائدة 8 %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104" name="AutoShape 8"/>
            <p:cNvCxnSpPr>
              <a:cxnSpLocks noChangeShapeType="1"/>
            </p:cNvCxnSpPr>
            <p:nvPr/>
          </p:nvCxnSpPr>
          <p:spPr bwMode="auto">
            <a:xfrm flipH="1">
              <a:off x="8107" y="12455"/>
              <a:ext cx="915" cy="0"/>
            </a:xfrm>
            <a:prstGeom prst="straightConnector1">
              <a:avLst/>
            </a:prstGeom>
            <a:noFill/>
            <a:ln w="9525">
              <a:solidFill>
                <a:srgbClr val="000000"/>
              </a:solidFill>
              <a:round/>
              <a:headEnd/>
              <a:tailEnd type="triangle" w="med" len="med"/>
            </a:ln>
          </p:spPr>
        </p:cxnSp>
        <p:sp>
          <p:nvSpPr>
            <p:cNvPr id="4105" name="Text Box 9"/>
            <p:cNvSpPr txBox="1">
              <a:spLocks noChangeArrowheads="1"/>
            </p:cNvSpPr>
            <p:nvPr/>
          </p:nvSpPr>
          <p:spPr bwMode="auto">
            <a:xfrm>
              <a:off x="4980" y="12095"/>
              <a:ext cx="3022" cy="8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0.05 دج ربح تشغيلي صافي</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- 0.08 دج فوائد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106" name="AutoShape 10"/>
            <p:cNvCxnSpPr>
              <a:cxnSpLocks noChangeShapeType="1"/>
            </p:cNvCxnSpPr>
            <p:nvPr/>
          </p:nvCxnSpPr>
          <p:spPr bwMode="auto">
            <a:xfrm flipH="1">
              <a:off x="6222" y="12896"/>
              <a:ext cx="1815" cy="0"/>
            </a:xfrm>
            <a:prstGeom prst="straightConnector1">
              <a:avLst/>
            </a:prstGeom>
            <a:noFill/>
            <a:ln w="38100">
              <a:solidFill>
                <a:srgbClr val="000000"/>
              </a:solidFill>
              <a:round/>
              <a:headEnd/>
              <a:tailEnd/>
            </a:ln>
          </p:spPr>
        </p:cxnSp>
        <p:sp>
          <p:nvSpPr>
            <p:cNvPr id="4107" name="Text Box 11"/>
            <p:cNvSpPr txBox="1">
              <a:spLocks noChangeArrowheads="1"/>
            </p:cNvSpPr>
            <p:nvPr/>
          </p:nvSpPr>
          <p:spPr bwMode="auto">
            <a:xfrm>
              <a:off x="4980" y="12935"/>
              <a:ext cx="3020" cy="8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الباقي - 0.03 دج نقص في ربح للمساهمين</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108" name="Text Box 12"/>
            <p:cNvSpPr txBox="1">
              <a:spLocks noChangeArrowheads="1"/>
            </p:cNvSpPr>
            <p:nvPr/>
          </p:nvSpPr>
          <p:spPr bwMode="auto">
            <a:xfrm>
              <a:off x="5298" y="14155"/>
              <a:ext cx="2722"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انخفاض المردودية المالية</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109" name="AutoShape 13"/>
            <p:cNvSpPr>
              <a:spLocks noChangeArrowheads="1"/>
            </p:cNvSpPr>
            <p:nvPr/>
          </p:nvSpPr>
          <p:spPr bwMode="auto">
            <a:xfrm rot="16200000">
              <a:off x="7027" y="13808"/>
              <a:ext cx="420" cy="300"/>
            </a:xfrm>
            <a:prstGeom prst="leftArrow">
              <a:avLst>
                <a:gd name="adj1" fmla="val 50000"/>
                <a:gd name="adj2" fmla="val 35000"/>
              </a:avLst>
            </a:prstGeom>
            <a:solidFill>
              <a:srgbClr val="FFFFFF"/>
            </a:solidFill>
            <a:ln w="317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p>
          </p:txBody>
        </p:sp>
        <p:sp>
          <p:nvSpPr>
            <p:cNvPr id="4110" name="Text Box 14"/>
            <p:cNvSpPr txBox="1">
              <a:spLocks noChangeArrowheads="1"/>
            </p:cNvSpPr>
            <p:nvPr/>
          </p:nvSpPr>
          <p:spPr bwMode="auto">
            <a:xfrm>
              <a:off x="5322" y="15010"/>
              <a:ext cx="2725" cy="5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أثر سلبي للرفع المالي</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111" name="AutoShape 15"/>
            <p:cNvSpPr>
              <a:spLocks noChangeArrowheads="1"/>
            </p:cNvSpPr>
            <p:nvPr/>
          </p:nvSpPr>
          <p:spPr bwMode="auto">
            <a:xfrm rot="16040538">
              <a:off x="7042" y="14650"/>
              <a:ext cx="420" cy="300"/>
            </a:xfrm>
            <a:prstGeom prst="leftArrow">
              <a:avLst>
                <a:gd name="adj1" fmla="val 50000"/>
                <a:gd name="adj2" fmla="val 35000"/>
              </a:avLst>
            </a:prstGeom>
            <a:solidFill>
              <a:srgbClr val="FFFFFF"/>
            </a:solidFill>
            <a:ln w="317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p>
          </p:txBody>
        </p:sp>
      </p:grpSp>
      <p:sp>
        <p:nvSpPr>
          <p:cNvPr id="16" name="Espace réservé du contenu 2"/>
          <p:cNvSpPr>
            <a:spLocks noGrp="1"/>
          </p:cNvSpPr>
          <p:nvPr>
            <p:ph idx="1"/>
          </p:nvPr>
        </p:nvSpPr>
        <p:spPr>
          <a:xfrm>
            <a:off x="457200" y="5410200"/>
            <a:ext cx="8229600" cy="1371600"/>
          </a:xfrm>
        </p:spPr>
        <p:txBody>
          <a:bodyPr>
            <a:normAutofit/>
          </a:bodyPr>
          <a:lstStyle/>
          <a:p>
            <a:pPr marL="0" indent="0" algn="just" rtl="1">
              <a:buNone/>
            </a:pPr>
            <a:r>
              <a:rPr lang="ar-DZ" sz="2400" b="1" dirty="0" smtClean="0">
                <a:latin typeface="Arial" pitchFamily="34" charset="0"/>
                <a:cs typeface="Arial" pitchFamily="34" charset="0"/>
              </a:rPr>
              <a:t>إذا كانت مردودية الأصول غير كافية لتغطية مصارف الاستدانة ( معدل الفائدة)، تنخفض المردودية المالية المساهمين، وهنا يكون أثر سلبي </a:t>
            </a:r>
            <a:r>
              <a:rPr lang="ar-DZ" sz="2400" b="1" dirty="0" err="1" smtClean="0">
                <a:latin typeface="Arial" pitchFamily="34" charset="0"/>
                <a:cs typeface="Arial" pitchFamily="34" charset="0"/>
              </a:rPr>
              <a:t>للإستدنة</a:t>
            </a:r>
            <a:r>
              <a:rPr lang="ar-DZ" sz="2400" b="1" dirty="0" smtClean="0">
                <a:latin typeface="Arial" pitchFamily="34" charset="0"/>
                <a:cs typeface="Arial" pitchFamily="34" charset="0"/>
              </a:rPr>
              <a:t> على المساهمين(أثر سلبي للرفع المالي).</a:t>
            </a:r>
            <a:endParaRPr lang="fr-FR" sz="2400"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phique 3"/>
          <p:cNvGraphicFramePr/>
          <p:nvPr/>
        </p:nvGraphicFramePr>
        <p:xfrm>
          <a:off x="0" y="228600"/>
          <a:ext cx="9144000" cy="6248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01000" cy="1143000"/>
          </a:xfrm>
        </p:spPr>
        <p:txBody>
          <a:bodyPr>
            <a:normAutofit/>
          </a:bodyPr>
          <a:lstStyle/>
          <a:p>
            <a:pPr algn="just" rtl="1"/>
            <a:r>
              <a:rPr lang="ar-DZ" sz="4000" b="1" dirty="0" smtClean="0">
                <a:solidFill>
                  <a:srgbClr val="FF0000"/>
                </a:solidFill>
                <a:latin typeface="Times New Roman" pitchFamily="18" charset="0"/>
                <a:cs typeface="Times New Roman" pitchFamily="18" charset="0"/>
              </a:rPr>
              <a:t>تحليل المنحنيات:</a:t>
            </a:r>
            <a:endParaRPr lang="fr-FR" sz="4000"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524000"/>
            <a:ext cx="8001000" cy="4525963"/>
          </a:xfrm>
        </p:spPr>
        <p:txBody>
          <a:bodyPr>
            <a:normAutofit/>
          </a:bodyPr>
          <a:lstStyle/>
          <a:p>
            <a:pPr marL="0" indent="287338" algn="just" rtl="1">
              <a:buClr>
                <a:srgbClr val="FF0000"/>
              </a:buClr>
              <a:buFont typeface="Wingdings" pitchFamily="2" charset="2"/>
              <a:buChar char="§"/>
            </a:pPr>
            <a:r>
              <a:rPr lang="ar-DZ" b="1" dirty="0" smtClean="0">
                <a:latin typeface="Arial" pitchFamily="34" charset="0"/>
                <a:cs typeface="Arial" pitchFamily="34" charset="0"/>
              </a:rPr>
              <a:t>إذا كانت الظروف الاقتصادية جيدة ( أرباح مرتفعة )، من الأفضل الاعتماد على الديون أكثر، لأنه كلما زادت الديون ارتفعت المردودية المالية ( عائد المساهمين).</a:t>
            </a:r>
          </a:p>
          <a:p>
            <a:pPr marL="0" indent="287338" algn="just" rtl="1">
              <a:buClr>
                <a:srgbClr val="FF0000"/>
              </a:buClr>
              <a:buFont typeface="Wingdings" pitchFamily="2" charset="2"/>
              <a:buChar char="§"/>
            </a:pPr>
            <a:r>
              <a:rPr lang="ar-DZ" b="1" dirty="0" smtClean="0">
                <a:latin typeface="Arial" pitchFamily="34" charset="0"/>
                <a:cs typeface="Arial" pitchFamily="34" charset="0"/>
              </a:rPr>
              <a:t>إذا كانت الظروف الاقتصادية سيئة( أرباح منخفضة)، من الأفضل الاعتماد على الأموال الخاصة أكثر، لأنه كلما زادت الديون تراجعت المردودية المالية ( عائد المساهمين).</a:t>
            </a:r>
          </a:p>
          <a:p>
            <a:pPr marL="0" indent="287338" algn="just" rtl="1">
              <a:buClr>
                <a:srgbClr val="FF0000"/>
              </a:buClr>
              <a:buFont typeface="Wingdings" pitchFamily="2" charset="2"/>
              <a:buChar char="§"/>
            </a:pPr>
            <a:r>
              <a:rPr lang="ar-DZ" b="1" dirty="0" smtClean="0">
                <a:latin typeface="Arial" pitchFamily="34" charset="0"/>
                <a:cs typeface="Arial" pitchFamily="34" charset="0"/>
              </a:rPr>
              <a:t>إذا كانت المؤسسة تتعرض لخسائر، من الأفضل الاعتماد على الأموال الخاصة، لأنه كلما زادت الديون، زادت خسائر المساهمين أكثر.</a:t>
            </a:r>
            <a:endParaRPr lang="fr-FR" b="1" dirty="0" smtClean="0">
              <a:latin typeface="Arial" pitchFamily="34" charset="0"/>
              <a:cs typeface="Arial" pitchFamily="34" charset="0"/>
            </a:endParaRPr>
          </a:p>
          <a:p>
            <a:pPr marL="0" indent="287338" algn="just" rtl="1">
              <a:buClr>
                <a:srgbClr val="FF0000"/>
              </a:buClr>
              <a:buFont typeface="Wingdings" pitchFamily="2" charset="2"/>
              <a:buChar char="§"/>
            </a:pP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04800"/>
            <a:ext cx="7772400" cy="685800"/>
          </a:xfrm>
        </p:spPr>
        <p:txBody>
          <a:bodyPr>
            <a:normAutofit fontScale="90000"/>
          </a:bodyPr>
          <a:lstStyle/>
          <a:p>
            <a:pPr algn="just" rtl="1"/>
            <a:r>
              <a:rPr lang="ar-DZ" sz="4400" b="1" dirty="0" smtClean="0">
                <a:solidFill>
                  <a:srgbClr val="FF0000"/>
                </a:solidFill>
                <a:latin typeface="Times New Roman" pitchFamily="18" charset="0"/>
                <a:cs typeface="Times New Roman" pitchFamily="18" charset="0"/>
              </a:rPr>
              <a:t>6. </a:t>
            </a:r>
            <a:r>
              <a:rPr lang="ar-DZ" sz="4400" b="1" dirty="0" smtClean="0">
                <a:solidFill>
                  <a:srgbClr val="FF0000"/>
                </a:solidFill>
                <a:latin typeface="Arial" pitchFamily="34" charset="0"/>
                <a:cs typeface="Arial" pitchFamily="34" charset="0"/>
              </a:rPr>
              <a:t>نقطة التعادل التمويلي (نقطة عدم الاهتمام): </a:t>
            </a:r>
            <a:endParaRPr lang="fr-FR"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228600" y="990600"/>
            <a:ext cx="8534400" cy="3810001"/>
          </a:xfrm>
        </p:spPr>
        <p:txBody>
          <a:bodyPr>
            <a:normAutofit/>
          </a:bodyPr>
          <a:lstStyle/>
          <a:p>
            <a:pPr marL="23813" indent="-23813" algn="just" rtl="1">
              <a:buNone/>
            </a:pPr>
            <a:r>
              <a:rPr lang="ar-DZ" sz="2800" b="1" dirty="0" smtClean="0">
                <a:latin typeface="Arial" pitchFamily="34" charset="0"/>
                <a:cs typeface="Arial" pitchFamily="34" charset="0"/>
              </a:rPr>
              <a:t>     هي مستوى رقم الأعمال أو نتيجة الاستغلال الذي يحقق نفس المردودية المالية أو نفس ربح السهم بغض النظر عن طريقة التمويل، سواء كانت بالديون أو بحقوق الملكية (إصدار أسهم).</a:t>
            </a:r>
            <a:endParaRPr lang="fr-FR" sz="2800" dirty="0" smtClean="0">
              <a:latin typeface="Arial" pitchFamily="34" charset="0"/>
              <a:cs typeface="Arial" pitchFamily="34" charset="0"/>
            </a:endParaRPr>
          </a:p>
          <a:p>
            <a:pPr algn="just" rtl="1">
              <a:buNone/>
            </a:pPr>
            <a:r>
              <a:rPr lang="ar-DZ" sz="2800" b="1" dirty="0" smtClean="0">
                <a:latin typeface="Arial" pitchFamily="34" charset="0"/>
                <a:cs typeface="Arial" pitchFamily="34" charset="0"/>
              </a:rPr>
              <a:t>    وتحسب نقطة عدم الاهتمام بطريقتين هما:</a:t>
            </a:r>
          </a:p>
          <a:p>
            <a:pPr algn="just" rtl="1">
              <a:buNone/>
            </a:pPr>
            <a:r>
              <a:rPr lang="ar-DZ" sz="2800" b="1" dirty="0" smtClean="0">
                <a:solidFill>
                  <a:srgbClr val="FF0000"/>
                </a:solidFill>
                <a:latin typeface="Arial" pitchFamily="34" charset="0"/>
                <a:cs typeface="Arial" pitchFamily="34" charset="0"/>
              </a:rPr>
              <a:t>الطريقة الأولى:</a:t>
            </a:r>
          </a:p>
          <a:p>
            <a:pPr algn="just" rtl="1">
              <a:buNone/>
            </a:pPr>
            <a:endParaRPr lang="ar-DZ" sz="2800" b="1" dirty="0" smtClean="0">
              <a:solidFill>
                <a:srgbClr val="FF0000"/>
              </a:solidFill>
              <a:latin typeface="Arial" pitchFamily="34" charset="0"/>
              <a:cs typeface="Arial" pitchFamily="34" charset="0"/>
            </a:endParaRPr>
          </a:p>
          <a:p>
            <a:pPr algn="just" rtl="1">
              <a:buNone/>
            </a:pPr>
            <a:r>
              <a:rPr lang="ar-DZ" sz="2800" b="1" dirty="0" smtClean="0">
                <a:latin typeface="Arial" pitchFamily="34" charset="0"/>
                <a:cs typeface="Arial" pitchFamily="34" charset="0"/>
              </a:rPr>
              <a:t>ونستخرج من العلاقة نتيجة الاستغلال:</a:t>
            </a:r>
          </a:p>
        </p:txBody>
      </p:sp>
      <p:grpSp>
        <p:nvGrpSpPr>
          <p:cNvPr id="6" name="Groupe 5"/>
          <p:cNvGrpSpPr/>
          <p:nvPr/>
        </p:nvGrpSpPr>
        <p:grpSpPr>
          <a:xfrm>
            <a:off x="381000" y="4110335"/>
            <a:ext cx="3743332" cy="461665"/>
            <a:chOff x="2362200" y="4876800"/>
            <a:chExt cx="5003326" cy="461665"/>
          </a:xfrm>
          <a:solidFill>
            <a:srgbClr val="FFC000"/>
          </a:solidFill>
        </p:grpSpPr>
        <p:sp>
          <p:nvSpPr>
            <p:cNvPr id="4" name="Rectangle 3"/>
            <p:cNvSpPr/>
            <p:nvPr/>
          </p:nvSpPr>
          <p:spPr>
            <a:xfrm>
              <a:off x="2362200" y="4876800"/>
              <a:ext cx="5003326" cy="461665"/>
            </a:xfrm>
            <a:prstGeom prst="rect">
              <a:avLst/>
            </a:prstGeom>
            <a:grpFill/>
          </p:spPr>
          <p:txBody>
            <a:bodyPr wrap="none">
              <a:spAutoFit/>
            </a:bodyPr>
            <a:lstStyle/>
            <a:p>
              <a:r>
                <a:rPr lang="fr-FR" sz="2400" b="1" dirty="0" err="1" smtClean="0">
                  <a:latin typeface="Times New Roman" pitchFamily="18" charset="0"/>
                  <a:cs typeface="Times New Roman" pitchFamily="18" charset="0"/>
                </a:rPr>
                <a:t>Re</a:t>
              </a:r>
              <a:r>
                <a:rPr lang="fr-FR" sz="2400" b="1" dirty="0" smtClean="0">
                  <a:latin typeface="Times New Roman" pitchFamily="18" charset="0"/>
                  <a:cs typeface="Times New Roman" pitchFamily="18" charset="0"/>
                </a:rPr>
                <a:t>= i        EBIT/ (CP+D)= i</a:t>
              </a:r>
              <a:endParaRPr lang="fr-FR" sz="2400" dirty="0">
                <a:latin typeface="Times New Roman" pitchFamily="18" charset="0"/>
                <a:cs typeface="Times New Roman" pitchFamily="18" charset="0"/>
              </a:endParaRPr>
            </a:p>
          </p:txBody>
        </p:sp>
        <p:sp>
          <p:nvSpPr>
            <p:cNvPr id="5" name="Flèche droite 4"/>
            <p:cNvSpPr/>
            <p:nvPr/>
          </p:nvSpPr>
          <p:spPr>
            <a:xfrm>
              <a:off x="3584384" y="5029200"/>
              <a:ext cx="381000" cy="228600"/>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31073" name="Rectangle 1"/>
          <p:cNvSpPr>
            <a:spLocks noChangeArrowheads="1"/>
          </p:cNvSpPr>
          <p:nvPr/>
        </p:nvSpPr>
        <p:spPr bwMode="auto">
          <a:xfrm>
            <a:off x="1143000" y="5496580"/>
            <a:ext cx="7543800" cy="523220"/>
          </a:xfrm>
          <a:prstGeom prst="rect">
            <a:avLst/>
          </a:prstGeom>
          <a:solidFill>
            <a:srgbClr val="FFC00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ربح السهم(</a:t>
            </a:r>
            <a:r>
              <a:rPr kumimoji="0" lang="ar-DZ" altLang="zh-CN" sz="28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تمويل بأسهم عادية)= ربح السهم(</a:t>
            </a:r>
            <a:r>
              <a:rPr kumimoji="0" lang="ar-DZ" altLang="zh-CN" sz="28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تمويل</a:t>
            </a:r>
            <a:r>
              <a:rPr lang="ar-DZ" altLang="zh-CN" sz="2800" b="1" dirty="0" smtClean="0">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بديون)</a:t>
            </a:r>
            <a:endParaRPr kumimoji="0" lang="fr-FR" altLang="zh-CN" sz="4000" b="0" i="0" u="none" strike="noStrike" cap="none" normalizeH="0" baseline="0" dirty="0" smtClean="0">
              <a:ln>
                <a:noFill/>
              </a:ln>
              <a:solidFill>
                <a:srgbClr val="FF0000"/>
              </a:solidFill>
              <a:effectLst/>
              <a:latin typeface="Arial" pitchFamily="34" charset="0"/>
              <a:cs typeface="Arial" pitchFamily="34" charset="0"/>
            </a:endParaRPr>
          </a:p>
        </p:txBody>
      </p:sp>
      <p:sp>
        <p:nvSpPr>
          <p:cNvPr id="8" name="Rectangle 7"/>
          <p:cNvSpPr/>
          <p:nvPr/>
        </p:nvSpPr>
        <p:spPr>
          <a:xfrm>
            <a:off x="3810000" y="6182380"/>
            <a:ext cx="2130711" cy="523220"/>
          </a:xfrm>
          <a:prstGeom prst="rect">
            <a:avLst/>
          </a:prstGeom>
          <a:solidFill>
            <a:srgbClr val="FFC000"/>
          </a:solidFill>
        </p:spPr>
        <p:txBody>
          <a:bodyPr wrap="none">
            <a:spAutoFit/>
          </a:bodyPr>
          <a:lstStyle/>
          <a:p>
            <a:r>
              <a:rPr lang="fr-FR" altLang="zh-CN" sz="2800" b="1" dirty="0" smtClean="0">
                <a:latin typeface="Times New Roman" pitchFamily="18" charset="0"/>
                <a:ea typeface="Times New Roman" pitchFamily="18" charset="0"/>
                <a:cs typeface="Times New Roman" pitchFamily="18" charset="0"/>
              </a:rPr>
              <a:t>EPS</a:t>
            </a:r>
            <a:r>
              <a:rPr lang="fr-FR" altLang="zh-CN" sz="2800" b="1" baseline="-30000" dirty="0" smtClean="0">
                <a:latin typeface="Times New Roman" pitchFamily="18" charset="0"/>
                <a:ea typeface="Times New Roman" pitchFamily="18" charset="0"/>
                <a:cs typeface="Times New Roman" pitchFamily="18" charset="0"/>
              </a:rPr>
              <a:t>E</a:t>
            </a:r>
            <a:r>
              <a:rPr lang="fr-FR" altLang="zh-CN" sz="2800" b="1" dirty="0" smtClean="0">
                <a:latin typeface="Times New Roman" pitchFamily="18" charset="0"/>
                <a:ea typeface="Times New Roman" pitchFamily="18" charset="0"/>
                <a:cs typeface="Times New Roman" pitchFamily="18" charset="0"/>
              </a:rPr>
              <a:t>= EPS</a:t>
            </a:r>
            <a:r>
              <a:rPr lang="fr-FR" altLang="zh-CN" sz="2800" b="1" baseline="-30000" dirty="0" smtClean="0">
                <a:latin typeface="Times New Roman" pitchFamily="18" charset="0"/>
                <a:ea typeface="Times New Roman" pitchFamily="18" charset="0"/>
                <a:cs typeface="Times New Roman" pitchFamily="18" charset="0"/>
              </a:rPr>
              <a:t>D</a:t>
            </a:r>
            <a:endParaRPr lang="fr-FR" sz="2800" dirty="0"/>
          </a:p>
        </p:txBody>
      </p:sp>
      <p:sp>
        <p:nvSpPr>
          <p:cNvPr id="9" name="Rectangle 8"/>
          <p:cNvSpPr/>
          <p:nvPr/>
        </p:nvSpPr>
        <p:spPr>
          <a:xfrm>
            <a:off x="2133600" y="3439180"/>
            <a:ext cx="4283545" cy="523220"/>
          </a:xfrm>
          <a:prstGeom prst="rect">
            <a:avLst/>
          </a:prstGeom>
          <a:solidFill>
            <a:srgbClr val="FFC000"/>
          </a:solidFill>
        </p:spPr>
        <p:txBody>
          <a:bodyPr wrap="none">
            <a:spAutoFit/>
          </a:bodyPr>
          <a:lstStyle/>
          <a:p>
            <a:pPr algn="ctr" rtl="1">
              <a:buNone/>
            </a:pPr>
            <a:r>
              <a:rPr lang="ar-DZ" sz="2800" b="1" dirty="0" smtClean="0">
                <a:latin typeface="Arial" pitchFamily="34" charset="0"/>
                <a:cs typeface="Arial" pitchFamily="34" charset="0"/>
              </a:rPr>
              <a:t>المردودية الاقتصادية= معدل الفائدة</a:t>
            </a:r>
          </a:p>
        </p:txBody>
      </p:sp>
      <p:sp>
        <p:nvSpPr>
          <p:cNvPr id="10" name="Rectangle 9"/>
          <p:cNvSpPr/>
          <p:nvPr/>
        </p:nvSpPr>
        <p:spPr>
          <a:xfrm>
            <a:off x="6629400" y="4953000"/>
            <a:ext cx="1965603" cy="523220"/>
          </a:xfrm>
          <a:prstGeom prst="rect">
            <a:avLst/>
          </a:prstGeom>
        </p:spPr>
        <p:txBody>
          <a:bodyPr wrap="none">
            <a:spAutoFit/>
          </a:bodyPr>
          <a:lstStyle/>
          <a:p>
            <a:pPr algn="just" rtl="1">
              <a:buNone/>
            </a:pPr>
            <a:r>
              <a:rPr lang="ar-DZ" sz="2800" b="1" dirty="0" smtClean="0">
                <a:solidFill>
                  <a:srgbClr val="FF0000"/>
                </a:solidFill>
                <a:latin typeface="Arial" pitchFamily="34" charset="0"/>
                <a:cs typeface="Arial" pitchFamily="34" charset="0"/>
              </a:rPr>
              <a:t>الطريقة الثانية:</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95600" y="228600"/>
            <a:ext cx="5715000" cy="639762"/>
          </a:xfrm>
        </p:spPr>
        <p:txBody>
          <a:bodyPr>
            <a:noAutofit/>
          </a:bodyPr>
          <a:lstStyle/>
          <a:p>
            <a:pPr algn="r" rtl="1"/>
            <a:r>
              <a:rPr lang="ar-DZ" sz="4000" b="1" dirty="0" smtClean="0">
                <a:solidFill>
                  <a:srgbClr val="FF0000"/>
                </a:solidFill>
                <a:latin typeface="Times New Roman" pitchFamily="18" charset="0"/>
                <a:cs typeface="Times New Roman" pitchFamily="18" charset="0"/>
              </a:rPr>
              <a:t>سلسلة تمارين حول الرفع المالي:</a:t>
            </a:r>
            <a:endParaRPr lang="fr-FR" sz="4000" b="1" dirty="0">
              <a:solidFill>
                <a:srgbClr val="FF0000"/>
              </a:solidFill>
              <a:latin typeface="Times New Roman" pitchFamily="18" charset="0"/>
              <a:cs typeface="Times New Roman" pitchFamily="18" charset="0"/>
            </a:endParaRPr>
          </a:p>
        </p:txBody>
      </p:sp>
      <p:sp>
        <p:nvSpPr>
          <p:cNvPr id="6" name="Rectangle 5"/>
          <p:cNvSpPr/>
          <p:nvPr/>
        </p:nvSpPr>
        <p:spPr>
          <a:xfrm>
            <a:off x="228600" y="1066800"/>
            <a:ext cx="8382000" cy="5386090"/>
          </a:xfrm>
          <a:prstGeom prst="rect">
            <a:avLst/>
          </a:prstGeom>
        </p:spPr>
        <p:txBody>
          <a:bodyPr wrap="square">
            <a:spAutoFit/>
          </a:bodyPr>
          <a:lstStyle/>
          <a:p>
            <a:pPr algn="just" rtl="1"/>
            <a:r>
              <a:rPr lang="ar-DZ" sz="3200" b="1" dirty="0" smtClean="0">
                <a:solidFill>
                  <a:srgbClr val="FF0000"/>
                </a:solidFill>
                <a:latin typeface="Times New Roman" pitchFamily="18" charset="0"/>
                <a:cs typeface="Times New Roman" pitchFamily="18" charset="0"/>
              </a:rPr>
              <a:t>التمرين الأول: </a:t>
            </a:r>
            <a:endParaRPr lang="ar-DZ" sz="3200" b="1" dirty="0" smtClean="0">
              <a:solidFill>
                <a:srgbClr val="FF0000"/>
              </a:solidFill>
              <a:latin typeface="Arial" pitchFamily="34" charset="0"/>
              <a:cs typeface="Arial" pitchFamily="34" charset="0"/>
            </a:endParaRPr>
          </a:p>
          <a:p>
            <a:pPr algn="just" rtl="1"/>
            <a:r>
              <a:rPr lang="ar-DZ" sz="2600" b="1" dirty="0" smtClean="0">
                <a:latin typeface="Arial" pitchFamily="34" charset="0"/>
                <a:cs typeface="Arial" pitchFamily="34" charset="0"/>
              </a:rPr>
              <a:t>     يرغب مدير مؤسسة للصناعة الغذائية في إطلاق مشروع توسعي، المشروع عبارة عن مصنع جديد لإنتاج زيت الزيتون، وقد بينت الدراسة المالية للمشروع ما يلي:</a:t>
            </a:r>
          </a:p>
          <a:p>
            <a:pPr algn="just" rtl="1">
              <a:buFont typeface="Wingdings" pitchFamily="2" charset="2"/>
              <a:buChar char="§"/>
            </a:pPr>
            <a:r>
              <a:rPr lang="ar-DZ" sz="2600" b="1" dirty="0" smtClean="0">
                <a:latin typeface="Arial" pitchFamily="34" charset="0"/>
                <a:cs typeface="Arial" pitchFamily="34" charset="0"/>
              </a:rPr>
              <a:t> رأس المال المطلوب لتمويل المشروع </a:t>
            </a:r>
            <a:r>
              <a:rPr lang="ar-DZ" sz="2600" b="1" dirty="0" smtClean="0">
                <a:latin typeface="Times New Roman" pitchFamily="18" charset="0"/>
                <a:cs typeface="Times New Roman" pitchFamily="18" charset="0"/>
              </a:rPr>
              <a:t>2000000</a:t>
            </a:r>
            <a:r>
              <a:rPr lang="ar-DZ" sz="2600" b="1" dirty="0" smtClean="0">
                <a:latin typeface="Arial" pitchFamily="34" charset="0"/>
                <a:cs typeface="Arial" pitchFamily="34" charset="0"/>
              </a:rPr>
              <a:t> دج، وأمام المؤسسة خياران:</a:t>
            </a:r>
          </a:p>
          <a:p>
            <a:pPr indent="341313" algn="just" rtl="1"/>
            <a:r>
              <a:rPr lang="ar-DZ" sz="2600" b="1" dirty="0" smtClean="0">
                <a:latin typeface="Times New Roman" pitchFamily="18" charset="0"/>
                <a:cs typeface="Times New Roman" pitchFamily="18" charset="0"/>
              </a:rPr>
              <a:t>1- </a:t>
            </a:r>
            <a:r>
              <a:rPr lang="ar-DZ" sz="2600" b="1" dirty="0" smtClean="0">
                <a:latin typeface="Arial" pitchFamily="34" charset="0"/>
                <a:cs typeface="Arial" pitchFamily="34" charset="0"/>
              </a:rPr>
              <a:t>تمويل كامل الاحتياجات عن طريق إصدار أسهم عادية، حيث قيمة السهم </a:t>
            </a:r>
            <a:r>
              <a:rPr lang="ar-DZ" sz="2600" b="1" dirty="0" smtClean="0">
                <a:latin typeface="Times New Roman" pitchFamily="18" charset="0"/>
                <a:cs typeface="Times New Roman" pitchFamily="18" charset="0"/>
              </a:rPr>
              <a:t>2000</a:t>
            </a:r>
            <a:r>
              <a:rPr lang="ar-DZ" sz="2600" b="1" dirty="0" smtClean="0">
                <a:latin typeface="Arial" pitchFamily="34" charset="0"/>
                <a:cs typeface="Arial" pitchFamily="34" charset="0"/>
              </a:rPr>
              <a:t> دج.</a:t>
            </a:r>
            <a:endParaRPr lang="fr-FR" sz="2600" dirty="0" smtClean="0">
              <a:latin typeface="Arial" pitchFamily="34" charset="0"/>
              <a:cs typeface="Arial" pitchFamily="34" charset="0"/>
            </a:endParaRPr>
          </a:p>
          <a:p>
            <a:pPr indent="341313" algn="just" rtl="1"/>
            <a:r>
              <a:rPr lang="ar-DZ" sz="2600" b="1" dirty="0" smtClean="0">
                <a:latin typeface="Times New Roman" pitchFamily="18" charset="0"/>
                <a:cs typeface="Times New Roman" pitchFamily="18" charset="0"/>
              </a:rPr>
              <a:t>2- </a:t>
            </a:r>
            <a:r>
              <a:rPr lang="ar-DZ" sz="2600" b="1" dirty="0" smtClean="0">
                <a:latin typeface="Arial" pitchFamily="34" charset="0"/>
                <a:cs typeface="Arial" pitchFamily="34" charset="0"/>
              </a:rPr>
              <a:t>تمويل </a:t>
            </a:r>
            <a:r>
              <a:rPr lang="ar-DZ" sz="2600" b="1" dirty="0" smtClean="0">
                <a:latin typeface="Times New Roman" pitchFamily="18" charset="0"/>
                <a:cs typeface="Times New Roman" pitchFamily="18" charset="0"/>
              </a:rPr>
              <a:t>50%</a:t>
            </a:r>
            <a:r>
              <a:rPr lang="ar-DZ" sz="2600" b="1" dirty="0" smtClean="0">
                <a:latin typeface="Arial" pitchFamily="34" charset="0"/>
                <a:cs typeface="Arial" pitchFamily="34" charset="0"/>
              </a:rPr>
              <a:t> من الاحتياجات عن طريق قرض بنكي والباقي عن طريق إصدار أسهم عادية.</a:t>
            </a:r>
          </a:p>
          <a:p>
            <a:pPr algn="just" rtl="1">
              <a:buFont typeface="Wingdings" pitchFamily="2" charset="2"/>
              <a:buChar char="§"/>
            </a:pPr>
            <a:r>
              <a:rPr lang="ar-DZ" sz="2600" b="1" dirty="0" smtClean="0">
                <a:latin typeface="Arial" pitchFamily="34" charset="0"/>
                <a:cs typeface="Arial" pitchFamily="34" charset="0"/>
              </a:rPr>
              <a:t> التكاليف الثابتة </a:t>
            </a:r>
            <a:r>
              <a:rPr lang="ar-DZ" sz="2600" b="1" dirty="0" smtClean="0">
                <a:latin typeface="Times New Roman" pitchFamily="18" charset="0"/>
                <a:cs typeface="Times New Roman" pitchFamily="18" charset="0"/>
              </a:rPr>
              <a:t>600000</a:t>
            </a:r>
            <a:r>
              <a:rPr lang="ar-DZ" sz="2600" b="1" dirty="0" smtClean="0">
                <a:latin typeface="Arial" pitchFamily="34" charset="0"/>
                <a:cs typeface="Arial" pitchFamily="34" charset="0"/>
              </a:rPr>
              <a:t> دج، والتكاليف المتغيرة </a:t>
            </a:r>
            <a:r>
              <a:rPr lang="ar-DZ" sz="2600" b="1" dirty="0" smtClean="0">
                <a:latin typeface="Times New Roman" pitchFamily="18" charset="0"/>
                <a:cs typeface="Times New Roman" pitchFamily="18" charset="0"/>
              </a:rPr>
              <a:t>20% </a:t>
            </a:r>
            <a:r>
              <a:rPr lang="ar-DZ" sz="2600" b="1" dirty="0" smtClean="0">
                <a:latin typeface="Arial" pitchFamily="34" charset="0"/>
                <a:cs typeface="Arial" pitchFamily="34" charset="0"/>
              </a:rPr>
              <a:t>من رقم الأعمال، سعر الفائدة </a:t>
            </a:r>
            <a:r>
              <a:rPr lang="ar-DZ" sz="2600" b="1" dirty="0" smtClean="0">
                <a:latin typeface="Times New Roman" pitchFamily="18" charset="0"/>
                <a:cs typeface="Times New Roman" pitchFamily="18" charset="0"/>
              </a:rPr>
              <a:t>8% </a:t>
            </a:r>
            <a:r>
              <a:rPr lang="ar-DZ" sz="2600" b="1" dirty="0" smtClean="0">
                <a:latin typeface="Arial" pitchFamily="34" charset="0"/>
                <a:cs typeface="Arial" pitchFamily="34" charset="0"/>
              </a:rPr>
              <a:t>ومعدل الضريبة على الأرباح  </a:t>
            </a:r>
            <a:r>
              <a:rPr lang="ar-DZ" sz="2600" b="1" dirty="0" smtClean="0">
                <a:latin typeface="Times New Roman" pitchFamily="18" charset="0"/>
                <a:cs typeface="Times New Roman" pitchFamily="18" charset="0"/>
              </a:rPr>
              <a:t>50%.</a:t>
            </a:r>
            <a:endParaRPr lang="fr-FR" sz="2600" dirty="0" smtClean="0">
              <a:latin typeface="Arial" pitchFamily="34" charset="0"/>
              <a:cs typeface="Arial" pitchFamily="34" charset="0"/>
            </a:endParaRPr>
          </a:p>
          <a:p>
            <a:pPr algn="just" rtl="1"/>
            <a:r>
              <a:rPr lang="ar-DZ" sz="2600" b="1" u="sng" dirty="0" smtClean="0">
                <a:latin typeface="Arial" pitchFamily="34" charset="0"/>
                <a:cs typeface="Arial" pitchFamily="34" charset="0"/>
              </a:rPr>
              <a:t>المطلوب</a:t>
            </a:r>
            <a:r>
              <a:rPr lang="ar-DZ" sz="2600" b="1" dirty="0" smtClean="0">
                <a:latin typeface="Arial" pitchFamily="34" charset="0"/>
                <a:cs typeface="Arial" pitchFamily="34" charset="0"/>
              </a:rPr>
              <a:t> : حساب نقطة التعادل التمويلي</a:t>
            </a:r>
            <a:endParaRPr lang="fr-FR" sz="26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19800" y="152400"/>
            <a:ext cx="2514600" cy="685800"/>
          </a:xfrm>
        </p:spPr>
        <p:txBody>
          <a:bodyPr>
            <a:noAutofit/>
          </a:bodyPr>
          <a:lstStyle/>
          <a:p>
            <a:pPr algn="just" rtl="1">
              <a:buNone/>
            </a:pPr>
            <a:r>
              <a:rPr lang="ar-DZ" sz="4400" b="1" dirty="0" smtClean="0">
                <a:solidFill>
                  <a:srgbClr val="FF0000"/>
                </a:solidFill>
                <a:latin typeface="Arial" pitchFamily="34" charset="0"/>
                <a:cs typeface="Arial" pitchFamily="34" charset="0"/>
              </a:rPr>
              <a:t>الحــــــــل:</a:t>
            </a:r>
            <a:endParaRPr lang="fr-FR" sz="4000" dirty="0" smtClean="0">
              <a:latin typeface="Arial" pitchFamily="34" charset="0"/>
              <a:cs typeface="Arial" pitchFamily="34" charset="0"/>
            </a:endParaRPr>
          </a:p>
          <a:p>
            <a:endParaRPr lang="fr-FR" sz="4000" dirty="0"/>
          </a:p>
        </p:txBody>
      </p:sp>
      <p:grpSp>
        <p:nvGrpSpPr>
          <p:cNvPr id="16" name="Groupe 15"/>
          <p:cNvGrpSpPr/>
          <p:nvPr/>
        </p:nvGrpSpPr>
        <p:grpSpPr>
          <a:xfrm>
            <a:off x="990603" y="1371278"/>
            <a:ext cx="8098804" cy="3124522"/>
            <a:chOff x="990603" y="914078"/>
            <a:chExt cx="8098804" cy="3124522"/>
          </a:xfrm>
        </p:grpSpPr>
        <p:grpSp>
          <p:nvGrpSpPr>
            <p:cNvPr id="1026" name="Group 2"/>
            <p:cNvGrpSpPr>
              <a:grpSpLocks/>
            </p:cNvGrpSpPr>
            <p:nvPr/>
          </p:nvGrpSpPr>
          <p:grpSpPr bwMode="auto">
            <a:xfrm>
              <a:off x="990603" y="1447478"/>
              <a:ext cx="8098804" cy="2591122"/>
              <a:chOff x="1493" y="1228"/>
              <a:chExt cx="8455" cy="2288"/>
            </a:xfrm>
          </p:grpSpPr>
          <p:sp>
            <p:nvSpPr>
              <p:cNvPr id="1027" name="Text Box 3"/>
              <p:cNvSpPr txBox="1">
                <a:spLocks noChangeArrowheads="1"/>
              </p:cNvSpPr>
              <p:nvPr/>
            </p:nvSpPr>
            <p:spPr bwMode="auto">
              <a:xfrm>
                <a:off x="1493" y="1473"/>
                <a:ext cx="2612" cy="4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 D=2000000</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Text Box 4"/>
              <p:cNvSpPr txBox="1">
                <a:spLocks noChangeArrowheads="1"/>
              </p:cNvSpPr>
              <p:nvPr/>
            </p:nvSpPr>
            <p:spPr bwMode="auto">
              <a:xfrm>
                <a:off x="4356" y="1228"/>
                <a:ext cx="5591" cy="4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 2000000; N=2000000/ 2000= 1000 </a:t>
                </a: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سهم عادي</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4394" y="1699"/>
                <a:ext cx="5554" cy="4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 0;             D i= 0× 0.</a:t>
                </a: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08</a:t>
                </a: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0 </a:t>
                </a: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لا توجد فائدة</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Text Box 6"/>
              <p:cNvSpPr txBox="1">
                <a:spLocks noChangeArrowheads="1"/>
              </p:cNvSpPr>
              <p:nvPr/>
            </p:nvSpPr>
            <p:spPr bwMode="auto">
              <a:xfrm>
                <a:off x="1573" y="2842"/>
                <a:ext cx="2505" cy="4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 D=2000000</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1" name="Text Box 7"/>
              <p:cNvSpPr txBox="1">
                <a:spLocks noChangeArrowheads="1"/>
              </p:cNvSpPr>
              <p:nvPr/>
            </p:nvSpPr>
            <p:spPr bwMode="auto">
              <a:xfrm>
                <a:off x="4232" y="2628"/>
                <a:ext cx="5716" cy="4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 1000000; N= 1000000/ 2000= 500 </a:t>
                </a: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سهم عادي</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2" name="Text Box 8"/>
              <p:cNvSpPr txBox="1">
                <a:spLocks noChangeArrowheads="1"/>
              </p:cNvSpPr>
              <p:nvPr/>
            </p:nvSpPr>
            <p:spPr bwMode="auto">
              <a:xfrm>
                <a:off x="4232" y="3102"/>
                <a:ext cx="5716" cy="4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 1000000; D i</a:t>
                </a: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=1000000× 0.08=80000 </a:t>
                </a: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فائدة </a:t>
                </a:r>
                <a:r>
                  <a:rPr kumimoji="0" lang="ar-DZ" sz="16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سنوية</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3" name="AutoShape 9"/>
              <p:cNvCxnSpPr>
                <a:cxnSpLocks noChangeShapeType="1"/>
              </p:cNvCxnSpPr>
              <p:nvPr/>
            </p:nvCxnSpPr>
            <p:spPr bwMode="auto">
              <a:xfrm flipV="1">
                <a:off x="4058" y="1473"/>
                <a:ext cx="336" cy="199"/>
              </a:xfrm>
              <a:prstGeom prst="straightConnector1">
                <a:avLst/>
              </a:prstGeom>
              <a:noFill/>
              <a:ln w="9525">
                <a:solidFill>
                  <a:srgbClr val="000000"/>
                </a:solidFill>
                <a:round/>
                <a:headEnd/>
                <a:tailEnd type="triangle" w="med" len="med"/>
              </a:ln>
            </p:spPr>
          </p:cxnSp>
          <p:cxnSp>
            <p:nvCxnSpPr>
              <p:cNvPr id="1034" name="AutoShape 10"/>
              <p:cNvCxnSpPr>
                <a:cxnSpLocks noChangeShapeType="1"/>
              </p:cNvCxnSpPr>
              <p:nvPr/>
            </p:nvCxnSpPr>
            <p:spPr bwMode="auto">
              <a:xfrm>
                <a:off x="4051" y="1688"/>
                <a:ext cx="336" cy="215"/>
              </a:xfrm>
              <a:prstGeom prst="straightConnector1">
                <a:avLst/>
              </a:prstGeom>
              <a:noFill/>
              <a:ln w="9525">
                <a:solidFill>
                  <a:srgbClr val="000000"/>
                </a:solidFill>
                <a:round/>
                <a:headEnd/>
                <a:tailEnd type="triangle" w="med" len="med"/>
              </a:ln>
            </p:spPr>
          </p:cxnSp>
          <p:cxnSp>
            <p:nvCxnSpPr>
              <p:cNvPr id="1035" name="AutoShape 11"/>
              <p:cNvCxnSpPr>
                <a:cxnSpLocks noChangeShapeType="1"/>
              </p:cNvCxnSpPr>
              <p:nvPr/>
            </p:nvCxnSpPr>
            <p:spPr bwMode="auto">
              <a:xfrm flipV="1">
                <a:off x="3889" y="2797"/>
                <a:ext cx="343" cy="245"/>
              </a:xfrm>
              <a:prstGeom prst="straightConnector1">
                <a:avLst/>
              </a:prstGeom>
              <a:noFill/>
              <a:ln w="9525">
                <a:solidFill>
                  <a:srgbClr val="000000"/>
                </a:solidFill>
                <a:round/>
                <a:headEnd/>
                <a:tailEnd type="triangle" w="med" len="med"/>
              </a:ln>
            </p:spPr>
          </p:cxnSp>
          <p:cxnSp>
            <p:nvCxnSpPr>
              <p:cNvPr id="1036" name="AutoShape 12"/>
              <p:cNvCxnSpPr>
                <a:cxnSpLocks noChangeShapeType="1"/>
              </p:cNvCxnSpPr>
              <p:nvPr/>
            </p:nvCxnSpPr>
            <p:spPr bwMode="auto">
              <a:xfrm>
                <a:off x="3896" y="3042"/>
                <a:ext cx="336" cy="306"/>
              </a:xfrm>
              <a:prstGeom prst="straightConnector1">
                <a:avLst/>
              </a:prstGeom>
              <a:noFill/>
              <a:ln w="9525">
                <a:solidFill>
                  <a:srgbClr val="000000"/>
                </a:solidFill>
                <a:round/>
                <a:headEnd/>
                <a:tailEnd type="triangle" w="med" len="med"/>
              </a:ln>
            </p:spPr>
          </p:cxnSp>
        </p:grpSp>
        <p:sp>
          <p:nvSpPr>
            <p:cNvPr id="1037" name="Rectangle 13"/>
            <p:cNvSpPr>
              <a:spLocks noChangeArrowheads="1"/>
            </p:cNvSpPr>
            <p:nvPr/>
          </p:nvSpPr>
          <p:spPr bwMode="auto">
            <a:xfrm>
              <a:off x="6400800" y="914078"/>
              <a:ext cx="2465740"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2468563" algn="r"/>
                </a:tabLst>
              </a:pP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الهيكل المالي الأول:</a:t>
              </a:r>
              <a:endParaRPr kumimoji="0" lang="ar-DZ" altLang="zh-CN" sz="4000" b="0" i="0" u="none" strike="noStrike" cap="none" normalizeH="0" baseline="0" dirty="0" smtClean="0">
                <a:ln>
                  <a:noFill/>
                </a:ln>
                <a:solidFill>
                  <a:srgbClr val="FF0000"/>
                </a:solidFill>
                <a:effectLst/>
                <a:latin typeface="Arial" pitchFamily="34" charset="0"/>
                <a:cs typeface="Arial" pitchFamily="34" charset="0"/>
              </a:endParaRPr>
            </a:p>
          </p:txBody>
        </p:sp>
        <p:sp>
          <p:nvSpPr>
            <p:cNvPr id="15" name="Rectangle 13"/>
            <p:cNvSpPr>
              <a:spLocks noChangeArrowheads="1"/>
            </p:cNvSpPr>
            <p:nvPr/>
          </p:nvSpPr>
          <p:spPr bwMode="auto">
            <a:xfrm>
              <a:off x="6324600" y="2510135"/>
              <a:ext cx="2539478"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2468563" algn="r"/>
                </a:tabLst>
              </a:pP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الهيكل المالي الثاني:</a:t>
              </a:r>
              <a:endParaRPr kumimoji="0" lang="ar-DZ" altLang="zh-CN" sz="4000" b="0" i="0" u="none" strike="noStrike" cap="none" normalizeH="0" baseline="0" dirty="0" smtClean="0">
                <a:ln>
                  <a:noFill/>
                </a:ln>
                <a:solidFill>
                  <a:srgbClr val="FF0000"/>
                </a:solidFill>
                <a:effectLst/>
                <a:latin typeface="Arial" pitchFamily="34" charset="0"/>
                <a:cs typeface="Arial" pitchFamily="34" charset="0"/>
              </a:endParaRPr>
            </a:p>
          </p:txBody>
        </p:sp>
      </p:grpSp>
      <p:sp>
        <p:nvSpPr>
          <p:cNvPr id="1063" name="Rectangle 3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078" name="Rectangle 54"/>
          <p:cNvSpPr>
            <a:spLocks noChangeArrowheads="1"/>
          </p:cNvSpPr>
          <p:nvPr/>
        </p:nvSpPr>
        <p:spPr bwMode="auto">
          <a:xfrm>
            <a:off x="381000" y="4419600"/>
            <a:ext cx="86106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endParaRPr kumimoji="0" lang="ar-SA"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algn="just" rtl="1" eaLnBrk="0" fontAlgn="base" hangingPunct="0">
              <a:spcBef>
                <a:spcPct val="0"/>
              </a:spcBef>
              <a:spcAft>
                <a:spcPct val="0"/>
              </a:spcAft>
            </a:pP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ar-SA" altLang="zh-CN"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نلا</a:t>
            </a: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ح</a:t>
            </a:r>
            <a:r>
              <a:rPr kumimoji="0" lang="ar-SA"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ظ أنه لا يوجد رفع مالي في الهيكل المالي الأول</a:t>
            </a: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ar-SA"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لأن الاستدانة معدوم</a:t>
            </a: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ة:</a:t>
            </a:r>
            <a:r>
              <a:rPr kumimoji="0" lang="ar-DZ" altLang="zh-CN" sz="28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lang="fr-FR" sz="2800" b="1" dirty="0" err="1" smtClean="0">
                <a:solidFill>
                  <a:srgbClr val="FF0000"/>
                </a:solidFill>
                <a:latin typeface="Times New Roman" pitchFamily="18" charset="0"/>
                <a:cs typeface="Times New Roman" pitchFamily="18" charset="0"/>
              </a:rPr>
              <a:t>L</a:t>
            </a:r>
            <a:r>
              <a:rPr lang="fr-FR" sz="2800" b="1" baseline="-25000" dirty="0" err="1" smtClean="0">
                <a:solidFill>
                  <a:srgbClr val="FF0000"/>
                </a:solidFill>
                <a:latin typeface="Times New Roman" pitchFamily="18" charset="0"/>
                <a:cs typeface="Times New Roman" pitchFamily="18" charset="0"/>
              </a:rPr>
              <a:t>f</a:t>
            </a:r>
            <a:r>
              <a:rPr lang="fr-FR" sz="2800" dirty="0" smtClean="0"/>
              <a:t> </a:t>
            </a:r>
            <a:r>
              <a:rPr lang="en-US" altLang="zh-CN" sz="2800" b="1" dirty="0" smtClean="0">
                <a:solidFill>
                  <a:srgbClr val="FF0000"/>
                </a:solidFill>
                <a:latin typeface="Times New Roman" pitchFamily="18" charset="0"/>
                <a:ea typeface="Times New Roman" pitchFamily="18" charset="0"/>
                <a:cs typeface="Times New Roman" pitchFamily="18" charset="0"/>
              </a:rPr>
              <a:t>= 0</a:t>
            </a:r>
            <a:r>
              <a:rPr kumimoji="0" lang="ar-SA"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لكن يوجد رفع مالي في الهيكل الثاني بمعدل</a:t>
            </a:r>
            <a:r>
              <a:rPr kumimoji="0" lang="ar-SA" altLang="zh-CN" sz="2800" b="1" i="0" u="none" strike="noStrike" cap="none" normalizeH="0" baseline="0" dirty="0" smtClean="0">
                <a:ln>
                  <a:noFill/>
                </a:ln>
                <a:effectLst/>
                <a:latin typeface="Times New Roman" pitchFamily="18" charset="0"/>
                <a:ea typeface="Times New Roman" pitchFamily="18" charset="0"/>
                <a:cs typeface="Times New Roman" pitchFamily="18" charset="0"/>
              </a:rPr>
              <a:t>:</a:t>
            </a:r>
            <a:endParaRPr kumimoji="0" lang="ar-DZ" altLang="zh-CN" sz="2800" b="1" i="0" u="none" strike="noStrike" cap="none" normalizeH="0" baseline="0" dirty="0" smtClean="0">
              <a:ln>
                <a:noFill/>
              </a:ln>
              <a:effectLst/>
              <a:latin typeface="Times New Roman" pitchFamily="18" charset="0"/>
              <a:ea typeface="Times New Roman" pitchFamily="18" charset="0"/>
              <a:cs typeface="Times New Roman" pitchFamily="18" charset="0"/>
            </a:endParaRPr>
          </a:p>
          <a:p>
            <a:pPr rtl="1" eaLnBrk="0" fontAlgn="base" hangingPunct="0">
              <a:spcBef>
                <a:spcPct val="0"/>
              </a:spcBef>
              <a:spcAft>
                <a:spcPct val="0"/>
              </a:spcAft>
            </a:pPr>
            <a:r>
              <a:rPr kumimoji="0" lang="ar-SA"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lang="fr-FR" sz="2800" b="1" dirty="0" err="1" smtClean="0">
                <a:solidFill>
                  <a:srgbClr val="FF0000"/>
                </a:solidFill>
                <a:latin typeface="Times New Roman" pitchFamily="18" charset="0"/>
                <a:cs typeface="Times New Roman" pitchFamily="18" charset="0"/>
              </a:rPr>
              <a:t>L</a:t>
            </a:r>
            <a:r>
              <a:rPr lang="fr-FR" sz="2800" b="1" baseline="-25000" dirty="0" err="1" smtClean="0">
                <a:solidFill>
                  <a:srgbClr val="FF0000"/>
                </a:solidFill>
                <a:latin typeface="Times New Roman" pitchFamily="18" charset="0"/>
                <a:cs typeface="Times New Roman" pitchFamily="18" charset="0"/>
              </a:rPr>
              <a:t>f</a:t>
            </a:r>
            <a:r>
              <a:rPr lang="fr-FR" sz="2800" dirty="0" smtClean="0"/>
              <a:t> </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D/ (E+D) = 1000000/2000000= 0.5</a:t>
            </a:r>
            <a:endParaRPr kumimoji="0" lang="en-US" altLang="zh-CN" sz="40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29000" y="168320"/>
            <a:ext cx="5105400" cy="762000"/>
          </a:xfrm>
        </p:spPr>
        <p:txBody>
          <a:bodyPr/>
          <a:lstStyle/>
          <a:p>
            <a:pPr algn="r" rtl="1">
              <a:buNone/>
            </a:pPr>
            <a:r>
              <a:rPr lang="ar-DZ" sz="3200" b="1" dirty="0" smtClean="0">
                <a:solidFill>
                  <a:srgbClr val="FF0000"/>
                </a:solidFill>
                <a:latin typeface="Arial" pitchFamily="34" charset="0"/>
                <a:cs typeface="Arial" pitchFamily="34" charset="0"/>
              </a:rPr>
              <a:t>الحل الرياضي (القانون الأول):</a:t>
            </a:r>
            <a:endParaRPr lang="fr-FR" dirty="0"/>
          </a:p>
        </p:txBody>
      </p:sp>
      <p:grpSp>
        <p:nvGrpSpPr>
          <p:cNvPr id="1026" name="Group 2"/>
          <p:cNvGrpSpPr>
            <a:grpSpLocks/>
          </p:cNvGrpSpPr>
          <p:nvPr/>
        </p:nvGrpSpPr>
        <p:grpSpPr bwMode="auto">
          <a:xfrm>
            <a:off x="381000" y="609600"/>
            <a:ext cx="8382000" cy="914400"/>
            <a:chOff x="765" y="10260"/>
            <a:chExt cx="8250" cy="855"/>
          </a:xfrm>
        </p:grpSpPr>
        <p:sp>
          <p:nvSpPr>
            <p:cNvPr id="1027" name="AutoShape 3"/>
            <p:cNvSpPr>
              <a:spLocks noChangeArrowheads="1"/>
            </p:cNvSpPr>
            <p:nvPr/>
          </p:nvSpPr>
          <p:spPr bwMode="auto">
            <a:xfrm>
              <a:off x="2505" y="10530"/>
              <a:ext cx="285" cy="270"/>
            </a:xfrm>
            <a:prstGeom prst="rightArrow">
              <a:avLst>
                <a:gd name="adj1" fmla="val 50000"/>
                <a:gd name="adj2" fmla="val 26389"/>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sp>
          <p:nvSpPr>
            <p:cNvPr id="1028" name="Text Box 4"/>
            <p:cNvSpPr txBox="1">
              <a:spLocks noChangeArrowheads="1"/>
            </p:cNvSpPr>
            <p:nvPr/>
          </p:nvSpPr>
          <p:spPr bwMode="auto">
            <a:xfrm>
              <a:off x="765" y="10260"/>
              <a:ext cx="109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EBIT</a:t>
              </a:r>
              <a:endParaRPr kumimoji="0" lang="fr-FR" sz="2400" b="1" i="0" u="none" strike="noStrike" cap="none" normalizeH="0" baseline="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765" y="10695"/>
              <a:ext cx="109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CP+D</a:t>
              </a:r>
              <a:endParaRPr kumimoji="0" lang="fr-FR" sz="2400" b="1" i="0" u="none" strike="noStrike" cap="none" normalizeH="0" baseline="0" smtClean="0">
                <a:ln>
                  <a:noFill/>
                </a:ln>
                <a:solidFill>
                  <a:schemeClr val="tx1"/>
                </a:solidFill>
                <a:effectLst/>
                <a:latin typeface="Arial" pitchFamily="34" charset="0"/>
                <a:cs typeface="Arial" pitchFamily="34" charset="0"/>
              </a:endParaRPr>
            </a:p>
          </p:txBody>
        </p:sp>
        <p:sp>
          <p:nvSpPr>
            <p:cNvPr id="1030" name="Text Box 6"/>
            <p:cNvSpPr txBox="1">
              <a:spLocks noChangeArrowheads="1"/>
            </p:cNvSpPr>
            <p:nvPr/>
          </p:nvSpPr>
          <p:spPr bwMode="auto">
            <a:xfrm>
              <a:off x="1620" y="10455"/>
              <a:ext cx="660"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=i</a:t>
              </a:r>
              <a:endParaRPr kumimoji="0" lang="fr-FR" sz="2400" b="1" i="0" u="none" strike="noStrike" cap="none" normalizeH="0" baseline="0" smtClean="0">
                <a:ln>
                  <a:noFill/>
                </a:ln>
                <a:solidFill>
                  <a:schemeClr val="tx1"/>
                </a:solidFill>
                <a:effectLst/>
                <a:latin typeface="Arial" pitchFamily="34" charset="0"/>
                <a:cs typeface="Arial" pitchFamily="34" charset="0"/>
              </a:endParaRPr>
            </a:p>
          </p:txBody>
        </p:sp>
        <p:sp>
          <p:nvSpPr>
            <p:cNvPr id="1031" name="Text Box 7"/>
            <p:cNvSpPr txBox="1">
              <a:spLocks noChangeArrowheads="1"/>
            </p:cNvSpPr>
            <p:nvPr/>
          </p:nvSpPr>
          <p:spPr bwMode="auto">
            <a:xfrm>
              <a:off x="3120" y="10404"/>
              <a:ext cx="589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 (CP+ D)i = 2000000 × 0,08 = 160000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2" name="AutoShape 8"/>
            <p:cNvCxnSpPr>
              <a:cxnSpLocks noChangeShapeType="1"/>
            </p:cNvCxnSpPr>
            <p:nvPr/>
          </p:nvCxnSpPr>
          <p:spPr bwMode="auto">
            <a:xfrm>
              <a:off x="960" y="10695"/>
              <a:ext cx="660" cy="0"/>
            </a:xfrm>
            <a:prstGeom prst="straightConnector1">
              <a:avLst/>
            </a:prstGeom>
            <a:noFill/>
            <a:ln w="9525">
              <a:solidFill>
                <a:srgbClr val="000000"/>
              </a:solidFill>
              <a:round/>
              <a:headEnd/>
              <a:tailEnd/>
            </a:ln>
          </p:spPr>
        </p:cxnSp>
      </p:grpSp>
      <p:grpSp>
        <p:nvGrpSpPr>
          <p:cNvPr id="1033" name="Group 9"/>
          <p:cNvGrpSpPr>
            <a:grpSpLocks/>
          </p:cNvGrpSpPr>
          <p:nvPr/>
        </p:nvGrpSpPr>
        <p:grpSpPr bwMode="auto">
          <a:xfrm>
            <a:off x="381000" y="1625208"/>
            <a:ext cx="6324600" cy="457200"/>
            <a:chOff x="825" y="11205"/>
            <a:chExt cx="5865" cy="315"/>
          </a:xfrm>
        </p:grpSpPr>
        <p:sp>
          <p:nvSpPr>
            <p:cNvPr id="1034" name="Text Box 10"/>
            <p:cNvSpPr txBox="1">
              <a:spLocks noChangeArrowheads="1"/>
            </p:cNvSpPr>
            <p:nvPr/>
          </p:nvSpPr>
          <p:spPr bwMode="auto">
            <a:xfrm>
              <a:off x="825" y="11205"/>
              <a:ext cx="2100" cy="3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 160000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035" name="Text Box 11"/>
            <p:cNvSpPr txBox="1">
              <a:spLocks noChangeArrowheads="1"/>
            </p:cNvSpPr>
            <p:nvPr/>
          </p:nvSpPr>
          <p:spPr bwMode="auto">
            <a:xfrm>
              <a:off x="3645" y="11205"/>
              <a:ext cx="3045" cy="3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 CV- CF = 160000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036" name="AutoShape 12"/>
            <p:cNvSpPr>
              <a:spLocks noChangeArrowheads="1"/>
            </p:cNvSpPr>
            <p:nvPr/>
          </p:nvSpPr>
          <p:spPr bwMode="auto">
            <a:xfrm>
              <a:off x="3135" y="11235"/>
              <a:ext cx="305" cy="240"/>
            </a:xfrm>
            <a:prstGeom prst="rightArrow">
              <a:avLst>
                <a:gd name="adj1" fmla="val 50000"/>
                <a:gd name="adj2" fmla="val 27778"/>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grpSp>
      <p:grpSp>
        <p:nvGrpSpPr>
          <p:cNvPr id="1037" name="Group 13"/>
          <p:cNvGrpSpPr>
            <a:grpSpLocks/>
          </p:cNvGrpSpPr>
          <p:nvPr/>
        </p:nvGrpSpPr>
        <p:grpSpPr bwMode="auto">
          <a:xfrm>
            <a:off x="2846696" y="2138144"/>
            <a:ext cx="4948200" cy="381000"/>
            <a:chOff x="3220" y="11715"/>
            <a:chExt cx="2749" cy="420"/>
          </a:xfrm>
        </p:grpSpPr>
        <p:sp>
          <p:nvSpPr>
            <p:cNvPr id="1038" name="Text Box 14"/>
            <p:cNvSpPr txBox="1">
              <a:spLocks noChangeArrowheads="1"/>
            </p:cNvSpPr>
            <p:nvPr/>
          </p:nvSpPr>
          <p:spPr bwMode="auto">
            <a:xfrm>
              <a:off x="3516" y="11715"/>
              <a:ext cx="2453"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CA- 0,20 CA- 600000 =160000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039" name="AutoShape 15"/>
            <p:cNvSpPr>
              <a:spLocks noChangeArrowheads="1"/>
            </p:cNvSpPr>
            <p:nvPr/>
          </p:nvSpPr>
          <p:spPr bwMode="auto">
            <a:xfrm>
              <a:off x="3220" y="11715"/>
              <a:ext cx="215" cy="336"/>
            </a:xfrm>
            <a:prstGeom prst="rightArrow">
              <a:avLst>
                <a:gd name="adj1" fmla="val 50000"/>
                <a:gd name="adj2" fmla="val 27778"/>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grpSp>
      <p:grpSp>
        <p:nvGrpSpPr>
          <p:cNvPr id="23" name="Groupe 22"/>
          <p:cNvGrpSpPr/>
          <p:nvPr/>
        </p:nvGrpSpPr>
        <p:grpSpPr>
          <a:xfrm>
            <a:off x="2819400" y="2671544"/>
            <a:ext cx="5334000" cy="457200"/>
            <a:chOff x="2819400" y="3657600"/>
            <a:chExt cx="5334000" cy="457200"/>
          </a:xfrm>
        </p:grpSpPr>
        <p:grpSp>
          <p:nvGrpSpPr>
            <p:cNvPr id="18" name="Group 13"/>
            <p:cNvGrpSpPr>
              <a:grpSpLocks/>
            </p:cNvGrpSpPr>
            <p:nvPr/>
          </p:nvGrpSpPr>
          <p:grpSpPr bwMode="auto">
            <a:xfrm>
              <a:off x="2819400" y="3657600"/>
              <a:ext cx="2971800" cy="457200"/>
              <a:chOff x="3220" y="11715"/>
              <a:chExt cx="1651" cy="504"/>
            </a:xfrm>
          </p:grpSpPr>
          <p:sp>
            <p:nvSpPr>
              <p:cNvPr id="19" name="Text Box 14"/>
              <p:cNvSpPr txBox="1">
                <a:spLocks noChangeArrowheads="1"/>
              </p:cNvSpPr>
              <p:nvPr/>
            </p:nvSpPr>
            <p:spPr bwMode="auto">
              <a:xfrm>
                <a:off x="3516" y="11715"/>
                <a:ext cx="1355" cy="50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0,80 CA=760000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20" name="AutoShape 15"/>
              <p:cNvSpPr>
                <a:spLocks noChangeArrowheads="1"/>
              </p:cNvSpPr>
              <p:nvPr/>
            </p:nvSpPr>
            <p:spPr bwMode="auto">
              <a:xfrm>
                <a:off x="3220" y="11715"/>
                <a:ext cx="215" cy="336"/>
              </a:xfrm>
              <a:prstGeom prst="rightArrow">
                <a:avLst>
                  <a:gd name="adj1" fmla="val 50000"/>
                  <a:gd name="adj2" fmla="val 27778"/>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grpSp>
        <p:sp>
          <p:nvSpPr>
            <p:cNvPr id="21" name="Text Box 14"/>
            <p:cNvSpPr txBox="1">
              <a:spLocks noChangeArrowheads="1"/>
            </p:cNvSpPr>
            <p:nvPr/>
          </p:nvSpPr>
          <p:spPr bwMode="auto">
            <a:xfrm>
              <a:off x="6248400" y="3657600"/>
              <a:ext cx="1905000" cy="45720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CA=950000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22" name="AutoShape 15"/>
            <p:cNvSpPr>
              <a:spLocks noChangeArrowheads="1"/>
            </p:cNvSpPr>
            <p:nvPr/>
          </p:nvSpPr>
          <p:spPr bwMode="auto">
            <a:xfrm>
              <a:off x="5715000" y="3733800"/>
              <a:ext cx="387000" cy="304800"/>
            </a:xfrm>
            <a:prstGeom prst="rightArrow">
              <a:avLst>
                <a:gd name="adj1" fmla="val 50000"/>
                <a:gd name="adj2" fmla="val 27778"/>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grpSp>
      <p:grpSp>
        <p:nvGrpSpPr>
          <p:cNvPr id="1040" name="Group 16"/>
          <p:cNvGrpSpPr>
            <a:grpSpLocks/>
          </p:cNvGrpSpPr>
          <p:nvPr/>
        </p:nvGrpSpPr>
        <p:grpSpPr bwMode="auto">
          <a:xfrm>
            <a:off x="381000" y="3254976"/>
            <a:ext cx="6507085" cy="941070"/>
            <a:chOff x="1290" y="13020"/>
            <a:chExt cx="5639" cy="855"/>
          </a:xfrm>
        </p:grpSpPr>
        <p:sp>
          <p:nvSpPr>
            <p:cNvPr id="1041" name="AutoShape 17"/>
            <p:cNvSpPr>
              <a:spLocks noChangeArrowheads="1"/>
            </p:cNvSpPr>
            <p:nvPr/>
          </p:nvSpPr>
          <p:spPr bwMode="auto">
            <a:xfrm>
              <a:off x="3135" y="13245"/>
              <a:ext cx="300" cy="270"/>
            </a:xfrm>
            <a:prstGeom prst="rightArrow">
              <a:avLst>
                <a:gd name="adj1" fmla="val 50000"/>
                <a:gd name="adj2" fmla="val 27778"/>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sp>
          <p:nvSpPr>
            <p:cNvPr id="1042" name="Text Box 18"/>
            <p:cNvSpPr txBox="1">
              <a:spLocks noChangeArrowheads="1"/>
            </p:cNvSpPr>
            <p:nvPr/>
          </p:nvSpPr>
          <p:spPr bwMode="auto">
            <a:xfrm>
              <a:off x="1290" y="13245"/>
              <a:ext cx="1110"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EPS= </a:t>
              </a:r>
              <a:endParaRPr kumimoji="0" lang="fr-FR" sz="2400" b="1" i="0" u="none" strike="noStrike" cap="none" normalizeH="0" baseline="0" smtClean="0">
                <a:ln>
                  <a:noFill/>
                </a:ln>
                <a:solidFill>
                  <a:schemeClr val="tx1"/>
                </a:solidFill>
                <a:effectLst/>
                <a:latin typeface="Arial" pitchFamily="34" charset="0"/>
                <a:cs typeface="Arial" pitchFamily="34" charset="0"/>
              </a:endParaRPr>
            </a:p>
          </p:txBody>
        </p:sp>
        <p:sp>
          <p:nvSpPr>
            <p:cNvPr id="1043" name="Text Box 19"/>
            <p:cNvSpPr txBox="1">
              <a:spLocks noChangeArrowheads="1"/>
            </p:cNvSpPr>
            <p:nvPr/>
          </p:nvSpPr>
          <p:spPr bwMode="auto">
            <a:xfrm>
              <a:off x="2235" y="13080"/>
              <a:ext cx="70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RN</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044" name="Text Box 20"/>
            <p:cNvSpPr txBox="1">
              <a:spLocks noChangeArrowheads="1"/>
            </p:cNvSpPr>
            <p:nvPr/>
          </p:nvSpPr>
          <p:spPr bwMode="auto">
            <a:xfrm>
              <a:off x="2295" y="13500"/>
              <a:ext cx="646"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N</a:t>
              </a:r>
              <a:endParaRPr kumimoji="0" lang="fr-FR" sz="2400" b="1" i="0" u="none" strike="noStrike" cap="none" normalizeH="0" baseline="0" smtClean="0">
                <a:ln>
                  <a:noFill/>
                </a:ln>
                <a:solidFill>
                  <a:schemeClr val="tx1"/>
                </a:solidFill>
                <a:effectLst/>
                <a:latin typeface="Arial" pitchFamily="34" charset="0"/>
                <a:cs typeface="Arial" pitchFamily="34" charset="0"/>
              </a:endParaRPr>
            </a:p>
          </p:txBody>
        </p:sp>
        <p:cxnSp>
          <p:nvCxnSpPr>
            <p:cNvPr id="1045" name="AutoShape 21"/>
            <p:cNvCxnSpPr>
              <a:cxnSpLocks noChangeShapeType="1"/>
            </p:cNvCxnSpPr>
            <p:nvPr/>
          </p:nvCxnSpPr>
          <p:spPr bwMode="auto">
            <a:xfrm>
              <a:off x="2220" y="13455"/>
              <a:ext cx="570" cy="0"/>
            </a:xfrm>
            <a:prstGeom prst="straightConnector1">
              <a:avLst/>
            </a:prstGeom>
            <a:noFill/>
            <a:ln w="9525">
              <a:solidFill>
                <a:srgbClr val="000000"/>
              </a:solidFill>
              <a:round/>
              <a:headEnd/>
              <a:tailEnd/>
            </a:ln>
          </p:spPr>
        </p:cxnSp>
        <p:sp>
          <p:nvSpPr>
            <p:cNvPr id="1046" name="Text Box 22"/>
            <p:cNvSpPr txBox="1">
              <a:spLocks noChangeArrowheads="1"/>
            </p:cNvSpPr>
            <p:nvPr/>
          </p:nvSpPr>
          <p:spPr bwMode="auto">
            <a:xfrm>
              <a:off x="3615" y="13170"/>
              <a:ext cx="1110"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EPS= </a:t>
              </a:r>
              <a:endParaRPr kumimoji="0" lang="fr-FR" sz="2400" b="1" i="0" u="none" strike="noStrike" cap="none" normalizeH="0" baseline="0" smtClean="0">
                <a:ln>
                  <a:noFill/>
                </a:ln>
                <a:solidFill>
                  <a:schemeClr val="tx1"/>
                </a:solidFill>
                <a:effectLst/>
                <a:latin typeface="Arial" pitchFamily="34" charset="0"/>
                <a:cs typeface="Arial" pitchFamily="34" charset="0"/>
              </a:endParaRPr>
            </a:p>
          </p:txBody>
        </p:sp>
        <p:sp>
          <p:nvSpPr>
            <p:cNvPr id="1047" name="Text Box 23"/>
            <p:cNvSpPr txBox="1">
              <a:spLocks noChangeArrowheads="1"/>
            </p:cNvSpPr>
            <p:nvPr/>
          </p:nvSpPr>
          <p:spPr bwMode="auto">
            <a:xfrm>
              <a:off x="4439" y="13020"/>
              <a:ext cx="2490"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 – </a:t>
              </a: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iD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(1- T)</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048" name="Text Box 24"/>
            <p:cNvSpPr txBox="1">
              <a:spLocks noChangeArrowheads="1"/>
            </p:cNvSpPr>
            <p:nvPr/>
          </p:nvSpPr>
          <p:spPr bwMode="auto">
            <a:xfrm>
              <a:off x="5280" y="13440"/>
              <a:ext cx="73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N</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49" name="AutoShape 25"/>
            <p:cNvCxnSpPr>
              <a:cxnSpLocks noChangeShapeType="1"/>
            </p:cNvCxnSpPr>
            <p:nvPr/>
          </p:nvCxnSpPr>
          <p:spPr bwMode="auto">
            <a:xfrm>
              <a:off x="4415" y="13395"/>
              <a:ext cx="2295" cy="0"/>
            </a:xfrm>
            <a:prstGeom prst="straightConnector1">
              <a:avLst/>
            </a:prstGeom>
            <a:noFill/>
            <a:ln w="9525">
              <a:solidFill>
                <a:srgbClr val="000000"/>
              </a:solidFill>
              <a:round/>
              <a:headEnd/>
              <a:tailEnd/>
            </a:ln>
          </p:spPr>
        </p:cxnSp>
      </p:grpSp>
      <p:grpSp>
        <p:nvGrpSpPr>
          <p:cNvPr id="1050" name="Group 26"/>
          <p:cNvGrpSpPr>
            <a:grpSpLocks/>
          </p:cNvGrpSpPr>
          <p:nvPr/>
        </p:nvGrpSpPr>
        <p:grpSpPr bwMode="auto">
          <a:xfrm>
            <a:off x="2514600" y="4119360"/>
            <a:ext cx="5790919" cy="885322"/>
            <a:chOff x="1290" y="13890"/>
            <a:chExt cx="5144" cy="722"/>
          </a:xfrm>
        </p:grpSpPr>
        <p:sp>
          <p:nvSpPr>
            <p:cNvPr id="1051" name="Text Box 27"/>
            <p:cNvSpPr txBox="1">
              <a:spLocks noChangeArrowheads="1"/>
            </p:cNvSpPr>
            <p:nvPr/>
          </p:nvSpPr>
          <p:spPr bwMode="auto">
            <a:xfrm>
              <a:off x="1290" y="14044"/>
              <a:ext cx="1110" cy="39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052" name="Text Box 28"/>
            <p:cNvSpPr txBox="1">
              <a:spLocks noChangeArrowheads="1"/>
            </p:cNvSpPr>
            <p:nvPr/>
          </p:nvSpPr>
          <p:spPr bwMode="auto">
            <a:xfrm>
              <a:off x="2235" y="13890"/>
              <a:ext cx="364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(160000 – 0,08 × 0) (1- 0,50)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053" name="Text Box 29"/>
            <p:cNvSpPr txBox="1">
              <a:spLocks noChangeArrowheads="1"/>
            </p:cNvSpPr>
            <p:nvPr/>
          </p:nvSpPr>
          <p:spPr bwMode="auto">
            <a:xfrm>
              <a:off x="3675" y="14273"/>
              <a:ext cx="900" cy="3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54" name="AutoShape 30"/>
            <p:cNvCxnSpPr>
              <a:cxnSpLocks noChangeShapeType="1"/>
            </p:cNvCxnSpPr>
            <p:nvPr/>
          </p:nvCxnSpPr>
          <p:spPr bwMode="auto">
            <a:xfrm>
              <a:off x="2291" y="14262"/>
              <a:ext cx="3330" cy="1"/>
            </a:xfrm>
            <a:prstGeom prst="straightConnector1">
              <a:avLst/>
            </a:prstGeom>
            <a:noFill/>
            <a:ln w="9525">
              <a:solidFill>
                <a:srgbClr val="000000"/>
              </a:solidFill>
              <a:round/>
              <a:headEnd/>
              <a:tailEnd/>
            </a:ln>
          </p:spPr>
        </p:cxnSp>
        <p:sp>
          <p:nvSpPr>
            <p:cNvPr id="1055" name="Text Box 31"/>
            <p:cNvSpPr txBox="1">
              <a:spLocks noChangeArrowheads="1"/>
            </p:cNvSpPr>
            <p:nvPr/>
          </p:nvSpPr>
          <p:spPr bwMode="auto">
            <a:xfrm>
              <a:off x="5730" y="14100"/>
              <a:ext cx="704" cy="34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80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1056" name="Group 32"/>
          <p:cNvGrpSpPr>
            <a:grpSpLocks/>
          </p:cNvGrpSpPr>
          <p:nvPr/>
        </p:nvGrpSpPr>
        <p:grpSpPr bwMode="auto">
          <a:xfrm>
            <a:off x="2450920" y="5177040"/>
            <a:ext cx="6334539" cy="941696"/>
            <a:chOff x="1305" y="14700"/>
            <a:chExt cx="5736" cy="870"/>
          </a:xfrm>
        </p:grpSpPr>
        <p:sp>
          <p:nvSpPr>
            <p:cNvPr id="1057" name="Text Box 33"/>
            <p:cNvSpPr txBox="1">
              <a:spLocks noChangeArrowheads="1"/>
            </p:cNvSpPr>
            <p:nvPr/>
          </p:nvSpPr>
          <p:spPr bwMode="auto">
            <a:xfrm>
              <a:off x="1305" y="14910"/>
              <a:ext cx="966" cy="43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a:t>
              </a:r>
              <a:r>
                <a:rPr lang="fr-FR" sz="2400" b="1" baseline="-25000" dirty="0" smtClean="0">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058" name="Text Box 34"/>
            <p:cNvSpPr txBox="1">
              <a:spLocks noChangeArrowheads="1"/>
            </p:cNvSpPr>
            <p:nvPr/>
          </p:nvSpPr>
          <p:spPr bwMode="auto">
            <a:xfrm>
              <a:off x="2250" y="14700"/>
              <a:ext cx="445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(160000 – 1000000× 0,08) (1- 0,50)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059" name="Text Box 35"/>
            <p:cNvSpPr txBox="1">
              <a:spLocks noChangeArrowheads="1"/>
            </p:cNvSpPr>
            <p:nvPr/>
          </p:nvSpPr>
          <p:spPr bwMode="auto">
            <a:xfrm>
              <a:off x="3975" y="15150"/>
              <a:ext cx="700"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500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60" name="AutoShape 36"/>
            <p:cNvCxnSpPr>
              <a:cxnSpLocks noChangeShapeType="1"/>
            </p:cNvCxnSpPr>
            <p:nvPr/>
          </p:nvCxnSpPr>
          <p:spPr bwMode="auto">
            <a:xfrm>
              <a:off x="2415" y="15150"/>
              <a:ext cx="4035" cy="1"/>
            </a:xfrm>
            <a:prstGeom prst="straightConnector1">
              <a:avLst/>
            </a:prstGeom>
            <a:noFill/>
            <a:ln w="9525">
              <a:solidFill>
                <a:srgbClr val="000000"/>
              </a:solidFill>
              <a:round/>
              <a:headEnd/>
              <a:tailEnd/>
            </a:ln>
          </p:spPr>
        </p:cxnSp>
        <p:sp>
          <p:nvSpPr>
            <p:cNvPr id="1061" name="Text Box 37"/>
            <p:cNvSpPr txBox="1">
              <a:spLocks noChangeArrowheads="1"/>
            </p:cNvSpPr>
            <p:nvPr/>
          </p:nvSpPr>
          <p:spPr bwMode="auto">
            <a:xfrm>
              <a:off x="6342" y="14910"/>
              <a:ext cx="699" cy="378"/>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80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grpSp>
      <p:sp>
        <p:nvSpPr>
          <p:cNvPr id="46" name="Rectangle 45"/>
          <p:cNvSpPr/>
          <p:nvPr/>
        </p:nvSpPr>
        <p:spPr>
          <a:xfrm>
            <a:off x="5178110" y="6172200"/>
            <a:ext cx="3600665" cy="461665"/>
          </a:xfrm>
          <a:prstGeom prst="rect">
            <a:avLst/>
          </a:prstGeom>
        </p:spPr>
        <p:txBody>
          <a:bodyPr wrap="none">
            <a:spAutoFit/>
          </a:bodyPr>
          <a:lstStyle/>
          <a:p>
            <a:pPr algn="r" rtl="1"/>
            <a:r>
              <a:rPr lang="ar-DZ" sz="2400" b="1" dirty="0" smtClean="0">
                <a:latin typeface="Arial" pitchFamily="34" charset="0"/>
                <a:cs typeface="Arial" pitchFamily="34" charset="0"/>
              </a:rPr>
              <a:t>نلاحظ أن: </a:t>
            </a:r>
            <a:r>
              <a:rPr lang="fr-FR" sz="2400" dirty="0" smtClean="0">
                <a:solidFill>
                  <a:srgbClr val="FF0000"/>
                </a:solidFill>
              </a:rPr>
              <a:t>= </a:t>
            </a:r>
            <a:r>
              <a:rPr lang="fr-FR" sz="2400" b="1" dirty="0" smtClean="0">
                <a:solidFill>
                  <a:srgbClr val="FF0000"/>
                </a:solidFill>
                <a:latin typeface="Times New Roman" pitchFamily="18" charset="0"/>
                <a:cs typeface="Times New Roman" pitchFamily="18" charset="0"/>
              </a:rPr>
              <a:t>80</a:t>
            </a:r>
            <a:r>
              <a:rPr lang="ar-DZ" sz="2400" dirty="0" smtClean="0">
                <a:solidFill>
                  <a:srgbClr val="FF0000"/>
                </a:solidFill>
              </a:rPr>
              <a:t> </a:t>
            </a:r>
            <a:r>
              <a:rPr lang="fr-FR" sz="2400" b="1" dirty="0" smtClean="0">
                <a:solidFill>
                  <a:srgbClr val="FF0000"/>
                </a:solidFill>
                <a:latin typeface="Times New Roman" pitchFamily="18" charset="0"/>
                <a:ea typeface="Arial" pitchFamily="34" charset="0"/>
                <a:cs typeface="Arial" pitchFamily="34" charset="0"/>
              </a:rPr>
              <a:t>EPS</a:t>
            </a:r>
            <a:r>
              <a:rPr lang="fr-FR" sz="2400" b="1" baseline="-25000" dirty="0" smtClean="0">
                <a:solidFill>
                  <a:srgbClr val="FF0000"/>
                </a:solidFill>
                <a:latin typeface="Times New Roman" pitchFamily="18" charset="0"/>
                <a:ea typeface="Arial" pitchFamily="34" charset="0"/>
                <a:cs typeface="Arial" pitchFamily="34" charset="0"/>
              </a:rPr>
              <a:t>E</a:t>
            </a:r>
            <a:r>
              <a:rPr lang="fr-FR" sz="2400" b="1" dirty="0" smtClean="0">
                <a:solidFill>
                  <a:srgbClr val="FF0000"/>
                </a:solidFill>
                <a:latin typeface="Times New Roman" pitchFamily="18" charset="0"/>
                <a:ea typeface="Arial" pitchFamily="34" charset="0"/>
                <a:cs typeface="Arial" pitchFamily="34" charset="0"/>
              </a:rPr>
              <a:t>= EPS</a:t>
            </a:r>
            <a:r>
              <a:rPr lang="fr-FR" sz="2400" b="1" baseline="-25000" dirty="0" smtClean="0">
                <a:solidFill>
                  <a:srgbClr val="FF0000"/>
                </a:solidFill>
                <a:latin typeface="Times New Roman" pitchFamily="18" charset="0"/>
                <a:ea typeface="Arial" pitchFamily="34" charset="0"/>
                <a:cs typeface="Arial" pitchFamily="34" charset="0"/>
              </a:rPr>
              <a:t>D</a:t>
            </a:r>
            <a:endParaRPr lang="fr-FR" sz="24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1828800" y="1981200"/>
            <a:ext cx="4495351" cy="914400"/>
            <a:chOff x="690" y="4979"/>
            <a:chExt cx="4324" cy="720"/>
          </a:xfrm>
        </p:grpSpPr>
        <p:sp>
          <p:nvSpPr>
            <p:cNvPr id="5" name="Text Box 3"/>
            <p:cNvSpPr txBox="1">
              <a:spLocks noChangeArrowheads="1"/>
            </p:cNvSpPr>
            <p:nvPr/>
          </p:nvSpPr>
          <p:spPr bwMode="auto">
            <a:xfrm>
              <a:off x="690" y="5114"/>
              <a:ext cx="70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L</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 Box 4"/>
            <p:cNvSpPr txBox="1">
              <a:spLocks noChangeArrowheads="1"/>
            </p:cNvSpPr>
            <p:nvPr/>
          </p:nvSpPr>
          <p:spPr bwMode="auto">
            <a:xfrm>
              <a:off x="1423" y="5039"/>
              <a:ext cx="440" cy="3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 Box 5"/>
            <p:cNvSpPr txBox="1">
              <a:spLocks noChangeArrowheads="1"/>
            </p:cNvSpPr>
            <p:nvPr/>
          </p:nvSpPr>
          <p:spPr bwMode="auto">
            <a:xfrm>
              <a:off x="1305" y="5354"/>
              <a:ext cx="631"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8" name="AutoShape 6"/>
            <p:cNvCxnSpPr>
              <a:cxnSpLocks noChangeShapeType="1"/>
            </p:cNvCxnSpPr>
            <p:nvPr/>
          </p:nvCxnSpPr>
          <p:spPr bwMode="auto">
            <a:xfrm>
              <a:off x="1395" y="5339"/>
              <a:ext cx="480" cy="0"/>
            </a:xfrm>
            <a:prstGeom prst="straightConnector1">
              <a:avLst/>
            </a:prstGeom>
            <a:noFill/>
            <a:ln w="9525">
              <a:solidFill>
                <a:srgbClr val="000000"/>
              </a:solidFill>
              <a:round/>
              <a:headEnd/>
              <a:tailEnd/>
            </a:ln>
          </p:spPr>
        </p:cxnSp>
        <p:sp>
          <p:nvSpPr>
            <p:cNvPr id="9" name="Text Box 7"/>
            <p:cNvSpPr txBox="1">
              <a:spLocks noChangeArrowheads="1"/>
            </p:cNvSpPr>
            <p:nvPr/>
          </p:nvSpPr>
          <p:spPr bwMode="auto">
            <a:xfrm>
              <a:off x="3424" y="5135"/>
              <a:ext cx="81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L</a:t>
              </a:r>
              <a:r>
                <a:rPr kumimoji="0" lang="en-US"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 =</a:t>
              </a:r>
              <a:endParaRPr kumimoji="0" lang="fr-FR" sz="3600" b="0" i="0" u="none" strike="noStrike" cap="none" normalizeH="0" baseline="0" smtClean="0">
                <a:ln>
                  <a:noFill/>
                </a:ln>
                <a:solidFill>
                  <a:schemeClr val="tx1"/>
                </a:solidFill>
                <a:effectLst/>
                <a:latin typeface="Arial" pitchFamily="34" charset="0"/>
                <a:cs typeface="Arial" pitchFamily="34" charset="0"/>
              </a:endParaRPr>
            </a:p>
          </p:txBody>
        </p:sp>
        <p:sp>
          <p:nvSpPr>
            <p:cNvPr id="10" name="Text Box 8"/>
            <p:cNvSpPr txBox="1">
              <a:spLocks noChangeArrowheads="1"/>
            </p:cNvSpPr>
            <p:nvPr/>
          </p:nvSpPr>
          <p:spPr bwMode="auto">
            <a:xfrm>
              <a:off x="4174" y="4979"/>
              <a:ext cx="474" cy="3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 Box 9"/>
            <p:cNvSpPr txBox="1">
              <a:spLocks noChangeArrowheads="1"/>
            </p:cNvSpPr>
            <p:nvPr/>
          </p:nvSpPr>
          <p:spPr bwMode="auto">
            <a:xfrm>
              <a:off x="3979" y="5294"/>
              <a:ext cx="10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 D</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 name="AutoShape 10"/>
            <p:cNvCxnSpPr>
              <a:cxnSpLocks noChangeShapeType="1"/>
            </p:cNvCxnSpPr>
            <p:nvPr/>
          </p:nvCxnSpPr>
          <p:spPr bwMode="auto">
            <a:xfrm>
              <a:off x="3994" y="5324"/>
              <a:ext cx="855" cy="0"/>
            </a:xfrm>
            <a:prstGeom prst="straightConnector1">
              <a:avLst/>
            </a:prstGeom>
            <a:noFill/>
            <a:ln w="9525">
              <a:solidFill>
                <a:srgbClr val="000000"/>
              </a:solidFill>
              <a:round/>
              <a:headEnd/>
              <a:tailEnd/>
            </a:ln>
          </p:spPr>
        </p:cxnSp>
      </p:grpSp>
      <p:sp>
        <p:nvSpPr>
          <p:cNvPr id="13" name="Rectangle 12"/>
          <p:cNvSpPr/>
          <p:nvPr/>
        </p:nvSpPr>
        <p:spPr>
          <a:xfrm>
            <a:off x="3200400" y="3200400"/>
            <a:ext cx="5257800" cy="1384995"/>
          </a:xfrm>
          <a:prstGeom prst="rect">
            <a:avLst/>
          </a:prstGeom>
        </p:spPr>
        <p:txBody>
          <a:bodyPr wrap="square">
            <a:spAutoFit/>
          </a:bodyPr>
          <a:lstStyle/>
          <a:p>
            <a:pPr algn="r" rtl="1"/>
            <a:r>
              <a:rPr lang="en-US" sz="2800" b="1" dirty="0" smtClean="0">
                <a:latin typeface="Times New Roman" pitchFamily="18" charset="0"/>
                <a:cs typeface="Times New Roman" pitchFamily="18" charset="0"/>
              </a:rPr>
              <a:t>L</a:t>
            </a:r>
            <a:r>
              <a:rPr lang="en-US" sz="2800" b="1" baseline="-25000" dirty="0" smtClean="0">
                <a:latin typeface="Times New Roman" pitchFamily="18" charset="0"/>
                <a:cs typeface="Times New Roman" pitchFamily="18" charset="0"/>
              </a:rPr>
              <a:t>f</a:t>
            </a:r>
            <a:r>
              <a:rPr lang="ar-DZ" sz="2800" b="1" dirty="0" smtClean="0">
                <a:latin typeface="Arial" pitchFamily="34" charset="0"/>
                <a:cs typeface="Arial" pitchFamily="34" charset="0"/>
              </a:rPr>
              <a:t> نسبة الرافعة المالية؛</a:t>
            </a:r>
          </a:p>
          <a:p>
            <a:pPr algn="r" rtl="1"/>
            <a:r>
              <a:rPr lang="fr-FR" sz="2800" b="1" dirty="0" smtClean="0">
                <a:latin typeface="Times New Roman" pitchFamily="18" charset="0"/>
                <a:cs typeface="Times New Roman" pitchFamily="18" charset="0"/>
              </a:rPr>
              <a:t>D</a:t>
            </a:r>
            <a:r>
              <a:rPr lang="ar-DZ" sz="2800" b="1" dirty="0" smtClean="0">
                <a:latin typeface="Arial" pitchFamily="34" charset="0"/>
                <a:cs typeface="Arial" pitchFamily="34" charset="0"/>
              </a:rPr>
              <a:t> الديون المالية؛ </a:t>
            </a:r>
          </a:p>
          <a:p>
            <a:pPr algn="r" rtl="1"/>
            <a:r>
              <a:rPr lang="fr-FR" sz="2800" b="1" dirty="0" smtClean="0">
                <a:latin typeface="Times New Roman" pitchFamily="18" charset="0"/>
                <a:cs typeface="Times New Roman" pitchFamily="18" charset="0"/>
              </a:rPr>
              <a:t>CP</a:t>
            </a:r>
            <a:r>
              <a:rPr lang="ar-DZ" sz="2800" b="1" dirty="0" smtClean="0">
                <a:latin typeface="Arial" pitchFamily="34" charset="0"/>
                <a:cs typeface="Arial" pitchFamily="34" charset="0"/>
              </a:rPr>
              <a:t> الأموال الخاصة (حقوق الملكية </a:t>
            </a:r>
            <a:r>
              <a:rPr lang="fr-FR" sz="2800" b="1" dirty="0" smtClean="0">
                <a:latin typeface="Arial" pitchFamily="34" charset="0"/>
                <a:cs typeface="Arial" pitchFamily="34" charset="0"/>
              </a:rPr>
              <a:t>E</a:t>
            </a:r>
            <a:r>
              <a:rPr lang="ar-DZ" sz="2800" b="1" dirty="0" smtClean="0">
                <a:latin typeface="Arial" pitchFamily="34" charset="0"/>
                <a:cs typeface="Arial" pitchFamily="34" charset="0"/>
              </a:rPr>
              <a:t>)</a:t>
            </a:r>
            <a:endParaRPr lang="fr-FR" sz="2800" dirty="0">
              <a:latin typeface="Arial" pitchFamily="34" charset="0"/>
              <a:cs typeface="Arial" pitchFamily="34" charset="0"/>
            </a:endParaRPr>
          </a:p>
        </p:txBody>
      </p:sp>
      <p:sp>
        <p:nvSpPr>
          <p:cNvPr id="14" name="Rectangle 13"/>
          <p:cNvSpPr/>
          <p:nvPr/>
        </p:nvSpPr>
        <p:spPr>
          <a:xfrm>
            <a:off x="457200" y="5276671"/>
            <a:ext cx="8153400" cy="1384995"/>
          </a:xfrm>
          <a:prstGeom prst="rect">
            <a:avLst/>
          </a:prstGeom>
        </p:spPr>
        <p:txBody>
          <a:bodyPr wrap="square">
            <a:spAutoFit/>
          </a:bodyPr>
          <a:lstStyle/>
          <a:p>
            <a:pPr algn="just" rtl="1"/>
            <a:r>
              <a:rPr lang="ar-DZ" sz="2800" b="1" dirty="0" smtClean="0">
                <a:latin typeface="Arial" pitchFamily="34" charset="0"/>
                <a:cs typeface="Arial" pitchFamily="34" charset="0"/>
              </a:rPr>
              <a:t>      </a:t>
            </a:r>
            <a:r>
              <a:rPr lang="ar-SA" sz="2800" b="1" dirty="0" smtClean="0">
                <a:latin typeface="Arial" pitchFamily="34" charset="0"/>
                <a:cs typeface="Arial" pitchFamily="34" charset="0"/>
              </a:rPr>
              <a:t>هناك نموذجان للرافعة المالية: الأول يعتمد على مجموع </a:t>
            </a:r>
            <a:r>
              <a:rPr lang="ar-DZ" sz="2800" b="1" dirty="0" smtClean="0">
                <a:latin typeface="Arial" pitchFamily="34" charset="0"/>
                <a:cs typeface="Arial" pitchFamily="34" charset="0"/>
              </a:rPr>
              <a:t>الديون </a:t>
            </a:r>
            <a:r>
              <a:rPr lang="ar-SA" sz="2800" b="1" dirty="0" smtClean="0">
                <a:latin typeface="Arial" pitchFamily="34" charset="0"/>
                <a:cs typeface="Arial" pitchFamily="34" charset="0"/>
              </a:rPr>
              <a:t>المالية، بينما النموذج الثاني تعتمد على </a:t>
            </a:r>
            <a:r>
              <a:rPr lang="ar-DZ" sz="2800" b="1" dirty="0" smtClean="0">
                <a:solidFill>
                  <a:srgbClr val="FF0000"/>
                </a:solidFill>
                <a:latin typeface="Arial" pitchFamily="34" charset="0"/>
                <a:cs typeface="Arial" pitchFamily="34" charset="0"/>
              </a:rPr>
              <a:t>الديون </a:t>
            </a:r>
            <a:r>
              <a:rPr lang="ar-DZ" sz="2800" b="1" dirty="0" err="1" smtClean="0">
                <a:solidFill>
                  <a:srgbClr val="FF0000"/>
                </a:solidFill>
                <a:latin typeface="Arial" pitchFamily="34" charset="0"/>
                <a:cs typeface="Arial" pitchFamily="34" charset="0"/>
              </a:rPr>
              <a:t>ط</a:t>
            </a:r>
            <a:r>
              <a:rPr lang="ar-DZ" sz="2800" b="1" dirty="0" smtClean="0">
                <a:solidFill>
                  <a:srgbClr val="FF0000"/>
                </a:solidFill>
                <a:latin typeface="Arial" pitchFamily="34" charset="0"/>
                <a:cs typeface="Arial" pitchFamily="34" charset="0"/>
              </a:rPr>
              <a:t> م </a:t>
            </a:r>
            <a:r>
              <a:rPr lang="ar-DZ" sz="2800" b="1" dirty="0" err="1" smtClean="0">
                <a:solidFill>
                  <a:srgbClr val="FF0000"/>
                </a:solidFill>
                <a:latin typeface="Arial" pitchFamily="34" charset="0"/>
                <a:cs typeface="Arial" pitchFamily="34" charset="0"/>
              </a:rPr>
              <a:t>أ</a:t>
            </a:r>
            <a:r>
              <a:rPr lang="ar-DZ" sz="2800" b="1" dirty="0" smtClean="0">
                <a:solidFill>
                  <a:srgbClr val="FF0000"/>
                </a:solidFill>
                <a:latin typeface="Arial" pitchFamily="34" charset="0"/>
                <a:cs typeface="Arial" pitchFamily="34" charset="0"/>
              </a:rPr>
              <a:t> </a:t>
            </a:r>
            <a:r>
              <a:rPr lang="ar-SA" sz="2800" b="1" dirty="0" smtClean="0">
                <a:latin typeface="Arial" pitchFamily="34" charset="0"/>
                <a:cs typeface="Arial" pitchFamily="34" charset="0"/>
              </a:rPr>
              <a:t>فقط، متجاهلا الديون </a:t>
            </a:r>
            <a:r>
              <a:rPr lang="ar-DZ" sz="2800" b="1" dirty="0" smtClean="0">
                <a:latin typeface="Arial" pitchFamily="34" charset="0"/>
                <a:cs typeface="Arial" pitchFamily="34" charset="0"/>
              </a:rPr>
              <a:t>ق </a:t>
            </a:r>
            <a:r>
              <a:rPr lang="ar-DZ" sz="2800" b="1" dirty="0" err="1" smtClean="0">
                <a:latin typeface="Arial" pitchFamily="34" charset="0"/>
                <a:cs typeface="Arial" pitchFamily="34" charset="0"/>
              </a:rPr>
              <a:t>أ</a:t>
            </a:r>
            <a:r>
              <a:rPr lang="ar-DZ" sz="2800" b="1" dirty="0" smtClean="0">
                <a:latin typeface="Arial" pitchFamily="34" charset="0"/>
                <a:cs typeface="Arial" pitchFamily="34" charset="0"/>
              </a:rPr>
              <a:t> </a:t>
            </a:r>
            <a:r>
              <a:rPr lang="ar-SA" sz="2800" b="1" dirty="0" smtClean="0">
                <a:latin typeface="Arial" pitchFamily="34" charset="0"/>
                <a:cs typeface="Arial" pitchFamily="34" charset="0"/>
              </a:rPr>
              <a:t>'‘</a:t>
            </a:r>
            <a:r>
              <a:rPr lang="ar-DZ" sz="2800" b="1" dirty="0" smtClean="0">
                <a:latin typeface="Arial" pitchFamily="34" charset="0"/>
                <a:cs typeface="Arial" pitchFamily="34" charset="0"/>
              </a:rPr>
              <a:t>.</a:t>
            </a:r>
            <a:endParaRPr lang="fr-FR" sz="2800" dirty="0">
              <a:latin typeface="Arial" pitchFamily="34" charset="0"/>
              <a:cs typeface="Arial" pitchFamily="34" charset="0"/>
            </a:endParaRPr>
          </a:p>
        </p:txBody>
      </p:sp>
      <p:sp>
        <p:nvSpPr>
          <p:cNvPr id="15" name="Rectangle 14"/>
          <p:cNvSpPr/>
          <p:nvPr/>
        </p:nvSpPr>
        <p:spPr>
          <a:xfrm>
            <a:off x="457200" y="1066800"/>
            <a:ext cx="8077200" cy="954107"/>
          </a:xfrm>
          <a:prstGeom prst="rect">
            <a:avLst/>
          </a:prstGeom>
        </p:spPr>
        <p:txBody>
          <a:bodyPr wrap="square">
            <a:spAutoFit/>
          </a:bodyPr>
          <a:lstStyle/>
          <a:p>
            <a:pPr algn="just" rtl="1"/>
            <a:r>
              <a:rPr lang="ar-DZ" sz="2800" b="1" dirty="0" smtClean="0">
                <a:latin typeface="Arial" pitchFamily="34" charset="0"/>
                <a:cs typeface="Arial" pitchFamily="34" charset="0"/>
              </a:rPr>
              <a:t>يعبر عن نسبة الرفع المالي </a:t>
            </a:r>
            <a:r>
              <a:rPr lang="fr-FR" sz="2800" b="1" dirty="0" smtClean="0">
                <a:latin typeface="Times New Roman" pitchFamily="18" charset="0"/>
                <a:cs typeface="Times New Roman" pitchFamily="18" charset="0"/>
              </a:rPr>
              <a:t>Levier financier</a:t>
            </a:r>
            <a:r>
              <a:rPr lang="ar-DZ" sz="2800" b="1" dirty="0" smtClean="0">
                <a:latin typeface="Times New Roman" pitchFamily="18" charset="0"/>
                <a:cs typeface="Times New Roman" pitchFamily="18" charset="0"/>
              </a:rPr>
              <a:t> </a:t>
            </a:r>
            <a:r>
              <a:rPr lang="ar-DZ" sz="2800" b="1" dirty="0" smtClean="0">
                <a:latin typeface="Arial" pitchFamily="34" charset="0"/>
                <a:cs typeface="Arial" pitchFamily="34" charset="0"/>
              </a:rPr>
              <a:t>بإحدى العلاقتين التاليتين:</a:t>
            </a:r>
            <a:endParaRPr lang="fr-FR" sz="2800" dirty="0">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0800" y="76200"/>
            <a:ext cx="6248400" cy="685800"/>
          </a:xfrm>
        </p:spPr>
        <p:txBody>
          <a:bodyPr>
            <a:normAutofit fontScale="90000"/>
          </a:bodyPr>
          <a:lstStyle/>
          <a:p>
            <a:pPr algn="r" rtl="1"/>
            <a:r>
              <a:rPr lang="ar-DZ" sz="4000" b="1" dirty="0" smtClean="0">
                <a:solidFill>
                  <a:srgbClr val="FF0000"/>
                </a:solidFill>
                <a:latin typeface="Arial" pitchFamily="34" charset="0"/>
                <a:cs typeface="Arial" pitchFamily="34" charset="0"/>
              </a:rPr>
              <a:t>الحل الرياضي (القانون الثاني):</a:t>
            </a:r>
            <a:endParaRPr lang="fr-FR" sz="4000" dirty="0">
              <a:solidFill>
                <a:srgbClr val="FF0000"/>
              </a:solidFill>
              <a:latin typeface="Arial" pitchFamily="34" charset="0"/>
              <a:cs typeface="Arial" pitchFamily="34" charset="0"/>
            </a:endParaRPr>
          </a:p>
        </p:txBody>
      </p:sp>
      <p:grpSp>
        <p:nvGrpSpPr>
          <p:cNvPr id="85" name="Groupe 84"/>
          <p:cNvGrpSpPr/>
          <p:nvPr/>
        </p:nvGrpSpPr>
        <p:grpSpPr>
          <a:xfrm>
            <a:off x="229081" y="743808"/>
            <a:ext cx="6071775" cy="884842"/>
            <a:chOff x="229081" y="457200"/>
            <a:chExt cx="6071775" cy="884842"/>
          </a:xfrm>
        </p:grpSpPr>
        <p:grpSp>
          <p:nvGrpSpPr>
            <p:cNvPr id="209941" name="Group 21"/>
            <p:cNvGrpSpPr>
              <a:grpSpLocks/>
            </p:cNvGrpSpPr>
            <p:nvPr/>
          </p:nvGrpSpPr>
          <p:grpSpPr bwMode="auto">
            <a:xfrm>
              <a:off x="229081" y="457200"/>
              <a:ext cx="6071775" cy="884842"/>
              <a:chOff x="832" y="10772"/>
              <a:chExt cx="5407" cy="753"/>
            </a:xfrm>
          </p:grpSpPr>
          <p:sp>
            <p:nvSpPr>
              <p:cNvPr id="209942" name="Text Box 22"/>
              <p:cNvSpPr txBox="1">
                <a:spLocks noChangeArrowheads="1"/>
              </p:cNvSpPr>
              <p:nvPr/>
            </p:nvSpPr>
            <p:spPr bwMode="auto">
              <a:xfrm>
                <a:off x="832" y="10946"/>
                <a:ext cx="746"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43" name="Text Box 23"/>
              <p:cNvSpPr txBox="1">
                <a:spLocks noChangeArrowheads="1"/>
              </p:cNvSpPr>
              <p:nvPr/>
            </p:nvSpPr>
            <p:spPr bwMode="auto">
              <a:xfrm>
                <a:off x="1608" y="10802"/>
                <a:ext cx="894"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R="190500" lvl="0" algn="r" defTabSz="914400" eaLnBrk="1" fontAlgn="base" latinLnBrk="0" hangingPunct="1">
                  <a:lnSpc>
                    <a:spcPct val="100000"/>
                  </a:lnSpc>
                  <a:spcBef>
                    <a:spcPct val="0"/>
                  </a:spcBef>
                  <a:spcAft>
                    <a:spcPct val="0"/>
                  </a:spcAft>
                  <a:buClrTx/>
                  <a:buSzTx/>
                  <a:buFontTx/>
                  <a:buNone/>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RN</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44" name="Text Box 24"/>
              <p:cNvSpPr txBox="1">
                <a:spLocks noChangeArrowheads="1"/>
              </p:cNvSpPr>
              <p:nvPr/>
            </p:nvSpPr>
            <p:spPr bwMode="auto">
              <a:xfrm>
                <a:off x="1844" y="11161"/>
                <a:ext cx="410" cy="36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N</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45" name="Text Box 25"/>
              <p:cNvSpPr txBox="1">
                <a:spLocks noChangeArrowheads="1"/>
              </p:cNvSpPr>
              <p:nvPr/>
            </p:nvSpPr>
            <p:spPr bwMode="auto">
              <a:xfrm>
                <a:off x="3749" y="10772"/>
                <a:ext cx="2490"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1270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 CV- CF- Di](1- 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46" name="Text Box 26"/>
              <p:cNvSpPr txBox="1">
                <a:spLocks noChangeArrowheads="1"/>
              </p:cNvSpPr>
              <p:nvPr/>
            </p:nvSpPr>
            <p:spPr bwMode="auto">
              <a:xfrm>
                <a:off x="4749" y="11126"/>
                <a:ext cx="410" cy="35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N</a:t>
                </a:r>
                <a:endParaRPr kumimoji="0" lang="fr-FR" sz="2000" b="0" i="0" u="none" strike="noStrike" cap="none" normalizeH="0" baseline="0" smtClean="0">
                  <a:ln>
                    <a:noFill/>
                  </a:ln>
                  <a:solidFill>
                    <a:schemeClr val="tx1"/>
                  </a:solidFill>
                  <a:effectLst/>
                  <a:latin typeface="Arial" pitchFamily="34" charset="0"/>
                  <a:cs typeface="Arial" pitchFamily="34" charset="0"/>
                </a:endParaRPr>
              </a:p>
            </p:txBody>
          </p:sp>
          <p:cxnSp>
            <p:nvCxnSpPr>
              <p:cNvPr id="209954" name="AutoShape 34"/>
              <p:cNvCxnSpPr>
                <a:cxnSpLocks noChangeShapeType="1"/>
              </p:cNvCxnSpPr>
              <p:nvPr/>
            </p:nvCxnSpPr>
            <p:spPr bwMode="auto">
              <a:xfrm>
                <a:off x="1646" y="11161"/>
                <a:ext cx="814" cy="1"/>
              </a:xfrm>
              <a:prstGeom prst="straightConnector1">
                <a:avLst/>
              </a:prstGeom>
              <a:noFill/>
              <a:ln w="31750">
                <a:solidFill>
                  <a:srgbClr val="000000"/>
                </a:solidFill>
                <a:round/>
                <a:headEnd/>
                <a:tailEnd/>
              </a:ln>
            </p:spPr>
          </p:cxnSp>
          <p:cxnSp>
            <p:nvCxnSpPr>
              <p:cNvPr id="209955" name="AutoShape 35"/>
              <p:cNvCxnSpPr>
                <a:cxnSpLocks noChangeShapeType="1"/>
              </p:cNvCxnSpPr>
              <p:nvPr/>
            </p:nvCxnSpPr>
            <p:spPr bwMode="auto">
              <a:xfrm>
                <a:off x="3749" y="11171"/>
                <a:ext cx="2421" cy="0"/>
              </a:xfrm>
              <a:prstGeom prst="straightConnector1">
                <a:avLst/>
              </a:prstGeom>
              <a:noFill/>
              <a:ln w="31750">
                <a:solidFill>
                  <a:srgbClr val="000000"/>
                </a:solidFill>
                <a:round/>
                <a:headEnd/>
                <a:tailEnd/>
              </a:ln>
            </p:spPr>
          </p:cxnSp>
          <p:sp>
            <p:nvSpPr>
              <p:cNvPr id="209958" name="AutoShape 38"/>
              <p:cNvSpPr>
                <a:spLocks noChangeArrowheads="1"/>
              </p:cNvSpPr>
              <p:nvPr/>
            </p:nvSpPr>
            <p:spPr bwMode="auto">
              <a:xfrm>
                <a:off x="2678" y="11045"/>
                <a:ext cx="325" cy="230"/>
              </a:xfrm>
              <a:prstGeom prst="rightArrow">
                <a:avLst>
                  <a:gd name="adj1" fmla="val 50000"/>
                  <a:gd name="adj2" fmla="val 33042"/>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p>
            </p:txBody>
          </p:sp>
        </p:grpSp>
        <p:sp>
          <p:nvSpPr>
            <p:cNvPr id="42" name="Text Box 27"/>
            <p:cNvSpPr txBox="1">
              <a:spLocks noChangeArrowheads="1"/>
            </p:cNvSpPr>
            <p:nvPr/>
          </p:nvSpPr>
          <p:spPr bwMode="auto">
            <a:xfrm>
              <a:off x="2760109" y="762000"/>
              <a:ext cx="821291" cy="3810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53" name="Groupe 52"/>
          <p:cNvGrpSpPr/>
          <p:nvPr/>
        </p:nvGrpSpPr>
        <p:grpSpPr>
          <a:xfrm>
            <a:off x="2286000" y="1718488"/>
            <a:ext cx="5410200" cy="860977"/>
            <a:chOff x="2286000" y="1609304"/>
            <a:chExt cx="5410200" cy="860977"/>
          </a:xfrm>
        </p:grpSpPr>
        <p:grpSp>
          <p:nvGrpSpPr>
            <p:cNvPr id="58" name="Groupe 57"/>
            <p:cNvGrpSpPr/>
            <p:nvPr/>
          </p:nvGrpSpPr>
          <p:grpSpPr>
            <a:xfrm>
              <a:off x="2286000" y="1609304"/>
              <a:ext cx="5410200" cy="860977"/>
              <a:chOff x="2286000" y="2239087"/>
              <a:chExt cx="5410200" cy="860977"/>
            </a:xfrm>
          </p:grpSpPr>
          <p:grpSp>
            <p:nvGrpSpPr>
              <p:cNvPr id="52" name="Groupe 51"/>
              <p:cNvGrpSpPr/>
              <p:nvPr/>
            </p:nvGrpSpPr>
            <p:grpSpPr>
              <a:xfrm>
                <a:off x="2971800" y="2239087"/>
                <a:ext cx="4724400" cy="860977"/>
                <a:chOff x="3058806" y="2239087"/>
                <a:chExt cx="3825310" cy="860977"/>
              </a:xfrm>
            </p:grpSpPr>
            <p:sp>
              <p:nvSpPr>
                <p:cNvPr id="43" name="Text Box 28"/>
                <p:cNvSpPr txBox="1">
                  <a:spLocks noChangeArrowheads="1"/>
                </p:cNvSpPr>
                <p:nvPr/>
              </p:nvSpPr>
              <p:spPr bwMode="auto">
                <a:xfrm>
                  <a:off x="3058806" y="2514600"/>
                  <a:ext cx="821290" cy="50411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4" name="Text Box 29"/>
                <p:cNvSpPr txBox="1">
                  <a:spLocks noChangeArrowheads="1"/>
                </p:cNvSpPr>
                <p:nvPr/>
              </p:nvSpPr>
              <p:spPr bwMode="auto">
                <a:xfrm>
                  <a:off x="3675791" y="2286000"/>
                  <a:ext cx="646418" cy="3978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5" name="Text Box 30"/>
                <p:cNvSpPr txBox="1">
                  <a:spLocks noChangeArrowheads="1"/>
                </p:cNvSpPr>
                <p:nvPr/>
              </p:nvSpPr>
              <p:spPr bwMode="auto">
                <a:xfrm>
                  <a:off x="3877491" y="2696287"/>
                  <a:ext cx="353588" cy="4037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N</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6" name="Text Box 31"/>
                <p:cNvSpPr txBox="1">
                  <a:spLocks noChangeArrowheads="1"/>
                </p:cNvSpPr>
                <p:nvPr/>
              </p:nvSpPr>
              <p:spPr bwMode="auto">
                <a:xfrm>
                  <a:off x="4231078" y="2438400"/>
                  <a:ext cx="1233970" cy="50411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 – CV)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7" name="Text Box 32"/>
                <p:cNvSpPr txBox="1">
                  <a:spLocks noChangeArrowheads="1"/>
                </p:cNvSpPr>
                <p:nvPr/>
              </p:nvSpPr>
              <p:spPr bwMode="auto">
                <a:xfrm>
                  <a:off x="5403351" y="2239087"/>
                  <a:ext cx="1480765" cy="50411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1270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[CF+ Di](1- 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8" name="Text Box 33"/>
                <p:cNvSpPr txBox="1">
                  <a:spLocks noChangeArrowheads="1"/>
                </p:cNvSpPr>
                <p:nvPr/>
              </p:nvSpPr>
              <p:spPr bwMode="auto">
                <a:xfrm>
                  <a:off x="6020336" y="2667000"/>
                  <a:ext cx="353588" cy="421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N</a:t>
                  </a:r>
                  <a:endParaRPr kumimoji="0" lang="fr-FR" sz="2000" b="0" i="0" u="none" strike="noStrike" cap="none" normalizeH="0" baseline="0" smtClean="0">
                    <a:ln>
                      <a:noFill/>
                    </a:ln>
                    <a:solidFill>
                      <a:schemeClr val="tx1"/>
                    </a:solidFill>
                    <a:effectLst/>
                    <a:latin typeface="Arial" pitchFamily="34" charset="0"/>
                    <a:cs typeface="Arial" pitchFamily="34" charset="0"/>
                  </a:endParaRPr>
                </a:p>
              </p:txBody>
            </p:sp>
            <p:cxnSp>
              <p:nvCxnSpPr>
                <p:cNvPr id="50" name="AutoShape 37"/>
                <p:cNvCxnSpPr>
                  <a:cxnSpLocks noChangeShapeType="1"/>
                </p:cNvCxnSpPr>
                <p:nvPr/>
              </p:nvCxnSpPr>
              <p:spPr bwMode="auto">
                <a:xfrm>
                  <a:off x="5403351" y="2667000"/>
                  <a:ext cx="1461898" cy="0"/>
                </a:xfrm>
                <a:prstGeom prst="straightConnector1">
                  <a:avLst/>
                </a:prstGeom>
                <a:noFill/>
                <a:ln w="31750">
                  <a:solidFill>
                    <a:srgbClr val="000000"/>
                  </a:solidFill>
                  <a:round/>
                  <a:headEnd/>
                  <a:tailEnd/>
                </a:ln>
              </p:spPr>
            </p:cxnSp>
          </p:grpSp>
          <p:sp>
            <p:nvSpPr>
              <p:cNvPr id="51" name="AutoShape 39"/>
              <p:cNvSpPr>
                <a:spLocks noChangeArrowheads="1"/>
              </p:cNvSpPr>
              <p:nvPr/>
            </p:nvSpPr>
            <p:spPr bwMode="auto">
              <a:xfrm>
                <a:off x="2286000" y="2667000"/>
                <a:ext cx="381000" cy="228600"/>
              </a:xfrm>
              <a:prstGeom prst="rightArrow">
                <a:avLst>
                  <a:gd name="adj1" fmla="val 50000"/>
                  <a:gd name="adj2" fmla="val 33042"/>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p>
            </p:txBody>
          </p:sp>
        </p:grpSp>
        <p:cxnSp>
          <p:nvCxnSpPr>
            <p:cNvPr id="55" name="Connecteur droit 54"/>
            <p:cNvCxnSpPr/>
            <p:nvPr/>
          </p:nvCxnSpPr>
          <p:spPr>
            <a:xfrm>
              <a:off x="3810000" y="2106304"/>
              <a:ext cx="685800"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9962" name="Group 42"/>
          <p:cNvGrpSpPr>
            <a:grpSpLocks/>
          </p:cNvGrpSpPr>
          <p:nvPr/>
        </p:nvGrpSpPr>
        <p:grpSpPr bwMode="auto">
          <a:xfrm>
            <a:off x="609984" y="2676247"/>
            <a:ext cx="7474652" cy="807345"/>
            <a:chOff x="758" y="11473"/>
            <a:chExt cx="6360" cy="896"/>
          </a:xfrm>
        </p:grpSpPr>
        <p:sp>
          <p:nvSpPr>
            <p:cNvPr id="209963" name="Text Box 43"/>
            <p:cNvSpPr txBox="1">
              <a:spLocks noChangeArrowheads="1"/>
            </p:cNvSpPr>
            <p:nvPr/>
          </p:nvSpPr>
          <p:spPr bwMode="auto">
            <a:xfrm>
              <a:off x="758" y="11716"/>
              <a:ext cx="932"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64" name="Text Box 44"/>
            <p:cNvSpPr txBox="1">
              <a:spLocks noChangeArrowheads="1"/>
            </p:cNvSpPr>
            <p:nvPr/>
          </p:nvSpPr>
          <p:spPr bwMode="auto">
            <a:xfrm>
              <a:off x="1578" y="11512"/>
              <a:ext cx="995"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65" name="Text Box 45"/>
            <p:cNvSpPr txBox="1">
              <a:spLocks noChangeArrowheads="1"/>
            </p:cNvSpPr>
            <p:nvPr/>
          </p:nvSpPr>
          <p:spPr bwMode="auto">
            <a:xfrm>
              <a:off x="1601" y="11940"/>
              <a:ext cx="932"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66" name="Text Box 46"/>
            <p:cNvSpPr txBox="1">
              <a:spLocks noChangeArrowheads="1"/>
            </p:cNvSpPr>
            <p:nvPr/>
          </p:nvSpPr>
          <p:spPr bwMode="auto">
            <a:xfrm>
              <a:off x="2440" y="11716"/>
              <a:ext cx="1884"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 – 0.2 CA)</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67" name="Text Box 47"/>
            <p:cNvSpPr txBox="1">
              <a:spLocks noChangeArrowheads="1"/>
            </p:cNvSpPr>
            <p:nvPr/>
          </p:nvSpPr>
          <p:spPr bwMode="auto">
            <a:xfrm>
              <a:off x="4208" y="11473"/>
              <a:ext cx="2910" cy="5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1270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[600000+ 0× 0.08](1- 0.5)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68" name="Text Box 48"/>
            <p:cNvSpPr txBox="1">
              <a:spLocks noChangeArrowheads="1"/>
            </p:cNvSpPr>
            <p:nvPr/>
          </p:nvSpPr>
          <p:spPr bwMode="auto">
            <a:xfrm>
              <a:off x="4958" y="11935"/>
              <a:ext cx="843"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9969" name="AutoShape 49"/>
            <p:cNvCxnSpPr>
              <a:cxnSpLocks noChangeShapeType="1"/>
            </p:cNvCxnSpPr>
            <p:nvPr/>
          </p:nvCxnSpPr>
          <p:spPr bwMode="auto">
            <a:xfrm>
              <a:off x="4248" y="12011"/>
              <a:ext cx="2719" cy="0"/>
            </a:xfrm>
            <a:prstGeom prst="straightConnector1">
              <a:avLst/>
            </a:prstGeom>
            <a:noFill/>
            <a:ln w="31750">
              <a:solidFill>
                <a:srgbClr val="000000"/>
              </a:solidFill>
              <a:round/>
              <a:headEnd/>
              <a:tailEnd/>
            </a:ln>
          </p:spPr>
        </p:cxnSp>
        <p:cxnSp>
          <p:nvCxnSpPr>
            <p:cNvPr id="209970" name="AutoShape 50"/>
            <p:cNvCxnSpPr>
              <a:cxnSpLocks noChangeShapeType="1"/>
            </p:cNvCxnSpPr>
            <p:nvPr/>
          </p:nvCxnSpPr>
          <p:spPr bwMode="auto">
            <a:xfrm>
              <a:off x="1685" y="11970"/>
              <a:ext cx="697" cy="1"/>
            </a:xfrm>
            <a:prstGeom prst="straightConnector1">
              <a:avLst/>
            </a:prstGeom>
            <a:noFill/>
            <a:ln w="31750">
              <a:solidFill>
                <a:srgbClr val="000000"/>
              </a:solidFill>
              <a:round/>
              <a:headEnd/>
              <a:tailEnd/>
            </a:ln>
          </p:spPr>
        </p:cxnSp>
      </p:grpSp>
      <p:sp>
        <p:nvSpPr>
          <p:cNvPr id="71" name="Text Box 41"/>
          <p:cNvSpPr txBox="1">
            <a:spLocks noChangeArrowheads="1"/>
          </p:cNvSpPr>
          <p:nvPr/>
        </p:nvSpPr>
        <p:spPr bwMode="auto">
          <a:xfrm>
            <a:off x="3505200" y="4038600"/>
            <a:ext cx="53340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هي معادلة عائد السهم في التمويل بأموال خاصة فقط</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72" name="Text Box 51"/>
          <p:cNvSpPr txBox="1">
            <a:spLocks noChangeArrowheads="1"/>
          </p:cNvSpPr>
          <p:nvPr/>
        </p:nvSpPr>
        <p:spPr bwMode="auto">
          <a:xfrm>
            <a:off x="383272" y="3603008"/>
            <a:ext cx="3200400" cy="40573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EPS</a:t>
            </a:r>
            <a:r>
              <a:rPr kumimoji="0" lang="fr-FR" sz="24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E</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0.0004 CA- </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300</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209972" name="Group 52"/>
          <p:cNvGrpSpPr>
            <a:grpSpLocks/>
          </p:cNvGrpSpPr>
          <p:nvPr/>
        </p:nvGrpSpPr>
        <p:grpSpPr bwMode="auto">
          <a:xfrm>
            <a:off x="228600" y="4683902"/>
            <a:ext cx="8762737" cy="954898"/>
            <a:chOff x="681" y="12444"/>
            <a:chExt cx="7158" cy="768"/>
          </a:xfrm>
        </p:grpSpPr>
        <p:sp>
          <p:nvSpPr>
            <p:cNvPr id="209973" name="Text Box 53"/>
            <p:cNvSpPr txBox="1">
              <a:spLocks noChangeArrowheads="1"/>
            </p:cNvSpPr>
            <p:nvPr/>
          </p:nvSpPr>
          <p:spPr bwMode="auto">
            <a:xfrm>
              <a:off x="681" y="12614"/>
              <a:ext cx="976"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74" name="Text Box 54"/>
            <p:cNvSpPr txBox="1">
              <a:spLocks noChangeArrowheads="1"/>
            </p:cNvSpPr>
            <p:nvPr/>
          </p:nvSpPr>
          <p:spPr bwMode="auto">
            <a:xfrm>
              <a:off x="1578" y="12489"/>
              <a:ext cx="925" cy="38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75" name="Text Box 55"/>
            <p:cNvSpPr txBox="1">
              <a:spLocks noChangeArrowheads="1"/>
            </p:cNvSpPr>
            <p:nvPr/>
          </p:nvSpPr>
          <p:spPr bwMode="auto">
            <a:xfrm>
              <a:off x="1615" y="12812"/>
              <a:ext cx="843" cy="36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500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76" name="Text Box 56"/>
            <p:cNvSpPr txBox="1">
              <a:spLocks noChangeArrowheads="1"/>
            </p:cNvSpPr>
            <p:nvPr/>
          </p:nvSpPr>
          <p:spPr bwMode="auto">
            <a:xfrm>
              <a:off x="2440" y="12614"/>
              <a:ext cx="1834"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 – 0.2 CA)-</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77" name="Text Box 57"/>
            <p:cNvSpPr txBox="1">
              <a:spLocks noChangeArrowheads="1"/>
            </p:cNvSpPr>
            <p:nvPr/>
          </p:nvSpPr>
          <p:spPr bwMode="auto">
            <a:xfrm>
              <a:off x="4072" y="12444"/>
              <a:ext cx="3767"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1270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[600000+ 1000000× 0.08](1- 0.5)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978" name="Text Box 58"/>
            <p:cNvSpPr txBox="1">
              <a:spLocks noChangeArrowheads="1"/>
            </p:cNvSpPr>
            <p:nvPr/>
          </p:nvSpPr>
          <p:spPr bwMode="auto">
            <a:xfrm>
              <a:off x="5356" y="12783"/>
              <a:ext cx="843"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500</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cxnSp>
          <p:nvCxnSpPr>
            <p:cNvPr id="209979" name="AutoShape 59"/>
            <p:cNvCxnSpPr>
              <a:cxnSpLocks noChangeShapeType="1"/>
            </p:cNvCxnSpPr>
            <p:nvPr/>
          </p:nvCxnSpPr>
          <p:spPr bwMode="auto">
            <a:xfrm>
              <a:off x="4267" y="12840"/>
              <a:ext cx="3182" cy="0"/>
            </a:xfrm>
            <a:prstGeom prst="straightConnector1">
              <a:avLst/>
            </a:prstGeom>
            <a:noFill/>
            <a:ln w="31750">
              <a:solidFill>
                <a:srgbClr val="000000"/>
              </a:solidFill>
              <a:round/>
              <a:headEnd/>
              <a:tailEnd/>
            </a:ln>
          </p:spPr>
        </p:cxnSp>
        <p:cxnSp>
          <p:nvCxnSpPr>
            <p:cNvPr id="209980" name="AutoShape 60"/>
            <p:cNvCxnSpPr>
              <a:cxnSpLocks noChangeShapeType="1"/>
            </p:cNvCxnSpPr>
            <p:nvPr/>
          </p:nvCxnSpPr>
          <p:spPr bwMode="auto">
            <a:xfrm>
              <a:off x="1676" y="12829"/>
              <a:ext cx="697" cy="1"/>
            </a:xfrm>
            <a:prstGeom prst="straightConnector1">
              <a:avLst/>
            </a:prstGeom>
            <a:noFill/>
            <a:ln w="31750">
              <a:solidFill>
                <a:srgbClr val="000000"/>
              </a:solidFill>
              <a:round/>
              <a:headEnd/>
              <a:tailEnd/>
            </a:ln>
          </p:spPr>
        </p:cxnSp>
      </p:grpSp>
      <p:grpSp>
        <p:nvGrpSpPr>
          <p:cNvPr id="62" name="Groupe 61"/>
          <p:cNvGrpSpPr/>
          <p:nvPr/>
        </p:nvGrpSpPr>
        <p:grpSpPr>
          <a:xfrm>
            <a:off x="194310" y="5715000"/>
            <a:ext cx="3719186" cy="457200"/>
            <a:chOff x="194310" y="5562600"/>
            <a:chExt cx="3719186" cy="457200"/>
          </a:xfrm>
        </p:grpSpPr>
        <p:sp>
          <p:nvSpPr>
            <p:cNvPr id="57" name="AutoShape 73"/>
            <p:cNvSpPr>
              <a:spLocks noChangeArrowheads="1"/>
            </p:cNvSpPr>
            <p:nvPr/>
          </p:nvSpPr>
          <p:spPr bwMode="auto">
            <a:xfrm>
              <a:off x="194310" y="5715000"/>
              <a:ext cx="262890" cy="229795"/>
            </a:xfrm>
            <a:prstGeom prst="rightArrow">
              <a:avLst>
                <a:gd name="adj1" fmla="val 50000"/>
                <a:gd name="adj2" fmla="val 33042"/>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3600">
                <a:solidFill>
                  <a:srgbClr val="FF0000"/>
                </a:solidFill>
              </a:endParaRPr>
            </a:p>
          </p:txBody>
        </p:sp>
        <p:sp>
          <p:nvSpPr>
            <p:cNvPr id="59" name="Text Box 74"/>
            <p:cNvSpPr txBox="1">
              <a:spLocks noChangeArrowheads="1"/>
            </p:cNvSpPr>
            <p:nvPr/>
          </p:nvSpPr>
          <p:spPr bwMode="auto">
            <a:xfrm>
              <a:off x="484496" y="5562600"/>
              <a:ext cx="34290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EPS</a:t>
              </a:r>
              <a:r>
                <a:rPr kumimoji="0" lang="fr-FR" sz="24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0.0008 CA- </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680</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60" name="Text Box 75"/>
          <p:cNvSpPr txBox="1">
            <a:spLocks noChangeArrowheads="1"/>
          </p:cNvSpPr>
          <p:nvPr/>
        </p:nvSpPr>
        <p:spPr bwMode="auto">
          <a:xfrm>
            <a:off x="3276600" y="6248400"/>
            <a:ext cx="56388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هي معادلة عائد السهم في التمويل بأموال خاصة وديون</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1" name="AutoShape 73"/>
          <p:cNvSpPr>
            <a:spLocks noChangeArrowheads="1"/>
          </p:cNvSpPr>
          <p:nvPr/>
        </p:nvSpPr>
        <p:spPr bwMode="auto">
          <a:xfrm>
            <a:off x="152400" y="3733800"/>
            <a:ext cx="262890" cy="229795"/>
          </a:xfrm>
          <a:prstGeom prst="rightArrow">
            <a:avLst>
              <a:gd name="adj1" fmla="val 50000"/>
              <a:gd name="adj2" fmla="val 33042"/>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3600">
              <a:solidFill>
                <a:srgbClr val="FF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419841" name="Group 1"/>
          <p:cNvGrpSpPr>
            <a:grpSpLocks/>
          </p:cNvGrpSpPr>
          <p:nvPr/>
        </p:nvGrpSpPr>
        <p:grpSpPr bwMode="auto">
          <a:xfrm>
            <a:off x="381000" y="1143000"/>
            <a:ext cx="8154066" cy="609600"/>
            <a:chOff x="441" y="13635"/>
            <a:chExt cx="6248" cy="434"/>
          </a:xfrm>
        </p:grpSpPr>
        <p:sp>
          <p:nvSpPr>
            <p:cNvPr id="419844" name="Text Box 4"/>
            <p:cNvSpPr txBox="1">
              <a:spLocks noChangeArrowheads="1"/>
            </p:cNvSpPr>
            <p:nvPr/>
          </p:nvSpPr>
          <p:spPr bwMode="auto">
            <a:xfrm>
              <a:off x="441" y="13640"/>
              <a:ext cx="1673"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EPS</a:t>
              </a:r>
              <a:r>
                <a:rPr kumimoji="0" lang="fr-FR" altLang="zh-CN" sz="28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E</a:t>
              </a:r>
              <a:r>
                <a:rPr kumimoji="0" lang="fr-FR"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EPS</a:t>
              </a:r>
              <a:r>
                <a:rPr kumimoji="0" lang="en-US" altLang="zh-CN" sz="28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D</a:t>
              </a:r>
              <a:endParaRPr kumimoji="0" lang="en-US" altLang="zh-CN"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843" name="Text Box 3"/>
            <p:cNvSpPr txBox="1">
              <a:spLocks noChangeArrowheads="1"/>
            </p:cNvSpPr>
            <p:nvPr/>
          </p:nvSpPr>
          <p:spPr bwMode="auto">
            <a:xfrm>
              <a:off x="2501" y="13635"/>
              <a:ext cx="4188"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0.0004 CA- </a:t>
              </a: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300</a:t>
              </a:r>
              <a:r>
                <a:rPr kumimoji="0" lang="fr-FR"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0.0008 CA- 6</a:t>
              </a:r>
              <a:r>
                <a:rPr kumimoji="0" lang="ar-DZ" altLang="zh-CN"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80</a:t>
              </a:r>
              <a:endParaRPr kumimoji="0" lang="fr-FR" altLang="zh-CN"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842" name="AutoShape 2"/>
            <p:cNvSpPr>
              <a:spLocks noChangeArrowheads="1"/>
            </p:cNvSpPr>
            <p:nvPr/>
          </p:nvSpPr>
          <p:spPr bwMode="auto">
            <a:xfrm>
              <a:off x="2237" y="13799"/>
              <a:ext cx="189" cy="143"/>
            </a:xfrm>
            <a:prstGeom prst="rightArrow">
              <a:avLst>
                <a:gd name="adj1" fmla="val 50000"/>
                <a:gd name="adj2" fmla="val 33042"/>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800"/>
            </a:p>
          </p:txBody>
        </p:sp>
      </p:grpSp>
      <p:sp>
        <p:nvSpPr>
          <p:cNvPr id="419848" name="Rectangle 8"/>
          <p:cNvSpPr>
            <a:spLocks noChangeArrowheads="1"/>
          </p:cNvSpPr>
          <p:nvPr/>
        </p:nvSpPr>
        <p:spPr bwMode="auto">
          <a:xfrm>
            <a:off x="5105400" y="381000"/>
            <a:ext cx="3512565"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r" defTabSz="914400" rtl="1" eaLnBrk="0" fontAlgn="base" latinLnBrk="0" hangingPunct="0">
              <a:lnSpc>
                <a:spcPct val="100000"/>
              </a:lnSpc>
              <a:spcBef>
                <a:spcPct val="0"/>
              </a:spcBef>
              <a:spcAft>
                <a:spcPct val="0"/>
              </a:spcAft>
              <a:buClrTx/>
              <a:buSzTx/>
              <a:buFontTx/>
              <a:buNone/>
              <a:tabLst/>
            </a:pPr>
            <a:r>
              <a:rPr kumimoji="0" lang="ar-DZ" altLang="zh-CN" sz="3200" b="1" i="0" u="none" strike="noStrike" cap="none" normalizeH="0" baseline="0" dirty="0" smtClean="0">
                <a:ln>
                  <a:noFill/>
                </a:ln>
                <a:solidFill>
                  <a:srgbClr val="FF0000"/>
                </a:solidFill>
                <a:effectLst/>
                <a:latin typeface="Simplified Arabic"/>
                <a:ea typeface="Times New Roman" pitchFamily="18" charset="0"/>
                <a:cs typeface="Arial" pitchFamily="34" charset="0"/>
              </a:rPr>
              <a:t>تحديد نقطة عدم الاهتمام:    </a:t>
            </a:r>
            <a:endParaRPr kumimoji="0" lang="ar-DZ" altLang="zh-CN" sz="4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0" name="Rectangle 8"/>
          <p:cNvSpPr>
            <a:spLocks noChangeArrowheads="1"/>
          </p:cNvSpPr>
          <p:nvPr/>
        </p:nvSpPr>
        <p:spPr bwMode="auto">
          <a:xfrm>
            <a:off x="3962400" y="1981200"/>
            <a:ext cx="4655565"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r"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effectLst/>
                <a:latin typeface="Times New Roman" pitchFamily="18" charset="0"/>
                <a:ea typeface="Times New Roman" pitchFamily="18" charset="0"/>
                <a:cs typeface="Times New Roman" pitchFamily="18" charset="0"/>
              </a:rPr>
              <a:t>بحل المعادلة نجد:</a:t>
            </a:r>
            <a:r>
              <a:rPr kumimoji="0" lang="fr-FR" altLang="zh-CN" sz="2800" b="1"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fr-FR" altLang="zh-CN" sz="2800" b="1" i="0" u="none" strike="noStrike" cap="none" normalizeH="0" baseline="0" dirty="0" smtClean="0">
                <a:ln>
                  <a:noFill/>
                </a:ln>
                <a:effectLst/>
                <a:latin typeface="Times New Roman" pitchFamily="18" charset="0"/>
                <a:ea typeface="Times New Roman" pitchFamily="18" charset="0"/>
                <a:cs typeface="Times New Roman" pitchFamily="18" charset="0"/>
              </a:rPr>
              <a:t>CA= 950000</a:t>
            </a:r>
            <a:r>
              <a:rPr kumimoji="0" lang="ar-DZ" altLang="zh-CN" sz="2800" b="1" i="0" u="none" strike="noStrike" cap="none" normalizeH="0" baseline="0" dirty="0" smtClean="0">
                <a:ln>
                  <a:noFill/>
                </a:ln>
                <a:effectLst/>
                <a:latin typeface="Times New Roman" pitchFamily="18" charset="0"/>
                <a:ea typeface="Times New Roman" pitchFamily="18" charset="0"/>
                <a:cs typeface="Times New Roman" pitchFamily="18" charset="0"/>
              </a:rPr>
              <a:t>     </a:t>
            </a:r>
            <a:endParaRPr kumimoji="0" lang="ar-DZ" altLang="zh-CN" sz="4000" b="0" i="0" u="none" strike="noStrike" cap="none" normalizeH="0" baseline="0" dirty="0" smtClean="0">
              <a:ln>
                <a:noFill/>
              </a:ln>
              <a:effectLst/>
              <a:latin typeface="Times New Roman" pitchFamily="18" charset="0"/>
              <a:cs typeface="Times New Roman" pitchFamily="18" charset="0"/>
            </a:endParaRPr>
          </a:p>
        </p:txBody>
      </p:sp>
      <p:sp>
        <p:nvSpPr>
          <p:cNvPr id="419849" name="Rectangle 9"/>
          <p:cNvSpPr>
            <a:spLocks noChangeArrowheads="1"/>
          </p:cNvSpPr>
          <p:nvPr/>
        </p:nvSpPr>
        <p:spPr bwMode="auto">
          <a:xfrm>
            <a:off x="990600" y="2590800"/>
            <a:ext cx="7696201"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r" defTabSz="914400" rtl="1" eaLnBrk="1" fontAlgn="base" latinLnBrk="0" hangingPunct="1">
              <a:lnSpc>
                <a:spcPct val="100000"/>
              </a:lnSpc>
              <a:spcBef>
                <a:spcPct val="0"/>
              </a:spcBef>
              <a:spcAft>
                <a:spcPct val="0"/>
              </a:spcAft>
              <a:buClrTx/>
              <a:buSzTx/>
              <a:buFontTx/>
              <a:buNone/>
              <a:tabLst/>
            </a:pPr>
            <a:r>
              <a:rPr kumimoji="0" lang="ar-DZ" altLang="zh-CN" sz="2800" b="1" i="0" u="none" strike="noStrike" cap="none" normalizeH="0" baseline="0" dirty="0" smtClean="0">
                <a:ln>
                  <a:noFill/>
                </a:ln>
                <a:effectLst/>
                <a:latin typeface="Simplified Arabic"/>
                <a:ea typeface="Times New Roman" pitchFamily="18" charset="0"/>
                <a:cs typeface="Arial" pitchFamily="34" charset="0"/>
              </a:rPr>
              <a:t>بالتعويض في إحدى معادلتي عائد السهم نجد: </a:t>
            </a:r>
            <a:r>
              <a:rPr kumimoji="0" lang="en-US" altLang="zh-CN" sz="2800" b="1" i="0" u="none" strike="noStrike" cap="none" normalizeH="0" baseline="0" dirty="0" smtClean="0">
                <a:ln>
                  <a:noFill/>
                </a:ln>
                <a:effectLst/>
                <a:latin typeface="Times New Roman" pitchFamily="18" charset="0"/>
                <a:ea typeface="Times New Roman" pitchFamily="18" charset="0"/>
                <a:cs typeface="Times New Roman" pitchFamily="18" charset="0"/>
              </a:rPr>
              <a:t>EPS= 80</a:t>
            </a:r>
            <a:endParaRPr kumimoji="0" lang="en-US" altLang="zh-CN" sz="4000" b="0" i="0" u="none" strike="noStrike" cap="none" normalizeH="0" baseline="0" dirty="0" smtClean="0">
              <a:ln>
                <a:noFill/>
              </a:ln>
              <a:effectLst/>
              <a:latin typeface="Times New Roman" pitchFamily="18" charset="0"/>
              <a:cs typeface="Times New Roman" pitchFamily="18" charset="0"/>
            </a:endParaRPr>
          </a:p>
        </p:txBody>
      </p:sp>
      <p:sp>
        <p:nvSpPr>
          <p:cNvPr id="11" name="Rectangle 8"/>
          <p:cNvSpPr>
            <a:spLocks noChangeArrowheads="1"/>
          </p:cNvSpPr>
          <p:nvPr/>
        </p:nvSpPr>
        <p:spPr bwMode="auto">
          <a:xfrm>
            <a:off x="914400" y="3429000"/>
            <a:ext cx="7627365"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r"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rgbClr val="FF0000"/>
                </a:solidFill>
                <a:effectLst/>
                <a:latin typeface="Simplified Arabic"/>
                <a:ea typeface="Times New Roman" pitchFamily="18" charset="0"/>
                <a:cs typeface="Arial" pitchFamily="34" charset="0"/>
              </a:rPr>
              <a:t>تقاطع المنحنيين مع محور الفواصل ( معدل عائد السهم = 0):    </a:t>
            </a:r>
            <a:endParaRPr kumimoji="0" lang="ar-DZ" altLang="zh-CN" sz="4000" b="0" i="0" u="none" strike="noStrike" cap="none" normalizeH="0" baseline="0" dirty="0" smtClean="0">
              <a:ln>
                <a:noFill/>
              </a:ln>
              <a:solidFill>
                <a:srgbClr val="FF0000"/>
              </a:solidFill>
              <a:effectLst/>
              <a:latin typeface="Arial" pitchFamily="34" charset="0"/>
              <a:cs typeface="Arial" pitchFamily="34" charset="0"/>
            </a:endParaRPr>
          </a:p>
        </p:txBody>
      </p:sp>
      <p:sp>
        <p:nvSpPr>
          <p:cNvPr id="12" name="Rectangle 8"/>
          <p:cNvSpPr>
            <a:spLocks noChangeArrowheads="1"/>
          </p:cNvSpPr>
          <p:nvPr/>
        </p:nvSpPr>
        <p:spPr bwMode="auto">
          <a:xfrm>
            <a:off x="3124200" y="4191001"/>
            <a:ext cx="5569965"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eaLnBrk="0" fontAlgn="base" hangingPunct="0">
              <a:spcBef>
                <a:spcPct val="0"/>
              </a:spcBef>
              <a:spcAft>
                <a:spcPct val="0"/>
              </a:spcAft>
            </a:pPr>
            <a:r>
              <a:rPr kumimoji="0" lang="ar-DZ" altLang="zh-CN" sz="2800" b="1" i="0" u="none" strike="noStrike" cap="none" normalizeH="0" baseline="0" dirty="0" smtClean="0">
                <a:ln>
                  <a:noFill/>
                </a:ln>
                <a:effectLst/>
                <a:latin typeface="Simplified Arabic"/>
                <a:ea typeface="Times New Roman" pitchFamily="18" charset="0"/>
                <a:cs typeface="Arial" pitchFamily="34" charset="0"/>
              </a:rPr>
              <a:t>التمويل بأموال خاصة بالكامل: منحنى </a:t>
            </a:r>
            <a:r>
              <a:rPr lang="fr-FR" altLang="zh-CN" sz="2800" b="1" dirty="0" smtClean="0">
                <a:latin typeface="Times New Roman" pitchFamily="18" charset="0"/>
                <a:ea typeface="Times New Roman" pitchFamily="18" charset="0"/>
                <a:cs typeface="Times New Roman" pitchFamily="18" charset="0"/>
              </a:rPr>
              <a:t>EPS</a:t>
            </a:r>
            <a:r>
              <a:rPr lang="fr-FR" altLang="zh-CN" sz="2800" b="1" baseline="-30000" dirty="0" smtClean="0">
                <a:latin typeface="Times New Roman" pitchFamily="18" charset="0"/>
                <a:ea typeface="Times New Roman" pitchFamily="18" charset="0"/>
                <a:cs typeface="Times New Roman" pitchFamily="18" charset="0"/>
              </a:rPr>
              <a:t>E</a:t>
            </a:r>
            <a:endParaRPr lang="fr-FR" sz="2800" dirty="0" smtClean="0"/>
          </a:p>
        </p:txBody>
      </p:sp>
      <p:sp>
        <p:nvSpPr>
          <p:cNvPr id="15" name="Rectangle 8"/>
          <p:cNvSpPr>
            <a:spLocks noChangeArrowheads="1"/>
          </p:cNvSpPr>
          <p:nvPr/>
        </p:nvSpPr>
        <p:spPr bwMode="auto">
          <a:xfrm>
            <a:off x="3048000" y="5481936"/>
            <a:ext cx="5569965"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eaLnBrk="0" fontAlgn="base" hangingPunct="0">
              <a:spcBef>
                <a:spcPct val="0"/>
              </a:spcBef>
              <a:spcAft>
                <a:spcPct val="0"/>
              </a:spcAft>
            </a:pPr>
            <a:r>
              <a:rPr kumimoji="0" lang="ar-DZ" altLang="zh-CN" sz="2800" b="1" i="0" u="none" strike="noStrike" cap="none" normalizeH="0" baseline="0" dirty="0" smtClean="0">
                <a:ln>
                  <a:noFill/>
                </a:ln>
                <a:effectLst/>
                <a:latin typeface="Simplified Arabic"/>
                <a:ea typeface="Times New Roman" pitchFamily="18" charset="0"/>
                <a:cs typeface="Arial" pitchFamily="34" charset="0"/>
              </a:rPr>
              <a:t>التمويل ب</a:t>
            </a:r>
            <a:r>
              <a:rPr lang="ar-DZ" altLang="zh-CN" sz="2800" b="1" dirty="0" smtClean="0">
                <a:latin typeface="Simplified Arabic"/>
                <a:ea typeface="Times New Roman" pitchFamily="18" charset="0"/>
                <a:cs typeface="Arial" pitchFamily="34" charset="0"/>
              </a:rPr>
              <a:t>قروض</a:t>
            </a:r>
            <a:r>
              <a:rPr kumimoji="0" lang="ar-DZ" altLang="zh-CN" sz="2800" b="1" i="0" u="none" strike="noStrike" cap="none" normalizeH="0" baseline="0" dirty="0" smtClean="0">
                <a:ln>
                  <a:noFill/>
                </a:ln>
                <a:effectLst/>
                <a:latin typeface="Simplified Arabic"/>
                <a:ea typeface="Times New Roman" pitchFamily="18" charset="0"/>
                <a:cs typeface="Arial" pitchFamily="34" charset="0"/>
              </a:rPr>
              <a:t> جزئيا: منحنى </a:t>
            </a:r>
            <a:r>
              <a:rPr lang="fr-FR" altLang="zh-CN" sz="2800" b="1" dirty="0" smtClean="0">
                <a:latin typeface="Times New Roman" pitchFamily="18" charset="0"/>
                <a:ea typeface="Times New Roman" pitchFamily="18" charset="0"/>
                <a:cs typeface="Times New Roman" pitchFamily="18" charset="0"/>
              </a:rPr>
              <a:t>EPS</a:t>
            </a:r>
            <a:r>
              <a:rPr lang="fr-FR" altLang="zh-CN" sz="2800" b="1" baseline="-30000" dirty="0" smtClean="0">
                <a:latin typeface="Times New Roman" pitchFamily="18" charset="0"/>
                <a:ea typeface="Times New Roman" pitchFamily="18" charset="0"/>
                <a:cs typeface="Times New Roman" pitchFamily="18" charset="0"/>
              </a:rPr>
              <a:t>D</a:t>
            </a:r>
            <a:endParaRPr lang="fr-FR" sz="2800" dirty="0" smtClean="0"/>
          </a:p>
        </p:txBody>
      </p:sp>
      <p:grpSp>
        <p:nvGrpSpPr>
          <p:cNvPr id="18" name="Groupe 17"/>
          <p:cNvGrpSpPr/>
          <p:nvPr/>
        </p:nvGrpSpPr>
        <p:grpSpPr>
          <a:xfrm>
            <a:off x="457200" y="4724400"/>
            <a:ext cx="6618158" cy="461665"/>
            <a:chOff x="457200" y="4724400"/>
            <a:chExt cx="6618158" cy="461665"/>
          </a:xfrm>
        </p:grpSpPr>
        <p:sp>
          <p:nvSpPr>
            <p:cNvPr id="14" name="Rectangle 13"/>
            <p:cNvSpPr/>
            <p:nvPr/>
          </p:nvSpPr>
          <p:spPr>
            <a:xfrm>
              <a:off x="457200" y="4724400"/>
              <a:ext cx="6618158" cy="461665"/>
            </a:xfrm>
            <a:prstGeom prst="rect">
              <a:avLst/>
            </a:prstGeom>
          </p:spPr>
          <p:txBody>
            <a:bodyPr wrap="none">
              <a:spAutoFit/>
            </a:bodyPr>
            <a:lstStyle/>
            <a:p>
              <a:r>
                <a:rPr lang="fr-FR" altLang="zh-CN" sz="2400" b="1" dirty="0" smtClean="0">
                  <a:latin typeface="Times New Roman" pitchFamily="18" charset="0"/>
                  <a:ea typeface="Times New Roman" pitchFamily="18" charset="0"/>
                  <a:cs typeface="Times New Roman" pitchFamily="18" charset="0"/>
                </a:rPr>
                <a:t>0.0004 CA- </a:t>
              </a:r>
              <a:r>
                <a:rPr lang="ar-DZ" altLang="zh-CN" sz="2400" b="1" dirty="0" smtClean="0">
                  <a:latin typeface="Times New Roman" pitchFamily="18" charset="0"/>
                  <a:ea typeface="Times New Roman" pitchFamily="18" charset="0"/>
                  <a:cs typeface="Times New Roman" pitchFamily="18" charset="0"/>
                </a:rPr>
                <a:t>300</a:t>
              </a:r>
              <a:r>
                <a:rPr lang="fr-FR" altLang="zh-CN" sz="2400" b="1" dirty="0" smtClean="0">
                  <a:latin typeface="Times New Roman" pitchFamily="18" charset="0"/>
                  <a:ea typeface="Times New Roman" pitchFamily="18" charset="0"/>
                  <a:cs typeface="Times New Roman" pitchFamily="18" charset="0"/>
                </a:rPr>
                <a:t>= 0       CA = 300/ 0.0004 = </a:t>
              </a:r>
              <a:r>
                <a:rPr lang="fr-FR" altLang="zh-CN" sz="2400" b="1" dirty="0" smtClean="0">
                  <a:solidFill>
                    <a:srgbClr val="FF0000"/>
                  </a:solidFill>
                  <a:latin typeface="Times New Roman" pitchFamily="18" charset="0"/>
                  <a:ea typeface="Times New Roman" pitchFamily="18" charset="0"/>
                  <a:cs typeface="Times New Roman" pitchFamily="18" charset="0"/>
                </a:rPr>
                <a:t>750000</a:t>
              </a:r>
              <a:endParaRPr lang="fr-FR" sz="2400" dirty="0">
                <a:solidFill>
                  <a:srgbClr val="FF0000"/>
                </a:solidFill>
              </a:endParaRPr>
            </a:p>
          </p:txBody>
        </p:sp>
        <p:sp>
          <p:nvSpPr>
            <p:cNvPr id="17" name="Flèche droite 16"/>
            <p:cNvSpPr/>
            <p:nvPr/>
          </p:nvSpPr>
          <p:spPr>
            <a:xfrm>
              <a:off x="3048000" y="4876800"/>
              <a:ext cx="304800" cy="228600"/>
            </a:xfrm>
            <a:prstGeom prst="rightArrow">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0" name="Groupe 19"/>
          <p:cNvGrpSpPr/>
          <p:nvPr/>
        </p:nvGrpSpPr>
        <p:grpSpPr>
          <a:xfrm>
            <a:off x="609600" y="6015335"/>
            <a:ext cx="6618158" cy="461665"/>
            <a:chOff x="609600" y="6015335"/>
            <a:chExt cx="6618158" cy="461665"/>
          </a:xfrm>
        </p:grpSpPr>
        <p:sp>
          <p:nvSpPr>
            <p:cNvPr id="16" name="Rectangle 15"/>
            <p:cNvSpPr/>
            <p:nvPr/>
          </p:nvSpPr>
          <p:spPr>
            <a:xfrm>
              <a:off x="609600" y="6015335"/>
              <a:ext cx="6618158" cy="461665"/>
            </a:xfrm>
            <a:prstGeom prst="rect">
              <a:avLst/>
            </a:prstGeom>
          </p:spPr>
          <p:txBody>
            <a:bodyPr wrap="none">
              <a:spAutoFit/>
            </a:bodyPr>
            <a:lstStyle/>
            <a:p>
              <a:r>
                <a:rPr lang="fr-FR" altLang="zh-CN" sz="2400" b="1" dirty="0" smtClean="0">
                  <a:latin typeface="Times New Roman" pitchFamily="18" charset="0"/>
                  <a:ea typeface="Times New Roman" pitchFamily="18" charset="0"/>
                  <a:cs typeface="Times New Roman" pitchFamily="18" charset="0"/>
                </a:rPr>
                <a:t>0.0008 CA- 680= 0       CA = 680/ 0.0008 = </a:t>
              </a:r>
              <a:r>
                <a:rPr lang="fr-FR" altLang="zh-CN" sz="2400" b="1" dirty="0" smtClean="0">
                  <a:solidFill>
                    <a:srgbClr val="FF0000"/>
                  </a:solidFill>
                  <a:latin typeface="Times New Roman" pitchFamily="18" charset="0"/>
                  <a:ea typeface="Times New Roman" pitchFamily="18" charset="0"/>
                  <a:cs typeface="Times New Roman" pitchFamily="18" charset="0"/>
                </a:rPr>
                <a:t>850000</a:t>
              </a:r>
              <a:endParaRPr lang="fr-FR" sz="2400" dirty="0">
                <a:solidFill>
                  <a:srgbClr val="FF0000"/>
                </a:solidFill>
              </a:endParaRPr>
            </a:p>
          </p:txBody>
        </p:sp>
        <p:sp>
          <p:nvSpPr>
            <p:cNvPr id="19" name="Flèche droite 18"/>
            <p:cNvSpPr/>
            <p:nvPr/>
          </p:nvSpPr>
          <p:spPr>
            <a:xfrm>
              <a:off x="3200400" y="6172200"/>
              <a:ext cx="304800" cy="228600"/>
            </a:xfrm>
            <a:prstGeom prst="rightArrow">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48400" y="274638"/>
            <a:ext cx="2286000" cy="715962"/>
          </a:xfrm>
        </p:spPr>
        <p:txBody>
          <a:bodyPr>
            <a:normAutofit/>
          </a:bodyPr>
          <a:lstStyle/>
          <a:p>
            <a:pPr algn="r" rtl="1"/>
            <a:r>
              <a:rPr lang="ar-SA" sz="4000" b="1" dirty="0" smtClean="0">
                <a:solidFill>
                  <a:srgbClr val="FF0000"/>
                </a:solidFill>
                <a:latin typeface="Arial" pitchFamily="34" charset="0"/>
                <a:cs typeface="Arial" pitchFamily="34" charset="0"/>
              </a:rPr>
              <a:t>الحل البياني:</a:t>
            </a:r>
            <a:endParaRPr lang="fr-FR" sz="4000" dirty="0">
              <a:solidFill>
                <a:srgbClr val="FF0000"/>
              </a:solidFill>
              <a:latin typeface="Arial" pitchFamily="34" charset="0"/>
              <a:cs typeface="Arial" pitchFamily="34" charset="0"/>
            </a:endParaRPr>
          </a:p>
        </p:txBody>
      </p:sp>
      <p:grpSp>
        <p:nvGrpSpPr>
          <p:cNvPr id="1026" name="Group 2"/>
          <p:cNvGrpSpPr>
            <a:grpSpLocks/>
          </p:cNvGrpSpPr>
          <p:nvPr/>
        </p:nvGrpSpPr>
        <p:grpSpPr bwMode="auto">
          <a:xfrm>
            <a:off x="348966" y="1447800"/>
            <a:ext cx="8581538" cy="5105918"/>
            <a:chOff x="2267" y="4006"/>
            <a:chExt cx="8938" cy="4631"/>
          </a:xfrm>
        </p:grpSpPr>
        <p:cxnSp>
          <p:nvCxnSpPr>
            <p:cNvPr id="1027" name="AutoShape 3"/>
            <p:cNvCxnSpPr>
              <a:cxnSpLocks noChangeShapeType="1"/>
            </p:cNvCxnSpPr>
            <p:nvPr/>
          </p:nvCxnSpPr>
          <p:spPr bwMode="auto">
            <a:xfrm flipV="1">
              <a:off x="3177" y="4006"/>
              <a:ext cx="10" cy="4562"/>
            </a:xfrm>
            <a:prstGeom prst="straightConnector1">
              <a:avLst/>
            </a:prstGeom>
            <a:noFill/>
            <a:ln w="31750">
              <a:solidFill>
                <a:schemeClr val="tx1"/>
              </a:solidFill>
              <a:round/>
              <a:headEnd/>
              <a:tailEnd type="triangle" w="med" len="med"/>
            </a:ln>
          </p:spPr>
        </p:cxnSp>
        <p:cxnSp>
          <p:nvCxnSpPr>
            <p:cNvPr id="1028" name="AutoShape 4"/>
            <p:cNvCxnSpPr>
              <a:cxnSpLocks noChangeShapeType="1"/>
            </p:cNvCxnSpPr>
            <p:nvPr/>
          </p:nvCxnSpPr>
          <p:spPr bwMode="auto">
            <a:xfrm>
              <a:off x="2602" y="6588"/>
              <a:ext cx="8434" cy="0"/>
            </a:xfrm>
            <a:prstGeom prst="straightConnector1">
              <a:avLst/>
            </a:prstGeom>
            <a:noFill/>
            <a:ln w="31750">
              <a:solidFill>
                <a:schemeClr val="tx1"/>
              </a:solidFill>
              <a:round/>
              <a:headEnd/>
              <a:tailEnd type="triangle" w="med" len="med"/>
            </a:ln>
          </p:spPr>
        </p:cxnSp>
        <p:cxnSp>
          <p:nvCxnSpPr>
            <p:cNvPr id="1029" name="AutoShape 5"/>
            <p:cNvCxnSpPr>
              <a:cxnSpLocks noChangeShapeType="1"/>
            </p:cNvCxnSpPr>
            <p:nvPr/>
          </p:nvCxnSpPr>
          <p:spPr bwMode="auto">
            <a:xfrm flipH="1">
              <a:off x="7243" y="6005"/>
              <a:ext cx="2" cy="643"/>
            </a:xfrm>
            <a:prstGeom prst="straightConnector1">
              <a:avLst/>
            </a:prstGeom>
            <a:noFill/>
            <a:ln w="25400">
              <a:solidFill>
                <a:schemeClr val="tx1"/>
              </a:solidFill>
              <a:prstDash val="lgDash"/>
              <a:round/>
              <a:headEnd/>
              <a:tailEnd/>
            </a:ln>
          </p:spPr>
        </p:cxnSp>
        <p:sp>
          <p:nvSpPr>
            <p:cNvPr id="1030" name="Text Box 6"/>
            <p:cNvSpPr txBox="1">
              <a:spLocks noChangeArrowheads="1"/>
            </p:cNvSpPr>
            <p:nvPr/>
          </p:nvSpPr>
          <p:spPr bwMode="auto">
            <a:xfrm>
              <a:off x="6795" y="6618"/>
              <a:ext cx="1149" cy="385"/>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950000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1" name="AutoShape 7"/>
            <p:cNvCxnSpPr>
              <a:cxnSpLocks noChangeShapeType="1"/>
            </p:cNvCxnSpPr>
            <p:nvPr/>
          </p:nvCxnSpPr>
          <p:spPr bwMode="auto">
            <a:xfrm flipH="1">
              <a:off x="3117" y="6030"/>
              <a:ext cx="4119" cy="0"/>
            </a:xfrm>
            <a:prstGeom prst="straightConnector1">
              <a:avLst/>
            </a:prstGeom>
            <a:noFill/>
            <a:ln w="25400">
              <a:solidFill>
                <a:schemeClr val="tx1"/>
              </a:solidFill>
              <a:prstDash val="lgDash"/>
              <a:round/>
              <a:headEnd/>
              <a:tailEnd/>
            </a:ln>
          </p:spPr>
        </p:cxnSp>
        <p:sp>
          <p:nvSpPr>
            <p:cNvPr id="1032" name="Text Box 8"/>
            <p:cNvSpPr txBox="1">
              <a:spLocks noChangeArrowheads="1"/>
            </p:cNvSpPr>
            <p:nvPr/>
          </p:nvSpPr>
          <p:spPr bwMode="auto">
            <a:xfrm>
              <a:off x="2538" y="5859"/>
              <a:ext cx="533" cy="428"/>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80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3" name="Text Box 9"/>
            <p:cNvSpPr txBox="1">
              <a:spLocks noChangeArrowheads="1"/>
            </p:cNvSpPr>
            <p:nvPr/>
          </p:nvSpPr>
          <p:spPr bwMode="auto">
            <a:xfrm>
              <a:off x="4523" y="6623"/>
              <a:ext cx="1185" cy="368"/>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750000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4" name="AutoShape 10"/>
            <p:cNvCxnSpPr>
              <a:cxnSpLocks noChangeShapeType="1"/>
            </p:cNvCxnSpPr>
            <p:nvPr/>
          </p:nvCxnSpPr>
          <p:spPr bwMode="auto">
            <a:xfrm flipV="1">
              <a:off x="3177" y="5296"/>
              <a:ext cx="6689" cy="1885"/>
            </a:xfrm>
            <a:prstGeom prst="straightConnector1">
              <a:avLst/>
            </a:prstGeom>
            <a:noFill/>
            <a:ln w="38100">
              <a:solidFill>
                <a:schemeClr val="tx1"/>
              </a:solidFill>
              <a:round/>
              <a:headEnd/>
              <a:tailEnd/>
            </a:ln>
          </p:spPr>
        </p:cxnSp>
        <p:sp>
          <p:nvSpPr>
            <p:cNvPr id="1035" name="Text Box 11"/>
            <p:cNvSpPr txBox="1">
              <a:spLocks noChangeArrowheads="1"/>
            </p:cNvSpPr>
            <p:nvPr/>
          </p:nvSpPr>
          <p:spPr bwMode="auto">
            <a:xfrm>
              <a:off x="5684" y="6620"/>
              <a:ext cx="1185" cy="368"/>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850000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6" name="AutoShape 12"/>
            <p:cNvCxnSpPr>
              <a:cxnSpLocks noChangeShapeType="1"/>
            </p:cNvCxnSpPr>
            <p:nvPr/>
          </p:nvCxnSpPr>
          <p:spPr bwMode="auto">
            <a:xfrm flipV="1">
              <a:off x="3186" y="4624"/>
              <a:ext cx="6526" cy="3757"/>
            </a:xfrm>
            <a:prstGeom prst="straightConnector1">
              <a:avLst/>
            </a:prstGeom>
            <a:noFill/>
            <a:ln w="38100">
              <a:solidFill>
                <a:schemeClr val="tx1"/>
              </a:solidFill>
              <a:round/>
              <a:headEnd/>
              <a:tailEnd/>
            </a:ln>
          </p:spPr>
        </p:cxnSp>
        <p:sp>
          <p:nvSpPr>
            <p:cNvPr id="1037" name="Text Box 13"/>
            <p:cNvSpPr txBox="1">
              <a:spLocks noChangeArrowheads="1"/>
            </p:cNvSpPr>
            <p:nvPr/>
          </p:nvSpPr>
          <p:spPr bwMode="auto">
            <a:xfrm>
              <a:off x="9881" y="5052"/>
              <a:ext cx="832" cy="415"/>
            </a:xfrm>
            <a:prstGeom prst="rect">
              <a:avLst/>
            </a:prstGeom>
            <a:solidFill>
              <a:srgbClr val="FF6600"/>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a:t>
              </a:r>
              <a:r>
                <a:rPr kumimoji="0" lang="en-US" sz="20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8" name="Text Box 14"/>
            <p:cNvSpPr txBox="1">
              <a:spLocks noChangeArrowheads="1"/>
            </p:cNvSpPr>
            <p:nvPr/>
          </p:nvSpPr>
          <p:spPr bwMode="auto">
            <a:xfrm>
              <a:off x="9840" y="4386"/>
              <a:ext cx="872" cy="415"/>
            </a:xfrm>
            <a:prstGeom prst="rect">
              <a:avLst/>
            </a:prstGeom>
            <a:solidFill>
              <a:srgbClr val="00B0F0"/>
            </a:solidFill>
            <a:ln w="31750">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a:t>
              </a:r>
              <a:r>
                <a:rPr kumimoji="0" lang="en-US" sz="20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D</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9" name="Text Box 15"/>
            <p:cNvSpPr txBox="1">
              <a:spLocks noChangeArrowheads="1"/>
            </p:cNvSpPr>
            <p:nvPr/>
          </p:nvSpPr>
          <p:spPr bwMode="auto">
            <a:xfrm>
              <a:off x="2267" y="6967"/>
              <a:ext cx="850" cy="428"/>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300-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0" name="Text Box 16"/>
            <p:cNvSpPr txBox="1">
              <a:spLocks noChangeArrowheads="1"/>
            </p:cNvSpPr>
            <p:nvPr/>
          </p:nvSpPr>
          <p:spPr bwMode="auto">
            <a:xfrm>
              <a:off x="2316" y="8209"/>
              <a:ext cx="801" cy="428"/>
            </a:xfrm>
            <a:prstGeom prst="rect">
              <a:avLst/>
            </a:prstGeom>
            <a:solidFill>
              <a:srgbClr val="FFFF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680-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1" name="Text Box 17"/>
            <p:cNvSpPr txBox="1">
              <a:spLocks noChangeArrowheads="1"/>
            </p:cNvSpPr>
            <p:nvPr/>
          </p:nvSpPr>
          <p:spPr bwMode="auto">
            <a:xfrm>
              <a:off x="2538" y="4006"/>
              <a:ext cx="498" cy="1520"/>
            </a:xfrm>
            <a:prstGeom prst="rect">
              <a:avLst/>
            </a:prstGeom>
            <a:solidFill>
              <a:srgbClr val="FFFFFF"/>
            </a:solidFill>
            <a:ln w="31750">
              <a:solidFill>
                <a:schemeClr val="tx1"/>
              </a:solidFill>
              <a:miter lim="800000"/>
              <a:headEnd/>
              <a:tailEnd/>
            </a:ln>
          </p:spPr>
          <p:txBody>
            <a:bodyPr vert="vert270"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عائد السهم </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2" name="Text Box 18"/>
            <p:cNvSpPr txBox="1">
              <a:spLocks noChangeArrowheads="1"/>
            </p:cNvSpPr>
            <p:nvPr/>
          </p:nvSpPr>
          <p:spPr bwMode="auto">
            <a:xfrm>
              <a:off x="9443" y="6635"/>
              <a:ext cx="1762" cy="368"/>
            </a:xfrm>
            <a:prstGeom prst="rect">
              <a:avLst/>
            </a:prstGeom>
            <a:solidFill>
              <a:srgbClr val="FFFFFF"/>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رقم الأعمال </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3" name="Text Box 19"/>
            <p:cNvSpPr txBox="1">
              <a:spLocks noChangeArrowheads="1"/>
            </p:cNvSpPr>
            <p:nvPr/>
          </p:nvSpPr>
          <p:spPr bwMode="auto">
            <a:xfrm>
              <a:off x="6546" y="4075"/>
              <a:ext cx="2818" cy="650"/>
            </a:xfrm>
            <a:prstGeom prst="rect">
              <a:avLst/>
            </a:prstGeom>
            <a:solidFill>
              <a:srgbClr val="FFFF00"/>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في هذه المنطقة من الأفضل التمويل بالاستدانة (اقتراض)</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4" name="Text Box 20"/>
            <p:cNvSpPr txBox="1">
              <a:spLocks noChangeArrowheads="1"/>
            </p:cNvSpPr>
            <p:nvPr/>
          </p:nvSpPr>
          <p:spPr bwMode="auto">
            <a:xfrm>
              <a:off x="3411" y="5112"/>
              <a:ext cx="2788" cy="650"/>
            </a:xfrm>
            <a:prstGeom prst="rect">
              <a:avLst/>
            </a:prstGeom>
            <a:solidFill>
              <a:srgbClr val="33CC33"/>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في هذه المنطقة من الأفضل التمويل بأموال خاصة( أسهم)</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45" name="AutoShape 21"/>
            <p:cNvCxnSpPr>
              <a:cxnSpLocks noChangeShapeType="1"/>
            </p:cNvCxnSpPr>
            <p:nvPr/>
          </p:nvCxnSpPr>
          <p:spPr bwMode="auto">
            <a:xfrm>
              <a:off x="8015" y="4766"/>
              <a:ext cx="1330" cy="423"/>
            </a:xfrm>
            <a:prstGeom prst="straightConnector1">
              <a:avLst/>
            </a:prstGeom>
            <a:noFill/>
            <a:ln w="31750">
              <a:solidFill>
                <a:schemeClr val="tx1"/>
              </a:solidFill>
              <a:prstDash val="sysDot"/>
              <a:round/>
              <a:headEnd/>
              <a:tailEnd type="triangle" w="med" len="med"/>
            </a:ln>
          </p:spPr>
        </p:cxnSp>
        <p:cxnSp>
          <p:nvCxnSpPr>
            <p:cNvPr id="1046" name="AutoShape 22"/>
            <p:cNvCxnSpPr>
              <a:cxnSpLocks noChangeShapeType="1"/>
            </p:cNvCxnSpPr>
            <p:nvPr/>
          </p:nvCxnSpPr>
          <p:spPr bwMode="auto">
            <a:xfrm>
              <a:off x="4958" y="5762"/>
              <a:ext cx="1241" cy="668"/>
            </a:xfrm>
            <a:prstGeom prst="straightConnector1">
              <a:avLst/>
            </a:prstGeom>
            <a:noFill/>
            <a:ln w="31750">
              <a:solidFill>
                <a:schemeClr val="tx1"/>
              </a:solidFill>
              <a:prstDash val="sysDot"/>
              <a:round/>
              <a:headEnd/>
              <a:tailEnd type="triangle" w="med" len="med"/>
            </a:ln>
          </p:spPr>
        </p:cxnSp>
        <p:cxnSp>
          <p:nvCxnSpPr>
            <p:cNvPr id="1047" name="AutoShape 23"/>
            <p:cNvCxnSpPr>
              <a:cxnSpLocks noChangeShapeType="1"/>
            </p:cNvCxnSpPr>
            <p:nvPr/>
          </p:nvCxnSpPr>
          <p:spPr bwMode="auto">
            <a:xfrm>
              <a:off x="5601" y="4624"/>
              <a:ext cx="1502" cy="1381"/>
            </a:xfrm>
            <a:prstGeom prst="straightConnector1">
              <a:avLst/>
            </a:prstGeom>
            <a:noFill/>
            <a:ln w="31750">
              <a:solidFill>
                <a:schemeClr val="tx1"/>
              </a:solidFill>
              <a:prstDash val="sysDot"/>
              <a:round/>
              <a:headEnd/>
              <a:tailEnd type="triangle" w="med" len="med"/>
            </a:ln>
          </p:spPr>
        </p:cxnSp>
        <p:sp>
          <p:nvSpPr>
            <p:cNvPr id="1048" name="Text Box 24"/>
            <p:cNvSpPr txBox="1">
              <a:spLocks noChangeArrowheads="1"/>
            </p:cNvSpPr>
            <p:nvPr/>
          </p:nvSpPr>
          <p:spPr bwMode="auto">
            <a:xfrm>
              <a:off x="3332" y="4076"/>
              <a:ext cx="2937" cy="650"/>
            </a:xfrm>
            <a:prstGeom prst="rect">
              <a:avLst/>
            </a:prstGeom>
            <a:solidFill>
              <a:schemeClr val="tx1"/>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في هذه النقطة لا يوجد فرق بين  التمويل بأموال خاصة أو ديون</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049" name="Text Box 25"/>
            <p:cNvSpPr txBox="1">
              <a:spLocks noChangeArrowheads="1"/>
            </p:cNvSpPr>
            <p:nvPr/>
          </p:nvSpPr>
          <p:spPr bwMode="auto">
            <a:xfrm>
              <a:off x="5370" y="7817"/>
              <a:ext cx="3200" cy="650"/>
            </a:xfrm>
            <a:prstGeom prst="rect">
              <a:avLst/>
            </a:prstGeom>
            <a:solidFill>
              <a:srgbClr val="FF66FF"/>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في  هذه المنطقة المردودية المالية سالبة(خسارة للمساهمين).</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50" name="AutoShape 26"/>
            <p:cNvCxnSpPr>
              <a:cxnSpLocks noChangeShapeType="1"/>
            </p:cNvCxnSpPr>
            <p:nvPr/>
          </p:nvCxnSpPr>
          <p:spPr bwMode="auto">
            <a:xfrm flipH="1" flipV="1">
              <a:off x="4274" y="7395"/>
              <a:ext cx="1082" cy="550"/>
            </a:xfrm>
            <a:prstGeom prst="straightConnector1">
              <a:avLst/>
            </a:prstGeom>
            <a:noFill/>
            <a:ln w="31750">
              <a:solidFill>
                <a:schemeClr val="tx1"/>
              </a:solidFill>
              <a:prstDash val="sysDot"/>
              <a:round/>
              <a:headEnd/>
              <a:tailEnd type="triangle" w="med" len="med"/>
            </a:ln>
          </p:spPr>
        </p:cxnSp>
      </p:grpSp>
      <p:sp>
        <p:nvSpPr>
          <p:cNvPr id="28" name="Text Box 51"/>
          <p:cNvSpPr txBox="1">
            <a:spLocks noChangeArrowheads="1"/>
          </p:cNvSpPr>
          <p:nvPr/>
        </p:nvSpPr>
        <p:spPr bwMode="auto">
          <a:xfrm>
            <a:off x="685800" y="76200"/>
            <a:ext cx="3200400" cy="533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EPS</a:t>
            </a:r>
            <a:r>
              <a:rPr kumimoji="0" lang="fr-FR" sz="24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E</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0.0004 CA- </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300</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2" name="Text Box 74"/>
          <p:cNvSpPr txBox="1">
            <a:spLocks noChangeArrowheads="1"/>
          </p:cNvSpPr>
          <p:nvPr/>
        </p:nvSpPr>
        <p:spPr bwMode="auto">
          <a:xfrm>
            <a:off x="685800" y="685800"/>
            <a:ext cx="3276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EPS</a:t>
            </a:r>
            <a:r>
              <a:rPr kumimoji="0" lang="fr-FR" sz="24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0.0008 CA- </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680</a:t>
            </a:r>
            <a:endParaRPr kumimoji="0" lang="fr-FR"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33400"/>
            <a:ext cx="8229600" cy="6019800"/>
          </a:xfrm>
        </p:spPr>
        <p:txBody>
          <a:bodyPr>
            <a:normAutofit fontScale="92500" lnSpcReduction="20000"/>
          </a:bodyPr>
          <a:lstStyle/>
          <a:p>
            <a:pPr marL="23813" indent="-23813" algn="just" rtl="1">
              <a:buNone/>
            </a:pPr>
            <a:r>
              <a:rPr lang="ar-DZ" sz="3900" b="1" dirty="0" smtClean="0">
                <a:solidFill>
                  <a:srgbClr val="FF0000"/>
                </a:solidFill>
                <a:latin typeface="Arial" pitchFamily="34" charset="0"/>
                <a:cs typeface="Arial" pitchFamily="34" charset="0"/>
              </a:rPr>
              <a:t>مناقشة المنحنيات وآثار الرفع المالي</a:t>
            </a:r>
            <a:endParaRPr lang="fr-FR" sz="3900" dirty="0" smtClean="0">
              <a:solidFill>
                <a:srgbClr val="FF0000"/>
              </a:solidFill>
              <a:latin typeface="Arial" pitchFamily="34" charset="0"/>
              <a:cs typeface="Arial" pitchFamily="34" charset="0"/>
            </a:endParaRPr>
          </a:p>
          <a:p>
            <a:pPr marL="23813" indent="-23813" algn="just" rtl="1">
              <a:buNone/>
            </a:pPr>
            <a:r>
              <a:rPr lang="ar-DZ" b="1" dirty="0" smtClean="0">
                <a:solidFill>
                  <a:srgbClr val="FF0000"/>
                </a:solidFill>
                <a:latin typeface="Times New Roman" pitchFamily="18" charset="0"/>
                <a:cs typeface="Times New Roman" pitchFamily="18" charset="0"/>
              </a:rPr>
              <a:t> </a:t>
            </a:r>
            <a:r>
              <a:rPr lang="fr-FR" b="1" dirty="0" smtClean="0">
                <a:solidFill>
                  <a:srgbClr val="FF0000"/>
                </a:solidFill>
                <a:latin typeface="Times New Roman" pitchFamily="18" charset="0"/>
                <a:cs typeface="Times New Roman" pitchFamily="18" charset="0"/>
              </a:rPr>
              <a:t>1</a:t>
            </a:r>
            <a:r>
              <a:rPr lang="ar-DZ" b="1" dirty="0" smtClean="0">
                <a:solidFill>
                  <a:srgbClr val="FF0000"/>
                </a:solidFill>
                <a:latin typeface="Times New Roman" pitchFamily="18" charset="0"/>
                <a:cs typeface="Times New Roman" pitchFamily="18" charset="0"/>
              </a:rPr>
              <a:t>. </a:t>
            </a:r>
            <a:r>
              <a:rPr lang="fr-FR" b="1" dirty="0" smtClean="0">
                <a:solidFill>
                  <a:srgbClr val="FF0000"/>
                </a:solidFill>
                <a:latin typeface="Times New Roman" pitchFamily="18" charset="0"/>
                <a:cs typeface="Times New Roman" pitchFamily="18" charset="0"/>
              </a:rPr>
              <a:t>CA &gt; 950000 </a:t>
            </a:r>
            <a:endParaRPr lang="fr-FR" dirty="0" smtClean="0">
              <a:solidFill>
                <a:srgbClr val="FF0000"/>
              </a:solidFill>
              <a:latin typeface="Times New Roman" pitchFamily="18" charset="0"/>
              <a:cs typeface="Times New Roman" pitchFamily="18" charset="0"/>
            </a:endParaRPr>
          </a:p>
          <a:p>
            <a:pPr marL="23813" indent="-23813" algn="just" rtl="1">
              <a:buNone/>
            </a:pPr>
            <a:r>
              <a:rPr lang="ar-DZ" sz="2800" b="1" dirty="0" smtClean="0">
                <a:latin typeface="Arial" pitchFamily="34" charset="0"/>
                <a:cs typeface="Arial" pitchFamily="34" charset="0"/>
              </a:rPr>
              <a:t>    يقع منحنى التمويل بالأسهم أسفل منحنى التمويل بالقروض، ما يعني أن التمويل بالقروض أفضل للمؤسسة (مع ضرورة بعض القيود)، كما أن القيم الموجبة الكبيرة لعائد السهم عند التمويل بالدين يعكس مبدأ دور الرفع المالي في تعظيم أرباح المساهمين ( الأثر الإيجابي للرفع المالي).</a:t>
            </a:r>
            <a:endParaRPr lang="fr-FR" sz="2800" b="1" dirty="0" smtClean="0">
              <a:latin typeface="Arial" pitchFamily="34" charset="0"/>
              <a:cs typeface="Arial" pitchFamily="34" charset="0"/>
            </a:endParaRPr>
          </a:p>
          <a:p>
            <a:pPr marL="23813" indent="-23813" algn="just" rtl="1">
              <a:buNone/>
            </a:pPr>
            <a:r>
              <a:rPr lang="ar-DZ" b="1" dirty="0" smtClean="0">
                <a:solidFill>
                  <a:srgbClr val="FF0000"/>
                </a:solidFill>
                <a:latin typeface="Times New Roman" pitchFamily="18" charset="0"/>
                <a:cs typeface="Times New Roman" pitchFamily="18" charset="0"/>
              </a:rPr>
              <a:t>2. </a:t>
            </a:r>
            <a:r>
              <a:rPr lang="fr-FR" b="1" dirty="0" smtClean="0">
                <a:solidFill>
                  <a:srgbClr val="FF0000"/>
                </a:solidFill>
                <a:latin typeface="Times New Roman" pitchFamily="18" charset="0"/>
                <a:cs typeface="Times New Roman" pitchFamily="18" charset="0"/>
              </a:rPr>
              <a:t>CA = 950000</a:t>
            </a:r>
            <a:endParaRPr lang="fr-FR" dirty="0" smtClean="0">
              <a:solidFill>
                <a:srgbClr val="FF0000"/>
              </a:solidFill>
              <a:latin typeface="Times New Roman" pitchFamily="18" charset="0"/>
              <a:cs typeface="Times New Roman" pitchFamily="18" charset="0"/>
            </a:endParaRPr>
          </a:p>
          <a:p>
            <a:pPr marL="23813" indent="-23813" algn="just" rtl="1">
              <a:buNone/>
            </a:pPr>
            <a:r>
              <a:rPr lang="ar-DZ" sz="2800" b="1" dirty="0" smtClean="0">
                <a:latin typeface="Arial" pitchFamily="34" charset="0"/>
                <a:cs typeface="Arial" pitchFamily="34" charset="0"/>
              </a:rPr>
              <a:t>    تمثل نقطة تقاطع المنحنيين، حيث تتساوى في هذه النقطة </a:t>
            </a:r>
            <a:r>
              <a:rPr lang="fr-FR" sz="2800" b="1" dirty="0" smtClean="0">
                <a:latin typeface="Arial" pitchFamily="34" charset="0"/>
                <a:cs typeface="Arial" pitchFamily="34" charset="0"/>
              </a:rPr>
              <a:t>EPS</a:t>
            </a:r>
            <a:r>
              <a:rPr lang="fr-FR" sz="2800" b="1" baseline="-25000" dirty="0" smtClean="0">
                <a:latin typeface="Arial" pitchFamily="34" charset="0"/>
                <a:cs typeface="Arial" pitchFamily="34" charset="0"/>
              </a:rPr>
              <a:t>E </a:t>
            </a:r>
            <a:r>
              <a:rPr lang="ar-DZ" sz="2800" b="1" dirty="0" smtClean="0">
                <a:latin typeface="Arial" pitchFamily="34" charset="0"/>
                <a:cs typeface="Arial" pitchFamily="34" charset="0"/>
              </a:rPr>
              <a:t> مع </a:t>
            </a:r>
            <a:r>
              <a:rPr lang="fr-FR" sz="2800" b="1" dirty="0" smtClean="0">
                <a:latin typeface="Arial" pitchFamily="34" charset="0"/>
                <a:cs typeface="Arial" pitchFamily="34" charset="0"/>
              </a:rPr>
              <a:t>EPS</a:t>
            </a:r>
            <a:r>
              <a:rPr lang="fr-FR" sz="2800" b="1" baseline="-25000" dirty="0" smtClean="0">
                <a:latin typeface="Arial" pitchFamily="34" charset="0"/>
                <a:cs typeface="Arial" pitchFamily="34" charset="0"/>
              </a:rPr>
              <a:t>D</a:t>
            </a:r>
            <a:r>
              <a:rPr lang="ar-DZ" sz="2800" b="1" dirty="0" smtClean="0">
                <a:latin typeface="Arial" pitchFamily="34" charset="0"/>
                <a:cs typeface="Arial" pitchFamily="34" charset="0"/>
              </a:rPr>
              <a:t>، ما يعني أن طريقة التمويل المتبعة لا تهم (نقطة التعادل التمويلي أو نقطة عدم الاهتمام)، أي أن الرفع المالي له أثر حيادي ( معدوم ) على عاد السهم</a:t>
            </a:r>
            <a:endParaRPr lang="fr-FR" sz="2800" b="1" dirty="0" smtClean="0">
              <a:latin typeface="Arial" pitchFamily="34" charset="0"/>
              <a:cs typeface="Arial" pitchFamily="34" charset="0"/>
            </a:endParaRPr>
          </a:p>
          <a:p>
            <a:pPr marL="23813" indent="-23813" algn="just" rtl="1">
              <a:buNone/>
            </a:pPr>
            <a:r>
              <a:rPr lang="fr-FR" b="1" dirty="0" smtClean="0">
                <a:solidFill>
                  <a:srgbClr val="FF0000"/>
                </a:solidFill>
                <a:latin typeface="Times New Roman" pitchFamily="18" charset="0"/>
                <a:cs typeface="Times New Roman" pitchFamily="18" charset="0"/>
              </a:rPr>
              <a:t>3</a:t>
            </a:r>
            <a:r>
              <a:rPr lang="ar-DZ" b="1" dirty="0" smtClean="0">
                <a:solidFill>
                  <a:srgbClr val="FF0000"/>
                </a:solidFill>
                <a:latin typeface="Times New Roman" pitchFamily="18" charset="0"/>
                <a:cs typeface="Times New Roman" pitchFamily="18" charset="0"/>
              </a:rPr>
              <a:t>. </a:t>
            </a:r>
            <a:r>
              <a:rPr lang="fr-FR" b="1" dirty="0" smtClean="0">
                <a:solidFill>
                  <a:srgbClr val="FF0000"/>
                </a:solidFill>
                <a:latin typeface="Times New Roman" pitchFamily="18" charset="0"/>
                <a:cs typeface="Times New Roman" pitchFamily="18" charset="0"/>
              </a:rPr>
              <a:t>850000≤ CA &lt; 950000 </a:t>
            </a:r>
            <a:endParaRPr lang="fr-FR" dirty="0" smtClean="0">
              <a:solidFill>
                <a:srgbClr val="FF0000"/>
              </a:solidFill>
              <a:latin typeface="Times New Roman" pitchFamily="18" charset="0"/>
              <a:cs typeface="Times New Roman" pitchFamily="18" charset="0"/>
            </a:endParaRPr>
          </a:p>
          <a:p>
            <a:pPr marL="23813" indent="-23813" algn="just" rtl="1">
              <a:buNone/>
            </a:pPr>
            <a:r>
              <a:rPr lang="ar-DZ" sz="2800" b="1" dirty="0" smtClean="0">
                <a:latin typeface="Arial" pitchFamily="34" charset="0"/>
                <a:cs typeface="Arial" pitchFamily="34" charset="0"/>
              </a:rPr>
              <a:t>     يقع منحنى عائد السهم عند التمويل بأموال الخاصة بالكامل أعلى</a:t>
            </a:r>
            <a:r>
              <a:rPr lang="fr-FR" sz="2800" b="1" dirty="0" smtClean="0">
                <a:latin typeface="Arial" pitchFamily="34" charset="0"/>
                <a:cs typeface="Arial" pitchFamily="34" charset="0"/>
              </a:rPr>
              <a:t> </a:t>
            </a:r>
            <a:r>
              <a:rPr lang="ar-DZ" sz="2800" b="1" dirty="0" smtClean="0">
                <a:latin typeface="Arial" pitchFamily="34" charset="0"/>
                <a:cs typeface="Arial" pitchFamily="34" charset="0"/>
              </a:rPr>
              <a:t>من  منحنى عائد السهم عند التمويل جزئيا بقروض، ما يعني أن التمويل بالأموال الخاصة أفضل للمؤسسة، وهذا ما يعكس الأثر السلبي للرفع المالي على أرباح عائد المساهمين.</a:t>
            </a:r>
            <a:endParaRPr lang="fr-FR" sz="2800" b="1" dirty="0" smtClean="0">
              <a:latin typeface="Arial" pitchFamily="34" charset="0"/>
              <a:cs typeface="Arial" pitchFamily="34" charset="0"/>
            </a:endParaRPr>
          </a:p>
          <a:p>
            <a:pPr marL="0" indent="0" algn="just" rtl="1">
              <a:buNone/>
            </a:pPr>
            <a:endParaRPr lang="fr-FR" sz="2800" b="1" dirty="0">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33400"/>
            <a:ext cx="8153400" cy="5943600"/>
          </a:xfrm>
        </p:spPr>
        <p:txBody>
          <a:bodyPr>
            <a:normAutofit fontScale="92500"/>
          </a:bodyPr>
          <a:lstStyle/>
          <a:p>
            <a:pPr marL="23813" indent="-23813" algn="just" rtl="1">
              <a:buNone/>
            </a:pPr>
            <a:r>
              <a:rPr lang="fr-FR" b="1" dirty="0" smtClean="0">
                <a:solidFill>
                  <a:srgbClr val="FF0000"/>
                </a:solidFill>
                <a:latin typeface="Times New Roman" pitchFamily="18" charset="0"/>
                <a:cs typeface="Times New Roman" pitchFamily="18" charset="0"/>
              </a:rPr>
              <a:t>4</a:t>
            </a:r>
            <a:r>
              <a:rPr lang="ar-DZ" b="1" dirty="0" smtClean="0">
                <a:solidFill>
                  <a:srgbClr val="FF0000"/>
                </a:solidFill>
                <a:latin typeface="Times New Roman" pitchFamily="18" charset="0"/>
                <a:cs typeface="Times New Roman" pitchFamily="18" charset="0"/>
              </a:rPr>
              <a:t>. </a:t>
            </a:r>
            <a:r>
              <a:rPr lang="fr-FR" b="1" dirty="0" smtClean="0">
                <a:solidFill>
                  <a:srgbClr val="FF0000"/>
                </a:solidFill>
                <a:latin typeface="Times New Roman" pitchFamily="18" charset="0"/>
                <a:cs typeface="Times New Roman" pitchFamily="18" charset="0"/>
              </a:rPr>
              <a:t>750000 ≤ CA &lt; 850000 </a:t>
            </a:r>
          </a:p>
          <a:p>
            <a:pPr marL="23813" indent="-23813" algn="just" rtl="1">
              <a:buNone/>
            </a:pPr>
            <a:r>
              <a:rPr lang="ar-DZ" b="1" dirty="0" smtClean="0">
                <a:latin typeface="Arial" pitchFamily="34" charset="0"/>
                <a:cs typeface="Arial" pitchFamily="34" charset="0"/>
              </a:rPr>
              <a:t>    يقع منحنى عائد السهم عند التمويل بأموال خاصة أعلى من  منحنى عائد السهم عند التمويل جزئيا بقروض، ما يعني أن التمويل بالأموال الخاصة أفضل للمؤسسة، كما أن منحى عائد السهم عند التمويل جزئيا بقروض يقع أسفل محور الفواصل، وهو ما يبين أن التمويل بأي قروض يعرض المساهمين لخسارة في عائد السهم، وهذا عكس التمويل بأموال خاصة، لذا من الأفضل التمويل بأموال خاصة بالكامل (الأثر السلبي للرفع المالي).</a:t>
            </a:r>
            <a:endParaRPr lang="fr-FR" b="1" dirty="0" smtClean="0">
              <a:latin typeface="Arial" pitchFamily="34" charset="0"/>
              <a:cs typeface="Arial" pitchFamily="34" charset="0"/>
            </a:endParaRPr>
          </a:p>
          <a:p>
            <a:pPr marL="23813" indent="-23813" algn="just" rtl="1">
              <a:buNone/>
            </a:pPr>
            <a:r>
              <a:rPr lang="fr-FR" b="1" dirty="0" smtClean="0">
                <a:solidFill>
                  <a:srgbClr val="FF0000"/>
                </a:solidFill>
                <a:latin typeface="Times New Roman" pitchFamily="18" charset="0"/>
                <a:cs typeface="Times New Roman" pitchFamily="18" charset="0"/>
              </a:rPr>
              <a:t>5</a:t>
            </a:r>
            <a:r>
              <a:rPr lang="ar-DZ" b="1" dirty="0" smtClean="0">
                <a:solidFill>
                  <a:srgbClr val="FF0000"/>
                </a:solidFill>
                <a:latin typeface="Times New Roman" pitchFamily="18" charset="0"/>
                <a:cs typeface="Times New Roman" pitchFamily="18" charset="0"/>
              </a:rPr>
              <a:t>. </a:t>
            </a:r>
            <a:r>
              <a:rPr lang="fr-FR" b="1" dirty="0" smtClean="0">
                <a:solidFill>
                  <a:srgbClr val="FF0000"/>
                </a:solidFill>
                <a:latin typeface="Times New Roman" pitchFamily="18" charset="0"/>
                <a:cs typeface="Times New Roman" pitchFamily="18" charset="0"/>
              </a:rPr>
              <a:t>CA &lt; 750000</a:t>
            </a:r>
          </a:p>
          <a:p>
            <a:pPr marL="23813" indent="-23813" algn="just" rtl="1">
              <a:buNone/>
            </a:pPr>
            <a:r>
              <a:rPr lang="ar-DZ" b="1" dirty="0" smtClean="0">
                <a:latin typeface="Arial" pitchFamily="34" charset="0"/>
                <a:cs typeface="Arial" pitchFamily="34" charset="0"/>
              </a:rPr>
              <a:t>    يقع المنحنيان أسفل محور الفواصل، وهو ما يعني أن التمويل بأموال خاصة بالكامل أو جزئيا بقروض يعرض العائد السهم لخسارة، ولو أن التمويل بأموال خاصة أقل خسارة من التمويل بقروض، لذا من الأفضل التمويل بأموال خاصة ( الأثر السلبي للرفع المالي).</a:t>
            </a:r>
            <a:endParaRPr lang="fr-FR" b="1" dirty="0" smtClean="0">
              <a:latin typeface="Arial" pitchFamily="34" charset="0"/>
              <a:cs typeface="Arial" pitchFamily="34" charset="0"/>
            </a:endParaRPr>
          </a:p>
          <a:p>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57600" y="914400"/>
            <a:ext cx="4953000" cy="715962"/>
          </a:xfrm>
        </p:spPr>
        <p:txBody>
          <a:bodyPr>
            <a:normAutofit/>
          </a:bodyPr>
          <a:lstStyle/>
          <a:p>
            <a:pPr algn="r" rtl="1"/>
            <a:r>
              <a:rPr lang="ar-DZ" sz="4000" b="1" dirty="0" smtClean="0">
                <a:solidFill>
                  <a:srgbClr val="FF0000"/>
                </a:solidFill>
                <a:latin typeface="Arial" pitchFamily="34" charset="0"/>
                <a:cs typeface="Arial" pitchFamily="34" charset="0"/>
              </a:rPr>
              <a:t>أهمية نقطة التعادل التمويلي:</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2514600"/>
            <a:ext cx="8153400" cy="2362200"/>
          </a:xfrm>
        </p:spPr>
        <p:txBody>
          <a:bodyPr>
            <a:normAutofit/>
          </a:bodyPr>
          <a:lstStyle/>
          <a:p>
            <a:pPr marL="0" indent="0" algn="just" rtl="1">
              <a:buNone/>
            </a:pPr>
            <a:r>
              <a:rPr lang="ar-DZ" sz="2800" b="1" dirty="0" smtClean="0">
                <a:latin typeface="Arial" pitchFamily="34" charset="0"/>
                <a:cs typeface="Arial" pitchFamily="34" charset="0"/>
              </a:rPr>
              <a:t>      يسمح حساب رقم الأعمال عند نقطة التعادل التمويلي بالتخطيط لتمويل المؤسسة، فإذا توقعت أن تحقق رقم أعمال أكبر من </a:t>
            </a:r>
            <a:r>
              <a:rPr lang="ar-DZ" sz="2800" b="1" dirty="0" smtClean="0">
                <a:latin typeface="Times New Roman" pitchFamily="18" charset="0"/>
                <a:cs typeface="Times New Roman" pitchFamily="18" charset="0"/>
              </a:rPr>
              <a:t>950000</a:t>
            </a:r>
            <a:r>
              <a:rPr lang="ar-DZ" sz="2800" b="1" dirty="0" smtClean="0">
                <a:latin typeface="Arial" pitchFamily="34" charset="0"/>
                <a:cs typeface="Arial" pitchFamily="34" charset="0"/>
              </a:rPr>
              <a:t>، عندئذ تخطط للتمويل بأموال خاصة بالكامل، أما إذا توقعت أن تحقق رقم أعمال أقل من </a:t>
            </a:r>
            <a:r>
              <a:rPr lang="ar-DZ" sz="2800" b="1" dirty="0" smtClean="0">
                <a:latin typeface="Times New Roman" pitchFamily="18" charset="0"/>
                <a:cs typeface="Times New Roman" pitchFamily="18" charset="0"/>
              </a:rPr>
              <a:t>950000</a:t>
            </a:r>
            <a:r>
              <a:rPr lang="ar-DZ" sz="2800" b="1" dirty="0" smtClean="0">
                <a:latin typeface="Arial" pitchFamily="34" charset="0"/>
                <a:cs typeface="Arial" pitchFamily="34" charset="0"/>
              </a:rPr>
              <a:t>، في هذه الحالة تخطط للتمويل بمزيج من الأموال الخاصة والقروض.</a:t>
            </a:r>
            <a:endParaRPr lang="fr-FR" sz="2800" b="1"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38600" y="274638"/>
            <a:ext cx="4419600" cy="715962"/>
          </a:xfrm>
        </p:spPr>
        <p:txBody>
          <a:bodyPr>
            <a:normAutofit/>
          </a:bodyPr>
          <a:lstStyle/>
          <a:p>
            <a:pPr algn="r" rtl="1"/>
            <a:r>
              <a:rPr lang="ar-DZ" sz="4000" b="1" dirty="0" smtClean="0">
                <a:solidFill>
                  <a:srgbClr val="FF0000"/>
                </a:solidFill>
                <a:latin typeface="Times New Roman" pitchFamily="18" charset="0"/>
                <a:cs typeface="Times New Roman" pitchFamily="18" charset="0"/>
              </a:rPr>
              <a:t>7. </a:t>
            </a:r>
            <a:r>
              <a:rPr lang="ar-DZ" sz="4000" b="1" dirty="0" smtClean="0">
                <a:solidFill>
                  <a:srgbClr val="FF0000"/>
                </a:solidFill>
                <a:latin typeface="Arial" pitchFamily="34" charset="0"/>
                <a:cs typeface="Arial" pitchFamily="34" charset="0"/>
              </a:rPr>
              <a:t>مزايا الرافعة المالية:</a:t>
            </a:r>
            <a:endParaRPr lang="fr-FR" sz="40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066800"/>
            <a:ext cx="8153400" cy="5562600"/>
          </a:xfrm>
        </p:spPr>
        <p:txBody>
          <a:bodyPr>
            <a:normAutofit fontScale="92500" lnSpcReduction="10000"/>
          </a:bodyPr>
          <a:lstStyle/>
          <a:p>
            <a:pPr marL="41275" indent="-41275" algn="just" rtl="1">
              <a:buNone/>
            </a:pPr>
            <a:r>
              <a:rPr lang="ar-DZ" b="1" dirty="0" smtClean="0">
                <a:latin typeface="Arial" pitchFamily="34" charset="0"/>
                <a:cs typeface="Arial" pitchFamily="34" charset="0"/>
              </a:rPr>
              <a:t>     </a:t>
            </a:r>
            <a:r>
              <a:rPr lang="ar-SA" b="1" dirty="0" smtClean="0">
                <a:latin typeface="Arial" pitchFamily="34" charset="0"/>
                <a:cs typeface="Arial" pitchFamily="34" charset="0"/>
              </a:rPr>
              <a:t>إن الرفع المالي إذا تم تقييمه برشد وموضوعية، فإنه </a:t>
            </a:r>
            <a:r>
              <a:rPr lang="ar-DZ" b="1" dirty="0" smtClean="0">
                <a:latin typeface="Arial" pitchFamily="34" charset="0"/>
                <a:cs typeface="Arial" pitchFamily="34" charset="0"/>
              </a:rPr>
              <a:t>ي</a:t>
            </a:r>
            <a:r>
              <a:rPr lang="ar-SA" b="1" dirty="0" smtClean="0">
                <a:latin typeface="Arial" pitchFamily="34" charset="0"/>
                <a:cs typeface="Arial" pitchFamily="34" charset="0"/>
              </a:rPr>
              <a:t>حقق عائدا أفضل </a:t>
            </a:r>
            <a:r>
              <a:rPr lang="ar-DZ" b="1" dirty="0" smtClean="0">
                <a:latin typeface="Arial" pitchFamily="34" charset="0"/>
                <a:cs typeface="Arial" pitchFamily="34" charset="0"/>
              </a:rPr>
              <a:t>للمساهمين</a:t>
            </a:r>
            <a:r>
              <a:rPr lang="ar-SA" b="1" dirty="0" smtClean="0">
                <a:latin typeface="Arial" pitchFamily="34" charset="0"/>
                <a:cs typeface="Arial" pitchFamily="34" charset="0"/>
              </a:rPr>
              <a:t>، مقارنة مع ما تتحمله المؤسسة من تكلفة ثابتة على الاقتراض، الأمر الذي يترتب عليه تحقيق المزايا التالية:</a:t>
            </a:r>
            <a:endParaRPr lang="fr-FR" dirty="0" smtClean="0">
              <a:latin typeface="Arial" pitchFamily="34" charset="0"/>
              <a:cs typeface="Arial" pitchFamily="34" charset="0"/>
            </a:endParaRPr>
          </a:p>
          <a:p>
            <a:pPr marL="0" lvl="0" indent="287338" algn="just" rtl="1">
              <a:buClr>
                <a:srgbClr val="FF0000"/>
              </a:buClr>
              <a:buSzPct val="100000"/>
              <a:buFont typeface="Wingdings" pitchFamily="2" charset="2"/>
              <a:buChar char="§"/>
            </a:pPr>
            <a:r>
              <a:rPr lang="ar-SA" b="1" dirty="0" smtClean="0">
                <a:latin typeface="Arial" pitchFamily="34" charset="0"/>
                <a:cs typeface="Arial" pitchFamily="34" charset="0"/>
              </a:rPr>
              <a:t>تعظيم حقوق المساهمين نتيجة الفرق بين العائد على </a:t>
            </a:r>
            <a:r>
              <a:rPr lang="ar-DZ" b="1" dirty="0" smtClean="0">
                <a:latin typeface="Arial" pitchFamily="34" charset="0"/>
                <a:cs typeface="Arial" pitchFamily="34" charset="0"/>
              </a:rPr>
              <a:t>الأصول </a:t>
            </a:r>
            <a:r>
              <a:rPr lang="ar-SA" b="1" dirty="0" smtClean="0">
                <a:latin typeface="Arial" pitchFamily="34" charset="0"/>
                <a:cs typeface="Arial" pitchFamily="34" charset="0"/>
              </a:rPr>
              <a:t>وتكلفة الاقتراض</a:t>
            </a:r>
            <a:r>
              <a:rPr lang="ar-DZ" b="1" dirty="0" smtClean="0">
                <a:latin typeface="Arial" pitchFamily="34" charset="0"/>
                <a:cs typeface="Arial" pitchFamily="34" charset="0"/>
              </a:rPr>
              <a:t> موجبا</a:t>
            </a:r>
            <a:r>
              <a:rPr lang="fr-FR" b="1" dirty="0" smtClean="0">
                <a:latin typeface="Arial" pitchFamily="34" charset="0"/>
                <a:cs typeface="Arial" pitchFamily="34" charset="0"/>
              </a:rPr>
              <a:t>.</a:t>
            </a:r>
            <a:endParaRPr lang="fr-FR" dirty="0" smtClean="0">
              <a:latin typeface="Arial" pitchFamily="34" charset="0"/>
              <a:cs typeface="Arial" pitchFamily="34" charset="0"/>
            </a:endParaRPr>
          </a:p>
          <a:p>
            <a:pPr marL="0" lvl="0" indent="287338" algn="just" rtl="1">
              <a:buClr>
                <a:srgbClr val="FF0000"/>
              </a:buClr>
              <a:buSzPct val="100000"/>
              <a:buFont typeface="Wingdings" pitchFamily="2" charset="2"/>
              <a:buChar char="§"/>
            </a:pPr>
            <a:r>
              <a:rPr lang="ar-SA" b="1" dirty="0" smtClean="0">
                <a:latin typeface="Arial" pitchFamily="34" charset="0"/>
                <a:cs typeface="Arial" pitchFamily="34" charset="0"/>
              </a:rPr>
              <a:t>ضمان استمرار سيطرة المساهمين الحاليين على الإدارة</a:t>
            </a:r>
            <a:r>
              <a:rPr lang="ar-DZ" b="1" dirty="0" smtClean="0">
                <a:latin typeface="Arial" pitchFamily="34" charset="0"/>
                <a:cs typeface="Arial" pitchFamily="34" charset="0"/>
              </a:rPr>
              <a:t> و</a:t>
            </a:r>
            <a:r>
              <a:rPr lang="ar-SA" b="1" dirty="0" smtClean="0">
                <a:latin typeface="Arial" pitchFamily="34" charset="0"/>
                <a:cs typeface="Arial" pitchFamily="34" charset="0"/>
              </a:rPr>
              <a:t>ضمان عدم مشاركة مساهمين جدد في الأرباح المحققة؛</a:t>
            </a:r>
            <a:endParaRPr lang="fr-FR" dirty="0" smtClean="0">
              <a:latin typeface="Arial" pitchFamily="34" charset="0"/>
              <a:cs typeface="Arial" pitchFamily="34" charset="0"/>
            </a:endParaRPr>
          </a:p>
          <a:p>
            <a:pPr marL="0" lvl="0" indent="287338" algn="just" rtl="1">
              <a:buClr>
                <a:srgbClr val="FF0000"/>
              </a:buClr>
              <a:buSzPct val="100000"/>
              <a:buFont typeface="Wingdings" pitchFamily="2" charset="2"/>
              <a:buChar char="§"/>
            </a:pPr>
            <a:r>
              <a:rPr lang="ar-SA" b="1" dirty="0" smtClean="0">
                <a:latin typeface="Arial" pitchFamily="34" charset="0"/>
                <a:cs typeface="Arial" pitchFamily="34" charset="0"/>
              </a:rPr>
              <a:t>الاستفادة من الوفر الضريبي نتيجة لخصم تكلفة الاقتراض من </a:t>
            </a:r>
            <a:r>
              <a:rPr lang="ar-DZ" b="1" dirty="0" smtClean="0">
                <a:latin typeface="Arial" pitchFamily="34" charset="0"/>
                <a:cs typeface="Arial" pitchFamily="34" charset="0"/>
              </a:rPr>
              <a:t>الربح </a:t>
            </a:r>
            <a:r>
              <a:rPr lang="ar-SA" b="1" dirty="0" smtClean="0">
                <a:latin typeface="Arial" pitchFamily="34" charset="0"/>
                <a:cs typeface="Arial" pitchFamily="34" charset="0"/>
              </a:rPr>
              <a:t>الخاضع للضريبة؛</a:t>
            </a:r>
            <a:endParaRPr lang="fr-FR" dirty="0" smtClean="0">
              <a:latin typeface="Arial" pitchFamily="34" charset="0"/>
              <a:cs typeface="Arial" pitchFamily="34" charset="0"/>
            </a:endParaRPr>
          </a:p>
          <a:p>
            <a:pPr marL="0" lvl="0" indent="287338" algn="just" rtl="1">
              <a:buClr>
                <a:srgbClr val="FF0000"/>
              </a:buClr>
              <a:buSzPct val="100000"/>
              <a:buFont typeface="Wingdings" pitchFamily="2" charset="2"/>
              <a:buChar char="§"/>
            </a:pPr>
            <a:r>
              <a:rPr lang="ar-SA" b="1" dirty="0" smtClean="0">
                <a:latin typeface="Arial" pitchFamily="34" charset="0"/>
                <a:cs typeface="Arial" pitchFamily="34" charset="0"/>
              </a:rPr>
              <a:t>إمكانية اقتراض أموال ذات قوة شرائية عالية</a:t>
            </a:r>
            <a:r>
              <a:rPr lang="ar-DZ" b="1" dirty="0" smtClean="0">
                <a:latin typeface="Arial" pitchFamily="34" charset="0"/>
                <a:cs typeface="Arial" pitchFamily="34" charset="0"/>
              </a:rPr>
              <a:t>،</a:t>
            </a:r>
            <a:r>
              <a:rPr lang="ar-SA" b="1" dirty="0" smtClean="0">
                <a:latin typeface="Arial" pitchFamily="34" charset="0"/>
                <a:cs typeface="Arial" pitchFamily="34" charset="0"/>
              </a:rPr>
              <a:t> وإعادتها بأموال ذات قوة شرائية متدنية</a:t>
            </a:r>
            <a:r>
              <a:rPr lang="ar-DZ" b="1" dirty="0" smtClean="0">
                <a:latin typeface="Arial" pitchFamily="34" charset="0"/>
                <a:cs typeface="Arial" pitchFamily="34" charset="0"/>
              </a:rPr>
              <a:t>(</a:t>
            </a:r>
            <a:r>
              <a:rPr lang="fr-FR" b="1" dirty="0" smtClean="0">
                <a:latin typeface="Arial" pitchFamily="34" charset="0"/>
                <a:cs typeface="Arial" pitchFamily="34" charset="0"/>
              </a:rPr>
              <a:t>inflation</a:t>
            </a:r>
            <a:r>
              <a:rPr lang="ar-DZ" b="1" dirty="0" smtClean="0">
                <a:latin typeface="Arial" pitchFamily="34" charset="0"/>
                <a:cs typeface="Arial" pitchFamily="34" charset="0"/>
              </a:rPr>
              <a:t>)</a:t>
            </a:r>
            <a:r>
              <a:rPr lang="ar-SA" b="1" dirty="0" smtClean="0">
                <a:latin typeface="Arial" pitchFamily="34" charset="0"/>
                <a:cs typeface="Arial" pitchFamily="34" charset="0"/>
              </a:rPr>
              <a:t>؛</a:t>
            </a:r>
            <a:endParaRPr lang="fr-FR" dirty="0" smtClean="0">
              <a:latin typeface="Arial" pitchFamily="34" charset="0"/>
              <a:cs typeface="Arial" pitchFamily="34" charset="0"/>
            </a:endParaRPr>
          </a:p>
          <a:p>
            <a:pPr marL="0" indent="287338" algn="just" rtl="1">
              <a:buClr>
                <a:srgbClr val="FF0000"/>
              </a:buClr>
              <a:buSzPct val="100000"/>
              <a:buFont typeface="Wingdings" pitchFamily="2" charset="2"/>
              <a:buChar char="§"/>
            </a:pPr>
            <a:r>
              <a:rPr lang="ar-SA" b="1" dirty="0" smtClean="0">
                <a:latin typeface="Arial" pitchFamily="34" charset="0"/>
                <a:cs typeface="Arial" pitchFamily="34" charset="0"/>
              </a:rPr>
              <a:t>قد يؤدي الالتزام في السداد إلى تعزيز السمعة الائتمانية وزيادة القدرة على الاقتراض</a:t>
            </a:r>
            <a:r>
              <a:rPr lang="fr-FR" b="1" dirty="0" smtClean="0">
                <a:latin typeface="Arial" pitchFamily="34" charset="0"/>
                <a:cs typeface="Arial" pitchFamily="34" charset="0"/>
              </a:rPr>
              <a:t>.</a:t>
            </a:r>
            <a:endParaRPr lang="fr-FR" dirty="0">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05200" y="76200"/>
            <a:ext cx="5105400" cy="868362"/>
          </a:xfrm>
        </p:spPr>
        <p:txBody>
          <a:bodyPr>
            <a:normAutofit/>
          </a:bodyPr>
          <a:lstStyle/>
          <a:p>
            <a:pPr algn="r" rtl="1"/>
            <a:r>
              <a:rPr lang="ar-DZ" sz="4000" b="1" dirty="0" smtClean="0">
                <a:solidFill>
                  <a:srgbClr val="FF0000"/>
                </a:solidFill>
                <a:latin typeface="Times New Roman" pitchFamily="18" charset="0"/>
                <a:cs typeface="Times New Roman" pitchFamily="18" charset="0"/>
              </a:rPr>
              <a:t>8. </a:t>
            </a:r>
            <a:r>
              <a:rPr lang="ar-DZ" sz="4000" b="1" dirty="0" smtClean="0">
                <a:solidFill>
                  <a:srgbClr val="FF0000"/>
                </a:solidFill>
                <a:latin typeface="Arial" pitchFamily="34" charset="0"/>
                <a:cs typeface="Arial" pitchFamily="34" charset="0"/>
              </a:rPr>
              <a:t>عيوب أثر الرافعة المالية:</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304800" y="685800"/>
            <a:ext cx="8382000" cy="6172200"/>
          </a:xfrm>
        </p:spPr>
        <p:txBody>
          <a:bodyPr>
            <a:normAutofit/>
          </a:bodyPr>
          <a:lstStyle/>
          <a:p>
            <a:pPr marL="0" lvl="0" indent="341313" algn="just" rtl="1">
              <a:buClr>
                <a:srgbClr val="FF0000"/>
              </a:buClr>
              <a:buSzPct val="100000"/>
              <a:buFont typeface="Wingdings" pitchFamily="2" charset="2"/>
              <a:buChar char="ü"/>
            </a:pPr>
            <a:r>
              <a:rPr lang="ar-SA" sz="2800" b="1" dirty="0" smtClean="0">
                <a:latin typeface="Arial" pitchFamily="34" charset="0"/>
                <a:cs typeface="Arial" pitchFamily="34" charset="0"/>
              </a:rPr>
              <a:t>تضاؤل حقوق المساهمين </a:t>
            </a:r>
            <a:r>
              <a:rPr lang="ar-DZ" sz="2800" b="1" dirty="0" smtClean="0">
                <a:latin typeface="Arial" pitchFamily="34" charset="0"/>
                <a:cs typeface="Arial" pitchFamily="34" charset="0"/>
              </a:rPr>
              <a:t>إذا كان معدل </a:t>
            </a:r>
            <a:r>
              <a:rPr lang="ar-SA" sz="2800" b="1" dirty="0" smtClean="0">
                <a:latin typeface="Arial" pitchFamily="34" charset="0"/>
                <a:cs typeface="Arial" pitchFamily="34" charset="0"/>
              </a:rPr>
              <a:t>العائد على </a:t>
            </a:r>
            <a:r>
              <a:rPr lang="ar-DZ" sz="2800" b="1" dirty="0" smtClean="0">
                <a:latin typeface="Arial" pitchFamily="34" charset="0"/>
                <a:cs typeface="Arial" pitchFamily="34" charset="0"/>
              </a:rPr>
              <a:t>الأصول أقل من </a:t>
            </a:r>
            <a:r>
              <a:rPr lang="ar-SA" sz="2800" b="1" dirty="0" smtClean="0">
                <a:latin typeface="Arial" pitchFamily="34" charset="0"/>
                <a:cs typeface="Arial" pitchFamily="34" charset="0"/>
              </a:rPr>
              <a:t>تكلفة الاقتراض؛</a:t>
            </a:r>
            <a:endParaRPr lang="fr-FR" sz="2800" dirty="0" smtClean="0">
              <a:latin typeface="Arial" pitchFamily="34" charset="0"/>
              <a:cs typeface="Arial" pitchFamily="34" charset="0"/>
            </a:endParaRPr>
          </a:p>
          <a:p>
            <a:pPr marL="0" lvl="0" indent="341313" algn="just" rtl="1">
              <a:buClr>
                <a:srgbClr val="FF0000"/>
              </a:buClr>
              <a:buSzPct val="100000"/>
              <a:buFont typeface="Wingdings" pitchFamily="2" charset="2"/>
              <a:buChar char="ü"/>
            </a:pPr>
            <a:r>
              <a:rPr lang="ar-SA" sz="2800" b="1" dirty="0" smtClean="0">
                <a:latin typeface="Arial" pitchFamily="34" charset="0"/>
                <a:cs typeface="Arial" pitchFamily="34" charset="0"/>
              </a:rPr>
              <a:t>انخفاض سيطرة المساهمين على الإدارة نتيجة لاحتمال تدخل الدائنين فيها؛</a:t>
            </a:r>
            <a:endParaRPr lang="fr-FR" sz="2800" dirty="0" smtClean="0">
              <a:latin typeface="Arial" pitchFamily="34" charset="0"/>
              <a:cs typeface="Arial" pitchFamily="34" charset="0"/>
            </a:endParaRPr>
          </a:p>
          <a:p>
            <a:pPr marL="0" lvl="0" indent="341313" algn="just" rtl="1">
              <a:buClr>
                <a:srgbClr val="FF0000"/>
              </a:buClr>
              <a:buSzPct val="100000"/>
              <a:buFont typeface="Wingdings" pitchFamily="2" charset="2"/>
              <a:buChar char="ü"/>
            </a:pPr>
            <a:r>
              <a:rPr lang="ar-SA" sz="2800" b="1" dirty="0" smtClean="0">
                <a:latin typeface="Arial" pitchFamily="34" charset="0"/>
                <a:cs typeface="Arial" pitchFamily="34" charset="0"/>
              </a:rPr>
              <a:t>احتمال اقتراض أموال ذات قوة شرائية متدنية </a:t>
            </a:r>
            <a:r>
              <a:rPr lang="ar-SA" sz="2800" b="1" dirty="0" err="1" smtClean="0">
                <a:latin typeface="Arial" pitchFamily="34" charset="0"/>
                <a:cs typeface="Arial" pitchFamily="34" charset="0"/>
              </a:rPr>
              <a:t>و</a:t>
            </a:r>
            <a:r>
              <a:rPr lang="ar-DZ" sz="2800" b="1" dirty="0" smtClean="0">
                <a:latin typeface="Arial" pitchFamily="34" charset="0"/>
                <a:cs typeface="Arial" pitchFamily="34" charset="0"/>
              </a:rPr>
              <a:t>إ</a:t>
            </a:r>
            <a:r>
              <a:rPr lang="ar-SA" sz="2800" b="1" dirty="0" smtClean="0">
                <a:latin typeface="Arial" pitchFamily="34" charset="0"/>
                <a:cs typeface="Arial" pitchFamily="34" charset="0"/>
              </a:rPr>
              <a:t>عادتها بأموال ذات قوة شرائية مرتفعة</a:t>
            </a:r>
            <a:r>
              <a:rPr lang="ar-DZ" sz="2800" b="1" dirty="0" smtClean="0">
                <a:latin typeface="Arial" pitchFamily="34" charset="0"/>
                <a:cs typeface="Arial" pitchFamily="34" charset="0"/>
              </a:rPr>
              <a:t> ( في حالة انخفاض الأسعار)</a:t>
            </a:r>
            <a:r>
              <a:rPr lang="ar-SA" sz="2800" b="1" dirty="0" smtClean="0">
                <a:latin typeface="Arial" pitchFamily="34" charset="0"/>
                <a:cs typeface="Arial" pitchFamily="34" charset="0"/>
              </a:rPr>
              <a:t>؛</a:t>
            </a:r>
            <a:endParaRPr lang="fr-FR" sz="2800" dirty="0" smtClean="0">
              <a:latin typeface="Arial" pitchFamily="34" charset="0"/>
              <a:cs typeface="Arial" pitchFamily="34" charset="0"/>
            </a:endParaRPr>
          </a:p>
          <a:p>
            <a:pPr marL="0" indent="341313" algn="just" rtl="1">
              <a:buClr>
                <a:srgbClr val="FF0000"/>
              </a:buClr>
              <a:buSzPct val="100000"/>
              <a:buFont typeface="Wingdings" pitchFamily="2" charset="2"/>
              <a:buChar char="ü"/>
            </a:pPr>
            <a:r>
              <a:rPr lang="ar-SA" sz="2800" b="1" dirty="0" smtClean="0">
                <a:latin typeface="Arial" pitchFamily="34" charset="0"/>
                <a:cs typeface="Arial" pitchFamily="34" charset="0"/>
              </a:rPr>
              <a:t>قد يؤدي التأخير في السداد إلى الانتقاص من السمعة الائتمانية والحد من القدرة على الاقتراض</a:t>
            </a:r>
            <a:r>
              <a:rPr lang="ar-DZ" sz="2800" b="1" dirty="0" smtClean="0">
                <a:latin typeface="Arial" pitchFamily="34" charset="0"/>
                <a:cs typeface="Arial" pitchFamily="34" charset="0"/>
              </a:rPr>
              <a:t>.</a:t>
            </a:r>
          </a:p>
          <a:p>
            <a:pPr marL="0" indent="341313" algn="just" rtl="1">
              <a:buClr>
                <a:srgbClr val="FF0000"/>
              </a:buClr>
              <a:buSzPct val="100000"/>
              <a:buFont typeface="Wingdings" pitchFamily="2" charset="2"/>
              <a:buChar char="ü"/>
            </a:pPr>
            <a:r>
              <a:rPr lang="ar-DZ" sz="2800" b="1" dirty="0" smtClean="0">
                <a:latin typeface="Arial" pitchFamily="34" charset="0"/>
                <a:cs typeface="Arial" pitchFamily="34" charset="0"/>
              </a:rPr>
              <a:t>معدل الفائدة على القروض لا يبقى ثابت بتزايد نسبة الرفع المالي، بسبب ظهور مخاطر الإفلاس( احتمال إفلاس المشروع وضياع حقوق البنك)، وهذا عندما تكون الاستدانة عالية ولا تكفي الأموال الخاصة لضمانها، هنا يقوم البنك برفع معدل الفائدة، مما يؤثر سلبا على عائد المساهمين (تحويل مخاطر الإفلاس للمساهمين).</a:t>
            </a:r>
            <a:endParaRPr lang="fr-FR" sz="2800" dirty="0" smtClean="0"/>
          </a:p>
          <a:p>
            <a:pPr marL="0" indent="341313" algn="just" rtl="1">
              <a:buClr>
                <a:srgbClr val="FF0000"/>
              </a:buClr>
              <a:buSzPct val="100000"/>
              <a:buFont typeface="Wingdings" pitchFamily="2" charset="2"/>
              <a:buChar char="ü"/>
            </a:pPr>
            <a:endParaRPr lang="fr-FR" sz="2800" b="1" dirty="0" smtClean="0">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62600" y="274638"/>
            <a:ext cx="3048000" cy="792162"/>
          </a:xfrm>
        </p:spPr>
        <p:txBody>
          <a:bodyPr>
            <a:normAutofit/>
          </a:bodyPr>
          <a:lstStyle/>
          <a:p>
            <a:pPr algn="r" rtl="1"/>
            <a:r>
              <a:rPr lang="ar-DZ" sz="4000" b="1" dirty="0" smtClean="0">
                <a:solidFill>
                  <a:srgbClr val="FF0000"/>
                </a:solidFill>
                <a:latin typeface="Arial" pitchFamily="34" charset="0"/>
                <a:cs typeface="Arial" pitchFamily="34" charset="0"/>
              </a:rPr>
              <a:t>التمرين الثاني: </a:t>
            </a:r>
            <a:endParaRPr lang="fr-FR" sz="40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295400"/>
            <a:ext cx="8229600" cy="5181600"/>
          </a:xfrm>
        </p:spPr>
        <p:txBody>
          <a:bodyPr>
            <a:normAutofit fontScale="92500" lnSpcReduction="20000"/>
          </a:bodyPr>
          <a:lstStyle/>
          <a:p>
            <a:pPr marL="0" indent="0" algn="just" rtl="1">
              <a:buNone/>
            </a:pPr>
            <a:r>
              <a:rPr lang="ar-DZ" b="1" dirty="0" smtClean="0">
                <a:latin typeface="Arial" pitchFamily="34" charset="0"/>
                <a:cs typeface="Arial" pitchFamily="34" charset="0"/>
              </a:rPr>
              <a:t>     يخطط مدير مؤسسة للقيام بمشروع استثماري، تكلفته الاستثمارية </a:t>
            </a:r>
            <a:r>
              <a:rPr lang="ar-DZ" b="1" dirty="0" smtClean="0">
                <a:latin typeface="Times New Roman" pitchFamily="18" charset="0"/>
                <a:cs typeface="Times New Roman" pitchFamily="18" charset="0"/>
              </a:rPr>
              <a:t>200000</a:t>
            </a:r>
            <a:r>
              <a:rPr lang="ar-DZ" b="1" dirty="0" smtClean="0">
                <a:latin typeface="Arial" pitchFamily="34" charset="0"/>
                <a:cs typeface="Arial" pitchFamily="34" charset="0"/>
              </a:rPr>
              <a:t>، يتوقع المدير أن يحقق المشروع رقم أعمال صافي </a:t>
            </a:r>
            <a:r>
              <a:rPr lang="fr-FR" b="1" dirty="0" smtClean="0">
                <a:latin typeface="Times New Roman" pitchFamily="18" charset="0"/>
                <a:cs typeface="Times New Roman" pitchFamily="18" charset="0"/>
              </a:rPr>
              <a:t>100000</a:t>
            </a:r>
            <a:r>
              <a:rPr lang="ar-DZ" b="1" dirty="0" smtClean="0">
                <a:latin typeface="Arial" pitchFamily="34" charset="0"/>
                <a:cs typeface="Arial" pitchFamily="34" charset="0"/>
              </a:rPr>
              <a:t> سنة </a:t>
            </a:r>
            <a:r>
              <a:rPr lang="ar-DZ" b="1" dirty="0" smtClean="0">
                <a:latin typeface="Times New Roman" pitchFamily="18" charset="0"/>
                <a:cs typeface="Times New Roman" pitchFamily="18" charset="0"/>
              </a:rPr>
              <a:t>2019</a:t>
            </a:r>
            <a:r>
              <a:rPr lang="ar-DZ" b="1" dirty="0" smtClean="0">
                <a:latin typeface="Arial" pitchFamily="34" charset="0"/>
                <a:cs typeface="Arial" pitchFamily="34" charset="0"/>
              </a:rPr>
              <a:t>، التكاليف الثابتة التشغيلية </a:t>
            </a:r>
            <a:r>
              <a:rPr lang="ar-DZ" b="1" dirty="0" smtClean="0">
                <a:latin typeface="Times New Roman" pitchFamily="18" charset="0"/>
                <a:cs typeface="Times New Roman" pitchFamily="18" charset="0"/>
              </a:rPr>
              <a:t>20000</a:t>
            </a:r>
            <a:r>
              <a:rPr lang="ar-DZ" b="1" dirty="0" smtClean="0">
                <a:latin typeface="Arial" pitchFamily="34" charset="0"/>
                <a:cs typeface="Arial" pitchFamily="34" charset="0"/>
              </a:rPr>
              <a:t>، أما التكاليف المتغيرة فتمثل </a:t>
            </a:r>
            <a:r>
              <a:rPr lang="ar-DZ" b="1" dirty="0" smtClean="0">
                <a:latin typeface="Times New Roman" pitchFamily="18" charset="0"/>
                <a:cs typeface="Times New Roman" pitchFamily="18" charset="0"/>
              </a:rPr>
              <a:t>40% </a:t>
            </a:r>
            <a:r>
              <a:rPr lang="ar-DZ" b="1" dirty="0" smtClean="0">
                <a:latin typeface="Arial" pitchFamily="34" charset="0"/>
                <a:cs typeface="Arial" pitchFamily="34" charset="0"/>
              </a:rPr>
              <a:t>من رقم الأعمال.</a:t>
            </a:r>
            <a:endParaRPr lang="fr-FR" b="1" dirty="0" smtClean="0">
              <a:latin typeface="Arial" pitchFamily="34" charset="0"/>
              <a:cs typeface="Arial" pitchFamily="34" charset="0"/>
            </a:endParaRPr>
          </a:p>
          <a:p>
            <a:pPr marL="0" indent="0" algn="just" rtl="1">
              <a:buNone/>
            </a:pPr>
            <a:r>
              <a:rPr lang="ar-DZ" b="1" dirty="0" smtClean="0">
                <a:latin typeface="Arial" pitchFamily="34" charset="0"/>
                <a:cs typeface="Arial" pitchFamily="34" charset="0"/>
              </a:rPr>
              <a:t>ولتمويل المشروع، لدى المدير الهيكلين التمويليين التاليين: </a:t>
            </a:r>
            <a:endParaRPr lang="fr-FR" b="1" dirty="0" smtClean="0">
              <a:latin typeface="Arial" pitchFamily="34" charset="0"/>
              <a:cs typeface="Arial" pitchFamily="34" charset="0"/>
            </a:endParaRPr>
          </a:p>
          <a:p>
            <a:pPr marL="0" lvl="0" indent="0" algn="just" rtl="1">
              <a:buNone/>
            </a:pPr>
            <a:r>
              <a:rPr lang="fr-FR" b="1" dirty="0" smtClean="0">
                <a:latin typeface="Arial" pitchFamily="34" charset="0"/>
                <a:cs typeface="Arial" pitchFamily="34" charset="0"/>
              </a:rPr>
              <a:t>1</a:t>
            </a:r>
            <a:r>
              <a:rPr lang="ar-DZ" b="1" dirty="0" smtClean="0">
                <a:latin typeface="Arial" pitchFamily="34" charset="0"/>
                <a:cs typeface="Arial" pitchFamily="34" charset="0"/>
              </a:rPr>
              <a:t>. تمويل المشروع بالكامل يتم بأموال خاصة </a:t>
            </a:r>
            <a:r>
              <a:rPr lang="fr-FR" b="1" dirty="0" smtClean="0">
                <a:latin typeface="Times New Roman" pitchFamily="18" charset="0"/>
                <a:cs typeface="Times New Roman" pitchFamily="18" charset="0"/>
              </a:rPr>
              <a:t>E= 200000</a:t>
            </a:r>
            <a:r>
              <a:rPr lang="ar-DZ" b="1" dirty="0" smtClean="0">
                <a:latin typeface="Arial" pitchFamily="34" charset="0"/>
                <a:cs typeface="Arial" pitchFamily="34" charset="0"/>
              </a:rPr>
              <a:t>، في شكل أسهم عادية، حيث قيمة السهم </a:t>
            </a:r>
            <a:r>
              <a:rPr lang="fr-FR" b="1" dirty="0" smtClean="0">
                <a:latin typeface="Times New Roman" pitchFamily="18" charset="0"/>
                <a:cs typeface="Times New Roman" pitchFamily="18" charset="0"/>
              </a:rPr>
              <a:t>200</a:t>
            </a:r>
            <a:r>
              <a:rPr lang="ar-DZ" b="1" dirty="0" smtClean="0">
                <a:latin typeface="Arial" pitchFamily="34" charset="0"/>
                <a:cs typeface="Arial" pitchFamily="34" charset="0"/>
              </a:rPr>
              <a:t>.</a:t>
            </a:r>
            <a:endParaRPr lang="fr-FR" b="1" dirty="0" smtClean="0">
              <a:latin typeface="Arial" pitchFamily="34" charset="0"/>
              <a:cs typeface="Arial" pitchFamily="34" charset="0"/>
            </a:endParaRPr>
          </a:p>
          <a:p>
            <a:pPr marL="0" lvl="0" indent="0" algn="just" rtl="1">
              <a:buNone/>
            </a:pPr>
            <a:r>
              <a:rPr lang="ar-DZ" b="1" dirty="0" smtClean="0">
                <a:latin typeface="Arial" pitchFamily="34" charset="0"/>
                <a:cs typeface="Arial" pitchFamily="34" charset="0"/>
              </a:rPr>
              <a:t> 2. تمويل المشروع يتضمن قرض مصرفي </a:t>
            </a:r>
            <a:r>
              <a:rPr lang="fr-FR" b="1" dirty="0" smtClean="0">
                <a:latin typeface="Times New Roman" pitchFamily="18" charset="0"/>
                <a:cs typeface="Times New Roman" pitchFamily="18" charset="0"/>
              </a:rPr>
              <a:t>D= 80000</a:t>
            </a:r>
            <a:r>
              <a:rPr lang="ar-DZ" b="1" dirty="0" smtClean="0">
                <a:latin typeface="Times New Roman" pitchFamily="18" charset="0"/>
                <a:cs typeface="Times New Roman" pitchFamily="18" charset="0"/>
              </a:rPr>
              <a:t> </a:t>
            </a:r>
            <a:r>
              <a:rPr lang="ar-DZ" b="1" dirty="0" smtClean="0">
                <a:latin typeface="Arial" pitchFamily="34" charset="0"/>
                <a:cs typeface="Arial" pitchFamily="34" charset="0"/>
              </a:rPr>
              <a:t>بمعدل فائدة سنوية </a:t>
            </a:r>
            <a:r>
              <a:rPr lang="ar-DZ" b="1" dirty="0" smtClean="0">
                <a:latin typeface="Times New Roman" pitchFamily="18" charset="0"/>
                <a:cs typeface="Times New Roman" pitchFamily="18" charset="0"/>
              </a:rPr>
              <a:t>5 %، </a:t>
            </a:r>
            <a:r>
              <a:rPr lang="ar-DZ" b="1" dirty="0" smtClean="0">
                <a:latin typeface="Arial" pitchFamily="34" charset="0"/>
                <a:cs typeface="Arial" pitchFamily="34" charset="0"/>
              </a:rPr>
              <a:t>والباقي بأسهم عادية (للسهم نفس القيمة السابقة).</a:t>
            </a:r>
            <a:endParaRPr lang="fr-FR" b="1" dirty="0" smtClean="0">
              <a:latin typeface="Arial" pitchFamily="34" charset="0"/>
              <a:cs typeface="Arial" pitchFamily="34" charset="0"/>
            </a:endParaRPr>
          </a:p>
          <a:p>
            <a:pPr marL="0" indent="0" algn="just" rtl="1">
              <a:buNone/>
            </a:pPr>
            <a:r>
              <a:rPr lang="ar-DZ" b="1" dirty="0" smtClean="0">
                <a:latin typeface="Arial" pitchFamily="34" charset="0"/>
                <a:cs typeface="Arial" pitchFamily="34" charset="0"/>
              </a:rPr>
              <a:t>معدل الضريبة على الأرباح </a:t>
            </a:r>
            <a:r>
              <a:rPr lang="ar-DZ" b="1" dirty="0" smtClean="0">
                <a:latin typeface="Times New Roman" pitchFamily="18" charset="0"/>
                <a:cs typeface="Times New Roman" pitchFamily="18" charset="0"/>
              </a:rPr>
              <a:t>25 %.</a:t>
            </a:r>
            <a:endParaRPr lang="fr-FR" b="1" dirty="0" smtClean="0">
              <a:latin typeface="Times New Roman" pitchFamily="18" charset="0"/>
              <a:cs typeface="Times New Roman" pitchFamily="18" charset="0"/>
            </a:endParaRPr>
          </a:p>
          <a:p>
            <a:pPr marL="0" indent="0" algn="just" rtl="1">
              <a:buNone/>
            </a:pPr>
            <a:r>
              <a:rPr lang="ar-DZ" b="1" dirty="0" smtClean="0">
                <a:latin typeface="Arial" pitchFamily="34" charset="0"/>
                <a:cs typeface="Arial" pitchFamily="34" charset="0"/>
              </a:rPr>
              <a:t>المطلوب: أحسب المردوية الاقتصادية، المردودية المالية والربح لكل سهم للمشروع عند استخدام كل هيكل تمويلي. ماهو الهيكل التمويلي الأفضل؟ برر جوابك.</a:t>
            </a:r>
            <a:endParaRPr lang="fr-FR" b="1" dirty="0" smtClean="0">
              <a:latin typeface="Arial" pitchFamily="34" charset="0"/>
              <a:cs typeface="Arial" pitchFamily="34" charset="0"/>
            </a:endParaRPr>
          </a:p>
          <a:p>
            <a:endParaRPr lang="fr-FR" b="1" dirty="0">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81000"/>
            <a:ext cx="8153400" cy="1143000"/>
          </a:xfrm>
        </p:spPr>
        <p:txBody>
          <a:bodyPr>
            <a:normAutofit lnSpcReduction="10000"/>
          </a:bodyPr>
          <a:lstStyle/>
          <a:p>
            <a:pPr algn="just" rtl="1">
              <a:buNone/>
            </a:pPr>
            <a:r>
              <a:rPr lang="ar-SA" sz="3600" b="1" dirty="0" smtClean="0">
                <a:solidFill>
                  <a:srgbClr val="FF0000"/>
                </a:solidFill>
                <a:latin typeface="Arial" pitchFamily="34" charset="0"/>
                <a:cs typeface="Arial" pitchFamily="34" charset="0"/>
              </a:rPr>
              <a:t>الحــــل :</a:t>
            </a:r>
            <a:endParaRPr lang="fr-FR" sz="3600" dirty="0" smtClean="0">
              <a:solidFill>
                <a:srgbClr val="FF0000"/>
              </a:solidFill>
              <a:latin typeface="Arial" pitchFamily="34" charset="0"/>
              <a:cs typeface="Arial" pitchFamily="34" charset="0"/>
            </a:endParaRPr>
          </a:p>
          <a:p>
            <a:pPr algn="just" rtl="1">
              <a:buNone/>
            </a:pPr>
            <a:r>
              <a:rPr lang="ar-SA" sz="2800" b="1" dirty="0" smtClean="0">
                <a:solidFill>
                  <a:srgbClr val="FF0000"/>
                </a:solidFill>
                <a:latin typeface="Arial" pitchFamily="34" charset="0"/>
                <a:cs typeface="Arial" pitchFamily="34" charset="0"/>
              </a:rPr>
              <a:t>1. الهيكل التمويل الأفضل:</a:t>
            </a:r>
            <a:endParaRPr lang="fr-FR" sz="2800" dirty="0" smtClean="0">
              <a:solidFill>
                <a:srgbClr val="FF0000"/>
              </a:solidFill>
              <a:latin typeface="Arial" pitchFamily="34" charset="0"/>
              <a:cs typeface="Arial" pitchFamily="34" charset="0"/>
            </a:endParaRPr>
          </a:p>
          <a:p>
            <a:endParaRPr lang="fr-FR" dirty="0"/>
          </a:p>
        </p:txBody>
      </p:sp>
      <p:grpSp>
        <p:nvGrpSpPr>
          <p:cNvPr id="1026" name="Group 2"/>
          <p:cNvGrpSpPr>
            <a:grpSpLocks/>
          </p:cNvGrpSpPr>
          <p:nvPr/>
        </p:nvGrpSpPr>
        <p:grpSpPr bwMode="auto">
          <a:xfrm>
            <a:off x="762000" y="1447800"/>
            <a:ext cx="7734300" cy="1371600"/>
            <a:chOff x="105" y="5940"/>
            <a:chExt cx="12180" cy="1620"/>
          </a:xfrm>
        </p:grpSpPr>
        <p:sp>
          <p:nvSpPr>
            <p:cNvPr id="1027" name="Text Box 3"/>
            <p:cNvSpPr txBox="1">
              <a:spLocks noChangeArrowheads="1"/>
            </p:cNvSpPr>
            <p:nvPr/>
          </p:nvSpPr>
          <p:spPr bwMode="auto">
            <a:xfrm>
              <a:off x="105" y="6776"/>
              <a:ext cx="324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 D= 200000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Text Box 4"/>
            <p:cNvSpPr txBox="1">
              <a:spLocks noChangeArrowheads="1"/>
            </p:cNvSpPr>
            <p:nvPr/>
          </p:nvSpPr>
          <p:spPr bwMode="auto">
            <a:xfrm>
              <a:off x="4140" y="6480"/>
              <a:ext cx="736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 = 200000 ; N=200000/200= 1000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4065" y="7110"/>
              <a:ext cx="348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 0 ;   Di= 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0" name="AutoShape 6"/>
            <p:cNvCxnSpPr>
              <a:cxnSpLocks noChangeShapeType="1"/>
            </p:cNvCxnSpPr>
            <p:nvPr/>
          </p:nvCxnSpPr>
          <p:spPr bwMode="auto">
            <a:xfrm flipV="1">
              <a:off x="3465" y="6660"/>
              <a:ext cx="675" cy="405"/>
            </a:xfrm>
            <a:prstGeom prst="straightConnector1">
              <a:avLst/>
            </a:prstGeom>
            <a:noFill/>
            <a:ln w="9525">
              <a:solidFill>
                <a:srgbClr val="000000"/>
              </a:solidFill>
              <a:round/>
              <a:headEnd/>
              <a:tailEnd type="triangle" w="med" len="med"/>
            </a:ln>
          </p:spPr>
        </p:cxnSp>
        <p:cxnSp>
          <p:nvCxnSpPr>
            <p:cNvPr id="1031" name="AutoShape 7"/>
            <p:cNvCxnSpPr>
              <a:cxnSpLocks noChangeShapeType="1"/>
            </p:cNvCxnSpPr>
            <p:nvPr/>
          </p:nvCxnSpPr>
          <p:spPr bwMode="auto">
            <a:xfrm>
              <a:off x="3465" y="7063"/>
              <a:ext cx="600" cy="375"/>
            </a:xfrm>
            <a:prstGeom prst="straightConnector1">
              <a:avLst/>
            </a:prstGeom>
            <a:noFill/>
            <a:ln w="9525">
              <a:solidFill>
                <a:srgbClr val="000000"/>
              </a:solidFill>
              <a:round/>
              <a:headEnd/>
              <a:tailEnd type="triangle" w="med" len="med"/>
            </a:ln>
          </p:spPr>
        </p:cxnSp>
        <p:sp>
          <p:nvSpPr>
            <p:cNvPr id="1032" name="Text Box 8"/>
            <p:cNvSpPr txBox="1">
              <a:spLocks noChangeArrowheads="1"/>
            </p:cNvSpPr>
            <p:nvPr/>
          </p:nvSpPr>
          <p:spPr bwMode="auto">
            <a:xfrm>
              <a:off x="8505" y="5940"/>
              <a:ext cx="378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الهيكل التمويلي الأول:</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grpSp>
      <p:grpSp>
        <p:nvGrpSpPr>
          <p:cNvPr id="1033" name="Group 9"/>
          <p:cNvGrpSpPr>
            <a:grpSpLocks/>
          </p:cNvGrpSpPr>
          <p:nvPr/>
        </p:nvGrpSpPr>
        <p:grpSpPr bwMode="auto">
          <a:xfrm>
            <a:off x="645160" y="2895981"/>
            <a:ext cx="7889240" cy="1523619"/>
            <a:chOff x="521" y="7232"/>
            <a:chExt cx="12424" cy="1333"/>
          </a:xfrm>
        </p:grpSpPr>
        <p:sp>
          <p:nvSpPr>
            <p:cNvPr id="1034" name="Text Box 10"/>
            <p:cNvSpPr txBox="1">
              <a:spLocks noChangeArrowheads="1"/>
            </p:cNvSpPr>
            <p:nvPr/>
          </p:nvSpPr>
          <p:spPr bwMode="auto">
            <a:xfrm>
              <a:off x="521" y="7959"/>
              <a:ext cx="3424" cy="35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 D= 200000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5" name="Text Box 11"/>
            <p:cNvSpPr txBox="1">
              <a:spLocks noChangeArrowheads="1"/>
            </p:cNvSpPr>
            <p:nvPr/>
          </p:nvSpPr>
          <p:spPr bwMode="auto">
            <a:xfrm>
              <a:off x="4785" y="7665"/>
              <a:ext cx="7200" cy="36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 = 120000 ; N=120000/200= 600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6" name="Text Box 12"/>
            <p:cNvSpPr txBox="1">
              <a:spLocks noChangeArrowheads="1"/>
            </p:cNvSpPr>
            <p:nvPr/>
          </p:nvSpPr>
          <p:spPr bwMode="auto">
            <a:xfrm>
              <a:off x="4785" y="8232"/>
              <a:ext cx="4920" cy="33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 80000 ;   Di=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4000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037" name="AutoShape 13"/>
            <p:cNvCxnSpPr>
              <a:cxnSpLocks noChangeShapeType="1"/>
            </p:cNvCxnSpPr>
            <p:nvPr/>
          </p:nvCxnSpPr>
          <p:spPr bwMode="auto">
            <a:xfrm flipV="1">
              <a:off x="4031" y="7832"/>
              <a:ext cx="810" cy="283"/>
            </a:xfrm>
            <a:prstGeom prst="straightConnector1">
              <a:avLst/>
            </a:prstGeom>
            <a:noFill/>
            <a:ln w="9525">
              <a:solidFill>
                <a:srgbClr val="000000"/>
              </a:solidFill>
              <a:round/>
              <a:headEnd/>
              <a:tailEnd type="triangle" w="med" len="med"/>
            </a:ln>
          </p:spPr>
        </p:cxnSp>
        <p:cxnSp>
          <p:nvCxnSpPr>
            <p:cNvPr id="1038" name="AutoShape 14"/>
            <p:cNvCxnSpPr>
              <a:cxnSpLocks noChangeShapeType="1"/>
            </p:cNvCxnSpPr>
            <p:nvPr/>
          </p:nvCxnSpPr>
          <p:spPr bwMode="auto">
            <a:xfrm rot="16200000" flipH="1">
              <a:off x="4184" y="7962"/>
              <a:ext cx="383" cy="690"/>
            </a:xfrm>
            <a:prstGeom prst="straightConnector1">
              <a:avLst/>
            </a:prstGeom>
            <a:noFill/>
            <a:ln w="9525">
              <a:solidFill>
                <a:srgbClr val="000000"/>
              </a:solidFill>
              <a:round/>
              <a:headEnd/>
              <a:tailEnd type="triangle" w="med" len="med"/>
            </a:ln>
          </p:spPr>
        </p:cxnSp>
        <p:sp>
          <p:nvSpPr>
            <p:cNvPr id="1039" name="Text Box 15"/>
            <p:cNvSpPr txBox="1">
              <a:spLocks noChangeArrowheads="1"/>
            </p:cNvSpPr>
            <p:nvPr/>
          </p:nvSpPr>
          <p:spPr bwMode="auto">
            <a:xfrm>
              <a:off x="8985" y="7232"/>
              <a:ext cx="3960" cy="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الهيكل التمويلي الثاني:</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1"/>
          <p:cNvSpPr>
            <a:spLocks noGrp="1" noChangeArrowheads="1"/>
          </p:cNvSpPr>
          <p:nvPr>
            <p:ph idx="1"/>
          </p:nvPr>
        </p:nvSpPr>
        <p:spPr bwMode="auto">
          <a:xfrm>
            <a:off x="457200" y="228600"/>
            <a:ext cx="8077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lvl="0" indent="0" algn="r" rtl="1" fontAlgn="base">
              <a:spcBef>
                <a:spcPct val="0"/>
              </a:spcBef>
              <a:spcAft>
                <a:spcPct val="0"/>
              </a:spcAft>
              <a:buNone/>
            </a:pPr>
            <a:r>
              <a:rPr kumimoji="0" lang="ar-DZ" altLang="zh-CN" sz="2800" b="1" i="0" u="none" strike="noStrike" cap="none" normalizeH="0" baseline="0" dirty="0" smtClean="0">
                <a:ln>
                  <a:noFill/>
                </a:ln>
                <a:solidFill>
                  <a:schemeClr val="tx1"/>
                </a:solidFill>
                <a:effectLst/>
                <a:latin typeface="Simplified Arabic"/>
                <a:ea typeface="Times New Roman" pitchFamily="18" charset="0"/>
                <a:cs typeface="Arial" pitchFamily="34" charset="0"/>
              </a:rPr>
              <a:t> </a:t>
            </a:r>
            <a:r>
              <a:rPr kumimoji="0" lang="ar-SA" altLang="zh-CN" sz="2800" b="1" i="0" u="none" strike="noStrike" cap="none" normalizeH="0" baseline="0" dirty="0" smtClean="0">
                <a:ln>
                  <a:noFill/>
                </a:ln>
                <a:solidFill>
                  <a:schemeClr val="tx1"/>
                </a:solidFill>
                <a:effectLst/>
                <a:latin typeface="Simplified Arabic"/>
                <a:ea typeface="Times New Roman" pitchFamily="18" charset="0"/>
                <a:cs typeface="Arial" pitchFamily="34" charset="0"/>
              </a:rPr>
              <a:t>ويعود مفهوم الرفع إلى علم الفيزياء، حيث تعني الرافعة: </a:t>
            </a:r>
            <a:r>
              <a:rPr kumimoji="0" lang="fr-FR" altLang="zh-CN" sz="2800" b="1" i="0" u="none" strike="noStrike" cap="none" normalizeH="0" baseline="0" dirty="0" smtClean="0">
                <a:ln>
                  <a:noFill/>
                </a:ln>
                <a:solidFill>
                  <a:schemeClr val="tx1"/>
                </a:solidFill>
                <a:effectLst/>
                <a:latin typeface="Simplified Arabic"/>
                <a:ea typeface="Times New Roman" pitchFamily="18" charset="0"/>
                <a:cs typeface="Arial" pitchFamily="34" charset="0"/>
              </a:rPr>
              <a:t>" </a:t>
            </a:r>
            <a:r>
              <a:rPr kumimoji="0" lang="ar-SA" altLang="zh-CN" sz="2800" b="1" i="0" u="none" strike="noStrike" cap="none" normalizeH="0" baseline="0" dirty="0" smtClean="0">
                <a:ln>
                  <a:noFill/>
                </a:ln>
                <a:solidFill>
                  <a:schemeClr val="tx1"/>
                </a:solidFill>
                <a:effectLst/>
                <a:latin typeface="Simplified Arabic"/>
                <a:ea typeface="Times New Roman" pitchFamily="18" charset="0"/>
                <a:cs typeface="Arial" pitchFamily="34" charset="0"/>
              </a:rPr>
              <a:t>إزاحة أو تحريك كتلة </a:t>
            </a:r>
            <a:r>
              <a:rPr lang="ar-DZ" altLang="zh-CN" sz="2800" b="1" dirty="0" smtClean="0">
                <a:latin typeface="Simplified Arabic"/>
                <a:ea typeface="Times New Roman" pitchFamily="18" charset="0"/>
                <a:cs typeface="Arial" pitchFamily="34" charset="0"/>
              </a:rPr>
              <a:t>كبيرة</a:t>
            </a:r>
            <a:r>
              <a:rPr kumimoji="0" lang="ar-SA" altLang="zh-CN" sz="2800" b="1" i="0" u="none" strike="noStrike" cap="none" normalizeH="0" baseline="0" dirty="0" smtClean="0">
                <a:ln>
                  <a:noFill/>
                </a:ln>
                <a:solidFill>
                  <a:schemeClr val="tx1"/>
                </a:solidFill>
                <a:effectLst/>
                <a:latin typeface="Simplified Arabic"/>
                <a:ea typeface="Times New Roman" pitchFamily="18" charset="0"/>
                <a:cs typeface="Arial" pitchFamily="34" charset="0"/>
              </a:rPr>
              <a:t>، عن طريق قوة</a:t>
            </a:r>
            <a:r>
              <a:rPr kumimoji="0" lang="ar-DZ" altLang="zh-CN" sz="2800" b="1" i="0" u="none" strike="noStrike" cap="none" normalizeH="0" baseline="0" dirty="0" smtClean="0">
                <a:ln>
                  <a:noFill/>
                </a:ln>
                <a:solidFill>
                  <a:schemeClr val="tx1"/>
                </a:solidFill>
                <a:effectLst/>
                <a:latin typeface="Simplified Arabic"/>
                <a:ea typeface="Times New Roman" pitchFamily="18" charset="0"/>
                <a:cs typeface="Arial" pitchFamily="34" charset="0"/>
              </a:rPr>
              <a:t> </a:t>
            </a:r>
            <a:r>
              <a:rPr lang="ar-DZ" altLang="zh-CN" sz="2800" b="1" dirty="0" smtClean="0">
                <a:latin typeface="Simplified Arabic"/>
                <a:ea typeface="Times New Roman" pitchFamily="18" charset="0"/>
                <a:cs typeface="Arial" pitchFamily="34" charset="0"/>
              </a:rPr>
              <a:t>صغيرة</a:t>
            </a:r>
            <a:r>
              <a:rPr kumimoji="0" lang="fr-FR" altLang="zh-CN" sz="2800" b="1" i="0" u="none" strike="noStrike" cap="none" normalizeH="0" baseline="0" dirty="0" smtClean="0">
                <a:ln>
                  <a:noFill/>
                </a:ln>
                <a:solidFill>
                  <a:schemeClr val="tx1"/>
                </a:solidFill>
                <a:effectLst/>
                <a:latin typeface="Simplified Arabic"/>
                <a:ea typeface="Times New Roman" pitchFamily="18" charset="0"/>
                <a:cs typeface="Arial" pitchFamily="34" charset="0"/>
              </a:rPr>
              <a:t>".</a:t>
            </a:r>
            <a:r>
              <a:rPr kumimoji="0" lang="ar-DZ" altLang="zh-CN" sz="2800" b="1" i="0" u="none" strike="noStrike" cap="none" normalizeH="0" baseline="0" dirty="0" smtClean="0">
                <a:ln>
                  <a:noFill/>
                </a:ln>
                <a:solidFill>
                  <a:schemeClr val="tx1"/>
                </a:solidFill>
                <a:effectLst/>
                <a:latin typeface="Simplified Arabic"/>
                <a:ea typeface="Times New Roman" pitchFamily="18" charset="0"/>
                <a:cs typeface="Arial" pitchFamily="34" charset="0"/>
              </a:rPr>
              <a:t> </a:t>
            </a:r>
            <a:endParaRPr kumimoji="0" lang="fr-FR" altLang="zh-CN" sz="20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180226" name="Group 2"/>
          <p:cNvGrpSpPr>
            <a:grpSpLocks/>
          </p:cNvGrpSpPr>
          <p:nvPr/>
        </p:nvGrpSpPr>
        <p:grpSpPr bwMode="auto">
          <a:xfrm>
            <a:off x="165899" y="1600201"/>
            <a:ext cx="4406101" cy="3169579"/>
            <a:chOff x="869" y="10977"/>
            <a:chExt cx="10179" cy="4503"/>
          </a:xfrm>
        </p:grpSpPr>
        <p:sp>
          <p:nvSpPr>
            <p:cNvPr id="180227" name="AutoShape 3"/>
            <p:cNvSpPr>
              <a:spLocks noChangeArrowheads="1"/>
            </p:cNvSpPr>
            <p:nvPr/>
          </p:nvSpPr>
          <p:spPr bwMode="auto">
            <a:xfrm>
              <a:off x="9639" y="11535"/>
              <a:ext cx="531" cy="975"/>
            </a:xfrm>
            <a:prstGeom prst="downArrow">
              <a:avLst>
                <a:gd name="adj1" fmla="val 50000"/>
                <a:gd name="adj2" fmla="val 81250"/>
              </a:avLst>
            </a:prstGeom>
            <a:solidFill>
              <a:srgbClr val="FF0000"/>
            </a:solidFill>
            <a:ln w="9525">
              <a:solidFill>
                <a:srgbClr val="A5A5A5"/>
              </a:solidFill>
              <a:miter lim="800000"/>
              <a:headEnd/>
              <a:tailEnd/>
            </a:ln>
          </p:spPr>
          <p:txBody>
            <a:bodyPr vert="eaVert" wrap="square" lIns="91440" tIns="45720" rIns="91440" bIns="45720" numCol="1" anchor="t" anchorCtr="0" compatLnSpc="1">
              <a:prstTxWarp prst="textNoShape">
                <a:avLst/>
              </a:prstTxWarp>
            </a:bodyPr>
            <a:lstStyle/>
            <a:p>
              <a:endParaRPr lang="fr-FR"/>
            </a:p>
          </p:txBody>
        </p:sp>
        <p:grpSp>
          <p:nvGrpSpPr>
            <p:cNvPr id="180228" name="Group 4"/>
            <p:cNvGrpSpPr>
              <a:grpSpLocks/>
            </p:cNvGrpSpPr>
            <p:nvPr/>
          </p:nvGrpSpPr>
          <p:grpSpPr bwMode="auto">
            <a:xfrm>
              <a:off x="869" y="10977"/>
              <a:ext cx="10179" cy="4503"/>
              <a:chOff x="869" y="10977"/>
              <a:chExt cx="10179" cy="4503"/>
            </a:xfrm>
          </p:grpSpPr>
          <p:cxnSp>
            <p:nvCxnSpPr>
              <p:cNvPr id="180229" name="AutoShape 5"/>
              <p:cNvCxnSpPr>
                <a:cxnSpLocks noChangeShapeType="1"/>
              </p:cNvCxnSpPr>
              <p:nvPr/>
            </p:nvCxnSpPr>
            <p:spPr bwMode="auto">
              <a:xfrm flipH="1">
                <a:off x="1365" y="12465"/>
                <a:ext cx="8925" cy="3015"/>
              </a:xfrm>
              <a:prstGeom prst="straightConnector1">
                <a:avLst/>
              </a:prstGeom>
              <a:noFill/>
              <a:ln w="22225">
                <a:solidFill>
                  <a:srgbClr val="000000"/>
                </a:solidFill>
                <a:round/>
                <a:headEnd/>
                <a:tailEnd/>
              </a:ln>
            </p:spPr>
          </p:cxnSp>
          <p:sp>
            <p:nvSpPr>
              <p:cNvPr id="180230" name="Rectangle 6"/>
              <p:cNvSpPr>
                <a:spLocks noChangeArrowheads="1"/>
              </p:cNvSpPr>
              <p:nvPr/>
            </p:nvSpPr>
            <p:spPr bwMode="auto">
              <a:xfrm rot="19825466">
                <a:off x="869" y="14164"/>
                <a:ext cx="2454" cy="96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أرباح</a:t>
                </a:r>
                <a:endParaRPr kumimoji="0" lang="en-US" sz="20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المساهمين</a:t>
                </a:r>
                <a:endParaRPr kumimoji="0" lang="en-US" sz="20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80231" name="Text Box 7"/>
              <p:cNvSpPr txBox="1">
                <a:spLocks noChangeArrowheads="1"/>
              </p:cNvSpPr>
              <p:nvPr/>
            </p:nvSpPr>
            <p:spPr bwMode="auto">
              <a:xfrm>
                <a:off x="8407" y="10977"/>
                <a:ext cx="2641" cy="54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الديـــــــون</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0232" name="AutoShape 8"/>
              <p:cNvSpPr>
                <a:spLocks noChangeArrowheads="1"/>
              </p:cNvSpPr>
              <p:nvPr/>
            </p:nvSpPr>
            <p:spPr bwMode="auto">
              <a:xfrm>
                <a:off x="3688" y="14569"/>
                <a:ext cx="671" cy="847"/>
              </a:xfrm>
              <a:prstGeom prst="triangle">
                <a:avLst>
                  <a:gd name="adj" fmla="val 50000"/>
                </a:avLst>
              </a:prstGeom>
              <a:solidFill>
                <a:schemeClr val="tx1"/>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80233" name="AutoShape 9"/>
              <p:cNvSpPr>
                <a:spLocks noChangeArrowheads="1"/>
              </p:cNvSpPr>
              <p:nvPr/>
            </p:nvSpPr>
            <p:spPr bwMode="auto">
              <a:xfrm rot="10800000">
                <a:off x="1541" y="12343"/>
                <a:ext cx="528" cy="1665"/>
              </a:xfrm>
              <a:prstGeom prst="downArrow">
                <a:avLst>
                  <a:gd name="adj1" fmla="val 50000"/>
                  <a:gd name="adj2" fmla="val 207813"/>
                </a:avLst>
              </a:prstGeom>
              <a:solidFill>
                <a:srgbClr val="00B050"/>
              </a:solidFill>
              <a:ln w="19050">
                <a:solidFill>
                  <a:srgbClr val="000000"/>
                </a:solidFill>
                <a:prstDash val="lgDash"/>
                <a:miter lim="800000"/>
                <a:headEnd/>
                <a:tailEnd/>
              </a:ln>
            </p:spPr>
            <p:txBody>
              <a:bodyPr vert="eaVert" wrap="square" lIns="91440" tIns="45720" rIns="91440" bIns="45720" numCol="1" anchor="t" anchorCtr="0" compatLnSpc="1">
                <a:prstTxWarp prst="textNoShape">
                  <a:avLst/>
                </a:prstTxWarp>
              </a:bodyPr>
              <a:lstStyle/>
              <a:p>
                <a:endParaRPr lang="fr-FR"/>
              </a:p>
            </p:txBody>
          </p:sp>
        </p:grpSp>
      </p:grpSp>
      <p:grpSp>
        <p:nvGrpSpPr>
          <p:cNvPr id="13" name="Group 2"/>
          <p:cNvGrpSpPr>
            <a:grpSpLocks/>
          </p:cNvGrpSpPr>
          <p:nvPr/>
        </p:nvGrpSpPr>
        <p:grpSpPr bwMode="auto">
          <a:xfrm>
            <a:off x="4585499" y="1752601"/>
            <a:ext cx="4406101" cy="3169579"/>
            <a:chOff x="869" y="10977"/>
            <a:chExt cx="10179" cy="4503"/>
          </a:xfrm>
        </p:grpSpPr>
        <p:sp>
          <p:nvSpPr>
            <p:cNvPr id="14" name="AutoShape 3"/>
            <p:cNvSpPr>
              <a:spLocks noChangeArrowheads="1"/>
            </p:cNvSpPr>
            <p:nvPr/>
          </p:nvSpPr>
          <p:spPr bwMode="auto">
            <a:xfrm>
              <a:off x="9639" y="11535"/>
              <a:ext cx="531" cy="975"/>
            </a:xfrm>
            <a:prstGeom prst="downArrow">
              <a:avLst>
                <a:gd name="adj1" fmla="val 50000"/>
                <a:gd name="adj2" fmla="val 81250"/>
              </a:avLst>
            </a:prstGeom>
            <a:solidFill>
              <a:srgbClr val="FF0000"/>
            </a:solidFill>
            <a:ln w="9525">
              <a:solidFill>
                <a:srgbClr val="A5A5A5"/>
              </a:solidFill>
              <a:miter lim="800000"/>
              <a:headEnd/>
              <a:tailEnd/>
            </a:ln>
          </p:spPr>
          <p:txBody>
            <a:bodyPr vert="eaVert" wrap="square" lIns="91440" tIns="45720" rIns="91440" bIns="45720" numCol="1" anchor="t" anchorCtr="0" compatLnSpc="1">
              <a:prstTxWarp prst="textNoShape">
                <a:avLst/>
              </a:prstTxWarp>
            </a:bodyPr>
            <a:lstStyle/>
            <a:p>
              <a:endParaRPr lang="fr-FR"/>
            </a:p>
          </p:txBody>
        </p:sp>
        <p:grpSp>
          <p:nvGrpSpPr>
            <p:cNvPr id="15" name="Group 4"/>
            <p:cNvGrpSpPr>
              <a:grpSpLocks/>
            </p:cNvGrpSpPr>
            <p:nvPr/>
          </p:nvGrpSpPr>
          <p:grpSpPr bwMode="auto">
            <a:xfrm>
              <a:off x="869" y="10977"/>
              <a:ext cx="10179" cy="4503"/>
              <a:chOff x="869" y="10977"/>
              <a:chExt cx="10179" cy="4503"/>
            </a:xfrm>
          </p:grpSpPr>
          <p:cxnSp>
            <p:nvCxnSpPr>
              <p:cNvPr id="16" name="AutoShape 5"/>
              <p:cNvCxnSpPr>
                <a:cxnSpLocks noChangeShapeType="1"/>
              </p:cNvCxnSpPr>
              <p:nvPr/>
            </p:nvCxnSpPr>
            <p:spPr bwMode="auto">
              <a:xfrm flipH="1">
                <a:off x="1365" y="12465"/>
                <a:ext cx="8925" cy="3015"/>
              </a:xfrm>
              <a:prstGeom prst="straightConnector1">
                <a:avLst/>
              </a:prstGeom>
              <a:noFill/>
              <a:ln w="22225">
                <a:solidFill>
                  <a:srgbClr val="000000"/>
                </a:solidFill>
                <a:round/>
                <a:headEnd/>
                <a:tailEnd/>
              </a:ln>
            </p:spPr>
          </p:cxnSp>
          <p:sp>
            <p:nvSpPr>
              <p:cNvPr id="17" name="Rectangle 6"/>
              <p:cNvSpPr>
                <a:spLocks noChangeArrowheads="1"/>
              </p:cNvSpPr>
              <p:nvPr/>
            </p:nvSpPr>
            <p:spPr bwMode="auto">
              <a:xfrm rot="19825466">
                <a:off x="869" y="14164"/>
                <a:ext cx="2454" cy="96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كتلة</a:t>
                </a:r>
              </a:p>
              <a:p>
                <a:pPr marL="0" marR="0" lvl="0" indent="0" algn="ctr" defTabSz="914400" rtl="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 ثقيلة</a:t>
                </a:r>
                <a:endParaRPr kumimoji="0" lang="en-US" sz="20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8" name="Text Box 7"/>
              <p:cNvSpPr txBox="1">
                <a:spLocks noChangeArrowheads="1"/>
              </p:cNvSpPr>
              <p:nvPr/>
            </p:nvSpPr>
            <p:spPr bwMode="auto">
              <a:xfrm>
                <a:off x="8407" y="10977"/>
                <a:ext cx="2641" cy="54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قوة صغيرة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AutoShape 8"/>
              <p:cNvSpPr>
                <a:spLocks noChangeArrowheads="1"/>
              </p:cNvSpPr>
              <p:nvPr/>
            </p:nvSpPr>
            <p:spPr bwMode="auto">
              <a:xfrm>
                <a:off x="3688" y="14569"/>
                <a:ext cx="671" cy="847"/>
              </a:xfrm>
              <a:prstGeom prst="triangle">
                <a:avLst>
                  <a:gd name="adj" fmla="val 50000"/>
                </a:avLst>
              </a:prstGeom>
              <a:solidFill>
                <a:schemeClr val="tx1"/>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9"/>
              <p:cNvSpPr>
                <a:spLocks noChangeArrowheads="1"/>
              </p:cNvSpPr>
              <p:nvPr/>
            </p:nvSpPr>
            <p:spPr bwMode="auto">
              <a:xfrm rot="10800000">
                <a:off x="1541" y="12343"/>
                <a:ext cx="528" cy="1665"/>
              </a:xfrm>
              <a:prstGeom prst="downArrow">
                <a:avLst>
                  <a:gd name="adj1" fmla="val 50000"/>
                  <a:gd name="adj2" fmla="val 207813"/>
                </a:avLst>
              </a:prstGeom>
              <a:solidFill>
                <a:srgbClr val="00B050"/>
              </a:solidFill>
              <a:ln w="19050">
                <a:solidFill>
                  <a:srgbClr val="000000"/>
                </a:solidFill>
                <a:prstDash val="lgDash"/>
                <a:miter lim="800000"/>
                <a:headEnd/>
                <a:tailEnd/>
              </a:ln>
            </p:spPr>
            <p:txBody>
              <a:bodyPr vert="eaVert" wrap="square" lIns="91440" tIns="45720" rIns="91440" bIns="45720" numCol="1" anchor="t" anchorCtr="0" compatLnSpc="1">
                <a:prstTxWarp prst="textNoShape">
                  <a:avLst/>
                </a:prstTxWarp>
              </a:bodyPr>
              <a:lstStyle/>
              <a:p>
                <a:endParaRPr lang="fr-FR"/>
              </a:p>
            </p:txBody>
          </p:sp>
        </p:grpSp>
      </p:gr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228600" y="746497"/>
          <a:ext cx="8686800" cy="6309360"/>
        </p:xfrm>
        <a:graphic>
          <a:graphicData uri="http://schemas.openxmlformats.org/drawingml/2006/table">
            <a:tbl>
              <a:tblPr rtl="1"/>
              <a:tblGrid>
                <a:gridCol w="5465928"/>
                <a:gridCol w="1614986"/>
                <a:gridCol w="1605886"/>
              </a:tblGrid>
              <a:tr h="1200078">
                <a:tc>
                  <a:txBody>
                    <a:bodyPr/>
                    <a:lstStyle/>
                    <a:p>
                      <a:pPr marL="0" marR="0" algn="just" rtl="1">
                        <a:lnSpc>
                          <a:spcPct val="115000"/>
                        </a:lnSpc>
                        <a:spcBef>
                          <a:spcPts val="0"/>
                        </a:spcBef>
                        <a:spcAft>
                          <a:spcPts val="0"/>
                        </a:spcAft>
                      </a:pPr>
                      <a:r>
                        <a:rPr lang="ar-SA" sz="2400" b="1" dirty="0">
                          <a:solidFill>
                            <a:srgbClr val="FF0000"/>
                          </a:solidFill>
                          <a:latin typeface="Calibri"/>
                          <a:ea typeface="Times New Roman"/>
                          <a:cs typeface="Arial"/>
                        </a:rPr>
                        <a:t>الهيكل التمويلي</a:t>
                      </a:r>
                      <a:endParaRPr lang="fr-FR" sz="2400" dirty="0">
                        <a:solidFill>
                          <a:srgbClr val="FF0000"/>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ar-DZ" sz="2400" b="1" dirty="0" smtClean="0">
                          <a:solidFill>
                            <a:srgbClr val="FF0000"/>
                          </a:solidFill>
                          <a:latin typeface="Times New Roman"/>
                          <a:ea typeface="Times New Roman"/>
                          <a:cs typeface="Arial"/>
                        </a:rPr>
                        <a:t>الأول</a:t>
                      </a:r>
                    </a:p>
                    <a:p>
                      <a:pPr marL="0" marR="0" algn="just" rtl="0">
                        <a:lnSpc>
                          <a:spcPct val="115000"/>
                        </a:lnSpc>
                        <a:spcBef>
                          <a:spcPts val="0"/>
                        </a:spcBef>
                        <a:spcAft>
                          <a:spcPts val="0"/>
                        </a:spcAft>
                      </a:pPr>
                      <a:r>
                        <a:rPr lang="fr-FR" sz="2400" b="1" dirty="0" smtClean="0">
                          <a:solidFill>
                            <a:srgbClr val="FF0000"/>
                          </a:solidFill>
                          <a:latin typeface="Times New Roman"/>
                          <a:ea typeface="Times New Roman"/>
                          <a:cs typeface="Arial"/>
                        </a:rPr>
                        <a:t>E=200000</a:t>
                      </a:r>
                      <a:endParaRPr lang="fr-FR" sz="2400" dirty="0" smtClean="0">
                        <a:solidFill>
                          <a:srgbClr val="FF0000"/>
                        </a:solidFill>
                        <a:latin typeface="Calibri"/>
                        <a:ea typeface="Times New Roman"/>
                        <a:cs typeface="Arial"/>
                      </a:endParaRPr>
                    </a:p>
                    <a:p>
                      <a:pPr marL="0" marR="0" algn="l" rtl="1">
                        <a:lnSpc>
                          <a:spcPct val="115000"/>
                        </a:lnSpc>
                        <a:spcBef>
                          <a:spcPts val="0"/>
                        </a:spcBef>
                        <a:spcAft>
                          <a:spcPts val="0"/>
                        </a:spcAft>
                      </a:pPr>
                      <a:r>
                        <a:rPr lang="fr-FR" sz="2400" b="1" dirty="0" smtClean="0">
                          <a:solidFill>
                            <a:srgbClr val="FF0000"/>
                          </a:solidFill>
                          <a:latin typeface="Times New Roman"/>
                          <a:ea typeface="Times New Roman"/>
                          <a:cs typeface="Arial"/>
                        </a:rPr>
                        <a:t>D= 0 </a:t>
                      </a:r>
                      <a:endParaRPr lang="fr-FR" sz="2400" dirty="0">
                        <a:solidFill>
                          <a:srgbClr val="FF0000"/>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ar-DZ" sz="2400" b="1" dirty="0" smtClean="0">
                          <a:solidFill>
                            <a:srgbClr val="FF0000"/>
                          </a:solidFill>
                          <a:latin typeface="Times New Roman"/>
                          <a:ea typeface="Times New Roman"/>
                          <a:cs typeface="Arial"/>
                        </a:rPr>
                        <a:t>الثاني</a:t>
                      </a:r>
                    </a:p>
                    <a:p>
                      <a:pPr marL="0" marR="0" algn="just" rtl="0">
                        <a:lnSpc>
                          <a:spcPct val="115000"/>
                        </a:lnSpc>
                        <a:spcBef>
                          <a:spcPts val="0"/>
                        </a:spcBef>
                        <a:spcAft>
                          <a:spcPts val="0"/>
                        </a:spcAft>
                      </a:pPr>
                      <a:r>
                        <a:rPr lang="fr-FR" sz="2400" b="1" dirty="0" smtClean="0">
                          <a:solidFill>
                            <a:srgbClr val="FF0000"/>
                          </a:solidFill>
                          <a:latin typeface="Times New Roman"/>
                          <a:ea typeface="Times New Roman"/>
                          <a:cs typeface="Arial"/>
                        </a:rPr>
                        <a:t>E=</a:t>
                      </a:r>
                      <a:r>
                        <a:rPr lang="ar-DZ" sz="2400" b="1" dirty="0">
                          <a:solidFill>
                            <a:srgbClr val="FF0000"/>
                          </a:solidFill>
                          <a:latin typeface="Times New Roman" pitchFamily="18" charset="0"/>
                          <a:ea typeface="Times New Roman"/>
                          <a:cs typeface="Times New Roman" pitchFamily="18" charset="0"/>
                        </a:rPr>
                        <a:t>120000</a:t>
                      </a:r>
                      <a:endParaRPr lang="fr-FR" sz="2400" dirty="0">
                        <a:solidFill>
                          <a:srgbClr val="FF0000"/>
                        </a:solidFill>
                        <a:latin typeface="Times New Roman" pitchFamily="18" charset="0"/>
                        <a:ea typeface="Times New Roman"/>
                        <a:cs typeface="Times New Roman" pitchFamily="18" charset="0"/>
                      </a:endParaRPr>
                    </a:p>
                    <a:p>
                      <a:pPr marL="0" marR="0" algn="just" rtl="0">
                        <a:lnSpc>
                          <a:spcPct val="115000"/>
                        </a:lnSpc>
                        <a:spcBef>
                          <a:spcPts val="0"/>
                        </a:spcBef>
                        <a:spcAft>
                          <a:spcPts val="0"/>
                        </a:spcAft>
                      </a:pPr>
                      <a:r>
                        <a:rPr lang="fr-FR" sz="2400" b="1" dirty="0">
                          <a:solidFill>
                            <a:srgbClr val="FF0000"/>
                          </a:solidFill>
                          <a:latin typeface="Times New Roman"/>
                          <a:ea typeface="Times New Roman"/>
                          <a:cs typeface="Arial"/>
                        </a:rPr>
                        <a:t>D= 80000  </a:t>
                      </a:r>
                      <a:endParaRPr lang="fr-FR" sz="2400" dirty="0">
                        <a:solidFill>
                          <a:srgbClr val="FF0000"/>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723">
                <a:tc>
                  <a:txBody>
                    <a:bodyPr/>
                    <a:lstStyle/>
                    <a:p>
                      <a:pPr marL="0" marR="0" algn="just" rtl="1">
                        <a:lnSpc>
                          <a:spcPct val="115000"/>
                        </a:lnSpc>
                        <a:spcBef>
                          <a:spcPts val="0"/>
                        </a:spcBef>
                        <a:spcAft>
                          <a:spcPts val="0"/>
                        </a:spcAft>
                      </a:pPr>
                      <a:r>
                        <a:rPr lang="ar-DZ" sz="2400" b="1" dirty="0">
                          <a:latin typeface="Calibri"/>
                          <a:ea typeface="Times New Roman"/>
                          <a:cs typeface="Arial"/>
                        </a:rPr>
                        <a:t>رقم الأعمال الصافي </a:t>
                      </a:r>
                      <a:r>
                        <a:rPr lang="fr-FR" sz="2400" b="1" dirty="0">
                          <a:latin typeface="Times New Roman"/>
                          <a:ea typeface="Times New Roman"/>
                          <a:cs typeface="Arial"/>
                        </a:rPr>
                        <a:t>CA</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r-FR" sz="2400" b="1" dirty="0">
                          <a:latin typeface="Times New Roman"/>
                          <a:ea typeface="Times New Roman"/>
                          <a:cs typeface="Arial"/>
                        </a:rPr>
                        <a:t>100000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r-FR" sz="2400" b="1" dirty="0">
                          <a:latin typeface="Times New Roman"/>
                          <a:ea typeface="Times New Roman"/>
                          <a:cs typeface="Arial"/>
                        </a:rPr>
                        <a:t>100000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723">
                <a:tc>
                  <a:txBody>
                    <a:bodyPr/>
                    <a:lstStyle/>
                    <a:p>
                      <a:pPr marL="233363" marR="0" lvl="0" indent="-233363" algn="just" rtl="1">
                        <a:lnSpc>
                          <a:spcPct val="115000"/>
                        </a:lnSpc>
                        <a:spcBef>
                          <a:spcPts val="0"/>
                        </a:spcBef>
                        <a:spcAft>
                          <a:spcPts val="0"/>
                        </a:spcAft>
                        <a:buFont typeface="Arial"/>
                        <a:buChar char="-"/>
                        <a:tabLst>
                          <a:tab pos="109538" algn="r"/>
                          <a:tab pos="231775" algn="l"/>
                        </a:tabLst>
                      </a:pPr>
                      <a:r>
                        <a:rPr lang="ar-DZ" sz="2400" b="1" dirty="0">
                          <a:latin typeface="Calibri"/>
                          <a:ea typeface="Times New Roman"/>
                          <a:cs typeface="Arial"/>
                        </a:rPr>
                        <a:t>التكاليف المتغيرة </a:t>
                      </a:r>
                      <a:r>
                        <a:rPr lang="fr-FR" sz="2400" b="1" dirty="0">
                          <a:latin typeface="Times New Roman"/>
                          <a:ea typeface="Times New Roman"/>
                          <a:cs typeface="Arial"/>
                        </a:rPr>
                        <a:t>CV</a:t>
                      </a:r>
                      <a:r>
                        <a:rPr lang="ar-DZ" sz="2400" b="1" dirty="0">
                          <a:latin typeface="Calibri"/>
                          <a:ea typeface="Times New Roman"/>
                          <a:cs typeface="Times New Roman"/>
                        </a:rPr>
                        <a:t> (40 % من </a:t>
                      </a:r>
                      <a:r>
                        <a:rPr lang="fr-FR" sz="2400" b="1" dirty="0">
                          <a:latin typeface="Times New Roman"/>
                          <a:ea typeface="Times New Roman"/>
                          <a:cs typeface="Arial"/>
                        </a:rPr>
                        <a:t>CA</a:t>
                      </a:r>
                      <a:r>
                        <a:rPr lang="ar-DZ" sz="2400" b="1" dirty="0">
                          <a:latin typeface="Calibri"/>
                          <a:ea typeface="Times New Roman"/>
                          <a:cs typeface="Times New Roman"/>
                        </a:rPr>
                        <a:t>)</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9538" marR="0" lvl="0" indent="-109538" algn="just" rtl="1">
                        <a:lnSpc>
                          <a:spcPct val="115000"/>
                        </a:lnSpc>
                        <a:spcBef>
                          <a:spcPts val="0"/>
                        </a:spcBef>
                        <a:spcAft>
                          <a:spcPts val="0"/>
                        </a:spcAft>
                        <a:buFont typeface="Arial"/>
                        <a:buChar char="-"/>
                        <a:tabLst>
                          <a:tab pos="102870" algn="r"/>
                        </a:tabLst>
                      </a:pPr>
                      <a:r>
                        <a:rPr lang="ar-SA" sz="2400" b="1" dirty="0">
                          <a:latin typeface="Calibri"/>
                          <a:ea typeface="Times New Roman"/>
                          <a:cs typeface="Times New Roman"/>
                        </a:rPr>
                        <a:t>40000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8" marR="0" lvl="0" indent="-1588" algn="just" rtl="1">
                        <a:lnSpc>
                          <a:spcPct val="115000"/>
                        </a:lnSpc>
                        <a:spcBef>
                          <a:spcPts val="0"/>
                        </a:spcBef>
                        <a:spcAft>
                          <a:spcPts val="0"/>
                        </a:spcAft>
                        <a:buFont typeface="Arial"/>
                        <a:buChar char="-"/>
                        <a:tabLst>
                          <a:tab pos="140970" algn="r"/>
                        </a:tabLst>
                      </a:pPr>
                      <a:r>
                        <a:rPr lang="ar-SA" sz="2400" b="1" dirty="0">
                          <a:latin typeface="Calibri"/>
                          <a:ea typeface="Times New Roman"/>
                          <a:cs typeface="Times New Roman"/>
                        </a:rPr>
                        <a:t>40000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723">
                <a:tc>
                  <a:txBody>
                    <a:bodyPr/>
                    <a:lstStyle/>
                    <a:p>
                      <a:pPr marL="0" marR="0" algn="just" rtl="1">
                        <a:lnSpc>
                          <a:spcPct val="115000"/>
                        </a:lnSpc>
                        <a:spcBef>
                          <a:spcPts val="0"/>
                        </a:spcBef>
                        <a:spcAft>
                          <a:spcPts val="0"/>
                        </a:spcAft>
                      </a:pPr>
                      <a:r>
                        <a:rPr lang="ar-DZ" sz="2400" b="1" dirty="0">
                          <a:latin typeface="Calibri"/>
                          <a:ea typeface="Times New Roman"/>
                          <a:cs typeface="Arial"/>
                        </a:rPr>
                        <a:t>= الهامش على التكاليف المتغيرة </a:t>
                      </a:r>
                      <a:r>
                        <a:rPr lang="fr-FR" sz="2400" b="1" dirty="0">
                          <a:latin typeface="Calibri"/>
                          <a:ea typeface="Times New Roman"/>
                          <a:cs typeface="Arial"/>
                        </a:rPr>
                        <a:t>MCV</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SA" sz="2400" b="1">
                          <a:latin typeface="Calibri"/>
                          <a:ea typeface="Times New Roman"/>
                          <a:cs typeface="Times New Roman"/>
                        </a:rPr>
                        <a:t>60000</a:t>
                      </a:r>
                      <a:endParaRPr lang="fr-FR" sz="24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SA" sz="2400" b="1">
                          <a:latin typeface="Calibri"/>
                          <a:ea typeface="Times New Roman"/>
                          <a:cs typeface="Times New Roman"/>
                        </a:rPr>
                        <a:t>60000</a:t>
                      </a:r>
                      <a:endParaRPr lang="fr-FR" sz="24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723">
                <a:tc>
                  <a:txBody>
                    <a:bodyPr/>
                    <a:lstStyle/>
                    <a:p>
                      <a:pPr marL="233363" marR="0" lvl="0" indent="-233363" algn="just" rtl="1">
                        <a:lnSpc>
                          <a:spcPct val="115000"/>
                        </a:lnSpc>
                        <a:spcBef>
                          <a:spcPts val="0"/>
                        </a:spcBef>
                        <a:spcAft>
                          <a:spcPts val="0"/>
                        </a:spcAft>
                        <a:buFont typeface="Arial"/>
                        <a:buChar char="-"/>
                        <a:tabLst>
                          <a:tab pos="102870" algn="r"/>
                        </a:tabLst>
                      </a:pPr>
                      <a:r>
                        <a:rPr lang="ar-DZ" sz="2400" b="1" dirty="0">
                          <a:latin typeface="Calibri"/>
                          <a:ea typeface="Times New Roman"/>
                          <a:cs typeface="Arial"/>
                        </a:rPr>
                        <a:t>التكاليف الثابتة</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rtl="1">
                        <a:lnSpc>
                          <a:spcPct val="115000"/>
                        </a:lnSpc>
                        <a:spcBef>
                          <a:spcPts val="0"/>
                        </a:spcBef>
                        <a:spcAft>
                          <a:spcPts val="0"/>
                        </a:spcAft>
                        <a:buFont typeface="Arial"/>
                        <a:buChar char="-"/>
                        <a:tabLst>
                          <a:tab pos="131445" algn="r"/>
                        </a:tabLst>
                      </a:pPr>
                      <a:r>
                        <a:rPr lang="ar-SA" sz="2400" b="1" dirty="0">
                          <a:latin typeface="Calibri"/>
                          <a:ea typeface="Times New Roman"/>
                          <a:cs typeface="Times New Roman"/>
                        </a:rPr>
                        <a:t>20000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8" marR="0" lvl="0" indent="-1588" algn="just" rtl="1">
                        <a:lnSpc>
                          <a:spcPct val="115000"/>
                        </a:lnSpc>
                        <a:spcBef>
                          <a:spcPts val="0"/>
                        </a:spcBef>
                        <a:spcAft>
                          <a:spcPts val="0"/>
                        </a:spcAft>
                        <a:buFont typeface="Arial"/>
                        <a:buChar char="-"/>
                        <a:tabLst>
                          <a:tab pos="131445" algn="r"/>
                        </a:tabLst>
                      </a:pPr>
                      <a:r>
                        <a:rPr lang="ar-SA" sz="2400" b="1" dirty="0">
                          <a:latin typeface="Calibri"/>
                          <a:ea typeface="Times New Roman"/>
                          <a:cs typeface="Times New Roman"/>
                        </a:rPr>
                        <a:t>20000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723">
                <a:tc>
                  <a:txBody>
                    <a:bodyPr/>
                    <a:lstStyle/>
                    <a:p>
                      <a:pPr marL="0" marR="0" algn="just" rtl="1">
                        <a:lnSpc>
                          <a:spcPct val="115000"/>
                        </a:lnSpc>
                        <a:spcBef>
                          <a:spcPts val="0"/>
                        </a:spcBef>
                        <a:spcAft>
                          <a:spcPts val="0"/>
                        </a:spcAft>
                      </a:pPr>
                      <a:r>
                        <a:rPr lang="ar-SA" sz="2400" b="1" dirty="0" smtClean="0">
                          <a:latin typeface="Calibri"/>
                          <a:ea typeface="Times New Roman"/>
                          <a:cs typeface="Arial"/>
                        </a:rPr>
                        <a:t>نتيجة </a:t>
                      </a:r>
                      <a:r>
                        <a:rPr lang="ar-DZ" sz="2400" b="1" dirty="0" smtClean="0">
                          <a:latin typeface="Calibri"/>
                          <a:ea typeface="Times New Roman"/>
                          <a:cs typeface="Arial"/>
                        </a:rPr>
                        <a:t>الاستغلال</a:t>
                      </a:r>
                      <a:r>
                        <a:rPr lang="ar-SA" sz="2400" b="1" dirty="0" smtClean="0">
                          <a:latin typeface="Calibri"/>
                          <a:ea typeface="Times New Roman"/>
                          <a:cs typeface="Arial"/>
                        </a:rPr>
                        <a:t>(ربح </a:t>
                      </a:r>
                      <a:r>
                        <a:rPr lang="ar-SA" sz="2400" b="1" dirty="0">
                          <a:latin typeface="Calibri"/>
                          <a:ea typeface="Times New Roman"/>
                          <a:cs typeface="Arial"/>
                        </a:rPr>
                        <a:t>قبل الفوائد والضرائب) </a:t>
                      </a:r>
                      <a:r>
                        <a:rPr lang="fr-FR" sz="2400" b="1" dirty="0">
                          <a:latin typeface="Times New Roman"/>
                          <a:ea typeface="Times New Roman"/>
                          <a:cs typeface="Arial"/>
                        </a:rPr>
                        <a:t>EBIT</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FF"/>
                    </a:solidFill>
                  </a:tcPr>
                </a:tc>
                <a:tc>
                  <a:txBody>
                    <a:bodyPr/>
                    <a:lstStyle/>
                    <a:p>
                      <a:pPr marL="0" marR="0" algn="just" rtl="1">
                        <a:lnSpc>
                          <a:spcPct val="115000"/>
                        </a:lnSpc>
                        <a:spcBef>
                          <a:spcPts val="0"/>
                        </a:spcBef>
                        <a:spcAft>
                          <a:spcPts val="0"/>
                        </a:spcAft>
                      </a:pPr>
                      <a:r>
                        <a:rPr lang="ar-SA" sz="2400" b="1">
                          <a:latin typeface="Calibri"/>
                          <a:ea typeface="Times New Roman"/>
                          <a:cs typeface="Times New Roman"/>
                        </a:rPr>
                        <a:t>40000</a:t>
                      </a:r>
                      <a:endParaRPr lang="fr-FR" sz="24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FF"/>
                    </a:solidFill>
                  </a:tcPr>
                </a:tc>
                <a:tc>
                  <a:txBody>
                    <a:bodyPr/>
                    <a:lstStyle/>
                    <a:p>
                      <a:pPr marL="0" marR="0" algn="just" rtl="1">
                        <a:lnSpc>
                          <a:spcPct val="115000"/>
                        </a:lnSpc>
                        <a:spcBef>
                          <a:spcPts val="0"/>
                        </a:spcBef>
                        <a:spcAft>
                          <a:spcPts val="0"/>
                        </a:spcAft>
                      </a:pPr>
                      <a:r>
                        <a:rPr lang="ar-SA" sz="2400" b="1" dirty="0">
                          <a:latin typeface="Calibri"/>
                          <a:ea typeface="Times New Roman"/>
                          <a:cs typeface="Times New Roman"/>
                        </a:rPr>
                        <a:t>40000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FF"/>
                    </a:solidFill>
                  </a:tcPr>
                </a:tc>
              </a:tr>
              <a:tr h="400026">
                <a:tc>
                  <a:txBody>
                    <a:bodyPr/>
                    <a:lstStyle/>
                    <a:p>
                      <a:pPr marL="177800" marR="0" lvl="0" indent="-177800" algn="just" rtl="1">
                        <a:lnSpc>
                          <a:spcPct val="115000"/>
                        </a:lnSpc>
                        <a:spcBef>
                          <a:spcPts val="0"/>
                        </a:spcBef>
                        <a:spcAft>
                          <a:spcPts val="0"/>
                        </a:spcAft>
                        <a:buFont typeface="Arial"/>
                        <a:buChar char="-"/>
                        <a:tabLst>
                          <a:tab pos="102870" algn="r"/>
                        </a:tabLst>
                      </a:pPr>
                      <a:r>
                        <a:rPr lang="ar-DZ" sz="2400" b="1" dirty="0">
                          <a:latin typeface="Calibri"/>
                          <a:ea typeface="Times New Roman"/>
                          <a:cs typeface="Arial"/>
                        </a:rPr>
                        <a:t>الفائدة السنوية </a:t>
                      </a:r>
                      <a:r>
                        <a:rPr lang="fr-FR" sz="2400" b="1" dirty="0">
                          <a:latin typeface="Times New Roman"/>
                          <a:ea typeface="Times New Roman"/>
                          <a:cs typeface="Arial"/>
                        </a:rPr>
                        <a:t>Di</a:t>
                      </a:r>
                      <a:r>
                        <a:rPr lang="ar-DZ" sz="2400" b="1" dirty="0">
                          <a:latin typeface="Calibri"/>
                          <a:ea typeface="Times New Roman"/>
                          <a:cs typeface="Times New Roman"/>
                        </a:rPr>
                        <a:t> ( </a:t>
                      </a:r>
                      <a:r>
                        <a:rPr lang="fr-FR" sz="2400" b="1" dirty="0">
                          <a:latin typeface="Times New Roman"/>
                          <a:ea typeface="Times New Roman"/>
                          <a:cs typeface="Arial"/>
                        </a:rPr>
                        <a:t>i= 5 %</a:t>
                      </a:r>
                      <a:r>
                        <a:rPr lang="ar-DZ" sz="2400" b="1" dirty="0">
                          <a:latin typeface="Calibri"/>
                          <a:ea typeface="Times New Roman"/>
                          <a:cs typeface="Times New Roman"/>
                        </a:rPr>
                        <a:t>)</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SA" sz="2400" b="1" dirty="0">
                          <a:latin typeface="Calibri"/>
                          <a:ea typeface="Times New Roman"/>
                          <a:cs typeface="Times New Roman"/>
                        </a:rPr>
                        <a:t>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rtl="1">
                        <a:lnSpc>
                          <a:spcPct val="115000"/>
                        </a:lnSpc>
                        <a:spcBef>
                          <a:spcPts val="0"/>
                        </a:spcBef>
                        <a:spcAft>
                          <a:spcPts val="0"/>
                        </a:spcAft>
                        <a:buFont typeface="Arial"/>
                        <a:buChar char="-"/>
                        <a:tabLst>
                          <a:tab pos="112395" algn="r"/>
                        </a:tabLst>
                      </a:pPr>
                      <a:r>
                        <a:rPr lang="ar-SA" sz="2400" b="1" dirty="0">
                          <a:latin typeface="Calibri"/>
                          <a:ea typeface="Times New Roman"/>
                          <a:cs typeface="Times New Roman"/>
                        </a:rPr>
                        <a:t>4000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723">
                <a:tc>
                  <a:txBody>
                    <a:bodyPr/>
                    <a:lstStyle/>
                    <a:p>
                      <a:pPr marL="0" marR="0" algn="just" rtl="1">
                        <a:lnSpc>
                          <a:spcPct val="115000"/>
                        </a:lnSpc>
                        <a:spcBef>
                          <a:spcPts val="0"/>
                        </a:spcBef>
                        <a:spcAft>
                          <a:spcPts val="0"/>
                        </a:spcAft>
                      </a:pPr>
                      <a:r>
                        <a:rPr lang="ar-DZ" sz="2400" b="1" dirty="0">
                          <a:latin typeface="Calibri"/>
                          <a:ea typeface="Times New Roman"/>
                          <a:cs typeface="Arial"/>
                        </a:rPr>
                        <a:t>النتيجة قبل الضرائب </a:t>
                      </a:r>
                      <a:r>
                        <a:rPr lang="fr-FR" sz="2400" b="1" dirty="0">
                          <a:latin typeface="Times New Roman"/>
                          <a:ea typeface="Times New Roman"/>
                          <a:cs typeface="Arial"/>
                        </a:rPr>
                        <a:t>EBT</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SA" sz="2400" b="1">
                          <a:latin typeface="Calibri"/>
                          <a:ea typeface="Times New Roman"/>
                          <a:cs typeface="Times New Roman"/>
                        </a:rPr>
                        <a:t>40000</a:t>
                      </a:r>
                      <a:endParaRPr lang="fr-FR" sz="24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SA" sz="2400" b="1" dirty="0">
                          <a:latin typeface="Calibri"/>
                          <a:ea typeface="Times New Roman"/>
                          <a:cs typeface="Times New Roman"/>
                        </a:rPr>
                        <a:t>36000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723">
                <a:tc>
                  <a:txBody>
                    <a:bodyPr/>
                    <a:lstStyle/>
                    <a:p>
                      <a:pPr marL="177800" marR="0" lvl="0" indent="-177800" algn="just" rtl="1">
                        <a:lnSpc>
                          <a:spcPct val="115000"/>
                        </a:lnSpc>
                        <a:spcBef>
                          <a:spcPts val="0"/>
                        </a:spcBef>
                        <a:spcAft>
                          <a:spcPts val="0"/>
                        </a:spcAft>
                        <a:buFont typeface="Arial"/>
                        <a:buChar char="-"/>
                        <a:tabLst>
                          <a:tab pos="102870" algn="r"/>
                        </a:tabLst>
                      </a:pPr>
                      <a:r>
                        <a:rPr lang="ar-DZ" sz="2400" b="1" dirty="0">
                          <a:latin typeface="Calibri"/>
                          <a:ea typeface="Times New Roman"/>
                          <a:cs typeface="Arial"/>
                        </a:rPr>
                        <a:t>الضريبة على الأرباح </a:t>
                      </a:r>
                      <a:r>
                        <a:rPr lang="fr-FR" sz="2400" b="1" dirty="0">
                          <a:latin typeface="Times New Roman"/>
                          <a:ea typeface="Times New Roman"/>
                          <a:cs typeface="Arial"/>
                        </a:rPr>
                        <a:t>T= 25%</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8" marR="0" lvl="0" indent="-1588" algn="just" rtl="1">
                        <a:lnSpc>
                          <a:spcPct val="115000"/>
                        </a:lnSpc>
                        <a:spcBef>
                          <a:spcPts val="0"/>
                        </a:spcBef>
                        <a:spcAft>
                          <a:spcPts val="0"/>
                        </a:spcAft>
                        <a:buFont typeface="Arial"/>
                        <a:buChar char="-"/>
                        <a:tabLst>
                          <a:tab pos="102870" algn="r"/>
                        </a:tabLst>
                      </a:pPr>
                      <a:r>
                        <a:rPr lang="ar-SA" sz="2400" b="1" dirty="0">
                          <a:latin typeface="Calibri"/>
                          <a:ea typeface="Times New Roman"/>
                          <a:cs typeface="Times New Roman"/>
                        </a:rPr>
                        <a:t>10000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8" marR="0" lvl="0" indent="-1588" algn="just" rtl="1">
                        <a:lnSpc>
                          <a:spcPct val="115000"/>
                        </a:lnSpc>
                        <a:spcBef>
                          <a:spcPts val="0"/>
                        </a:spcBef>
                        <a:spcAft>
                          <a:spcPts val="0"/>
                        </a:spcAft>
                        <a:buFont typeface="Arial"/>
                        <a:buChar char="-"/>
                        <a:tabLst>
                          <a:tab pos="121920" algn="r"/>
                        </a:tabLst>
                      </a:pPr>
                      <a:r>
                        <a:rPr lang="ar-SA" sz="2400" b="1" dirty="0">
                          <a:latin typeface="Calibri"/>
                          <a:ea typeface="Times New Roman"/>
                          <a:cs typeface="Times New Roman"/>
                        </a:rPr>
                        <a:t>9000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723">
                <a:tc>
                  <a:txBody>
                    <a:bodyPr/>
                    <a:lstStyle/>
                    <a:p>
                      <a:pPr marL="0" marR="0" algn="just" rtl="1">
                        <a:lnSpc>
                          <a:spcPct val="115000"/>
                        </a:lnSpc>
                        <a:spcBef>
                          <a:spcPts val="0"/>
                        </a:spcBef>
                        <a:spcAft>
                          <a:spcPts val="0"/>
                        </a:spcAft>
                      </a:pPr>
                      <a:r>
                        <a:rPr lang="ar-DZ" sz="2400" b="1" dirty="0">
                          <a:latin typeface="Calibri"/>
                          <a:ea typeface="Times New Roman"/>
                          <a:cs typeface="Arial"/>
                        </a:rPr>
                        <a:t>النتيجة الصافية( الربح الصافي) </a:t>
                      </a:r>
                      <a:r>
                        <a:rPr lang="fr-FR" sz="2400" b="1" dirty="0">
                          <a:latin typeface="Times New Roman"/>
                          <a:ea typeface="Times New Roman"/>
                          <a:cs typeface="Arial"/>
                        </a:rPr>
                        <a:t>RN</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c>
                  <a:txBody>
                    <a:bodyPr/>
                    <a:lstStyle/>
                    <a:p>
                      <a:pPr marL="0" marR="0" algn="just" rtl="1">
                        <a:lnSpc>
                          <a:spcPct val="115000"/>
                        </a:lnSpc>
                        <a:spcBef>
                          <a:spcPts val="0"/>
                        </a:spcBef>
                        <a:spcAft>
                          <a:spcPts val="0"/>
                        </a:spcAft>
                      </a:pPr>
                      <a:r>
                        <a:rPr lang="ar-SA" sz="2400" b="1" dirty="0">
                          <a:latin typeface="Calibri"/>
                          <a:ea typeface="Times New Roman"/>
                          <a:cs typeface="Times New Roman"/>
                        </a:rPr>
                        <a:t>30000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c>
                  <a:txBody>
                    <a:bodyPr/>
                    <a:lstStyle/>
                    <a:p>
                      <a:pPr marL="0" marR="0" algn="just" rtl="1">
                        <a:lnSpc>
                          <a:spcPct val="115000"/>
                        </a:lnSpc>
                        <a:spcBef>
                          <a:spcPts val="0"/>
                        </a:spcBef>
                        <a:spcAft>
                          <a:spcPts val="0"/>
                        </a:spcAft>
                      </a:pPr>
                      <a:r>
                        <a:rPr lang="ar-SA" sz="2400" b="1" dirty="0">
                          <a:latin typeface="Calibri"/>
                          <a:ea typeface="Times New Roman"/>
                          <a:cs typeface="Times New Roman"/>
                        </a:rPr>
                        <a:t>27000</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r>
              <a:tr h="374723">
                <a:tc>
                  <a:txBody>
                    <a:bodyPr/>
                    <a:lstStyle/>
                    <a:p>
                      <a:pPr marL="0" marR="0" algn="just" rtl="1">
                        <a:lnSpc>
                          <a:spcPct val="115000"/>
                        </a:lnSpc>
                        <a:spcBef>
                          <a:spcPts val="0"/>
                        </a:spcBef>
                        <a:spcAft>
                          <a:spcPts val="0"/>
                        </a:spcAft>
                      </a:pPr>
                      <a:r>
                        <a:rPr lang="ar-SA" sz="2400" b="1" dirty="0">
                          <a:latin typeface="Calibri"/>
                          <a:ea typeface="Times New Roman"/>
                          <a:cs typeface="Arial"/>
                        </a:rPr>
                        <a:t>المردودية الاقتصادية </a:t>
                      </a:r>
                      <a:r>
                        <a:rPr lang="fr-FR" sz="2400" b="1" dirty="0" err="1">
                          <a:latin typeface="Times New Roman"/>
                          <a:ea typeface="Times New Roman"/>
                          <a:cs typeface="Arial"/>
                        </a:rPr>
                        <a:t>R</a:t>
                      </a:r>
                      <a:r>
                        <a:rPr lang="fr-FR" sz="2400" b="1" baseline="-25000" dirty="0" err="1">
                          <a:latin typeface="Times New Roman"/>
                          <a:ea typeface="Times New Roman"/>
                          <a:cs typeface="Arial"/>
                        </a:rPr>
                        <a:t>e</a:t>
                      </a:r>
                      <a:r>
                        <a:rPr lang="fr-FR" sz="2400" b="1" dirty="0">
                          <a:latin typeface="Times New Roman"/>
                          <a:ea typeface="Times New Roman"/>
                          <a:cs typeface="Arial"/>
                        </a:rPr>
                        <a:t>= EBIT/ (CP+D)</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SA" sz="2400" b="1" dirty="0">
                          <a:latin typeface="Calibri"/>
                          <a:ea typeface="Times New Roman"/>
                          <a:cs typeface="Times New Roman"/>
                        </a:rPr>
                        <a:t>0.2= 20 %</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SA" sz="2400" b="1" dirty="0">
                          <a:latin typeface="Calibri"/>
                          <a:ea typeface="Times New Roman"/>
                          <a:cs typeface="Times New Roman"/>
                        </a:rPr>
                        <a:t>0.2= 20 %</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723">
                <a:tc>
                  <a:txBody>
                    <a:bodyPr/>
                    <a:lstStyle/>
                    <a:p>
                      <a:pPr marL="0" marR="0" algn="just" rtl="1">
                        <a:lnSpc>
                          <a:spcPct val="115000"/>
                        </a:lnSpc>
                        <a:spcBef>
                          <a:spcPts val="0"/>
                        </a:spcBef>
                        <a:spcAft>
                          <a:spcPts val="0"/>
                        </a:spcAft>
                      </a:pPr>
                      <a:r>
                        <a:rPr lang="ar-SA" sz="2400" b="1" dirty="0">
                          <a:latin typeface="Calibri"/>
                          <a:ea typeface="Times New Roman"/>
                          <a:cs typeface="Arial"/>
                        </a:rPr>
                        <a:t>المردودية </a:t>
                      </a:r>
                      <a:r>
                        <a:rPr lang="ar-SA" sz="2400" b="1" dirty="0" smtClean="0">
                          <a:latin typeface="Calibri"/>
                          <a:ea typeface="Times New Roman"/>
                          <a:cs typeface="Arial"/>
                        </a:rPr>
                        <a:t>المالية </a:t>
                      </a:r>
                      <a:r>
                        <a:rPr lang="fr-FR" sz="2400" b="1" dirty="0" smtClean="0">
                          <a:latin typeface="Times New Roman" pitchFamily="18" charset="0"/>
                          <a:ea typeface="Times New Roman"/>
                          <a:cs typeface="Times New Roman" pitchFamily="18" charset="0"/>
                        </a:rPr>
                        <a:t>R</a:t>
                      </a:r>
                      <a:r>
                        <a:rPr lang="fr-FR" sz="2400" b="1" baseline="-25000" dirty="0" smtClean="0">
                          <a:latin typeface="Times New Roman" pitchFamily="18" charset="0"/>
                          <a:ea typeface="Times New Roman"/>
                          <a:cs typeface="Times New Roman" pitchFamily="18" charset="0"/>
                        </a:rPr>
                        <a:t>f</a:t>
                      </a:r>
                      <a:r>
                        <a:rPr lang="fr-FR" sz="2400" b="1" dirty="0" smtClean="0">
                          <a:latin typeface="Times New Roman" pitchFamily="18" charset="0"/>
                          <a:ea typeface="Times New Roman"/>
                          <a:cs typeface="Times New Roman" pitchFamily="18" charset="0"/>
                        </a:rPr>
                        <a:t>= RN/ E</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marL="0" marR="0" algn="just" rtl="1">
                        <a:lnSpc>
                          <a:spcPct val="115000"/>
                        </a:lnSpc>
                        <a:spcBef>
                          <a:spcPts val="0"/>
                        </a:spcBef>
                        <a:spcAft>
                          <a:spcPts val="0"/>
                        </a:spcAft>
                      </a:pPr>
                      <a:r>
                        <a:rPr lang="ar-SA" sz="2400" b="1" dirty="0" smtClean="0">
                          <a:latin typeface="Calibri"/>
                          <a:ea typeface="Times New Roman"/>
                          <a:cs typeface="Times New Roman"/>
                        </a:rPr>
                        <a:t>15 </a:t>
                      </a:r>
                      <a:r>
                        <a:rPr lang="ar-SA" sz="2400" b="1" dirty="0">
                          <a:latin typeface="Calibri"/>
                          <a:ea typeface="Times New Roman"/>
                          <a:cs typeface="Times New Roman"/>
                        </a:rPr>
                        <a:t>%</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marL="0" marR="0" algn="just" rtl="1">
                        <a:lnSpc>
                          <a:spcPct val="115000"/>
                        </a:lnSpc>
                        <a:spcBef>
                          <a:spcPts val="0"/>
                        </a:spcBef>
                        <a:spcAft>
                          <a:spcPts val="0"/>
                        </a:spcAft>
                      </a:pPr>
                      <a:r>
                        <a:rPr lang="ar-SA" sz="2400" b="1" dirty="0" smtClean="0">
                          <a:latin typeface="Calibri"/>
                          <a:ea typeface="Times New Roman"/>
                          <a:cs typeface="Times New Roman"/>
                        </a:rPr>
                        <a:t>22.5 </a:t>
                      </a:r>
                      <a:r>
                        <a:rPr lang="ar-SA" sz="2400" b="1" dirty="0">
                          <a:latin typeface="Calibri"/>
                          <a:ea typeface="Times New Roman"/>
                          <a:cs typeface="Times New Roman"/>
                        </a:rPr>
                        <a:t>%</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r>
              <a:tr h="404779">
                <a:tc>
                  <a:txBody>
                    <a:bodyPr/>
                    <a:lstStyle/>
                    <a:p>
                      <a:pPr marL="0" marR="0" algn="just" rtl="1">
                        <a:lnSpc>
                          <a:spcPct val="115000"/>
                        </a:lnSpc>
                        <a:spcBef>
                          <a:spcPts val="0"/>
                        </a:spcBef>
                        <a:spcAft>
                          <a:spcPts val="0"/>
                        </a:spcAft>
                      </a:pPr>
                      <a:r>
                        <a:rPr lang="ar-DZ" sz="2400" b="1" dirty="0">
                          <a:latin typeface="Calibri"/>
                          <a:ea typeface="Times New Roman"/>
                          <a:cs typeface="Arial"/>
                        </a:rPr>
                        <a:t>الربح لكل سهم </a:t>
                      </a:r>
                      <a:r>
                        <a:rPr lang="fr-FR" sz="2400" b="1" dirty="0">
                          <a:latin typeface="Times New Roman"/>
                          <a:ea typeface="Times New Roman"/>
                          <a:cs typeface="Arial"/>
                        </a:rPr>
                        <a:t>EPS= RN/N</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rtl="1">
                        <a:lnSpc>
                          <a:spcPct val="115000"/>
                        </a:lnSpc>
                        <a:spcBef>
                          <a:spcPts val="0"/>
                        </a:spcBef>
                        <a:spcAft>
                          <a:spcPts val="0"/>
                        </a:spcAft>
                      </a:pPr>
                      <a:r>
                        <a:rPr lang="ar-SA" sz="2400" b="1" dirty="0">
                          <a:latin typeface="Calibri"/>
                          <a:ea typeface="Times New Roman"/>
                          <a:cs typeface="Arial"/>
                        </a:rPr>
                        <a:t>30 </a:t>
                      </a:r>
                      <a:r>
                        <a:rPr lang="ar-DZ" sz="2400" b="1" dirty="0">
                          <a:latin typeface="Calibri"/>
                          <a:ea typeface="Times New Roman"/>
                          <a:cs typeface="Arial"/>
                        </a:rPr>
                        <a:t>دج/ سهم</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rtl="1">
                        <a:lnSpc>
                          <a:spcPct val="115000"/>
                        </a:lnSpc>
                        <a:spcBef>
                          <a:spcPts val="0"/>
                        </a:spcBef>
                        <a:spcAft>
                          <a:spcPts val="0"/>
                        </a:spcAft>
                      </a:pPr>
                      <a:r>
                        <a:rPr lang="fr-FR" sz="2400" b="1" dirty="0">
                          <a:latin typeface="Calibri"/>
                          <a:ea typeface="Times New Roman"/>
                          <a:cs typeface="Arial"/>
                        </a:rPr>
                        <a:t>45</a:t>
                      </a:r>
                      <a:r>
                        <a:rPr lang="ar-SA" sz="2400" b="1" dirty="0">
                          <a:latin typeface="Calibri"/>
                          <a:ea typeface="Times New Roman"/>
                          <a:cs typeface="Arial"/>
                        </a:rPr>
                        <a:t> دج/ سهم</a:t>
                      </a:r>
                      <a:endParaRPr lang="fr-FR" sz="24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6" name="Rectangle 5"/>
          <p:cNvSpPr/>
          <p:nvPr/>
        </p:nvSpPr>
        <p:spPr>
          <a:xfrm>
            <a:off x="5562600" y="174008"/>
            <a:ext cx="3340979" cy="523220"/>
          </a:xfrm>
          <a:prstGeom prst="rect">
            <a:avLst/>
          </a:prstGeom>
        </p:spPr>
        <p:txBody>
          <a:bodyPr wrap="none">
            <a:spAutoFit/>
          </a:bodyPr>
          <a:lstStyle/>
          <a:p>
            <a:r>
              <a:rPr lang="ar-DZ" sz="2800" b="1" dirty="0" smtClean="0">
                <a:solidFill>
                  <a:srgbClr val="FF0000"/>
                </a:solidFill>
                <a:latin typeface="Times New Roman" pitchFamily="18" charset="0"/>
                <a:cs typeface="Times New Roman" pitchFamily="18" charset="0"/>
              </a:rPr>
              <a:t>2. </a:t>
            </a:r>
            <a:r>
              <a:rPr lang="ar-DZ" sz="2800" b="1" dirty="0" smtClean="0">
                <a:solidFill>
                  <a:srgbClr val="FF0000"/>
                </a:solidFill>
                <a:latin typeface="Arial" pitchFamily="34" charset="0"/>
                <a:cs typeface="Arial" pitchFamily="34" charset="0"/>
              </a:rPr>
              <a:t>الهيكل التمويلي الأفضل:</a:t>
            </a:r>
            <a:endParaRPr lang="fr-FR" sz="2800" dirty="0">
              <a:solidFill>
                <a:srgbClr val="FF000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410200" y="2109720"/>
            <a:ext cx="3429000" cy="609600"/>
          </a:xfrm>
        </p:spPr>
        <p:txBody>
          <a:bodyPr>
            <a:normAutofit fontScale="92500"/>
          </a:bodyPr>
          <a:lstStyle/>
          <a:p>
            <a:pPr algn="r" rtl="1">
              <a:buNone/>
            </a:pPr>
            <a:r>
              <a:rPr lang="ar-DZ" sz="3200" b="1" dirty="0" smtClean="0">
                <a:solidFill>
                  <a:srgbClr val="FF0000"/>
                </a:solidFill>
                <a:latin typeface="Times New Roman" pitchFamily="18" charset="0"/>
                <a:cs typeface="Times New Roman" pitchFamily="18" charset="0"/>
              </a:rPr>
              <a:t>2. </a:t>
            </a:r>
            <a:r>
              <a:rPr lang="ar-DZ" sz="3200" b="1" dirty="0" smtClean="0">
                <a:solidFill>
                  <a:srgbClr val="FF0000"/>
                </a:solidFill>
                <a:latin typeface="Arial" pitchFamily="34" charset="0"/>
                <a:cs typeface="Arial" pitchFamily="34" charset="0"/>
              </a:rPr>
              <a:t>نقطة التعادل التمويلي:</a:t>
            </a:r>
            <a:endParaRPr lang="fr-FR" dirty="0"/>
          </a:p>
        </p:txBody>
      </p:sp>
      <p:grpSp>
        <p:nvGrpSpPr>
          <p:cNvPr id="2" name="Group 2"/>
          <p:cNvGrpSpPr>
            <a:grpSpLocks/>
          </p:cNvGrpSpPr>
          <p:nvPr/>
        </p:nvGrpSpPr>
        <p:grpSpPr bwMode="auto">
          <a:xfrm>
            <a:off x="2535936" y="3581400"/>
            <a:ext cx="5998464" cy="449179"/>
            <a:chOff x="2715" y="10404"/>
            <a:chExt cx="5904" cy="420"/>
          </a:xfrm>
        </p:grpSpPr>
        <p:sp>
          <p:nvSpPr>
            <p:cNvPr id="1027" name="AutoShape 3"/>
            <p:cNvSpPr>
              <a:spLocks noChangeArrowheads="1"/>
            </p:cNvSpPr>
            <p:nvPr/>
          </p:nvSpPr>
          <p:spPr bwMode="auto">
            <a:xfrm>
              <a:off x="2715" y="10530"/>
              <a:ext cx="285" cy="270"/>
            </a:xfrm>
            <a:prstGeom prst="rightArrow">
              <a:avLst>
                <a:gd name="adj1" fmla="val 50000"/>
                <a:gd name="adj2" fmla="val 26389"/>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latin typeface="Times New Roman" pitchFamily="18" charset="0"/>
                <a:cs typeface="Times New Roman" pitchFamily="18" charset="0"/>
              </a:endParaRPr>
            </a:p>
          </p:txBody>
        </p:sp>
        <p:sp>
          <p:nvSpPr>
            <p:cNvPr id="1031" name="Text Box 7"/>
            <p:cNvSpPr txBox="1">
              <a:spLocks noChangeArrowheads="1"/>
            </p:cNvSpPr>
            <p:nvPr/>
          </p:nvSpPr>
          <p:spPr bwMode="auto">
            <a:xfrm>
              <a:off x="3120" y="10404"/>
              <a:ext cx="5499"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EBIT= (E+ D)i = 200000 × 0,0</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5</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10000</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4" name="Group 9"/>
          <p:cNvGrpSpPr>
            <a:grpSpLocks/>
          </p:cNvGrpSpPr>
          <p:nvPr/>
        </p:nvGrpSpPr>
        <p:grpSpPr bwMode="auto">
          <a:xfrm>
            <a:off x="322809" y="4425288"/>
            <a:ext cx="5925591" cy="457200"/>
            <a:chOff x="1056" y="11205"/>
            <a:chExt cx="5562" cy="315"/>
          </a:xfrm>
        </p:grpSpPr>
        <p:sp>
          <p:nvSpPr>
            <p:cNvPr id="1034" name="Text Box 10"/>
            <p:cNvSpPr txBox="1">
              <a:spLocks noChangeArrowheads="1"/>
            </p:cNvSpPr>
            <p:nvPr/>
          </p:nvSpPr>
          <p:spPr bwMode="auto">
            <a:xfrm>
              <a:off x="1056" y="11205"/>
              <a:ext cx="2003" cy="315"/>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10000</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5" name="Text Box 11"/>
            <p:cNvSpPr txBox="1">
              <a:spLocks noChangeArrowheads="1"/>
            </p:cNvSpPr>
            <p:nvPr/>
          </p:nvSpPr>
          <p:spPr bwMode="auto">
            <a:xfrm>
              <a:off x="3645" y="11205"/>
              <a:ext cx="2973" cy="3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 CV- CF =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10000</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6" name="AutoShape 12"/>
            <p:cNvSpPr>
              <a:spLocks noChangeArrowheads="1"/>
            </p:cNvSpPr>
            <p:nvPr/>
          </p:nvSpPr>
          <p:spPr bwMode="auto">
            <a:xfrm>
              <a:off x="3135" y="11244"/>
              <a:ext cx="305" cy="240"/>
            </a:xfrm>
            <a:prstGeom prst="rightArrow">
              <a:avLst>
                <a:gd name="adj1" fmla="val 50000"/>
                <a:gd name="adj2" fmla="val 27778"/>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grpSp>
      <p:grpSp>
        <p:nvGrpSpPr>
          <p:cNvPr id="5" name="Group 13"/>
          <p:cNvGrpSpPr>
            <a:grpSpLocks/>
          </p:cNvGrpSpPr>
          <p:nvPr/>
        </p:nvGrpSpPr>
        <p:grpSpPr bwMode="auto">
          <a:xfrm>
            <a:off x="2460008" y="5257800"/>
            <a:ext cx="4948200" cy="381000"/>
            <a:chOff x="3220" y="11715"/>
            <a:chExt cx="2749" cy="420"/>
          </a:xfrm>
        </p:grpSpPr>
        <p:sp>
          <p:nvSpPr>
            <p:cNvPr id="1038" name="Text Box 14"/>
            <p:cNvSpPr txBox="1">
              <a:spLocks noChangeArrowheads="1"/>
            </p:cNvSpPr>
            <p:nvPr/>
          </p:nvSpPr>
          <p:spPr bwMode="auto">
            <a:xfrm>
              <a:off x="3516" y="11715"/>
              <a:ext cx="2453"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CA- 0,</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40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CA-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20000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0000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9" name="AutoShape 15"/>
            <p:cNvSpPr>
              <a:spLocks noChangeArrowheads="1"/>
            </p:cNvSpPr>
            <p:nvPr/>
          </p:nvSpPr>
          <p:spPr bwMode="auto">
            <a:xfrm>
              <a:off x="3220" y="11715"/>
              <a:ext cx="215" cy="336"/>
            </a:xfrm>
            <a:prstGeom prst="rightArrow">
              <a:avLst>
                <a:gd name="adj1" fmla="val 50000"/>
                <a:gd name="adj2" fmla="val 27778"/>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grpSp>
      <p:grpSp>
        <p:nvGrpSpPr>
          <p:cNvPr id="6" name="Groupe 22"/>
          <p:cNvGrpSpPr/>
          <p:nvPr/>
        </p:nvGrpSpPr>
        <p:grpSpPr>
          <a:xfrm>
            <a:off x="2432712" y="6019800"/>
            <a:ext cx="5034888" cy="457200"/>
            <a:chOff x="2819400" y="3657600"/>
            <a:chExt cx="5034888" cy="457200"/>
          </a:xfrm>
        </p:grpSpPr>
        <p:grpSp>
          <p:nvGrpSpPr>
            <p:cNvPr id="7" name="Group 13"/>
            <p:cNvGrpSpPr>
              <a:grpSpLocks/>
            </p:cNvGrpSpPr>
            <p:nvPr/>
          </p:nvGrpSpPr>
          <p:grpSpPr bwMode="auto">
            <a:xfrm>
              <a:off x="2819400" y="3657600"/>
              <a:ext cx="2971800" cy="457200"/>
              <a:chOff x="3220" y="11715"/>
              <a:chExt cx="1651" cy="504"/>
            </a:xfrm>
          </p:grpSpPr>
          <p:sp>
            <p:nvSpPr>
              <p:cNvPr id="19" name="Text Box 14"/>
              <p:cNvSpPr txBox="1">
                <a:spLocks noChangeArrowheads="1"/>
              </p:cNvSpPr>
              <p:nvPr/>
            </p:nvSpPr>
            <p:spPr bwMode="auto">
              <a:xfrm>
                <a:off x="3516" y="11715"/>
                <a:ext cx="1355" cy="50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6</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 CA=</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0000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20" name="AutoShape 15"/>
              <p:cNvSpPr>
                <a:spLocks noChangeArrowheads="1"/>
              </p:cNvSpPr>
              <p:nvPr/>
            </p:nvSpPr>
            <p:spPr bwMode="auto">
              <a:xfrm>
                <a:off x="3220" y="11715"/>
                <a:ext cx="215" cy="336"/>
              </a:xfrm>
              <a:prstGeom prst="rightArrow">
                <a:avLst>
                  <a:gd name="adj1" fmla="val 50000"/>
                  <a:gd name="adj2" fmla="val 27778"/>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grpSp>
        <p:sp>
          <p:nvSpPr>
            <p:cNvPr id="21" name="Text Box 14"/>
            <p:cNvSpPr txBox="1">
              <a:spLocks noChangeArrowheads="1"/>
            </p:cNvSpPr>
            <p:nvPr/>
          </p:nvSpPr>
          <p:spPr bwMode="auto">
            <a:xfrm>
              <a:off x="6248400" y="3657600"/>
              <a:ext cx="1605888" cy="45720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50000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22" name="AutoShape 15"/>
            <p:cNvSpPr>
              <a:spLocks noChangeArrowheads="1"/>
            </p:cNvSpPr>
            <p:nvPr/>
          </p:nvSpPr>
          <p:spPr bwMode="auto">
            <a:xfrm>
              <a:off x="5715000" y="3733800"/>
              <a:ext cx="387000" cy="304800"/>
            </a:xfrm>
            <a:prstGeom prst="rightArrow">
              <a:avLst>
                <a:gd name="adj1" fmla="val 50000"/>
                <a:gd name="adj2" fmla="val 27778"/>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grpSp>
      <p:sp>
        <p:nvSpPr>
          <p:cNvPr id="49" name="Rectangle 48"/>
          <p:cNvSpPr/>
          <p:nvPr/>
        </p:nvSpPr>
        <p:spPr>
          <a:xfrm>
            <a:off x="152400" y="381000"/>
            <a:ext cx="8686800" cy="1569660"/>
          </a:xfrm>
          <a:prstGeom prst="rect">
            <a:avLst/>
          </a:prstGeom>
          <a:solidFill>
            <a:srgbClr val="FFC000"/>
          </a:solidFill>
        </p:spPr>
        <p:txBody>
          <a:bodyPr wrap="square">
            <a:spAutoFit/>
          </a:bodyPr>
          <a:lstStyle/>
          <a:p>
            <a:pPr algn="just" rtl="1"/>
            <a:r>
              <a:rPr lang="ar-DZ" sz="2400" b="1" dirty="0" smtClean="0">
                <a:latin typeface="Arial" pitchFamily="34" charset="0"/>
                <a:cs typeface="Arial" pitchFamily="34" charset="0"/>
              </a:rPr>
              <a:t>    </a:t>
            </a:r>
            <a:r>
              <a:rPr lang="ar-SA" sz="2400" b="1" dirty="0" smtClean="0">
                <a:latin typeface="Arial" pitchFamily="34" charset="0"/>
                <a:cs typeface="Arial" pitchFamily="34" charset="0"/>
              </a:rPr>
              <a:t>بما </a:t>
            </a:r>
            <a:r>
              <a:rPr lang="ar-DZ" sz="2400" b="1" dirty="0" smtClean="0">
                <a:latin typeface="Arial" pitchFamily="34" charset="0"/>
                <a:cs typeface="Arial" pitchFamily="34" charset="0"/>
              </a:rPr>
              <a:t>أ</a:t>
            </a:r>
            <a:r>
              <a:rPr lang="ar-SA" sz="2400" b="1" dirty="0" smtClean="0">
                <a:latin typeface="Arial" pitchFamily="34" charset="0"/>
                <a:cs typeface="Arial" pitchFamily="34" charset="0"/>
              </a:rPr>
              <a:t>ن المردودية المالية </a:t>
            </a:r>
            <a:r>
              <a:rPr lang="fr-FR" sz="2400" b="1" smtClean="0">
                <a:latin typeface="Times New Roman" pitchFamily="18" charset="0"/>
                <a:cs typeface="Times New Roman" pitchFamily="18" charset="0"/>
              </a:rPr>
              <a:t>R</a:t>
            </a:r>
            <a:r>
              <a:rPr lang="fr-FR" sz="2400" b="1" baseline="-25000" smtClean="0">
                <a:latin typeface="Times New Roman" pitchFamily="18" charset="0"/>
                <a:cs typeface="Times New Roman" pitchFamily="18" charset="0"/>
              </a:rPr>
              <a:t>f</a:t>
            </a:r>
            <a:r>
              <a:rPr lang="ar-SA" sz="2400" b="1" smtClean="0">
                <a:latin typeface="Arial" pitchFamily="34" charset="0"/>
                <a:cs typeface="Arial" pitchFamily="34" charset="0"/>
              </a:rPr>
              <a:t> </a:t>
            </a:r>
            <a:r>
              <a:rPr lang="ar-DZ" sz="2400" b="1" dirty="0" err="1" smtClean="0">
                <a:latin typeface="Arial" pitchFamily="34" charset="0"/>
                <a:cs typeface="Arial" pitchFamily="34" charset="0"/>
              </a:rPr>
              <a:t>وا</a:t>
            </a:r>
            <a:r>
              <a:rPr lang="ar-SA" sz="2400" b="1" dirty="0" smtClean="0">
                <a:latin typeface="Arial" pitchFamily="34" charset="0"/>
                <a:cs typeface="Arial" pitchFamily="34" charset="0"/>
              </a:rPr>
              <a:t>لربح لكل سهم </a:t>
            </a:r>
            <a:r>
              <a:rPr lang="fr-FR" sz="2400" b="1" dirty="0" smtClean="0">
                <a:latin typeface="Times New Roman" pitchFamily="18" charset="0"/>
                <a:cs typeface="Times New Roman" pitchFamily="18" charset="0"/>
              </a:rPr>
              <a:t>EPS</a:t>
            </a:r>
            <a:r>
              <a:rPr lang="fr-FR" sz="2400" b="1" dirty="0" smtClean="0">
                <a:latin typeface="Arial" pitchFamily="34" charset="0"/>
                <a:cs typeface="Arial" pitchFamily="34" charset="0"/>
              </a:rPr>
              <a:t> </a:t>
            </a:r>
            <a:r>
              <a:rPr lang="ar-DZ" sz="2400" b="1" dirty="0" smtClean="0">
                <a:latin typeface="Arial" pitchFamily="34" charset="0"/>
                <a:cs typeface="Arial" pitchFamily="34" charset="0"/>
              </a:rPr>
              <a:t> ف</a:t>
            </a:r>
            <a:r>
              <a:rPr lang="ar-SA" sz="2400" b="1" dirty="0" smtClean="0">
                <a:latin typeface="Arial" pitchFamily="34" charset="0"/>
                <a:cs typeface="Arial" pitchFamily="34" charset="0"/>
              </a:rPr>
              <a:t>ي حالة الهيكل التمويل الثاني</a:t>
            </a:r>
            <a:r>
              <a:rPr lang="ar-DZ" sz="2400" b="1" dirty="0" smtClean="0">
                <a:latin typeface="Arial" pitchFamily="34" charset="0"/>
                <a:cs typeface="Arial" pitchFamily="34" charset="0"/>
              </a:rPr>
              <a:t> (التمويل بديون) أكبر منهما في حالة الهيكل التمويلي الأول ( التمويل بأموال خاصة )، إذن الهيكل التمويلي الأفضل هو الهيكل الثاني ( أموال خاصة </a:t>
            </a:r>
            <a:r>
              <a:rPr lang="ar-DZ" sz="2400" b="1" dirty="0" smtClean="0">
                <a:latin typeface="Times New Roman" pitchFamily="18" charset="0"/>
                <a:cs typeface="Times New Roman" pitchFamily="18" charset="0"/>
              </a:rPr>
              <a:t>120000</a:t>
            </a:r>
            <a:r>
              <a:rPr lang="ar-DZ" sz="2400" b="1" dirty="0" smtClean="0">
                <a:latin typeface="Arial" pitchFamily="34" charset="0"/>
                <a:cs typeface="Arial" pitchFamily="34" charset="0"/>
              </a:rPr>
              <a:t> وديون مالية </a:t>
            </a:r>
            <a:r>
              <a:rPr lang="ar-DZ" sz="2400" b="1" dirty="0" smtClean="0">
                <a:latin typeface="Times New Roman" pitchFamily="18" charset="0"/>
                <a:cs typeface="Times New Roman" pitchFamily="18" charset="0"/>
              </a:rPr>
              <a:t>80000</a:t>
            </a:r>
            <a:r>
              <a:rPr lang="ar-DZ" sz="2400" b="1" dirty="0" smtClean="0">
                <a:latin typeface="Arial" pitchFamily="34" charset="0"/>
                <a:cs typeface="Arial" pitchFamily="34" charset="0"/>
              </a:rPr>
              <a:t>.</a:t>
            </a:r>
            <a:endParaRPr lang="fr-FR" sz="2400" b="1" dirty="0">
              <a:latin typeface="Arial" pitchFamily="34" charset="0"/>
              <a:cs typeface="Arial" pitchFamily="34" charset="0"/>
            </a:endParaRPr>
          </a:p>
        </p:txBody>
      </p:sp>
      <p:grpSp>
        <p:nvGrpSpPr>
          <p:cNvPr id="56" name="Groupe 55"/>
          <p:cNvGrpSpPr/>
          <p:nvPr/>
        </p:nvGrpSpPr>
        <p:grpSpPr>
          <a:xfrm>
            <a:off x="457200" y="2471384"/>
            <a:ext cx="3368040" cy="914400"/>
            <a:chOff x="1600200" y="1515979"/>
            <a:chExt cx="3368040" cy="914400"/>
          </a:xfrm>
        </p:grpSpPr>
        <p:sp>
          <p:nvSpPr>
            <p:cNvPr id="50" name="Rectangle 49"/>
            <p:cNvSpPr/>
            <p:nvPr/>
          </p:nvSpPr>
          <p:spPr>
            <a:xfrm>
              <a:off x="1600200" y="1752600"/>
              <a:ext cx="957313" cy="461665"/>
            </a:xfrm>
            <a:prstGeom prst="rect">
              <a:avLst/>
            </a:prstGeom>
          </p:spPr>
          <p:txBody>
            <a:bodyPr wrap="none">
              <a:spAutoFit/>
            </a:bodyPr>
            <a:lstStyle/>
            <a:p>
              <a:r>
                <a:rPr lang="fr-FR" sz="2400" b="1" dirty="0" err="1" smtClean="0">
                  <a:latin typeface="Times New Roman" pitchFamily="18" charset="0"/>
                  <a:cs typeface="Times New Roman" pitchFamily="18" charset="0"/>
                </a:rPr>
                <a:t>Re</a:t>
              </a:r>
              <a:r>
                <a:rPr lang="fr-FR" sz="2400" b="1" dirty="0" smtClean="0">
                  <a:latin typeface="Times New Roman" pitchFamily="18" charset="0"/>
                  <a:cs typeface="Times New Roman" pitchFamily="18" charset="0"/>
                </a:rPr>
                <a:t>= i </a:t>
              </a:r>
              <a:endParaRPr lang="fr-FR" sz="2400" dirty="0"/>
            </a:p>
          </p:txBody>
        </p:sp>
        <p:sp>
          <p:nvSpPr>
            <p:cNvPr id="51" name="AutoShape 3"/>
            <p:cNvSpPr>
              <a:spLocks noChangeArrowheads="1"/>
            </p:cNvSpPr>
            <p:nvPr/>
          </p:nvSpPr>
          <p:spPr bwMode="auto">
            <a:xfrm>
              <a:off x="2971800" y="1828800"/>
              <a:ext cx="289560" cy="288758"/>
            </a:xfrm>
            <a:prstGeom prst="rightArrow">
              <a:avLst>
                <a:gd name="adj1" fmla="val 50000"/>
                <a:gd name="adj2" fmla="val 26389"/>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sp>
          <p:nvSpPr>
            <p:cNvPr id="52" name="Text Box 4"/>
            <p:cNvSpPr txBox="1">
              <a:spLocks noChangeArrowheads="1"/>
            </p:cNvSpPr>
            <p:nvPr/>
          </p:nvSpPr>
          <p:spPr bwMode="auto">
            <a:xfrm>
              <a:off x="3429000" y="1515979"/>
              <a:ext cx="1112520" cy="4491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53" name="Text Box 5"/>
            <p:cNvSpPr txBox="1">
              <a:spLocks noChangeArrowheads="1"/>
            </p:cNvSpPr>
            <p:nvPr/>
          </p:nvSpPr>
          <p:spPr bwMode="auto">
            <a:xfrm>
              <a:off x="3429000" y="1981200"/>
              <a:ext cx="1112520" cy="4491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E+D</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54" name="Text Box 6"/>
            <p:cNvSpPr txBox="1">
              <a:spLocks noChangeArrowheads="1"/>
            </p:cNvSpPr>
            <p:nvPr/>
          </p:nvSpPr>
          <p:spPr bwMode="auto">
            <a:xfrm>
              <a:off x="4297680" y="1724526"/>
              <a:ext cx="670560" cy="4491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=i</a:t>
              </a:r>
              <a:endParaRPr kumimoji="0" lang="fr-FR" sz="2400" b="1" i="0" u="none" strike="noStrike" cap="none" normalizeH="0" baseline="0" smtClean="0">
                <a:ln>
                  <a:noFill/>
                </a:ln>
                <a:solidFill>
                  <a:schemeClr val="tx1"/>
                </a:solidFill>
                <a:effectLst/>
                <a:latin typeface="Arial" pitchFamily="34" charset="0"/>
                <a:cs typeface="Arial" pitchFamily="34" charset="0"/>
              </a:endParaRPr>
            </a:p>
          </p:txBody>
        </p:sp>
        <p:cxnSp>
          <p:nvCxnSpPr>
            <p:cNvPr id="55" name="AutoShape 8"/>
            <p:cNvCxnSpPr>
              <a:cxnSpLocks noChangeShapeType="1"/>
            </p:cNvCxnSpPr>
            <p:nvPr/>
          </p:nvCxnSpPr>
          <p:spPr bwMode="auto">
            <a:xfrm>
              <a:off x="3505200" y="1981200"/>
              <a:ext cx="670560" cy="0"/>
            </a:xfrm>
            <a:prstGeom prst="straightConnector1">
              <a:avLst/>
            </a:prstGeom>
            <a:noFill/>
            <a:ln w="31750">
              <a:solidFill>
                <a:srgbClr val="000000"/>
              </a:solidFill>
              <a:round/>
              <a:headEnd/>
              <a:tailEnd/>
            </a:ln>
          </p:spPr>
        </p:cxnSp>
      </p:gr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6"/>
          <p:cNvGrpSpPr>
            <a:grpSpLocks/>
          </p:cNvGrpSpPr>
          <p:nvPr/>
        </p:nvGrpSpPr>
        <p:grpSpPr bwMode="auto">
          <a:xfrm>
            <a:off x="396602" y="2757845"/>
            <a:ext cx="6370923" cy="941070"/>
            <a:chOff x="1408" y="13020"/>
            <a:chExt cx="5521" cy="855"/>
          </a:xfrm>
        </p:grpSpPr>
        <p:sp>
          <p:nvSpPr>
            <p:cNvPr id="5" name="AutoShape 17"/>
            <p:cNvSpPr>
              <a:spLocks noChangeArrowheads="1"/>
            </p:cNvSpPr>
            <p:nvPr/>
          </p:nvSpPr>
          <p:spPr bwMode="auto">
            <a:xfrm>
              <a:off x="3135" y="13245"/>
              <a:ext cx="300" cy="270"/>
            </a:xfrm>
            <a:prstGeom prst="rightArrow">
              <a:avLst>
                <a:gd name="adj1" fmla="val 50000"/>
                <a:gd name="adj2" fmla="val 27778"/>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sp>
          <p:nvSpPr>
            <p:cNvPr id="6" name="Text Box 18"/>
            <p:cNvSpPr txBox="1">
              <a:spLocks noChangeArrowheads="1"/>
            </p:cNvSpPr>
            <p:nvPr/>
          </p:nvSpPr>
          <p:spPr bwMode="auto">
            <a:xfrm>
              <a:off x="1408" y="13245"/>
              <a:ext cx="831"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 Box 19"/>
            <p:cNvSpPr txBox="1">
              <a:spLocks noChangeArrowheads="1"/>
            </p:cNvSpPr>
            <p:nvPr/>
          </p:nvSpPr>
          <p:spPr bwMode="auto">
            <a:xfrm>
              <a:off x="2235" y="13080"/>
              <a:ext cx="70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RN</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 Box 20"/>
            <p:cNvSpPr txBox="1">
              <a:spLocks noChangeArrowheads="1"/>
            </p:cNvSpPr>
            <p:nvPr/>
          </p:nvSpPr>
          <p:spPr bwMode="auto">
            <a:xfrm>
              <a:off x="2295" y="13500"/>
              <a:ext cx="420"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N</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9" name="AutoShape 21"/>
            <p:cNvCxnSpPr>
              <a:cxnSpLocks noChangeShapeType="1"/>
            </p:cNvCxnSpPr>
            <p:nvPr/>
          </p:nvCxnSpPr>
          <p:spPr bwMode="auto">
            <a:xfrm>
              <a:off x="2220" y="13455"/>
              <a:ext cx="570" cy="0"/>
            </a:xfrm>
            <a:prstGeom prst="straightConnector1">
              <a:avLst/>
            </a:prstGeom>
            <a:noFill/>
            <a:ln w="31750">
              <a:solidFill>
                <a:srgbClr val="000000"/>
              </a:solidFill>
              <a:round/>
              <a:headEnd/>
              <a:tailEnd/>
            </a:ln>
          </p:spPr>
        </p:cxnSp>
        <p:sp>
          <p:nvSpPr>
            <p:cNvPr id="10" name="Text Box 22"/>
            <p:cNvSpPr txBox="1">
              <a:spLocks noChangeArrowheads="1"/>
            </p:cNvSpPr>
            <p:nvPr/>
          </p:nvSpPr>
          <p:spPr bwMode="auto">
            <a:xfrm>
              <a:off x="3615" y="13170"/>
              <a:ext cx="883" cy="40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 Box 23"/>
            <p:cNvSpPr txBox="1">
              <a:spLocks noChangeArrowheads="1"/>
            </p:cNvSpPr>
            <p:nvPr/>
          </p:nvSpPr>
          <p:spPr bwMode="auto">
            <a:xfrm>
              <a:off x="4439" y="13020"/>
              <a:ext cx="2490"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 – </a:t>
              </a: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iD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(1- T)</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Text Box 24"/>
            <p:cNvSpPr txBox="1">
              <a:spLocks noChangeArrowheads="1"/>
            </p:cNvSpPr>
            <p:nvPr/>
          </p:nvSpPr>
          <p:spPr bwMode="auto">
            <a:xfrm>
              <a:off x="5280" y="13440"/>
              <a:ext cx="473"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N</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3" name="AutoShape 25"/>
            <p:cNvCxnSpPr>
              <a:cxnSpLocks noChangeShapeType="1"/>
            </p:cNvCxnSpPr>
            <p:nvPr/>
          </p:nvCxnSpPr>
          <p:spPr bwMode="auto">
            <a:xfrm>
              <a:off x="4415" y="13395"/>
              <a:ext cx="2295" cy="0"/>
            </a:xfrm>
            <a:prstGeom prst="straightConnector1">
              <a:avLst/>
            </a:prstGeom>
            <a:noFill/>
            <a:ln w="31750">
              <a:solidFill>
                <a:srgbClr val="000000"/>
              </a:solidFill>
              <a:round/>
              <a:headEnd/>
              <a:tailEnd/>
            </a:ln>
          </p:spPr>
        </p:cxnSp>
      </p:grpSp>
      <p:grpSp>
        <p:nvGrpSpPr>
          <p:cNvPr id="14" name="Group 26"/>
          <p:cNvGrpSpPr>
            <a:grpSpLocks/>
          </p:cNvGrpSpPr>
          <p:nvPr/>
        </p:nvGrpSpPr>
        <p:grpSpPr bwMode="auto">
          <a:xfrm>
            <a:off x="2514600" y="3864445"/>
            <a:ext cx="5944023" cy="885322"/>
            <a:chOff x="1290" y="13890"/>
            <a:chExt cx="5280" cy="722"/>
          </a:xfrm>
        </p:grpSpPr>
        <p:sp>
          <p:nvSpPr>
            <p:cNvPr id="15" name="Text Box 27"/>
            <p:cNvSpPr txBox="1">
              <a:spLocks noChangeArrowheads="1"/>
            </p:cNvSpPr>
            <p:nvPr/>
          </p:nvSpPr>
          <p:spPr bwMode="auto">
            <a:xfrm>
              <a:off x="1290" y="14044"/>
              <a:ext cx="1015" cy="39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EPS</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E</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 name="Text Box 28"/>
            <p:cNvSpPr txBox="1">
              <a:spLocks noChangeArrowheads="1"/>
            </p:cNvSpPr>
            <p:nvPr/>
          </p:nvSpPr>
          <p:spPr bwMode="auto">
            <a:xfrm>
              <a:off x="2235" y="13890"/>
              <a:ext cx="3184"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10000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0,0</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5</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0) (1- 0,</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25</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 name="Text Box 29"/>
            <p:cNvSpPr txBox="1">
              <a:spLocks noChangeArrowheads="1"/>
            </p:cNvSpPr>
            <p:nvPr/>
          </p:nvSpPr>
          <p:spPr bwMode="auto">
            <a:xfrm>
              <a:off x="3675" y="14273"/>
              <a:ext cx="900" cy="3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1000</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 name="Text Box 31"/>
            <p:cNvSpPr txBox="1">
              <a:spLocks noChangeArrowheads="1"/>
            </p:cNvSpPr>
            <p:nvPr/>
          </p:nvSpPr>
          <p:spPr bwMode="auto">
            <a:xfrm>
              <a:off x="5730" y="14100"/>
              <a:ext cx="840" cy="346"/>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7</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,5</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20" name="Group 32"/>
          <p:cNvGrpSpPr>
            <a:grpSpLocks/>
          </p:cNvGrpSpPr>
          <p:nvPr/>
        </p:nvGrpSpPr>
        <p:grpSpPr bwMode="auto">
          <a:xfrm>
            <a:off x="2468261" y="4925557"/>
            <a:ext cx="6447182" cy="941696"/>
            <a:chOff x="1305" y="14700"/>
            <a:chExt cx="5838" cy="870"/>
          </a:xfrm>
        </p:grpSpPr>
        <p:sp>
          <p:nvSpPr>
            <p:cNvPr id="21" name="Text Box 33"/>
            <p:cNvSpPr txBox="1">
              <a:spLocks noChangeArrowheads="1"/>
            </p:cNvSpPr>
            <p:nvPr/>
          </p:nvSpPr>
          <p:spPr bwMode="auto">
            <a:xfrm>
              <a:off x="1305" y="14910"/>
              <a:ext cx="966" cy="43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EPS</a:t>
              </a:r>
              <a:r>
                <a:rPr lang="fr-FR" sz="2400" b="1" baseline="-25000" dirty="0" smtClean="0">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34"/>
            <p:cNvSpPr txBox="1">
              <a:spLocks noChangeArrowheads="1"/>
            </p:cNvSpPr>
            <p:nvPr/>
          </p:nvSpPr>
          <p:spPr bwMode="auto">
            <a:xfrm>
              <a:off x="2250" y="14700"/>
              <a:ext cx="3858"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0000 –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8</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0000× 0,0</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(1- 0,</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25</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23" name="Text Box 35"/>
            <p:cNvSpPr txBox="1">
              <a:spLocks noChangeArrowheads="1"/>
            </p:cNvSpPr>
            <p:nvPr/>
          </p:nvSpPr>
          <p:spPr bwMode="auto">
            <a:xfrm>
              <a:off x="3975" y="15150"/>
              <a:ext cx="700"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600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24" name="AutoShape 36"/>
            <p:cNvCxnSpPr>
              <a:cxnSpLocks noChangeShapeType="1"/>
            </p:cNvCxnSpPr>
            <p:nvPr/>
          </p:nvCxnSpPr>
          <p:spPr bwMode="auto">
            <a:xfrm flipV="1">
              <a:off x="2415" y="15148"/>
              <a:ext cx="3624" cy="2"/>
            </a:xfrm>
            <a:prstGeom prst="straightConnector1">
              <a:avLst/>
            </a:prstGeom>
            <a:noFill/>
            <a:ln w="31750">
              <a:solidFill>
                <a:srgbClr val="000000"/>
              </a:solidFill>
              <a:round/>
              <a:headEnd/>
              <a:tailEnd/>
            </a:ln>
          </p:spPr>
        </p:cxnSp>
        <p:sp>
          <p:nvSpPr>
            <p:cNvPr id="25" name="Text Box 37"/>
            <p:cNvSpPr txBox="1">
              <a:spLocks noChangeArrowheads="1"/>
            </p:cNvSpPr>
            <p:nvPr/>
          </p:nvSpPr>
          <p:spPr bwMode="auto">
            <a:xfrm>
              <a:off x="6342" y="14910"/>
              <a:ext cx="801" cy="378"/>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7,5</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grpSp>
      <p:sp>
        <p:nvSpPr>
          <p:cNvPr id="26" name="Rectangle 25"/>
          <p:cNvSpPr/>
          <p:nvPr/>
        </p:nvSpPr>
        <p:spPr>
          <a:xfrm>
            <a:off x="2521128" y="5953780"/>
            <a:ext cx="3820277" cy="523220"/>
          </a:xfrm>
          <a:prstGeom prst="rect">
            <a:avLst/>
          </a:prstGeom>
        </p:spPr>
        <p:txBody>
          <a:bodyPr wrap="none">
            <a:spAutoFit/>
          </a:bodyPr>
          <a:lstStyle/>
          <a:p>
            <a:pPr algn="r" rtl="1"/>
            <a:r>
              <a:rPr lang="ar-DZ" sz="2800" b="1" dirty="0" smtClean="0">
                <a:latin typeface="Arial" pitchFamily="34" charset="0"/>
                <a:cs typeface="Arial" pitchFamily="34" charset="0"/>
              </a:rPr>
              <a:t>نلاحظ أن</a:t>
            </a:r>
            <a:r>
              <a:rPr lang="ar-DZ" sz="2400" b="1" dirty="0" smtClean="0">
                <a:latin typeface="Arial" pitchFamily="34" charset="0"/>
                <a:cs typeface="Arial" pitchFamily="34" charset="0"/>
              </a:rPr>
              <a:t>: </a:t>
            </a:r>
            <a:r>
              <a:rPr lang="fr-FR" sz="2400" dirty="0" smtClean="0">
                <a:solidFill>
                  <a:srgbClr val="FF0000"/>
                </a:solidFill>
              </a:rPr>
              <a:t>= </a:t>
            </a:r>
            <a:r>
              <a:rPr lang="fr-FR" sz="2400" b="1" dirty="0" smtClean="0">
                <a:solidFill>
                  <a:srgbClr val="FF0000"/>
                </a:solidFill>
                <a:latin typeface="Times New Roman" pitchFamily="18" charset="0"/>
                <a:cs typeface="Times New Roman" pitchFamily="18" charset="0"/>
              </a:rPr>
              <a:t>7,5</a:t>
            </a:r>
            <a:r>
              <a:rPr lang="ar-DZ" sz="2400" dirty="0" smtClean="0">
                <a:solidFill>
                  <a:srgbClr val="FF0000"/>
                </a:solidFill>
              </a:rPr>
              <a:t> </a:t>
            </a:r>
            <a:r>
              <a:rPr lang="fr-FR" sz="2400" b="1" dirty="0" smtClean="0">
                <a:solidFill>
                  <a:srgbClr val="FF0000"/>
                </a:solidFill>
                <a:latin typeface="Times New Roman" pitchFamily="18" charset="0"/>
                <a:ea typeface="Arial" pitchFamily="34" charset="0"/>
                <a:cs typeface="Arial" pitchFamily="34" charset="0"/>
              </a:rPr>
              <a:t>EPS</a:t>
            </a:r>
            <a:r>
              <a:rPr lang="fr-FR" sz="2400" b="1" baseline="-25000" dirty="0" smtClean="0">
                <a:solidFill>
                  <a:srgbClr val="FF0000"/>
                </a:solidFill>
                <a:latin typeface="Times New Roman" pitchFamily="18" charset="0"/>
                <a:ea typeface="Arial" pitchFamily="34" charset="0"/>
                <a:cs typeface="Arial" pitchFamily="34" charset="0"/>
              </a:rPr>
              <a:t>E</a:t>
            </a:r>
            <a:r>
              <a:rPr lang="fr-FR" sz="2400" b="1" dirty="0" smtClean="0">
                <a:solidFill>
                  <a:srgbClr val="FF0000"/>
                </a:solidFill>
                <a:latin typeface="Times New Roman" pitchFamily="18" charset="0"/>
                <a:ea typeface="Arial" pitchFamily="34" charset="0"/>
                <a:cs typeface="Arial" pitchFamily="34" charset="0"/>
              </a:rPr>
              <a:t>= EPS</a:t>
            </a:r>
            <a:r>
              <a:rPr lang="fr-FR" sz="2400" b="1" baseline="-25000" dirty="0" smtClean="0">
                <a:solidFill>
                  <a:srgbClr val="FF0000"/>
                </a:solidFill>
                <a:latin typeface="Times New Roman" pitchFamily="18" charset="0"/>
                <a:ea typeface="Arial" pitchFamily="34" charset="0"/>
                <a:cs typeface="Arial" pitchFamily="34" charset="0"/>
              </a:rPr>
              <a:t>D</a:t>
            </a:r>
            <a:endParaRPr lang="fr-FR" sz="2400" b="1" dirty="0" smtClean="0">
              <a:solidFill>
                <a:srgbClr val="FF0000"/>
              </a:solidFill>
              <a:latin typeface="Arial" pitchFamily="34" charset="0"/>
              <a:cs typeface="Arial" pitchFamily="34" charset="0"/>
            </a:endParaRPr>
          </a:p>
        </p:txBody>
      </p:sp>
      <p:sp>
        <p:nvSpPr>
          <p:cNvPr id="54" name="Rectangle 53"/>
          <p:cNvSpPr/>
          <p:nvPr/>
        </p:nvSpPr>
        <p:spPr>
          <a:xfrm>
            <a:off x="533400" y="457200"/>
            <a:ext cx="8229600" cy="1569660"/>
          </a:xfrm>
          <a:prstGeom prst="rect">
            <a:avLst/>
          </a:prstGeom>
        </p:spPr>
        <p:txBody>
          <a:bodyPr wrap="square">
            <a:spAutoFit/>
          </a:bodyPr>
          <a:lstStyle/>
          <a:p>
            <a:pPr algn="just" rtl="1"/>
            <a:r>
              <a:rPr lang="ar-DZ" sz="2400" b="1" dirty="0" smtClean="0">
                <a:latin typeface="Times New Roman" pitchFamily="18" charset="0"/>
                <a:ea typeface="Arial" pitchFamily="34" charset="0"/>
                <a:cs typeface="Arial" pitchFamily="34" charset="0"/>
              </a:rPr>
              <a:t>عند رقم أعمال </a:t>
            </a:r>
            <a:r>
              <a:rPr lang="ar-DZ" sz="2400" b="1" dirty="0" smtClean="0">
                <a:latin typeface="Times New Roman" pitchFamily="18" charset="0"/>
                <a:ea typeface="Arial" pitchFamily="34" charset="0"/>
                <a:cs typeface="Times New Roman" pitchFamily="18" charset="0"/>
              </a:rPr>
              <a:t>50000</a:t>
            </a:r>
            <a:r>
              <a:rPr lang="ar-DZ" sz="2400" b="1" dirty="0" smtClean="0">
                <a:latin typeface="Times New Roman" pitchFamily="18" charset="0"/>
                <a:ea typeface="Arial" pitchFamily="34" charset="0"/>
                <a:cs typeface="Arial" pitchFamily="34" charset="0"/>
              </a:rPr>
              <a:t> فإن تركيبة هيكل التمويل ( أموال خاصة أو ديون) ليس لها تأثير على المردودية المالية وربح السهم، وبالتالي لا يهم المساهمين سواء تم التمويل بأموال خاصة أو ديون، لأنه يتعادل ربح السهم عند التمويل بأموال خاصة مع ربح السهم عند التمويل بديون ( نقطة تعادل تمويلي).</a:t>
            </a:r>
          </a:p>
        </p:txBody>
      </p:sp>
      <p:cxnSp>
        <p:nvCxnSpPr>
          <p:cNvPr id="57" name="AutoShape 25"/>
          <p:cNvCxnSpPr>
            <a:cxnSpLocks noChangeShapeType="1"/>
          </p:cNvCxnSpPr>
          <p:nvPr/>
        </p:nvCxnSpPr>
        <p:spPr bwMode="auto">
          <a:xfrm>
            <a:off x="3733800" y="4343400"/>
            <a:ext cx="3276600" cy="1588"/>
          </a:xfrm>
          <a:prstGeom prst="straightConnector1">
            <a:avLst/>
          </a:prstGeom>
          <a:noFill/>
          <a:ln w="31750">
            <a:solidFill>
              <a:srgbClr val="000000"/>
            </a:solidFill>
            <a:round/>
            <a:headEnd/>
            <a:tailEnd/>
          </a:ln>
        </p:spPr>
      </p:cxn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43800" y="228600"/>
            <a:ext cx="1090363" cy="523220"/>
          </a:xfrm>
          <a:prstGeom prst="rect">
            <a:avLst/>
          </a:prstGeom>
        </p:spPr>
        <p:txBody>
          <a:bodyPr wrap="none">
            <a:spAutoFit/>
          </a:bodyPr>
          <a:lstStyle/>
          <a:p>
            <a:r>
              <a:rPr lang="ar-DZ" sz="2800" b="1" dirty="0" smtClean="0">
                <a:latin typeface="Arial" pitchFamily="34" charset="0"/>
                <a:cs typeface="Arial" pitchFamily="34" charset="0"/>
              </a:rPr>
              <a:t>التحقق:</a:t>
            </a:r>
            <a:endParaRPr lang="fr-FR" sz="2800" dirty="0"/>
          </a:p>
        </p:txBody>
      </p:sp>
      <p:grpSp>
        <p:nvGrpSpPr>
          <p:cNvPr id="5" name="Groupe 4"/>
          <p:cNvGrpSpPr/>
          <p:nvPr/>
        </p:nvGrpSpPr>
        <p:grpSpPr>
          <a:xfrm>
            <a:off x="228600" y="457200"/>
            <a:ext cx="6400800" cy="927987"/>
            <a:chOff x="457200" y="4495800"/>
            <a:chExt cx="6400800" cy="927987"/>
          </a:xfrm>
        </p:grpSpPr>
        <p:grpSp>
          <p:nvGrpSpPr>
            <p:cNvPr id="6" name="Groupe 27"/>
            <p:cNvGrpSpPr/>
            <p:nvPr/>
          </p:nvGrpSpPr>
          <p:grpSpPr>
            <a:xfrm>
              <a:off x="457200" y="4495800"/>
              <a:ext cx="2209800" cy="914400"/>
              <a:chOff x="1600200" y="1515979"/>
              <a:chExt cx="2209800" cy="914400"/>
            </a:xfrm>
          </p:grpSpPr>
          <p:sp>
            <p:nvSpPr>
              <p:cNvPr id="13" name="Rectangle 12"/>
              <p:cNvSpPr/>
              <p:nvPr/>
            </p:nvSpPr>
            <p:spPr>
              <a:xfrm>
                <a:off x="1600200" y="1752600"/>
                <a:ext cx="718466" cy="461665"/>
              </a:xfrm>
              <a:prstGeom prst="rect">
                <a:avLst/>
              </a:prstGeom>
            </p:spPr>
            <p:txBody>
              <a:bodyPr wrap="none">
                <a:spAutoFit/>
              </a:bodyPr>
              <a:lstStyle/>
              <a:p>
                <a:r>
                  <a:rPr lang="en-US" sz="2400" b="1" dirty="0" smtClean="0">
                    <a:latin typeface="Times New Roman" pitchFamily="18" charset="0"/>
                    <a:ea typeface="Arial" pitchFamily="34" charset="0"/>
                    <a:cs typeface="Arial" pitchFamily="34" charset="0"/>
                  </a:rPr>
                  <a:t>R</a:t>
                </a:r>
                <a:r>
                  <a:rPr lang="en-US" sz="2400" b="1" baseline="-25000" dirty="0" smtClean="0">
                    <a:latin typeface="Times New Roman" pitchFamily="18" charset="0"/>
                    <a:ea typeface="Arial" pitchFamily="34" charset="0"/>
                    <a:cs typeface="Arial" pitchFamily="34" charset="0"/>
                  </a:rPr>
                  <a:t>e </a:t>
                </a:r>
                <a:r>
                  <a:rPr lang="fr-FR" sz="2400" b="1" dirty="0" smtClean="0">
                    <a:latin typeface="Times New Roman" pitchFamily="18" charset="0"/>
                    <a:cs typeface="Times New Roman" pitchFamily="18" charset="0"/>
                  </a:rPr>
                  <a:t>=</a:t>
                </a:r>
                <a:endParaRPr lang="fr-FR" sz="2400" dirty="0"/>
              </a:p>
            </p:txBody>
          </p:sp>
          <p:sp>
            <p:nvSpPr>
              <p:cNvPr id="14" name="Text Box 4"/>
              <p:cNvSpPr txBox="1">
                <a:spLocks noChangeArrowheads="1"/>
              </p:cNvSpPr>
              <p:nvPr/>
            </p:nvSpPr>
            <p:spPr bwMode="auto">
              <a:xfrm>
                <a:off x="2286000" y="1515979"/>
                <a:ext cx="1112520" cy="4491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5" name="Text Box 5"/>
              <p:cNvSpPr txBox="1">
                <a:spLocks noChangeArrowheads="1"/>
              </p:cNvSpPr>
              <p:nvPr/>
            </p:nvSpPr>
            <p:spPr bwMode="auto">
              <a:xfrm>
                <a:off x="2286000" y="1981200"/>
                <a:ext cx="1112520" cy="4491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E+D</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6" name="Text Box 6"/>
              <p:cNvSpPr txBox="1">
                <a:spLocks noChangeArrowheads="1"/>
              </p:cNvSpPr>
              <p:nvPr/>
            </p:nvSpPr>
            <p:spPr bwMode="auto">
              <a:xfrm>
                <a:off x="3429000" y="1722971"/>
                <a:ext cx="381000" cy="4491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7" name="AutoShape 8"/>
              <p:cNvCxnSpPr>
                <a:cxnSpLocks noChangeShapeType="1"/>
              </p:cNvCxnSpPr>
              <p:nvPr/>
            </p:nvCxnSpPr>
            <p:spPr bwMode="auto">
              <a:xfrm>
                <a:off x="2484120" y="1981200"/>
                <a:ext cx="670560" cy="0"/>
              </a:xfrm>
              <a:prstGeom prst="straightConnector1">
                <a:avLst/>
              </a:prstGeom>
              <a:noFill/>
              <a:ln w="9525">
                <a:solidFill>
                  <a:srgbClr val="000000"/>
                </a:solidFill>
                <a:round/>
                <a:headEnd/>
                <a:tailEnd/>
              </a:ln>
            </p:spPr>
          </p:cxnSp>
        </p:grpSp>
        <p:sp>
          <p:nvSpPr>
            <p:cNvPr id="7" name="Text Box 4"/>
            <p:cNvSpPr txBox="1">
              <a:spLocks noChangeArrowheads="1"/>
            </p:cNvSpPr>
            <p:nvPr/>
          </p:nvSpPr>
          <p:spPr bwMode="auto">
            <a:xfrm>
              <a:off x="2590800" y="4509387"/>
              <a:ext cx="1219200" cy="4491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10000</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Text Box 5"/>
            <p:cNvSpPr txBox="1">
              <a:spLocks noChangeArrowheads="1"/>
            </p:cNvSpPr>
            <p:nvPr/>
          </p:nvSpPr>
          <p:spPr bwMode="auto">
            <a:xfrm>
              <a:off x="2590800" y="4974608"/>
              <a:ext cx="1219200" cy="4491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200000</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9" name="AutoShape 8"/>
            <p:cNvCxnSpPr>
              <a:cxnSpLocks noChangeShapeType="1"/>
            </p:cNvCxnSpPr>
            <p:nvPr/>
          </p:nvCxnSpPr>
          <p:spPr bwMode="auto">
            <a:xfrm>
              <a:off x="2788920" y="4974608"/>
              <a:ext cx="670560" cy="0"/>
            </a:xfrm>
            <a:prstGeom prst="straightConnector1">
              <a:avLst/>
            </a:prstGeom>
            <a:noFill/>
            <a:ln w="9525">
              <a:solidFill>
                <a:srgbClr val="000000"/>
              </a:solidFill>
              <a:round/>
              <a:headEnd/>
              <a:tailEnd/>
            </a:ln>
          </p:spPr>
        </p:cxnSp>
        <p:sp>
          <p:nvSpPr>
            <p:cNvPr id="10" name="Text Box 6"/>
            <p:cNvSpPr txBox="1">
              <a:spLocks noChangeArrowheads="1"/>
            </p:cNvSpPr>
            <p:nvPr/>
          </p:nvSpPr>
          <p:spPr bwMode="auto">
            <a:xfrm>
              <a:off x="3657600" y="4648200"/>
              <a:ext cx="1676400" cy="4491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lang="fr-FR" sz="2400" b="1" dirty="0" smtClean="0">
                  <a:latin typeface="Times New Roman" pitchFamily="18" charset="0"/>
                  <a:ea typeface="Arial" pitchFamily="34" charset="0"/>
                  <a:cs typeface="Arial" pitchFamily="34" charset="0"/>
                </a:rPr>
                <a:t>0,05= 5%</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1" name="AutoShape 17"/>
            <p:cNvSpPr>
              <a:spLocks noChangeArrowheads="1"/>
            </p:cNvSpPr>
            <p:nvPr/>
          </p:nvSpPr>
          <p:spPr bwMode="auto">
            <a:xfrm>
              <a:off x="5334000" y="4724400"/>
              <a:ext cx="346183" cy="297180"/>
            </a:xfrm>
            <a:prstGeom prst="rightArrow">
              <a:avLst>
                <a:gd name="adj1" fmla="val 50000"/>
                <a:gd name="adj2" fmla="val 27778"/>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b="1"/>
            </a:p>
          </p:txBody>
        </p:sp>
        <p:sp>
          <p:nvSpPr>
            <p:cNvPr id="12" name="Rectangle 11"/>
            <p:cNvSpPr/>
            <p:nvPr/>
          </p:nvSpPr>
          <p:spPr>
            <a:xfrm>
              <a:off x="5715000" y="4648200"/>
              <a:ext cx="1143000" cy="461665"/>
            </a:xfrm>
            <a:prstGeom prst="rect">
              <a:avLst/>
            </a:prstGeom>
            <a:solidFill>
              <a:srgbClr val="00FFFF"/>
            </a:solidFill>
          </p:spPr>
          <p:txBody>
            <a:bodyPr wrap="square">
              <a:spAutoFit/>
            </a:bodyPr>
            <a:lstStyle/>
            <a:p>
              <a:r>
                <a:rPr lang="en-US" sz="2400" b="1" dirty="0" smtClean="0">
                  <a:latin typeface="Times New Roman" pitchFamily="18" charset="0"/>
                  <a:ea typeface="Arial" pitchFamily="34" charset="0"/>
                  <a:cs typeface="Arial" pitchFamily="34" charset="0"/>
                </a:rPr>
                <a:t>R</a:t>
              </a:r>
              <a:r>
                <a:rPr lang="en-US" sz="2400" b="1" baseline="-25000" dirty="0" smtClean="0">
                  <a:latin typeface="Times New Roman" pitchFamily="18" charset="0"/>
                  <a:ea typeface="Arial" pitchFamily="34" charset="0"/>
                  <a:cs typeface="Arial" pitchFamily="34" charset="0"/>
                </a:rPr>
                <a:t>e </a:t>
              </a:r>
              <a:r>
                <a:rPr lang="fr-FR" sz="2400" b="1" dirty="0" smtClean="0">
                  <a:latin typeface="Times New Roman" pitchFamily="18" charset="0"/>
                  <a:cs typeface="Times New Roman" pitchFamily="18" charset="0"/>
                </a:rPr>
                <a:t>= i</a:t>
              </a:r>
              <a:endParaRPr lang="fr-FR" sz="2400" dirty="0"/>
            </a:p>
          </p:txBody>
        </p:sp>
      </p:grpSp>
      <p:grpSp>
        <p:nvGrpSpPr>
          <p:cNvPr id="18" name="Groupe 17"/>
          <p:cNvGrpSpPr/>
          <p:nvPr/>
        </p:nvGrpSpPr>
        <p:grpSpPr>
          <a:xfrm>
            <a:off x="227978" y="1980864"/>
            <a:ext cx="4572000" cy="838865"/>
            <a:chOff x="1061602" y="1676070"/>
            <a:chExt cx="4434307" cy="838865"/>
          </a:xfrm>
        </p:grpSpPr>
        <p:grpSp>
          <p:nvGrpSpPr>
            <p:cNvPr id="19" name="Group 16"/>
            <p:cNvGrpSpPr>
              <a:grpSpLocks/>
            </p:cNvGrpSpPr>
            <p:nvPr/>
          </p:nvGrpSpPr>
          <p:grpSpPr bwMode="auto">
            <a:xfrm>
              <a:off x="1061602" y="1676070"/>
              <a:ext cx="4434307" cy="838865"/>
              <a:chOff x="6362" y="7580"/>
              <a:chExt cx="3675" cy="673"/>
            </a:xfrm>
          </p:grpSpPr>
          <p:sp>
            <p:nvSpPr>
              <p:cNvPr id="21" name="Text Box 17"/>
              <p:cNvSpPr txBox="1">
                <a:spLocks noChangeArrowheads="1"/>
              </p:cNvSpPr>
              <p:nvPr/>
            </p:nvSpPr>
            <p:spPr bwMode="auto">
              <a:xfrm>
                <a:off x="8437" y="7580"/>
                <a:ext cx="568" cy="353"/>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18"/>
              <p:cNvSpPr txBox="1">
                <a:spLocks noChangeArrowheads="1"/>
              </p:cNvSpPr>
              <p:nvPr/>
            </p:nvSpPr>
            <p:spPr bwMode="auto">
              <a:xfrm>
                <a:off x="6362" y="7652"/>
                <a:ext cx="612" cy="428"/>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Text Box 19"/>
              <p:cNvSpPr txBox="1">
                <a:spLocks noChangeArrowheads="1"/>
              </p:cNvSpPr>
              <p:nvPr/>
            </p:nvSpPr>
            <p:spPr bwMode="auto">
              <a:xfrm>
                <a:off x="9015" y="7657"/>
                <a:ext cx="243" cy="441"/>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Text Box 20"/>
              <p:cNvSpPr txBox="1">
                <a:spLocks noChangeArrowheads="1"/>
              </p:cNvSpPr>
              <p:nvPr/>
            </p:nvSpPr>
            <p:spPr bwMode="auto">
              <a:xfrm>
                <a:off x="7030" y="7663"/>
                <a:ext cx="1409" cy="406"/>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i)</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Text Box 21"/>
              <p:cNvSpPr txBox="1">
                <a:spLocks noChangeArrowheads="1"/>
              </p:cNvSpPr>
              <p:nvPr/>
            </p:nvSpPr>
            <p:spPr bwMode="auto">
              <a:xfrm>
                <a:off x="8449" y="7886"/>
                <a:ext cx="570" cy="367"/>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Text Box 22"/>
              <p:cNvSpPr txBox="1">
                <a:spLocks noChangeArrowheads="1"/>
              </p:cNvSpPr>
              <p:nvPr/>
            </p:nvSpPr>
            <p:spPr bwMode="auto">
              <a:xfrm>
                <a:off x="6872" y="7654"/>
                <a:ext cx="184" cy="415"/>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Text Box 23"/>
              <p:cNvSpPr txBox="1">
                <a:spLocks noChangeArrowheads="1"/>
              </p:cNvSpPr>
              <p:nvPr/>
            </p:nvSpPr>
            <p:spPr bwMode="auto">
              <a:xfrm>
                <a:off x="9192" y="7666"/>
                <a:ext cx="845" cy="414"/>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20" name="AutoShape 14"/>
            <p:cNvCxnSpPr>
              <a:cxnSpLocks noChangeShapeType="1"/>
            </p:cNvCxnSpPr>
            <p:nvPr/>
          </p:nvCxnSpPr>
          <p:spPr bwMode="auto">
            <a:xfrm>
              <a:off x="3628032" y="2057400"/>
              <a:ext cx="533400" cy="1588"/>
            </a:xfrm>
            <a:prstGeom prst="straightConnector1">
              <a:avLst/>
            </a:prstGeom>
            <a:noFill/>
            <a:ln w="38100">
              <a:solidFill>
                <a:srgbClr val="000000"/>
              </a:solidFill>
              <a:round/>
              <a:headEnd/>
              <a:tailEnd/>
            </a:ln>
          </p:spPr>
        </p:cxnSp>
      </p:grpSp>
      <p:grpSp>
        <p:nvGrpSpPr>
          <p:cNvPr id="29" name="Groupe 28"/>
          <p:cNvGrpSpPr/>
          <p:nvPr/>
        </p:nvGrpSpPr>
        <p:grpSpPr>
          <a:xfrm>
            <a:off x="533083" y="3539994"/>
            <a:ext cx="8181083" cy="866287"/>
            <a:chOff x="987992" y="1648648"/>
            <a:chExt cx="7934688" cy="866287"/>
          </a:xfrm>
        </p:grpSpPr>
        <p:grpSp>
          <p:nvGrpSpPr>
            <p:cNvPr id="30" name="Group 16"/>
            <p:cNvGrpSpPr>
              <a:grpSpLocks/>
            </p:cNvGrpSpPr>
            <p:nvPr/>
          </p:nvGrpSpPr>
          <p:grpSpPr bwMode="auto">
            <a:xfrm>
              <a:off x="987992" y="1648648"/>
              <a:ext cx="7934688" cy="866287"/>
              <a:chOff x="6301" y="7558"/>
              <a:chExt cx="6576" cy="695"/>
            </a:xfrm>
          </p:grpSpPr>
          <p:sp>
            <p:nvSpPr>
              <p:cNvPr id="32" name="Text Box 17"/>
              <p:cNvSpPr txBox="1">
                <a:spLocks noChangeArrowheads="1"/>
              </p:cNvSpPr>
              <p:nvPr/>
            </p:nvSpPr>
            <p:spPr bwMode="auto">
              <a:xfrm>
                <a:off x="8996" y="7558"/>
                <a:ext cx="942" cy="375"/>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Text Box 18"/>
              <p:cNvSpPr txBox="1">
                <a:spLocks noChangeArrowheads="1"/>
              </p:cNvSpPr>
              <p:nvPr/>
            </p:nvSpPr>
            <p:spPr bwMode="auto">
              <a:xfrm>
                <a:off x="6301" y="7663"/>
                <a:ext cx="612" cy="428"/>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Text Box 19"/>
              <p:cNvSpPr txBox="1">
                <a:spLocks noChangeArrowheads="1"/>
              </p:cNvSpPr>
              <p:nvPr/>
            </p:nvSpPr>
            <p:spPr bwMode="auto">
              <a:xfrm>
                <a:off x="9948" y="7613"/>
                <a:ext cx="215" cy="546"/>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36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5" name="Text Box 20"/>
              <p:cNvSpPr txBox="1">
                <a:spLocks noChangeArrowheads="1"/>
              </p:cNvSpPr>
              <p:nvPr/>
            </p:nvSpPr>
            <p:spPr bwMode="auto">
              <a:xfrm>
                <a:off x="6969" y="7663"/>
                <a:ext cx="2027" cy="406"/>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0,05+ (0,05– 0,05)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6" name="Text Box 21"/>
              <p:cNvSpPr txBox="1">
                <a:spLocks noChangeArrowheads="1"/>
              </p:cNvSpPr>
              <p:nvPr/>
            </p:nvSpPr>
            <p:spPr bwMode="auto">
              <a:xfrm>
                <a:off x="8996" y="7886"/>
                <a:ext cx="942" cy="367"/>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200000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Text Box 22"/>
              <p:cNvSpPr txBox="1">
                <a:spLocks noChangeArrowheads="1"/>
              </p:cNvSpPr>
              <p:nvPr/>
            </p:nvSpPr>
            <p:spPr bwMode="auto">
              <a:xfrm>
                <a:off x="6853" y="7600"/>
                <a:ext cx="142" cy="515"/>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Text Box 23"/>
              <p:cNvSpPr txBox="1">
                <a:spLocks noChangeArrowheads="1"/>
              </p:cNvSpPr>
              <p:nvPr/>
            </p:nvSpPr>
            <p:spPr bwMode="auto">
              <a:xfrm>
                <a:off x="10097" y="7666"/>
                <a:ext cx="2780" cy="414"/>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(1- 0,25)=0,0375= 3,75%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31" name="AutoShape 14"/>
            <p:cNvCxnSpPr>
              <a:cxnSpLocks noChangeShapeType="1"/>
            </p:cNvCxnSpPr>
            <p:nvPr/>
          </p:nvCxnSpPr>
          <p:spPr bwMode="auto">
            <a:xfrm>
              <a:off x="4250483" y="2057400"/>
              <a:ext cx="1125294" cy="6"/>
            </a:xfrm>
            <a:prstGeom prst="straightConnector1">
              <a:avLst/>
            </a:prstGeom>
            <a:noFill/>
            <a:ln w="38100">
              <a:solidFill>
                <a:srgbClr val="000000"/>
              </a:solidFill>
              <a:round/>
              <a:headEnd/>
              <a:tailEnd/>
            </a:ln>
          </p:spPr>
        </p:cxnSp>
      </p:grpSp>
      <p:grpSp>
        <p:nvGrpSpPr>
          <p:cNvPr id="39" name="Groupe 38"/>
          <p:cNvGrpSpPr/>
          <p:nvPr/>
        </p:nvGrpSpPr>
        <p:grpSpPr>
          <a:xfrm>
            <a:off x="534022" y="5080376"/>
            <a:ext cx="8154954" cy="863224"/>
            <a:chOff x="1062803" y="1684798"/>
            <a:chExt cx="7909343" cy="830140"/>
          </a:xfrm>
        </p:grpSpPr>
        <p:grpSp>
          <p:nvGrpSpPr>
            <p:cNvPr id="40" name="Group 16"/>
            <p:cNvGrpSpPr>
              <a:grpSpLocks/>
            </p:cNvGrpSpPr>
            <p:nvPr/>
          </p:nvGrpSpPr>
          <p:grpSpPr bwMode="auto">
            <a:xfrm>
              <a:off x="1062803" y="1684798"/>
              <a:ext cx="7909343" cy="830140"/>
              <a:chOff x="6363" y="7587"/>
              <a:chExt cx="6555" cy="666"/>
            </a:xfrm>
          </p:grpSpPr>
          <p:sp>
            <p:nvSpPr>
              <p:cNvPr id="42" name="Text Box 17"/>
              <p:cNvSpPr txBox="1">
                <a:spLocks noChangeArrowheads="1"/>
              </p:cNvSpPr>
              <p:nvPr/>
            </p:nvSpPr>
            <p:spPr bwMode="auto">
              <a:xfrm>
                <a:off x="9086" y="7587"/>
                <a:ext cx="952" cy="346"/>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80000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3" name="Text Box 18"/>
              <p:cNvSpPr txBox="1">
                <a:spLocks noChangeArrowheads="1"/>
              </p:cNvSpPr>
              <p:nvPr/>
            </p:nvSpPr>
            <p:spPr bwMode="auto">
              <a:xfrm>
                <a:off x="6363" y="7652"/>
                <a:ext cx="612" cy="428"/>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4" name="Text Box 19"/>
              <p:cNvSpPr txBox="1">
                <a:spLocks noChangeArrowheads="1"/>
              </p:cNvSpPr>
              <p:nvPr/>
            </p:nvSpPr>
            <p:spPr bwMode="auto">
              <a:xfrm>
                <a:off x="10039" y="7602"/>
                <a:ext cx="215" cy="546"/>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36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45" name="Text Box 20"/>
              <p:cNvSpPr txBox="1">
                <a:spLocks noChangeArrowheads="1"/>
              </p:cNvSpPr>
              <p:nvPr/>
            </p:nvSpPr>
            <p:spPr bwMode="auto">
              <a:xfrm>
                <a:off x="7030" y="7663"/>
                <a:ext cx="2027" cy="406"/>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0,05+ (0,05– 0,05)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6" name="Text Box 21"/>
              <p:cNvSpPr txBox="1">
                <a:spLocks noChangeArrowheads="1"/>
              </p:cNvSpPr>
              <p:nvPr/>
            </p:nvSpPr>
            <p:spPr bwMode="auto">
              <a:xfrm>
                <a:off x="9098" y="7886"/>
                <a:ext cx="940" cy="367"/>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120000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7" name="Text Box 22"/>
              <p:cNvSpPr txBox="1">
                <a:spLocks noChangeArrowheads="1"/>
              </p:cNvSpPr>
              <p:nvPr/>
            </p:nvSpPr>
            <p:spPr bwMode="auto">
              <a:xfrm>
                <a:off x="6914" y="7600"/>
                <a:ext cx="142" cy="515"/>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48" name="Text Box 23"/>
              <p:cNvSpPr txBox="1">
                <a:spLocks noChangeArrowheads="1"/>
              </p:cNvSpPr>
              <p:nvPr/>
            </p:nvSpPr>
            <p:spPr bwMode="auto">
              <a:xfrm>
                <a:off x="10188" y="7666"/>
                <a:ext cx="2730" cy="414"/>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(1- 0,25)=0,0375= 3,75%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41" name="AutoShape 14"/>
            <p:cNvCxnSpPr>
              <a:cxnSpLocks noChangeShapeType="1"/>
            </p:cNvCxnSpPr>
            <p:nvPr/>
          </p:nvCxnSpPr>
          <p:spPr bwMode="auto">
            <a:xfrm>
              <a:off x="4387926" y="2065699"/>
              <a:ext cx="960765" cy="1588"/>
            </a:xfrm>
            <a:prstGeom prst="straightConnector1">
              <a:avLst/>
            </a:prstGeom>
            <a:noFill/>
            <a:ln w="38100">
              <a:solidFill>
                <a:srgbClr val="000000"/>
              </a:solidFill>
              <a:round/>
              <a:headEnd/>
              <a:tailEnd/>
            </a:ln>
          </p:spPr>
        </p:cxnSp>
      </p:grpSp>
      <p:sp>
        <p:nvSpPr>
          <p:cNvPr id="50" name="Rectangle 49"/>
          <p:cNvSpPr/>
          <p:nvPr/>
        </p:nvSpPr>
        <p:spPr>
          <a:xfrm>
            <a:off x="4419600" y="2944504"/>
            <a:ext cx="4495800" cy="461665"/>
          </a:xfrm>
          <a:prstGeom prst="rect">
            <a:avLst/>
          </a:prstGeom>
          <a:solidFill>
            <a:srgbClr val="00FFFF"/>
          </a:solidFill>
        </p:spPr>
        <p:txBody>
          <a:bodyPr wrap="square">
            <a:spAutoFit/>
          </a:bodyPr>
          <a:lstStyle/>
          <a:p>
            <a:pPr algn="r" rtl="1"/>
            <a:r>
              <a:rPr lang="ar-DZ" sz="2400" b="1" dirty="0" smtClean="0">
                <a:latin typeface="Times New Roman" pitchFamily="18" charset="0"/>
                <a:cs typeface="Times New Roman" pitchFamily="18" charset="0"/>
              </a:rPr>
              <a:t>المردودية المالية عند التمويل بأموال خاصة</a:t>
            </a:r>
            <a:endParaRPr lang="fr-FR" sz="2400" dirty="0"/>
          </a:p>
        </p:txBody>
      </p:sp>
      <p:sp>
        <p:nvSpPr>
          <p:cNvPr id="51" name="Rectangle 50"/>
          <p:cNvSpPr/>
          <p:nvPr/>
        </p:nvSpPr>
        <p:spPr>
          <a:xfrm>
            <a:off x="5105400" y="4520824"/>
            <a:ext cx="3810000" cy="461665"/>
          </a:xfrm>
          <a:prstGeom prst="rect">
            <a:avLst/>
          </a:prstGeom>
          <a:solidFill>
            <a:srgbClr val="00FFFF"/>
          </a:solidFill>
        </p:spPr>
        <p:txBody>
          <a:bodyPr wrap="square">
            <a:spAutoFit/>
          </a:bodyPr>
          <a:lstStyle/>
          <a:p>
            <a:pPr algn="r" rtl="1"/>
            <a:r>
              <a:rPr lang="ar-DZ" sz="2400" b="1" dirty="0" smtClean="0">
                <a:latin typeface="Times New Roman" pitchFamily="18" charset="0"/>
                <a:cs typeface="Times New Roman" pitchFamily="18" charset="0"/>
              </a:rPr>
              <a:t>المردودية المالية عند التمويل بديون</a:t>
            </a:r>
            <a:endParaRPr lang="fr-FR" sz="2400" dirty="0"/>
          </a:p>
        </p:txBody>
      </p:sp>
      <p:sp>
        <p:nvSpPr>
          <p:cNvPr id="54" name="Rectangle 53"/>
          <p:cNvSpPr/>
          <p:nvPr/>
        </p:nvSpPr>
        <p:spPr>
          <a:xfrm>
            <a:off x="81888" y="6019800"/>
            <a:ext cx="8915400" cy="830997"/>
          </a:xfrm>
          <a:prstGeom prst="rect">
            <a:avLst/>
          </a:prstGeom>
          <a:solidFill>
            <a:schemeClr val="bg1"/>
          </a:solidFill>
        </p:spPr>
        <p:txBody>
          <a:bodyPr wrap="square">
            <a:spAutoFit/>
          </a:bodyPr>
          <a:lstStyle/>
          <a:p>
            <a:pPr algn="r" rtl="1"/>
            <a:r>
              <a:rPr lang="ar-DZ" sz="2400" b="1" dirty="0" smtClean="0">
                <a:latin typeface="Times New Roman" pitchFamily="18" charset="0"/>
                <a:cs typeface="Times New Roman" pitchFamily="18" charset="0"/>
              </a:rPr>
              <a:t>نلاحظ تساوي المردودية المالية في الحالتين، أي أن أثر الرفع المالي معدوم، ومنه نقطة تعادل تمويلي عند </a:t>
            </a:r>
            <a:r>
              <a:rPr lang="fr-FR" sz="2400" b="1" dirty="0" smtClean="0">
                <a:latin typeface="Times New Roman" pitchFamily="18" charset="0"/>
                <a:cs typeface="Times New Roman" pitchFamily="18" charset="0"/>
              </a:rPr>
              <a:t>CA= 50000</a:t>
            </a:r>
            <a:r>
              <a:rPr lang="ar-DZ" sz="2400" b="1" dirty="0" smtClean="0">
                <a:latin typeface="Times New Roman" pitchFamily="18" charset="0"/>
                <a:cs typeface="Times New Roman" pitchFamily="18" charset="0"/>
              </a:rPr>
              <a:t>.</a:t>
            </a:r>
            <a:r>
              <a:rPr lang="fr-FR" sz="2400" b="1" dirty="0" smtClean="0">
                <a:latin typeface="Times New Roman" pitchFamily="18" charset="0"/>
                <a:cs typeface="Times New Roman" pitchFamily="18" charset="0"/>
              </a:rPr>
              <a:t> </a:t>
            </a:r>
            <a:endParaRPr lang="fr-FR" sz="2400" dirty="0"/>
          </a:p>
        </p:txBody>
      </p:sp>
      <p:sp>
        <p:nvSpPr>
          <p:cNvPr id="55" name="Rectangle 54"/>
          <p:cNvSpPr/>
          <p:nvPr/>
        </p:nvSpPr>
        <p:spPr>
          <a:xfrm>
            <a:off x="2971800" y="1447801"/>
            <a:ext cx="5943600" cy="461665"/>
          </a:xfrm>
          <a:prstGeom prst="rect">
            <a:avLst/>
          </a:prstGeom>
          <a:solidFill>
            <a:schemeClr val="bg1"/>
          </a:solidFill>
        </p:spPr>
        <p:txBody>
          <a:bodyPr wrap="square">
            <a:spAutoFit/>
          </a:bodyPr>
          <a:lstStyle/>
          <a:p>
            <a:pPr algn="r" rtl="1"/>
            <a:r>
              <a:rPr lang="ar-DZ" sz="2400" b="1" dirty="0" smtClean="0">
                <a:latin typeface="Times New Roman" pitchFamily="18" charset="0"/>
                <a:cs typeface="Times New Roman" pitchFamily="18" charset="0"/>
              </a:rPr>
              <a:t>مادام </a:t>
            </a:r>
            <a:r>
              <a:rPr lang="en-US" sz="2400" b="1" dirty="0" smtClean="0">
                <a:latin typeface="Times New Roman" pitchFamily="18" charset="0"/>
                <a:ea typeface="Arial" pitchFamily="34" charset="0"/>
                <a:cs typeface="Arial" pitchFamily="34" charset="0"/>
              </a:rPr>
              <a:t>R</a:t>
            </a:r>
            <a:r>
              <a:rPr lang="en-US" sz="2400" b="1" baseline="-25000" dirty="0" smtClean="0">
                <a:latin typeface="Times New Roman" pitchFamily="18" charset="0"/>
                <a:ea typeface="Arial" pitchFamily="34" charset="0"/>
                <a:cs typeface="Arial" pitchFamily="34" charset="0"/>
              </a:rPr>
              <a:t>e </a:t>
            </a:r>
            <a:r>
              <a:rPr lang="fr-FR" sz="2400" b="1" dirty="0" smtClean="0">
                <a:latin typeface="Times New Roman" pitchFamily="18" charset="0"/>
                <a:cs typeface="Times New Roman" pitchFamily="18" charset="0"/>
              </a:rPr>
              <a:t>= i</a:t>
            </a:r>
            <a:r>
              <a:rPr lang="ar-DZ" sz="2400" b="1" dirty="0" smtClean="0">
                <a:latin typeface="Times New Roman" pitchFamily="18" charset="0"/>
                <a:cs typeface="Times New Roman" pitchFamily="18" charset="0"/>
              </a:rPr>
              <a:t>، فلا يوجد أثر للديون على المردودية المالية</a:t>
            </a:r>
            <a:endParaRPr lang="fr-F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91000" y="274638"/>
            <a:ext cx="4343400" cy="868362"/>
          </a:xfrm>
        </p:spPr>
        <p:txBody>
          <a:bodyPr>
            <a:normAutofit/>
          </a:bodyPr>
          <a:lstStyle/>
          <a:p>
            <a:pPr algn="r" rtl="1"/>
            <a:r>
              <a:rPr lang="ar-DZ" sz="4000" b="1" dirty="0" smtClean="0">
                <a:solidFill>
                  <a:srgbClr val="FF0000"/>
                </a:solidFill>
                <a:latin typeface="Times New Roman" pitchFamily="18" charset="0"/>
                <a:cs typeface="Times New Roman" pitchFamily="18" charset="0"/>
              </a:rPr>
              <a:t>2. </a:t>
            </a:r>
            <a:r>
              <a:rPr lang="ar-DZ" sz="4000" b="1" dirty="0" smtClean="0">
                <a:solidFill>
                  <a:srgbClr val="FF0000"/>
                </a:solidFill>
                <a:latin typeface="Arial" pitchFamily="34" charset="0"/>
                <a:cs typeface="Arial" pitchFamily="34" charset="0"/>
              </a:rPr>
              <a:t>أثر الرفع المالي:</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066800"/>
            <a:ext cx="8153400" cy="1066800"/>
          </a:xfrm>
        </p:spPr>
        <p:txBody>
          <a:bodyPr>
            <a:normAutofit/>
          </a:bodyPr>
          <a:lstStyle/>
          <a:p>
            <a:pPr marL="23813" indent="-23813" algn="just" rtl="1">
              <a:buNone/>
            </a:pPr>
            <a:r>
              <a:rPr lang="ar-DZ" sz="2800" b="1" dirty="0" smtClean="0">
                <a:latin typeface="Arial" pitchFamily="34" charset="0"/>
                <a:cs typeface="Arial" pitchFamily="34" charset="0"/>
              </a:rPr>
              <a:t>التغير الذي يحدث في العائد المتاح الملاك (النتيجة الصافية)، نتيجة لتغير معين في الربح قبل الفوائد والضرائب.</a:t>
            </a:r>
          </a:p>
          <a:p>
            <a:pPr marL="23813" indent="-23813" algn="r" rtl="1">
              <a:buNone/>
            </a:pPr>
            <a:endParaRPr lang="fr-FR" sz="2800" b="1" dirty="0">
              <a:latin typeface="Arial" pitchFamily="34" charset="0"/>
              <a:cs typeface="Arial" pitchFamily="34" charset="0"/>
            </a:endParaRPr>
          </a:p>
        </p:txBody>
      </p:sp>
      <p:sp>
        <p:nvSpPr>
          <p:cNvPr id="4" name="Espace réservé du contenu 2"/>
          <p:cNvSpPr txBox="1">
            <a:spLocks/>
          </p:cNvSpPr>
          <p:nvPr/>
        </p:nvSpPr>
        <p:spPr>
          <a:xfrm>
            <a:off x="609600" y="2667000"/>
            <a:ext cx="8077200" cy="1066800"/>
          </a:xfrm>
          <a:prstGeom prst="rect">
            <a:avLst/>
          </a:prstGeom>
        </p:spPr>
        <p:txBody>
          <a:bodyPr vert="horz">
            <a:normAutofit/>
          </a:bodyPr>
          <a:lstStyle/>
          <a:p>
            <a:pPr marL="23813" lvl="0" indent="-23813" algn="just" rtl="1">
              <a:spcBef>
                <a:spcPct val="20000"/>
              </a:spcBef>
              <a:buClr>
                <a:schemeClr val="accent1"/>
              </a:buClr>
              <a:buSzPct val="80000"/>
            </a:pP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مقدار المردودية الاقتصادية (معدل العائد على الأموال المستثمرة</a:t>
            </a:r>
            <a:r>
              <a:rPr lang="ar-DZ" sz="2800" b="1" dirty="0" smtClean="0">
                <a:latin typeface="Arial" pitchFamily="34" charset="0"/>
                <a:cs typeface="Arial" pitchFamily="34" charset="0"/>
              </a:rPr>
              <a:t>) الذي </a:t>
            </a:r>
            <a:r>
              <a:rPr lang="ar-DZ" sz="2800" b="1" dirty="0" err="1" smtClean="0">
                <a:latin typeface="Arial" pitchFamily="34" charset="0"/>
                <a:cs typeface="Arial" pitchFamily="34" charset="0"/>
              </a:rPr>
              <a:t>يتترجم</a:t>
            </a:r>
            <a:r>
              <a:rPr lang="ar-DZ" sz="2800" b="1" dirty="0" smtClean="0">
                <a:latin typeface="Arial" pitchFamily="34" charset="0"/>
                <a:cs typeface="Arial" pitchFamily="34" charset="0"/>
              </a:rPr>
              <a:t> إلى </a:t>
            </a: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مردودية مالية (معدل العائد على حقوق</a:t>
            </a:r>
            <a:r>
              <a:rPr kumimoji="0" lang="ar-DZ" sz="2800" b="1" i="0" u="none" strike="noStrike" kern="1200" cap="none" spc="0" normalizeH="0" noProof="0" dirty="0" smtClean="0">
                <a:ln>
                  <a:noFill/>
                </a:ln>
                <a:solidFill>
                  <a:schemeClr val="tx1"/>
                </a:solidFill>
                <a:effectLst/>
                <a:uLnTx/>
                <a:uFillTx/>
                <a:latin typeface="Arial" pitchFamily="34" charset="0"/>
                <a:ea typeface="+mn-ea"/>
                <a:cs typeface="Arial" pitchFamily="34" charset="0"/>
              </a:rPr>
              <a:t> الملكية).</a:t>
            </a:r>
            <a:endPar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23813" marR="0" lvl="0" indent="-23813"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fr-FR" sz="2800" b="1"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34000" y="990600"/>
            <a:ext cx="838200" cy="487362"/>
          </a:xfrm>
        </p:spPr>
        <p:txBody>
          <a:bodyPr>
            <a:normAutofit/>
          </a:bodyPr>
          <a:lstStyle/>
          <a:p>
            <a:pPr algn="r" rtl="1"/>
            <a:r>
              <a:rPr lang="ar-DZ" sz="2400" b="1" dirty="0" smtClean="0">
                <a:solidFill>
                  <a:srgbClr val="FF0000"/>
                </a:solidFill>
                <a:latin typeface="Times New Roman" pitchFamily="18" charset="0"/>
                <a:cs typeface="Times New Roman" pitchFamily="18" charset="0"/>
              </a:rPr>
              <a:t>تمويل</a:t>
            </a:r>
            <a:endParaRPr lang="fr-FR" sz="3600" dirty="0">
              <a:solidFill>
                <a:srgbClr val="FF0000"/>
              </a:solidFill>
              <a:latin typeface="Times New Roman" pitchFamily="18" charset="0"/>
              <a:cs typeface="Times New Roman" pitchFamily="18" charset="0"/>
            </a:endParaRPr>
          </a:p>
        </p:txBody>
      </p:sp>
      <p:grpSp>
        <p:nvGrpSpPr>
          <p:cNvPr id="3" name="Groupe 35"/>
          <p:cNvGrpSpPr/>
          <p:nvPr/>
        </p:nvGrpSpPr>
        <p:grpSpPr>
          <a:xfrm>
            <a:off x="185665" y="921216"/>
            <a:ext cx="8632071" cy="5029201"/>
            <a:chOff x="185665" y="921216"/>
            <a:chExt cx="8632071" cy="5029201"/>
          </a:xfrm>
        </p:grpSpPr>
        <p:sp>
          <p:nvSpPr>
            <p:cNvPr id="181251" name="Text Box 3"/>
            <p:cNvSpPr txBox="1">
              <a:spLocks noChangeArrowheads="1"/>
            </p:cNvSpPr>
            <p:nvPr/>
          </p:nvSpPr>
          <p:spPr bwMode="auto">
            <a:xfrm>
              <a:off x="6234444" y="921216"/>
              <a:ext cx="2188119" cy="18510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الأصول الاقتصادية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AE</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81252" name="Text Box 4"/>
            <p:cNvSpPr txBox="1">
              <a:spLocks noChangeArrowheads="1"/>
            </p:cNvSpPr>
            <p:nvPr/>
          </p:nvSpPr>
          <p:spPr bwMode="auto">
            <a:xfrm>
              <a:off x="6297733" y="3697754"/>
              <a:ext cx="2188119" cy="225266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نتيجة الاستغلال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81253" name="Text Box 5"/>
            <p:cNvSpPr txBox="1">
              <a:spLocks noChangeArrowheads="1"/>
            </p:cNvSpPr>
            <p:nvPr/>
          </p:nvSpPr>
          <p:spPr bwMode="auto">
            <a:xfrm>
              <a:off x="3282220" y="921216"/>
              <a:ext cx="2002881" cy="78581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الأموال الخاصة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81254" name="Text Box 6"/>
            <p:cNvSpPr txBox="1">
              <a:spLocks noChangeArrowheads="1"/>
            </p:cNvSpPr>
            <p:nvPr/>
          </p:nvSpPr>
          <p:spPr bwMode="auto">
            <a:xfrm>
              <a:off x="3282220" y="1707029"/>
              <a:ext cx="2002881" cy="73808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rtl="1"/>
              <a:r>
                <a:rPr lang="ar-DZ" sz="2400" b="1" dirty="0" smtClean="0">
                  <a:latin typeface="Times New Roman" pitchFamily="18" charset="0"/>
                  <a:cs typeface="Times New Roman" pitchFamily="18" charset="0"/>
                </a:rPr>
                <a:t>الديون الصافية</a:t>
              </a:r>
            </a:p>
            <a:p>
              <a:pPr algn="ctr" rtl="1"/>
              <a:r>
                <a:rPr lang="ar-DZ" sz="2400" b="1" dirty="0" smtClean="0">
                  <a:latin typeface="Times New Roman" pitchFamily="18" charset="0"/>
                  <a:cs typeface="Times New Roman" pitchFamily="18" charset="0"/>
                </a:rPr>
                <a:t> </a:t>
              </a:r>
              <a:r>
                <a:rPr lang="fr-FR" sz="2400" b="1" dirty="0" smtClean="0">
                  <a:latin typeface="Times New Roman" pitchFamily="18" charset="0"/>
                  <a:ea typeface="Arial" pitchFamily="34" charset="0"/>
                  <a:cs typeface="Times New Roman" pitchFamily="18" charset="0"/>
                </a:rPr>
                <a:t>D</a:t>
              </a:r>
            </a:p>
          </p:txBody>
        </p:sp>
        <p:sp>
          <p:nvSpPr>
            <p:cNvPr id="181255" name="Text Box 7"/>
            <p:cNvSpPr txBox="1">
              <a:spLocks noChangeArrowheads="1"/>
            </p:cNvSpPr>
            <p:nvPr/>
          </p:nvSpPr>
          <p:spPr bwMode="auto">
            <a:xfrm>
              <a:off x="3282220" y="3697754"/>
              <a:ext cx="2002881" cy="7508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المصاريف المالية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Di</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81256" name="Text Box 8"/>
            <p:cNvSpPr txBox="1">
              <a:spLocks noChangeArrowheads="1"/>
            </p:cNvSpPr>
            <p:nvPr/>
          </p:nvSpPr>
          <p:spPr bwMode="auto">
            <a:xfrm>
              <a:off x="3282220" y="4448641"/>
              <a:ext cx="2002881" cy="7508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الضرائب على الأرباح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T </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81257" name="Text Box 9"/>
            <p:cNvSpPr txBox="1">
              <a:spLocks noChangeArrowheads="1"/>
            </p:cNvSpPr>
            <p:nvPr/>
          </p:nvSpPr>
          <p:spPr bwMode="auto">
            <a:xfrm>
              <a:off x="3282220" y="5199529"/>
              <a:ext cx="2002881" cy="7508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الربح الصافي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RN</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81258" name="AutoShape 10"/>
            <p:cNvSpPr>
              <a:spLocks noChangeArrowheads="1"/>
            </p:cNvSpPr>
            <p:nvPr/>
          </p:nvSpPr>
          <p:spPr bwMode="auto">
            <a:xfrm rot="5400000">
              <a:off x="6879398" y="3103061"/>
              <a:ext cx="803275" cy="280172"/>
            </a:xfrm>
            <a:prstGeom prst="rightArrow">
              <a:avLst>
                <a:gd name="adj1" fmla="val 50000"/>
                <a:gd name="adj2" fmla="val 71875"/>
              </a:avLst>
            </a:prstGeom>
            <a:solidFill>
              <a:srgbClr val="FFFFFF"/>
            </a:solidFill>
            <a:ln w="349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fr-FR" sz="3200" b="1"/>
            </a:p>
          </p:txBody>
        </p:sp>
        <p:sp>
          <p:nvSpPr>
            <p:cNvPr id="181259" name="AutoShape 11"/>
            <p:cNvSpPr>
              <a:spLocks noChangeArrowheads="1"/>
            </p:cNvSpPr>
            <p:nvPr/>
          </p:nvSpPr>
          <p:spPr bwMode="auto">
            <a:xfrm>
              <a:off x="5354565" y="1555464"/>
              <a:ext cx="845146" cy="260773"/>
            </a:xfrm>
            <a:prstGeom prst="rightArrow">
              <a:avLst>
                <a:gd name="adj1" fmla="val 50000"/>
                <a:gd name="adj2" fmla="val 122210"/>
              </a:avLst>
            </a:prstGeom>
            <a:solidFill>
              <a:srgbClr val="FFFFFF"/>
            </a:solidFill>
            <a:ln w="349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fr-FR" sz="3200" b="1"/>
            </a:p>
          </p:txBody>
        </p:sp>
        <p:sp>
          <p:nvSpPr>
            <p:cNvPr id="181260" name="AutoShape 12"/>
            <p:cNvSpPr>
              <a:spLocks noChangeArrowheads="1"/>
            </p:cNvSpPr>
            <p:nvPr/>
          </p:nvSpPr>
          <p:spPr bwMode="auto">
            <a:xfrm>
              <a:off x="1823474" y="1253004"/>
              <a:ext cx="1458746" cy="279400"/>
            </a:xfrm>
            <a:prstGeom prst="rightArrow">
              <a:avLst>
                <a:gd name="adj1" fmla="val 50000"/>
                <a:gd name="adj2" fmla="val 196875"/>
              </a:avLst>
            </a:prstGeom>
            <a:solidFill>
              <a:srgbClr val="FFFFFF"/>
            </a:solidFill>
            <a:ln w="349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fr-FR" sz="3200" b="1"/>
            </a:p>
          </p:txBody>
        </p:sp>
        <p:cxnSp>
          <p:nvCxnSpPr>
            <p:cNvPr id="181261" name="AutoShape 13"/>
            <p:cNvCxnSpPr>
              <a:cxnSpLocks noChangeShapeType="1"/>
            </p:cNvCxnSpPr>
            <p:nvPr/>
          </p:nvCxnSpPr>
          <p:spPr bwMode="auto">
            <a:xfrm flipH="1">
              <a:off x="1962402" y="5427705"/>
              <a:ext cx="1319818" cy="1164"/>
            </a:xfrm>
            <a:prstGeom prst="straightConnector1">
              <a:avLst/>
            </a:prstGeom>
            <a:noFill/>
            <a:ln w="22225">
              <a:solidFill>
                <a:srgbClr val="000000"/>
              </a:solidFill>
              <a:round/>
              <a:headEnd/>
              <a:tailEnd/>
            </a:ln>
          </p:spPr>
        </p:cxnSp>
        <p:cxnSp>
          <p:nvCxnSpPr>
            <p:cNvPr id="181262" name="AutoShape 14"/>
            <p:cNvCxnSpPr>
              <a:cxnSpLocks noChangeShapeType="1"/>
            </p:cNvCxnSpPr>
            <p:nvPr/>
          </p:nvCxnSpPr>
          <p:spPr bwMode="auto">
            <a:xfrm flipH="1">
              <a:off x="1835051" y="5583704"/>
              <a:ext cx="1447169" cy="1164"/>
            </a:xfrm>
            <a:prstGeom prst="straightConnector1">
              <a:avLst/>
            </a:prstGeom>
            <a:noFill/>
            <a:ln w="22225">
              <a:solidFill>
                <a:srgbClr val="000000"/>
              </a:solidFill>
              <a:round/>
              <a:headEnd/>
              <a:tailEnd/>
            </a:ln>
          </p:spPr>
        </p:cxnSp>
        <p:cxnSp>
          <p:nvCxnSpPr>
            <p:cNvPr id="181263" name="AutoShape 15"/>
            <p:cNvCxnSpPr>
              <a:cxnSpLocks noChangeShapeType="1"/>
            </p:cNvCxnSpPr>
            <p:nvPr/>
          </p:nvCxnSpPr>
          <p:spPr bwMode="auto">
            <a:xfrm>
              <a:off x="1950825" y="3645366"/>
              <a:ext cx="772" cy="1799802"/>
            </a:xfrm>
            <a:prstGeom prst="straightConnector1">
              <a:avLst/>
            </a:prstGeom>
            <a:noFill/>
            <a:ln w="22225">
              <a:solidFill>
                <a:srgbClr val="000000"/>
              </a:solidFill>
              <a:round/>
              <a:headEnd/>
              <a:tailEnd/>
            </a:ln>
          </p:spPr>
        </p:cxnSp>
        <p:cxnSp>
          <p:nvCxnSpPr>
            <p:cNvPr id="181264" name="AutoShape 16"/>
            <p:cNvCxnSpPr>
              <a:cxnSpLocks noChangeShapeType="1"/>
            </p:cNvCxnSpPr>
            <p:nvPr/>
          </p:nvCxnSpPr>
          <p:spPr bwMode="auto">
            <a:xfrm>
              <a:off x="1823474" y="3645366"/>
              <a:ext cx="772" cy="1956964"/>
            </a:xfrm>
            <a:prstGeom prst="straightConnector1">
              <a:avLst/>
            </a:prstGeom>
            <a:noFill/>
            <a:ln w="22225">
              <a:solidFill>
                <a:srgbClr val="000000"/>
              </a:solidFill>
              <a:round/>
              <a:headEnd/>
              <a:tailEnd/>
            </a:ln>
          </p:spPr>
        </p:cxnSp>
        <p:cxnSp>
          <p:nvCxnSpPr>
            <p:cNvPr id="181265" name="AutoShape 17"/>
            <p:cNvCxnSpPr>
              <a:cxnSpLocks noChangeShapeType="1"/>
            </p:cNvCxnSpPr>
            <p:nvPr/>
          </p:nvCxnSpPr>
          <p:spPr bwMode="auto">
            <a:xfrm>
              <a:off x="1962402" y="1481180"/>
              <a:ext cx="0" cy="1241002"/>
            </a:xfrm>
            <a:prstGeom prst="straightConnector1">
              <a:avLst/>
            </a:prstGeom>
            <a:noFill/>
            <a:ln w="22225">
              <a:solidFill>
                <a:srgbClr val="000000"/>
              </a:solidFill>
              <a:round/>
              <a:headEnd/>
              <a:tailEnd/>
            </a:ln>
          </p:spPr>
        </p:cxnSp>
        <p:cxnSp>
          <p:nvCxnSpPr>
            <p:cNvPr id="181266" name="AutoShape 18"/>
            <p:cNvCxnSpPr>
              <a:cxnSpLocks noChangeShapeType="1"/>
            </p:cNvCxnSpPr>
            <p:nvPr/>
          </p:nvCxnSpPr>
          <p:spPr bwMode="auto">
            <a:xfrm>
              <a:off x="1823474" y="1321689"/>
              <a:ext cx="11577" cy="1415627"/>
            </a:xfrm>
            <a:prstGeom prst="straightConnector1">
              <a:avLst/>
            </a:prstGeom>
            <a:noFill/>
            <a:ln w="22225">
              <a:solidFill>
                <a:srgbClr val="000000"/>
              </a:solidFill>
              <a:round/>
              <a:headEnd/>
              <a:tailEnd/>
            </a:ln>
          </p:spPr>
        </p:cxnSp>
        <p:sp>
          <p:nvSpPr>
            <p:cNvPr id="181267" name="Text Box 19"/>
            <p:cNvSpPr txBox="1">
              <a:spLocks noChangeArrowheads="1"/>
            </p:cNvSpPr>
            <p:nvPr/>
          </p:nvSpPr>
          <p:spPr bwMode="auto">
            <a:xfrm>
              <a:off x="185665" y="2737316"/>
              <a:ext cx="2154930" cy="77417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مكافأة أموال خاصة</a:t>
              </a:r>
              <a:endPar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مردودية أموال خاصة</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81268" name="Text Box 20"/>
            <p:cNvSpPr txBox="1">
              <a:spLocks noChangeArrowheads="1"/>
            </p:cNvSpPr>
            <p:nvPr/>
          </p:nvSpPr>
          <p:spPr bwMode="auto">
            <a:xfrm>
              <a:off x="2437073" y="2702391"/>
              <a:ext cx="1427873" cy="80909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مكافأة القروض</a:t>
              </a:r>
              <a:endPar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تكلفة الديون</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81269" name="AutoShape 21"/>
            <p:cNvCxnSpPr>
              <a:cxnSpLocks noChangeShapeType="1"/>
            </p:cNvCxnSpPr>
            <p:nvPr/>
          </p:nvCxnSpPr>
          <p:spPr bwMode="auto">
            <a:xfrm flipH="1">
              <a:off x="2888590" y="4221629"/>
              <a:ext cx="393630" cy="0"/>
            </a:xfrm>
            <a:prstGeom prst="straightConnector1">
              <a:avLst/>
            </a:prstGeom>
            <a:noFill/>
            <a:ln w="22225">
              <a:solidFill>
                <a:srgbClr val="000000"/>
              </a:solidFill>
              <a:round/>
              <a:headEnd/>
              <a:tailEnd/>
            </a:ln>
          </p:spPr>
        </p:cxnSp>
        <p:cxnSp>
          <p:nvCxnSpPr>
            <p:cNvPr id="181270" name="AutoShape 22"/>
            <p:cNvCxnSpPr>
              <a:cxnSpLocks noChangeShapeType="1"/>
            </p:cNvCxnSpPr>
            <p:nvPr/>
          </p:nvCxnSpPr>
          <p:spPr bwMode="auto">
            <a:xfrm flipH="1">
              <a:off x="3004363" y="4029541"/>
              <a:ext cx="277856" cy="1164"/>
            </a:xfrm>
            <a:prstGeom prst="straightConnector1">
              <a:avLst/>
            </a:prstGeom>
            <a:noFill/>
            <a:ln w="22225">
              <a:solidFill>
                <a:srgbClr val="000000"/>
              </a:solidFill>
              <a:round/>
              <a:headEnd/>
              <a:tailEnd/>
            </a:ln>
          </p:spPr>
        </p:cxnSp>
        <p:cxnSp>
          <p:nvCxnSpPr>
            <p:cNvPr id="181271" name="AutoShape 23"/>
            <p:cNvCxnSpPr>
              <a:cxnSpLocks noChangeShapeType="1"/>
            </p:cNvCxnSpPr>
            <p:nvPr/>
          </p:nvCxnSpPr>
          <p:spPr bwMode="auto">
            <a:xfrm>
              <a:off x="2888590" y="3523129"/>
              <a:ext cx="0" cy="699664"/>
            </a:xfrm>
            <a:prstGeom prst="straightConnector1">
              <a:avLst/>
            </a:prstGeom>
            <a:noFill/>
            <a:ln w="22225">
              <a:solidFill>
                <a:srgbClr val="000000"/>
              </a:solidFill>
              <a:round/>
              <a:headEnd/>
              <a:tailEnd/>
            </a:ln>
          </p:spPr>
        </p:cxnSp>
        <p:cxnSp>
          <p:nvCxnSpPr>
            <p:cNvPr id="181272" name="AutoShape 24"/>
            <p:cNvCxnSpPr>
              <a:cxnSpLocks noChangeShapeType="1"/>
            </p:cNvCxnSpPr>
            <p:nvPr/>
          </p:nvCxnSpPr>
          <p:spPr bwMode="auto">
            <a:xfrm>
              <a:off x="3004363" y="3523129"/>
              <a:ext cx="0" cy="507577"/>
            </a:xfrm>
            <a:prstGeom prst="straightConnector1">
              <a:avLst/>
            </a:prstGeom>
            <a:noFill/>
            <a:ln w="22225">
              <a:solidFill>
                <a:srgbClr val="000000"/>
              </a:solidFill>
              <a:round/>
              <a:headEnd/>
              <a:tailEnd/>
            </a:ln>
          </p:spPr>
        </p:cxnSp>
        <p:cxnSp>
          <p:nvCxnSpPr>
            <p:cNvPr id="181273" name="AutoShape 25"/>
            <p:cNvCxnSpPr>
              <a:cxnSpLocks noChangeShapeType="1"/>
            </p:cNvCxnSpPr>
            <p:nvPr/>
          </p:nvCxnSpPr>
          <p:spPr bwMode="auto">
            <a:xfrm>
              <a:off x="2888590" y="2002727"/>
              <a:ext cx="772" cy="699664"/>
            </a:xfrm>
            <a:prstGeom prst="straightConnector1">
              <a:avLst/>
            </a:prstGeom>
            <a:noFill/>
            <a:ln w="22225">
              <a:solidFill>
                <a:srgbClr val="000000"/>
              </a:solidFill>
              <a:round/>
              <a:headEnd/>
              <a:tailEnd/>
            </a:ln>
          </p:spPr>
        </p:cxnSp>
        <p:cxnSp>
          <p:nvCxnSpPr>
            <p:cNvPr id="181274" name="AutoShape 26"/>
            <p:cNvCxnSpPr>
              <a:cxnSpLocks noChangeShapeType="1"/>
            </p:cNvCxnSpPr>
            <p:nvPr/>
          </p:nvCxnSpPr>
          <p:spPr bwMode="auto">
            <a:xfrm>
              <a:off x="3004363" y="2002727"/>
              <a:ext cx="772" cy="699664"/>
            </a:xfrm>
            <a:prstGeom prst="straightConnector1">
              <a:avLst/>
            </a:prstGeom>
            <a:noFill/>
            <a:ln w="22225">
              <a:solidFill>
                <a:srgbClr val="000000"/>
              </a:solidFill>
              <a:round/>
              <a:headEnd/>
              <a:tailEnd/>
            </a:ln>
          </p:spPr>
        </p:cxnSp>
        <p:sp>
          <p:nvSpPr>
            <p:cNvPr id="181275" name="AutoShape 27"/>
            <p:cNvSpPr>
              <a:spLocks noChangeArrowheads="1"/>
            </p:cNvSpPr>
            <p:nvPr/>
          </p:nvSpPr>
          <p:spPr bwMode="auto">
            <a:xfrm>
              <a:off x="2889362" y="1915414"/>
              <a:ext cx="323394" cy="279400"/>
            </a:xfrm>
            <a:prstGeom prst="rightArrow">
              <a:avLst>
                <a:gd name="adj1" fmla="val 50000"/>
                <a:gd name="adj2" fmla="val 43646"/>
              </a:avLst>
            </a:prstGeom>
            <a:solidFill>
              <a:srgbClr val="FFFFFF"/>
            </a:solidFill>
            <a:ln w="349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fr-FR" sz="3200" b="1"/>
            </a:p>
          </p:txBody>
        </p:sp>
        <p:sp>
          <p:nvSpPr>
            <p:cNvPr id="181276" name="AutoShape 28"/>
            <p:cNvSpPr>
              <a:spLocks noChangeArrowheads="1"/>
            </p:cNvSpPr>
            <p:nvPr/>
          </p:nvSpPr>
          <p:spPr bwMode="auto">
            <a:xfrm rot="10800000">
              <a:off x="5354565" y="4623266"/>
              <a:ext cx="845146" cy="260773"/>
            </a:xfrm>
            <a:prstGeom prst="rightArrow">
              <a:avLst>
                <a:gd name="adj1" fmla="val 50000"/>
                <a:gd name="adj2" fmla="val 122210"/>
              </a:avLst>
            </a:prstGeom>
            <a:solidFill>
              <a:srgbClr val="FFFFFF"/>
            </a:solidFill>
            <a:ln w="349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fr-FR" sz="3200" b="1"/>
            </a:p>
          </p:txBody>
        </p:sp>
        <p:sp>
          <p:nvSpPr>
            <p:cNvPr id="181277" name="Text Box 29"/>
            <p:cNvSpPr txBox="1">
              <a:spLocks noChangeArrowheads="1"/>
            </p:cNvSpPr>
            <p:nvPr/>
          </p:nvSpPr>
          <p:spPr bwMode="auto">
            <a:xfrm>
              <a:off x="7484797" y="2930568"/>
              <a:ext cx="1332939" cy="5937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المردودية الاقتصادية</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81278" name="Text Box 30"/>
            <p:cNvSpPr txBox="1">
              <a:spLocks noChangeArrowheads="1"/>
            </p:cNvSpPr>
            <p:nvPr/>
          </p:nvSpPr>
          <p:spPr bwMode="auto">
            <a:xfrm>
              <a:off x="5435607" y="1903412"/>
              <a:ext cx="617459" cy="6111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81279" name="Text Box 31"/>
            <p:cNvSpPr txBox="1">
              <a:spLocks noChangeArrowheads="1"/>
            </p:cNvSpPr>
            <p:nvPr/>
          </p:nvSpPr>
          <p:spPr bwMode="auto">
            <a:xfrm>
              <a:off x="6477000" y="2911941"/>
              <a:ext cx="597391" cy="6111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81280" name="Text Box 32"/>
            <p:cNvSpPr txBox="1">
              <a:spLocks noChangeArrowheads="1"/>
            </p:cNvSpPr>
            <p:nvPr/>
          </p:nvSpPr>
          <p:spPr bwMode="auto">
            <a:xfrm>
              <a:off x="5443325" y="3837454"/>
              <a:ext cx="617459" cy="6111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(3)</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81281" name="Text Box 33"/>
            <p:cNvSpPr txBox="1">
              <a:spLocks noChangeArrowheads="1"/>
            </p:cNvSpPr>
            <p:nvPr/>
          </p:nvSpPr>
          <p:spPr bwMode="auto">
            <a:xfrm>
              <a:off x="3921289" y="2911941"/>
              <a:ext cx="629036" cy="6111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(4)</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grpSp>
      <p:sp>
        <p:nvSpPr>
          <p:cNvPr id="35" name="Titre 1"/>
          <p:cNvSpPr txBox="1">
            <a:spLocks/>
          </p:cNvSpPr>
          <p:nvPr/>
        </p:nvSpPr>
        <p:spPr>
          <a:xfrm>
            <a:off x="5410200" y="4953000"/>
            <a:ext cx="762000" cy="487362"/>
          </a:xfrm>
          <a:prstGeom prst="rect">
            <a:avLst/>
          </a:prstGeom>
        </p:spPr>
        <p:txBody>
          <a:bodyPr vert="horz" lIns="45720" rIns="45720" anchor="ctr">
            <a:norm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ar-DZ" sz="2400" b="1" i="0" u="none" strike="noStrike" kern="1200" cap="none" spc="0" normalizeH="0" baseline="0" noProof="0" dirty="0" smtClean="0">
                <a:ln>
                  <a:noFill/>
                </a:ln>
                <a:solidFill>
                  <a:srgbClr val="FF0000"/>
                </a:solidFill>
                <a:effectLst/>
                <a:uLnTx/>
                <a:uFillTx/>
                <a:latin typeface="Times New Roman" pitchFamily="18" charset="0"/>
                <a:ea typeface="+mj-ea"/>
                <a:cs typeface="Times New Roman" pitchFamily="18" charset="0"/>
              </a:rPr>
              <a:t>توزيع</a:t>
            </a:r>
            <a:endParaRPr kumimoji="0" lang="fr-FR" sz="4000" b="0" i="0" u="none" strike="noStrike" kern="1200" cap="none" spc="0" normalizeH="0" baseline="0" noProof="0" dirty="0">
              <a:ln>
                <a:noFill/>
              </a:ln>
              <a:solidFill>
                <a:srgbClr val="FF0000"/>
              </a:solidFill>
              <a:effectLst/>
              <a:uLnTx/>
              <a:uFillTx/>
              <a:latin typeface="Times New Roman" pitchFamily="18" charset="0"/>
              <a:ea typeface="+mj-ea"/>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62200" y="914400"/>
            <a:ext cx="6248400" cy="715962"/>
          </a:xfrm>
        </p:spPr>
        <p:txBody>
          <a:bodyPr>
            <a:noAutofit/>
          </a:bodyPr>
          <a:lstStyle/>
          <a:p>
            <a:pPr algn="r" rtl="1"/>
            <a:r>
              <a:rPr lang="ar-DZ" sz="3200" b="1" dirty="0" smtClean="0">
                <a:solidFill>
                  <a:srgbClr val="FF0000"/>
                </a:solidFill>
                <a:latin typeface="Arial" pitchFamily="34" charset="0"/>
                <a:cs typeface="Arial" pitchFamily="34" charset="0"/>
              </a:rPr>
              <a:t>أ. المردودية الاقتصادية (العائد على الأصول) :</a:t>
            </a:r>
            <a:endParaRPr lang="fr-FR" sz="32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381000" y="1524000"/>
            <a:ext cx="8305800" cy="990600"/>
          </a:xfrm>
        </p:spPr>
        <p:txBody>
          <a:bodyPr>
            <a:normAutofit fontScale="85000" lnSpcReduction="20000"/>
          </a:bodyPr>
          <a:lstStyle/>
          <a:p>
            <a:pPr marL="23813" indent="-23813" algn="just" rtl="1">
              <a:buNone/>
            </a:pPr>
            <a:r>
              <a:rPr lang="ar-DZ" sz="2800" b="1" dirty="0" smtClean="0">
                <a:latin typeface="Arial" pitchFamily="34" charset="0"/>
                <a:cs typeface="Arial" pitchFamily="34" charset="0"/>
              </a:rPr>
              <a:t>      تقيس مساهمة الأصول الاقتصادية في تكوين نتيجة الاستغلال، أي مساهمة كل </a:t>
            </a:r>
            <a:r>
              <a:rPr lang="ar-DZ" sz="2800" b="1" dirty="0" err="1" smtClean="0">
                <a:latin typeface="Arial" pitchFamily="34" charset="0"/>
                <a:cs typeface="Arial" pitchFamily="34" charset="0"/>
              </a:rPr>
              <a:t>و</a:t>
            </a:r>
            <a:r>
              <a:rPr lang="ar-DZ" sz="2800" b="1" dirty="0" smtClean="0">
                <a:latin typeface="Arial" pitchFamily="34" charset="0"/>
                <a:cs typeface="Arial" pitchFamily="34" charset="0"/>
              </a:rPr>
              <a:t> ن مستثمرة في الأصول في تكوين نتيجة الاستغلال، وهي مستقلة عن الهيكل المالي، ومتعلقة فقط بنشاط الاستغلال (الإنتاج والبيع).</a:t>
            </a:r>
            <a:endParaRPr lang="fr-FR" sz="2800" dirty="0">
              <a:latin typeface="Arial" pitchFamily="34" charset="0"/>
              <a:cs typeface="Arial" pitchFamily="34" charset="0"/>
            </a:endParaRPr>
          </a:p>
        </p:txBody>
      </p:sp>
      <p:grpSp>
        <p:nvGrpSpPr>
          <p:cNvPr id="4" name="Groupe 15"/>
          <p:cNvGrpSpPr/>
          <p:nvPr/>
        </p:nvGrpSpPr>
        <p:grpSpPr>
          <a:xfrm>
            <a:off x="685800" y="2965092"/>
            <a:ext cx="7751916" cy="921108"/>
            <a:chOff x="914400" y="3651230"/>
            <a:chExt cx="7751916" cy="921108"/>
          </a:xfrm>
        </p:grpSpPr>
        <p:grpSp>
          <p:nvGrpSpPr>
            <p:cNvPr id="5" name="Group 2"/>
            <p:cNvGrpSpPr>
              <a:grpSpLocks/>
            </p:cNvGrpSpPr>
            <p:nvPr/>
          </p:nvGrpSpPr>
          <p:grpSpPr bwMode="auto">
            <a:xfrm>
              <a:off x="914400" y="3651230"/>
              <a:ext cx="6324000" cy="921108"/>
              <a:chOff x="1395" y="13730"/>
              <a:chExt cx="5350" cy="765"/>
            </a:xfrm>
          </p:grpSpPr>
          <p:sp>
            <p:nvSpPr>
              <p:cNvPr id="182275" name="Text Box 3"/>
              <p:cNvSpPr txBox="1">
                <a:spLocks noChangeArrowheads="1"/>
              </p:cNvSpPr>
              <p:nvPr/>
            </p:nvSpPr>
            <p:spPr bwMode="auto">
              <a:xfrm>
                <a:off x="1395" y="13901"/>
                <a:ext cx="735" cy="40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2276" name="Text Box 4"/>
              <p:cNvSpPr txBox="1">
                <a:spLocks noChangeArrowheads="1"/>
              </p:cNvSpPr>
              <p:nvPr/>
            </p:nvSpPr>
            <p:spPr bwMode="auto">
              <a:xfrm>
                <a:off x="1930" y="13730"/>
                <a:ext cx="819" cy="39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2277" name="Text Box 5"/>
              <p:cNvSpPr txBox="1">
                <a:spLocks noChangeArrowheads="1"/>
              </p:cNvSpPr>
              <p:nvPr/>
            </p:nvSpPr>
            <p:spPr bwMode="auto">
              <a:xfrm>
                <a:off x="1995" y="14165"/>
                <a:ext cx="560"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82278" name="AutoShape 6"/>
              <p:cNvCxnSpPr>
                <a:cxnSpLocks noChangeShapeType="1"/>
              </p:cNvCxnSpPr>
              <p:nvPr/>
            </p:nvCxnSpPr>
            <p:spPr bwMode="auto">
              <a:xfrm>
                <a:off x="2001" y="14165"/>
                <a:ext cx="789" cy="0"/>
              </a:xfrm>
              <a:prstGeom prst="straightConnector1">
                <a:avLst/>
              </a:prstGeom>
              <a:noFill/>
              <a:ln w="9525">
                <a:solidFill>
                  <a:srgbClr val="000000"/>
                </a:solidFill>
                <a:round/>
                <a:headEnd/>
                <a:tailEnd/>
              </a:ln>
            </p:spPr>
          </p:cxnSp>
          <p:sp>
            <p:nvSpPr>
              <p:cNvPr id="182279" name="Text Box 7"/>
              <p:cNvSpPr txBox="1">
                <a:spLocks noChangeArrowheads="1"/>
              </p:cNvSpPr>
              <p:nvPr/>
            </p:nvSpPr>
            <p:spPr bwMode="auto">
              <a:xfrm>
                <a:off x="4618" y="13852"/>
                <a:ext cx="735"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2280" name="Text Box 8"/>
              <p:cNvSpPr txBox="1">
                <a:spLocks noChangeArrowheads="1"/>
              </p:cNvSpPr>
              <p:nvPr/>
            </p:nvSpPr>
            <p:spPr bwMode="auto">
              <a:xfrm>
                <a:off x="5132" y="13735"/>
                <a:ext cx="840"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2281" name="Text Box 9"/>
              <p:cNvSpPr txBox="1">
                <a:spLocks noChangeArrowheads="1"/>
              </p:cNvSpPr>
              <p:nvPr/>
            </p:nvSpPr>
            <p:spPr bwMode="auto">
              <a:xfrm>
                <a:off x="5132" y="14107"/>
                <a:ext cx="582" cy="3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82282" name="AutoShape 10"/>
              <p:cNvCxnSpPr>
                <a:cxnSpLocks noChangeShapeType="1"/>
              </p:cNvCxnSpPr>
              <p:nvPr/>
            </p:nvCxnSpPr>
            <p:spPr bwMode="auto">
              <a:xfrm>
                <a:off x="5215" y="14107"/>
                <a:ext cx="789" cy="0"/>
              </a:xfrm>
              <a:prstGeom prst="straightConnector1">
                <a:avLst/>
              </a:prstGeom>
              <a:noFill/>
              <a:ln w="9525">
                <a:solidFill>
                  <a:srgbClr val="000000"/>
                </a:solidFill>
                <a:round/>
                <a:headEnd/>
                <a:tailEnd/>
              </a:ln>
            </p:spPr>
          </p:cxnSp>
          <p:sp>
            <p:nvSpPr>
              <p:cNvPr id="182283" name="Text Box 11"/>
              <p:cNvSpPr txBox="1">
                <a:spLocks noChangeArrowheads="1"/>
              </p:cNvSpPr>
              <p:nvPr/>
            </p:nvSpPr>
            <p:spPr bwMode="auto">
              <a:xfrm>
                <a:off x="5925" y="13810"/>
                <a:ext cx="820"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2284" name="Text Box 12"/>
              <p:cNvSpPr txBox="1">
                <a:spLocks noChangeArrowheads="1"/>
              </p:cNvSpPr>
              <p:nvPr/>
            </p:nvSpPr>
            <p:spPr bwMode="auto">
              <a:xfrm>
                <a:off x="2895" y="13862"/>
                <a:ext cx="1272" cy="34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5" name="Text Box 12"/>
            <p:cNvSpPr txBox="1">
              <a:spLocks noChangeArrowheads="1"/>
            </p:cNvSpPr>
            <p:nvPr/>
          </p:nvSpPr>
          <p:spPr bwMode="auto">
            <a:xfrm>
              <a:off x="7162800" y="3733800"/>
              <a:ext cx="1503516" cy="3842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82285" name="Rectangle 13"/>
          <p:cNvSpPr>
            <a:spLocks noChangeArrowheads="1"/>
          </p:cNvSpPr>
          <p:nvPr/>
        </p:nvSpPr>
        <p:spPr bwMode="auto">
          <a:xfrm>
            <a:off x="228600" y="5112603"/>
            <a:ext cx="8382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R</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e</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المردودية الاقتصادية؛  </a:t>
            </a:r>
          </a:p>
          <a:p>
            <a:pPr lvl="0" algn="just" rtl="1" fontAlgn="base">
              <a:spcBef>
                <a:spcPct val="0"/>
              </a:spcBef>
              <a:spcAft>
                <a:spcPct val="0"/>
              </a:spcAf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EBIT</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نتيجة قبل الفوائد والضرائب</a:t>
            </a:r>
            <a:r>
              <a:rPr lang="ar-DZ" altLang="zh-CN" sz="2400" b="1" dirty="0" smtClean="0">
                <a:latin typeface="Times New Roman" pitchFamily="18" charset="0"/>
                <a:ea typeface="Times New Roman" pitchFamily="18" charset="0"/>
                <a:cs typeface="Times New Roman" pitchFamily="18" charset="0"/>
              </a:rPr>
              <a:t>: نتيجة الاستغلال الإجمالية؛</a:t>
            </a:r>
            <a:endParaRPr kumimoji="0" lang="ar-DZ" altLang="zh-C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2286" name="Rectangle 14"/>
          <p:cNvSpPr>
            <a:spLocks noChangeArrowheads="1"/>
          </p:cNvSpPr>
          <p:nvPr/>
        </p:nvSpPr>
        <p:spPr bwMode="auto">
          <a:xfrm>
            <a:off x="1219200" y="5874603"/>
            <a:ext cx="73914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AE</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الأصل الاقتصادي وهو رأس المال المستثمر؛</a:t>
            </a:r>
          </a:p>
          <a:p>
            <a:pPr marL="0" marR="0" lvl="0" indent="0" algn="r" defTabSz="914400" rtl="1" eaLnBrk="1" fontAlgn="base" latinLnBrk="0" hangingPunct="1">
              <a:lnSpc>
                <a:spcPct val="100000"/>
              </a:lnSpc>
              <a:spcBef>
                <a:spcPct val="0"/>
              </a:spcBef>
              <a:spcAft>
                <a:spcPct val="0"/>
              </a:spcAft>
              <a:buClrTx/>
              <a:buSzTx/>
              <a:buFontTx/>
              <a:buNone/>
              <a:tabLst/>
            </a:pPr>
            <a:r>
              <a:rPr kumimoji="0" lang="fr-FR"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معدل الضريبة على الأرباح.</a:t>
            </a:r>
            <a:endParaRPr kumimoji="0" lang="ar-DZ" altLang="zh-CN"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6" name="Groupe 18"/>
          <p:cNvGrpSpPr/>
          <p:nvPr/>
        </p:nvGrpSpPr>
        <p:grpSpPr>
          <a:xfrm>
            <a:off x="533400" y="4032260"/>
            <a:ext cx="7751916" cy="927130"/>
            <a:chOff x="914400" y="3651260"/>
            <a:chExt cx="7751916" cy="927130"/>
          </a:xfrm>
        </p:grpSpPr>
        <p:grpSp>
          <p:nvGrpSpPr>
            <p:cNvPr id="7" name="Group 2"/>
            <p:cNvGrpSpPr>
              <a:grpSpLocks/>
            </p:cNvGrpSpPr>
            <p:nvPr/>
          </p:nvGrpSpPr>
          <p:grpSpPr bwMode="auto">
            <a:xfrm>
              <a:off x="914400" y="3651260"/>
              <a:ext cx="6323999" cy="927130"/>
              <a:chOff x="1395" y="13730"/>
              <a:chExt cx="5350" cy="770"/>
            </a:xfrm>
          </p:grpSpPr>
          <p:sp>
            <p:nvSpPr>
              <p:cNvPr id="22" name="Text Box 3"/>
              <p:cNvSpPr txBox="1">
                <a:spLocks noChangeArrowheads="1"/>
              </p:cNvSpPr>
              <p:nvPr/>
            </p:nvSpPr>
            <p:spPr bwMode="auto">
              <a:xfrm>
                <a:off x="1395" y="13901"/>
                <a:ext cx="735"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Text Box 4"/>
              <p:cNvSpPr txBox="1">
                <a:spLocks noChangeArrowheads="1"/>
              </p:cNvSpPr>
              <p:nvPr/>
            </p:nvSpPr>
            <p:spPr bwMode="auto">
              <a:xfrm>
                <a:off x="1975" y="13730"/>
                <a:ext cx="838" cy="39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Text Box 5"/>
              <p:cNvSpPr txBox="1">
                <a:spLocks noChangeArrowheads="1"/>
              </p:cNvSpPr>
              <p:nvPr/>
            </p:nvSpPr>
            <p:spPr bwMode="auto">
              <a:xfrm>
                <a:off x="1975" y="14165"/>
                <a:ext cx="838"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5" name="AutoShape 6"/>
              <p:cNvCxnSpPr>
                <a:cxnSpLocks noChangeShapeType="1"/>
              </p:cNvCxnSpPr>
              <p:nvPr/>
            </p:nvCxnSpPr>
            <p:spPr bwMode="auto">
              <a:xfrm>
                <a:off x="2001" y="14165"/>
                <a:ext cx="789" cy="0"/>
              </a:xfrm>
              <a:prstGeom prst="straightConnector1">
                <a:avLst/>
              </a:prstGeom>
              <a:noFill/>
              <a:ln w="9525">
                <a:solidFill>
                  <a:srgbClr val="000000"/>
                </a:solidFill>
                <a:round/>
                <a:headEnd/>
                <a:tailEnd/>
              </a:ln>
            </p:spPr>
          </p:cxnSp>
          <p:sp>
            <p:nvSpPr>
              <p:cNvPr id="26" name="Text Box 7"/>
              <p:cNvSpPr txBox="1">
                <a:spLocks noChangeArrowheads="1"/>
              </p:cNvSpPr>
              <p:nvPr/>
            </p:nvSpPr>
            <p:spPr bwMode="auto">
              <a:xfrm>
                <a:off x="4618" y="13852"/>
                <a:ext cx="735"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Text Box 8"/>
              <p:cNvSpPr txBox="1">
                <a:spLocks noChangeArrowheads="1"/>
              </p:cNvSpPr>
              <p:nvPr/>
            </p:nvSpPr>
            <p:spPr bwMode="auto">
              <a:xfrm>
                <a:off x="5132" y="13735"/>
                <a:ext cx="840"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EBIT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Text Box 9"/>
              <p:cNvSpPr txBox="1">
                <a:spLocks noChangeArrowheads="1"/>
              </p:cNvSpPr>
              <p:nvPr/>
            </p:nvSpPr>
            <p:spPr bwMode="auto">
              <a:xfrm>
                <a:off x="5132" y="14107"/>
                <a:ext cx="840" cy="39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CP+D</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9" name="AutoShape 10"/>
              <p:cNvCxnSpPr>
                <a:cxnSpLocks noChangeShapeType="1"/>
              </p:cNvCxnSpPr>
              <p:nvPr/>
            </p:nvCxnSpPr>
            <p:spPr bwMode="auto">
              <a:xfrm>
                <a:off x="5215" y="14107"/>
                <a:ext cx="789" cy="0"/>
              </a:xfrm>
              <a:prstGeom prst="straightConnector1">
                <a:avLst/>
              </a:prstGeom>
              <a:noFill/>
              <a:ln w="9525">
                <a:solidFill>
                  <a:srgbClr val="000000"/>
                </a:solidFill>
                <a:round/>
                <a:headEnd/>
                <a:tailEnd/>
              </a:ln>
            </p:spPr>
          </p:cxnSp>
          <p:sp>
            <p:nvSpPr>
              <p:cNvPr id="30" name="Text Box 11"/>
              <p:cNvSpPr txBox="1">
                <a:spLocks noChangeArrowheads="1"/>
              </p:cNvSpPr>
              <p:nvPr/>
            </p:nvSpPr>
            <p:spPr bwMode="auto">
              <a:xfrm>
                <a:off x="5925" y="13810"/>
                <a:ext cx="820"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1" name="Text Box 12"/>
              <p:cNvSpPr txBox="1">
                <a:spLocks noChangeArrowheads="1"/>
              </p:cNvSpPr>
              <p:nvPr/>
            </p:nvSpPr>
            <p:spPr bwMode="auto">
              <a:xfrm>
                <a:off x="2895" y="13862"/>
                <a:ext cx="1272" cy="34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21" name="Text Box 12"/>
            <p:cNvSpPr txBox="1">
              <a:spLocks noChangeArrowheads="1"/>
            </p:cNvSpPr>
            <p:nvPr/>
          </p:nvSpPr>
          <p:spPr bwMode="auto">
            <a:xfrm>
              <a:off x="7162800" y="3810000"/>
              <a:ext cx="1503516" cy="3842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32" name="Rectangle 31"/>
          <p:cNvSpPr/>
          <p:nvPr/>
        </p:nvSpPr>
        <p:spPr>
          <a:xfrm>
            <a:off x="6019800" y="304800"/>
            <a:ext cx="3028393" cy="707886"/>
          </a:xfrm>
          <a:prstGeom prst="rect">
            <a:avLst/>
          </a:prstGeom>
        </p:spPr>
        <p:txBody>
          <a:bodyPr wrap="none">
            <a:spAutoFit/>
          </a:bodyPr>
          <a:lstStyle/>
          <a:p>
            <a:r>
              <a:rPr lang="ar-DZ" sz="4000" b="1" dirty="0" smtClean="0">
                <a:solidFill>
                  <a:srgbClr val="FF0000"/>
                </a:solidFill>
                <a:latin typeface="Arial" pitchFamily="34" charset="0"/>
                <a:cs typeface="Arial" pitchFamily="34" charset="0"/>
              </a:rPr>
              <a:t>3.مفاهيم أساسية</a:t>
            </a:r>
            <a:endParaRPr lang="fr-FR"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38400" y="914400"/>
            <a:ext cx="6096000" cy="868362"/>
          </a:xfrm>
        </p:spPr>
        <p:txBody>
          <a:bodyPr>
            <a:normAutofit fontScale="90000"/>
          </a:bodyPr>
          <a:lstStyle/>
          <a:p>
            <a:pPr algn="r" rtl="1"/>
            <a:r>
              <a:rPr lang="ar-DZ" sz="3200" b="1" dirty="0" smtClean="0">
                <a:solidFill>
                  <a:srgbClr val="FF0000"/>
                </a:solidFill>
                <a:latin typeface="Arial" pitchFamily="34" charset="0"/>
                <a:cs typeface="Arial" pitchFamily="34" charset="0"/>
              </a:rPr>
              <a:t>ب. المردودية المالية (العائد على حق الملكية):</a:t>
            </a:r>
            <a:endParaRPr lang="fr-FR" sz="36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981200"/>
            <a:ext cx="8077200" cy="2057400"/>
          </a:xfrm>
        </p:spPr>
        <p:txBody>
          <a:bodyPr>
            <a:normAutofit/>
          </a:bodyPr>
          <a:lstStyle/>
          <a:p>
            <a:pPr marL="0" indent="0" algn="just" rtl="1">
              <a:buNone/>
            </a:pPr>
            <a:r>
              <a:rPr lang="ar-DZ" sz="2800" b="1" dirty="0" smtClean="0">
                <a:latin typeface="Arial" pitchFamily="34" charset="0"/>
                <a:cs typeface="Arial" pitchFamily="34" charset="0"/>
              </a:rPr>
              <a:t>    تقيس الأرباح الصافية التي يحققها المساهمون من كل </a:t>
            </a:r>
            <a:r>
              <a:rPr lang="ar-DZ" sz="2800" b="1" dirty="0" err="1" smtClean="0">
                <a:latin typeface="Arial" pitchFamily="34" charset="0"/>
                <a:cs typeface="Arial" pitchFamily="34" charset="0"/>
              </a:rPr>
              <a:t>و</a:t>
            </a:r>
            <a:r>
              <a:rPr lang="ar-DZ" sz="2800" b="1" dirty="0" smtClean="0">
                <a:latin typeface="Arial" pitchFamily="34" charset="0"/>
                <a:cs typeface="Arial" pitchFamily="34" charset="0"/>
              </a:rPr>
              <a:t> ن مستثمرة من طرفهم في المؤسسة، وكلما كانت هذه النسبة مرتفعة دلت على زيادة العوائد التي يحصل عليها المساهمين، وبالتالي زيادة ثرواتهم. </a:t>
            </a:r>
            <a:endParaRPr lang="fr-FR" sz="2800" dirty="0">
              <a:latin typeface="Arial" pitchFamily="34" charset="0"/>
              <a:cs typeface="Arial" pitchFamily="34" charset="0"/>
            </a:endParaRPr>
          </a:p>
        </p:txBody>
      </p:sp>
      <p:grpSp>
        <p:nvGrpSpPr>
          <p:cNvPr id="4" name="Groupe 11"/>
          <p:cNvGrpSpPr/>
          <p:nvPr/>
        </p:nvGrpSpPr>
        <p:grpSpPr>
          <a:xfrm>
            <a:off x="761740" y="3657525"/>
            <a:ext cx="1384863" cy="990754"/>
            <a:chOff x="761740" y="3657525"/>
            <a:chExt cx="1384863" cy="990754"/>
          </a:xfrm>
        </p:grpSpPr>
        <p:grpSp>
          <p:nvGrpSpPr>
            <p:cNvPr id="5" name="Group 2"/>
            <p:cNvGrpSpPr>
              <a:grpSpLocks/>
            </p:cNvGrpSpPr>
            <p:nvPr/>
          </p:nvGrpSpPr>
          <p:grpSpPr bwMode="auto">
            <a:xfrm>
              <a:off x="761740" y="3657525"/>
              <a:ext cx="1384863" cy="990754"/>
              <a:chOff x="1000" y="1704"/>
              <a:chExt cx="1065" cy="761"/>
            </a:xfrm>
          </p:grpSpPr>
          <p:sp>
            <p:nvSpPr>
              <p:cNvPr id="184323" name="Text Box 3"/>
              <p:cNvSpPr txBox="1">
                <a:spLocks noChangeArrowheads="1"/>
              </p:cNvSpPr>
              <p:nvPr/>
            </p:nvSpPr>
            <p:spPr bwMode="auto">
              <a:xfrm>
                <a:off x="1538" y="2107"/>
                <a:ext cx="527" cy="35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25" name="Text Box 5"/>
              <p:cNvSpPr txBox="1">
                <a:spLocks noChangeArrowheads="1"/>
              </p:cNvSpPr>
              <p:nvPr/>
            </p:nvSpPr>
            <p:spPr bwMode="auto">
              <a:xfrm>
                <a:off x="1000" y="1863"/>
                <a:ext cx="559" cy="4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f</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26" name="Text Box 6"/>
              <p:cNvSpPr txBox="1">
                <a:spLocks noChangeArrowheads="1"/>
              </p:cNvSpPr>
              <p:nvPr/>
            </p:nvSpPr>
            <p:spPr bwMode="auto">
              <a:xfrm>
                <a:off x="1569" y="1704"/>
                <a:ext cx="496" cy="35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RN</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10" name="Connecteur droit 9"/>
            <p:cNvCxnSpPr/>
            <p:nvPr/>
          </p:nvCxnSpPr>
          <p:spPr>
            <a:xfrm>
              <a:off x="1524000" y="4114800"/>
              <a:ext cx="609600"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4327" name="Rectangle 7"/>
          <p:cNvSpPr>
            <a:spLocks noChangeArrowheads="1"/>
          </p:cNvSpPr>
          <p:nvPr/>
        </p:nvSpPr>
        <p:spPr bwMode="auto">
          <a:xfrm>
            <a:off x="609600" y="4876800"/>
            <a:ext cx="8001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R</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f</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المردودية المالية (العائد على حق الملكية)؛  </a:t>
            </a:r>
          </a:p>
          <a:p>
            <a:pPr marL="0" marR="0" lvl="0" indent="0" algn="r" defTabSz="914400" rtl="1" eaLnBrk="1" fontAlgn="base" latinLnBrk="0" hangingPunct="1">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RN</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النتيجة الصافية؛</a:t>
            </a:r>
          </a:p>
          <a:p>
            <a:pPr marL="0" marR="0" lvl="0" indent="0" algn="r" defTabSz="914400" rtl="1" eaLnBrk="1" fontAlgn="base" latinLnBrk="0" hangingPunct="1">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CP</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الأموال الخاصة (حق الملكية)</a:t>
            </a:r>
            <a:r>
              <a:rPr kumimoji="0" lang="fr-FR"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altLang="zh-CN"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مــــع</a:t>
            </a:r>
            <a:r>
              <a:rPr kumimoji="0" lang="ar-DZ"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RN= ( EBIT- </a:t>
            </a:r>
            <a:r>
              <a:rPr kumimoji="0" lang="fr-FR" altLang="zh-CN"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iD</a:t>
            </a:r>
            <a:r>
              <a:rPr kumimoji="0" lang="fr-FR" altLang="zh-CN"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T)</a:t>
            </a:r>
            <a:endParaRPr kumimoji="0" lang="fr-FR" altLang="zh-C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914400"/>
            <a:ext cx="8229600" cy="914400"/>
          </a:xfrm>
        </p:spPr>
        <p:txBody>
          <a:bodyPr>
            <a:normAutofit/>
          </a:bodyPr>
          <a:lstStyle/>
          <a:p>
            <a:pPr algn="r" rtl="1"/>
            <a:r>
              <a:rPr lang="ar-DZ" sz="3200" b="1" dirty="0" smtClean="0">
                <a:solidFill>
                  <a:srgbClr val="FF0000"/>
                </a:solidFill>
                <a:latin typeface="Arial" pitchFamily="34" charset="0"/>
                <a:cs typeface="Arial" pitchFamily="34" charset="0"/>
              </a:rPr>
              <a:t>ج. الربح لكل سهم</a:t>
            </a:r>
            <a:r>
              <a:rPr lang="en-US" sz="3200" b="1" dirty="0" smtClean="0">
                <a:solidFill>
                  <a:srgbClr val="FF0000"/>
                </a:solidFill>
                <a:latin typeface="Times New Roman" pitchFamily="18" charset="0"/>
                <a:cs typeface="Times New Roman" pitchFamily="18" charset="0"/>
              </a:rPr>
              <a:t>Earning per share EPS  </a:t>
            </a:r>
            <a:r>
              <a:rPr lang="ar-DZ" sz="3200" b="1" dirty="0" smtClean="0">
                <a:solidFill>
                  <a:srgbClr val="FF0000"/>
                </a:solidFill>
                <a:latin typeface="Arial" pitchFamily="34" charset="0"/>
                <a:cs typeface="Arial" pitchFamily="34" charset="0"/>
              </a:rPr>
              <a:t>: </a:t>
            </a:r>
            <a:endParaRPr lang="fr-FR" sz="32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2514600"/>
            <a:ext cx="8153400" cy="1066800"/>
          </a:xfrm>
        </p:spPr>
        <p:txBody>
          <a:bodyPr>
            <a:normAutofit/>
          </a:bodyPr>
          <a:lstStyle/>
          <a:p>
            <a:pPr marL="0" indent="0" algn="just" rtl="1">
              <a:buNone/>
            </a:pPr>
            <a:r>
              <a:rPr lang="ar-DZ" sz="2800" b="1" dirty="0" smtClean="0">
                <a:latin typeface="Arial" pitchFamily="34" charset="0"/>
                <a:cs typeface="Arial" pitchFamily="34" charset="0"/>
              </a:rPr>
              <a:t>يقيس حصة السهم العادي الواحد من الأرباح الصافية، ويتم حسابه عن طريق قسمة النتيجة الصافية على عدد الأسهم العادية.</a:t>
            </a:r>
            <a:endParaRPr lang="fr-FR" sz="2800" dirty="0">
              <a:latin typeface="Arial" pitchFamily="34" charset="0"/>
              <a:cs typeface="Arial" pitchFamily="34" charset="0"/>
            </a:endParaRPr>
          </a:p>
        </p:txBody>
      </p:sp>
      <p:grpSp>
        <p:nvGrpSpPr>
          <p:cNvPr id="4" name="Groupe 15"/>
          <p:cNvGrpSpPr/>
          <p:nvPr/>
        </p:nvGrpSpPr>
        <p:grpSpPr>
          <a:xfrm>
            <a:off x="152400" y="4495800"/>
            <a:ext cx="8381478" cy="949770"/>
            <a:chOff x="838496" y="3276603"/>
            <a:chExt cx="7924278" cy="949770"/>
          </a:xfrm>
        </p:grpSpPr>
        <p:grpSp>
          <p:nvGrpSpPr>
            <p:cNvPr id="5" name="Group 2"/>
            <p:cNvGrpSpPr>
              <a:grpSpLocks/>
            </p:cNvGrpSpPr>
            <p:nvPr/>
          </p:nvGrpSpPr>
          <p:grpSpPr bwMode="auto">
            <a:xfrm>
              <a:off x="838496" y="3276603"/>
              <a:ext cx="7924278" cy="949770"/>
              <a:chOff x="5273" y="3450"/>
              <a:chExt cx="6197" cy="913"/>
            </a:xfrm>
          </p:grpSpPr>
          <p:sp>
            <p:nvSpPr>
              <p:cNvPr id="185347" name="Text Box 3"/>
              <p:cNvSpPr txBox="1">
                <a:spLocks noChangeArrowheads="1"/>
              </p:cNvSpPr>
              <p:nvPr/>
            </p:nvSpPr>
            <p:spPr bwMode="auto">
              <a:xfrm>
                <a:off x="9504" y="3638"/>
                <a:ext cx="1966" cy="47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ct val="0"/>
                  </a:spcAf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الربح لكل سهم </a:t>
                </a:r>
                <a:r>
                  <a:rPr lang="fr-FR" sz="2400" b="1" dirty="0" smtClean="0">
                    <a:latin typeface="Times New Roman" pitchFamily="18" charset="0"/>
                    <a:ea typeface="Arial" pitchFamily="34" charset="0"/>
                    <a:cs typeface="Times New Roman" pitchFamily="18" charset="0"/>
                  </a:rPr>
                  <a:t>EPS</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85348" name="Text Box 4"/>
              <p:cNvSpPr txBox="1">
                <a:spLocks noChangeArrowheads="1"/>
              </p:cNvSpPr>
              <p:nvPr/>
            </p:nvSpPr>
            <p:spPr bwMode="auto">
              <a:xfrm>
                <a:off x="5273" y="3450"/>
                <a:ext cx="4350" cy="51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الربح السنوي الصافي – حصة الأسهم الممتازة من الأرباح</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85349" name="Text Box 5"/>
              <p:cNvSpPr txBox="1">
                <a:spLocks noChangeArrowheads="1"/>
              </p:cNvSpPr>
              <p:nvPr/>
            </p:nvSpPr>
            <p:spPr bwMode="auto">
              <a:xfrm>
                <a:off x="6941" y="3889"/>
                <a:ext cx="1630" cy="4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عدد الأسهم العادية</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12" name="Connecteur droit 11"/>
            <p:cNvCxnSpPr/>
            <p:nvPr/>
          </p:nvCxnSpPr>
          <p:spPr>
            <a:xfrm>
              <a:off x="990600" y="3733800"/>
              <a:ext cx="5334000"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theme/theme1.xml><?xml version="1.0" encoding="utf-8"?>
<a:theme xmlns:a="http://schemas.openxmlformats.org/drawingml/2006/main" name="Techniqu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9011</TotalTime>
  <Words>4298</Words>
  <Application>Microsoft Office PowerPoint</Application>
  <PresentationFormat>Affichage à l'écran (4:3)</PresentationFormat>
  <Paragraphs>723</Paragraphs>
  <Slides>43</Slides>
  <Notes>0</Notes>
  <HiddenSlides>0</HiddenSlides>
  <MMClips>0</MMClips>
  <ScaleCrop>false</ScaleCrop>
  <HeadingPairs>
    <vt:vector size="4" baseType="variant">
      <vt:variant>
        <vt:lpstr>Thème</vt:lpstr>
      </vt:variant>
      <vt:variant>
        <vt:i4>1</vt:i4>
      </vt:variant>
      <vt:variant>
        <vt:lpstr>Titres des diapositives</vt:lpstr>
      </vt:variant>
      <vt:variant>
        <vt:i4>43</vt:i4>
      </vt:variant>
    </vt:vector>
  </HeadingPairs>
  <TitlesOfParts>
    <vt:vector size="44" baseType="lpstr">
      <vt:lpstr>Technique</vt:lpstr>
      <vt:lpstr>Diapositive 1</vt:lpstr>
      <vt:lpstr>1. تعريف الرفع المالي:</vt:lpstr>
      <vt:lpstr>Diapositive 3</vt:lpstr>
      <vt:lpstr>Diapositive 4</vt:lpstr>
      <vt:lpstr>2. أثر الرفع المالي:</vt:lpstr>
      <vt:lpstr>تمويل</vt:lpstr>
      <vt:lpstr>أ. المردودية الاقتصادية (العائد على الأصول) :</vt:lpstr>
      <vt:lpstr>ب. المردودية المالية (العائد على حق الملكية):</vt:lpstr>
      <vt:lpstr>ج. الربح لكل سهمEarning per share EPS  : </vt:lpstr>
      <vt:lpstr>4. علاقة المردودية المالية بالمردودية الاقتصادية:  أثر الرفع المالي</vt:lpstr>
      <vt:lpstr>Diapositive 11</vt:lpstr>
      <vt:lpstr>Diapositive 12</vt:lpstr>
      <vt:lpstr>Diapositive 13</vt:lpstr>
      <vt:lpstr>Diapositive 14</vt:lpstr>
      <vt:lpstr>ملاحظة (1):</vt:lpstr>
      <vt:lpstr>5. مثال تطبيقي:</vt:lpstr>
      <vt:lpstr>Diapositive 17</vt:lpstr>
      <vt:lpstr>Diapositive 18</vt:lpstr>
      <vt:lpstr>Diapositive 19</vt:lpstr>
      <vt:lpstr>خلاصة:</vt:lpstr>
      <vt:lpstr>أمثلة عددية لحالات أثر الرفع المالي:</vt:lpstr>
      <vt:lpstr>Diapositive 22</vt:lpstr>
      <vt:lpstr>Diapositive 23</vt:lpstr>
      <vt:lpstr>Diapositive 24</vt:lpstr>
      <vt:lpstr>تحليل المنحنيات:</vt:lpstr>
      <vt:lpstr>6. نقطة التعادل التمويلي (نقطة عدم الاهتمام): </vt:lpstr>
      <vt:lpstr>سلسلة تمارين حول الرفع المالي:</vt:lpstr>
      <vt:lpstr>Diapositive 28</vt:lpstr>
      <vt:lpstr>Diapositive 29</vt:lpstr>
      <vt:lpstr>الحل الرياضي (القانون الثاني):</vt:lpstr>
      <vt:lpstr>Diapositive 31</vt:lpstr>
      <vt:lpstr>الحل البياني:</vt:lpstr>
      <vt:lpstr>Diapositive 33</vt:lpstr>
      <vt:lpstr>Diapositive 34</vt:lpstr>
      <vt:lpstr>أهمية نقطة التعادل التمويلي:</vt:lpstr>
      <vt:lpstr>7. مزايا الرافعة المالية:</vt:lpstr>
      <vt:lpstr>8. عيوب أثر الرافعة المالية:</vt:lpstr>
      <vt:lpstr>التمرين الثاني: </vt:lpstr>
      <vt:lpstr>Diapositive 39</vt:lpstr>
      <vt:lpstr>Diapositive 40</vt:lpstr>
      <vt:lpstr>Diapositive 41</vt:lpstr>
      <vt:lpstr>Diapositive 42</vt:lpstr>
      <vt:lpstr>Diapositive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السادس: تكاليف التمويل</dc:title>
  <dc:creator>Admin</dc:creator>
  <cp:lastModifiedBy>Admin</cp:lastModifiedBy>
  <cp:revision>816</cp:revision>
  <dcterms:created xsi:type="dcterms:W3CDTF">2020-04-19T16:01:24Z</dcterms:created>
  <dcterms:modified xsi:type="dcterms:W3CDTF">2020-06-05T14:17:07Z</dcterms:modified>
</cp:coreProperties>
</file>