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86" r:id="rId7"/>
    <p:sldId id="287" r:id="rId8"/>
    <p:sldId id="288" r:id="rId9"/>
    <p:sldId id="289" r:id="rId10"/>
    <p:sldId id="284" r:id="rId11"/>
    <p:sldId id="285" r:id="rId12"/>
    <p:sldId id="261" r:id="rId13"/>
    <p:sldId id="262" r:id="rId14"/>
    <p:sldId id="267" r:id="rId15"/>
    <p:sldId id="266" r:id="rId16"/>
    <p:sldId id="263" r:id="rId17"/>
    <p:sldId id="264" r:id="rId18"/>
    <p:sldId id="265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82" r:id="rId29"/>
    <p:sldId id="277" r:id="rId30"/>
    <p:sldId id="278" r:id="rId31"/>
    <p:sldId id="279" r:id="rId32"/>
    <p:sldId id="280" r:id="rId33"/>
    <p:sldId id="281" r:id="rId34"/>
    <p:sldId id="283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CB04-3E1C-4BF0-8073-2CF76D8D61FB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1E80-AC76-414F-8EAD-AF1438CB5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CB04-3E1C-4BF0-8073-2CF76D8D61FB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1E80-AC76-414F-8EAD-AF1438CB5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CB04-3E1C-4BF0-8073-2CF76D8D61FB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1E80-AC76-414F-8EAD-AF1438CB5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CB04-3E1C-4BF0-8073-2CF76D8D61FB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1E80-AC76-414F-8EAD-AF1438CB5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CB04-3E1C-4BF0-8073-2CF76D8D61FB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1E80-AC76-414F-8EAD-AF1438CB5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CB04-3E1C-4BF0-8073-2CF76D8D61FB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1E80-AC76-414F-8EAD-AF1438CB5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CB04-3E1C-4BF0-8073-2CF76D8D61FB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1E80-AC76-414F-8EAD-AF1438CB5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CB04-3E1C-4BF0-8073-2CF76D8D61FB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1E80-AC76-414F-8EAD-AF1438CB5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CB04-3E1C-4BF0-8073-2CF76D8D61FB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1E80-AC76-414F-8EAD-AF1438CB5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CB04-3E1C-4BF0-8073-2CF76D8D61FB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1E80-AC76-414F-8EAD-AF1438CB5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CB04-3E1C-4BF0-8073-2CF76D8D61FB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1E80-AC76-414F-8EAD-AF1438CB5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0CB04-3E1C-4BF0-8073-2CF76D8D61FB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31E80-AC76-414F-8EAD-AF1438CB5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r>
              <a:rPr lang="fr-FR" b="1" u="sng" dirty="0" smtClean="0"/>
              <a:t>Les    V. R. D.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u="sng" dirty="0" smtClean="0">
                <a:solidFill>
                  <a:srgbClr val="FF0000"/>
                </a:solidFill>
              </a:rPr>
              <a:t>V</a:t>
            </a:r>
            <a:r>
              <a:rPr lang="fr-FR" dirty="0" smtClean="0"/>
              <a:t>oirie et </a:t>
            </a:r>
            <a:r>
              <a:rPr lang="fr-FR" u="sng" dirty="0" smtClean="0">
                <a:solidFill>
                  <a:srgbClr val="FF0000"/>
                </a:solidFill>
              </a:rPr>
              <a:t>R</a:t>
            </a:r>
            <a:r>
              <a:rPr lang="fr-FR" dirty="0" smtClean="0"/>
              <a:t>éseaux </a:t>
            </a:r>
            <a:r>
              <a:rPr lang="fr-FR" u="sng" dirty="0" smtClean="0">
                <a:solidFill>
                  <a:srgbClr val="FF0000"/>
                </a:solidFill>
              </a:rPr>
              <a:t>D</a:t>
            </a:r>
            <a:r>
              <a:rPr lang="fr-FR" dirty="0" smtClean="0"/>
              <a:t>ivers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24" y="2071678"/>
            <a:ext cx="7500990" cy="4286280"/>
          </a:xfrm>
        </p:spPr>
        <p:txBody>
          <a:bodyPr>
            <a:noAutofit/>
          </a:bodyPr>
          <a:lstStyle/>
          <a:p>
            <a:pPr algn="just"/>
            <a:r>
              <a:rPr lang="fr-FR" sz="2800" dirty="0" smtClean="0">
                <a:solidFill>
                  <a:schemeClr val="tx1"/>
                </a:solidFill>
              </a:rPr>
              <a:t>    On entend par V R D, les différentes tâches et opérations ayant pour objet </a:t>
            </a:r>
            <a:r>
              <a:rPr lang="fr-FR" sz="2800" b="1" u="sng" dirty="0" smtClean="0">
                <a:solidFill>
                  <a:srgbClr val="FF0000"/>
                </a:solidFill>
              </a:rPr>
              <a:t>de mettre le terrain en état de recevoir</a:t>
            </a:r>
            <a:r>
              <a:rPr lang="fr-FR" sz="2800" dirty="0" smtClean="0">
                <a:solidFill>
                  <a:schemeClr val="tx1"/>
                </a:solidFill>
              </a:rPr>
              <a:t> ce qui suit:</a:t>
            </a:r>
          </a:p>
          <a:p>
            <a:pPr algn="just"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 la (ou) les </a:t>
            </a:r>
            <a:r>
              <a:rPr lang="fr-FR" sz="2800" b="1" u="sng" dirty="0" smtClean="0">
                <a:solidFill>
                  <a:srgbClr val="FF0000"/>
                </a:solidFill>
              </a:rPr>
              <a:t>constructions</a:t>
            </a:r>
            <a:r>
              <a:rPr lang="fr-FR" sz="2800" u="sng" dirty="0" smtClean="0">
                <a:solidFill>
                  <a:schemeClr val="tx1"/>
                </a:solidFill>
              </a:rPr>
              <a:t> prévues</a:t>
            </a:r>
            <a:r>
              <a:rPr lang="fr-FR" sz="28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b="1" u="sng" dirty="0" smtClean="0">
                <a:solidFill>
                  <a:srgbClr val="FF0000"/>
                </a:solidFill>
              </a:rPr>
              <a:t>raccordement aux différents réseaux </a:t>
            </a:r>
            <a:r>
              <a:rPr lang="fr-FR" sz="2800" dirty="0" smtClean="0">
                <a:solidFill>
                  <a:schemeClr val="tx1"/>
                </a:solidFill>
              </a:rPr>
              <a:t>tel que: eaux potable, gaz, électricité, téléphone,  réseau des eaux usées.</a:t>
            </a:r>
          </a:p>
          <a:p>
            <a:pPr algn="just">
              <a:buFont typeface="Arial" pitchFamily="34" charset="0"/>
              <a:buChar char="•"/>
            </a:pPr>
            <a:r>
              <a:rPr lang="fr-FR" sz="2800" b="1" u="sng" dirty="0" smtClean="0">
                <a:solidFill>
                  <a:srgbClr val="FF0000"/>
                </a:solidFill>
              </a:rPr>
              <a:t>Raccordement à la voirie publique</a:t>
            </a:r>
            <a:r>
              <a:rPr lang="fr-FR" sz="2800" dirty="0" smtClean="0">
                <a:solidFill>
                  <a:schemeClr val="tx1"/>
                </a:solidFill>
              </a:rPr>
              <a:t>: accès et dessertes.</a:t>
            </a:r>
          </a:p>
          <a:p>
            <a:pPr algn="just">
              <a:buFont typeface="Arial" pitchFamily="34" charset="0"/>
              <a:buChar char="•"/>
            </a:pPr>
            <a:endParaRPr lang="fr-FR" sz="28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fr-F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62149"/>
            <a:ext cx="5214974" cy="647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870" y="285728"/>
            <a:ext cx="5639898" cy="624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-32152"/>
            <a:ext cx="4786346" cy="686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293"/>
            <a:ext cx="4500594" cy="689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FF0000"/>
                </a:solidFill>
              </a:rPr>
              <a:t>Les plans de terrassements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472" y="1357298"/>
            <a:ext cx="80724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On entend par plans de terrassement, les documents graphiques (</a:t>
            </a:r>
            <a:r>
              <a:rPr lang="fr-FR" sz="2800" b="1" i="1" u="sng" dirty="0" smtClean="0">
                <a:solidFill>
                  <a:srgbClr val="FF0000"/>
                </a:solidFill>
              </a:rPr>
              <a:t>plans et profils et détails</a:t>
            </a:r>
            <a:r>
              <a:rPr lang="fr-FR" sz="2800" b="1" dirty="0" smtClean="0"/>
              <a:t>) et écrits (</a:t>
            </a:r>
            <a:r>
              <a:rPr lang="fr-FR" sz="2800" b="1" dirty="0" smtClean="0">
                <a:solidFill>
                  <a:srgbClr val="FF0000"/>
                </a:solidFill>
              </a:rPr>
              <a:t>notices de calcul, descriptifs…</a:t>
            </a:r>
            <a:r>
              <a:rPr lang="fr-FR" sz="2800" b="1" dirty="0" err="1" smtClean="0">
                <a:solidFill>
                  <a:srgbClr val="FF0000"/>
                </a:solidFill>
              </a:rPr>
              <a:t>etc</a:t>
            </a:r>
            <a:r>
              <a:rPr lang="fr-FR" sz="2800" b="1" dirty="0" smtClean="0"/>
              <a:t>), </a:t>
            </a:r>
            <a:r>
              <a:rPr lang="fr-FR" sz="2800" b="1" u="sng" dirty="0" smtClean="0"/>
              <a:t>ayant pour objet </a:t>
            </a:r>
            <a:r>
              <a:rPr lang="fr-FR" sz="2800" b="1" u="sng" dirty="0" smtClean="0">
                <a:solidFill>
                  <a:srgbClr val="FF0000"/>
                </a:solidFill>
              </a:rPr>
              <a:t>de faciliter  l’exécution  </a:t>
            </a:r>
            <a:r>
              <a:rPr lang="fr-FR" sz="2800" b="1" dirty="0" smtClean="0"/>
              <a:t>des travaux sur le site du projet, ces documents comprennent: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 les plans de côtes des bâtiments (plateforme).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Les plans de côtes des voies mécaniques et parkings.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Les plans et côtes des voies piétonnes (trottoirs, allées …</a:t>
            </a:r>
            <a:r>
              <a:rPr lang="fr-FR" sz="2800" b="1" dirty="0" err="1" smtClean="0"/>
              <a:t>etc</a:t>
            </a:r>
            <a:r>
              <a:rPr lang="fr-FR" sz="28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Les plans de côtes des aménagements extérieurs.</a:t>
            </a:r>
          </a:p>
          <a:p>
            <a:pPr>
              <a:buFont typeface="Arial" pitchFamily="34" charset="0"/>
              <a:buChar char="•"/>
            </a:pPr>
            <a:endParaRPr lang="fr-FR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plantation_des_coup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78" y="500042"/>
            <a:ext cx="8440480" cy="557216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ily-of-the-Valley-Terrassem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023" y="66990"/>
            <a:ext cx="8791488" cy="62195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-terrassement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642918"/>
            <a:ext cx="8477982" cy="5411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lan-de-terrassem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14356"/>
            <a:ext cx="8352830" cy="530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errassem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428604"/>
            <a:ext cx="8046156" cy="569755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42919"/>
            <a:ext cx="8229600" cy="5143536"/>
          </a:xfrm>
        </p:spPr>
        <p:txBody>
          <a:bodyPr/>
          <a:lstStyle/>
          <a:p>
            <a:r>
              <a:rPr lang="fr-FR" b="1" u="sng" dirty="0" smtClean="0">
                <a:solidFill>
                  <a:srgbClr val="FF0000"/>
                </a:solidFill>
              </a:rPr>
              <a:t>Les parkings et stationnements</a:t>
            </a:r>
            <a:r>
              <a:rPr lang="fr-FR" dirty="0" smtClean="0"/>
              <a:t>.</a:t>
            </a:r>
          </a:p>
          <a:p>
            <a:r>
              <a:rPr lang="fr-FR" b="1" u="sng" dirty="0" smtClean="0">
                <a:solidFill>
                  <a:srgbClr val="FF0000"/>
                </a:solidFill>
              </a:rPr>
              <a:t>Les espaces verts </a:t>
            </a:r>
            <a:r>
              <a:rPr lang="fr-FR" dirty="0" smtClean="0"/>
              <a:t>(avec espèces) et autres aménagements: espaces minéraux, mobiliers urbains, …tec.</a:t>
            </a:r>
          </a:p>
          <a:p>
            <a:r>
              <a:rPr lang="fr-FR" b="1" u="sng" dirty="0" smtClean="0">
                <a:solidFill>
                  <a:srgbClr val="FF0000"/>
                </a:solidFill>
              </a:rPr>
              <a:t>Eclairage extérieur</a:t>
            </a:r>
            <a:r>
              <a:rPr lang="fr-FR" dirty="0" smtClean="0"/>
              <a:t>.</a:t>
            </a:r>
          </a:p>
          <a:p>
            <a:r>
              <a:rPr lang="fr-FR" b="1" u="sng" dirty="0" smtClean="0">
                <a:solidFill>
                  <a:srgbClr val="FF0000"/>
                </a:solidFill>
              </a:rPr>
              <a:t>Réseau anti incendie</a:t>
            </a:r>
            <a:r>
              <a:rPr lang="fr-FR" dirty="0" smtClean="0"/>
              <a:t>.</a:t>
            </a:r>
          </a:p>
          <a:p>
            <a:r>
              <a:rPr lang="fr-FR" b="1" u="sng" dirty="0" smtClean="0">
                <a:solidFill>
                  <a:srgbClr val="FF0000"/>
                </a:solidFill>
              </a:rPr>
              <a:t>Bâche à eau, mur de soutènement, clôtures, station de relevage, drainage, …etc.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Divers autres ouvrages pouvant exister.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FF0000"/>
                </a:solidFill>
              </a:rPr>
              <a:t>L’EXECUTION DES V R D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b="1" u="sng" dirty="0" err="1" smtClean="0">
                <a:solidFill>
                  <a:srgbClr val="FF0000"/>
                </a:solidFill>
              </a:rPr>
              <a:t>Conaissance</a:t>
            </a:r>
            <a:r>
              <a:rPr lang="fr-FR" b="1" u="sng" dirty="0" smtClean="0">
                <a:solidFill>
                  <a:srgbClr val="FF0000"/>
                </a:solidFill>
              </a:rPr>
              <a:t> des réseaux existants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dirty="0" smtClean="0"/>
              <a:t> cette phase à pour objet la parfaite des réseaux existants (souterrains et aériens), afin que les entreprises intervenantes ne causeront aucun dommage ou préjudice à ces réseaux, et de </a:t>
            </a:r>
            <a:r>
              <a:rPr lang="fr-FR" dirty="0" err="1" smtClean="0"/>
              <a:t>proceder</a:t>
            </a:r>
            <a:r>
              <a:rPr lang="fr-FR" dirty="0" smtClean="0"/>
              <a:t> au plan de </a:t>
            </a:r>
            <a:r>
              <a:rPr lang="fr-FR" dirty="0" err="1" smtClean="0"/>
              <a:t>racollement</a:t>
            </a:r>
            <a:r>
              <a:rPr lang="fr-F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u="sng" dirty="0" smtClean="0">
                <a:solidFill>
                  <a:srgbClr val="FF0000"/>
                </a:solidFill>
              </a:rPr>
              <a:t>Le plan de </a:t>
            </a:r>
            <a:r>
              <a:rPr lang="fr-FR" b="1" u="sng" dirty="0" err="1" smtClean="0">
                <a:solidFill>
                  <a:srgbClr val="FF0000"/>
                </a:solidFill>
              </a:rPr>
              <a:t>racollement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dirty="0" smtClean="0"/>
              <a:t>est le plan permettant de branchement des différents réseaux du projet au réseaux publique (primaires).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000" dirty="0" smtClean="0"/>
              <a:t>3. </a:t>
            </a:r>
            <a:r>
              <a:rPr lang="fr-FR" sz="3000" b="1" u="sng" dirty="0" smtClean="0">
                <a:solidFill>
                  <a:srgbClr val="FF0000"/>
                </a:solidFill>
              </a:rPr>
              <a:t>implantation</a:t>
            </a:r>
            <a:r>
              <a:rPr lang="fr-FR" sz="3000" dirty="0" smtClean="0"/>
              <a:t>: il s’agit d’implanter les bâtiments, les voies, l’itinéraire des différents réseaux</a:t>
            </a:r>
            <a:endParaRPr lang="fr-FR" sz="3000" dirty="0"/>
          </a:p>
        </p:txBody>
      </p:sp>
      <p:pic>
        <p:nvPicPr>
          <p:cNvPr id="1026" name="Picture 2" descr="C:\Users\USER\Documents\vrd\terrassements\implant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70316"/>
            <a:ext cx="7000924" cy="4916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vrd\terrassements\implantation bâtime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693891" cy="5126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vrd\terrassements\implantation bâtiment définition et étap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390749" cy="4356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vrd\terrassements\_09_06_2016_13_47_58_Terrassement-et-implantation-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881992" cy="5911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Belkacem\fondaions\SAM_0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429652" cy="5619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fr-F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 VOIRIE</a:t>
            </a:r>
            <a:endParaRPr lang="fr-F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75775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 smtClean="0"/>
              <a:t>Faire les </a:t>
            </a:r>
            <a:r>
              <a:rPr lang="fr-FR" sz="3000" dirty="0" smtClean="0"/>
              <a:t>terrassement</a:t>
            </a:r>
            <a:r>
              <a:rPr lang="fr-FR" dirty="0" smtClean="0"/>
              <a:t> jusqu’au niveau de fondation des voies.</a:t>
            </a:r>
          </a:p>
          <a:p>
            <a:pPr algn="just"/>
            <a:r>
              <a:rPr lang="fr-FR" dirty="0" smtClean="0"/>
              <a:t>Remblai en tout venant et compactage en couche successives, conformément aux disposition contenues dans le cahier des prescriptions spéciales, les plans et autres documents.</a:t>
            </a:r>
          </a:p>
          <a:p>
            <a:pPr algn="just"/>
            <a:r>
              <a:rPr lang="fr-FR" dirty="0" smtClean="0"/>
              <a:t>Réalisation de de l’assainissement et eau potable en parallèle.</a:t>
            </a:r>
          </a:p>
          <a:p>
            <a:pPr algn="just"/>
            <a:r>
              <a:rPr lang="fr-FR" dirty="0" smtClean="0"/>
              <a:t>Réalisation des bordures des voies.</a:t>
            </a:r>
          </a:p>
          <a:p>
            <a:pPr algn="just"/>
            <a:r>
              <a:rPr lang="fr-FR" dirty="0" smtClean="0"/>
              <a:t>Réalisation des couche de l’enrobé bitumeux</a:t>
            </a:r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ASSAINISSEMENT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fr-FR" dirty="0" smtClean="0"/>
              <a:t> On entend par réseau d’assainissement, les réseaux d’évacuation des eaux usées et ménagères, et les eaux pluviales, ceci peut se faire  selon 2 systèmes: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u="sng" dirty="0" smtClean="0"/>
              <a:t>Le système séparatif</a:t>
            </a:r>
            <a:r>
              <a:rPr lang="fr-FR" dirty="0" smtClean="0"/>
              <a:t>: qui consiste à évacuer les eaux pluviales et les eaux usées par des réseaux séparées.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u="sng" dirty="0" smtClean="0"/>
              <a:t>Le système unitaire</a:t>
            </a:r>
            <a:r>
              <a:rPr lang="fr-FR" dirty="0" smtClean="0"/>
              <a:t>: consiste à évacuer les eaux pluviales et les eaux usées par un seul réseau.</a:t>
            </a:r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939784"/>
          </a:xfrm>
        </p:spPr>
        <p:txBody>
          <a:bodyPr>
            <a:normAutofit/>
          </a:bodyPr>
          <a:lstStyle/>
          <a:p>
            <a:r>
              <a:rPr lang="fr-FR" sz="3200" b="1" u="sng" dirty="0" smtClean="0"/>
              <a:t>Système réseaux souterrains</a:t>
            </a:r>
            <a:endParaRPr lang="fr-FR" sz="3200" b="1" u="sng" dirty="0"/>
          </a:p>
        </p:txBody>
      </p:sp>
      <p:pic>
        <p:nvPicPr>
          <p:cNvPr id="3074" name="Picture 2" descr="C:\Users\USER\Documents\vrd\assainissement\profil vr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699" y="1229229"/>
            <a:ext cx="8578581" cy="5271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vrd\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24959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85852" y="214290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 smtClean="0"/>
              <a:t>Les travaux de terrassements</a:t>
            </a:r>
            <a:endParaRPr lang="fr-FR" sz="4000" b="1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500034" y="1000108"/>
            <a:ext cx="82153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On entend par travaux de terrassement: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u="sng" dirty="0" smtClean="0"/>
              <a:t>Le décapage de la terre naturelle</a:t>
            </a:r>
            <a:r>
              <a:rPr lang="fr-FR" sz="2800" dirty="0" smtClean="0"/>
              <a:t>, ayant pour but le nettoyage de l’assiette du projet  des différents déchets, plantes herbes…etc.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u="sng" dirty="0" smtClean="0"/>
              <a:t>Les travaux de fouilles </a:t>
            </a:r>
            <a:r>
              <a:rPr lang="fr-FR" sz="2800" dirty="0" smtClean="0"/>
              <a:t>destinées à la réalisation des différents ouvrages tel que: fondations (semelles, radiers, longrines, voiles…</a:t>
            </a:r>
            <a:r>
              <a:rPr lang="fr-FR" sz="2800" dirty="0" err="1" smtClean="0"/>
              <a:t>etc</a:t>
            </a:r>
            <a:r>
              <a:rPr lang="fr-FR" sz="2800" dirty="0" smtClean="0"/>
              <a:t>), ainsi que les sous sol, bâche ou réservoirs d’eaux..</a:t>
            </a:r>
            <a:r>
              <a:rPr lang="fr-FR" sz="2800" dirty="0" err="1" smtClean="0"/>
              <a:t>etc</a:t>
            </a:r>
            <a:r>
              <a:rPr lang="fr-FR" sz="2800" dirty="0" smtClean="0"/>
              <a:t>, on trouve:</a:t>
            </a:r>
          </a:p>
          <a:p>
            <a:r>
              <a:rPr lang="fr-FR" sz="2800" dirty="0" smtClean="0"/>
              <a:t>  * Les </a:t>
            </a:r>
            <a:r>
              <a:rPr lang="fr-FR" sz="2800" b="1" u="sng" dirty="0" smtClean="0"/>
              <a:t>fouilles en grandes masse </a:t>
            </a:r>
            <a:r>
              <a:rPr lang="fr-FR" sz="2800" dirty="0" smtClean="0"/>
              <a:t>par excavation, notamment pour les radiers, ou quant les semelles sont rapprochées et la profondeur est grande.</a:t>
            </a:r>
          </a:p>
          <a:p>
            <a:pPr marL="514350" indent="-514350">
              <a:buFont typeface="+mj-lt"/>
              <a:buAutoNum type="arabicPeriod"/>
            </a:pPr>
            <a:endParaRPr lang="fr-FR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vrd\assainissement\csm_exemple_controle_branchement_26a0c397b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561" y="285728"/>
            <a:ext cx="8738287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vrd\assainissement\assainissement_plan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2958" y="857232"/>
            <a:ext cx="8443700" cy="4926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vrd\assainissement\assainissement_plan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566061" cy="5140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43" y="357166"/>
            <a:ext cx="833088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vrd\assainissement\Diagnostic-reseau-d-assainissement-de-la-ville-de-Khenchela1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85283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943848" cy="2714644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 smtClean="0"/>
              <a:t>  * Les </a:t>
            </a:r>
            <a:r>
              <a:rPr lang="fr-FR" sz="2800" b="1" u="sng" dirty="0" smtClean="0"/>
              <a:t>fouilles en puits </a:t>
            </a:r>
            <a:r>
              <a:rPr lang="fr-FR" sz="2800" dirty="0" smtClean="0"/>
              <a:t>(notamment pour semelles isolées ou </a:t>
            </a:r>
            <a:r>
              <a:rPr lang="fr-FR" sz="2800" dirty="0" err="1" smtClean="0"/>
              <a:t>jumelées,les</a:t>
            </a:r>
            <a:r>
              <a:rPr lang="fr-FR" sz="2800" dirty="0" smtClean="0"/>
              <a:t> regards…</a:t>
            </a:r>
            <a:r>
              <a:rPr lang="fr-FR" sz="2800" dirty="0" err="1" smtClean="0"/>
              <a:t>etc</a:t>
            </a:r>
            <a:r>
              <a:rPr lang="fr-FR" sz="2800" dirty="0" smtClean="0"/>
              <a:t>).</a:t>
            </a:r>
            <a:br>
              <a:rPr lang="fr-FR" sz="2800" dirty="0" smtClean="0"/>
            </a:br>
            <a:r>
              <a:rPr lang="fr-FR" sz="2800" dirty="0" smtClean="0"/>
              <a:t>   * Les </a:t>
            </a:r>
            <a:r>
              <a:rPr lang="fr-FR" sz="2800" b="1" u="sng" dirty="0" smtClean="0"/>
              <a:t>fouilles en rigoles </a:t>
            </a:r>
            <a:r>
              <a:rPr lang="fr-FR" sz="2800" dirty="0" smtClean="0"/>
              <a:t>pour les voiles et murs de soutènement, pour le béton de propreté des longrines, pour les différents réseaux: AEP, gaz, électricité, téléphone, réseau anti incendie… etc.</a:t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785786" y="3143248"/>
            <a:ext cx="7786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3.  </a:t>
            </a:r>
            <a:r>
              <a:rPr lang="fr-FR" sz="2800" b="1" u="sng" dirty="0" smtClean="0"/>
              <a:t>Le remblai des fouilles et des vides</a:t>
            </a:r>
            <a:r>
              <a:rPr lang="fr-FR" sz="2800" dirty="0" smtClean="0"/>
              <a:t>: qui consiste à </a:t>
            </a:r>
            <a:r>
              <a:rPr lang="fr-FR" sz="2800" b="1" dirty="0" smtClean="0"/>
              <a:t>remplir le reste des fouilles </a:t>
            </a:r>
            <a:r>
              <a:rPr lang="fr-FR" sz="2800" dirty="0" smtClean="0"/>
              <a:t>des ouvrages réalisés et les </a:t>
            </a:r>
            <a:r>
              <a:rPr lang="fr-FR" sz="2800" b="1" dirty="0" smtClean="0"/>
              <a:t>vides</a:t>
            </a:r>
            <a:r>
              <a:rPr lang="fr-FR" sz="2800" dirty="0" smtClean="0"/>
              <a:t> entre longrines en TVO (tout venant d’oued) </a:t>
            </a:r>
            <a:r>
              <a:rPr lang="fr-FR" sz="2800" b="1" dirty="0" smtClean="0">
                <a:solidFill>
                  <a:srgbClr val="FF0000"/>
                </a:solidFill>
              </a:rPr>
              <a:t>par couches successives</a:t>
            </a:r>
            <a:r>
              <a:rPr lang="fr-FR" sz="2800" dirty="0" smtClean="0"/>
              <a:t>. </a:t>
            </a:r>
            <a:r>
              <a:rPr lang="fr-FR" sz="2800" dirty="0" smtClean="0">
                <a:solidFill>
                  <a:srgbClr val="FF0000"/>
                </a:solidFill>
              </a:rPr>
              <a:t>(généralement de 20 cm: arrosage + compactage</a:t>
            </a:r>
            <a:r>
              <a:rPr lang="fr-FR" sz="2800" dirty="0" smtClean="0"/>
              <a:t>), ou du sable fin pour les différents réseaux souterrains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500042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857224" y="571480"/>
            <a:ext cx="71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 4. </a:t>
            </a:r>
            <a:r>
              <a:rPr lang="fr-FR" sz="2800" b="1" dirty="0" smtClean="0"/>
              <a:t>le transport des terres excédentaire à la décharge publique</a:t>
            </a:r>
            <a:r>
              <a:rPr lang="fr-FR" sz="2800" dirty="0" smtClean="0"/>
              <a:t>: il s’agit  de débarrasser le chantier  des terres excédentaires résultant des décapages et des fouilles et..</a:t>
            </a:r>
            <a:r>
              <a:rPr lang="fr-FR" sz="2800" dirty="0" err="1" smtClean="0"/>
              <a:t>etc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57224" y="428604"/>
            <a:ext cx="750099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La conception et la réalisation de tout les travaux se font suivant les indications réglementaires contenus dans les DTR: </a:t>
            </a:r>
            <a:r>
              <a:rPr lang="fr-FR" sz="3200" b="1" dirty="0" smtClean="0">
                <a:solidFill>
                  <a:srgbClr val="FF0000"/>
                </a:solidFill>
              </a:rPr>
              <a:t>D</a:t>
            </a:r>
            <a:r>
              <a:rPr lang="fr-FR" sz="3200" b="1" dirty="0" smtClean="0"/>
              <a:t>ocument </a:t>
            </a:r>
            <a:r>
              <a:rPr lang="fr-FR" sz="3200" b="1" dirty="0" smtClean="0">
                <a:solidFill>
                  <a:srgbClr val="FF0000"/>
                </a:solidFill>
              </a:rPr>
              <a:t>T</a:t>
            </a:r>
            <a:r>
              <a:rPr lang="fr-FR" sz="3200" b="1" dirty="0" smtClean="0"/>
              <a:t>echnique </a:t>
            </a:r>
            <a:r>
              <a:rPr lang="fr-FR" sz="3200" b="1" dirty="0" smtClean="0">
                <a:solidFill>
                  <a:srgbClr val="FF0000"/>
                </a:solidFill>
              </a:rPr>
              <a:t>R</a:t>
            </a:r>
            <a:r>
              <a:rPr lang="fr-FR" sz="3200" b="1" dirty="0" smtClean="0"/>
              <a:t>èglementaire(national) et les DTU: </a:t>
            </a:r>
            <a:r>
              <a:rPr lang="fr-FR" sz="3200" b="1" dirty="0" smtClean="0">
                <a:solidFill>
                  <a:srgbClr val="FF0000"/>
                </a:solidFill>
              </a:rPr>
              <a:t>D</a:t>
            </a:r>
            <a:r>
              <a:rPr lang="fr-FR" sz="3200" b="1" dirty="0" smtClean="0"/>
              <a:t>ocument </a:t>
            </a:r>
            <a:r>
              <a:rPr lang="fr-FR" sz="3200" b="1" dirty="0" smtClean="0">
                <a:solidFill>
                  <a:srgbClr val="FF0000"/>
                </a:solidFill>
              </a:rPr>
              <a:t>T</a:t>
            </a:r>
            <a:r>
              <a:rPr lang="fr-FR" sz="3200" b="1" dirty="0" smtClean="0"/>
              <a:t>echnique </a:t>
            </a:r>
            <a:r>
              <a:rPr lang="fr-FR" sz="3200" b="1" dirty="0" smtClean="0">
                <a:solidFill>
                  <a:srgbClr val="FF0000"/>
                </a:solidFill>
              </a:rPr>
              <a:t>u</a:t>
            </a:r>
            <a:r>
              <a:rPr lang="fr-FR" sz="3200" b="1" dirty="0" smtClean="0"/>
              <a:t>nifié (international)</a:t>
            </a:r>
          </a:p>
          <a:p>
            <a:r>
              <a:rPr lang="fr-FR" sz="3200" b="1" dirty="0" smtClean="0"/>
              <a:t>Les DTR sont </a:t>
            </a:r>
            <a:r>
              <a:rPr lang="fr-FR" sz="3200" b="1" dirty="0" err="1" smtClean="0"/>
              <a:t>slassifié</a:t>
            </a:r>
            <a:r>
              <a:rPr lang="fr-FR" sz="3200" b="1" dirty="0" smtClean="0"/>
              <a:t> comme </a:t>
            </a:r>
            <a:r>
              <a:rPr lang="fr-FR" sz="3200" b="1" dirty="0" err="1" smtClean="0"/>
              <a:t>suitM</a:t>
            </a:r>
            <a:r>
              <a:rPr lang="fr-FR" sz="3200" b="1" dirty="0" smtClean="0"/>
              <a:t>$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b="1" dirty="0" smtClean="0"/>
              <a:t>DTR de conception: tous les domaines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b="1" dirty="0" smtClean="0"/>
              <a:t>DTR d’</a:t>
            </a:r>
            <a:r>
              <a:rPr lang="fr-FR" sz="3200" b="1" dirty="0" err="1" smtClean="0"/>
              <a:t>éxecution</a:t>
            </a:r>
            <a:r>
              <a:rPr lang="fr-FR" sz="3200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b="1" dirty="0" smtClean="0"/>
              <a:t>DTR de mise en œuvre</a:t>
            </a:r>
          </a:p>
          <a:p>
            <a:pPr marL="514350" indent="-514350"/>
            <a:endParaRPr lang="fr-FR" sz="2400" b="1" dirty="0" smtClean="0"/>
          </a:p>
          <a:p>
            <a:pPr algn="ctr"/>
            <a:r>
              <a:rPr lang="fr-FR" sz="2800" b="1" dirty="0" smtClean="0"/>
              <a:t>Voici listing DTR CNERIB</a:t>
            </a:r>
            <a:endParaRPr lang="fr-FR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71480"/>
            <a:ext cx="860642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7346" y="571480"/>
            <a:ext cx="7200868" cy="585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642918"/>
            <a:ext cx="853407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706</Words>
  <Application>Microsoft Office PowerPoint</Application>
  <PresentationFormat>Affichage à l'écran (4:3)</PresentationFormat>
  <Paragraphs>48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Les    V. R. D. Voirie et Réseaux Divers</vt:lpstr>
      <vt:lpstr>Diapositive 2</vt:lpstr>
      <vt:lpstr>Diapositive 3</vt:lpstr>
      <vt:lpstr>  * Les fouilles en puits (notamment pour semelles isolées ou jumelées,les regards…etc).    * Les fouilles en rigoles pour les voiles et murs de soutènement, pour le béton de propreté des longrines, pour les différents réseaux: AEP, gaz, électricité, téléphone, réseau anti incendie… etc. 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Les plans de terrassements</vt:lpstr>
      <vt:lpstr>Diapositive 15</vt:lpstr>
      <vt:lpstr>Diapositive 16</vt:lpstr>
      <vt:lpstr>Diapositive 17</vt:lpstr>
      <vt:lpstr>Diapositive 18</vt:lpstr>
      <vt:lpstr>Diapositive 19</vt:lpstr>
      <vt:lpstr>L’EXECUTION DES V R D</vt:lpstr>
      <vt:lpstr>3. implantation: il s’agit d’implanter les bâtiments, les voies, l’itinéraire des différents réseaux</vt:lpstr>
      <vt:lpstr>Diapositive 22</vt:lpstr>
      <vt:lpstr>Diapositive 23</vt:lpstr>
      <vt:lpstr>Diapositive 24</vt:lpstr>
      <vt:lpstr>Diapositive 25</vt:lpstr>
      <vt:lpstr>LA  VOIRIE</vt:lpstr>
      <vt:lpstr>ASSAINISSEMENT</vt:lpstr>
      <vt:lpstr>Système réseaux souterrains</vt:lpstr>
      <vt:lpstr>Diapositive 29</vt:lpstr>
      <vt:lpstr>Diapositive 30</vt:lpstr>
      <vt:lpstr>Diapositive 31</vt:lpstr>
      <vt:lpstr>Diapositive 32</vt:lpstr>
      <vt:lpstr>Diapositive 33</vt:lpstr>
      <vt:lpstr>Diapositive 34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 R D Voirie et Réseaux Divers</dc:title>
  <dc:creator>USER</dc:creator>
  <cp:lastModifiedBy>USER</cp:lastModifiedBy>
  <cp:revision>63</cp:revision>
  <dcterms:created xsi:type="dcterms:W3CDTF">2020-04-17T18:35:10Z</dcterms:created>
  <dcterms:modified xsi:type="dcterms:W3CDTF">2020-04-22T18:12:13Z</dcterms:modified>
</cp:coreProperties>
</file>