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57" r:id="rId3"/>
    <p:sldId id="258" r:id="rId4"/>
    <p:sldId id="259" r:id="rId5"/>
    <p:sldId id="260" r:id="rId6"/>
    <p:sldId id="261" r:id="rId7"/>
    <p:sldId id="262" r:id="rId8"/>
    <p:sldId id="263" r:id="rId9"/>
    <p:sldId id="264" r:id="rId10"/>
    <p:sldId id="265" r:id="rId11"/>
    <p:sldId id="270" r:id="rId12"/>
    <p:sldId id="271" r:id="rId13"/>
    <p:sldId id="273" r:id="rId14"/>
    <p:sldId id="266" r:id="rId15"/>
    <p:sldId id="275" r:id="rId16"/>
    <p:sldId id="272" r:id="rId17"/>
    <p:sldId id="267" r:id="rId18"/>
    <p:sldId id="276" r:id="rId19"/>
    <p:sldId id="274" r:id="rId20"/>
    <p:sldId id="269" r:id="rId2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66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73" d="100"/>
          <a:sy n="73" d="100"/>
        </p:scale>
        <p:origin x="129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90C7A45-BF44-45E5-B4C1-6915DF94409D}" type="datetimeFigureOut">
              <a:rPr lang="fr-FR" smtClean="0"/>
              <a:pPr/>
              <a:t>07/05/2020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4D7CBE7-83EE-4FD7-8251-B432D85A9907}"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24D7CBE7-83EE-4FD7-8251-B432D85A9907}" type="slidenum">
              <a:rPr lang="fr-FR" smtClean="0"/>
              <a:pPr/>
              <a:t>2</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24D7CBE7-83EE-4FD7-8251-B432D85A9907}" type="slidenum">
              <a:rPr lang="fr-FR" smtClean="0"/>
              <a:pPr/>
              <a:t>5</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46A16326-70A8-4ACB-AC59-7295A5143E38}" type="datetimeFigureOut">
              <a:rPr lang="fr-FR" smtClean="0"/>
              <a:pPr/>
              <a:t>07/05/2020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4B6DBE3-9C6C-4A06-A717-B62778C13F01}"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6A16326-70A8-4ACB-AC59-7295A5143E38}" type="datetimeFigureOut">
              <a:rPr lang="fr-FR" smtClean="0"/>
              <a:pPr/>
              <a:t>07/05/2020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4B6DBE3-9C6C-4A06-A717-B62778C13F01}"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6A16326-70A8-4ACB-AC59-7295A5143E38}" type="datetimeFigureOut">
              <a:rPr lang="fr-FR" smtClean="0"/>
              <a:pPr/>
              <a:t>07/05/2020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4B6DBE3-9C6C-4A06-A717-B62778C13F01}"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6A16326-70A8-4ACB-AC59-7295A5143E38}" type="datetimeFigureOut">
              <a:rPr lang="fr-FR" smtClean="0"/>
              <a:pPr/>
              <a:t>07/05/2020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4B6DBE3-9C6C-4A06-A717-B62778C13F01}"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46A16326-70A8-4ACB-AC59-7295A5143E38}" type="datetimeFigureOut">
              <a:rPr lang="fr-FR" smtClean="0"/>
              <a:pPr/>
              <a:t>07/05/2020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4B6DBE3-9C6C-4A06-A717-B62778C13F01}"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46A16326-70A8-4ACB-AC59-7295A5143E38}" type="datetimeFigureOut">
              <a:rPr lang="fr-FR" smtClean="0"/>
              <a:pPr/>
              <a:t>07/05/2020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4B6DBE3-9C6C-4A06-A717-B62778C13F01}"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46A16326-70A8-4ACB-AC59-7295A5143E38}" type="datetimeFigureOut">
              <a:rPr lang="fr-FR" smtClean="0"/>
              <a:pPr/>
              <a:t>07/05/2020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4B6DBE3-9C6C-4A06-A717-B62778C13F01}"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46A16326-70A8-4ACB-AC59-7295A5143E38}" type="datetimeFigureOut">
              <a:rPr lang="fr-FR" smtClean="0"/>
              <a:pPr/>
              <a:t>07/05/2020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4B6DBE3-9C6C-4A06-A717-B62778C13F01}"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6A16326-70A8-4ACB-AC59-7295A5143E38}" type="datetimeFigureOut">
              <a:rPr lang="fr-FR" smtClean="0"/>
              <a:pPr/>
              <a:t>07/05/2020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4B6DBE3-9C6C-4A06-A717-B62778C13F01}"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6A16326-70A8-4ACB-AC59-7295A5143E38}" type="datetimeFigureOut">
              <a:rPr lang="fr-FR" smtClean="0"/>
              <a:pPr/>
              <a:t>07/05/2020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4B6DBE3-9C6C-4A06-A717-B62778C13F01}"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6A16326-70A8-4ACB-AC59-7295A5143E38}" type="datetimeFigureOut">
              <a:rPr lang="fr-FR" smtClean="0"/>
              <a:pPr/>
              <a:t>07/05/2020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4B6DBE3-9C6C-4A06-A717-B62778C13F01}"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A16326-70A8-4ACB-AC59-7295A5143E38}" type="datetimeFigureOut">
              <a:rPr lang="fr-FR" smtClean="0"/>
              <a:pPr/>
              <a:t>07/05/2020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B6DBE3-9C6C-4A06-A717-B62778C13F01}"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jpg"/><Relationship Id="rId1" Type="http://schemas.openxmlformats.org/officeDocument/2006/relationships/slideLayout" Target="../slideLayouts/slideLayout2.xml"/><Relationship Id="rId4" Type="http://schemas.openxmlformats.org/officeDocument/2006/relationships/image" Target="../media/image11.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hyperlink" Target="http://anne.decoster.free.fr/bgn/pseudo.htm"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hyperlink" Target="https://sante-medecine.journaldesfemmes.fr/faq/8192-bacterie-saprophyte-definition"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3.jpeg"/><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ZoneTexte 8"/>
          <p:cNvSpPr txBox="1"/>
          <p:nvPr/>
        </p:nvSpPr>
        <p:spPr>
          <a:xfrm>
            <a:off x="1071538" y="285728"/>
            <a:ext cx="6572296" cy="1015663"/>
          </a:xfrm>
          <a:prstGeom prst="rect">
            <a:avLst/>
          </a:prstGeom>
          <a:noFill/>
        </p:spPr>
        <p:txBody>
          <a:bodyPr wrap="square" rtlCol="0">
            <a:spAutoFit/>
          </a:bodyPr>
          <a:lstStyle/>
          <a:p>
            <a:pPr algn="ctr"/>
            <a:r>
              <a:rPr lang="fr-FR" sz="2000" b="1" i="1" dirty="0" smtClean="0">
                <a:ln w="10541" cmpd="sng">
                  <a:solidFill>
                    <a:schemeClr val="accent1">
                      <a:shade val="88000"/>
                      <a:satMod val="110000"/>
                    </a:schemeClr>
                  </a:solidFill>
                  <a:prstDash val="solid"/>
                </a:ln>
                <a:solidFill>
                  <a:schemeClr val="tx1">
                    <a:lumMod val="95000"/>
                    <a:lumOff val="5000"/>
                  </a:schemeClr>
                </a:solidFill>
              </a:rPr>
              <a:t>Université Mohamed </a:t>
            </a:r>
            <a:r>
              <a:rPr lang="fr-FR" sz="2000" b="1" i="1" dirty="0" err="1" smtClean="0">
                <a:ln w="10541" cmpd="sng">
                  <a:solidFill>
                    <a:schemeClr val="accent1">
                      <a:shade val="88000"/>
                      <a:satMod val="110000"/>
                    </a:schemeClr>
                  </a:solidFill>
                  <a:prstDash val="solid"/>
                </a:ln>
                <a:solidFill>
                  <a:schemeClr val="tx1">
                    <a:lumMod val="95000"/>
                    <a:lumOff val="5000"/>
                  </a:schemeClr>
                </a:solidFill>
              </a:rPr>
              <a:t>Khaider</a:t>
            </a:r>
            <a:r>
              <a:rPr lang="fr-FR" sz="2000" b="1" i="1" dirty="0" smtClean="0">
                <a:ln w="10541" cmpd="sng">
                  <a:solidFill>
                    <a:schemeClr val="accent1">
                      <a:shade val="88000"/>
                      <a:satMod val="110000"/>
                    </a:schemeClr>
                  </a:solidFill>
                  <a:prstDash val="solid"/>
                </a:ln>
                <a:solidFill>
                  <a:schemeClr val="tx1">
                    <a:lumMod val="95000"/>
                    <a:lumOff val="5000"/>
                  </a:schemeClr>
                </a:solidFill>
              </a:rPr>
              <a:t>-Biskra </a:t>
            </a:r>
            <a:br>
              <a:rPr lang="fr-FR" sz="2000" b="1" i="1" dirty="0" smtClean="0">
                <a:ln w="10541" cmpd="sng">
                  <a:solidFill>
                    <a:schemeClr val="accent1">
                      <a:shade val="88000"/>
                      <a:satMod val="110000"/>
                    </a:schemeClr>
                  </a:solidFill>
                  <a:prstDash val="solid"/>
                </a:ln>
                <a:solidFill>
                  <a:schemeClr val="tx1">
                    <a:lumMod val="95000"/>
                    <a:lumOff val="5000"/>
                  </a:schemeClr>
                </a:solidFill>
              </a:rPr>
            </a:br>
            <a:r>
              <a:rPr lang="fr-FR" sz="2000" b="1" i="1" dirty="0" smtClean="0">
                <a:ln w="10541" cmpd="sng">
                  <a:solidFill>
                    <a:schemeClr val="accent1">
                      <a:shade val="88000"/>
                      <a:satMod val="110000"/>
                    </a:schemeClr>
                  </a:solidFill>
                  <a:prstDash val="solid"/>
                </a:ln>
                <a:solidFill>
                  <a:schemeClr val="tx1">
                    <a:lumMod val="95000"/>
                    <a:lumOff val="5000"/>
                  </a:schemeClr>
                </a:solidFill>
              </a:rPr>
              <a:t>Faculté  des sciences exacte et sciences de la nature et de vie </a:t>
            </a:r>
            <a:br>
              <a:rPr lang="fr-FR" sz="2000" b="1" i="1" dirty="0" smtClean="0">
                <a:ln w="10541" cmpd="sng">
                  <a:solidFill>
                    <a:schemeClr val="accent1">
                      <a:shade val="88000"/>
                      <a:satMod val="110000"/>
                    </a:schemeClr>
                  </a:solidFill>
                  <a:prstDash val="solid"/>
                </a:ln>
                <a:solidFill>
                  <a:schemeClr val="tx1">
                    <a:lumMod val="95000"/>
                    <a:lumOff val="5000"/>
                  </a:schemeClr>
                </a:solidFill>
              </a:rPr>
            </a:br>
            <a:r>
              <a:rPr lang="fr-FR" sz="2000" b="1" i="1" dirty="0" smtClean="0">
                <a:ln w="10541" cmpd="sng">
                  <a:solidFill>
                    <a:schemeClr val="accent1">
                      <a:shade val="88000"/>
                      <a:satMod val="110000"/>
                    </a:schemeClr>
                  </a:solidFill>
                  <a:prstDash val="solid"/>
                </a:ln>
                <a:solidFill>
                  <a:schemeClr val="tx1">
                    <a:lumMod val="95000"/>
                    <a:lumOff val="5000"/>
                  </a:schemeClr>
                </a:solidFill>
              </a:rPr>
              <a:t>Département des sciences de la nature et de vie</a:t>
            </a:r>
            <a:endParaRPr lang="fr-FR" sz="2000" dirty="0">
              <a:solidFill>
                <a:schemeClr val="tx1">
                  <a:lumMod val="95000"/>
                  <a:lumOff val="5000"/>
                </a:schemeClr>
              </a:solidFill>
            </a:endParaRPr>
          </a:p>
        </p:txBody>
      </p:sp>
      <p:sp>
        <p:nvSpPr>
          <p:cNvPr id="11" name="Rectangle à coins arrondis 10"/>
          <p:cNvSpPr/>
          <p:nvPr/>
        </p:nvSpPr>
        <p:spPr>
          <a:xfrm>
            <a:off x="285721" y="2500306"/>
            <a:ext cx="8643999" cy="1214446"/>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fr-FR" sz="4000" b="1" i="1" dirty="0" err="1" smtClean="0">
                <a:ln>
                  <a:solidFill>
                    <a:schemeClr val="accent2">
                      <a:lumMod val="75000"/>
                    </a:schemeClr>
                  </a:solidFill>
                </a:ln>
                <a:solidFill>
                  <a:srgbClr val="FF0000"/>
                </a:solidFill>
                <a:effectLst>
                  <a:glow rad="101600">
                    <a:schemeClr val="accent4">
                      <a:satMod val="175000"/>
                      <a:alpha val="40000"/>
                    </a:schemeClr>
                  </a:glow>
                </a:effectLst>
                <a:latin typeface="Times New Roman" pitchFamily="18" charset="0"/>
                <a:cs typeface="Times New Roman" pitchFamily="18" charset="0"/>
              </a:rPr>
              <a:t>Pseudomonas</a:t>
            </a:r>
            <a:r>
              <a:rPr lang="fr-FR" sz="4000" b="1" i="1" dirty="0" smtClean="0">
                <a:ln>
                  <a:solidFill>
                    <a:schemeClr val="accent2">
                      <a:lumMod val="75000"/>
                    </a:schemeClr>
                  </a:solidFill>
                </a:ln>
                <a:solidFill>
                  <a:srgbClr val="FF0000"/>
                </a:solidFill>
                <a:effectLst>
                  <a:glow rad="101600">
                    <a:schemeClr val="accent4">
                      <a:satMod val="175000"/>
                      <a:alpha val="40000"/>
                    </a:schemeClr>
                  </a:glow>
                </a:effectLst>
                <a:latin typeface="Times New Roman" pitchFamily="18" charset="0"/>
                <a:cs typeface="Times New Roman" pitchFamily="18" charset="0"/>
              </a:rPr>
              <a:t> </a:t>
            </a:r>
            <a:r>
              <a:rPr lang="fr-FR" sz="4000" b="1" i="1" dirty="0" err="1" smtClean="0">
                <a:ln>
                  <a:solidFill>
                    <a:schemeClr val="accent2">
                      <a:lumMod val="75000"/>
                    </a:schemeClr>
                  </a:solidFill>
                </a:ln>
                <a:solidFill>
                  <a:srgbClr val="FF0000"/>
                </a:solidFill>
                <a:effectLst>
                  <a:glow rad="101600">
                    <a:schemeClr val="accent4">
                      <a:satMod val="175000"/>
                      <a:alpha val="40000"/>
                    </a:schemeClr>
                  </a:glow>
                </a:effectLst>
                <a:latin typeface="Times New Roman" pitchFamily="18" charset="0"/>
                <a:cs typeface="Times New Roman" pitchFamily="18" charset="0"/>
              </a:rPr>
              <a:t>aeruginosa</a:t>
            </a:r>
            <a:endParaRPr lang="fr-FR" sz="4000" i="1" dirty="0">
              <a:ln>
                <a:solidFill>
                  <a:schemeClr val="accent2">
                    <a:lumMod val="75000"/>
                  </a:schemeClr>
                </a:solidFill>
              </a:ln>
              <a:solidFill>
                <a:srgbClr val="FF0000"/>
              </a:solidFill>
              <a:effectLst>
                <a:glow rad="101600">
                  <a:schemeClr val="accent4">
                    <a:satMod val="175000"/>
                    <a:alpha val="40000"/>
                  </a:schemeClr>
                </a:glow>
              </a:effectLst>
              <a:latin typeface="Times New Roman" pitchFamily="18" charset="0"/>
              <a:cs typeface="Times New Roman" pitchFamily="18" charset="0"/>
            </a:endParaRPr>
          </a:p>
        </p:txBody>
      </p:sp>
      <p:sp>
        <p:nvSpPr>
          <p:cNvPr id="13" name="ZoneTexte 12"/>
          <p:cNvSpPr txBox="1"/>
          <p:nvPr/>
        </p:nvSpPr>
        <p:spPr>
          <a:xfrm>
            <a:off x="500034" y="4214819"/>
            <a:ext cx="2643207" cy="2400657"/>
          </a:xfrm>
          <a:prstGeom prst="rect">
            <a:avLst/>
          </a:prstGeom>
          <a:noFill/>
        </p:spPr>
        <p:txBody>
          <a:bodyPr wrap="square" rtlCol="0">
            <a:spAutoFit/>
          </a:bodyPr>
          <a:lstStyle/>
          <a:p>
            <a:r>
              <a:rPr lang="fr-FR" sz="3200" b="1" i="1" dirty="0" smtClean="0">
                <a:solidFill>
                  <a:srgbClr val="FF0000"/>
                </a:solidFill>
              </a:rPr>
              <a:t>Réalisé par</a:t>
            </a:r>
            <a:r>
              <a:rPr lang="fr-FR" sz="3200" b="1" i="1" dirty="0">
                <a:solidFill>
                  <a:srgbClr val="FF0000"/>
                </a:solidFill>
              </a:rPr>
              <a:t>:</a:t>
            </a:r>
            <a:endParaRPr lang="fr-FR" sz="3200" b="1" i="1" dirty="0" smtClean="0">
              <a:solidFill>
                <a:srgbClr val="FF0000"/>
              </a:solidFill>
            </a:endParaRPr>
          </a:p>
          <a:p>
            <a:r>
              <a:rPr lang="fr-FR" sz="2000" b="1" i="1" dirty="0" err="1" smtClean="0">
                <a:effectLst>
                  <a:glow rad="228600">
                    <a:schemeClr val="accent4">
                      <a:satMod val="175000"/>
                      <a:alpha val="40000"/>
                    </a:schemeClr>
                  </a:glow>
                </a:effectLst>
              </a:rPr>
              <a:t>Haif</a:t>
            </a:r>
            <a:r>
              <a:rPr lang="fr-FR" sz="2000" b="1" i="1" dirty="0" smtClean="0">
                <a:effectLst>
                  <a:glow rad="228600">
                    <a:schemeClr val="accent4">
                      <a:satMod val="175000"/>
                      <a:alpha val="40000"/>
                    </a:schemeClr>
                  </a:glow>
                </a:effectLst>
              </a:rPr>
              <a:t> si </a:t>
            </a:r>
            <a:r>
              <a:rPr lang="fr-FR" sz="2000" b="1" i="1" dirty="0" err="1" smtClean="0">
                <a:effectLst>
                  <a:glow rad="228600">
                    <a:schemeClr val="accent4">
                      <a:satMod val="175000"/>
                      <a:alpha val="40000"/>
                    </a:schemeClr>
                  </a:glow>
                </a:effectLst>
              </a:rPr>
              <a:t>Haif</a:t>
            </a:r>
            <a:r>
              <a:rPr lang="fr-FR" sz="2000" b="1" i="1" dirty="0" smtClean="0">
                <a:effectLst>
                  <a:glow rad="228600">
                    <a:schemeClr val="accent4">
                      <a:satMod val="175000"/>
                      <a:alpha val="40000"/>
                    </a:schemeClr>
                  </a:glow>
                </a:effectLst>
              </a:rPr>
              <a:t> Asma</a:t>
            </a:r>
          </a:p>
          <a:p>
            <a:r>
              <a:rPr lang="fr-FR" sz="2000" b="1" i="1" dirty="0" err="1" smtClean="0">
                <a:effectLst>
                  <a:glow rad="228600">
                    <a:schemeClr val="accent4">
                      <a:satMod val="175000"/>
                      <a:alpha val="40000"/>
                    </a:schemeClr>
                  </a:glow>
                </a:effectLst>
              </a:rPr>
              <a:t>Djennane</a:t>
            </a:r>
            <a:r>
              <a:rPr lang="fr-FR" sz="2000" b="1" i="1" dirty="0" smtClean="0">
                <a:effectLst>
                  <a:glow rad="228600">
                    <a:schemeClr val="accent4">
                      <a:satMod val="175000"/>
                      <a:alpha val="40000"/>
                    </a:schemeClr>
                  </a:glow>
                </a:effectLst>
              </a:rPr>
              <a:t> Asma </a:t>
            </a:r>
          </a:p>
          <a:p>
            <a:r>
              <a:rPr lang="fr-FR" sz="2000" b="1" i="1" dirty="0" err="1" smtClean="0">
                <a:effectLst>
                  <a:glow rad="228600">
                    <a:schemeClr val="accent4">
                      <a:satMod val="175000"/>
                      <a:alpha val="40000"/>
                    </a:schemeClr>
                  </a:glow>
                </a:effectLst>
              </a:rPr>
              <a:t>Rahal</a:t>
            </a:r>
            <a:r>
              <a:rPr lang="fr-FR" sz="2000" b="1" i="1" dirty="0" smtClean="0">
                <a:effectLst>
                  <a:glow rad="228600">
                    <a:schemeClr val="accent4">
                      <a:satMod val="175000"/>
                      <a:alpha val="40000"/>
                    </a:schemeClr>
                  </a:glow>
                </a:effectLst>
              </a:rPr>
              <a:t>   </a:t>
            </a:r>
            <a:r>
              <a:rPr lang="fr-FR" sz="2000" b="1" i="1" dirty="0" err="1" smtClean="0">
                <a:effectLst>
                  <a:glow rad="228600">
                    <a:schemeClr val="accent4">
                      <a:satMod val="175000"/>
                      <a:alpha val="40000"/>
                    </a:schemeClr>
                  </a:glow>
                </a:effectLst>
              </a:rPr>
              <a:t>Hadil</a:t>
            </a:r>
            <a:endParaRPr lang="fr-FR" sz="2000" b="1" i="1" dirty="0" smtClean="0">
              <a:effectLst>
                <a:glow rad="228600">
                  <a:schemeClr val="accent4">
                    <a:satMod val="175000"/>
                    <a:alpha val="40000"/>
                  </a:schemeClr>
                </a:glow>
              </a:effectLst>
            </a:endParaRPr>
          </a:p>
          <a:p>
            <a:endParaRPr lang="fr-FR" sz="2000" b="1" i="1" dirty="0" smtClean="0">
              <a:solidFill>
                <a:schemeClr val="bg1"/>
              </a:solidFill>
              <a:effectLst>
                <a:glow rad="228600">
                  <a:schemeClr val="accent4">
                    <a:satMod val="175000"/>
                    <a:alpha val="40000"/>
                  </a:schemeClr>
                </a:glow>
              </a:effectLst>
            </a:endParaRPr>
          </a:p>
          <a:p>
            <a:r>
              <a:rPr lang="fr-FR" sz="2000" b="1" i="1" dirty="0" smtClean="0">
                <a:solidFill>
                  <a:schemeClr val="bg1"/>
                </a:solidFill>
                <a:effectLst>
                  <a:glow rad="228600">
                    <a:schemeClr val="accent4">
                      <a:satMod val="175000"/>
                      <a:alpha val="40000"/>
                    </a:schemeClr>
                  </a:glow>
                </a:effectLst>
              </a:rPr>
              <a:t> </a:t>
            </a:r>
            <a:endParaRPr lang="fr-FR" sz="2000" b="1" i="1" dirty="0" smtClean="0">
              <a:solidFill>
                <a:schemeClr val="bg1"/>
              </a:solidFill>
            </a:endParaRPr>
          </a:p>
          <a:p>
            <a:endParaRPr lang="fr-FR" dirty="0"/>
          </a:p>
        </p:txBody>
      </p:sp>
      <p:sp>
        <p:nvSpPr>
          <p:cNvPr id="15" name="Rectangle 14"/>
          <p:cNvSpPr/>
          <p:nvPr/>
        </p:nvSpPr>
        <p:spPr>
          <a:xfrm>
            <a:off x="6858000" y="4786322"/>
            <a:ext cx="2286000" cy="1384995"/>
          </a:xfrm>
          <a:prstGeom prst="rect">
            <a:avLst/>
          </a:prstGeom>
        </p:spPr>
        <p:txBody>
          <a:bodyPr wrap="square">
            <a:spAutoFit/>
          </a:bodyPr>
          <a:lstStyle/>
          <a:p>
            <a:r>
              <a:rPr lang="fr-FR" sz="2800" b="1" i="1" dirty="0" smtClean="0">
                <a:solidFill>
                  <a:srgbClr val="FF0000"/>
                </a:solidFill>
                <a:latin typeface="Calibri" pitchFamily="34" charset="0"/>
                <a:cs typeface="Calibri" pitchFamily="34" charset="0"/>
              </a:rPr>
              <a:t>Encadré par :</a:t>
            </a:r>
          </a:p>
          <a:p>
            <a:r>
              <a:rPr lang="fr-FR" sz="2800" b="1" i="1" dirty="0" smtClean="0">
                <a:latin typeface="Times New Roman" pitchFamily="18" charset="0"/>
                <a:cs typeface="Times New Roman" pitchFamily="18" charset="0"/>
              </a:rPr>
              <a:t>M .</a:t>
            </a:r>
            <a:r>
              <a:rPr lang="fr-FR" sz="2800" b="1" i="1" dirty="0" err="1" smtClean="0">
                <a:latin typeface="Times New Roman" pitchFamily="18" charset="0"/>
                <a:cs typeface="Times New Roman" pitchFamily="18" charset="0"/>
              </a:rPr>
              <a:t>djouamaa</a:t>
            </a:r>
            <a:endParaRPr lang="fr-FR" sz="2800" b="1" i="1" dirty="0" smtClean="0">
              <a:latin typeface="Times New Roman" pitchFamily="18" charset="0"/>
              <a:cs typeface="Times New Roman" pitchFamily="18" charset="0"/>
            </a:endParaRPr>
          </a:p>
          <a:p>
            <a:endParaRPr lang="fr-FR" sz="2800" b="1" i="1" dirty="0" smtClean="0">
              <a:latin typeface="Calibri" pitchFamily="34" charset="0"/>
              <a:cs typeface="Calibri" pitchFamily="34" charset="0"/>
            </a:endParaRPr>
          </a:p>
        </p:txBody>
      </p:sp>
      <p:sp>
        <p:nvSpPr>
          <p:cNvPr id="18" name="ZoneTexte 17"/>
          <p:cNvSpPr txBox="1"/>
          <p:nvPr/>
        </p:nvSpPr>
        <p:spPr>
          <a:xfrm>
            <a:off x="1785917" y="6143644"/>
            <a:ext cx="5072099" cy="461665"/>
          </a:xfrm>
          <a:prstGeom prst="rect">
            <a:avLst/>
          </a:prstGeom>
          <a:noFill/>
        </p:spPr>
        <p:txBody>
          <a:bodyPr wrap="square" rtlCol="0">
            <a:spAutoFit/>
          </a:bodyPr>
          <a:lstStyle/>
          <a:p>
            <a:pPr algn="ctr"/>
            <a:r>
              <a:rPr lang="fr-FR" sz="2400" b="1" i="1" dirty="0" smtClean="0"/>
              <a:t>Année universitaire 2019/2020</a:t>
            </a:r>
            <a:endParaRPr lang="fr-FR" sz="2400" b="1" i="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bg/>
                                          </p:spTgt>
                                        </p:tgtEl>
                                        <p:attrNameLst>
                                          <p:attrName>style.visibility</p:attrName>
                                        </p:attrNameLst>
                                      </p:cBhvr>
                                      <p:to>
                                        <p:strVal val="visible"/>
                                      </p:to>
                                    </p:set>
                                    <p:animEffect transition="in" filter="fade">
                                      <p:cBhvr>
                                        <p:cTn id="7" dur="2000"/>
                                        <p:tgtEl>
                                          <p:spTgt spid="11">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1">
                                            <p:txEl>
                                              <p:pRg st="0" end="0"/>
                                            </p:txEl>
                                          </p:spTgt>
                                        </p:tgtEl>
                                        <p:attrNameLst>
                                          <p:attrName>style.visibility</p:attrName>
                                        </p:attrNameLst>
                                      </p:cBhvr>
                                      <p:to>
                                        <p:strVal val="visible"/>
                                      </p:to>
                                    </p:set>
                                    <p:animEffect transition="in" filter="fade">
                                      <p:cBhvr>
                                        <p:cTn id="10" dur="2000"/>
                                        <p:tgtEl>
                                          <p:spTgt spid="11">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3">
                                            <p:txEl>
                                              <p:pRg st="0" end="0"/>
                                            </p:txEl>
                                          </p:spTgt>
                                        </p:tgtEl>
                                        <p:attrNameLst>
                                          <p:attrName>style.visibility</p:attrName>
                                        </p:attrNameLst>
                                      </p:cBhvr>
                                      <p:to>
                                        <p:strVal val="visible"/>
                                      </p:to>
                                    </p:set>
                                    <p:animEffect transition="in" filter="fade">
                                      <p:cBhvr>
                                        <p:cTn id="15" dur="2000"/>
                                        <p:tgtEl>
                                          <p:spTgt spid="13">
                                            <p:txEl>
                                              <p:pRg st="0" end="0"/>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3">
                                            <p:txEl>
                                              <p:pRg st="1" end="1"/>
                                            </p:txEl>
                                          </p:spTgt>
                                        </p:tgtEl>
                                        <p:attrNameLst>
                                          <p:attrName>style.visibility</p:attrName>
                                        </p:attrNameLst>
                                      </p:cBhvr>
                                      <p:to>
                                        <p:strVal val="visible"/>
                                      </p:to>
                                    </p:set>
                                    <p:animEffect transition="in" filter="fade">
                                      <p:cBhvr>
                                        <p:cTn id="18" dur="2000"/>
                                        <p:tgtEl>
                                          <p:spTgt spid="13">
                                            <p:txEl>
                                              <p:pRg st="1" end="1"/>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3">
                                            <p:txEl>
                                              <p:pRg st="2" end="2"/>
                                            </p:txEl>
                                          </p:spTgt>
                                        </p:tgtEl>
                                        <p:attrNameLst>
                                          <p:attrName>style.visibility</p:attrName>
                                        </p:attrNameLst>
                                      </p:cBhvr>
                                      <p:to>
                                        <p:strVal val="visible"/>
                                      </p:to>
                                    </p:set>
                                    <p:animEffect transition="in" filter="fade">
                                      <p:cBhvr>
                                        <p:cTn id="21" dur="2000"/>
                                        <p:tgtEl>
                                          <p:spTgt spid="13">
                                            <p:txEl>
                                              <p:pRg st="2" end="2"/>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3">
                                            <p:txEl>
                                              <p:pRg st="3" end="3"/>
                                            </p:txEl>
                                          </p:spTgt>
                                        </p:tgtEl>
                                        <p:attrNameLst>
                                          <p:attrName>style.visibility</p:attrName>
                                        </p:attrNameLst>
                                      </p:cBhvr>
                                      <p:to>
                                        <p:strVal val="visible"/>
                                      </p:to>
                                    </p:set>
                                    <p:animEffect transition="in" filter="fade">
                                      <p:cBhvr>
                                        <p:cTn id="24" dur="2000"/>
                                        <p:tgtEl>
                                          <p:spTgt spid="13">
                                            <p:txEl>
                                              <p:pRg st="3" end="3"/>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3">
                                            <p:txEl>
                                              <p:pRg st="5" end="5"/>
                                            </p:txEl>
                                          </p:spTgt>
                                        </p:tgtEl>
                                        <p:attrNameLst>
                                          <p:attrName>style.visibility</p:attrName>
                                        </p:attrNameLst>
                                      </p:cBhvr>
                                      <p:to>
                                        <p:strVal val="visible"/>
                                      </p:to>
                                    </p:set>
                                    <p:animEffect transition="in" filter="fade">
                                      <p:cBhvr>
                                        <p:cTn id="27" dur="2000"/>
                                        <p:tgtEl>
                                          <p:spTgt spid="1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8">
                                            <p:txEl>
                                              <p:pRg st="0" end="0"/>
                                            </p:txEl>
                                          </p:spTgt>
                                        </p:tgtEl>
                                        <p:attrNameLst>
                                          <p:attrName>style.visibility</p:attrName>
                                        </p:attrNameLst>
                                      </p:cBhvr>
                                      <p:to>
                                        <p:strVal val="visible"/>
                                      </p:to>
                                    </p:set>
                                    <p:animEffect transition="in" filter="fade">
                                      <p:cBhvr>
                                        <p:cTn id="32" dur="2000"/>
                                        <p:tgtEl>
                                          <p:spTgt spid="1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allAtOnce" animBg="1"/>
      <p:bldP spid="13" grpId="0" build="allAtOnce"/>
      <p:bldP spid="18" grpId="0" build="allAtOnce"/>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12142" y="-24"/>
            <a:ext cx="8403262" cy="923330"/>
          </a:xfrm>
          <a:prstGeom prst="rect">
            <a:avLst/>
          </a:prstGeom>
          <a:noFill/>
        </p:spPr>
        <p:txBody>
          <a:bodyPr wrap="none" rtlCol="0">
            <a:spAutoFit/>
          </a:bodyPr>
          <a:lstStyle/>
          <a:p>
            <a:r>
              <a:rPr lang="fr-FR" sz="5400" u="sng" dirty="0" smtClean="0">
                <a:solidFill>
                  <a:srgbClr val="C00000"/>
                </a:solidFill>
                <a:effectLst>
                  <a:outerShdw blurRad="38100" dist="38100" dir="2700000" algn="tl">
                    <a:srgbClr val="000000">
                      <a:alpha val="43137"/>
                    </a:srgbClr>
                  </a:outerShdw>
                </a:effectLst>
                <a:latin typeface="Algerian" pitchFamily="82" charset="0"/>
              </a:rPr>
              <a:t>Caractère culturaux</a:t>
            </a:r>
            <a:r>
              <a:rPr lang="fr-FR" sz="4800" dirty="0" smtClean="0">
                <a:solidFill>
                  <a:srgbClr val="C00000"/>
                </a:solidFill>
                <a:latin typeface="Algerian" pitchFamily="82" charset="0"/>
              </a:rPr>
              <a:t>:</a:t>
            </a:r>
            <a:endParaRPr lang="fr-FR" sz="4800" dirty="0">
              <a:solidFill>
                <a:srgbClr val="C00000"/>
              </a:solidFill>
              <a:latin typeface="Algerian" pitchFamily="82" charset="0"/>
            </a:endParaRPr>
          </a:p>
        </p:txBody>
      </p:sp>
      <p:sp>
        <p:nvSpPr>
          <p:cNvPr id="4" name="Rectangle 3"/>
          <p:cNvSpPr/>
          <p:nvPr/>
        </p:nvSpPr>
        <p:spPr>
          <a:xfrm>
            <a:off x="0" y="681598"/>
            <a:ext cx="9144000" cy="5016758"/>
          </a:xfrm>
          <a:prstGeom prst="rect">
            <a:avLst/>
          </a:prstGeom>
        </p:spPr>
        <p:txBody>
          <a:bodyPr wrap="square">
            <a:spAutoFit/>
          </a:bodyPr>
          <a:lstStyle/>
          <a:p>
            <a:endParaRPr lang="fr-FR" sz="2000" b="1" dirty="0" smtClean="0">
              <a:latin typeface="Times New Roman" pitchFamily="18" charset="0"/>
              <a:cs typeface="Times New Roman" pitchFamily="18" charset="0"/>
            </a:endParaRPr>
          </a:p>
          <a:p>
            <a:endParaRPr lang="fr-FR" sz="2000" b="1" dirty="0" smtClean="0">
              <a:latin typeface="Times New Roman" pitchFamily="18" charset="0"/>
              <a:cs typeface="Times New Roman" pitchFamily="18" charset="0"/>
            </a:endParaRPr>
          </a:p>
          <a:p>
            <a:endParaRPr lang="fr-FR" sz="2000" b="1" dirty="0" smtClean="0">
              <a:latin typeface="Times New Roman" pitchFamily="18" charset="0"/>
              <a:cs typeface="Times New Roman" pitchFamily="18" charset="0"/>
            </a:endParaRPr>
          </a:p>
          <a:p>
            <a:endParaRPr lang="fr-FR" sz="2000" b="1" dirty="0" smtClean="0">
              <a:latin typeface="Times New Roman" pitchFamily="18" charset="0"/>
              <a:cs typeface="Times New Roman" pitchFamily="18" charset="0"/>
            </a:endParaRPr>
          </a:p>
          <a:p>
            <a:endParaRPr lang="fr-FR" sz="2000" b="1" dirty="0" smtClean="0">
              <a:latin typeface="Times New Roman" pitchFamily="18" charset="0"/>
              <a:cs typeface="Times New Roman" pitchFamily="18" charset="0"/>
            </a:endParaRPr>
          </a:p>
          <a:p>
            <a:pPr algn="just">
              <a:buFont typeface="Wingdings" pitchFamily="2" charset="2"/>
              <a:buChar char="Ø"/>
            </a:pPr>
            <a:r>
              <a:rPr lang="fr-FR" sz="2000" b="1"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Elle pousse facilement en 2 heures à une température de 37° </a:t>
            </a:r>
            <a:r>
              <a:rPr lang="fr-FR" sz="2000" dirty="0" smtClean="0">
                <a:latin typeface="Times New Roman" pitchFamily="18" charset="0"/>
                <a:cs typeface="Times New Roman" pitchFamily="18" charset="0"/>
              </a:rPr>
              <a:t>C et il peut pousser jusqu’à 41°C </a:t>
            </a:r>
            <a:r>
              <a:rPr lang="fr-FR" sz="2000" dirty="0" smtClean="0">
                <a:latin typeface="Times New Roman" pitchFamily="18" charset="0"/>
                <a:cs typeface="Times New Roman" pitchFamily="18" charset="0"/>
              </a:rPr>
              <a:t>et de pH (6.5 - 7.5)</a:t>
            </a:r>
          </a:p>
          <a:p>
            <a:pPr algn="just">
              <a:buFont typeface="Wingdings" pitchFamily="2" charset="2"/>
              <a:buChar char="Ø"/>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Type respiratoire :</a:t>
            </a:r>
            <a:r>
              <a:rPr lang="fr-FR" sz="2000" dirty="0" smtClean="0">
                <a:latin typeface="Times New Roman" pitchFamily="18" charset="0"/>
                <a:cs typeface="Times New Roman" pitchFamily="18" charset="0"/>
              </a:rPr>
              <a:t>Aérobie stricte.</a:t>
            </a:r>
            <a:endParaRPr lang="fr-FR" sz="2000" dirty="0" smtClean="0">
              <a:latin typeface="Times New Roman" pitchFamily="18" charset="0"/>
              <a:cs typeface="Times New Roman" pitchFamily="18" charset="0"/>
            </a:endParaRPr>
          </a:p>
          <a:p>
            <a:pPr algn="just"/>
            <a:r>
              <a:rPr lang="fr-FR" sz="2000" dirty="0" smtClean="0">
                <a:latin typeface="Times New Roman" pitchFamily="18" charset="0"/>
                <a:cs typeface="Times New Roman" pitchFamily="18" charset="0"/>
              </a:rPr>
              <a:t>. </a:t>
            </a:r>
            <a:endParaRPr lang="fr-FR" sz="2000" dirty="0" smtClean="0">
              <a:latin typeface="Times New Roman" pitchFamily="18" charset="0"/>
              <a:cs typeface="Times New Roman" pitchFamily="18" charset="0"/>
            </a:endParaRPr>
          </a:p>
          <a:p>
            <a:pPr algn="just">
              <a:buFont typeface="Wingdings" pitchFamily="2" charset="2"/>
              <a:buChar char="Ø"/>
            </a:pPr>
            <a:r>
              <a:rPr lang="fr-FR" sz="2000" dirty="0" smtClean="0">
                <a:latin typeface="Times New Roman" pitchFamily="18" charset="0"/>
                <a:cs typeface="Times New Roman" pitchFamily="18" charset="0"/>
              </a:rPr>
              <a:t>La culture très alcaline, répand une odeur aromatique. Après quelques jours, un sédiment visqueux s’accumule en profondeurs. Sur gélose apparaissent des colonies de quelques millimètres de diamètre, plates ou surélevées, opaques, à surface assez dépolie, limite par un bord régulier ou finement </a:t>
            </a:r>
            <a:r>
              <a:rPr lang="fr-FR" sz="2000" dirty="0" err="1" smtClean="0">
                <a:latin typeface="Times New Roman" pitchFamily="18" charset="0"/>
                <a:cs typeface="Times New Roman" pitchFamily="18" charset="0"/>
              </a:rPr>
              <a:t>dentilé</a:t>
            </a:r>
            <a:r>
              <a:rPr lang="fr-FR" sz="2000" dirty="0" smtClean="0">
                <a:latin typeface="Times New Roman" pitchFamily="18" charset="0"/>
                <a:cs typeface="Times New Roman" pitchFamily="18" charset="0"/>
              </a:rPr>
              <a:t>, prenant en vieillissant des reflets métalliques. On peut aussi observer des formes rugueuses ou des formes muqueuses , en 2 à 4 jours, on assiste souvent à un bleuissement ou verdissement des milieux de culture dû aux pigments diffusibles élaborés par la bactérie.</a:t>
            </a:r>
            <a:endParaRPr lang="fr-FR" sz="2000" dirty="0">
              <a:latin typeface="Times New Roman" pitchFamily="18" charset="0"/>
              <a:cs typeface="Times New Roman" pitchFamily="18" charset="0"/>
            </a:endParaRPr>
          </a:p>
        </p:txBody>
      </p:sp>
      <p:sp>
        <p:nvSpPr>
          <p:cNvPr id="9" name="Rectangle 8"/>
          <p:cNvSpPr/>
          <p:nvPr/>
        </p:nvSpPr>
        <p:spPr>
          <a:xfrm>
            <a:off x="71406" y="785794"/>
            <a:ext cx="4572000" cy="646331"/>
          </a:xfrm>
          <a:prstGeom prst="rect">
            <a:avLst/>
          </a:prstGeom>
        </p:spPr>
        <p:txBody>
          <a:bodyPr>
            <a:spAutoFit/>
          </a:bodyPr>
          <a:lstStyle/>
          <a:p>
            <a:pPr>
              <a:buFont typeface="Wingdings" pitchFamily="2" charset="2"/>
              <a:buChar char="Ø"/>
            </a:pPr>
            <a:r>
              <a:rPr lang="fr-FR" dirty="0" smtClean="0">
                <a:latin typeface="Times New Roman" pitchFamily="18" charset="0"/>
                <a:cs typeface="Times New Roman" pitchFamily="18" charset="0"/>
              </a:rPr>
              <a:t>se multipliant sur des milieux synthétiques simple :BCP , gélose de chocolat , </a:t>
            </a:r>
            <a:r>
              <a:rPr lang="fr-FR" dirty="0" err="1" smtClean="0">
                <a:latin typeface="Times New Roman" pitchFamily="18" charset="0"/>
                <a:cs typeface="Times New Roman" pitchFamily="18" charset="0"/>
              </a:rPr>
              <a:t>Hektoén</a:t>
            </a:r>
            <a:r>
              <a:rPr lang="fr-FR" dirty="0" smtClean="0">
                <a:latin typeface="Times New Roman" pitchFamily="18" charset="0"/>
                <a:cs typeface="Times New Roman" pitchFamily="18" charset="0"/>
              </a:rPr>
              <a:t>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27984" y="548680"/>
            <a:ext cx="4153495" cy="506071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4" name="ZoneTexte 3"/>
          <p:cNvSpPr txBox="1"/>
          <p:nvPr/>
        </p:nvSpPr>
        <p:spPr>
          <a:xfrm>
            <a:off x="971600" y="6093296"/>
            <a:ext cx="7272808" cy="369332"/>
          </a:xfrm>
          <a:prstGeom prst="rect">
            <a:avLst/>
          </a:prstGeom>
          <a:noFill/>
        </p:spPr>
        <p:txBody>
          <a:bodyPr wrap="square" rtlCol="0">
            <a:spAutoFit/>
          </a:bodyPr>
          <a:lstStyle/>
          <a:p>
            <a:r>
              <a:rPr lang="fr-FR" i="1" dirty="0" smtClean="0"/>
              <a:t>Pseudomonas</a:t>
            </a:r>
            <a:r>
              <a:rPr lang="fr-FR" dirty="0" smtClean="0"/>
              <a:t> </a:t>
            </a:r>
            <a:r>
              <a:rPr lang="fr-FR" i="1" dirty="0" err="1" smtClean="0"/>
              <a:t>aeruginosa</a:t>
            </a:r>
            <a:r>
              <a:rPr lang="fr-FR" dirty="0" smtClean="0"/>
              <a:t>  (gélose </a:t>
            </a:r>
            <a:r>
              <a:rPr lang="fr-FR" dirty="0"/>
              <a:t>cetrimide</a:t>
            </a:r>
            <a:r>
              <a:rPr lang="fr-FR" dirty="0" smtClean="0"/>
              <a:t> ) </a:t>
            </a:r>
            <a:endParaRPr lang="fr-FR" dirty="0"/>
          </a:p>
        </p:txBody>
      </p:sp>
      <p:pic>
        <p:nvPicPr>
          <p:cNvPr id="5" name="Imag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5576" y="548680"/>
            <a:ext cx="3672408" cy="518457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7282226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09675" y="785813"/>
            <a:ext cx="6724650" cy="465941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3" name="ZoneTexte 2"/>
          <p:cNvSpPr txBox="1"/>
          <p:nvPr/>
        </p:nvSpPr>
        <p:spPr>
          <a:xfrm>
            <a:off x="611560" y="5877272"/>
            <a:ext cx="7920880" cy="646331"/>
          </a:xfrm>
          <a:prstGeom prst="rect">
            <a:avLst/>
          </a:prstGeom>
          <a:noFill/>
        </p:spPr>
        <p:txBody>
          <a:bodyPr wrap="square" rtlCol="0">
            <a:spAutoFit/>
          </a:bodyPr>
          <a:lstStyle/>
          <a:p>
            <a:r>
              <a:rPr lang="fr-FR" dirty="0" smtClean="0"/>
              <a:t>Les </a:t>
            </a:r>
            <a:r>
              <a:rPr lang="fr-FR" i="1" dirty="0" smtClean="0"/>
              <a:t>Pseudomonas</a:t>
            </a:r>
            <a:r>
              <a:rPr lang="fr-FR" dirty="0" smtClean="0"/>
              <a:t> </a:t>
            </a:r>
            <a:r>
              <a:rPr lang="fr-FR" i="1" dirty="0" smtClean="0"/>
              <a:t>asruginosa</a:t>
            </a:r>
            <a:r>
              <a:rPr lang="fr-FR" dirty="0" smtClean="0"/>
              <a:t>  sont lactose – (négatif))sont des bactéries non fermentaire</a:t>
            </a:r>
            <a:endParaRPr lang="fr-FR" dirty="0"/>
          </a:p>
        </p:txBody>
      </p:sp>
    </p:spTree>
    <p:extLst>
      <p:ext uri="{BB962C8B-B14F-4D97-AF65-F5344CB8AC3E}">
        <p14:creationId xmlns:p14="http://schemas.microsoft.com/office/powerpoint/2010/main" val="34033047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pic>
        <p:nvPicPr>
          <p:cNvPr id="4" name="Espace réservé du conten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788024" y="1988840"/>
            <a:ext cx="3191619" cy="259228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6" name="ZoneTexte 5"/>
          <p:cNvSpPr txBox="1"/>
          <p:nvPr/>
        </p:nvSpPr>
        <p:spPr>
          <a:xfrm>
            <a:off x="4572000" y="4941168"/>
            <a:ext cx="3744416" cy="369332"/>
          </a:xfrm>
          <a:prstGeom prst="rect">
            <a:avLst/>
          </a:prstGeom>
          <a:noFill/>
        </p:spPr>
        <p:txBody>
          <a:bodyPr wrap="square" rtlCol="0">
            <a:spAutoFit/>
          </a:bodyPr>
          <a:lstStyle/>
          <a:p>
            <a:r>
              <a:rPr lang="fr-FR" dirty="0" smtClean="0"/>
              <a:t>Gélose King B</a:t>
            </a:r>
            <a:endParaRPr lang="fr-FR" dirty="0"/>
          </a:p>
        </p:txBody>
      </p:sp>
      <p:pic>
        <p:nvPicPr>
          <p:cNvPr id="7" name="Imag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9186" y="1208083"/>
            <a:ext cx="2466975" cy="2592288"/>
          </a:xfrm>
          <a:prstGeom prst="rect">
            <a:avLst/>
          </a:prstGeom>
          <a:ln>
            <a:noFill/>
          </a:ln>
          <a:effectLst>
            <a:outerShdw blurRad="292100" dist="139700" dir="2700000" algn="tl" rotWithShape="0">
              <a:srgbClr val="333333">
                <a:alpha val="65000"/>
              </a:srgbClr>
            </a:outerShdw>
          </a:effectLst>
        </p:spPr>
      </p:pic>
      <p:sp>
        <p:nvSpPr>
          <p:cNvPr id="9" name="ZoneTexte 8"/>
          <p:cNvSpPr txBox="1"/>
          <p:nvPr/>
        </p:nvSpPr>
        <p:spPr>
          <a:xfrm>
            <a:off x="1475656" y="1490517"/>
            <a:ext cx="3610744" cy="369332"/>
          </a:xfrm>
          <a:prstGeom prst="rect">
            <a:avLst/>
          </a:prstGeom>
          <a:noFill/>
        </p:spPr>
        <p:txBody>
          <a:bodyPr wrap="square" rtlCol="0">
            <a:spAutoFit/>
          </a:bodyPr>
          <a:lstStyle/>
          <a:p>
            <a:r>
              <a:rPr lang="fr-FR" dirty="0" smtClean="0"/>
              <a:t>Milieu King A</a:t>
            </a:r>
            <a:endParaRPr lang="fr-FR" dirty="0"/>
          </a:p>
        </p:txBody>
      </p:sp>
      <p:pic>
        <p:nvPicPr>
          <p:cNvPr id="11" name="Imag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19187" y="4315462"/>
            <a:ext cx="2466975" cy="184785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12" name="ZoneTexte 11"/>
          <p:cNvSpPr txBox="1"/>
          <p:nvPr/>
        </p:nvSpPr>
        <p:spPr>
          <a:xfrm>
            <a:off x="1740971" y="4474179"/>
            <a:ext cx="4896544" cy="369332"/>
          </a:xfrm>
          <a:prstGeom prst="rect">
            <a:avLst/>
          </a:prstGeom>
          <a:noFill/>
        </p:spPr>
        <p:txBody>
          <a:bodyPr wrap="square" rtlCol="0">
            <a:spAutoFit/>
          </a:bodyPr>
          <a:lstStyle/>
          <a:p>
            <a:r>
              <a:rPr lang="fr-FR" dirty="0" smtClean="0"/>
              <a:t>King B</a:t>
            </a:r>
            <a:endParaRPr lang="fr-FR" dirty="0"/>
          </a:p>
        </p:txBody>
      </p:sp>
    </p:spTree>
    <p:extLst>
      <p:ext uri="{BB962C8B-B14F-4D97-AF65-F5344CB8AC3E}">
        <p14:creationId xmlns:p14="http://schemas.microsoft.com/office/powerpoint/2010/main" val="336126433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18679" y="-24"/>
            <a:ext cx="8693405" cy="584775"/>
          </a:xfrm>
          <a:prstGeom prst="rect">
            <a:avLst/>
          </a:prstGeom>
          <a:noFill/>
        </p:spPr>
        <p:txBody>
          <a:bodyPr wrap="none" rtlCol="0">
            <a:spAutoFit/>
          </a:bodyPr>
          <a:lstStyle/>
          <a:p>
            <a:r>
              <a:rPr lang="fr-FR" sz="3200" u="sng" dirty="0" smtClean="0">
                <a:solidFill>
                  <a:srgbClr val="C00000"/>
                </a:solidFill>
                <a:effectLst>
                  <a:outerShdw blurRad="38100" dist="38100" dir="2700000" algn="tl">
                    <a:srgbClr val="000000">
                      <a:alpha val="43137"/>
                    </a:srgbClr>
                  </a:outerShdw>
                </a:effectLst>
                <a:latin typeface="Algerian" pitchFamily="82" charset="0"/>
              </a:rPr>
              <a:t>Caractère </a:t>
            </a:r>
            <a:r>
              <a:rPr lang="fr-FR" sz="3200" u="sng" dirty="0" smtClean="0">
                <a:solidFill>
                  <a:srgbClr val="C00000"/>
                </a:solidFill>
                <a:effectLst>
                  <a:outerShdw blurRad="38100" dist="38100" dir="2700000" algn="tl">
                    <a:srgbClr val="000000">
                      <a:alpha val="43137"/>
                    </a:srgbClr>
                  </a:outerShdw>
                </a:effectLst>
                <a:latin typeface="Algerian" pitchFamily="82" charset="0"/>
              </a:rPr>
              <a:t>biochimique ET ENZYMATIQUE:</a:t>
            </a:r>
            <a:endParaRPr lang="fr-FR" sz="3200" u="sng" dirty="0">
              <a:solidFill>
                <a:srgbClr val="C00000"/>
              </a:solidFill>
              <a:effectLst>
                <a:outerShdw blurRad="38100" dist="38100" dir="2700000" algn="tl">
                  <a:srgbClr val="000000">
                    <a:alpha val="43137"/>
                  </a:srgbClr>
                </a:outerShdw>
              </a:effectLst>
              <a:latin typeface="Algerian" pitchFamily="82" charset="0"/>
            </a:endParaRPr>
          </a:p>
        </p:txBody>
      </p:sp>
      <p:sp>
        <p:nvSpPr>
          <p:cNvPr id="4" name="Rectangle 3"/>
          <p:cNvSpPr/>
          <p:nvPr/>
        </p:nvSpPr>
        <p:spPr>
          <a:xfrm>
            <a:off x="0" y="928670"/>
            <a:ext cx="9144000" cy="6463308"/>
          </a:xfrm>
          <a:prstGeom prst="rect">
            <a:avLst/>
          </a:prstGeom>
        </p:spPr>
        <p:txBody>
          <a:bodyPr wrap="square">
            <a:spAutoFit/>
          </a:bodyPr>
          <a:lstStyle/>
          <a:p>
            <a:pPr algn="just">
              <a:lnSpc>
                <a:spcPct val="150000"/>
              </a:lnSpc>
              <a:buFont typeface="Wingdings" pitchFamily="2" charset="2"/>
              <a:buChar char="v"/>
            </a:pPr>
            <a:r>
              <a:rPr lang="fr-FR" dirty="0" smtClean="0"/>
              <a:t> </a:t>
            </a:r>
            <a:r>
              <a:rPr lang="fr-FR" dirty="0" smtClean="0">
                <a:latin typeface="Times New Roman" pitchFamily="18" charset="0"/>
                <a:cs typeface="Times New Roman" pitchFamily="18" charset="0"/>
              </a:rPr>
              <a:t>Métabolisme : La bactérie </a:t>
            </a:r>
            <a:r>
              <a:rPr lang="fr-FR" i="1" dirty="0" smtClean="0">
                <a:latin typeface="Times New Roman" pitchFamily="18" charset="0"/>
                <a:cs typeface="Times New Roman" pitchFamily="18" charset="0"/>
              </a:rPr>
              <a:t>P. </a:t>
            </a:r>
            <a:r>
              <a:rPr lang="fr-FR" i="1" dirty="0" err="1" smtClean="0">
                <a:latin typeface="Times New Roman" pitchFamily="18" charset="0"/>
                <a:cs typeface="Times New Roman" pitchFamily="18" charset="0"/>
              </a:rPr>
              <a:t>auruginosa</a:t>
            </a:r>
            <a:r>
              <a:rPr lang="fr-FR" i="1"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possède : </a:t>
            </a:r>
          </a:p>
          <a:p>
            <a:pPr algn="just">
              <a:lnSpc>
                <a:spcPct val="150000"/>
              </a:lnSpc>
              <a:buFont typeface="Wingdings" pitchFamily="2" charset="2"/>
              <a:buChar char="Ø"/>
            </a:pPr>
            <a:r>
              <a:rPr lang="fr-FR" dirty="0" smtClean="0">
                <a:latin typeface="Times New Roman" pitchFamily="18" charset="0"/>
                <a:cs typeface="Times New Roman" pitchFamily="18" charset="0"/>
              </a:rPr>
              <a:t>une oxydase+ et catalase+.</a:t>
            </a:r>
          </a:p>
          <a:p>
            <a:pPr algn="just">
              <a:lnSpc>
                <a:spcPct val="150000"/>
              </a:lnSpc>
              <a:buFont typeface="Courier New" pitchFamily="49" charset="0"/>
              <a:buChar char="o"/>
            </a:pPr>
            <a:r>
              <a:rPr lang="fr-FR" dirty="0" smtClean="0">
                <a:latin typeface="Times New Roman" pitchFamily="18" charset="0"/>
                <a:cs typeface="Times New Roman" pitchFamily="18" charset="0"/>
              </a:rPr>
              <a:t> une nitrate -réductase </a:t>
            </a:r>
            <a:r>
              <a:rPr lang="fr-FR" dirty="0" smtClean="0">
                <a:latin typeface="Times New Roman" pitchFamily="18" charset="0"/>
                <a:cs typeface="Times New Roman" pitchFamily="18" charset="0"/>
              </a:rPr>
              <a:t> + (</a:t>
            </a:r>
            <a:r>
              <a:rPr lang="fr-FR" dirty="0" smtClean="0">
                <a:latin typeface="Times New Roman" pitchFamily="18" charset="0"/>
                <a:cs typeface="Times New Roman" pitchFamily="18" charset="0"/>
              </a:rPr>
              <a:t>réduction des nitrates pouvant aller jusqu'à au stade de N gazeux)</a:t>
            </a:r>
          </a:p>
          <a:p>
            <a:pPr algn="just">
              <a:lnSpc>
                <a:spcPct val="150000"/>
              </a:lnSpc>
              <a:buFont typeface="Wingdings" pitchFamily="2" charset="2"/>
              <a:buChar char="Ø"/>
            </a:pPr>
            <a:r>
              <a:rPr lang="fr-FR" dirty="0" smtClean="0">
                <a:latin typeface="Times New Roman" pitchFamily="18" charset="0"/>
                <a:cs typeface="Times New Roman" pitchFamily="18" charset="0"/>
              </a:rPr>
              <a:t> un métabolisme oxydatif des sucres appréciable sur milieux MEVAG(milieu pour l'étude de la voie d'attaque des glucides).</a:t>
            </a:r>
          </a:p>
          <a:p>
            <a:pPr algn="just">
              <a:lnSpc>
                <a:spcPct val="150000"/>
              </a:lnSpc>
              <a:buFont typeface="Wingdings" pitchFamily="2" charset="2"/>
              <a:buChar char="Ø"/>
            </a:pPr>
            <a:r>
              <a:rPr lang="fr-FR" dirty="0">
                <a:latin typeface="Times New Roman" pitchFamily="18" charset="0"/>
                <a:cs typeface="Times New Roman" pitchFamily="18" charset="0"/>
              </a:rPr>
              <a:t> </a:t>
            </a:r>
            <a:r>
              <a:rPr lang="fr-FR" dirty="0" smtClean="0">
                <a:latin typeface="Times New Roman" pitchFamily="18" charset="0"/>
                <a:cs typeface="Times New Roman" pitchFamily="18" charset="0"/>
              </a:rPr>
              <a:t>ADH +</a:t>
            </a:r>
            <a:r>
              <a:rPr lang="fr-FR"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 Gel+</a:t>
            </a:r>
            <a:endParaRPr lang="fr-FR" dirty="0" smtClean="0">
              <a:latin typeface="Times New Roman" pitchFamily="18" charset="0"/>
              <a:cs typeface="Times New Roman" pitchFamily="18" charset="0"/>
            </a:endParaRPr>
          </a:p>
          <a:p>
            <a:pPr algn="just">
              <a:lnSpc>
                <a:spcPct val="150000"/>
              </a:lnSpc>
              <a:buFont typeface="Wingdings" pitchFamily="2" charset="2"/>
              <a:buChar char="Ø"/>
            </a:pPr>
            <a:r>
              <a:rPr lang="fr-FR" dirty="0" smtClean="0">
                <a:latin typeface="Times New Roman" pitchFamily="18" charset="0"/>
                <a:cs typeface="Times New Roman" pitchFamily="18" charset="0"/>
              </a:rPr>
              <a:t>Le pouvoir protéolytique : liquéfaction de la gélatine en entonnoir puis coupe renversé.</a:t>
            </a:r>
          </a:p>
          <a:p>
            <a:pPr algn="just">
              <a:lnSpc>
                <a:spcPct val="150000"/>
              </a:lnSpc>
              <a:buFont typeface="Wingdings" pitchFamily="2" charset="2"/>
              <a:buChar char="v"/>
            </a:pPr>
            <a:r>
              <a:rPr lang="fr-FR" dirty="0" smtClean="0">
                <a:latin typeface="Times New Roman" pitchFamily="18" charset="0"/>
                <a:cs typeface="Times New Roman" pitchFamily="18" charset="0"/>
              </a:rPr>
              <a:t>Production de pigment : la bactérie </a:t>
            </a:r>
            <a:r>
              <a:rPr lang="fr-FR" i="1" dirty="0" err="1" smtClean="0">
                <a:latin typeface="Times New Roman" pitchFamily="18" charset="0"/>
                <a:cs typeface="Times New Roman" pitchFamily="18" charset="0"/>
              </a:rPr>
              <a:t>P.auriginosa</a:t>
            </a:r>
            <a:r>
              <a:rPr lang="fr-FR" dirty="0" smtClean="0">
                <a:latin typeface="Times New Roman" pitchFamily="18" charset="0"/>
                <a:cs typeface="Times New Roman" pitchFamily="18" charset="0"/>
              </a:rPr>
              <a:t> produit 2 types de pigment.ils peuvent être mis en </a:t>
            </a:r>
            <a:r>
              <a:rPr lang="fr-FR" dirty="0" err="1" smtClean="0">
                <a:latin typeface="Times New Roman" pitchFamily="18" charset="0"/>
                <a:cs typeface="Times New Roman" pitchFamily="18" charset="0"/>
              </a:rPr>
              <a:t>évidense</a:t>
            </a:r>
            <a:r>
              <a:rPr lang="fr-FR" dirty="0" smtClean="0">
                <a:latin typeface="Times New Roman" pitchFamily="18" charset="0"/>
                <a:cs typeface="Times New Roman" pitchFamily="18" charset="0"/>
              </a:rPr>
              <a:t> dans le milieu de King B et King A.</a:t>
            </a:r>
          </a:p>
          <a:p>
            <a:pPr algn="just">
              <a:lnSpc>
                <a:spcPct val="150000"/>
              </a:lnSpc>
              <a:buFont typeface="Wingdings" pitchFamily="2" charset="2"/>
              <a:buChar char="Ø"/>
            </a:pPr>
            <a:r>
              <a:rPr lang="fr-FR" dirty="0" smtClean="0">
                <a:latin typeface="Times New Roman" pitchFamily="18" charset="0"/>
                <a:cs typeface="Times New Roman" pitchFamily="18" charset="0"/>
              </a:rPr>
              <a:t>Pyoverdine : pigment jaune-vert fluorescent , solubles dans l’eau , insoluble dans le chloroforme.</a:t>
            </a:r>
          </a:p>
          <a:p>
            <a:pPr algn="just">
              <a:lnSpc>
                <a:spcPct val="150000"/>
              </a:lnSpc>
              <a:buFont typeface="Wingdings" pitchFamily="2" charset="2"/>
              <a:buChar char="Ø"/>
            </a:pPr>
            <a:r>
              <a:rPr lang="fr-FR" dirty="0" err="1" smtClean="0">
                <a:latin typeface="Times New Roman" pitchFamily="18" charset="0"/>
                <a:cs typeface="Times New Roman" pitchFamily="18" charset="0"/>
              </a:rPr>
              <a:t>Pyocyanine</a:t>
            </a:r>
            <a:r>
              <a:rPr lang="fr-FR" dirty="0" smtClean="0">
                <a:latin typeface="Times New Roman" pitchFamily="18" charset="0"/>
                <a:cs typeface="Times New Roman" pitchFamily="18" charset="0"/>
              </a:rPr>
              <a:t>(spécifique de </a:t>
            </a:r>
            <a:r>
              <a:rPr lang="fr-FR" i="1" dirty="0" err="1" smtClean="0">
                <a:latin typeface="Times New Roman" pitchFamily="18" charset="0"/>
                <a:cs typeface="Times New Roman" pitchFamily="18" charset="0"/>
              </a:rPr>
              <a:t>P.auruginosa</a:t>
            </a:r>
            <a:r>
              <a:rPr lang="fr-FR" dirty="0" smtClean="0">
                <a:latin typeface="Times New Roman" pitchFamily="18" charset="0"/>
                <a:cs typeface="Times New Roman" pitchFamily="18" charset="0"/>
              </a:rPr>
              <a:t>): pigment bleu-vert non fluorescent , soluble dans l’eau et le chloroforme</a:t>
            </a:r>
            <a:r>
              <a:rPr lang="fr-FR" sz="2400" b="1" dirty="0" smtClean="0">
                <a:latin typeface="Times New Roman" pitchFamily="18" charset="0"/>
                <a:cs typeface="Times New Roman" pitchFamily="18" charset="0"/>
              </a:rPr>
              <a:t>.</a:t>
            </a:r>
          </a:p>
          <a:p>
            <a:endParaRPr lang="fr-FR" dirty="0" smtClean="0"/>
          </a:p>
          <a:p>
            <a:pPr>
              <a:buFont typeface="Wingdings" pitchFamily="2" charset="2"/>
              <a:buChar char="v"/>
            </a:pPr>
            <a:endParaRPr lang="fr-FR" dirty="0" smtClean="0"/>
          </a:p>
          <a:p>
            <a:endParaRPr lang="fr-F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graphicFrame>
        <p:nvGraphicFramePr>
          <p:cNvPr id="3" name="Espace réservé du contenu 4"/>
          <p:cNvGraphicFramePr>
            <a:graphicFrameLocks/>
          </p:cNvGraphicFramePr>
          <p:nvPr>
            <p:extLst>
              <p:ext uri="{D42A27DB-BD31-4B8C-83A1-F6EECF244321}">
                <p14:modId xmlns:p14="http://schemas.microsoft.com/office/powerpoint/2010/main" val="724440275"/>
              </p:ext>
            </p:extLst>
          </p:nvPr>
        </p:nvGraphicFramePr>
        <p:xfrm>
          <a:off x="323527" y="2420888"/>
          <a:ext cx="8208912" cy="2787401"/>
        </p:xfrm>
        <a:graphic>
          <a:graphicData uri="http://schemas.openxmlformats.org/drawingml/2006/table">
            <a:tbl>
              <a:tblPr firstRow="1" bandRow="1">
                <a:tableStyleId>{93296810-A885-4BE3-A3E7-6D5BEEA58F35}</a:tableStyleId>
              </a:tblPr>
              <a:tblGrid>
                <a:gridCol w="820892">
                  <a:extLst>
                    <a:ext uri="{9D8B030D-6E8A-4147-A177-3AD203B41FA5}">
                      <a16:colId xmlns:a16="http://schemas.microsoft.com/office/drawing/2014/main" val="20000"/>
                    </a:ext>
                  </a:extLst>
                </a:gridCol>
                <a:gridCol w="718263">
                  <a:extLst>
                    <a:ext uri="{9D8B030D-6E8A-4147-A177-3AD203B41FA5}">
                      <a16:colId xmlns:a16="http://schemas.microsoft.com/office/drawing/2014/main" val="20001"/>
                    </a:ext>
                  </a:extLst>
                </a:gridCol>
                <a:gridCol w="769590">
                  <a:extLst>
                    <a:ext uri="{9D8B030D-6E8A-4147-A177-3AD203B41FA5}">
                      <a16:colId xmlns:a16="http://schemas.microsoft.com/office/drawing/2014/main" val="20002"/>
                    </a:ext>
                  </a:extLst>
                </a:gridCol>
                <a:gridCol w="833724">
                  <a:extLst>
                    <a:ext uri="{9D8B030D-6E8A-4147-A177-3AD203B41FA5}">
                      <a16:colId xmlns:a16="http://schemas.microsoft.com/office/drawing/2014/main" val="20003"/>
                    </a:ext>
                  </a:extLst>
                </a:gridCol>
                <a:gridCol w="769590">
                  <a:extLst>
                    <a:ext uri="{9D8B030D-6E8A-4147-A177-3AD203B41FA5}">
                      <a16:colId xmlns:a16="http://schemas.microsoft.com/office/drawing/2014/main" val="20004"/>
                    </a:ext>
                  </a:extLst>
                </a:gridCol>
                <a:gridCol w="705458">
                  <a:extLst>
                    <a:ext uri="{9D8B030D-6E8A-4147-A177-3AD203B41FA5}">
                      <a16:colId xmlns:a16="http://schemas.microsoft.com/office/drawing/2014/main" val="20005"/>
                    </a:ext>
                  </a:extLst>
                </a:gridCol>
                <a:gridCol w="961990">
                  <a:extLst>
                    <a:ext uri="{9D8B030D-6E8A-4147-A177-3AD203B41FA5}">
                      <a16:colId xmlns:a16="http://schemas.microsoft.com/office/drawing/2014/main" val="20006"/>
                    </a:ext>
                  </a:extLst>
                </a:gridCol>
                <a:gridCol w="769590">
                  <a:extLst>
                    <a:ext uri="{9D8B030D-6E8A-4147-A177-3AD203B41FA5}">
                      <a16:colId xmlns:a16="http://schemas.microsoft.com/office/drawing/2014/main" val="20007"/>
                    </a:ext>
                  </a:extLst>
                </a:gridCol>
                <a:gridCol w="769590">
                  <a:extLst>
                    <a:ext uri="{9D8B030D-6E8A-4147-A177-3AD203B41FA5}">
                      <a16:colId xmlns:a16="http://schemas.microsoft.com/office/drawing/2014/main" val="20008"/>
                    </a:ext>
                  </a:extLst>
                </a:gridCol>
                <a:gridCol w="1090225">
                  <a:extLst>
                    <a:ext uri="{9D8B030D-6E8A-4147-A177-3AD203B41FA5}">
                      <a16:colId xmlns:a16="http://schemas.microsoft.com/office/drawing/2014/main" val="20009"/>
                    </a:ext>
                  </a:extLst>
                </a:gridCol>
              </a:tblGrid>
              <a:tr h="1764887">
                <a:tc>
                  <a:txBody>
                    <a:bodyPr/>
                    <a:lstStyle/>
                    <a:p>
                      <a:pPr algn="ctr"/>
                      <a:r>
                        <a:rPr lang="fr-FR" dirty="0" smtClean="0"/>
                        <a:t>ONPG</a:t>
                      </a:r>
                      <a:endParaRPr lang="fr-FR" dirty="0"/>
                    </a:p>
                  </a:txBody>
                  <a:tcPr/>
                </a:tc>
                <a:tc>
                  <a:txBody>
                    <a:bodyPr/>
                    <a:lstStyle/>
                    <a:p>
                      <a:pPr algn="ctr"/>
                      <a:r>
                        <a:rPr lang="fr-FR" dirty="0" smtClean="0"/>
                        <a:t>LDC</a:t>
                      </a:r>
                      <a:endParaRPr lang="fr-FR" dirty="0"/>
                    </a:p>
                  </a:txBody>
                  <a:tcPr/>
                </a:tc>
                <a:tc>
                  <a:txBody>
                    <a:bodyPr/>
                    <a:lstStyle/>
                    <a:p>
                      <a:pPr algn="ctr"/>
                      <a:r>
                        <a:rPr lang="fr-FR" dirty="0" smtClean="0"/>
                        <a:t>ODC</a:t>
                      </a:r>
                      <a:endParaRPr lang="fr-FR" dirty="0"/>
                    </a:p>
                  </a:txBody>
                  <a:tcPr/>
                </a:tc>
                <a:tc>
                  <a:txBody>
                    <a:bodyPr/>
                    <a:lstStyle/>
                    <a:p>
                      <a:pPr algn="ctr"/>
                      <a:r>
                        <a:rPr lang="fr-FR" dirty="0" smtClean="0"/>
                        <a:t>ADH</a:t>
                      </a:r>
                      <a:endParaRPr lang="fr-FR" dirty="0"/>
                    </a:p>
                  </a:txBody>
                  <a:tcPr/>
                </a:tc>
                <a:tc>
                  <a:txBody>
                    <a:bodyPr/>
                    <a:lstStyle/>
                    <a:p>
                      <a:pPr algn="ctr"/>
                      <a:r>
                        <a:rPr lang="fr-FR" dirty="0" smtClean="0"/>
                        <a:t>TDA</a:t>
                      </a:r>
                      <a:endParaRPr lang="fr-FR" dirty="0"/>
                    </a:p>
                  </a:txBody>
                  <a:tcPr/>
                </a:tc>
                <a:tc>
                  <a:txBody>
                    <a:bodyPr/>
                    <a:lstStyle/>
                    <a:p>
                      <a:pPr algn="ctr"/>
                      <a:r>
                        <a:rPr lang="fr-FR" dirty="0" smtClean="0"/>
                        <a:t>H2S</a:t>
                      </a:r>
                      <a:endParaRPr lang="fr-FR" dirty="0"/>
                    </a:p>
                  </a:txBody>
                  <a:tcPr/>
                </a:tc>
                <a:tc>
                  <a:txBody>
                    <a:bodyPr/>
                    <a:lstStyle/>
                    <a:p>
                      <a:pPr algn="ctr"/>
                      <a:r>
                        <a:rPr lang="fr-FR" dirty="0" smtClean="0"/>
                        <a:t>Mannitol</a:t>
                      </a:r>
                      <a:endParaRPr lang="fr-FR" dirty="0"/>
                    </a:p>
                  </a:txBody>
                  <a:tcPr/>
                </a:tc>
                <a:tc>
                  <a:txBody>
                    <a:bodyPr/>
                    <a:lstStyle/>
                    <a:p>
                      <a:pPr algn="ctr" rtl="1"/>
                      <a:r>
                        <a:rPr lang="fr-FR" dirty="0" smtClean="0"/>
                        <a:t>Urée</a:t>
                      </a:r>
                      <a:endParaRPr lang="fr-FR" dirty="0"/>
                    </a:p>
                  </a:txBody>
                  <a:tcPr/>
                </a:tc>
                <a:tc>
                  <a:txBody>
                    <a:bodyPr/>
                    <a:lstStyle/>
                    <a:p>
                      <a:pPr algn="ctr"/>
                      <a:r>
                        <a:rPr lang="fr-FR" dirty="0" smtClean="0"/>
                        <a:t>Indole</a:t>
                      </a:r>
                      <a:endParaRPr lang="fr-FR" dirty="0"/>
                    </a:p>
                  </a:txBody>
                  <a:tcPr/>
                </a:tc>
                <a:tc>
                  <a:txBody>
                    <a:bodyPr/>
                    <a:lstStyle/>
                    <a:p>
                      <a:pPr algn="ctr"/>
                      <a:r>
                        <a:rPr lang="fr-FR" dirty="0" smtClean="0"/>
                        <a:t>Catalase</a:t>
                      </a:r>
                      <a:endParaRPr lang="fr-FR" dirty="0"/>
                    </a:p>
                  </a:txBody>
                  <a:tcPr/>
                </a:tc>
                <a:extLst>
                  <a:ext uri="{0D108BD9-81ED-4DB2-BD59-A6C34878D82A}">
                    <a16:rowId xmlns:a16="http://schemas.microsoft.com/office/drawing/2014/main" val="10000"/>
                  </a:ext>
                </a:extLst>
              </a:tr>
              <a:tr h="1022514">
                <a:tc>
                  <a:txBody>
                    <a:bodyPr/>
                    <a:lstStyle/>
                    <a:p>
                      <a:pPr algn="ctr"/>
                      <a:r>
                        <a:rPr lang="fr-FR" b="1" dirty="0" smtClean="0"/>
                        <a:t>_</a:t>
                      </a:r>
                      <a:endParaRPr lang="fr-FR" b="1" dirty="0"/>
                    </a:p>
                  </a:txBody>
                  <a:tcPr/>
                </a:tc>
                <a:tc>
                  <a:txBody>
                    <a:bodyPr/>
                    <a:lstStyle/>
                    <a:p>
                      <a:pPr algn="ctr"/>
                      <a:r>
                        <a:rPr lang="fr-FR" b="1" dirty="0" smtClean="0"/>
                        <a:t>_</a:t>
                      </a:r>
                      <a:endParaRPr lang="fr-FR" b="1" dirty="0"/>
                    </a:p>
                  </a:txBody>
                  <a:tcPr/>
                </a:tc>
                <a:tc>
                  <a:txBody>
                    <a:bodyPr/>
                    <a:lstStyle/>
                    <a:p>
                      <a:pPr algn="ctr"/>
                      <a:r>
                        <a:rPr lang="fr-FR" b="1" dirty="0" smtClean="0"/>
                        <a:t>_</a:t>
                      </a:r>
                      <a:endParaRPr lang="fr-FR" b="1" dirty="0"/>
                    </a:p>
                  </a:txBody>
                  <a:tcPr/>
                </a:tc>
                <a:tc>
                  <a:txBody>
                    <a:bodyPr/>
                    <a:lstStyle/>
                    <a:p>
                      <a:pPr algn="ctr"/>
                      <a:r>
                        <a:rPr lang="fr-FR" dirty="0" smtClean="0"/>
                        <a:t>+</a:t>
                      </a:r>
                      <a:endParaRPr lang="fr-FR" dirty="0"/>
                    </a:p>
                  </a:txBody>
                  <a:tcPr/>
                </a:tc>
                <a:tc>
                  <a:txBody>
                    <a:bodyPr/>
                    <a:lstStyle/>
                    <a:p>
                      <a:pPr algn="ctr"/>
                      <a:r>
                        <a:rPr lang="fr-FR" b="1" dirty="0" smtClean="0"/>
                        <a:t>_</a:t>
                      </a:r>
                      <a:endParaRPr lang="fr-FR" b="1" dirty="0"/>
                    </a:p>
                  </a:txBody>
                  <a:tcPr/>
                </a:tc>
                <a:tc>
                  <a:txBody>
                    <a:bodyPr/>
                    <a:lstStyle/>
                    <a:p>
                      <a:pPr algn="ctr"/>
                      <a:r>
                        <a:rPr lang="fr-FR" b="1" dirty="0" smtClean="0"/>
                        <a:t>_</a:t>
                      </a:r>
                      <a:endParaRPr lang="fr-FR" b="1" dirty="0"/>
                    </a:p>
                  </a:txBody>
                  <a:tcPr/>
                </a:tc>
                <a:tc>
                  <a:txBody>
                    <a:bodyPr/>
                    <a:lstStyle/>
                    <a:p>
                      <a:pPr algn="ctr"/>
                      <a:r>
                        <a:rPr lang="fr-FR" dirty="0" smtClean="0"/>
                        <a:t>+</a:t>
                      </a:r>
                      <a:endParaRPr lang="fr-FR" dirty="0"/>
                    </a:p>
                  </a:txBody>
                  <a:tcPr/>
                </a:tc>
                <a:tc>
                  <a:txBody>
                    <a:bodyPr/>
                    <a:lstStyle/>
                    <a:p>
                      <a:pPr algn="ctr"/>
                      <a:r>
                        <a:rPr lang="fr-FR" b="1" dirty="0" smtClean="0"/>
                        <a:t>_</a:t>
                      </a:r>
                      <a:endParaRPr lang="fr-FR" b="1" dirty="0"/>
                    </a:p>
                  </a:txBody>
                  <a:tcPr/>
                </a:tc>
                <a:tc>
                  <a:txBody>
                    <a:bodyPr/>
                    <a:lstStyle/>
                    <a:p>
                      <a:pPr algn="ctr"/>
                      <a:r>
                        <a:rPr lang="fr-FR" b="1" dirty="0" smtClean="0"/>
                        <a:t>_</a:t>
                      </a:r>
                      <a:endParaRPr lang="fr-FR" b="1" dirty="0"/>
                    </a:p>
                  </a:txBody>
                  <a:tcPr/>
                </a:tc>
                <a:tc>
                  <a:txBody>
                    <a:bodyPr/>
                    <a:lstStyle/>
                    <a:p>
                      <a:pPr algn="ctr"/>
                      <a:r>
                        <a:rPr lang="fr-FR" dirty="0" smtClean="0"/>
                        <a:t>+</a:t>
                      </a:r>
                      <a:endParaRPr lang="fr-FR" dirty="0"/>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2321277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amond(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smtClean="0"/>
              <a:t>Diagnostic différentiel</a:t>
            </a:r>
            <a:endParaRPr lang="fr-FR" sz="3200" dirty="0"/>
          </a:p>
        </p:txBody>
      </p:sp>
      <p:sp>
        <p:nvSpPr>
          <p:cNvPr id="3" name="Espace réservé du contenu 2"/>
          <p:cNvSpPr>
            <a:spLocks noGrp="1"/>
          </p:cNvSpPr>
          <p:nvPr>
            <p:ph idx="1"/>
          </p:nvPr>
        </p:nvSpPr>
        <p:spPr/>
        <p:txBody>
          <a:bodyPr>
            <a:normAutofit/>
          </a:bodyPr>
          <a:lstStyle/>
          <a:p>
            <a:r>
              <a:rPr lang="fr-FR" sz="2400" dirty="0" smtClean="0"/>
              <a:t>Avec les espèces de Pseudomonas du groupe </a:t>
            </a:r>
            <a:r>
              <a:rPr lang="fr-FR" sz="2400" i="1" dirty="0" smtClean="0"/>
              <a:t>fluorescens</a:t>
            </a:r>
            <a:r>
              <a:rPr lang="fr-FR" sz="2400" dirty="0" smtClean="0"/>
              <a:t> qui peuvent être pigmentées (pyoverdine ) essentiellement </a:t>
            </a:r>
          </a:p>
          <a:p>
            <a:r>
              <a:rPr lang="fr-FR" sz="2400" i="1" dirty="0" smtClean="0"/>
              <a:t>P</a:t>
            </a:r>
            <a:r>
              <a:rPr lang="fr-FR" sz="2400" b="1" dirty="0">
                <a:latin typeface="Times New Roman" pitchFamily="18" charset="0"/>
                <a:cs typeface="Times New Roman" pitchFamily="18" charset="0"/>
              </a:rPr>
              <a:t>.</a:t>
            </a:r>
            <a:r>
              <a:rPr lang="fr-FR" sz="2400" i="1" dirty="0" smtClean="0"/>
              <a:t> fluorescens </a:t>
            </a:r>
            <a:r>
              <a:rPr lang="fr-FR" sz="2400" dirty="0" smtClean="0"/>
              <a:t>et </a:t>
            </a:r>
            <a:r>
              <a:rPr lang="fr-FR" sz="2400" i="1" dirty="0" smtClean="0"/>
              <a:t>P</a:t>
            </a:r>
            <a:r>
              <a:rPr lang="fr-FR" sz="2400" b="1" dirty="0">
                <a:latin typeface="Times New Roman" pitchFamily="18" charset="0"/>
                <a:cs typeface="Times New Roman" pitchFamily="18" charset="0"/>
              </a:rPr>
              <a:t>.</a:t>
            </a:r>
            <a:r>
              <a:rPr lang="fr-FR" sz="2400" dirty="0" smtClean="0"/>
              <a:t> </a:t>
            </a:r>
            <a:r>
              <a:rPr lang="fr-FR" sz="2400" i="1" dirty="0" err="1" smtClean="0"/>
              <a:t>putida</a:t>
            </a:r>
            <a:r>
              <a:rPr lang="fr-FR" sz="2400" dirty="0" smtClean="0"/>
              <a:t>: ces </a:t>
            </a:r>
            <a:r>
              <a:rPr lang="fr-FR" sz="2400" dirty="0" err="1" smtClean="0"/>
              <a:t>espéces</a:t>
            </a:r>
            <a:r>
              <a:rPr lang="fr-FR" sz="2400" dirty="0" smtClean="0"/>
              <a:t> ne poussant pas à 41 °C et sont sensibles à la </a:t>
            </a:r>
            <a:r>
              <a:rPr lang="fr-FR" sz="2400" dirty="0" err="1" smtClean="0"/>
              <a:t>Kanamycine</a:t>
            </a:r>
            <a:r>
              <a:rPr lang="fr-FR" sz="2400" dirty="0" smtClean="0"/>
              <a:t>,</a:t>
            </a:r>
            <a:endParaRPr lang="fr-FR" sz="2400" dirty="0"/>
          </a:p>
        </p:txBody>
      </p:sp>
    </p:spTree>
    <p:extLst>
      <p:ext uri="{BB962C8B-B14F-4D97-AF65-F5344CB8AC3E}">
        <p14:creationId xmlns:p14="http://schemas.microsoft.com/office/powerpoint/2010/main" val="322504940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928794" y="249302"/>
            <a:ext cx="5171609" cy="1107996"/>
          </a:xfrm>
          <a:prstGeom prst="rect">
            <a:avLst/>
          </a:prstGeom>
          <a:noFill/>
        </p:spPr>
        <p:txBody>
          <a:bodyPr wrap="none" rtlCol="0">
            <a:spAutoFit/>
          </a:bodyPr>
          <a:lstStyle/>
          <a:p>
            <a:r>
              <a:rPr lang="fr-FR" sz="6600" u="sng" dirty="0" smtClean="0">
                <a:solidFill>
                  <a:srgbClr val="C00000"/>
                </a:solidFill>
                <a:effectLst>
                  <a:outerShdw blurRad="38100" dist="38100" dir="2700000" algn="tl">
                    <a:srgbClr val="000000">
                      <a:alpha val="43137"/>
                    </a:srgbClr>
                  </a:outerShdw>
                </a:effectLst>
                <a:latin typeface="Algerian" pitchFamily="82" charset="0"/>
              </a:rPr>
              <a:t>Conclusion:</a:t>
            </a:r>
            <a:endParaRPr lang="fr-FR" sz="6600" u="sng" dirty="0">
              <a:solidFill>
                <a:srgbClr val="C00000"/>
              </a:solidFill>
              <a:effectLst>
                <a:outerShdw blurRad="38100" dist="38100" dir="2700000" algn="tl">
                  <a:srgbClr val="000000">
                    <a:alpha val="43137"/>
                  </a:srgbClr>
                </a:outerShdw>
              </a:effectLst>
              <a:latin typeface="Algerian" pitchFamily="82" charset="0"/>
            </a:endParaRPr>
          </a:p>
        </p:txBody>
      </p:sp>
      <p:sp>
        <p:nvSpPr>
          <p:cNvPr id="7" name="Rectangle 6"/>
          <p:cNvSpPr/>
          <p:nvPr/>
        </p:nvSpPr>
        <p:spPr>
          <a:xfrm>
            <a:off x="310710" y="2274668"/>
            <a:ext cx="8280920" cy="646331"/>
          </a:xfrm>
          <a:prstGeom prst="rect">
            <a:avLst/>
          </a:prstGeom>
        </p:spPr>
        <p:txBody>
          <a:bodyPr wrap="square">
            <a:spAutoFit/>
          </a:bodyPr>
          <a:lstStyle/>
          <a:p>
            <a:r>
              <a:rPr lang="fr-FR" i="1" dirty="0">
                <a:solidFill>
                  <a:srgbClr val="000000"/>
                </a:solidFill>
                <a:latin typeface="Open Sans"/>
              </a:rPr>
              <a:t>Pseudomonas </a:t>
            </a:r>
            <a:r>
              <a:rPr lang="fr-FR" i="1" dirty="0" err="1">
                <a:solidFill>
                  <a:srgbClr val="000000"/>
                </a:solidFill>
                <a:latin typeface="Open Sans"/>
              </a:rPr>
              <a:t>aeruginosa</a:t>
            </a:r>
            <a:r>
              <a:rPr lang="fr-FR" dirty="0">
                <a:solidFill>
                  <a:srgbClr val="000000"/>
                </a:solidFill>
                <a:latin typeface="Open Sans"/>
              </a:rPr>
              <a:t> est un pathogène nosocomial majeur, en particulier chez les patients atteints de mucoviscidose et dans les services de réanimation.</a:t>
            </a:r>
            <a:endParaRPr lang="fr-FR" dirty="0"/>
          </a:p>
        </p:txBody>
      </p:sp>
      <p:sp>
        <p:nvSpPr>
          <p:cNvPr id="8" name="Rectangle 7"/>
          <p:cNvSpPr/>
          <p:nvPr/>
        </p:nvSpPr>
        <p:spPr>
          <a:xfrm>
            <a:off x="410142" y="3789040"/>
            <a:ext cx="8208912" cy="1200329"/>
          </a:xfrm>
          <a:prstGeom prst="rect">
            <a:avLst/>
          </a:prstGeom>
        </p:spPr>
        <p:txBody>
          <a:bodyPr wrap="square">
            <a:spAutoFit/>
          </a:bodyPr>
          <a:lstStyle/>
          <a:p>
            <a:r>
              <a:rPr lang="fr-FR" dirty="0">
                <a:solidFill>
                  <a:srgbClr val="000000"/>
                </a:solidFill>
                <a:latin typeface="Open Sans"/>
              </a:rPr>
              <a:t>Ces souches sont définies par la résistance à au moins trois des quatre principales classes d’antibiotiques anti-</a:t>
            </a:r>
            <a:r>
              <a:rPr lang="fr-FR" i="1" dirty="0">
                <a:solidFill>
                  <a:srgbClr val="000000"/>
                </a:solidFill>
                <a:latin typeface="Open Sans"/>
              </a:rPr>
              <a:t>Pseudomonas</a:t>
            </a:r>
            <a:r>
              <a:rPr lang="fr-FR" dirty="0">
                <a:solidFill>
                  <a:srgbClr val="000000"/>
                </a:solidFill>
                <a:latin typeface="Open Sans"/>
              </a:rPr>
              <a:t> (pénicillines/céphalosporines/</a:t>
            </a:r>
            <a:r>
              <a:rPr lang="fr-FR" dirty="0" err="1">
                <a:solidFill>
                  <a:srgbClr val="000000"/>
                </a:solidFill>
                <a:latin typeface="Open Sans"/>
              </a:rPr>
              <a:t>monobactames</a:t>
            </a:r>
            <a:r>
              <a:rPr lang="fr-FR" dirty="0">
                <a:solidFill>
                  <a:srgbClr val="000000"/>
                </a:solidFill>
                <a:latin typeface="Open Sans"/>
              </a:rPr>
              <a:t>, </a:t>
            </a:r>
            <a:r>
              <a:rPr lang="fr-FR" dirty="0" err="1">
                <a:solidFill>
                  <a:srgbClr val="000000"/>
                </a:solidFill>
                <a:latin typeface="Open Sans"/>
              </a:rPr>
              <a:t>carbapénèmes</a:t>
            </a:r>
            <a:r>
              <a:rPr lang="fr-FR" dirty="0">
                <a:solidFill>
                  <a:srgbClr val="000000"/>
                </a:solidFill>
                <a:latin typeface="Open Sans"/>
              </a:rPr>
              <a:t>, aminosides et </a:t>
            </a:r>
            <a:r>
              <a:rPr lang="fr-FR" dirty="0" err="1">
                <a:solidFill>
                  <a:srgbClr val="000000"/>
                </a:solidFill>
                <a:latin typeface="Open Sans"/>
              </a:rPr>
              <a:t>fluoroquinolones</a:t>
            </a:r>
            <a:r>
              <a:rPr lang="fr-FR" dirty="0">
                <a:solidFill>
                  <a:srgbClr val="000000"/>
                </a:solidFill>
                <a:latin typeface="Open Sans"/>
              </a:rPr>
              <a:t>).</a:t>
            </a:r>
            <a:endParaRPr lang="fr-F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Rectangle 2"/>
          <p:cNvSpPr/>
          <p:nvPr/>
        </p:nvSpPr>
        <p:spPr>
          <a:xfrm>
            <a:off x="498376" y="3299302"/>
            <a:ext cx="8363272" cy="923330"/>
          </a:xfrm>
          <a:prstGeom prst="rect">
            <a:avLst/>
          </a:prstGeom>
        </p:spPr>
        <p:txBody>
          <a:bodyPr wrap="square">
            <a:spAutoFit/>
          </a:bodyPr>
          <a:lstStyle/>
          <a:p>
            <a:r>
              <a:rPr lang="fr-FR" dirty="0">
                <a:solidFill>
                  <a:srgbClr val="000000"/>
                </a:solidFill>
                <a:latin typeface="Open Sans"/>
              </a:rPr>
              <a:t>La colistine (</a:t>
            </a:r>
            <a:r>
              <a:rPr lang="fr-FR" dirty="0" err="1">
                <a:solidFill>
                  <a:srgbClr val="000000"/>
                </a:solidFill>
                <a:latin typeface="Open Sans"/>
              </a:rPr>
              <a:t>polymyxine</a:t>
            </a:r>
            <a:r>
              <a:rPr lang="fr-FR" dirty="0">
                <a:solidFill>
                  <a:srgbClr val="000000"/>
                </a:solidFill>
                <a:latin typeface="Open Sans"/>
              </a:rPr>
              <a:t> E) reste active sur la quasi-totalité de ces souches et constitue fréquemment la dernière option thérapeutique disponible, au prix d’un risque non négligeable de </a:t>
            </a:r>
            <a:r>
              <a:rPr lang="fr-FR" dirty="0" err="1">
                <a:solidFill>
                  <a:srgbClr val="000000"/>
                </a:solidFill>
                <a:latin typeface="Open Sans"/>
              </a:rPr>
              <a:t>néphrotoxicité</a:t>
            </a:r>
            <a:r>
              <a:rPr lang="fr-FR" dirty="0">
                <a:solidFill>
                  <a:srgbClr val="000000"/>
                </a:solidFill>
                <a:latin typeface="Open Sans"/>
              </a:rPr>
              <a:t>.</a:t>
            </a:r>
            <a:endParaRPr lang="fr-FR" dirty="0"/>
          </a:p>
        </p:txBody>
      </p:sp>
      <p:sp>
        <p:nvSpPr>
          <p:cNvPr id="4" name="Rectangle 3"/>
          <p:cNvSpPr/>
          <p:nvPr/>
        </p:nvSpPr>
        <p:spPr>
          <a:xfrm>
            <a:off x="457200" y="1731099"/>
            <a:ext cx="8280920" cy="1200329"/>
          </a:xfrm>
          <a:prstGeom prst="rect">
            <a:avLst/>
          </a:prstGeom>
        </p:spPr>
        <p:txBody>
          <a:bodyPr wrap="square">
            <a:spAutoFit/>
          </a:bodyPr>
          <a:lstStyle/>
          <a:p>
            <a:r>
              <a:rPr lang="fr-FR" dirty="0">
                <a:solidFill>
                  <a:srgbClr val="000000"/>
                </a:solidFill>
                <a:latin typeface="Open Sans"/>
              </a:rPr>
              <a:t>Elles cumulent constamment plusieurs mécanismes de résistance aux antibiotiques (efflux, imperméabilité, modification du site d’action ou inactivation enzymatique), conséquences d’événements génétiques multiples (mutations et/ou transfert horizontal de gènes de résistance).</a:t>
            </a:r>
            <a:endParaRPr lang="fr-FR" dirty="0"/>
          </a:p>
        </p:txBody>
      </p:sp>
      <p:sp>
        <p:nvSpPr>
          <p:cNvPr id="5" name="Rectangle 4"/>
          <p:cNvSpPr/>
          <p:nvPr/>
        </p:nvSpPr>
        <p:spPr>
          <a:xfrm>
            <a:off x="755576" y="4659630"/>
            <a:ext cx="3784049" cy="369332"/>
          </a:xfrm>
          <a:prstGeom prst="rect">
            <a:avLst/>
          </a:prstGeom>
        </p:spPr>
        <p:txBody>
          <a:bodyPr wrap="none">
            <a:spAutoFit/>
          </a:bodyPr>
          <a:lstStyle/>
          <a:p>
            <a:r>
              <a:rPr lang="fr-FR" b="1" dirty="0" smtClean="0">
                <a:latin typeface="Open Sans"/>
              </a:rPr>
              <a:t>(François </a:t>
            </a:r>
            <a:r>
              <a:rPr lang="fr-FR" b="1" dirty="0">
                <a:latin typeface="Open Sans"/>
              </a:rPr>
              <a:t>Barbier</a:t>
            </a:r>
            <a:r>
              <a:rPr lang="fr-FR" b="1" dirty="0">
                <a:solidFill>
                  <a:srgbClr val="000000"/>
                </a:solidFill>
                <a:latin typeface="Open Sans"/>
              </a:rPr>
              <a:t> et Michel Wolff</a:t>
            </a:r>
            <a:endParaRPr lang="fr-FR" dirty="0"/>
          </a:p>
        </p:txBody>
      </p:sp>
      <p:sp>
        <p:nvSpPr>
          <p:cNvPr id="6" name="ZoneTexte 5"/>
          <p:cNvSpPr txBox="1"/>
          <p:nvPr/>
        </p:nvSpPr>
        <p:spPr>
          <a:xfrm>
            <a:off x="4539625" y="4659630"/>
            <a:ext cx="4042792" cy="369332"/>
          </a:xfrm>
          <a:prstGeom prst="rect">
            <a:avLst/>
          </a:prstGeom>
          <a:noFill/>
        </p:spPr>
        <p:txBody>
          <a:bodyPr wrap="square" rtlCol="0">
            <a:spAutoFit/>
          </a:bodyPr>
          <a:lstStyle/>
          <a:p>
            <a:r>
              <a:rPr lang="fr-FR" dirty="0"/>
              <a:t>,</a:t>
            </a:r>
            <a:r>
              <a:rPr lang="fr-FR" b="1" dirty="0" smtClean="0"/>
              <a:t>2010)</a:t>
            </a:r>
            <a:endParaRPr lang="fr-FR" b="1" dirty="0"/>
          </a:p>
        </p:txBody>
      </p:sp>
    </p:spTree>
    <p:extLst>
      <p:ext uri="{BB962C8B-B14F-4D97-AF65-F5344CB8AC3E}">
        <p14:creationId xmlns:p14="http://schemas.microsoft.com/office/powerpoint/2010/main" val="113392981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980728"/>
            <a:ext cx="8229600" cy="1143000"/>
          </a:xfrm>
        </p:spPr>
        <p:txBody>
          <a:bodyPr>
            <a:normAutofit fontScale="90000"/>
          </a:bodyPr>
          <a:lstStyle/>
          <a:p>
            <a:r>
              <a:rPr lang="fr-FR" sz="3200" dirty="0" smtClean="0">
                <a:solidFill>
                  <a:srgbClr val="FF0000"/>
                </a:solidFill>
              </a:rPr>
              <a:t>La prévention</a:t>
            </a:r>
            <a:br>
              <a:rPr lang="fr-FR" sz="3200" dirty="0" smtClean="0">
                <a:solidFill>
                  <a:srgbClr val="FF0000"/>
                </a:solidFill>
              </a:rPr>
            </a:br>
            <a:r>
              <a:rPr lang="fr-FR" sz="3200" i="1" dirty="0">
                <a:latin typeface="Times New Roman" pitchFamily="18" charset="0"/>
                <a:cs typeface="Times New Roman" pitchFamily="18" charset="0"/>
              </a:rPr>
              <a:t>Pseudomonas </a:t>
            </a:r>
            <a:r>
              <a:rPr lang="fr-FR" sz="3200" i="1" dirty="0" err="1">
                <a:latin typeface="Times New Roman" pitchFamily="18" charset="0"/>
                <a:cs typeface="Times New Roman" pitchFamily="18" charset="0"/>
              </a:rPr>
              <a:t>aeruginosa</a:t>
            </a:r>
            <a:r>
              <a:rPr lang="fr-FR" sz="3200" dirty="0">
                <a:latin typeface="Times New Roman" pitchFamily="18" charset="0"/>
                <a:cs typeface="Times New Roman" pitchFamily="18" charset="0"/>
              </a:rPr>
              <a:t>  est une bactérie nosocomiale qui cumule de nombreux mécanisme de </a:t>
            </a:r>
            <a:r>
              <a:rPr lang="fr-FR" sz="3200" dirty="0" err="1">
                <a:latin typeface="Times New Roman" pitchFamily="18" charset="0"/>
                <a:cs typeface="Times New Roman" pitchFamily="18" charset="0"/>
              </a:rPr>
              <a:t>resistance</a:t>
            </a:r>
            <a:r>
              <a:rPr lang="fr-FR" sz="3200" dirty="0" smtClean="0">
                <a:latin typeface="Times New Roman" pitchFamily="18" charset="0"/>
                <a:cs typeface="Times New Roman" pitchFamily="18" charset="0"/>
              </a:rPr>
              <a:t>, donc la </a:t>
            </a:r>
            <a:r>
              <a:rPr lang="fr-FR" sz="3200" dirty="0" err="1" smtClean="0">
                <a:latin typeface="Times New Roman" pitchFamily="18" charset="0"/>
                <a:cs typeface="Times New Roman" pitchFamily="18" charset="0"/>
              </a:rPr>
              <a:t>prevention</a:t>
            </a:r>
            <a:r>
              <a:rPr lang="fr-FR" sz="3200" dirty="0" smtClean="0">
                <a:latin typeface="Times New Roman" pitchFamily="18" charset="0"/>
                <a:cs typeface="Times New Roman" pitchFamily="18" charset="0"/>
              </a:rPr>
              <a:t> c’est mieux que le traitement</a:t>
            </a:r>
            <a:r>
              <a:rPr lang="fr-FR" sz="3200" dirty="0">
                <a:latin typeface="Times New Roman" pitchFamily="18" charset="0"/>
                <a:cs typeface="Times New Roman" pitchFamily="18" charset="0"/>
              </a:rPr>
              <a:t/>
            </a:r>
            <a:br>
              <a:rPr lang="fr-FR" sz="3200" dirty="0">
                <a:latin typeface="Times New Roman" pitchFamily="18" charset="0"/>
                <a:cs typeface="Times New Roman" pitchFamily="18" charset="0"/>
              </a:rPr>
            </a:br>
            <a:r>
              <a:rPr lang="fr-FR" sz="3200" dirty="0" smtClean="0">
                <a:solidFill>
                  <a:srgbClr val="FF0000"/>
                </a:solidFill>
              </a:rPr>
              <a:t> </a:t>
            </a:r>
            <a:endParaRPr lang="fr-FR" sz="3200" dirty="0">
              <a:solidFill>
                <a:srgbClr val="FF0000"/>
              </a:solidFill>
            </a:endParaRPr>
          </a:p>
        </p:txBody>
      </p:sp>
      <p:sp>
        <p:nvSpPr>
          <p:cNvPr id="4" name="Espace réservé du contenu 3"/>
          <p:cNvSpPr>
            <a:spLocks noGrp="1"/>
          </p:cNvSpPr>
          <p:nvPr>
            <p:ph idx="1"/>
          </p:nvPr>
        </p:nvSpPr>
        <p:spPr>
          <a:xfrm>
            <a:off x="6084168" y="2636912"/>
            <a:ext cx="3059832" cy="3877891"/>
          </a:xfrm>
          <a:prstGeom prst="bevel">
            <a:avLst>
              <a:gd name="adj" fmla="val 8449"/>
            </a:avLst>
          </a:prstGeom>
          <a:ln/>
        </p:spPr>
        <p:style>
          <a:lnRef idx="1">
            <a:schemeClr val="dk1"/>
          </a:lnRef>
          <a:fillRef idx="2">
            <a:schemeClr val="dk1"/>
          </a:fillRef>
          <a:effectRef idx="1">
            <a:schemeClr val="dk1"/>
          </a:effectRef>
          <a:fontRef idx="minor">
            <a:schemeClr val="dk1"/>
          </a:fontRef>
        </p:style>
        <p:txBody>
          <a:bodyPr rtlCol="0" anchor="ctr">
            <a:normAutofit fontScale="85000" lnSpcReduction="10000"/>
          </a:bodyPr>
          <a:lstStyle/>
          <a:p>
            <a:pPr algn="ctr"/>
            <a:r>
              <a:rPr lang="fr-FR" sz="2300" b="1" dirty="0" smtClean="0">
                <a:solidFill>
                  <a:schemeClr val="tx1"/>
                </a:solidFill>
                <a:effectLst>
                  <a:outerShdw blurRad="38100" dist="38100" dir="2700000" algn="tl">
                    <a:srgbClr val="000000">
                      <a:alpha val="43137"/>
                    </a:srgbClr>
                  </a:outerShdw>
                </a:effectLst>
                <a:latin typeface="Comic Sans MS" panose="030F0702030302020204" pitchFamily="66" charset="0"/>
              </a:rPr>
              <a:t>Hygiène de l’environnement</a:t>
            </a:r>
          </a:p>
          <a:p>
            <a:pPr algn="ctr"/>
            <a:endParaRPr lang="fr-FR" sz="2400" b="1" dirty="0" smtClean="0">
              <a:solidFill>
                <a:schemeClr val="tx1"/>
              </a:solidFill>
              <a:effectLst>
                <a:outerShdw blurRad="38100" dist="38100" dir="2700000" algn="tl">
                  <a:srgbClr val="000000">
                    <a:alpha val="43137"/>
                  </a:srgbClr>
                </a:outerShdw>
              </a:effectLst>
              <a:latin typeface="Comic Sans MS" panose="030F0702030302020204" pitchFamily="66" charset="0"/>
            </a:endParaRPr>
          </a:p>
          <a:p>
            <a:pPr algn="ctr"/>
            <a:r>
              <a:rPr lang="fr-FR" dirty="0" smtClean="0">
                <a:solidFill>
                  <a:schemeClr val="tx1"/>
                </a:solidFill>
                <a:latin typeface="Comic Sans MS" panose="030F0702030302020204" pitchFamily="66" charset="0"/>
              </a:rPr>
              <a:t>(contrôle de l’air, désinfection des locaux, lutte contre les insectes</a:t>
            </a:r>
            <a:endParaRPr lang="en-US" dirty="0">
              <a:solidFill>
                <a:schemeClr val="tx1"/>
              </a:solidFill>
            </a:endParaRPr>
          </a:p>
        </p:txBody>
      </p:sp>
      <p:sp>
        <p:nvSpPr>
          <p:cNvPr id="5" name="Plaque 4"/>
          <p:cNvSpPr/>
          <p:nvPr/>
        </p:nvSpPr>
        <p:spPr>
          <a:xfrm>
            <a:off x="3311860" y="2636912"/>
            <a:ext cx="2520280" cy="3905152"/>
          </a:xfrm>
          <a:prstGeom prst="bevel">
            <a:avLst>
              <a:gd name="adj" fmla="val 8449"/>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a:r>
              <a:rPr lang="fr-FR" sz="2400" b="1" dirty="0" smtClean="0">
                <a:solidFill>
                  <a:schemeClr val="tx1"/>
                </a:solidFill>
                <a:effectLst>
                  <a:outerShdw blurRad="38100" dist="38100" dir="2700000" algn="tl">
                    <a:srgbClr val="000000">
                      <a:alpha val="43137"/>
                    </a:srgbClr>
                  </a:outerShdw>
                </a:effectLst>
                <a:latin typeface="Comic Sans MS" panose="030F0702030302020204" pitchFamily="66" charset="0"/>
              </a:rPr>
              <a:t>Hygiène de matériel hospitaliers</a:t>
            </a:r>
          </a:p>
          <a:p>
            <a:pPr algn="ctr"/>
            <a:endParaRPr lang="fr-FR" sz="2400" b="1" dirty="0" smtClean="0">
              <a:solidFill>
                <a:schemeClr val="tx1"/>
              </a:solidFill>
              <a:effectLst>
                <a:outerShdw blurRad="38100" dist="38100" dir="2700000" algn="tl">
                  <a:srgbClr val="000000">
                    <a:alpha val="43137"/>
                  </a:srgbClr>
                </a:outerShdw>
              </a:effectLst>
              <a:latin typeface="Comic Sans MS" panose="030F0702030302020204" pitchFamily="66" charset="0"/>
            </a:endParaRPr>
          </a:p>
          <a:p>
            <a:pPr algn="ctr"/>
            <a:r>
              <a:rPr lang="fr-FR" dirty="0" smtClean="0">
                <a:solidFill>
                  <a:schemeClr val="tx1"/>
                </a:solidFill>
                <a:latin typeface="Comic Sans MS" panose="030F0702030302020204" pitchFamily="66" charset="0"/>
              </a:rPr>
              <a:t>(Désinfection et stérilisation des instruments</a:t>
            </a:r>
            <a:endParaRPr lang="en-US" dirty="0">
              <a:solidFill>
                <a:schemeClr val="tx1"/>
              </a:solidFill>
            </a:endParaRPr>
          </a:p>
        </p:txBody>
      </p:sp>
      <p:sp>
        <p:nvSpPr>
          <p:cNvPr id="6" name="Espace réservé du contenu 3"/>
          <p:cNvSpPr txBox="1">
            <a:spLocks/>
          </p:cNvSpPr>
          <p:nvPr/>
        </p:nvSpPr>
        <p:spPr>
          <a:xfrm>
            <a:off x="251520" y="2636912"/>
            <a:ext cx="2808312" cy="3877890"/>
          </a:xfrm>
          <a:prstGeom prst="bevel">
            <a:avLst>
              <a:gd name="adj" fmla="val 8449"/>
            </a:avLst>
          </a:prstGeom>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rmAutofit fontScale="70000" lnSpcReduction="20000"/>
          </a:bodyPr>
          <a:lstStyle>
            <a:lvl1pPr marL="342900" indent="-342900" algn="l" defTabSz="914400" rtl="0" eaLnBrk="1" latinLnBrk="0" hangingPunct="1">
              <a:spcBef>
                <a:spcPct val="20000"/>
              </a:spcBef>
              <a:buFont typeface="Arial" pitchFamily="34" charset="0"/>
              <a:buChar char="•"/>
              <a:defRPr sz="3200" kern="1200">
                <a:solidFill>
                  <a:schemeClr val="dk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dk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dk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9pPr>
          </a:lstStyle>
          <a:p>
            <a:pPr algn="ctr">
              <a:buFont typeface="Arial" pitchFamily="34" charset="0"/>
              <a:buNone/>
            </a:pPr>
            <a:r>
              <a:rPr lang="en-US" sz="4000" b="1" dirty="0" err="1" smtClean="0">
                <a:solidFill>
                  <a:schemeClr val="tx1"/>
                </a:solidFill>
                <a:effectLst>
                  <a:outerShdw blurRad="38100" dist="38100" dir="2700000" algn="tl">
                    <a:srgbClr val="000000">
                      <a:alpha val="43137"/>
                    </a:srgbClr>
                  </a:outerShdw>
                </a:effectLst>
                <a:latin typeface="Comic Sans MS" panose="030F0702030302020204" pitchFamily="66" charset="0"/>
              </a:rPr>
              <a:t>Hygiène</a:t>
            </a:r>
            <a:r>
              <a:rPr lang="en-US" sz="4000" b="1" dirty="0" smtClean="0">
                <a:solidFill>
                  <a:schemeClr val="tx1"/>
                </a:solidFill>
                <a:effectLst>
                  <a:outerShdw blurRad="38100" dist="38100" dir="2700000" algn="tl">
                    <a:srgbClr val="000000">
                      <a:alpha val="43137"/>
                    </a:srgbClr>
                  </a:outerShdw>
                </a:effectLst>
                <a:latin typeface="Comic Sans MS" panose="030F0702030302020204" pitchFamily="66" charset="0"/>
              </a:rPr>
              <a:t> des </a:t>
            </a:r>
            <a:r>
              <a:rPr lang="en-US" sz="4000" b="1" dirty="0" err="1" smtClean="0">
                <a:solidFill>
                  <a:schemeClr val="tx1"/>
                </a:solidFill>
                <a:effectLst>
                  <a:outerShdw blurRad="38100" dist="38100" dir="2700000" algn="tl">
                    <a:srgbClr val="000000">
                      <a:alpha val="43137"/>
                    </a:srgbClr>
                  </a:outerShdw>
                </a:effectLst>
                <a:latin typeface="Comic Sans MS" panose="030F0702030302020204" pitchFamily="66" charset="0"/>
              </a:rPr>
              <a:t>personnels</a:t>
            </a:r>
            <a:r>
              <a:rPr lang="en-US" sz="4000" b="1" dirty="0" smtClean="0">
                <a:solidFill>
                  <a:schemeClr val="tx1"/>
                </a:solidFill>
                <a:effectLst>
                  <a:outerShdw blurRad="38100" dist="38100" dir="2700000" algn="tl">
                    <a:srgbClr val="000000">
                      <a:alpha val="43137"/>
                    </a:srgbClr>
                  </a:outerShdw>
                </a:effectLst>
                <a:latin typeface="Comic Sans MS" panose="030F0702030302020204" pitchFamily="66" charset="0"/>
              </a:rPr>
              <a:t> </a:t>
            </a:r>
            <a:r>
              <a:rPr lang="en-US" sz="4000" b="1" dirty="0" err="1" smtClean="0">
                <a:solidFill>
                  <a:schemeClr val="tx1"/>
                </a:solidFill>
                <a:effectLst>
                  <a:outerShdw blurRad="38100" dist="38100" dir="2700000" algn="tl">
                    <a:srgbClr val="000000">
                      <a:alpha val="43137"/>
                    </a:srgbClr>
                  </a:outerShdw>
                </a:effectLst>
                <a:latin typeface="Comic Sans MS" panose="030F0702030302020204" pitchFamily="66" charset="0"/>
              </a:rPr>
              <a:t>soignants</a:t>
            </a:r>
            <a:endParaRPr lang="en-US" sz="4000" b="1" dirty="0" smtClean="0">
              <a:solidFill>
                <a:schemeClr val="tx1"/>
              </a:solidFill>
              <a:effectLst>
                <a:outerShdw blurRad="38100" dist="38100" dir="2700000" algn="tl">
                  <a:srgbClr val="000000">
                    <a:alpha val="43137"/>
                  </a:srgbClr>
                </a:outerShdw>
              </a:effectLst>
              <a:latin typeface="Comic Sans MS" panose="030F0702030302020204" pitchFamily="66" charset="0"/>
            </a:endParaRPr>
          </a:p>
          <a:p>
            <a:pPr algn="ctr">
              <a:buFont typeface="Arial" pitchFamily="34" charset="0"/>
              <a:buNone/>
            </a:pPr>
            <a:endParaRPr lang="en-US" sz="4000" b="1" dirty="0" smtClean="0">
              <a:solidFill>
                <a:schemeClr val="tx1"/>
              </a:solidFill>
              <a:effectLst>
                <a:outerShdw blurRad="38100" dist="38100" dir="2700000" algn="tl">
                  <a:srgbClr val="000000">
                    <a:alpha val="43137"/>
                  </a:srgbClr>
                </a:outerShdw>
              </a:effectLst>
              <a:latin typeface="Comic Sans MS" panose="030F0702030302020204" pitchFamily="66" charset="0"/>
            </a:endParaRPr>
          </a:p>
          <a:p>
            <a:pPr algn="ctr">
              <a:buFont typeface="Arial" pitchFamily="34" charset="0"/>
              <a:buNone/>
            </a:pPr>
            <a:r>
              <a:rPr lang="en-US" dirty="0" smtClean="0">
                <a:solidFill>
                  <a:schemeClr val="tx1"/>
                </a:solidFill>
                <a:latin typeface="Comic Sans MS" panose="030F0702030302020204" pitchFamily="66" charset="0"/>
              </a:rPr>
              <a:t>(lavage des mains, tenues de travail)</a:t>
            </a:r>
            <a:endParaRPr lang="fr-FR" dirty="0">
              <a:solidFill>
                <a:schemeClr val="tx1"/>
              </a:solidFill>
            </a:endParaRPr>
          </a:p>
        </p:txBody>
      </p:sp>
    </p:spTree>
    <p:extLst>
      <p:ext uri="{BB962C8B-B14F-4D97-AF65-F5344CB8AC3E}">
        <p14:creationId xmlns:p14="http://schemas.microsoft.com/office/powerpoint/2010/main" val="9079312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7">
                                          <p:stCondLst>
                                            <p:cond delay="0"/>
                                          </p:stCondLst>
                                        </p:cTn>
                                        <p:tgtEl>
                                          <p:spTgt spid="4"/>
                                        </p:tgtEl>
                                      </p:cBhvr>
                                    </p:animEffect>
                                    <p:anim calcmode="lin" valueType="num">
                                      <p:cBhvr>
                                        <p:cTn id="8" dur="1594"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581"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581" tmFilter="0, 0; 0.125,0.2665; 0.25,0.4; 0.375,0.465; 0.5,0.5;  0.625,0.535; 0.75,0.6; 0.875,0.7335; 1,1">
                                          <p:stCondLst>
                                            <p:cond delay="581"/>
                                          </p:stCondLst>
                                        </p:cTn>
                                        <p:tgtEl>
                                          <p:spTgt spid="4"/>
                                        </p:tgtEl>
                                        <p:attrNameLst>
                                          <p:attrName>ppt_y</p:attrName>
                                        </p:attrNameLst>
                                      </p:cBhvr>
                                      <p:tavLst>
                                        <p:tav tm="0" fmla="#ppt_y-sin(pi*$)/9">
                                          <p:val>
                                            <p:fltVal val="0"/>
                                          </p:val>
                                        </p:tav>
                                        <p:tav tm="100000">
                                          <p:val>
                                            <p:fltVal val="1"/>
                                          </p:val>
                                        </p:tav>
                                      </p:tavLst>
                                    </p:anim>
                                    <p:anim calcmode="lin" valueType="num">
                                      <p:cBhvr>
                                        <p:cTn id="11" dur="290" tmFilter="0, 0; 0.125,0.2665; 0.25,0.4; 0.375,0.465; 0.5,0.5;  0.625,0.535; 0.75,0.6; 0.875,0.7335; 1,1">
                                          <p:stCondLst>
                                            <p:cond delay="1159"/>
                                          </p:stCondLst>
                                        </p:cTn>
                                        <p:tgtEl>
                                          <p:spTgt spid="4"/>
                                        </p:tgtEl>
                                        <p:attrNameLst>
                                          <p:attrName>ppt_y</p:attrName>
                                        </p:attrNameLst>
                                      </p:cBhvr>
                                      <p:tavLst>
                                        <p:tav tm="0" fmla="#ppt_y-sin(pi*$)/27">
                                          <p:val>
                                            <p:fltVal val="0"/>
                                          </p:val>
                                        </p:tav>
                                        <p:tav tm="100000">
                                          <p:val>
                                            <p:fltVal val="1"/>
                                          </p:val>
                                        </p:tav>
                                      </p:tavLst>
                                    </p:anim>
                                    <p:anim calcmode="lin" valueType="num">
                                      <p:cBhvr>
                                        <p:cTn id="12" dur="144" tmFilter="0, 0; 0.125,0.2665; 0.25,0.4; 0.375,0.465; 0.5,0.5;  0.625,0.535; 0.75,0.6; 0.875,0.7335; 1,1">
                                          <p:stCondLst>
                                            <p:cond delay="1449"/>
                                          </p:stCondLst>
                                        </p:cTn>
                                        <p:tgtEl>
                                          <p:spTgt spid="4"/>
                                        </p:tgtEl>
                                        <p:attrNameLst>
                                          <p:attrName>ppt_y</p:attrName>
                                        </p:attrNameLst>
                                      </p:cBhvr>
                                      <p:tavLst>
                                        <p:tav tm="0" fmla="#ppt_y-sin(pi*$)/81">
                                          <p:val>
                                            <p:fltVal val="0"/>
                                          </p:val>
                                        </p:tav>
                                        <p:tav tm="100000">
                                          <p:val>
                                            <p:fltVal val="1"/>
                                          </p:val>
                                        </p:tav>
                                      </p:tavLst>
                                    </p:anim>
                                    <p:animScale>
                                      <p:cBhvr>
                                        <p:cTn id="13" dur="23">
                                          <p:stCondLst>
                                            <p:cond delay="569"/>
                                          </p:stCondLst>
                                        </p:cTn>
                                        <p:tgtEl>
                                          <p:spTgt spid="4"/>
                                        </p:tgtEl>
                                      </p:cBhvr>
                                      <p:to x="100000" y="60000"/>
                                    </p:animScale>
                                    <p:animScale>
                                      <p:cBhvr>
                                        <p:cTn id="14" dur="145" decel="50000">
                                          <p:stCondLst>
                                            <p:cond delay="592"/>
                                          </p:stCondLst>
                                        </p:cTn>
                                        <p:tgtEl>
                                          <p:spTgt spid="4"/>
                                        </p:tgtEl>
                                      </p:cBhvr>
                                      <p:to x="100000" y="100000"/>
                                    </p:animScale>
                                    <p:animScale>
                                      <p:cBhvr>
                                        <p:cTn id="15" dur="23">
                                          <p:stCondLst>
                                            <p:cond delay="1148"/>
                                          </p:stCondLst>
                                        </p:cTn>
                                        <p:tgtEl>
                                          <p:spTgt spid="4"/>
                                        </p:tgtEl>
                                      </p:cBhvr>
                                      <p:to x="100000" y="80000"/>
                                    </p:animScale>
                                    <p:animScale>
                                      <p:cBhvr>
                                        <p:cTn id="16" dur="145" decel="50000">
                                          <p:stCondLst>
                                            <p:cond delay="1171"/>
                                          </p:stCondLst>
                                        </p:cTn>
                                        <p:tgtEl>
                                          <p:spTgt spid="4"/>
                                        </p:tgtEl>
                                      </p:cBhvr>
                                      <p:to x="100000" y="100000"/>
                                    </p:animScale>
                                    <p:animScale>
                                      <p:cBhvr>
                                        <p:cTn id="17" dur="23">
                                          <p:stCondLst>
                                            <p:cond delay="1437"/>
                                          </p:stCondLst>
                                        </p:cTn>
                                        <p:tgtEl>
                                          <p:spTgt spid="4"/>
                                        </p:tgtEl>
                                      </p:cBhvr>
                                      <p:to x="100000" y="90000"/>
                                    </p:animScale>
                                    <p:animScale>
                                      <p:cBhvr>
                                        <p:cTn id="18" dur="145" decel="50000">
                                          <p:stCondLst>
                                            <p:cond delay="1459"/>
                                          </p:stCondLst>
                                        </p:cTn>
                                        <p:tgtEl>
                                          <p:spTgt spid="4"/>
                                        </p:tgtEl>
                                      </p:cBhvr>
                                      <p:to x="100000" y="100000"/>
                                    </p:animScale>
                                    <p:animScale>
                                      <p:cBhvr>
                                        <p:cTn id="19" dur="23">
                                          <p:stCondLst>
                                            <p:cond delay="1582"/>
                                          </p:stCondLst>
                                        </p:cTn>
                                        <p:tgtEl>
                                          <p:spTgt spid="4"/>
                                        </p:tgtEl>
                                      </p:cBhvr>
                                      <p:to x="100000" y="95000"/>
                                    </p:animScale>
                                    <p:animScale>
                                      <p:cBhvr>
                                        <p:cTn id="20" dur="145" decel="50000">
                                          <p:stCondLst>
                                            <p:cond delay="1605"/>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wipe(down)">
                                      <p:cBhvr>
                                        <p:cTn id="25" dur="507">
                                          <p:stCondLst>
                                            <p:cond delay="0"/>
                                          </p:stCondLst>
                                        </p:cTn>
                                        <p:tgtEl>
                                          <p:spTgt spid="5"/>
                                        </p:tgtEl>
                                      </p:cBhvr>
                                    </p:animEffect>
                                    <p:anim calcmode="lin" valueType="num">
                                      <p:cBhvr>
                                        <p:cTn id="26" dur="1594"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27" dur="581"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28" dur="581" tmFilter="0, 0; 0.125,0.2665; 0.25,0.4; 0.375,0.465; 0.5,0.5;  0.625,0.535; 0.75,0.6; 0.875,0.7335; 1,1">
                                          <p:stCondLst>
                                            <p:cond delay="581"/>
                                          </p:stCondLst>
                                        </p:cTn>
                                        <p:tgtEl>
                                          <p:spTgt spid="5"/>
                                        </p:tgtEl>
                                        <p:attrNameLst>
                                          <p:attrName>ppt_y</p:attrName>
                                        </p:attrNameLst>
                                      </p:cBhvr>
                                      <p:tavLst>
                                        <p:tav tm="0" fmla="#ppt_y-sin(pi*$)/9">
                                          <p:val>
                                            <p:fltVal val="0"/>
                                          </p:val>
                                        </p:tav>
                                        <p:tav tm="100000">
                                          <p:val>
                                            <p:fltVal val="1"/>
                                          </p:val>
                                        </p:tav>
                                      </p:tavLst>
                                    </p:anim>
                                    <p:anim calcmode="lin" valueType="num">
                                      <p:cBhvr>
                                        <p:cTn id="29" dur="290" tmFilter="0, 0; 0.125,0.2665; 0.25,0.4; 0.375,0.465; 0.5,0.5;  0.625,0.535; 0.75,0.6; 0.875,0.7335; 1,1">
                                          <p:stCondLst>
                                            <p:cond delay="1159"/>
                                          </p:stCondLst>
                                        </p:cTn>
                                        <p:tgtEl>
                                          <p:spTgt spid="5"/>
                                        </p:tgtEl>
                                        <p:attrNameLst>
                                          <p:attrName>ppt_y</p:attrName>
                                        </p:attrNameLst>
                                      </p:cBhvr>
                                      <p:tavLst>
                                        <p:tav tm="0" fmla="#ppt_y-sin(pi*$)/27">
                                          <p:val>
                                            <p:fltVal val="0"/>
                                          </p:val>
                                        </p:tav>
                                        <p:tav tm="100000">
                                          <p:val>
                                            <p:fltVal val="1"/>
                                          </p:val>
                                        </p:tav>
                                      </p:tavLst>
                                    </p:anim>
                                    <p:anim calcmode="lin" valueType="num">
                                      <p:cBhvr>
                                        <p:cTn id="30" dur="144" tmFilter="0, 0; 0.125,0.2665; 0.25,0.4; 0.375,0.465; 0.5,0.5;  0.625,0.535; 0.75,0.6; 0.875,0.7335; 1,1">
                                          <p:stCondLst>
                                            <p:cond delay="1449"/>
                                          </p:stCondLst>
                                        </p:cTn>
                                        <p:tgtEl>
                                          <p:spTgt spid="5"/>
                                        </p:tgtEl>
                                        <p:attrNameLst>
                                          <p:attrName>ppt_y</p:attrName>
                                        </p:attrNameLst>
                                      </p:cBhvr>
                                      <p:tavLst>
                                        <p:tav tm="0" fmla="#ppt_y-sin(pi*$)/81">
                                          <p:val>
                                            <p:fltVal val="0"/>
                                          </p:val>
                                        </p:tav>
                                        <p:tav tm="100000">
                                          <p:val>
                                            <p:fltVal val="1"/>
                                          </p:val>
                                        </p:tav>
                                      </p:tavLst>
                                    </p:anim>
                                    <p:animScale>
                                      <p:cBhvr>
                                        <p:cTn id="31" dur="23">
                                          <p:stCondLst>
                                            <p:cond delay="569"/>
                                          </p:stCondLst>
                                        </p:cTn>
                                        <p:tgtEl>
                                          <p:spTgt spid="5"/>
                                        </p:tgtEl>
                                      </p:cBhvr>
                                      <p:to x="100000" y="60000"/>
                                    </p:animScale>
                                    <p:animScale>
                                      <p:cBhvr>
                                        <p:cTn id="32" dur="145" decel="50000">
                                          <p:stCondLst>
                                            <p:cond delay="592"/>
                                          </p:stCondLst>
                                        </p:cTn>
                                        <p:tgtEl>
                                          <p:spTgt spid="5"/>
                                        </p:tgtEl>
                                      </p:cBhvr>
                                      <p:to x="100000" y="100000"/>
                                    </p:animScale>
                                    <p:animScale>
                                      <p:cBhvr>
                                        <p:cTn id="33" dur="23">
                                          <p:stCondLst>
                                            <p:cond delay="1148"/>
                                          </p:stCondLst>
                                        </p:cTn>
                                        <p:tgtEl>
                                          <p:spTgt spid="5"/>
                                        </p:tgtEl>
                                      </p:cBhvr>
                                      <p:to x="100000" y="80000"/>
                                    </p:animScale>
                                    <p:animScale>
                                      <p:cBhvr>
                                        <p:cTn id="34" dur="145" decel="50000">
                                          <p:stCondLst>
                                            <p:cond delay="1171"/>
                                          </p:stCondLst>
                                        </p:cTn>
                                        <p:tgtEl>
                                          <p:spTgt spid="5"/>
                                        </p:tgtEl>
                                      </p:cBhvr>
                                      <p:to x="100000" y="100000"/>
                                    </p:animScale>
                                    <p:animScale>
                                      <p:cBhvr>
                                        <p:cTn id="35" dur="23">
                                          <p:stCondLst>
                                            <p:cond delay="1437"/>
                                          </p:stCondLst>
                                        </p:cTn>
                                        <p:tgtEl>
                                          <p:spTgt spid="5"/>
                                        </p:tgtEl>
                                      </p:cBhvr>
                                      <p:to x="100000" y="90000"/>
                                    </p:animScale>
                                    <p:animScale>
                                      <p:cBhvr>
                                        <p:cTn id="36" dur="145" decel="50000">
                                          <p:stCondLst>
                                            <p:cond delay="1459"/>
                                          </p:stCondLst>
                                        </p:cTn>
                                        <p:tgtEl>
                                          <p:spTgt spid="5"/>
                                        </p:tgtEl>
                                      </p:cBhvr>
                                      <p:to x="100000" y="100000"/>
                                    </p:animScale>
                                    <p:animScale>
                                      <p:cBhvr>
                                        <p:cTn id="37" dur="23">
                                          <p:stCondLst>
                                            <p:cond delay="1582"/>
                                          </p:stCondLst>
                                        </p:cTn>
                                        <p:tgtEl>
                                          <p:spTgt spid="5"/>
                                        </p:tgtEl>
                                      </p:cBhvr>
                                      <p:to x="100000" y="95000"/>
                                    </p:animScale>
                                    <p:animScale>
                                      <p:cBhvr>
                                        <p:cTn id="38" dur="145" decel="50000">
                                          <p:stCondLst>
                                            <p:cond delay="1605"/>
                                          </p:stCondLst>
                                        </p:cTn>
                                        <p:tgtEl>
                                          <p:spTgt spid="5"/>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6"/>
                                        </p:tgtEl>
                                        <p:attrNameLst>
                                          <p:attrName>style.visibility</p:attrName>
                                        </p:attrNameLst>
                                      </p:cBhvr>
                                      <p:to>
                                        <p:strVal val="visible"/>
                                      </p:to>
                                    </p:set>
                                    <p:animEffect transition="in" filter="wipe(down)">
                                      <p:cBhvr>
                                        <p:cTn id="43" dur="507">
                                          <p:stCondLst>
                                            <p:cond delay="0"/>
                                          </p:stCondLst>
                                        </p:cTn>
                                        <p:tgtEl>
                                          <p:spTgt spid="6"/>
                                        </p:tgtEl>
                                      </p:cBhvr>
                                    </p:animEffect>
                                    <p:anim calcmode="lin" valueType="num">
                                      <p:cBhvr>
                                        <p:cTn id="44" dur="1594"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45" dur="581"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46" dur="581" tmFilter="0, 0; 0.125,0.2665; 0.25,0.4; 0.375,0.465; 0.5,0.5;  0.625,0.535; 0.75,0.6; 0.875,0.7335; 1,1">
                                          <p:stCondLst>
                                            <p:cond delay="581"/>
                                          </p:stCondLst>
                                        </p:cTn>
                                        <p:tgtEl>
                                          <p:spTgt spid="6"/>
                                        </p:tgtEl>
                                        <p:attrNameLst>
                                          <p:attrName>ppt_y</p:attrName>
                                        </p:attrNameLst>
                                      </p:cBhvr>
                                      <p:tavLst>
                                        <p:tav tm="0" fmla="#ppt_y-sin(pi*$)/9">
                                          <p:val>
                                            <p:fltVal val="0"/>
                                          </p:val>
                                        </p:tav>
                                        <p:tav tm="100000">
                                          <p:val>
                                            <p:fltVal val="1"/>
                                          </p:val>
                                        </p:tav>
                                      </p:tavLst>
                                    </p:anim>
                                    <p:anim calcmode="lin" valueType="num">
                                      <p:cBhvr>
                                        <p:cTn id="47" dur="290" tmFilter="0, 0; 0.125,0.2665; 0.25,0.4; 0.375,0.465; 0.5,0.5;  0.625,0.535; 0.75,0.6; 0.875,0.7335; 1,1">
                                          <p:stCondLst>
                                            <p:cond delay="1159"/>
                                          </p:stCondLst>
                                        </p:cTn>
                                        <p:tgtEl>
                                          <p:spTgt spid="6"/>
                                        </p:tgtEl>
                                        <p:attrNameLst>
                                          <p:attrName>ppt_y</p:attrName>
                                        </p:attrNameLst>
                                      </p:cBhvr>
                                      <p:tavLst>
                                        <p:tav tm="0" fmla="#ppt_y-sin(pi*$)/27">
                                          <p:val>
                                            <p:fltVal val="0"/>
                                          </p:val>
                                        </p:tav>
                                        <p:tav tm="100000">
                                          <p:val>
                                            <p:fltVal val="1"/>
                                          </p:val>
                                        </p:tav>
                                      </p:tavLst>
                                    </p:anim>
                                    <p:anim calcmode="lin" valueType="num">
                                      <p:cBhvr>
                                        <p:cTn id="48" dur="144" tmFilter="0, 0; 0.125,0.2665; 0.25,0.4; 0.375,0.465; 0.5,0.5;  0.625,0.535; 0.75,0.6; 0.875,0.7335; 1,1">
                                          <p:stCondLst>
                                            <p:cond delay="1449"/>
                                          </p:stCondLst>
                                        </p:cTn>
                                        <p:tgtEl>
                                          <p:spTgt spid="6"/>
                                        </p:tgtEl>
                                        <p:attrNameLst>
                                          <p:attrName>ppt_y</p:attrName>
                                        </p:attrNameLst>
                                      </p:cBhvr>
                                      <p:tavLst>
                                        <p:tav tm="0" fmla="#ppt_y-sin(pi*$)/81">
                                          <p:val>
                                            <p:fltVal val="0"/>
                                          </p:val>
                                        </p:tav>
                                        <p:tav tm="100000">
                                          <p:val>
                                            <p:fltVal val="1"/>
                                          </p:val>
                                        </p:tav>
                                      </p:tavLst>
                                    </p:anim>
                                    <p:animScale>
                                      <p:cBhvr>
                                        <p:cTn id="49" dur="23">
                                          <p:stCondLst>
                                            <p:cond delay="569"/>
                                          </p:stCondLst>
                                        </p:cTn>
                                        <p:tgtEl>
                                          <p:spTgt spid="6"/>
                                        </p:tgtEl>
                                      </p:cBhvr>
                                      <p:to x="100000" y="60000"/>
                                    </p:animScale>
                                    <p:animScale>
                                      <p:cBhvr>
                                        <p:cTn id="50" dur="145" decel="50000">
                                          <p:stCondLst>
                                            <p:cond delay="592"/>
                                          </p:stCondLst>
                                        </p:cTn>
                                        <p:tgtEl>
                                          <p:spTgt spid="6"/>
                                        </p:tgtEl>
                                      </p:cBhvr>
                                      <p:to x="100000" y="100000"/>
                                    </p:animScale>
                                    <p:animScale>
                                      <p:cBhvr>
                                        <p:cTn id="51" dur="23">
                                          <p:stCondLst>
                                            <p:cond delay="1148"/>
                                          </p:stCondLst>
                                        </p:cTn>
                                        <p:tgtEl>
                                          <p:spTgt spid="6"/>
                                        </p:tgtEl>
                                      </p:cBhvr>
                                      <p:to x="100000" y="80000"/>
                                    </p:animScale>
                                    <p:animScale>
                                      <p:cBhvr>
                                        <p:cTn id="52" dur="145" decel="50000">
                                          <p:stCondLst>
                                            <p:cond delay="1171"/>
                                          </p:stCondLst>
                                        </p:cTn>
                                        <p:tgtEl>
                                          <p:spTgt spid="6"/>
                                        </p:tgtEl>
                                      </p:cBhvr>
                                      <p:to x="100000" y="100000"/>
                                    </p:animScale>
                                    <p:animScale>
                                      <p:cBhvr>
                                        <p:cTn id="53" dur="23">
                                          <p:stCondLst>
                                            <p:cond delay="1437"/>
                                          </p:stCondLst>
                                        </p:cTn>
                                        <p:tgtEl>
                                          <p:spTgt spid="6"/>
                                        </p:tgtEl>
                                      </p:cBhvr>
                                      <p:to x="100000" y="90000"/>
                                    </p:animScale>
                                    <p:animScale>
                                      <p:cBhvr>
                                        <p:cTn id="54" dur="145" decel="50000">
                                          <p:stCondLst>
                                            <p:cond delay="1459"/>
                                          </p:stCondLst>
                                        </p:cTn>
                                        <p:tgtEl>
                                          <p:spTgt spid="6"/>
                                        </p:tgtEl>
                                      </p:cBhvr>
                                      <p:to x="100000" y="100000"/>
                                    </p:animScale>
                                    <p:animScale>
                                      <p:cBhvr>
                                        <p:cTn id="55" dur="23">
                                          <p:stCondLst>
                                            <p:cond delay="1582"/>
                                          </p:stCondLst>
                                        </p:cTn>
                                        <p:tgtEl>
                                          <p:spTgt spid="6"/>
                                        </p:tgtEl>
                                      </p:cBhvr>
                                      <p:to x="100000" y="95000"/>
                                    </p:animScale>
                                    <p:animScale>
                                      <p:cBhvr>
                                        <p:cTn id="56" dur="145" decel="50000">
                                          <p:stCondLst>
                                            <p:cond delay="1605"/>
                                          </p:stCondLst>
                                        </p:cTn>
                                        <p:tgtEl>
                                          <p:spTgt spid="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4071934" y="928670"/>
            <a:ext cx="184731" cy="369332"/>
          </a:xfrm>
          <a:prstGeom prst="rect">
            <a:avLst/>
          </a:prstGeom>
          <a:noFill/>
        </p:spPr>
        <p:txBody>
          <a:bodyPr wrap="none" rtlCol="0">
            <a:spAutoFit/>
          </a:bodyPr>
          <a:lstStyle/>
          <a:p>
            <a:endParaRPr lang="fr-FR" dirty="0"/>
          </a:p>
        </p:txBody>
      </p:sp>
      <p:sp>
        <p:nvSpPr>
          <p:cNvPr id="7" name="ZoneTexte 6"/>
          <p:cNvSpPr txBox="1"/>
          <p:nvPr/>
        </p:nvSpPr>
        <p:spPr>
          <a:xfrm>
            <a:off x="500034" y="2071678"/>
            <a:ext cx="7893508" cy="4524315"/>
          </a:xfrm>
          <a:prstGeom prst="rect">
            <a:avLst/>
          </a:prstGeom>
          <a:noFill/>
        </p:spPr>
        <p:txBody>
          <a:bodyPr wrap="none" rtlCol="0">
            <a:spAutoFit/>
          </a:bodyPr>
          <a:lstStyle/>
          <a:p>
            <a:pPr>
              <a:buFont typeface="Wingdings" pitchFamily="2" charset="2"/>
              <a:buChar char="v"/>
            </a:pPr>
            <a:endParaRPr lang="fr-FR" sz="3600" b="1" i="1" dirty="0" smtClean="0">
              <a:solidFill>
                <a:srgbClr val="FFFFFF"/>
              </a:solidFill>
              <a:latin typeface="Times New Roman" pitchFamily="18" charset="0"/>
              <a:cs typeface="Times New Roman" pitchFamily="18" charset="0"/>
            </a:endParaRPr>
          </a:p>
          <a:p>
            <a:pPr>
              <a:buFont typeface="Wingdings" pitchFamily="2" charset="2"/>
              <a:buChar char="v"/>
            </a:pPr>
            <a:r>
              <a:rPr lang="fr-FR" sz="3600" b="1" i="1" dirty="0" smtClean="0">
                <a:solidFill>
                  <a:srgbClr val="FFFFFF"/>
                </a:solidFill>
                <a:latin typeface="Times New Roman" pitchFamily="18" charset="0"/>
                <a:cs typeface="Times New Roman" pitchFamily="18" charset="0"/>
              </a:rPr>
              <a:t>Pouvoir pathogène</a:t>
            </a:r>
          </a:p>
          <a:p>
            <a:pPr>
              <a:buFont typeface="Wingdings" pitchFamily="2" charset="2"/>
              <a:buChar char="v"/>
            </a:pPr>
            <a:r>
              <a:rPr lang="fr-FR" sz="3600" b="1" i="1" dirty="0" smtClean="0">
                <a:solidFill>
                  <a:srgbClr val="FFFFFF"/>
                </a:solidFill>
                <a:latin typeface="Times New Roman" pitchFamily="18" charset="0"/>
                <a:cs typeface="Times New Roman" pitchFamily="18" charset="0"/>
              </a:rPr>
              <a:t>Echantillon biologique </a:t>
            </a:r>
          </a:p>
          <a:p>
            <a:pPr>
              <a:buFont typeface="Wingdings" pitchFamily="2" charset="2"/>
              <a:buChar char="v"/>
            </a:pPr>
            <a:r>
              <a:rPr lang="fr-FR" sz="3600" b="1" i="1" dirty="0" smtClean="0">
                <a:solidFill>
                  <a:srgbClr val="FFFFFF"/>
                </a:solidFill>
                <a:latin typeface="Times New Roman" pitchFamily="18" charset="0"/>
                <a:cs typeface="Times New Roman" pitchFamily="18" charset="0"/>
              </a:rPr>
              <a:t> diagnostic direct</a:t>
            </a:r>
          </a:p>
          <a:p>
            <a:pPr>
              <a:buFont typeface="Wingdings" pitchFamily="2" charset="2"/>
              <a:buChar char="v"/>
            </a:pPr>
            <a:r>
              <a:rPr lang="fr-FR" sz="3600" b="1" i="1" dirty="0" smtClean="0">
                <a:solidFill>
                  <a:srgbClr val="FFFFFF"/>
                </a:solidFill>
                <a:latin typeface="Times New Roman" pitchFamily="18" charset="0"/>
                <a:cs typeface="Times New Roman" pitchFamily="18" charset="0"/>
              </a:rPr>
              <a:t>Caractère morphologique</a:t>
            </a:r>
          </a:p>
          <a:p>
            <a:pPr>
              <a:buFont typeface="Wingdings" pitchFamily="2" charset="2"/>
              <a:buChar char="v"/>
            </a:pPr>
            <a:r>
              <a:rPr lang="fr-FR" sz="3600" b="1" i="1" dirty="0" smtClean="0">
                <a:solidFill>
                  <a:srgbClr val="FFFFFF"/>
                </a:solidFill>
                <a:latin typeface="Times New Roman" pitchFamily="18" charset="0"/>
                <a:cs typeface="Times New Roman" pitchFamily="18" charset="0"/>
              </a:rPr>
              <a:t>Caractère culturaux </a:t>
            </a:r>
          </a:p>
          <a:p>
            <a:pPr>
              <a:buFont typeface="Wingdings" pitchFamily="2" charset="2"/>
              <a:buChar char="v"/>
            </a:pPr>
            <a:r>
              <a:rPr lang="fr-FR" sz="3600" b="1" i="1" dirty="0" smtClean="0">
                <a:solidFill>
                  <a:srgbClr val="FFFFFF"/>
                </a:solidFill>
                <a:latin typeface="Times New Roman" pitchFamily="18" charset="0"/>
                <a:cs typeface="Times New Roman" pitchFamily="18" charset="0"/>
              </a:rPr>
              <a:t>Caractère biochimique et enzymatique</a:t>
            </a:r>
            <a:endParaRPr lang="fr-FR" sz="3600" b="1" i="1" dirty="0">
              <a:solidFill>
                <a:srgbClr val="FFFFFF"/>
              </a:solidFill>
              <a:latin typeface="Times New Roman" pitchFamily="18" charset="0"/>
              <a:cs typeface="Times New Roman" pitchFamily="18" charset="0"/>
            </a:endParaRPr>
          </a:p>
          <a:p>
            <a:pPr>
              <a:buFont typeface="Wingdings" pitchFamily="2" charset="2"/>
              <a:buChar char="v"/>
            </a:pPr>
            <a:r>
              <a:rPr lang="fr-FR" sz="3600" b="1" i="1" dirty="0" smtClean="0">
                <a:solidFill>
                  <a:srgbClr val="FFFFFF"/>
                </a:solidFill>
                <a:latin typeface="Times New Roman" pitchFamily="18" charset="0"/>
                <a:cs typeface="Times New Roman" pitchFamily="18" charset="0"/>
              </a:rPr>
              <a:t>Conclusion </a:t>
            </a:r>
            <a:endParaRPr lang="fr-FR" sz="3600" b="1" i="1" dirty="0">
              <a:solidFill>
                <a:srgbClr val="FFFFFF"/>
              </a:solidFill>
              <a:latin typeface="Times New Roman" pitchFamily="18" charset="0"/>
              <a:cs typeface="Times New Roman" pitchFamily="18" charset="0"/>
            </a:endParaRPr>
          </a:p>
        </p:txBody>
      </p:sp>
      <p:sp>
        <p:nvSpPr>
          <p:cNvPr id="8" name="ZoneTexte 7"/>
          <p:cNvSpPr txBox="1"/>
          <p:nvPr/>
        </p:nvSpPr>
        <p:spPr>
          <a:xfrm>
            <a:off x="428596" y="1412638"/>
            <a:ext cx="4249881" cy="3539430"/>
          </a:xfrm>
          <a:prstGeom prst="rect">
            <a:avLst/>
          </a:prstGeom>
          <a:noFill/>
        </p:spPr>
        <p:txBody>
          <a:bodyPr wrap="none" rtlCol="0">
            <a:spAutoFit/>
          </a:bodyPr>
          <a:lstStyle/>
          <a:p>
            <a:pPr>
              <a:buFont typeface="Wingdings" pitchFamily="2" charset="2"/>
              <a:buChar char="q"/>
            </a:pPr>
            <a:r>
              <a:rPr lang="fr-FR" sz="2800" dirty="0" smtClean="0">
                <a:latin typeface="Times New Roman" pitchFamily="18" charset="0"/>
                <a:cs typeface="Times New Roman" pitchFamily="18" charset="0"/>
              </a:rPr>
              <a:t>Introduction.</a:t>
            </a:r>
          </a:p>
          <a:p>
            <a:pPr>
              <a:buFont typeface="Wingdings" pitchFamily="2" charset="2"/>
              <a:buChar char="q"/>
            </a:pPr>
            <a:r>
              <a:rPr lang="fr-FR" sz="2800" dirty="0" smtClean="0">
                <a:latin typeface="Times New Roman" pitchFamily="18" charset="0"/>
                <a:cs typeface="Times New Roman" pitchFamily="18" charset="0"/>
              </a:rPr>
              <a:t>Définition.</a:t>
            </a:r>
          </a:p>
          <a:p>
            <a:pPr>
              <a:buFont typeface="Wingdings" pitchFamily="2" charset="2"/>
              <a:buChar char="q"/>
            </a:pPr>
            <a:r>
              <a:rPr lang="fr-FR" sz="2800" dirty="0" smtClean="0">
                <a:latin typeface="Times New Roman" pitchFamily="18" charset="0"/>
                <a:cs typeface="Times New Roman" pitchFamily="18" charset="0"/>
              </a:rPr>
              <a:t>Habitat.</a:t>
            </a:r>
          </a:p>
          <a:p>
            <a:pPr>
              <a:buFont typeface="Wingdings" pitchFamily="2" charset="2"/>
              <a:buChar char="q"/>
            </a:pPr>
            <a:r>
              <a:rPr lang="fr-FR" sz="2800" dirty="0" smtClean="0">
                <a:latin typeface="Times New Roman" pitchFamily="18" charset="0"/>
                <a:cs typeface="Times New Roman" pitchFamily="18" charset="0"/>
              </a:rPr>
              <a:t>Echantillon biologique.</a:t>
            </a:r>
          </a:p>
          <a:p>
            <a:pPr>
              <a:buFont typeface="Wingdings" pitchFamily="2" charset="2"/>
              <a:buChar char="q"/>
            </a:pPr>
            <a:r>
              <a:rPr lang="fr-FR" sz="2800" dirty="0" smtClean="0">
                <a:latin typeface="Times New Roman" pitchFamily="18" charset="0"/>
                <a:cs typeface="Times New Roman" pitchFamily="18" charset="0"/>
              </a:rPr>
              <a:t>Diagnostique directe.</a:t>
            </a:r>
          </a:p>
          <a:p>
            <a:pPr>
              <a:buFont typeface="Wingdings" pitchFamily="2" charset="2"/>
              <a:buChar char="q"/>
            </a:pPr>
            <a:r>
              <a:rPr lang="fr-FR" sz="2800" dirty="0" smtClean="0">
                <a:latin typeface="Times New Roman" pitchFamily="18" charset="0"/>
                <a:cs typeface="Times New Roman" pitchFamily="18" charset="0"/>
              </a:rPr>
              <a:t>Caractère morphologique.</a:t>
            </a:r>
          </a:p>
          <a:p>
            <a:pPr>
              <a:buFont typeface="Wingdings" pitchFamily="2" charset="2"/>
              <a:buChar char="q"/>
            </a:pPr>
            <a:r>
              <a:rPr lang="fr-FR" sz="2800" dirty="0" smtClean="0">
                <a:latin typeface="Times New Roman" pitchFamily="18" charset="0"/>
                <a:cs typeface="Times New Roman" pitchFamily="18" charset="0"/>
              </a:rPr>
              <a:t>Caractère culturaux.</a:t>
            </a:r>
          </a:p>
          <a:p>
            <a:pPr>
              <a:buFont typeface="Wingdings" pitchFamily="2" charset="2"/>
              <a:buChar char="q"/>
            </a:pPr>
            <a:r>
              <a:rPr lang="fr-FR" sz="2800" dirty="0" smtClean="0">
                <a:latin typeface="Times New Roman" pitchFamily="18" charset="0"/>
                <a:cs typeface="Times New Roman" pitchFamily="18" charset="0"/>
              </a:rPr>
              <a:t>Caractère biochimique.   </a:t>
            </a:r>
          </a:p>
        </p:txBody>
      </p:sp>
      <p:sp>
        <p:nvSpPr>
          <p:cNvPr id="9" name="ZoneTexte 8"/>
          <p:cNvSpPr txBox="1"/>
          <p:nvPr/>
        </p:nvSpPr>
        <p:spPr>
          <a:xfrm>
            <a:off x="928662" y="285728"/>
            <a:ext cx="7470315" cy="1107996"/>
          </a:xfrm>
          <a:prstGeom prst="rect">
            <a:avLst/>
          </a:prstGeom>
          <a:noFill/>
        </p:spPr>
        <p:txBody>
          <a:bodyPr wrap="none" rtlCol="0">
            <a:spAutoFit/>
          </a:bodyPr>
          <a:lstStyle/>
          <a:p>
            <a:r>
              <a:rPr lang="fr-FR" sz="6600" u="sng" dirty="0" smtClean="0">
                <a:solidFill>
                  <a:schemeClr val="accent2"/>
                </a:solidFill>
                <a:latin typeface="Algerian" pitchFamily="82" charset="0"/>
                <a:cs typeface="Times New Roman" pitchFamily="18" charset="0"/>
              </a:rPr>
              <a:t>Plan de travail</a:t>
            </a:r>
            <a:r>
              <a:rPr lang="fr-FR" sz="4400" u="sng" dirty="0" smtClean="0">
                <a:solidFill>
                  <a:schemeClr val="accent2"/>
                </a:solidFill>
                <a:latin typeface="Times New Roman" pitchFamily="18" charset="0"/>
                <a:cs typeface="Times New Roman" pitchFamily="18" charset="0"/>
              </a:rPr>
              <a:t>:</a:t>
            </a:r>
            <a:endParaRPr lang="fr-FR" sz="4400" u="sng" dirty="0">
              <a:solidFill>
                <a:schemeClr val="accent2"/>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324683" y="142852"/>
            <a:ext cx="4176143" cy="1107996"/>
          </a:xfrm>
          <a:prstGeom prst="rect">
            <a:avLst/>
          </a:prstGeom>
          <a:noFill/>
        </p:spPr>
        <p:txBody>
          <a:bodyPr wrap="none" rtlCol="0">
            <a:spAutoFit/>
          </a:bodyPr>
          <a:lstStyle/>
          <a:p>
            <a:r>
              <a:rPr lang="fr-FR" sz="6600" u="sng" dirty="0" smtClean="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Références:</a:t>
            </a:r>
            <a:endParaRPr lang="fr-FR" sz="6600" u="sng" dirty="0">
              <a:solidFill>
                <a:srgbClr val="C0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7649" name="Rectangle 1"/>
          <p:cNvSpPr>
            <a:spLocks noChangeArrowheads="1"/>
          </p:cNvSpPr>
          <p:nvPr/>
        </p:nvSpPr>
        <p:spPr bwMode="auto">
          <a:xfrm>
            <a:off x="0" y="1010245"/>
            <a:ext cx="9143999" cy="584775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charset="0"/>
              <a:cs typeface="Arial" charset="0"/>
            </a:endParaRPr>
          </a:p>
          <a:p>
            <a:pPr marL="0" marR="0" lvl="0" indent="0" algn="l" defTabSz="914400" rtl="0" eaLnBrk="1" fontAlgn="base" latinLnBrk="0" hangingPunct="1">
              <a:lnSpc>
                <a:spcPct val="100000"/>
              </a:lnSpc>
              <a:spcBef>
                <a:spcPct val="0"/>
              </a:spcBef>
              <a:spcAft>
                <a:spcPct val="0"/>
              </a:spcAft>
              <a:buClrTx/>
              <a:buSzTx/>
              <a:buFontTx/>
              <a:buChar char="•"/>
              <a:tabLst/>
            </a:pPr>
            <a:r>
              <a:rPr kumimoji="0" lang="fr-FR" sz="2000" b="0" i="0" u="none" strike="noStrike" cap="none" normalizeH="0" baseline="0" dirty="0" smtClean="0">
                <a:ln>
                  <a:noFill/>
                </a:ln>
                <a:solidFill>
                  <a:schemeClr val="tx1"/>
                </a:solidFill>
                <a:effectLst/>
                <a:latin typeface="Arial" charset="0"/>
                <a:cs typeface="Arial" charset="0"/>
              </a:rPr>
              <a:t>AVRIL J.L., DABERNAT H., DENIS F. et MONTEUIL H., </a:t>
            </a:r>
            <a:r>
              <a:rPr kumimoji="0" lang="fr-FR" sz="2000" b="0" i="0" u="none" strike="noStrike" cap="none" normalizeH="0" baseline="0" dirty="0" err="1" smtClean="0">
                <a:ln>
                  <a:noFill/>
                </a:ln>
                <a:solidFill>
                  <a:schemeClr val="tx1"/>
                </a:solidFill>
                <a:effectLst/>
                <a:latin typeface="Arial" charset="0"/>
                <a:cs typeface="Arial" charset="0"/>
              </a:rPr>
              <a:t>Pseudomonas</a:t>
            </a:r>
            <a:r>
              <a:rPr kumimoji="0" lang="fr-FR" sz="2000" b="0" i="0" u="none" strike="noStrike" cap="none" normalizeH="0" baseline="0" dirty="0" smtClean="0">
                <a:ln>
                  <a:noFill/>
                </a:ln>
                <a:solidFill>
                  <a:schemeClr val="tx1"/>
                </a:solidFill>
                <a:effectLst/>
                <a:latin typeface="Arial" charset="0"/>
                <a:cs typeface="Arial" charset="0"/>
              </a:rPr>
              <a:t> </a:t>
            </a:r>
            <a:r>
              <a:rPr kumimoji="0" lang="fr-FR" sz="2000" b="0" i="0" u="none" strike="noStrike" cap="none" normalizeH="0" baseline="0" dirty="0" err="1" smtClean="0">
                <a:ln>
                  <a:noFill/>
                </a:ln>
                <a:solidFill>
                  <a:schemeClr val="tx1"/>
                </a:solidFill>
                <a:effectLst/>
                <a:latin typeface="Arial" charset="0"/>
                <a:cs typeface="Arial" charset="0"/>
              </a:rPr>
              <a:t>aeruginosa</a:t>
            </a:r>
            <a:r>
              <a:rPr kumimoji="0" lang="fr-FR" sz="2000" b="0" i="0" u="none" strike="noStrike" cap="none" normalizeH="0" baseline="0" dirty="0" smtClean="0">
                <a:ln>
                  <a:noFill/>
                </a:ln>
                <a:solidFill>
                  <a:schemeClr val="tx1"/>
                </a:solidFill>
                <a:effectLst/>
                <a:latin typeface="Arial" charset="0"/>
                <a:cs typeface="Arial" charset="0"/>
              </a:rPr>
              <a:t> in BACTERIOLOGIE CLINIQUE, ELLIPSE, PARIS, 1999, p 298-312 </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fr-FR" sz="2000" b="0" i="0" u="none" strike="noStrike" cap="none" normalizeH="0" baseline="0" dirty="0" smtClean="0">
                <a:ln>
                  <a:noFill/>
                </a:ln>
                <a:solidFill>
                  <a:schemeClr val="tx1"/>
                </a:solidFill>
                <a:effectLst/>
                <a:latin typeface="Arial" charset="0"/>
                <a:cs typeface="Arial" charset="0"/>
              </a:rPr>
              <a:t>RICHARD C. KIREDJAN M., Méthode de laboratoire pour l'identification des bacilles à Gram Négatifs aérobies stricts, Institut Pasteur, 1995, p42-50 </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fr-FR" sz="2000" b="0" i="0" u="none" strike="noStrike" cap="none" normalizeH="0" baseline="0" dirty="0" smtClean="0">
                <a:ln>
                  <a:noFill/>
                </a:ln>
                <a:solidFill>
                  <a:schemeClr val="tx1"/>
                </a:solidFill>
                <a:effectLst/>
                <a:latin typeface="Arial" charset="0"/>
                <a:cs typeface="Arial" charset="0"/>
              </a:rPr>
              <a:t>FRENEY J., HANSEN W. et al, </a:t>
            </a:r>
            <a:r>
              <a:rPr kumimoji="0" lang="fr-FR" sz="2000" b="0" i="0" u="none" strike="noStrike" cap="none" normalizeH="0" baseline="0" dirty="0" err="1" smtClean="0">
                <a:ln>
                  <a:noFill/>
                </a:ln>
                <a:solidFill>
                  <a:schemeClr val="tx1"/>
                </a:solidFill>
                <a:effectLst/>
                <a:latin typeface="Arial" charset="0"/>
                <a:cs typeface="Arial" charset="0"/>
              </a:rPr>
              <a:t>Pseudomonas</a:t>
            </a:r>
            <a:r>
              <a:rPr kumimoji="0" lang="fr-FR" sz="2000" b="0" i="0" u="none" strike="noStrike" cap="none" normalizeH="0" baseline="0" dirty="0" smtClean="0">
                <a:ln>
                  <a:noFill/>
                </a:ln>
                <a:solidFill>
                  <a:schemeClr val="tx1"/>
                </a:solidFill>
                <a:effectLst/>
                <a:latin typeface="Arial" charset="0"/>
                <a:cs typeface="Arial" charset="0"/>
              </a:rPr>
              <a:t> et </a:t>
            </a:r>
            <a:r>
              <a:rPr kumimoji="0" lang="fr-FR" sz="2000" b="0" i="0" u="none" strike="noStrike" cap="none" normalizeH="0" baseline="0" dirty="0" err="1" smtClean="0">
                <a:ln>
                  <a:noFill/>
                </a:ln>
                <a:solidFill>
                  <a:schemeClr val="tx1"/>
                </a:solidFill>
                <a:effectLst/>
                <a:latin typeface="Arial" charset="0"/>
                <a:cs typeface="Arial" charset="0"/>
              </a:rPr>
              <a:t>Burkholderia</a:t>
            </a:r>
            <a:r>
              <a:rPr kumimoji="0" lang="fr-FR" sz="2000" b="0" i="0" u="none" strike="noStrike" cap="none" normalizeH="0" baseline="0" dirty="0" smtClean="0">
                <a:ln>
                  <a:noFill/>
                </a:ln>
                <a:solidFill>
                  <a:schemeClr val="tx1"/>
                </a:solidFill>
                <a:effectLst/>
                <a:latin typeface="Arial" charset="0"/>
                <a:cs typeface="Arial" charset="0"/>
              </a:rPr>
              <a:t> in Précis de bactériologie clinique, ESKA 2000 LYON p1260-1285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sz="2000" b="0" i="0" u="none" strike="noStrike" cap="none" normalizeH="0" baseline="0" dirty="0" smtClean="0">
                <a:ln>
                  <a:noFill/>
                </a:ln>
                <a:solidFill>
                  <a:schemeClr val="tx1"/>
                </a:solidFill>
                <a:effectLst/>
                <a:latin typeface="Arial" charset="0"/>
                <a:cs typeface="Arial" charset="0"/>
              </a:rPr>
              <a:t>Site Internet : </a:t>
            </a:r>
            <a:r>
              <a:rPr kumimoji="0" lang="fr-FR" sz="2000" b="0" i="0" u="none" strike="noStrike" cap="none" normalizeH="0" baseline="0" dirty="0" smtClean="0">
                <a:ln>
                  <a:noFill/>
                </a:ln>
                <a:solidFill>
                  <a:schemeClr val="tx1"/>
                </a:solidFill>
                <a:effectLst/>
                <a:latin typeface="Arial" charset="0"/>
                <a:cs typeface="Arial" charset="0"/>
                <a:hlinkClick r:id="rId2"/>
              </a:rPr>
              <a:t>http://anne.decoster.free.fr/bgn/pseudo.htm</a:t>
            </a:r>
            <a:r>
              <a:rPr kumimoji="0" lang="fr-FR" sz="2000" b="0" i="0" u="none" strike="noStrike" cap="none" normalizeH="0" baseline="0" dirty="0" smtClean="0">
                <a:ln>
                  <a:noFill/>
                </a:ln>
                <a:solidFill>
                  <a:schemeClr val="tx1"/>
                </a:solidFill>
                <a:effectLst/>
                <a:latin typeface="Arial" charset="0"/>
                <a:cs typeface="Arial" charset="0"/>
              </a:rPr>
              <a:t> </a:t>
            </a:r>
          </a:p>
          <a:p>
            <a:pPr lvl="0" eaLnBrk="0" fontAlgn="base" hangingPunct="0">
              <a:spcBef>
                <a:spcPct val="0"/>
              </a:spcBef>
              <a:spcAft>
                <a:spcPct val="0"/>
              </a:spcAft>
              <a:buFontTx/>
              <a:buChar char="•"/>
              <a:tabLst>
                <a:tab pos="363538" algn="l"/>
              </a:tabLst>
            </a:pPr>
            <a:r>
              <a:rPr kumimoji="0" lang="fr-FR" sz="2000" b="0" i="0" u="none" strike="noStrike" cap="none" normalizeH="0" baseline="0" dirty="0" smtClean="0">
                <a:ln>
                  <a:noFill/>
                </a:ln>
                <a:solidFill>
                  <a:schemeClr val="tx1"/>
                </a:solidFill>
                <a:effectLst/>
                <a:latin typeface="Arial" charset="0"/>
                <a:cs typeface="Arial" charset="0"/>
              </a:rPr>
              <a:t> </a:t>
            </a:r>
            <a:r>
              <a:rPr lang="fr-FR" sz="2000" dirty="0" smtClean="0"/>
              <a:t>FRENEY J., Cours de bactériologie 3ième année de pharmacie, 1999 </a:t>
            </a:r>
            <a:endParaRPr kumimoji="0" lang="fr-FR" sz="2000" b="0" i="0" u="none" strike="noStrike" cap="none" normalizeH="0" baseline="0" dirty="0" smtClean="0">
              <a:ln>
                <a:noFill/>
              </a:ln>
              <a:solidFill>
                <a:schemeClr val="tx1"/>
              </a:solidFill>
              <a:effectLst/>
              <a:latin typeface="Arial" charset="0"/>
              <a:cs typeface="Arial" charset="0"/>
            </a:endParaRPr>
          </a:p>
          <a:p>
            <a:pPr lvl="0" eaLnBrk="0" fontAlgn="base" hangingPunct="0">
              <a:spcBef>
                <a:spcPct val="0"/>
              </a:spcBef>
              <a:spcAft>
                <a:spcPct val="0"/>
              </a:spcAft>
              <a:buFontTx/>
              <a:buChar char="•"/>
              <a:tabLst>
                <a:tab pos="363538" algn="l"/>
              </a:tabLst>
            </a:pPr>
            <a:r>
              <a:rPr lang="fr-FR" sz="2000" dirty="0" err="1" smtClean="0"/>
              <a:t>Cystic</a:t>
            </a:r>
            <a:r>
              <a:rPr lang="fr-FR" sz="2000" dirty="0" smtClean="0"/>
              <a:t> </a:t>
            </a:r>
            <a:r>
              <a:rPr lang="fr-FR" sz="2000" dirty="0" err="1" smtClean="0"/>
              <a:t>Fibrosis</a:t>
            </a:r>
            <a:r>
              <a:rPr lang="fr-FR" sz="2000" dirty="0" smtClean="0"/>
              <a:t> </a:t>
            </a:r>
            <a:r>
              <a:rPr lang="fr-FR" sz="2000" dirty="0" err="1" smtClean="0"/>
              <a:t>Foundation</a:t>
            </a:r>
            <a:r>
              <a:rPr lang="fr-FR" sz="2000" dirty="0" smtClean="0"/>
              <a:t>. </a:t>
            </a:r>
            <a:r>
              <a:rPr lang="fr-FR" sz="2000" dirty="0" err="1" smtClean="0"/>
              <a:t>Microbiology</a:t>
            </a:r>
            <a:r>
              <a:rPr lang="fr-FR" sz="2000" dirty="0" smtClean="0"/>
              <a:t> and </a:t>
            </a:r>
            <a:r>
              <a:rPr lang="fr-FR" sz="2000" dirty="0" err="1" smtClean="0"/>
              <a:t>infectious</a:t>
            </a:r>
            <a:r>
              <a:rPr lang="fr-FR" sz="2000" dirty="0" smtClean="0"/>
              <a:t> </a:t>
            </a:r>
            <a:r>
              <a:rPr lang="fr-FR" sz="2000" dirty="0" err="1" smtClean="0"/>
              <a:t>disease</a:t>
            </a:r>
            <a:r>
              <a:rPr lang="fr-FR" sz="2000" dirty="0" smtClean="0"/>
              <a:t> in </a:t>
            </a:r>
            <a:r>
              <a:rPr lang="fr-FR" sz="2000" dirty="0" err="1" smtClean="0"/>
              <a:t>cystic</a:t>
            </a:r>
            <a:r>
              <a:rPr lang="fr-FR" sz="2000" dirty="0" smtClean="0"/>
              <a:t> </a:t>
            </a:r>
            <a:r>
              <a:rPr lang="fr-FR" sz="2000" dirty="0" err="1" smtClean="0"/>
              <a:t>fibrosis</a:t>
            </a:r>
            <a:r>
              <a:rPr lang="fr-FR" sz="2000" dirty="0" smtClean="0"/>
              <a:t>. </a:t>
            </a:r>
            <a:r>
              <a:rPr lang="fr-FR" sz="2000" dirty="0" err="1" smtClean="0"/>
              <a:t>Pediatr</a:t>
            </a:r>
            <a:r>
              <a:rPr lang="fr-FR" sz="2000" dirty="0" smtClean="0"/>
              <a:t> </a:t>
            </a:r>
            <a:r>
              <a:rPr lang="fr-FR" sz="2000" dirty="0" err="1" smtClean="0"/>
              <a:t>Pulmonol</a:t>
            </a:r>
            <a:r>
              <a:rPr lang="fr-FR" sz="2000" dirty="0" smtClean="0"/>
              <a:t> 1994;Appendix VIII:1–26.</a:t>
            </a:r>
            <a:r>
              <a:rPr kumimoji="0" lang="fr-FR" sz="2000" b="0" i="0" u="none" strike="noStrike" cap="none" normalizeH="0" baseline="0" dirty="0" smtClean="0">
                <a:ln>
                  <a:noFill/>
                </a:ln>
                <a:solidFill>
                  <a:schemeClr val="tx1"/>
                </a:solidFill>
                <a:effectLst/>
                <a:latin typeface="Arial" charset="0"/>
                <a:cs typeface="Arial" charset="0"/>
              </a:rPr>
              <a:t>J., Cours de bactériologie 3ième année de pharmacie, 1999 </a:t>
            </a:r>
            <a:endParaRPr kumimoji="0" lang="fr-FR" sz="2000" b="0" i="0" u="none" strike="noStrike" cap="none" normalizeH="0" baseline="0" dirty="0" smtClean="0">
              <a:ln>
                <a:noFill/>
              </a:ln>
              <a:solidFill>
                <a:schemeClr val="tx1"/>
              </a:solidFill>
              <a:effectLst/>
              <a:latin typeface="Arial" charset="0"/>
              <a:cs typeface="Arial" charset="0"/>
            </a:endParaRPr>
          </a:p>
          <a:p>
            <a:pPr lvl="0" eaLnBrk="0" fontAlgn="base" hangingPunct="0">
              <a:spcBef>
                <a:spcPct val="0"/>
              </a:spcBef>
              <a:spcAft>
                <a:spcPct val="0"/>
              </a:spcAft>
              <a:buFontTx/>
              <a:buChar char="•"/>
              <a:tabLst>
                <a:tab pos="363538" algn="l"/>
              </a:tabLst>
            </a:pPr>
            <a:endParaRPr lang="fr-FR" sz="2000" dirty="0">
              <a:latin typeface="Arial" charset="0"/>
              <a:cs typeface="Arial" charset="0"/>
            </a:endParaRPr>
          </a:p>
          <a:p>
            <a:pPr lvl="0" eaLnBrk="0" fontAlgn="base" hangingPunct="0">
              <a:spcBef>
                <a:spcPct val="0"/>
              </a:spcBef>
              <a:spcAft>
                <a:spcPct val="0"/>
              </a:spcAft>
              <a:buFontTx/>
              <a:buChar char="•"/>
              <a:tabLst>
                <a:tab pos="363538" algn="l"/>
              </a:tabLst>
            </a:pPr>
            <a:r>
              <a:rPr kumimoji="0" lang="fr-FR" sz="2000" b="0" i="0" u="none" strike="noStrike" cap="none" normalizeH="0" baseline="0" dirty="0" err="1" smtClean="0">
                <a:ln>
                  <a:noFill/>
                </a:ln>
                <a:solidFill>
                  <a:schemeClr val="tx1"/>
                </a:solidFill>
                <a:effectLst/>
                <a:latin typeface="Arial" charset="0"/>
                <a:cs typeface="Arial" charset="0"/>
              </a:rPr>
              <a:t>Francois</a:t>
            </a:r>
            <a:r>
              <a:rPr kumimoji="0" lang="fr-FR" sz="2000" b="0" i="0" u="none" strike="noStrike" cap="none" normalizeH="0" baseline="0" dirty="0" smtClean="0">
                <a:ln>
                  <a:noFill/>
                </a:ln>
                <a:solidFill>
                  <a:schemeClr val="tx1"/>
                </a:solidFill>
                <a:effectLst/>
                <a:latin typeface="Arial" charset="0"/>
                <a:cs typeface="Arial" charset="0"/>
              </a:rPr>
              <a:t> B;</a:t>
            </a:r>
            <a:r>
              <a:rPr kumimoji="0" lang="fr-FR" sz="2000" b="0" i="0" u="none" strike="noStrike" cap="none" normalizeH="0" dirty="0" smtClean="0">
                <a:ln>
                  <a:noFill/>
                </a:ln>
                <a:solidFill>
                  <a:schemeClr val="tx1"/>
                </a:solidFill>
                <a:effectLst/>
                <a:latin typeface="Arial" charset="0"/>
                <a:cs typeface="Arial" charset="0"/>
              </a:rPr>
              <a:t> Michel W ; 2010 Multi </a:t>
            </a:r>
            <a:r>
              <a:rPr kumimoji="0" lang="fr-FR" sz="2000" b="0" i="0" u="none" strike="noStrike" cap="none" normalizeH="0" dirty="0" err="1" smtClean="0">
                <a:ln>
                  <a:noFill/>
                </a:ln>
                <a:solidFill>
                  <a:schemeClr val="tx1"/>
                </a:solidFill>
                <a:effectLst/>
                <a:latin typeface="Arial" charset="0"/>
                <a:cs typeface="Arial" charset="0"/>
              </a:rPr>
              <a:t>drug</a:t>
            </a:r>
            <a:r>
              <a:rPr kumimoji="0" lang="fr-FR" sz="2000" b="0" i="0" u="none" strike="noStrike" cap="none" normalizeH="0" dirty="0" smtClean="0">
                <a:ln>
                  <a:noFill/>
                </a:ln>
                <a:solidFill>
                  <a:schemeClr val="tx1"/>
                </a:solidFill>
                <a:effectLst/>
                <a:latin typeface="Arial" charset="0"/>
                <a:cs typeface="Arial" charset="0"/>
              </a:rPr>
              <a:t> </a:t>
            </a:r>
            <a:r>
              <a:rPr kumimoji="0" lang="fr-FR" sz="2000" b="0" i="0" u="none" strike="noStrike" cap="none" normalizeH="0" dirty="0" err="1" smtClean="0">
                <a:ln>
                  <a:noFill/>
                </a:ln>
                <a:solidFill>
                  <a:schemeClr val="tx1"/>
                </a:solidFill>
                <a:effectLst/>
                <a:latin typeface="Arial" charset="0"/>
                <a:cs typeface="Arial" charset="0"/>
              </a:rPr>
              <a:t>resistant</a:t>
            </a:r>
            <a:r>
              <a:rPr kumimoji="0" lang="fr-FR" sz="2000" b="0" i="0" u="none" strike="noStrike" cap="none" normalizeH="0" dirty="0" smtClean="0">
                <a:ln>
                  <a:noFill/>
                </a:ln>
                <a:solidFill>
                  <a:schemeClr val="tx1"/>
                </a:solidFill>
                <a:effectLst/>
                <a:latin typeface="Arial" charset="0"/>
                <a:cs typeface="Arial" charset="0"/>
              </a:rPr>
              <a:t> Pseudomonas </a:t>
            </a:r>
            <a:r>
              <a:rPr kumimoji="0" lang="fr-FR" sz="2000" b="0" i="0" u="none" strike="noStrike" cap="none" normalizeH="0" dirty="0" err="1" smtClean="0">
                <a:ln>
                  <a:noFill/>
                </a:ln>
                <a:solidFill>
                  <a:schemeClr val="tx1"/>
                </a:solidFill>
                <a:effectLst/>
                <a:latin typeface="Arial" charset="0"/>
                <a:cs typeface="Arial" charset="0"/>
              </a:rPr>
              <a:t>aeruginosa</a:t>
            </a:r>
            <a:r>
              <a:rPr lang="fr-FR" sz="2000" dirty="0" smtClean="0">
                <a:latin typeface="Arial" charset="0"/>
                <a:cs typeface="Arial" charset="0"/>
              </a:rPr>
              <a:t>: </a:t>
            </a:r>
            <a:r>
              <a:rPr lang="fr-FR" sz="2000" dirty="0" err="1" smtClean="0">
                <a:latin typeface="Arial" charset="0"/>
                <a:cs typeface="Arial" charset="0"/>
              </a:rPr>
              <a:t>towards</a:t>
            </a:r>
            <a:r>
              <a:rPr lang="fr-FR" sz="2000" dirty="0" smtClean="0">
                <a:latin typeface="Arial" charset="0"/>
                <a:cs typeface="Arial" charset="0"/>
              </a:rPr>
              <a:t> a </a:t>
            </a:r>
            <a:r>
              <a:rPr lang="fr-FR" sz="2000" dirty="0" err="1" smtClean="0">
                <a:latin typeface="Arial" charset="0"/>
                <a:cs typeface="Arial" charset="0"/>
              </a:rPr>
              <a:t>therapeutic</a:t>
            </a:r>
            <a:r>
              <a:rPr lang="fr-FR" sz="2000" dirty="0" smtClean="0">
                <a:latin typeface="Arial" charset="0"/>
                <a:cs typeface="Arial" charset="0"/>
              </a:rPr>
              <a:t> </a:t>
            </a:r>
            <a:r>
              <a:rPr lang="fr-FR" sz="2000" dirty="0" err="1" smtClean="0">
                <a:latin typeface="Arial" charset="0"/>
                <a:cs typeface="Arial" charset="0"/>
              </a:rPr>
              <a:t>dead</a:t>
            </a:r>
            <a:r>
              <a:rPr lang="fr-FR" sz="2000" dirty="0" smtClean="0">
                <a:latin typeface="Arial" charset="0"/>
                <a:cs typeface="Arial" charset="0"/>
              </a:rPr>
              <a:t> end ? Med </a:t>
            </a:r>
            <a:r>
              <a:rPr lang="fr-FR" sz="2000" dirty="0" err="1" smtClean="0">
                <a:latin typeface="Arial" charset="0"/>
                <a:cs typeface="Arial" charset="0"/>
              </a:rPr>
              <a:t>Sci</a:t>
            </a:r>
            <a:r>
              <a:rPr lang="fr-FR" sz="2000" dirty="0" smtClean="0">
                <a:latin typeface="Arial" charset="0"/>
                <a:cs typeface="Arial" charset="0"/>
              </a:rPr>
              <a:t> (paris) ,26:960-968</a:t>
            </a:r>
            <a:endParaRPr kumimoji="0" lang="fr-FR" sz="2000" b="0" i="0" u="none" strike="noStrike" cap="none" normalizeH="0" baseline="0" dirty="0" smtClean="0">
              <a:ln>
                <a:noFill/>
              </a:ln>
              <a:solidFill>
                <a:schemeClr val="tx1"/>
              </a:solidFill>
              <a:effectLst/>
              <a:latin typeface="Arial" charset="0"/>
              <a:cs typeface="Arial" charset="0"/>
            </a:endParaRPr>
          </a:p>
          <a:p>
            <a:pPr lvl="0" eaLnBrk="0" fontAlgn="base" hangingPunct="0">
              <a:spcBef>
                <a:spcPct val="0"/>
              </a:spcBef>
              <a:spcAft>
                <a:spcPct val="0"/>
              </a:spcAft>
              <a:buFontTx/>
              <a:buChar char="•"/>
              <a:tabLst>
                <a:tab pos="363538" algn="l"/>
              </a:tabLst>
            </a:pPr>
            <a:endParaRPr kumimoji="0" lang="fr-FR" sz="2000" b="0" i="0" u="none" strike="noStrike" cap="none" normalizeH="0" baseline="0" dirty="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Char char="•"/>
              <a:tabLst>
                <a:tab pos="363538" algn="l"/>
              </a:tabLst>
            </a:pPr>
            <a:endParaRPr kumimoji="0" lang="fr-FR" sz="1800" b="0" i="0" u="none" strike="noStrike" cap="none" normalizeH="0" baseline="0" dirty="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Char char="•"/>
              <a:tabLst>
                <a:tab pos="363538" algn="l"/>
              </a:tabLst>
            </a:pPr>
            <a:endParaRPr kumimoji="0" lang="fr-FR" sz="1800" b="0" i="0" u="none" strike="noStrike" cap="none" normalizeH="0" baseline="0" dirty="0" smtClean="0">
              <a:ln>
                <a:noFill/>
              </a:ln>
              <a:solidFill>
                <a:schemeClr val="tx1"/>
              </a:solidFill>
              <a:effectLst/>
              <a:latin typeface="Arial" charset="0"/>
              <a:cs typeface="Arial"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1571604" y="357166"/>
            <a:ext cx="6034024" cy="1107996"/>
          </a:xfrm>
          <a:prstGeom prst="rect">
            <a:avLst/>
          </a:prstGeom>
          <a:noFill/>
        </p:spPr>
        <p:txBody>
          <a:bodyPr wrap="none" rtlCol="0">
            <a:spAutoFit/>
          </a:bodyPr>
          <a:lstStyle/>
          <a:p>
            <a:r>
              <a:rPr lang="fr-FR" sz="6600" u="sng" dirty="0" smtClean="0">
                <a:solidFill>
                  <a:srgbClr val="C00000"/>
                </a:solidFill>
                <a:effectLst>
                  <a:outerShdw blurRad="38100" dist="38100" dir="2700000" algn="tl">
                    <a:srgbClr val="000000">
                      <a:alpha val="43137"/>
                    </a:srgbClr>
                  </a:outerShdw>
                </a:effectLst>
                <a:latin typeface="Algerian" pitchFamily="82" charset="0"/>
              </a:rPr>
              <a:t>Introduction:</a:t>
            </a:r>
            <a:endParaRPr lang="fr-FR" sz="6600" u="sng" dirty="0">
              <a:solidFill>
                <a:srgbClr val="C00000"/>
              </a:solidFill>
              <a:effectLst>
                <a:outerShdw blurRad="38100" dist="38100" dir="2700000" algn="tl">
                  <a:srgbClr val="000000">
                    <a:alpha val="43137"/>
                  </a:srgbClr>
                </a:outerShdw>
              </a:effectLst>
              <a:latin typeface="Algerian" pitchFamily="82" charset="0"/>
            </a:endParaRPr>
          </a:p>
        </p:txBody>
      </p:sp>
      <p:sp>
        <p:nvSpPr>
          <p:cNvPr id="6" name="ZoneTexte 5"/>
          <p:cNvSpPr txBox="1"/>
          <p:nvPr/>
        </p:nvSpPr>
        <p:spPr>
          <a:xfrm>
            <a:off x="428596" y="1571612"/>
            <a:ext cx="7858180" cy="2677656"/>
          </a:xfrm>
          <a:prstGeom prst="rect">
            <a:avLst/>
          </a:prstGeom>
          <a:noFill/>
        </p:spPr>
        <p:txBody>
          <a:bodyPr wrap="square" rtlCol="0">
            <a:spAutoFit/>
          </a:bodyPr>
          <a:lstStyle/>
          <a:p>
            <a:pPr algn="just"/>
            <a:r>
              <a:rPr lang="fr-FR" sz="2400" dirty="0" smtClean="0">
                <a:latin typeface="Times New Roman" pitchFamily="18" charset="0"/>
                <a:cs typeface="Times New Roman" pitchFamily="18" charset="0"/>
              </a:rPr>
              <a:t>Le monde vivants est  plein par les bactérie , de très vaste diversité. Qui  sont des organismes vivants unicellulaires. Elle sont procaryotes.</a:t>
            </a:r>
          </a:p>
          <a:p>
            <a:pPr algn="just"/>
            <a:r>
              <a:rPr lang="fr-FR" sz="2400" dirty="0" smtClean="0">
                <a:latin typeface="Times New Roman" pitchFamily="18" charset="0"/>
                <a:cs typeface="Times New Roman" pitchFamily="18" charset="0"/>
              </a:rPr>
              <a:t>Il y a des bactéries non pathogènes et pathogènes , et parmi ces dernier </a:t>
            </a:r>
            <a:r>
              <a:rPr lang="fr-FR" sz="2400" i="1" dirty="0" err="1" smtClean="0">
                <a:latin typeface="Times New Roman" pitchFamily="18" charset="0"/>
                <a:cs typeface="Times New Roman" pitchFamily="18" charset="0"/>
              </a:rPr>
              <a:t>Pseudomonas</a:t>
            </a:r>
            <a:r>
              <a:rPr lang="fr-FR" sz="2400" i="1" dirty="0" smtClean="0">
                <a:latin typeface="Times New Roman" pitchFamily="18" charset="0"/>
                <a:cs typeface="Times New Roman" pitchFamily="18" charset="0"/>
              </a:rPr>
              <a:t> </a:t>
            </a:r>
            <a:r>
              <a:rPr lang="fr-FR" sz="2400" i="1" dirty="0" err="1" smtClean="0">
                <a:latin typeface="Times New Roman" pitchFamily="18" charset="0"/>
                <a:cs typeface="Times New Roman" pitchFamily="18" charset="0"/>
              </a:rPr>
              <a:t>auruginosa</a:t>
            </a:r>
            <a:r>
              <a:rPr lang="fr-FR" sz="2400" dirty="0" smtClean="0">
                <a:latin typeface="Times New Roman" pitchFamily="18" charset="0"/>
                <a:cs typeface="Times New Roman" pitchFamily="18" charset="0"/>
              </a:rPr>
              <a:t>: c’est une bactérie ubiquitaire , donc quelle est leur habitat , pouvoir pathogène , les caractères morphologiques et ainsi de suit…? </a:t>
            </a:r>
            <a:endParaRPr lang="fr-FR"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214282" y="1785926"/>
            <a:ext cx="8786874" cy="2308324"/>
          </a:xfrm>
          <a:prstGeom prst="rect">
            <a:avLst/>
          </a:prstGeom>
          <a:noFill/>
        </p:spPr>
        <p:txBody>
          <a:bodyPr wrap="square" rtlCol="0">
            <a:spAutoFit/>
          </a:bodyPr>
          <a:lstStyle/>
          <a:p>
            <a:pPr algn="just"/>
            <a:r>
              <a:rPr lang="fr-FR" sz="2400" dirty="0" smtClean="0">
                <a:latin typeface="Times New Roman" pitchFamily="18" charset="0"/>
                <a:cs typeface="Times New Roman" pitchFamily="18" charset="0"/>
              </a:rPr>
              <a:t>Le </a:t>
            </a:r>
            <a:r>
              <a:rPr lang="fr-FR" sz="2400" i="1" dirty="0" err="1" smtClean="0">
                <a:latin typeface="Times New Roman" pitchFamily="18" charset="0"/>
                <a:cs typeface="Times New Roman" pitchFamily="18" charset="0"/>
              </a:rPr>
              <a:t>Pseudomonas</a:t>
            </a:r>
            <a:r>
              <a:rPr lang="fr-FR" sz="2400" i="1" dirty="0" smtClean="0">
                <a:latin typeface="Times New Roman" pitchFamily="18" charset="0"/>
                <a:cs typeface="Times New Roman" pitchFamily="18" charset="0"/>
              </a:rPr>
              <a:t> </a:t>
            </a:r>
            <a:r>
              <a:rPr lang="fr-FR" sz="2400" i="1" dirty="0" err="1" smtClean="0">
                <a:latin typeface="Times New Roman" pitchFamily="18" charset="0"/>
                <a:cs typeface="Times New Roman" pitchFamily="18" charset="0"/>
              </a:rPr>
              <a:t>aeruginosa</a:t>
            </a:r>
            <a:r>
              <a:rPr lang="fr-FR" sz="2400" dirty="0" smtClean="0">
                <a:latin typeface="Times New Roman" pitchFamily="18" charset="0"/>
                <a:cs typeface="Times New Roman" pitchFamily="18" charset="0"/>
              </a:rPr>
              <a:t>, également connu sous le nom de bacille pyocyanique, est une </a:t>
            </a:r>
            <a:r>
              <a:rPr lang="fr-FR" sz="2400" dirty="0" smtClean="0">
                <a:latin typeface="Times New Roman" pitchFamily="18" charset="0"/>
                <a:cs typeface="Times New Roman" pitchFamily="18" charset="0"/>
                <a:hlinkClick r:id="rId2"/>
              </a:rPr>
              <a:t>bactérie</a:t>
            </a:r>
            <a:r>
              <a:rPr lang="fr-FR" sz="2400" dirty="0" smtClean="0">
                <a:latin typeface="Times New Roman" pitchFamily="18" charset="0"/>
                <a:cs typeface="Times New Roman" pitchFamily="18" charset="0"/>
              </a:rPr>
              <a:t> a Gram négatif aérobie stricte , saprophyte. que l'on trouve partout dans la nature, et en particulier dans les milieux humides et chauds. Habituellement, cette bactérie est peu agressive envers l'homme, mais elle peut devenir pathogène (responsable d'une maladie) dans certaines circonstances. </a:t>
            </a:r>
            <a:endParaRPr lang="fr-FR" sz="2400" dirty="0"/>
          </a:p>
        </p:txBody>
      </p:sp>
      <p:sp>
        <p:nvSpPr>
          <p:cNvPr id="7" name="ZoneTexte 6"/>
          <p:cNvSpPr txBox="1"/>
          <p:nvPr/>
        </p:nvSpPr>
        <p:spPr>
          <a:xfrm>
            <a:off x="2071670" y="285728"/>
            <a:ext cx="4722768" cy="1107996"/>
          </a:xfrm>
          <a:prstGeom prst="rect">
            <a:avLst/>
          </a:prstGeom>
          <a:noFill/>
        </p:spPr>
        <p:txBody>
          <a:bodyPr wrap="none" rtlCol="0">
            <a:spAutoFit/>
          </a:bodyPr>
          <a:lstStyle/>
          <a:p>
            <a:r>
              <a:rPr lang="fr-FR" sz="6600" u="sng" dirty="0" smtClean="0">
                <a:solidFill>
                  <a:srgbClr val="C00000"/>
                </a:solidFill>
                <a:effectLst>
                  <a:outerShdw blurRad="38100" dist="38100" dir="2700000" algn="tl">
                    <a:srgbClr val="000000">
                      <a:alpha val="43137"/>
                    </a:srgbClr>
                  </a:outerShdw>
                </a:effectLst>
                <a:latin typeface="Algerian" pitchFamily="82" charset="0"/>
              </a:rPr>
              <a:t>Définition:</a:t>
            </a:r>
            <a:endParaRPr lang="fr-FR" sz="6600" u="sng" dirty="0">
              <a:solidFill>
                <a:srgbClr val="C00000"/>
              </a:solidFill>
              <a:effectLst>
                <a:outerShdw blurRad="38100" dist="38100" dir="2700000" algn="tl">
                  <a:srgbClr val="000000">
                    <a:alpha val="43137"/>
                  </a:srgbClr>
                </a:outerShdw>
              </a:effectLst>
              <a:latin typeface="Algerian" pitchFamily="82"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oneTexte 9"/>
          <p:cNvSpPr txBox="1"/>
          <p:nvPr/>
        </p:nvSpPr>
        <p:spPr>
          <a:xfrm>
            <a:off x="214282" y="857232"/>
            <a:ext cx="8929718" cy="4524315"/>
          </a:xfrm>
          <a:prstGeom prst="rect">
            <a:avLst/>
          </a:prstGeom>
          <a:noFill/>
        </p:spPr>
        <p:txBody>
          <a:bodyPr wrap="square" rtlCol="0">
            <a:spAutoFit/>
          </a:bodyPr>
          <a:lstStyle/>
          <a:p>
            <a:pPr>
              <a:buFont typeface="Wingdings" pitchFamily="2" charset="2"/>
              <a:buChar char="Ø"/>
            </a:pPr>
            <a:r>
              <a:rPr lang="fr-FR" sz="2400" b="1" dirty="0" smtClean="0">
                <a:latin typeface="Times New Roman" pitchFamily="18" charset="0"/>
                <a:cs typeface="Times New Roman" pitchFamily="18" charset="0"/>
              </a:rPr>
              <a:t>Germe ubiquitaire présent dans l’eau ,  le sol.</a:t>
            </a:r>
          </a:p>
          <a:p>
            <a:pPr>
              <a:buFont typeface="Wingdings" pitchFamily="2" charset="2"/>
              <a:buChar char="Ø"/>
            </a:pPr>
            <a:endParaRPr lang="fr-FR" sz="2400" b="1" dirty="0" smtClean="0">
              <a:latin typeface="Times New Roman" pitchFamily="18" charset="0"/>
              <a:cs typeface="Times New Roman" pitchFamily="18" charset="0"/>
            </a:endParaRPr>
          </a:p>
          <a:p>
            <a:pPr>
              <a:buFont typeface="Wingdings" pitchFamily="2" charset="2"/>
              <a:buChar char="Ø"/>
            </a:pPr>
            <a:endParaRPr lang="fr-FR" sz="2400" b="1" dirty="0" smtClean="0">
              <a:latin typeface="Times New Roman" pitchFamily="18" charset="0"/>
              <a:cs typeface="Times New Roman" pitchFamily="18" charset="0"/>
            </a:endParaRPr>
          </a:p>
          <a:p>
            <a:pPr>
              <a:buFont typeface="Wingdings" pitchFamily="2" charset="2"/>
              <a:buChar char="Ø"/>
            </a:pPr>
            <a:endParaRPr lang="fr-FR" sz="2400" b="1" dirty="0" smtClean="0">
              <a:latin typeface="Times New Roman" pitchFamily="18" charset="0"/>
              <a:cs typeface="Times New Roman" pitchFamily="18" charset="0"/>
            </a:endParaRPr>
          </a:p>
          <a:p>
            <a:pPr>
              <a:buFont typeface="Wingdings" pitchFamily="2" charset="2"/>
              <a:buChar char="Ø"/>
            </a:pPr>
            <a:endParaRPr lang="fr-FR" sz="2400" b="1" dirty="0" smtClean="0">
              <a:latin typeface="Times New Roman" pitchFamily="18" charset="0"/>
              <a:cs typeface="Times New Roman" pitchFamily="18" charset="0"/>
            </a:endParaRPr>
          </a:p>
          <a:p>
            <a:endParaRPr lang="fr-FR" sz="2400" b="1" dirty="0" smtClean="0">
              <a:latin typeface="Times New Roman" pitchFamily="18" charset="0"/>
              <a:cs typeface="Times New Roman" pitchFamily="18" charset="0"/>
            </a:endParaRPr>
          </a:p>
          <a:p>
            <a:pPr>
              <a:buFont typeface="Wingdings" pitchFamily="2" charset="2"/>
              <a:buChar char="Ø"/>
            </a:pPr>
            <a:r>
              <a:rPr lang="fr-FR" sz="2400" b="1" dirty="0" smtClean="0">
                <a:latin typeface="Times New Roman" pitchFamily="18" charset="0"/>
                <a:cs typeface="Times New Roman" pitchFamily="18" charset="0"/>
              </a:rPr>
              <a:t>Les plantes (légumes et fruits).</a:t>
            </a:r>
          </a:p>
          <a:p>
            <a:pPr>
              <a:buFont typeface="Wingdings" pitchFamily="2" charset="2"/>
              <a:buChar char="Ø"/>
            </a:pPr>
            <a:r>
              <a:rPr lang="fr-FR" sz="2400" b="1" dirty="0" smtClean="0">
                <a:latin typeface="Times New Roman" pitchFamily="18" charset="0"/>
                <a:cs typeface="Times New Roman" pitchFamily="18" charset="0"/>
              </a:rPr>
              <a:t>  le tube digestif.</a:t>
            </a:r>
          </a:p>
          <a:p>
            <a:pPr>
              <a:buFont typeface="Wingdings" pitchFamily="2" charset="2"/>
              <a:buChar char="Ø"/>
            </a:pPr>
            <a:r>
              <a:rPr lang="fr-FR" sz="2400" b="1" dirty="0" smtClean="0">
                <a:latin typeface="Times New Roman" pitchFamily="18" charset="0"/>
                <a:cs typeface="Times New Roman" pitchFamily="18" charset="0"/>
              </a:rPr>
              <a:t>L’environnement hospitalier .</a:t>
            </a:r>
          </a:p>
          <a:p>
            <a:pPr>
              <a:buFont typeface="Wingdings" pitchFamily="2" charset="2"/>
              <a:buChar char="Ø"/>
            </a:pPr>
            <a:r>
              <a:rPr lang="fr-FR" sz="2400" b="1" dirty="0" smtClean="0">
                <a:latin typeface="Times New Roman" pitchFamily="18" charset="0"/>
                <a:cs typeface="Times New Roman" pitchFamily="18" charset="0"/>
              </a:rPr>
              <a:t>les milieux humides comme les robinets et les tuyauteries et les zones cutanées humides (aisselles, périnée...).</a:t>
            </a:r>
          </a:p>
          <a:p>
            <a:pPr>
              <a:buFont typeface="Wingdings" pitchFamily="2" charset="2"/>
              <a:buChar char="Ø"/>
            </a:pPr>
            <a:r>
              <a:rPr lang="fr-FR" sz="2400" b="1" dirty="0" smtClean="0">
                <a:latin typeface="Times New Roman" pitchFamily="18" charset="0"/>
                <a:cs typeface="Times New Roman" pitchFamily="18" charset="0"/>
              </a:rPr>
              <a:t>L’environnement hospitalier .</a:t>
            </a:r>
          </a:p>
        </p:txBody>
      </p:sp>
      <p:sp>
        <p:nvSpPr>
          <p:cNvPr id="6" name="ZoneTexte 5"/>
          <p:cNvSpPr txBox="1"/>
          <p:nvPr/>
        </p:nvSpPr>
        <p:spPr>
          <a:xfrm>
            <a:off x="2285984" y="0"/>
            <a:ext cx="4222631" cy="1107996"/>
          </a:xfrm>
          <a:prstGeom prst="rect">
            <a:avLst/>
          </a:prstGeom>
          <a:noFill/>
        </p:spPr>
        <p:txBody>
          <a:bodyPr wrap="none" rtlCol="0">
            <a:spAutoFit/>
          </a:bodyPr>
          <a:lstStyle/>
          <a:p>
            <a:r>
              <a:rPr lang="fr-FR" sz="6600" u="sng" dirty="0" smtClean="0">
                <a:solidFill>
                  <a:srgbClr val="C00000"/>
                </a:solidFill>
                <a:effectLst>
                  <a:outerShdw blurRad="38100" dist="38100" dir="2700000" algn="tl">
                    <a:srgbClr val="000000">
                      <a:alpha val="43137"/>
                    </a:srgbClr>
                  </a:outerShdw>
                </a:effectLst>
                <a:latin typeface="Algerian" pitchFamily="82" charset="0"/>
              </a:rPr>
              <a:t>Habitat :</a:t>
            </a:r>
            <a:endParaRPr lang="fr-FR" sz="6600" u="sng" dirty="0">
              <a:solidFill>
                <a:srgbClr val="C00000"/>
              </a:solidFill>
              <a:effectLst>
                <a:outerShdw blurRad="38100" dist="38100" dir="2700000" algn="tl">
                  <a:srgbClr val="000000">
                    <a:alpha val="43137"/>
                  </a:srgbClr>
                </a:outerShdw>
              </a:effectLst>
              <a:latin typeface="Algerian" pitchFamily="82" charset="0"/>
            </a:endParaRPr>
          </a:p>
        </p:txBody>
      </p:sp>
      <p:pic>
        <p:nvPicPr>
          <p:cNvPr id="1026" name="Picture 2" descr="C:\Users\PC\Desktop\solb.jpg"/>
          <p:cNvPicPr>
            <a:picLocks noChangeAspect="1" noChangeArrowheads="1"/>
          </p:cNvPicPr>
          <p:nvPr/>
        </p:nvPicPr>
        <p:blipFill>
          <a:blip r:embed="rId3"/>
          <a:srcRect/>
          <a:stretch>
            <a:fillRect/>
          </a:stretch>
        </p:blipFill>
        <p:spPr bwMode="auto">
          <a:xfrm>
            <a:off x="5048270" y="1357298"/>
            <a:ext cx="2381250" cy="1790700"/>
          </a:xfrm>
          <a:prstGeom prst="rect">
            <a:avLst/>
          </a:prstGeom>
          <a:noFill/>
        </p:spPr>
      </p:pic>
      <p:pic>
        <p:nvPicPr>
          <p:cNvPr id="1027" name="Picture 3" descr="C:\Users\PC\Desktop\sola.jpg"/>
          <p:cNvPicPr>
            <a:picLocks noChangeAspect="1" noChangeArrowheads="1"/>
          </p:cNvPicPr>
          <p:nvPr/>
        </p:nvPicPr>
        <p:blipFill>
          <a:blip r:embed="rId4"/>
          <a:srcRect/>
          <a:stretch>
            <a:fillRect/>
          </a:stretch>
        </p:blipFill>
        <p:spPr bwMode="auto">
          <a:xfrm>
            <a:off x="1071538" y="1500174"/>
            <a:ext cx="2381250" cy="1323975"/>
          </a:xfrm>
          <a:prstGeom prst="rect">
            <a:avLst/>
          </a:prstGeom>
          <a:noFill/>
        </p:spPr>
      </p:pic>
      <p:sp>
        <p:nvSpPr>
          <p:cNvPr id="1029" name="AutoShape 5" descr="https://encrypted-tbn0.gstatic.com/images?q=tbn%3AANd9GcRIXndrCgx6mUHOsmu17OYBAzrc0u8GZElJJk05F3A-OaYq6FJO&amp;usqp=CAU"/>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031" name="AutoShape 7" descr="https://encrypted-tbn0.gstatic.com/images?q=tbn%3AANd9GcRIXndrCgx6mUHOsmu17OYBAzrc0u8GZElJJk05F3A-OaYq6FJO&amp;usqp=CAU"/>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1033" name="Picture 9" descr="C:\Users\PC\Pictures\Fotolia_42007990_Subscription_Monthly_XL.jpg"/>
          <p:cNvPicPr>
            <a:picLocks noChangeAspect="1" noChangeArrowheads="1"/>
          </p:cNvPicPr>
          <p:nvPr/>
        </p:nvPicPr>
        <p:blipFill>
          <a:blip r:embed="rId5" cstate="print"/>
          <a:srcRect/>
          <a:stretch>
            <a:fillRect/>
          </a:stretch>
        </p:blipFill>
        <p:spPr bwMode="auto">
          <a:xfrm>
            <a:off x="857224" y="5357826"/>
            <a:ext cx="3429024" cy="1214446"/>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14282" y="1305343"/>
            <a:ext cx="8715436" cy="3108543"/>
          </a:xfrm>
          <a:prstGeom prst="rect">
            <a:avLst/>
          </a:prstGeom>
        </p:spPr>
        <p:txBody>
          <a:bodyPr wrap="square">
            <a:spAutoFit/>
          </a:bodyPr>
          <a:lstStyle/>
          <a:p>
            <a:r>
              <a:rPr lang="fr-FR" sz="2800" b="1" i="1" dirty="0" smtClean="0">
                <a:solidFill>
                  <a:schemeClr val="bg1"/>
                </a:solidFill>
                <a:latin typeface="Times New Roman" pitchFamily="18" charset="0"/>
                <a:cs typeface="Times New Roman" pitchFamily="18" charset="0"/>
              </a:rPr>
              <a:t> </a:t>
            </a:r>
            <a:r>
              <a:rPr lang="fr-FR" sz="2400" i="1" dirty="0" smtClean="0">
                <a:latin typeface="Times New Roman" pitchFamily="18" charset="0"/>
                <a:cs typeface="Times New Roman" pitchFamily="18" charset="0"/>
              </a:rPr>
              <a:t>P. </a:t>
            </a:r>
            <a:r>
              <a:rPr lang="fr-FR" sz="2400" i="1" dirty="0" err="1" smtClean="0">
                <a:latin typeface="Times New Roman" pitchFamily="18" charset="0"/>
                <a:cs typeface="Times New Roman" pitchFamily="18" charset="0"/>
              </a:rPr>
              <a:t>aeruginosa</a:t>
            </a:r>
            <a:r>
              <a:rPr lang="fr-FR" sz="2400" i="1" dirty="0" smtClean="0">
                <a:latin typeface="Times New Roman" pitchFamily="18" charset="0"/>
                <a:cs typeface="Times New Roman" pitchFamily="18" charset="0"/>
              </a:rPr>
              <a:t> </a:t>
            </a:r>
            <a:r>
              <a:rPr lang="fr-FR" sz="2400" dirty="0" smtClean="0">
                <a:latin typeface="Times New Roman" pitchFamily="18" charset="0"/>
                <a:cs typeface="Times New Roman" pitchFamily="18" charset="0"/>
              </a:rPr>
              <a:t>est l’exemple type de la bactérie pathogène opportuniste. Les malades particulièrement sensibles sont :</a:t>
            </a:r>
          </a:p>
          <a:p>
            <a:pPr>
              <a:buFont typeface="Wingdings" pitchFamily="2" charset="2"/>
              <a:buChar char="Ø"/>
            </a:pPr>
            <a:r>
              <a:rPr lang="fr-FR" sz="2400" dirty="0" smtClean="0">
                <a:latin typeface="Times New Roman" pitchFamily="18" charset="0"/>
                <a:cs typeface="Times New Roman" pitchFamily="18" charset="0"/>
              </a:rPr>
              <a:t> les nourrissons. </a:t>
            </a:r>
          </a:p>
          <a:p>
            <a:pPr>
              <a:buFont typeface="Wingdings" pitchFamily="2" charset="2"/>
              <a:buChar char="Ø"/>
            </a:pPr>
            <a:r>
              <a:rPr lang="fr-FR" sz="2400" dirty="0" smtClean="0">
                <a:latin typeface="Times New Roman" pitchFamily="18" charset="0"/>
                <a:cs typeface="Times New Roman" pitchFamily="18" charset="0"/>
              </a:rPr>
              <a:t> les personnes âgées.</a:t>
            </a:r>
          </a:p>
          <a:p>
            <a:pPr>
              <a:buFont typeface="Wingdings" pitchFamily="2" charset="2"/>
              <a:buChar char="Ø"/>
            </a:pPr>
            <a:r>
              <a:rPr lang="fr-FR" sz="2400" dirty="0" smtClean="0">
                <a:latin typeface="Times New Roman" pitchFamily="18" charset="0"/>
                <a:cs typeface="Times New Roman" pitchFamily="18" charset="0"/>
              </a:rPr>
              <a:t>  les sujets atteints d’affections graves, chroniques, métaboliques (diabète) mais surtout hématologiques ou cancéreuses. </a:t>
            </a:r>
          </a:p>
          <a:p>
            <a:pPr>
              <a:buFont typeface="Wingdings" pitchFamily="2" charset="2"/>
              <a:buChar char="Ø"/>
            </a:pPr>
            <a:r>
              <a:rPr lang="fr-FR" sz="2400" dirty="0" smtClean="0">
                <a:latin typeface="Times New Roman" pitchFamily="18" charset="0"/>
                <a:cs typeface="Times New Roman" pitchFamily="18" charset="0"/>
              </a:rPr>
              <a:t> Les</a:t>
            </a:r>
            <a:r>
              <a:rPr lang="fr-FR" sz="2400" dirty="0" smtClean="0"/>
              <a:t> </a:t>
            </a:r>
            <a:r>
              <a:rPr lang="fr-FR" sz="2400" dirty="0" smtClean="0">
                <a:latin typeface="Times New Roman" pitchFamily="18" charset="0"/>
                <a:cs typeface="Times New Roman" pitchFamily="18" charset="0"/>
              </a:rPr>
              <a:t>immunodéprimés.</a:t>
            </a:r>
          </a:p>
          <a:p>
            <a:pPr>
              <a:buFont typeface="Wingdings" pitchFamily="2" charset="2"/>
              <a:buChar char="Ø"/>
            </a:pPr>
            <a:r>
              <a:rPr lang="fr-FR" sz="2400" dirty="0" smtClean="0">
                <a:latin typeface="Times New Roman" pitchFamily="18" charset="0"/>
                <a:cs typeface="Times New Roman" pitchFamily="18" charset="0"/>
              </a:rPr>
              <a:t> Chez les brûlés.</a:t>
            </a:r>
            <a:endParaRPr lang="fr-FR" sz="2400" dirty="0">
              <a:latin typeface="Times New Roman" pitchFamily="18" charset="0"/>
              <a:cs typeface="Times New Roman" pitchFamily="18" charset="0"/>
            </a:endParaRPr>
          </a:p>
        </p:txBody>
      </p:sp>
      <p:sp>
        <p:nvSpPr>
          <p:cNvPr id="5" name="ZoneTexte 4"/>
          <p:cNvSpPr txBox="1"/>
          <p:nvPr/>
        </p:nvSpPr>
        <p:spPr>
          <a:xfrm>
            <a:off x="19001" y="106426"/>
            <a:ext cx="8839279" cy="1107996"/>
          </a:xfrm>
          <a:prstGeom prst="rect">
            <a:avLst/>
          </a:prstGeom>
          <a:noFill/>
        </p:spPr>
        <p:txBody>
          <a:bodyPr wrap="none" rtlCol="0">
            <a:spAutoFit/>
          </a:bodyPr>
          <a:lstStyle/>
          <a:p>
            <a:r>
              <a:rPr lang="fr-FR" sz="6600" u="sng" dirty="0" smtClean="0">
                <a:solidFill>
                  <a:srgbClr val="C00000"/>
                </a:solidFill>
                <a:effectLst>
                  <a:outerShdw blurRad="38100" dist="38100" dir="2700000" algn="tl">
                    <a:srgbClr val="000000">
                      <a:alpha val="43137"/>
                    </a:srgbClr>
                  </a:outerShdw>
                </a:effectLst>
                <a:latin typeface="Algerian" pitchFamily="82" charset="0"/>
              </a:rPr>
              <a:t>Pouvoir pathogène:</a:t>
            </a:r>
            <a:endParaRPr lang="fr-FR" sz="6600" u="sng" dirty="0">
              <a:solidFill>
                <a:srgbClr val="C00000"/>
              </a:solidFill>
              <a:effectLst>
                <a:outerShdw blurRad="38100" dist="38100" dir="2700000" algn="tl">
                  <a:srgbClr val="000000">
                    <a:alpha val="43137"/>
                  </a:srgbClr>
                </a:outerShdw>
              </a:effectLst>
              <a:latin typeface="Algerian" pitchFamily="82"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ZoneTexte 7"/>
          <p:cNvSpPr txBox="1"/>
          <p:nvPr/>
        </p:nvSpPr>
        <p:spPr>
          <a:xfrm>
            <a:off x="277306" y="2312"/>
            <a:ext cx="8888972" cy="1477328"/>
          </a:xfrm>
          <a:prstGeom prst="rect">
            <a:avLst/>
          </a:prstGeom>
          <a:noFill/>
        </p:spPr>
        <p:txBody>
          <a:bodyPr wrap="none" rtlCol="0">
            <a:spAutoFit/>
          </a:bodyPr>
          <a:lstStyle/>
          <a:p>
            <a:r>
              <a:rPr lang="fr-FR" sz="5400" u="sng" dirty="0" smtClean="0">
                <a:solidFill>
                  <a:srgbClr val="C00000"/>
                </a:solidFill>
                <a:effectLst>
                  <a:outerShdw blurRad="38100" dist="38100" dir="2700000" algn="tl">
                    <a:srgbClr val="000000">
                      <a:alpha val="43137"/>
                    </a:srgbClr>
                  </a:outerShdw>
                </a:effectLst>
                <a:latin typeface="Algerian" pitchFamily="82" charset="0"/>
              </a:rPr>
              <a:t>Échantillon biologique</a:t>
            </a:r>
            <a:r>
              <a:rPr lang="fr-FR" sz="6600" u="sng" dirty="0" smtClean="0">
                <a:solidFill>
                  <a:srgbClr val="C00000"/>
                </a:solidFill>
                <a:effectLst>
                  <a:outerShdw blurRad="38100" dist="38100" dir="2700000" algn="tl">
                    <a:srgbClr val="000000">
                      <a:alpha val="43137"/>
                    </a:srgbClr>
                  </a:outerShdw>
                </a:effectLst>
                <a:latin typeface="Algerian" pitchFamily="82" charset="0"/>
              </a:rPr>
              <a:t>:</a:t>
            </a:r>
          </a:p>
          <a:p>
            <a:r>
              <a:rPr lang="fr-FR" sz="2400" dirty="0" smtClean="0">
                <a:latin typeface="Times New Roman" pitchFamily="18" charset="0"/>
                <a:cs typeface="Times New Roman" pitchFamily="18" charset="0"/>
              </a:rPr>
              <a:t>Le prélèvement se fait par:</a:t>
            </a:r>
            <a:endParaRPr lang="fr-FR" sz="2400" dirty="0">
              <a:latin typeface="Times New Roman" pitchFamily="18" charset="0"/>
              <a:cs typeface="Times New Roman" pitchFamily="18" charset="0"/>
            </a:endParaRPr>
          </a:p>
        </p:txBody>
      </p:sp>
      <p:sp>
        <p:nvSpPr>
          <p:cNvPr id="9" name="ZoneTexte 8"/>
          <p:cNvSpPr txBox="1"/>
          <p:nvPr/>
        </p:nvSpPr>
        <p:spPr>
          <a:xfrm>
            <a:off x="214282" y="1986401"/>
            <a:ext cx="4825360" cy="3600986"/>
          </a:xfrm>
          <a:prstGeom prst="rect">
            <a:avLst/>
          </a:prstGeom>
          <a:noFill/>
        </p:spPr>
        <p:txBody>
          <a:bodyPr wrap="none" rtlCol="0">
            <a:spAutoFit/>
          </a:bodyPr>
          <a:lstStyle/>
          <a:p>
            <a:pPr>
              <a:buFont typeface="Wingdings" pitchFamily="2" charset="2"/>
              <a:buChar char="Ø"/>
            </a:pPr>
            <a:r>
              <a:rPr lang="fr-FR" sz="2400" dirty="0" smtClean="0">
                <a:latin typeface="Times New Roman" pitchFamily="18" charset="0"/>
                <a:cs typeface="Times New Roman" pitchFamily="18" charset="0"/>
              </a:rPr>
              <a:t>Un échantillon d’eau.</a:t>
            </a:r>
          </a:p>
          <a:p>
            <a:pPr>
              <a:buFont typeface="Wingdings" pitchFamily="2" charset="2"/>
              <a:buChar char="Ø"/>
            </a:pPr>
            <a:r>
              <a:rPr lang="fr-FR" sz="2400" dirty="0" smtClean="0">
                <a:latin typeface="Times New Roman" pitchFamily="18" charset="0"/>
                <a:cs typeface="Times New Roman" pitchFamily="18" charset="0"/>
              </a:rPr>
              <a:t>LBA.(le lavage broncho-alvéolaire)</a:t>
            </a:r>
          </a:p>
          <a:p>
            <a:pPr>
              <a:buFont typeface="Wingdings" pitchFamily="2" charset="2"/>
              <a:buChar char="Ø"/>
            </a:pPr>
            <a:r>
              <a:rPr lang="fr-FR" sz="2400" dirty="0" smtClean="0">
                <a:latin typeface="Times New Roman" pitchFamily="18" charset="0"/>
                <a:cs typeface="Times New Roman" pitchFamily="18" charset="0"/>
              </a:rPr>
              <a:t>Urines.</a:t>
            </a:r>
          </a:p>
          <a:p>
            <a:pPr>
              <a:buFont typeface="Wingdings" pitchFamily="2" charset="2"/>
              <a:buChar char="Ø"/>
            </a:pPr>
            <a:r>
              <a:rPr lang="fr-FR" sz="2400" dirty="0" smtClean="0">
                <a:latin typeface="Times New Roman" pitchFamily="18" charset="0"/>
                <a:cs typeface="Times New Roman" pitchFamily="18" charset="0"/>
              </a:rPr>
              <a:t>Le sphère LCR.</a:t>
            </a:r>
          </a:p>
          <a:p>
            <a:pPr>
              <a:buFont typeface="Wingdings" pitchFamily="2" charset="2"/>
              <a:buChar char="Ø"/>
            </a:pPr>
            <a:r>
              <a:rPr lang="fr-FR" sz="2400" dirty="0" smtClean="0">
                <a:latin typeface="Times New Roman" pitchFamily="18" charset="0"/>
                <a:cs typeface="Times New Roman" pitchFamily="18" charset="0"/>
              </a:rPr>
              <a:t>Le sphère ORL.</a:t>
            </a:r>
          </a:p>
          <a:p>
            <a:pPr>
              <a:buFont typeface="Wingdings" pitchFamily="2" charset="2"/>
              <a:buChar char="Ø"/>
            </a:pPr>
            <a:r>
              <a:rPr lang="fr-FR" sz="2400" dirty="0" smtClean="0">
                <a:latin typeface="Times New Roman" pitchFamily="18" charset="0"/>
                <a:cs typeface="Times New Roman" pitchFamily="18" charset="0"/>
              </a:rPr>
              <a:t>Aspiration trachéale.</a:t>
            </a:r>
          </a:p>
          <a:p>
            <a:pPr>
              <a:buFont typeface="Wingdings" pitchFamily="2" charset="2"/>
              <a:buChar char="Ø"/>
            </a:pPr>
            <a:r>
              <a:rPr lang="fr-FR" sz="2400" dirty="0" smtClean="0">
                <a:latin typeface="Times New Roman" pitchFamily="18" charset="0"/>
                <a:cs typeface="Times New Roman" pitchFamily="18" charset="0"/>
              </a:rPr>
              <a:t>Crachats.</a:t>
            </a:r>
          </a:p>
          <a:p>
            <a:pPr>
              <a:buFont typeface="Wingdings" pitchFamily="2" charset="2"/>
              <a:buChar char="Ø"/>
            </a:pPr>
            <a:r>
              <a:rPr lang="fr-FR" sz="2400" dirty="0" smtClean="0">
                <a:latin typeface="Times New Roman" pitchFamily="18" charset="0"/>
                <a:cs typeface="Times New Roman" pitchFamily="18" charset="0"/>
              </a:rPr>
              <a:t>Hémocultures.</a:t>
            </a:r>
          </a:p>
          <a:p>
            <a:pPr>
              <a:buFont typeface="Wingdings" pitchFamily="2" charset="2"/>
              <a:buChar char="Ø"/>
            </a:pPr>
            <a:endParaRPr lang="fr-FR" dirty="0" smtClean="0"/>
          </a:p>
          <a:p>
            <a:pPr>
              <a:buFont typeface="Wingdings" pitchFamily="2" charset="2"/>
              <a:buChar char="Ø"/>
            </a:pPr>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56371" y="285728"/>
            <a:ext cx="3677610" cy="461665"/>
          </a:xfrm>
          <a:prstGeom prst="rect">
            <a:avLst/>
          </a:prstGeom>
          <a:noFill/>
        </p:spPr>
        <p:txBody>
          <a:bodyPr wrap="none" rtlCol="0">
            <a:spAutoFit/>
          </a:bodyPr>
          <a:lstStyle/>
          <a:p>
            <a:r>
              <a:rPr lang="fr-FR" sz="2400" u="sng" dirty="0" smtClean="0">
                <a:solidFill>
                  <a:srgbClr val="C00000"/>
                </a:solidFill>
                <a:effectLst>
                  <a:outerShdw blurRad="38100" dist="38100" dir="2700000" algn="tl">
                    <a:srgbClr val="000000">
                      <a:alpha val="43137"/>
                    </a:srgbClr>
                  </a:outerShdw>
                </a:effectLst>
                <a:latin typeface="Algerian" pitchFamily="82" charset="0"/>
              </a:rPr>
              <a:t>Diagnostique directe:</a:t>
            </a:r>
            <a:endParaRPr lang="fr-FR" sz="2400" u="sng" dirty="0">
              <a:solidFill>
                <a:srgbClr val="C00000"/>
              </a:solidFill>
              <a:effectLst>
                <a:outerShdw blurRad="38100" dist="38100" dir="2700000" algn="tl">
                  <a:srgbClr val="000000">
                    <a:alpha val="43137"/>
                  </a:srgbClr>
                </a:outerShdw>
              </a:effectLst>
              <a:latin typeface="Algerian" pitchFamily="82" charset="0"/>
            </a:endParaRPr>
          </a:p>
        </p:txBody>
      </p:sp>
      <p:sp>
        <p:nvSpPr>
          <p:cNvPr id="4" name="ZoneTexte 3"/>
          <p:cNvSpPr txBox="1"/>
          <p:nvPr/>
        </p:nvSpPr>
        <p:spPr>
          <a:xfrm>
            <a:off x="214282" y="1142985"/>
            <a:ext cx="8643998" cy="6370975"/>
          </a:xfrm>
          <a:prstGeom prst="rect">
            <a:avLst/>
          </a:prstGeom>
          <a:noFill/>
        </p:spPr>
        <p:txBody>
          <a:bodyPr wrap="square" rtlCol="0">
            <a:spAutoFit/>
          </a:bodyPr>
          <a:lstStyle/>
          <a:p>
            <a:pPr marL="342900" indent="-342900">
              <a:buFont typeface="Wingdings" pitchFamily="2" charset="2"/>
              <a:buChar char="v"/>
            </a:pPr>
            <a:r>
              <a:rPr lang="fr-FR" sz="2400" dirty="0" smtClean="0">
                <a:latin typeface="Times New Roman" pitchFamily="18" charset="0"/>
                <a:cs typeface="Times New Roman" pitchFamily="18" charset="0"/>
              </a:rPr>
              <a:t>Microscopie:</a:t>
            </a:r>
          </a:p>
          <a:p>
            <a:pPr marL="342900" indent="-342900">
              <a:buFont typeface="Wingdings" pitchFamily="2" charset="2"/>
              <a:buChar char="v"/>
            </a:pPr>
            <a:endParaRPr lang="fr-FR" sz="2400" dirty="0" smtClean="0">
              <a:latin typeface="Times New Roman" pitchFamily="18" charset="0"/>
              <a:cs typeface="Times New Roman" pitchFamily="18" charset="0"/>
            </a:endParaRPr>
          </a:p>
          <a:p>
            <a:pPr marL="342900" indent="-342900">
              <a:buFont typeface="Wingdings" pitchFamily="2" charset="2"/>
              <a:buChar char="v"/>
            </a:pPr>
            <a:endParaRPr lang="fr-FR" sz="2400" dirty="0" smtClean="0">
              <a:latin typeface="Times New Roman" pitchFamily="18" charset="0"/>
              <a:cs typeface="Times New Roman" pitchFamily="18" charset="0"/>
            </a:endParaRPr>
          </a:p>
          <a:p>
            <a:pPr marL="342900" indent="-342900">
              <a:buFont typeface="Wingdings" pitchFamily="2" charset="2"/>
              <a:buChar char="v"/>
            </a:pPr>
            <a:endParaRPr lang="fr-FR" sz="2400" dirty="0" smtClean="0">
              <a:latin typeface="Times New Roman" pitchFamily="18" charset="0"/>
              <a:cs typeface="Times New Roman" pitchFamily="18" charset="0"/>
            </a:endParaRPr>
          </a:p>
          <a:p>
            <a:pPr marL="342900" indent="-342900">
              <a:buFont typeface="Wingdings" pitchFamily="2" charset="2"/>
              <a:buChar char="v"/>
            </a:pPr>
            <a:endParaRPr lang="fr-FR" sz="2400" dirty="0" smtClean="0">
              <a:latin typeface="Times New Roman" pitchFamily="18" charset="0"/>
              <a:cs typeface="Times New Roman" pitchFamily="18" charset="0"/>
            </a:endParaRPr>
          </a:p>
          <a:p>
            <a:pPr marL="342900" indent="-342900">
              <a:buFont typeface="Wingdings" pitchFamily="2" charset="2"/>
              <a:buChar char="Ø"/>
            </a:pPr>
            <a:r>
              <a:rPr lang="fr-FR" sz="2400" dirty="0" smtClean="0">
                <a:latin typeface="Times New Roman" pitchFamily="18" charset="0"/>
                <a:cs typeface="Times New Roman" pitchFamily="18" charset="0"/>
              </a:rPr>
              <a:t>Bacilles a Gram négatif , très fins , mobiles , parfois entourés d’un </a:t>
            </a:r>
            <a:r>
              <a:rPr lang="fr-FR" sz="2400" dirty="0" err="1" smtClean="0">
                <a:latin typeface="Times New Roman" pitchFamily="18" charset="0"/>
                <a:cs typeface="Times New Roman" pitchFamily="18" charset="0"/>
              </a:rPr>
              <a:t>slime</a:t>
            </a:r>
            <a:r>
              <a:rPr lang="fr-FR" sz="2400" dirty="0" smtClean="0">
                <a:latin typeface="Times New Roman" pitchFamily="18" charset="0"/>
                <a:cs typeface="Times New Roman" pitchFamily="18" charset="0"/>
              </a:rPr>
              <a:t>.</a:t>
            </a:r>
          </a:p>
          <a:p>
            <a:pPr marL="342900" indent="-342900">
              <a:buFont typeface="Wingdings" pitchFamily="2" charset="2"/>
              <a:buChar char="v"/>
            </a:pPr>
            <a:r>
              <a:rPr lang="fr-FR" sz="2400" dirty="0" smtClean="0">
                <a:latin typeface="Times New Roman" pitchFamily="18" charset="0"/>
                <a:cs typeface="Times New Roman" pitchFamily="18" charset="0"/>
              </a:rPr>
              <a:t>Culture :</a:t>
            </a:r>
          </a:p>
          <a:p>
            <a:pPr marL="342900" indent="-342900">
              <a:buFont typeface="Wingdings" pitchFamily="2" charset="2"/>
              <a:buChar char="Ø"/>
            </a:pPr>
            <a:r>
              <a:rPr lang="fr-FR" sz="2400" dirty="0" smtClean="0">
                <a:latin typeface="Times New Roman" pitchFamily="18" charset="0"/>
                <a:cs typeface="Times New Roman" pitchFamily="18" charset="0"/>
              </a:rPr>
              <a:t> Culture sur gélose au sang , BCP , </a:t>
            </a:r>
            <a:r>
              <a:rPr lang="fr-FR" sz="2400" dirty="0" err="1" smtClean="0">
                <a:latin typeface="Times New Roman" pitchFamily="18" charset="0"/>
                <a:cs typeface="Times New Roman" pitchFamily="18" charset="0"/>
              </a:rPr>
              <a:t>Hektoèn</a:t>
            </a:r>
            <a:r>
              <a:rPr lang="fr-FR" sz="2400" dirty="0" smtClean="0">
                <a:latin typeface="Times New Roman" pitchFamily="18" charset="0"/>
                <a:cs typeface="Times New Roman" pitchFamily="18" charset="0"/>
              </a:rPr>
              <a:t> … , incubation en </a:t>
            </a:r>
            <a:r>
              <a:rPr lang="fr-FR" sz="2400" dirty="0" err="1" smtClean="0">
                <a:latin typeface="Times New Roman" pitchFamily="18" charset="0"/>
                <a:cs typeface="Times New Roman" pitchFamily="18" charset="0"/>
              </a:rPr>
              <a:t>aèrobiose</a:t>
            </a:r>
            <a:r>
              <a:rPr lang="fr-FR" sz="2400" dirty="0" smtClean="0">
                <a:latin typeface="Times New Roman" pitchFamily="18" charset="0"/>
                <a:cs typeface="Times New Roman" pitchFamily="18" charset="0"/>
              </a:rPr>
              <a:t>.</a:t>
            </a:r>
          </a:p>
          <a:p>
            <a:pPr marL="342900" indent="-342900">
              <a:buFont typeface="Wingdings" pitchFamily="2" charset="2"/>
              <a:buChar char="Ø"/>
            </a:pPr>
            <a:r>
              <a:rPr lang="fr-FR" sz="2400" dirty="0" smtClean="0">
                <a:latin typeface="Times New Roman" pitchFamily="18" charset="0"/>
                <a:cs typeface="Times New Roman" pitchFamily="18" charset="0"/>
              </a:rPr>
              <a:t>Possibilité de dissociation des culture.</a:t>
            </a:r>
          </a:p>
          <a:p>
            <a:pPr marL="342900" indent="-342900">
              <a:buFont typeface="Wingdings" pitchFamily="2" charset="2"/>
              <a:buChar char="Ø"/>
            </a:pPr>
            <a:r>
              <a:rPr lang="fr-FR" sz="2400" dirty="0" smtClean="0">
                <a:latin typeface="Times New Roman" pitchFamily="18" charset="0"/>
                <a:cs typeface="Times New Roman" pitchFamily="18" charset="0"/>
              </a:rPr>
              <a:t>Aspect bleu-vert métallique des colonies.</a:t>
            </a:r>
          </a:p>
          <a:p>
            <a:pPr marL="342900" indent="-342900" algn="ctr">
              <a:buFont typeface="Wingdings" pitchFamily="2" charset="2"/>
              <a:buChar char="Ø"/>
            </a:pPr>
            <a:r>
              <a:rPr lang="fr-FR" sz="2400" dirty="0" smtClean="0">
                <a:latin typeface="Times New Roman" pitchFamily="18" charset="0"/>
                <a:cs typeface="Times New Roman" pitchFamily="18" charset="0"/>
              </a:rPr>
              <a:t>Identification par des testes biochimiques a partir des galerie commercialisées(API , NE)</a:t>
            </a:r>
          </a:p>
          <a:p>
            <a:pPr marL="342900" indent="-342900" algn="ctr"/>
            <a:endParaRPr lang="fr-FR" sz="2400" dirty="0" smtClean="0"/>
          </a:p>
          <a:p>
            <a:pPr marL="342900" indent="-342900" algn="ctr"/>
            <a:endParaRPr lang="fr-FR" sz="2400" dirty="0" smtClean="0"/>
          </a:p>
          <a:p>
            <a:pPr marL="342900" indent="-342900" algn="ctr"/>
            <a:r>
              <a:rPr lang="fr-FR" sz="2400" dirty="0" smtClean="0"/>
              <a:t> </a:t>
            </a:r>
          </a:p>
        </p:txBody>
      </p:sp>
      <p:pic>
        <p:nvPicPr>
          <p:cNvPr id="3" name="Imag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11960" y="285729"/>
            <a:ext cx="4932040" cy="2639216"/>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82925" y="71414"/>
            <a:ext cx="5993949" cy="584775"/>
          </a:xfrm>
          <a:prstGeom prst="rect">
            <a:avLst/>
          </a:prstGeom>
          <a:noFill/>
        </p:spPr>
        <p:txBody>
          <a:bodyPr wrap="none" rtlCol="0">
            <a:spAutoFit/>
          </a:bodyPr>
          <a:lstStyle/>
          <a:p>
            <a:r>
              <a:rPr lang="fr-FR" sz="3200" u="sng" dirty="0" smtClean="0">
                <a:solidFill>
                  <a:srgbClr val="C00000"/>
                </a:solidFill>
                <a:effectLst>
                  <a:outerShdw blurRad="38100" dist="38100" dir="2700000" algn="tl">
                    <a:srgbClr val="000000">
                      <a:alpha val="43137"/>
                    </a:srgbClr>
                  </a:outerShdw>
                </a:effectLst>
                <a:latin typeface="Algerian" pitchFamily="82" charset="0"/>
              </a:rPr>
              <a:t>Caractère morphologique</a:t>
            </a:r>
            <a:r>
              <a:rPr lang="fr-FR" sz="3200" dirty="0" smtClean="0">
                <a:solidFill>
                  <a:srgbClr val="C00000"/>
                </a:solidFill>
                <a:effectLst>
                  <a:outerShdw blurRad="38100" dist="38100" dir="2700000" algn="tl">
                    <a:srgbClr val="000000">
                      <a:alpha val="43137"/>
                    </a:srgbClr>
                  </a:outerShdw>
                </a:effectLst>
                <a:latin typeface="Algerian" pitchFamily="82" charset="0"/>
              </a:rPr>
              <a:t>:</a:t>
            </a:r>
            <a:endParaRPr lang="fr-FR" sz="3200" dirty="0">
              <a:solidFill>
                <a:srgbClr val="C00000"/>
              </a:solidFill>
              <a:effectLst>
                <a:outerShdw blurRad="38100" dist="38100" dir="2700000" algn="tl">
                  <a:srgbClr val="000000">
                    <a:alpha val="43137"/>
                  </a:srgbClr>
                </a:outerShdw>
              </a:effectLst>
              <a:latin typeface="Algerian" pitchFamily="82" charset="0"/>
            </a:endParaRPr>
          </a:p>
        </p:txBody>
      </p:sp>
      <p:sp>
        <p:nvSpPr>
          <p:cNvPr id="3" name="ZoneTexte 2"/>
          <p:cNvSpPr txBox="1"/>
          <p:nvPr/>
        </p:nvSpPr>
        <p:spPr>
          <a:xfrm>
            <a:off x="642910" y="1142984"/>
            <a:ext cx="3964547" cy="2031325"/>
          </a:xfrm>
          <a:prstGeom prst="rect">
            <a:avLst/>
          </a:prstGeom>
          <a:noFill/>
        </p:spPr>
        <p:txBody>
          <a:bodyPr wrap="none" rtlCol="0">
            <a:spAutoFit/>
          </a:bodyPr>
          <a:lstStyle/>
          <a:p>
            <a:pPr>
              <a:buFont typeface="Wingdings" pitchFamily="2" charset="2"/>
              <a:buChar char="Ø"/>
            </a:pPr>
            <a:r>
              <a:rPr lang="fr-FR" dirty="0" smtClean="0">
                <a:latin typeface="Times New Roman" pitchFamily="18" charset="0"/>
                <a:cs typeface="Times New Roman" pitchFamily="18" charset="0"/>
              </a:rPr>
              <a:t>Bacilles fin.</a:t>
            </a:r>
          </a:p>
          <a:p>
            <a:pPr>
              <a:buFont typeface="Wingdings" pitchFamily="2" charset="2"/>
              <a:buChar char="Ø"/>
            </a:pPr>
            <a:r>
              <a:rPr lang="fr-FR" dirty="0" smtClean="0">
                <a:latin typeface="Times New Roman" pitchFamily="18" charset="0"/>
                <a:cs typeface="Times New Roman" pitchFamily="18" charset="0"/>
              </a:rPr>
              <a:t> Gram négatif.</a:t>
            </a:r>
          </a:p>
          <a:p>
            <a:pPr>
              <a:buFont typeface="Wingdings" pitchFamily="2" charset="2"/>
              <a:buChar char="Ø"/>
            </a:pPr>
            <a:r>
              <a:rPr lang="fr-FR" dirty="0" smtClean="0">
                <a:latin typeface="Times New Roman" pitchFamily="18" charset="0"/>
                <a:cs typeface="Times New Roman" pitchFamily="18" charset="0"/>
              </a:rPr>
              <a:t>Ils apparaissent isolés ou </a:t>
            </a:r>
            <a:r>
              <a:rPr lang="fr-FR" dirty="0" err="1" smtClean="0">
                <a:latin typeface="Times New Roman" pitchFamily="18" charset="0"/>
                <a:cs typeface="Times New Roman" pitchFamily="18" charset="0"/>
              </a:rPr>
              <a:t>diplobacilles</a:t>
            </a:r>
            <a:r>
              <a:rPr lang="fr-FR" dirty="0" smtClean="0">
                <a:latin typeface="Times New Roman" pitchFamily="18" charset="0"/>
                <a:cs typeface="Times New Roman" pitchFamily="18" charset="0"/>
              </a:rPr>
              <a:t>.</a:t>
            </a:r>
          </a:p>
          <a:p>
            <a:pPr>
              <a:buFont typeface="Wingdings" pitchFamily="2" charset="2"/>
              <a:buChar char="Ø"/>
            </a:pPr>
            <a:r>
              <a:rPr lang="fr-FR" dirty="0" smtClean="0">
                <a:latin typeface="Times New Roman" pitchFamily="18" charset="0"/>
                <a:cs typeface="Times New Roman" pitchFamily="18" charset="0"/>
              </a:rPr>
              <a:t>Mobiles (</a:t>
            </a:r>
            <a:r>
              <a:rPr lang="fr-FR" dirty="0" err="1" smtClean="0">
                <a:latin typeface="Times New Roman" pitchFamily="18" charset="0"/>
                <a:cs typeface="Times New Roman" pitchFamily="18" charset="0"/>
              </a:rPr>
              <a:t>monotriche</a:t>
            </a:r>
            <a:r>
              <a:rPr lang="fr-FR" dirty="0" smtClean="0">
                <a:latin typeface="Times New Roman" pitchFamily="18" charset="0"/>
                <a:cs typeface="Times New Roman" pitchFamily="18" charset="0"/>
              </a:rPr>
              <a:t>).</a:t>
            </a:r>
          </a:p>
          <a:p>
            <a:pPr>
              <a:buFont typeface="Wingdings" pitchFamily="2" charset="2"/>
              <a:buChar char="Ø"/>
            </a:pPr>
            <a:r>
              <a:rPr lang="fr-FR" dirty="0" smtClean="0">
                <a:latin typeface="Times New Roman" pitchFamily="18" charset="0"/>
                <a:cs typeface="Times New Roman" pitchFamily="18" charset="0"/>
              </a:rPr>
              <a:t>Non capsulé.</a:t>
            </a:r>
          </a:p>
          <a:p>
            <a:pPr>
              <a:buFont typeface="Wingdings" pitchFamily="2" charset="2"/>
              <a:buChar char="Ø"/>
            </a:pPr>
            <a:r>
              <a:rPr lang="fr-FR" dirty="0" smtClean="0">
                <a:latin typeface="Times New Roman" pitchFamily="18" charset="0"/>
                <a:cs typeface="Times New Roman" pitchFamily="18" charset="0"/>
              </a:rPr>
              <a:t>Non sporulé.</a:t>
            </a:r>
          </a:p>
          <a:p>
            <a:endParaRPr lang="fr-FR" dirty="0"/>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67744" y="2636912"/>
            <a:ext cx="5688633" cy="3672408"/>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939</TotalTime>
  <Words>1099</Words>
  <Application>Microsoft Office PowerPoint</Application>
  <PresentationFormat>Affichage à l'écran (4:3)</PresentationFormat>
  <Paragraphs>164</Paragraphs>
  <Slides>20</Slides>
  <Notes>2</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20</vt:i4>
      </vt:variant>
    </vt:vector>
  </HeadingPairs>
  <TitlesOfParts>
    <vt:vector size="29" baseType="lpstr">
      <vt:lpstr>Algerian</vt:lpstr>
      <vt:lpstr>Arial</vt:lpstr>
      <vt:lpstr>Calibri</vt:lpstr>
      <vt:lpstr>Comic Sans MS</vt:lpstr>
      <vt:lpstr>Courier New</vt:lpstr>
      <vt:lpstr>Open Sans</vt:lpstr>
      <vt:lpstr>Times New Roman</vt:lpstr>
      <vt:lpstr>Wingdings</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Diagnostic différentiel</vt:lpstr>
      <vt:lpstr>Présentation PowerPoint</vt:lpstr>
      <vt:lpstr>Présentation PowerPoint</vt:lpstr>
      <vt:lpstr>La prévention Pseudomonas aeruginosa  est une bactérie nosocomiale qui cumule de nombreux mécanisme de resistance, donc la prevention c’est mieux que le traitement  </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PC</dc:creator>
  <cp:lastModifiedBy>DELL</cp:lastModifiedBy>
  <cp:revision>143</cp:revision>
  <dcterms:created xsi:type="dcterms:W3CDTF">2020-02-05T17:21:02Z</dcterms:created>
  <dcterms:modified xsi:type="dcterms:W3CDTF">2020-05-07T15:33:55Z</dcterms:modified>
</cp:coreProperties>
</file>