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99" r:id="rId2"/>
    <p:sldId id="261" r:id="rId3"/>
    <p:sldId id="262" r:id="rId4"/>
    <p:sldId id="289" r:id="rId5"/>
    <p:sldId id="265" r:id="rId6"/>
    <p:sldId id="290" r:id="rId7"/>
    <p:sldId id="291" r:id="rId8"/>
    <p:sldId id="267" r:id="rId9"/>
    <p:sldId id="268" r:id="rId10"/>
    <p:sldId id="269" r:id="rId11"/>
    <p:sldId id="270" r:id="rId12"/>
    <p:sldId id="293" r:id="rId13"/>
    <p:sldId id="275" r:id="rId14"/>
    <p:sldId id="277" r:id="rId15"/>
    <p:sldId id="297" r:id="rId16"/>
    <p:sldId id="300" r:id="rId17"/>
    <p:sldId id="280" r:id="rId18"/>
    <p:sldId id="294" r:id="rId19"/>
    <p:sldId id="288" r:id="rId20"/>
    <p:sldId id="286" r:id="rId21"/>
    <p:sldId id="283" r:id="rId22"/>
    <p:sldId id="287" r:id="rId23"/>
    <p:sldId id="301" r:id="rId24"/>
    <p:sldId id="296" r:id="rId25"/>
    <p:sldId id="284" r:id="rId26"/>
    <p:sldId id="344" r:id="rId27"/>
    <p:sldId id="302" r:id="rId28"/>
    <p:sldId id="351" r:id="rId29"/>
    <p:sldId id="303" r:id="rId30"/>
    <p:sldId id="306" r:id="rId31"/>
    <p:sldId id="307" r:id="rId32"/>
    <p:sldId id="308" r:id="rId33"/>
    <p:sldId id="309" r:id="rId34"/>
    <p:sldId id="310" r:id="rId35"/>
    <p:sldId id="311" r:id="rId36"/>
    <p:sldId id="345" r:id="rId37"/>
    <p:sldId id="346" r:id="rId38"/>
    <p:sldId id="347" r:id="rId39"/>
    <p:sldId id="312" r:id="rId40"/>
    <p:sldId id="316" r:id="rId41"/>
    <p:sldId id="332" r:id="rId42"/>
    <p:sldId id="333" r:id="rId43"/>
    <p:sldId id="318" r:id="rId44"/>
    <p:sldId id="314" r:id="rId45"/>
    <p:sldId id="315" r:id="rId46"/>
    <p:sldId id="349" r:id="rId47"/>
    <p:sldId id="350" r:id="rId48"/>
    <p:sldId id="321" r:id="rId49"/>
    <p:sldId id="329" r:id="rId50"/>
    <p:sldId id="330" r:id="rId51"/>
    <p:sldId id="331" r:id="rId52"/>
    <p:sldId id="335" r:id="rId53"/>
    <p:sldId id="336" r:id="rId54"/>
    <p:sldId id="337" r:id="rId55"/>
    <p:sldId id="338" r:id="rId56"/>
    <p:sldId id="339" r:id="rId57"/>
    <p:sldId id="340" r:id="rId58"/>
    <p:sldId id="342" r:id="rId59"/>
    <p:sldId id="343" r:id="rId60"/>
    <p:sldId id="322" r:id="rId61"/>
    <p:sldId id="323" r:id="rId62"/>
    <p:sldId id="324" r:id="rId63"/>
    <p:sldId id="325" r:id="rId64"/>
    <p:sldId id="326" r:id="rId65"/>
    <p:sldId id="327" r:id="rId66"/>
    <p:sldId id="328" r:id="rId67"/>
    <p:sldId id="305" r:id="rId6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19" autoAdjust="0"/>
    <p:restoredTop sz="94615" autoAdjust="0"/>
  </p:normalViewPr>
  <p:slideViewPr>
    <p:cSldViewPr>
      <p:cViewPr>
        <p:scale>
          <a:sx n="77" d="100"/>
          <a:sy n="77" d="100"/>
        </p:scale>
        <p:origin x="-306" y="558"/>
      </p:cViewPr>
      <p:guideLst>
        <p:guide orient="horz" pos="2160"/>
        <p:guide pos="2880"/>
      </p:guideLst>
    </p:cSldViewPr>
  </p:slideViewPr>
  <p:outlineViewPr>
    <p:cViewPr>
      <p:scale>
        <a:sx n="33" d="100"/>
        <a:sy n="33" d="100"/>
      </p:scale>
      <p:origin x="0" y="264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2"/>
      </p:bgRef>
    </p:bg>
    <p:spTree>
      <p:nvGrpSpPr>
        <p:cNvPr id="1" name=""/>
        <p:cNvGrpSpPr/>
        <p:nvPr/>
      </p:nvGrpSpPr>
      <p:grpSpPr>
        <a:xfrm>
          <a:off x="0" y="0"/>
          <a:ext cx="0" cy="0"/>
          <a:chOff x="0" y="0"/>
          <a:chExt cx="0" cy="0"/>
        </a:xfrm>
      </p:grpSpPr>
      <p:sp>
        <p:nvSpPr>
          <p:cNvPr id="7" name="Forme libre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orme libre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r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AA309A6D-C09C-4548-B29A-6CF363A7E532}" type="datetimeFigureOut">
              <a:rPr lang="fr-FR" smtClean="0"/>
              <a:pPr/>
              <a:t>02/06/2020</a:t>
            </a:fld>
            <a:endParaRPr lang="fr-BE"/>
          </a:p>
        </p:txBody>
      </p:sp>
      <p:sp>
        <p:nvSpPr>
          <p:cNvPr id="19" name="Espace réservé du pied de page 18"/>
          <p:cNvSpPr>
            <a:spLocks noGrp="1"/>
          </p:cNvSpPr>
          <p:nvPr>
            <p:ph type="ftr" sz="quarter" idx="11"/>
          </p:nvPr>
        </p:nvSpPr>
        <p:spPr/>
        <p:txBody>
          <a:bodyPr/>
          <a:lstStyle/>
          <a:p>
            <a:endParaRPr lang="fr-BE"/>
          </a:p>
        </p:txBody>
      </p:sp>
      <p:sp>
        <p:nvSpPr>
          <p:cNvPr id="27" name="Espace réservé du numéro de diapositive 26"/>
          <p:cNvSpPr>
            <a:spLocks noGrp="1"/>
          </p:cNvSpPr>
          <p:nvPr>
            <p:ph type="sldNum" sz="quarter" idx="12"/>
          </p:nvPr>
        </p:nvSpPr>
        <p:spPr/>
        <p:txBody>
          <a:bodyPr/>
          <a:lstStyle/>
          <a:p>
            <a:fld id="{CF4668DC-857F-487D-BFFA-8C0CA5037977}" type="slidenum">
              <a:rPr lang="fr-BE" smtClean="0"/>
              <a:pPr/>
              <a:t>‹N°›</a:t>
            </a:fld>
            <a:endParaRPr lang="fr-BE"/>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02/06/2020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02/06/2020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a:lvl1p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02/06/2020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2">
        <a:schemeClr val="bg2"/>
      </p:bgRef>
    </p:bg>
    <p:spTree>
      <p:nvGrpSpPr>
        <p:cNvPr id="1" name=""/>
        <p:cNvGrpSpPr/>
        <p:nvPr/>
      </p:nvGrpSpPr>
      <p:grpSpPr>
        <a:xfrm>
          <a:off x="0" y="0"/>
          <a:ext cx="0" cy="0"/>
          <a:chOff x="0" y="0"/>
          <a:chExt cx="0" cy="0"/>
        </a:xfrm>
      </p:grpSpPr>
      <p:sp>
        <p:nvSpPr>
          <p:cNvPr id="7" name="Forme libre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orme libre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r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02/06/2020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02/06/2020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AA309A6D-C09C-4548-B29A-6CF363A7E532}" type="datetimeFigureOut">
              <a:rPr lang="fr-FR" smtClean="0"/>
              <a:pPr/>
              <a:t>02/06/2020</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320"/>
            <a:ext cx="7470648" cy="1143000"/>
          </a:xfrm>
        </p:spPr>
        <p:txBody>
          <a:bodyPr anchor="ctr"/>
          <a:lstStyle>
            <a:lvl1pPr algn="l">
              <a:defRPr sz="4600"/>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AA309A6D-C09C-4548-B29A-6CF363A7E532}" type="datetimeFigureOut">
              <a:rPr lang="fr-FR" smtClean="0"/>
              <a:pPr/>
              <a:t>02/06/2020</a:t>
            </a:fld>
            <a:endParaRPr lang="fr-BE"/>
          </a:p>
        </p:txBody>
      </p:sp>
      <p:sp>
        <p:nvSpPr>
          <p:cNvPr id="8" name="Espace réservé du numéro de diapositive 7"/>
          <p:cNvSpPr>
            <a:spLocks noGrp="1"/>
          </p:cNvSpPr>
          <p:nvPr>
            <p:ph type="sldNum" sz="quarter" idx="11"/>
          </p:nvPr>
        </p:nvSpPr>
        <p:spPr/>
        <p:txBody>
          <a:bodyPr/>
          <a:lstStyle/>
          <a:p>
            <a:fld id="{CF4668DC-857F-487D-BFFA-8C0CA5037977}" type="slidenum">
              <a:rPr lang="fr-BE" smtClean="0"/>
              <a:pPr/>
              <a:t>‹N°›</a:t>
            </a:fld>
            <a:endParaRPr lang="fr-BE"/>
          </a:p>
        </p:txBody>
      </p:sp>
      <p:sp>
        <p:nvSpPr>
          <p:cNvPr id="9" name="Espace réservé du pied de page 8"/>
          <p:cNvSpPr>
            <a:spLocks noGrp="1"/>
          </p:cNvSpPr>
          <p:nvPr>
            <p:ph type="ftr" sz="quarter" idx="12"/>
          </p:nvPr>
        </p:nvSpPr>
        <p:spPr/>
        <p:txBody>
          <a:bodyPr/>
          <a:lstStyle/>
          <a:p>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02/06/2020</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02/06/2020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a:xfrm>
            <a:off x="8156448" y="6422064"/>
            <a:ext cx="762000" cy="365125"/>
          </a:xfrm>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a:xfrm>
            <a:off x="457200" y="6422064"/>
            <a:ext cx="2133600" cy="365125"/>
          </a:xfrm>
        </p:spPr>
        <p:txBody>
          <a:bodyPr/>
          <a:lstStyle/>
          <a:p>
            <a:fld id="{AA309A6D-C09C-4548-B29A-6CF363A7E532}" type="datetimeFigureOut">
              <a:rPr lang="fr-FR" smtClean="0"/>
              <a:pPr/>
              <a:t>02/06/2020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orme libre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orme libre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Espace réservé du titre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AA309A6D-C09C-4548-B29A-6CF363A7E532}" type="datetimeFigureOut">
              <a:rPr lang="fr-FR" smtClean="0"/>
              <a:pPr/>
              <a:t>02/06/2020</a:t>
            </a:fld>
            <a:endParaRPr lang="fr-BE"/>
          </a:p>
        </p:txBody>
      </p:sp>
      <p:sp>
        <p:nvSpPr>
          <p:cNvPr id="22" name="Espace réservé du pied de page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fr-BE"/>
          </a:p>
        </p:txBody>
      </p:sp>
      <p:sp>
        <p:nvSpPr>
          <p:cNvPr id="18" name="Espace réservé du numéro de diapositive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CF4668DC-857F-487D-BFFA-8C0CA5037977}" type="slidenum">
              <a:rPr lang="fr-BE" smtClean="0"/>
              <a:pPr/>
              <a:t>‹N°›</a:t>
            </a:fld>
            <a:endParaRPr lang="fr-BE"/>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hyperlink" Target="https://fr.wikipedia.org/wiki/Dicotyl%C3%A9done" TargetMode="External"/><Relationship Id="rId3" Type="http://schemas.openxmlformats.org/officeDocument/2006/relationships/hyperlink" Target="https://fr.wikipedia.org/wiki/T%C3%A9gument_(botanique)" TargetMode="External"/><Relationship Id="rId7" Type="http://schemas.openxmlformats.org/officeDocument/2006/relationships/hyperlink" Target="https://fr.wikipedia.org/wiki/Angiosperme" TargetMode="External"/><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hyperlink" Target="https://fr.wikipedia.org/wiki/Embryon" TargetMode="External"/><Relationship Id="rId5" Type="http://schemas.openxmlformats.org/officeDocument/2006/relationships/hyperlink" Target="https://fr.wikipedia.org/wiki/Cotyl%C3%A9don" TargetMode="External"/><Relationship Id="rId4" Type="http://schemas.openxmlformats.org/officeDocument/2006/relationships/hyperlink" Target="https://fr.wikipedia.org/wiki/Albumen"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hyperlink" Target="http://www.snv.jussieu.fr/bmedia/Fruits/fruitsDehiscent.htm"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www.snv.jussieu.fr/bmedia/Fruits/fleurOvaire.htm" TargetMode="External"/><Relationship Id="rId2" Type="http://schemas.openxmlformats.org/officeDocument/2006/relationships/hyperlink" Target="http://www.snv.jussieu.fr/bmedia/Fruits/fruitsSimples.htm" TargetMode="Externa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32.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hyperlink" Target="http://www.snv.jussieu.fr/bmedia/Fruits/fruitsSimples.htm"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snv.jussieu.fr/bmedia/Fruits/fruitsSecs.htm" TargetMode="Externa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www.snv.jussieu.fr/bmedia/Fruits/fleurOvaire.htm" TargetMode="External"/><Relationship Id="rId2" Type="http://schemas.openxmlformats.org/officeDocument/2006/relationships/hyperlink" Target="http://www.snv.jussieu.fr/bmedia/Fruits/fruitsDehiscent.htm" TargetMode="External"/><Relationship Id="rId1" Type="http://schemas.openxmlformats.org/officeDocument/2006/relationships/slideLayout" Target="../slideLayouts/slideLayout9.xml"/><Relationship Id="rId4" Type="http://schemas.openxmlformats.org/officeDocument/2006/relationships/image" Target="../media/image26.jpeg"/></Relationships>
</file>

<file path=ppt/slides/_rels/slide4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www.snv.jussieu.fr/bmedia/Fruits/ricin.htm" TargetMode="External"/><Relationship Id="rId2" Type="http://schemas.openxmlformats.org/officeDocument/2006/relationships/image" Target="../media/image32.gi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gi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hyperlink" Target="http://www.snv.jussieu.fr/bmedia/Fruits/fleurPlacentation.htm" TargetMode="External"/><Relationship Id="rId2" Type="http://schemas.openxmlformats.org/officeDocument/2006/relationships/image" Target="../media/image39.jpe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www.snv.jussieu.fr/bmedia/Fruits/fruitsCharnus.htm" TargetMode="External"/><Relationship Id="rId1" Type="http://schemas.openxmlformats.org/officeDocument/2006/relationships/slideLayout" Target="../slideLayouts/slideLayout7.xml"/><Relationship Id="rId4" Type="http://schemas.openxmlformats.org/officeDocument/2006/relationships/hyperlink" Target="http://www.snv.jussieu.fr/bmedia/Fruits/fleurOvaire.htm"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hyperlink" Target="http://www.snv.jussieu.fr/bmedia/Fruits/fleurOvaire.htm" TargetMode="External"/><Relationship Id="rId2" Type="http://schemas.openxmlformats.org/officeDocument/2006/relationships/hyperlink" Target="http://www.snv.jussieu.fr/bmedia/Fruits/fruitsCharnus.htm" TargetMode="External"/><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5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gi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image" Target="../media/image55.gi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7.gi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58.gi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9.gif"/><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60.gif"/><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61.gif"/><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29064" y="3337560"/>
            <a:ext cx="8286340" cy="2301240"/>
          </a:xfrm>
        </p:spPr>
        <p:txBody>
          <a:bodyPr/>
          <a:lstStyle/>
          <a:p>
            <a:r>
              <a:rPr lang="fr-FR" sz="4800" dirty="0" smtClean="0"/>
              <a:t>Le cycle de développement</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285728"/>
            <a:ext cx="8429684" cy="4524315"/>
          </a:xfrm>
          <a:prstGeom prst="rect">
            <a:avLst/>
          </a:prstGeom>
        </p:spPr>
        <p:txBody>
          <a:bodyPr wrap="square">
            <a:spAutoFit/>
          </a:bodyPr>
          <a:lstStyle/>
          <a:p>
            <a:r>
              <a:rPr lang="fr-FR" sz="2400" dirty="0" smtClean="0">
                <a:solidFill>
                  <a:srgbClr val="FFFF00"/>
                </a:solidFill>
                <a:latin typeface="Times New Roman" pitchFamily="18" charset="0"/>
                <a:cs typeface="Times New Roman" pitchFamily="18" charset="0"/>
              </a:rPr>
              <a:t>Développement du </a:t>
            </a:r>
            <a:r>
              <a:rPr lang="fr-FR" sz="2400" dirty="0" err="1" smtClean="0">
                <a:solidFill>
                  <a:srgbClr val="FFFF00"/>
                </a:solidFill>
                <a:latin typeface="Times New Roman" pitchFamily="18" charset="0"/>
                <a:cs typeface="Times New Roman" pitchFamily="18" charset="0"/>
              </a:rPr>
              <a:t>mégagamétophyte</a:t>
            </a:r>
            <a:endParaRPr lang="fr-FR" sz="2400" dirty="0" smtClean="0">
              <a:solidFill>
                <a:srgbClr val="FFFF00"/>
              </a:solidFill>
              <a:latin typeface="Times New Roman" pitchFamily="18" charset="0"/>
              <a:cs typeface="Times New Roman" pitchFamily="18" charset="0"/>
            </a:endParaRPr>
          </a:p>
          <a:p>
            <a:r>
              <a:rPr lang="fr-FR" sz="2400" dirty="0" smtClean="0">
                <a:solidFill>
                  <a:srgbClr val="FFFF00"/>
                </a:solidFill>
                <a:latin typeface="Times New Roman" pitchFamily="18" charset="0"/>
                <a:cs typeface="Times New Roman" pitchFamily="18" charset="0"/>
              </a:rPr>
              <a:t>(tel que rencontré chez 70% des angiospermes)</a:t>
            </a:r>
          </a:p>
          <a:p>
            <a:endParaRPr lang="fr-FR" sz="2400" dirty="0" smtClean="0">
              <a:solidFill>
                <a:srgbClr val="FFFF00"/>
              </a:solidFill>
              <a:latin typeface="Times New Roman" pitchFamily="18" charset="0"/>
              <a:cs typeface="Times New Roman" pitchFamily="18" charset="0"/>
            </a:endParaRPr>
          </a:p>
          <a:p>
            <a:pPr>
              <a:buFontTx/>
              <a:buChar char="-"/>
            </a:pPr>
            <a:r>
              <a:rPr lang="fr-FR" sz="2400" dirty="0" smtClean="0">
                <a:latin typeface="Times New Roman" pitchFamily="18" charset="0"/>
                <a:cs typeface="Times New Roman" pitchFamily="18" charset="0"/>
              </a:rPr>
              <a:t>un seul </a:t>
            </a:r>
            <a:r>
              <a:rPr lang="fr-FR" sz="2400" dirty="0" err="1" smtClean="0">
                <a:latin typeface="Times New Roman" pitchFamily="18" charset="0"/>
                <a:cs typeface="Times New Roman" pitchFamily="18" charset="0"/>
              </a:rPr>
              <a:t>mégasporocyte</a:t>
            </a:r>
            <a:r>
              <a:rPr lang="fr-FR" sz="2400" dirty="0" smtClean="0">
                <a:latin typeface="Times New Roman" pitchFamily="18" charset="0"/>
                <a:cs typeface="Times New Roman" pitchFamily="18" charset="0"/>
              </a:rPr>
              <a:t> (cellule-mère de  </a:t>
            </a:r>
            <a:r>
              <a:rPr lang="fr-FR" sz="2400" dirty="0" err="1" smtClean="0">
                <a:latin typeface="Times New Roman" pitchFamily="18" charset="0"/>
                <a:cs typeface="Times New Roman" pitchFamily="18" charset="0"/>
              </a:rPr>
              <a:t>mégaspore</a:t>
            </a:r>
            <a:r>
              <a:rPr lang="fr-FR" sz="2400" dirty="0" smtClean="0">
                <a:latin typeface="Times New Roman" pitchFamily="18" charset="0"/>
                <a:cs typeface="Times New Roman" pitchFamily="18" charset="0"/>
              </a:rPr>
              <a:t>( 2n)</a:t>
            </a:r>
          </a:p>
          <a:p>
            <a:pPr>
              <a:buFontTx/>
              <a:buChar char="-"/>
            </a:pPr>
            <a:endParaRPr lang="fr-FR" sz="2400" dirty="0" smtClean="0">
              <a:latin typeface="Times New Roman" pitchFamily="18" charset="0"/>
              <a:cs typeface="Times New Roman" pitchFamily="18" charset="0"/>
            </a:endParaRPr>
          </a:p>
          <a:p>
            <a:r>
              <a:rPr lang="fr-FR" sz="2400" dirty="0" smtClean="0">
                <a:latin typeface="Times New Roman" pitchFamily="18" charset="0"/>
                <a:cs typeface="Times New Roman" pitchFamily="18" charset="0"/>
              </a:rPr>
              <a:t> apparaît dans le nucelle (</a:t>
            </a:r>
            <a:r>
              <a:rPr lang="fr-FR" sz="2400" dirty="0" err="1" smtClean="0">
                <a:latin typeface="Times New Roman" pitchFamily="18" charset="0"/>
                <a:cs typeface="Times New Roman" pitchFamily="18" charset="0"/>
              </a:rPr>
              <a:t>mégasporange</a:t>
            </a:r>
            <a:r>
              <a:rPr lang="fr-FR" sz="2400" dirty="0" smtClean="0">
                <a:latin typeface="Times New Roman" pitchFamily="18" charset="0"/>
                <a:cs typeface="Times New Roman" pitchFamily="18" charset="0"/>
              </a:rPr>
              <a:t>)</a:t>
            </a:r>
          </a:p>
          <a:p>
            <a:endParaRPr lang="fr-FR" sz="2400" dirty="0" smtClean="0">
              <a:latin typeface="Times New Roman" pitchFamily="18" charset="0"/>
              <a:cs typeface="Times New Roman" pitchFamily="18" charset="0"/>
            </a:endParaRPr>
          </a:p>
          <a:p>
            <a:pPr>
              <a:buFontTx/>
              <a:buChar char="-"/>
            </a:pPr>
            <a:r>
              <a:rPr lang="fr-FR" sz="2400" dirty="0" smtClean="0">
                <a:latin typeface="Times New Roman" pitchFamily="18" charset="0"/>
                <a:cs typeface="Times New Roman" pitchFamily="18" charset="0"/>
              </a:rPr>
              <a:t>subit la méiose pour former 4 </a:t>
            </a:r>
            <a:r>
              <a:rPr lang="fr-FR" sz="2400" dirty="0" err="1" smtClean="0">
                <a:latin typeface="Times New Roman" pitchFamily="18" charset="0"/>
                <a:cs typeface="Times New Roman" pitchFamily="18" charset="0"/>
              </a:rPr>
              <a:t>mégaspores</a:t>
            </a:r>
            <a:r>
              <a:rPr lang="fr-FR" sz="2400" dirty="0" smtClean="0">
                <a:latin typeface="Times New Roman" pitchFamily="18" charset="0"/>
                <a:cs typeface="Times New Roman" pitchFamily="18" charset="0"/>
              </a:rPr>
              <a:t> haploïdes</a:t>
            </a:r>
          </a:p>
          <a:p>
            <a:pPr>
              <a:buFontTx/>
              <a:buChar char="-"/>
            </a:pPr>
            <a:endParaRPr lang="fr-FR" sz="2400" dirty="0" smtClean="0">
              <a:latin typeface="Times New Roman" pitchFamily="18" charset="0"/>
              <a:cs typeface="Times New Roman" pitchFamily="18" charset="0"/>
            </a:endParaRPr>
          </a:p>
          <a:p>
            <a:pPr>
              <a:buFontTx/>
              <a:buChar char="-"/>
            </a:pPr>
            <a:r>
              <a:rPr lang="fr-FR" sz="2400" dirty="0" smtClean="0">
                <a:latin typeface="Times New Roman" pitchFamily="18" charset="0"/>
                <a:cs typeface="Times New Roman" pitchFamily="18" charset="0"/>
              </a:rPr>
              <a:t>3 des 4 </a:t>
            </a:r>
            <a:r>
              <a:rPr lang="fr-FR" sz="2400" dirty="0" err="1" smtClean="0">
                <a:latin typeface="Times New Roman" pitchFamily="18" charset="0"/>
                <a:cs typeface="Times New Roman" pitchFamily="18" charset="0"/>
              </a:rPr>
              <a:t>mégaspores</a:t>
            </a:r>
            <a:r>
              <a:rPr lang="fr-FR" sz="2400" dirty="0" smtClean="0">
                <a:latin typeface="Times New Roman" pitchFamily="18" charset="0"/>
                <a:cs typeface="Times New Roman" pitchFamily="18" charset="0"/>
              </a:rPr>
              <a:t> dégénèrent, l’autre (</a:t>
            </a:r>
            <a:r>
              <a:rPr lang="fr-FR" sz="2400" dirty="0" err="1" smtClean="0">
                <a:latin typeface="Times New Roman" pitchFamily="18" charset="0"/>
                <a:cs typeface="Times New Roman" pitchFamily="18" charset="0"/>
              </a:rPr>
              <a:t>mégaspore</a:t>
            </a:r>
            <a:r>
              <a:rPr lang="fr-FR" sz="2400" dirty="0" smtClean="0">
                <a:latin typeface="Times New Roman" pitchFamily="18" charset="0"/>
                <a:cs typeface="Times New Roman" pitchFamily="18" charset="0"/>
              </a:rPr>
              <a:t> fonctionnelle)</a:t>
            </a:r>
          </a:p>
          <a:p>
            <a:pPr>
              <a:buFontTx/>
              <a:buChar char="-"/>
            </a:pPr>
            <a:endParaRPr lang="fr-FR" sz="2400" dirty="0" smtClean="0">
              <a:latin typeface="Times New Roman" pitchFamily="18" charset="0"/>
              <a:cs typeface="Times New Roman" pitchFamily="18" charset="0"/>
            </a:endParaRPr>
          </a:p>
          <a:p>
            <a:r>
              <a:rPr lang="fr-FR" sz="2400" dirty="0" smtClean="0">
                <a:latin typeface="Times New Roman" pitchFamily="18" charset="0"/>
                <a:cs typeface="Times New Roman" pitchFamily="18" charset="0"/>
              </a:rPr>
              <a:t> est à l’origine du sac </a:t>
            </a:r>
            <a:r>
              <a:rPr lang="fr-FR" sz="2400" dirty="0" err="1" smtClean="0">
                <a:latin typeface="Times New Roman" pitchFamily="18" charset="0"/>
                <a:cs typeface="Times New Roman" pitchFamily="18" charset="0"/>
              </a:rPr>
              <a:t>embryonaire</a:t>
            </a:r>
            <a:endParaRPr lang="fr-FR"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6715140" y="357166"/>
            <a:ext cx="2066925" cy="6134100"/>
          </a:xfrm>
          <a:prstGeom prst="rect">
            <a:avLst/>
          </a:prstGeom>
          <a:noFill/>
          <a:ln w="9525">
            <a:noFill/>
            <a:miter lim="800000"/>
            <a:headEnd/>
            <a:tailEnd/>
          </a:ln>
          <a:effectLst/>
        </p:spPr>
      </p:pic>
      <p:sp>
        <p:nvSpPr>
          <p:cNvPr id="3" name="Rectangle 2"/>
          <p:cNvSpPr/>
          <p:nvPr/>
        </p:nvSpPr>
        <p:spPr>
          <a:xfrm>
            <a:off x="0" y="0"/>
            <a:ext cx="5429224" cy="3785652"/>
          </a:xfrm>
          <a:prstGeom prst="rect">
            <a:avLst/>
          </a:prstGeom>
        </p:spPr>
        <p:txBody>
          <a:bodyPr wrap="square">
            <a:spAutoFit/>
          </a:bodyPr>
          <a:lstStyle/>
          <a:p>
            <a:endParaRPr lang="fr-FR" sz="2400" b="1" dirty="0" smtClean="0">
              <a:latin typeface="Times New Roman" pitchFamily="18" charset="0"/>
              <a:cs typeface="Times New Roman" pitchFamily="18" charset="0"/>
            </a:endParaRPr>
          </a:p>
          <a:p>
            <a:r>
              <a:rPr lang="fr-FR" sz="2400" b="1" dirty="0" smtClean="0">
                <a:latin typeface="Times New Roman" pitchFamily="18" charset="0"/>
                <a:cs typeface="Times New Roman" pitchFamily="18" charset="0"/>
              </a:rPr>
              <a:t>-  Le </a:t>
            </a:r>
            <a:r>
              <a:rPr lang="fr-FR" sz="2400" b="1" dirty="0" err="1" smtClean="0">
                <a:latin typeface="Times New Roman" pitchFamily="18" charset="0"/>
                <a:cs typeface="Times New Roman" pitchFamily="18" charset="0"/>
              </a:rPr>
              <a:t>mégaspore</a:t>
            </a:r>
            <a:r>
              <a:rPr lang="fr-FR" sz="2400" b="1" dirty="0" smtClean="0">
                <a:latin typeface="Times New Roman" pitchFamily="18" charset="0"/>
                <a:cs typeface="Times New Roman" pitchFamily="18" charset="0"/>
              </a:rPr>
              <a:t> fonctionnelle s’accroît au dépend du nucelle</a:t>
            </a:r>
          </a:p>
          <a:p>
            <a:r>
              <a:rPr lang="fr-FR" sz="2400" b="1" dirty="0" smtClean="0">
                <a:latin typeface="Times New Roman" pitchFamily="18" charset="0"/>
                <a:cs typeface="Times New Roman" pitchFamily="18" charset="0"/>
              </a:rPr>
              <a:t>- son noyau se divise:</a:t>
            </a:r>
          </a:p>
          <a:p>
            <a:r>
              <a:rPr lang="fr-FR" sz="2400" b="1" dirty="0" smtClean="0">
                <a:latin typeface="Times New Roman" pitchFamily="18" charset="0"/>
                <a:cs typeface="Times New Roman" pitchFamily="18" charset="0"/>
              </a:rPr>
              <a:t>- 3 séries de mitoses donnent 8 noyaux</a:t>
            </a:r>
          </a:p>
          <a:p>
            <a:r>
              <a:rPr lang="fr-FR" sz="2400" b="1" dirty="0" smtClean="0">
                <a:latin typeface="Times New Roman" pitchFamily="18" charset="0"/>
                <a:cs typeface="Times New Roman" pitchFamily="18" charset="0"/>
              </a:rPr>
              <a:t>- à la fin (</a:t>
            </a:r>
            <a:r>
              <a:rPr lang="fr-FR" sz="2400" b="1" dirty="0" err="1" smtClean="0">
                <a:latin typeface="Times New Roman" pitchFamily="18" charset="0"/>
                <a:cs typeface="Times New Roman" pitchFamily="18" charset="0"/>
              </a:rPr>
              <a:t>mégagamétophyte</a:t>
            </a:r>
            <a:r>
              <a:rPr lang="fr-FR" sz="2400" b="1" dirty="0" smtClean="0">
                <a:latin typeface="Times New Roman" pitchFamily="18" charset="0"/>
                <a:cs typeface="Times New Roman" pitchFamily="18" charset="0"/>
              </a:rPr>
              <a:t> adulte):</a:t>
            </a:r>
          </a:p>
          <a:p>
            <a:r>
              <a:rPr lang="fr-FR" sz="2400" b="1" dirty="0" smtClean="0">
                <a:latin typeface="Times New Roman" pitchFamily="18" charset="0"/>
                <a:cs typeface="Times New Roman" pitchFamily="18" charset="0"/>
              </a:rPr>
              <a:t>- 6 noyaux se sont organisés en cellules complètes:</a:t>
            </a:r>
          </a:p>
          <a:p>
            <a:r>
              <a:rPr lang="fr-FR" sz="2400" b="1" dirty="0" smtClean="0">
                <a:latin typeface="Times New Roman" pitchFamily="18" charset="0"/>
                <a:cs typeface="Times New Roman" pitchFamily="18" charset="0"/>
              </a:rPr>
              <a:t>(1 oosphère, 2 synergides, 3 antipodes)</a:t>
            </a:r>
          </a:p>
          <a:p>
            <a:r>
              <a:rPr lang="fr-FR" sz="2400" b="1" dirty="0" smtClean="0">
                <a:latin typeface="Times New Roman" pitchFamily="18" charset="0"/>
                <a:cs typeface="Times New Roman" pitchFamily="18" charset="0"/>
              </a:rPr>
              <a:t>- 2 noyaux sont libres (noyaux polaires)</a:t>
            </a:r>
            <a:endParaRPr lang="fr-FR" sz="24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 calcmode="lin" valueType="num">
                                      <p:cBhvr additive="base">
                                        <p:cTn id="12" dur="500" fill="hold"/>
                                        <p:tgtEl>
                                          <p:spTgt spid="9218"/>
                                        </p:tgtEl>
                                        <p:attrNameLst>
                                          <p:attrName>ppt_x</p:attrName>
                                        </p:attrNameLst>
                                      </p:cBhvr>
                                      <p:tavLst>
                                        <p:tav tm="0">
                                          <p:val>
                                            <p:strVal val="#ppt_x"/>
                                          </p:val>
                                        </p:tav>
                                        <p:tav tm="100000">
                                          <p:val>
                                            <p:strVal val="#ppt_x"/>
                                          </p:val>
                                        </p:tav>
                                      </p:tavLst>
                                    </p:anim>
                                    <p:anim calcmode="lin" valueType="num">
                                      <p:cBhvr additive="base">
                                        <p:cTn id="13"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5728"/>
            <a:ext cx="4572000" cy="461665"/>
          </a:xfrm>
          <a:prstGeom prst="rect">
            <a:avLst/>
          </a:prstGeom>
        </p:spPr>
        <p:txBody>
          <a:bodyPr>
            <a:spAutoFit/>
          </a:bodyPr>
          <a:lstStyle/>
          <a:p>
            <a:r>
              <a:rPr lang="fr-FR" sz="2400" b="1" dirty="0" smtClean="0"/>
              <a:t>SAC EMBRYONAIRE</a:t>
            </a:r>
            <a:endParaRPr lang="fr-FR" sz="2400" dirty="0"/>
          </a:p>
        </p:txBody>
      </p:sp>
      <p:pic>
        <p:nvPicPr>
          <p:cNvPr id="12290" name="Picture 2"/>
          <p:cNvPicPr>
            <a:picLocks noChangeAspect="1" noChangeArrowheads="1"/>
          </p:cNvPicPr>
          <p:nvPr/>
        </p:nvPicPr>
        <p:blipFill>
          <a:blip r:embed="rId2"/>
          <a:srcRect/>
          <a:stretch>
            <a:fillRect/>
          </a:stretch>
        </p:blipFill>
        <p:spPr bwMode="auto">
          <a:xfrm>
            <a:off x="785786" y="1857364"/>
            <a:ext cx="2786082" cy="3000396"/>
          </a:xfrm>
          <a:prstGeom prst="rect">
            <a:avLst/>
          </a:prstGeom>
          <a:noFill/>
          <a:ln w="9525">
            <a:noFill/>
            <a:miter lim="800000"/>
            <a:headEnd/>
            <a:tailEnd/>
          </a:ln>
          <a:effectLst/>
        </p:spPr>
      </p:pic>
      <p:pic>
        <p:nvPicPr>
          <p:cNvPr id="12291" name="Picture 3"/>
          <p:cNvPicPr>
            <a:picLocks noChangeAspect="1" noChangeArrowheads="1"/>
          </p:cNvPicPr>
          <p:nvPr/>
        </p:nvPicPr>
        <p:blipFill>
          <a:blip r:embed="rId3"/>
          <a:srcRect/>
          <a:stretch>
            <a:fillRect/>
          </a:stretch>
        </p:blipFill>
        <p:spPr bwMode="auto">
          <a:xfrm>
            <a:off x="4643438" y="1142984"/>
            <a:ext cx="3619500" cy="44862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8662" y="0"/>
            <a:ext cx="7500990" cy="5262979"/>
          </a:xfrm>
          <a:prstGeom prst="rect">
            <a:avLst/>
          </a:prstGeom>
        </p:spPr>
        <p:txBody>
          <a:bodyPr wrap="square">
            <a:spAutoFit/>
          </a:bodyPr>
          <a:lstStyle/>
          <a:p>
            <a:pPr>
              <a:lnSpc>
                <a:spcPct val="200000"/>
              </a:lnSpc>
            </a:pPr>
            <a:r>
              <a:rPr lang="fr-FR" sz="2400" b="1" dirty="0" smtClean="0">
                <a:solidFill>
                  <a:srgbClr val="FFFF00"/>
                </a:solidFill>
                <a:latin typeface="Times New Roman" pitchFamily="18" charset="0"/>
                <a:cs typeface="Times New Roman" pitchFamily="18" charset="0"/>
              </a:rPr>
              <a:t>Autogamie:</a:t>
            </a:r>
          </a:p>
          <a:p>
            <a:pPr>
              <a:lnSpc>
                <a:spcPct val="200000"/>
              </a:lnSpc>
            </a:pPr>
            <a:r>
              <a:rPr lang="fr-FR" sz="2400" b="1" dirty="0" smtClean="0">
                <a:latin typeface="Times New Roman" pitchFamily="18" charset="0"/>
                <a:cs typeface="Times New Roman" pitchFamily="18" charset="0"/>
              </a:rPr>
              <a:t>- pollen d’une fleur déposé sur le</a:t>
            </a:r>
          </a:p>
          <a:p>
            <a:pPr>
              <a:lnSpc>
                <a:spcPct val="200000"/>
              </a:lnSpc>
            </a:pPr>
            <a:r>
              <a:rPr lang="fr-FR" sz="2400" b="1" dirty="0" smtClean="0">
                <a:latin typeface="Times New Roman" pitchFamily="18" charset="0"/>
                <a:cs typeface="Times New Roman" pitchFamily="18" charset="0"/>
              </a:rPr>
              <a:t>stigmate de la même fleur</a:t>
            </a:r>
          </a:p>
          <a:p>
            <a:pPr>
              <a:lnSpc>
                <a:spcPct val="200000"/>
              </a:lnSpc>
            </a:pPr>
            <a:r>
              <a:rPr lang="fr-FR" sz="2400" b="1" dirty="0" smtClean="0">
                <a:solidFill>
                  <a:srgbClr val="FFFF00"/>
                </a:solidFill>
                <a:latin typeface="Times New Roman" pitchFamily="18" charset="0"/>
                <a:cs typeface="Times New Roman" pitchFamily="18" charset="0"/>
              </a:rPr>
              <a:t>Allogamie (ou pollinisation croisée):</a:t>
            </a:r>
          </a:p>
          <a:p>
            <a:pPr>
              <a:lnSpc>
                <a:spcPct val="200000"/>
              </a:lnSpc>
            </a:pPr>
            <a:r>
              <a:rPr lang="fr-FR" sz="2400" b="1" dirty="0" smtClean="0">
                <a:latin typeface="Times New Roman" pitchFamily="18" charset="0"/>
                <a:cs typeface="Times New Roman" pitchFamily="18" charset="0"/>
              </a:rPr>
              <a:t>- pollen d’une fleur déposé sur le</a:t>
            </a:r>
          </a:p>
          <a:p>
            <a:pPr>
              <a:lnSpc>
                <a:spcPct val="200000"/>
              </a:lnSpc>
            </a:pPr>
            <a:r>
              <a:rPr lang="fr-FR" sz="2400" b="1" dirty="0" smtClean="0">
                <a:latin typeface="Times New Roman" pitchFamily="18" charset="0"/>
                <a:cs typeface="Times New Roman" pitchFamily="18" charset="0"/>
              </a:rPr>
              <a:t>stigmate d’une autre fleur</a:t>
            </a:r>
          </a:p>
          <a:p>
            <a:pPr>
              <a:lnSpc>
                <a:spcPct val="200000"/>
              </a:lnSpc>
              <a:buFontTx/>
              <a:buChar char="-"/>
            </a:pPr>
            <a:r>
              <a:rPr lang="fr-FR" sz="2400" b="1" dirty="0" smtClean="0">
                <a:latin typeface="Times New Roman" pitchFamily="18" charset="0"/>
                <a:cs typeface="Times New Roman" pitchFamily="18" charset="0"/>
              </a:rPr>
              <a:t>fleurs peuvent être du même individu</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2976" y="428604"/>
            <a:ext cx="6858016" cy="3970318"/>
          </a:xfrm>
          <a:prstGeom prst="rect">
            <a:avLst/>
          </a:prstGeom>
        </p:spPr>
        <p:txBody>
          <a:bodyPr wrap="square">
            <a:spAutoFit/>
          </a:bodyPr>
          <a:lstStyle/>
          <a:p>
            <a:pPr>
              <a:lnSpc>
                <a:spcPct val="150000"/>
              </a:lnSpc>
            </a:pPr>
            <a:r>
              <a:rPr lang="fr-FR" sz="2400" b="1" dirty="0" smtClean="0">
                <a:solidFill>
                  <a:srgbClr val="FFFF00"/>
                </a:solidFill>
                <a:latin typeface="Times New Roman" pitchFamily="18" charset="0"/>
                <a:cs typeface="Times New Roman" pitchFamily="18" charset="0"/>
              </a:rPr>
              <a:t>Facteurs qui favorisent la pollinisation croisée:</a:t>
            </a:r>
          </a:p>
          <a:p>
            <a:pPr>
              <a:lnSpc>
                <a:spcPct val="150000"/>
              </a:lnSpc>
            </a:pPr>
            <a:r>
              <a:rPr lang="fr-FR" sz="2400" dirty="0" smtClean="0">
                <a:latin typeface="Times New Roman" pitchFamily="18" charset="0"/>
                <a:cs typeface="Times New Roman" pitchFamily="18" charset="0"/>
              </a:rPr>
              <a:t> </a:t>
            </a:r>
            <a:r>
              <a:rPr lang="fr-FR" sz="2400" b="1" dirty="0" err="1" smtClean="0">
                <a:latin typeface="Times New Roman" pitchFamily="18" charset="0"/>
                <a:cs typeface="Times New Roman" pitchFamily="18" charset="0"/>
              </a:rPr>
              <a:t>dioécie</a:t>
            </a:r>
            <a:r>
              <a:rPr lang="fr-FR" sz="2400" b="1" dirty="0" smtClean="0">
                <a:latin typeface="Times New Roman" pitchFamily="18" charset="0"/>
                <a:cs typeface="Times New Roman" pitchFamily="18" charset="0"/>
              </a:rPr>
              <a:t>: fleurs mâles et femelles sur des individus différents</a:t>
            </a:r>
          </a:p>
          <a:p>
            <a:pPr>
              <a:lnSpc>
                <a:spcPct val="150000"/>
              </a:lnSpc>
            </a:pPr>
            <a:r>
              <a:rPr lang="fr-FR" sz="2400" dirty="0" smtClean="0">
                <a:latin typeface="Times New Roman" pitchFamily="18" charset="0"/>
                <a:cs typeface="Times New Roman" pitchFamily="18" charset="0"/>
              </a:rPr>
              <a:t> </a:t>
            </a:r>
            <a:r>
              <a:rPr lang="fr-FR" sz="2400" b="1" dirty="0" err="1" smtClean="0">
                <a:latin typeface="Times New Roman" pitchFamily="18" charset="0"/>
                <a:cs typeface="Times New Roman" pitchFamily="18" charset="0"/>
              </a:rPr>
              <a:t>monoécie</a:t>
            </a:r>
            <a:r>
              <a:rPr lang="fr-FR" sz="2400" b="1" dirty="0" smtClean="0">
                <a:latin typeface="Times New Roman" pitchFamily="18" charset="0"/>
                <a:cs typeface="Times New Roman" pitchFamily="18" charset="0"/>
              </a:rPr>
              <a:t>: fleurs staminées et </a:t>
            </a:r>
            <a:r>
              <a:rPr lang="fr-FR" sz="2400" b="1" dirty="0" err="1" smtClean="0">
                <a:latin typeface="Times New Roman" pitchFamily="18" charset="0"/>
                <a:cs typeface="Times New Roman" pitchFamily="18" charset="0"/>
              </a:rPr>
              <a:t>pistillées</a:t>
            </a:r>
            <a:r>
              <a:rPr lang="fr-FR" sz="2400" b="1" dirty="0" smtClean="0">
                <a:latin typeface="Times New Roman" pitchFamily="18" charset="0"/>
                <a:cs typeface="Times New Roman" pitchFamily="18" charset="0"/>
              </a:rPr>
              <a:t> distinctes</a:t>
            </a:r>
          </a:p>
          <a:p>
            <a:pPr>
              <a:lnSpc>
                <a:spcPct val="150000"/>
              </a:lnSpc>
            </a:pPr>
            <a:r>
              <a:rPr lang="fr-FR" sz="2400" dirty="0" smtClean="0">
                <a:latin typeface="Times New Roman" pitchFamily="18" charset="0"/>
                <a:cs typeface="Times New Roman" pitchFamily="18" charset="0"/>
              </a:rPr>
              <a:t> </a:t>
            </a:r>
            <a:r>
              <a:rPr lang="fr-FR" sz="2400" b="1" dirty="0" err="1" smtClean="0">
                <a:latin typeface="Times New Roman" pitchFamily="18" charset="0"/>
                <a:cs typeface="Times New Roman" pitchFamily="18" charset="0"/>
              </a:rPr>
              <a:t>dichogamie</a:t>
            </a:r>
            <a:r>
              <a:rPr lang="fr-FR" sz="2400" b="1" dirty="0" smtClean="0">
                <a:latin typeface="Times New Roman" pitchFamily="18" charset="0"/>
                <a:cs typeface="Times New Roman" pitchFamily="18" charset="0"/>
              </a:rPr>
              <a:t>: étamines et carpelles atteignent la maturité à des moments différents (très répandue chez les angiospermes).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2910" y="714356"/>
            <a:ext cx="7929618" cy="2862322"/>
          </a:xfrm>
          <a:prstGeom prst="rect">
            <a:avLst/>
          </a:prstGeom>
        </p:spPr>
        <p:txBody>
          <a:bodyPr wrap="square">
            <a:spAutoFit/>
          </a:bodyPr>
          <a:lstStyle/>
          <a:p>
            <a:pPr>
              <a:lnSpc>
                <a:spcPct val="150000"/>
              </a:lnSpc>
            </a:pPr>
            <a:r>
              <a:rPr lang="fr-FR" sz="2400" b="1" dirty="0" smtClean="0">
                <a:solidFill>
                  <a:srgbClr val="FFFF00"/>
                </a:solidFill>
                <a:latin typeface="Times New Roman" pitchFamily="18" charset="0"/>
                <a:cs typeface="Times New Roman" pitchFamily="18" charset="0"/>
              </a:rPr>
              <a:t>Transport du pollen de l’anthère au stigmate</a:t>
            </a:r>
          </a:p>
          <a:p>
            <a:pPr>
              <a:lnSpc>
                <a:spcPct val="150000"/>
              </a:lnSpc>
            </a:pPr>
            <a:r>
              <a:rPr lang="fr-FR" sz="2400" b="1" dirty="0" smtClean="0">
                <a:latin typeface="Times New Roman" pitchFamily="18" charset="0"/>
                <a:cs typeface="Times New Roman" pitchFamily="18" charset="0"/>
              </a:rPr>
              <a:t>- déhiscence des anthères</a:t>
            </a:r>
          </a:p>
          <a:p>
            <a:pPr>
              <a:lnSpc>
                <a:spcPct val="150000"/>
              </a:lnSpc>
            </a:pPr>
            <a:r>
              <a:rPr lang="fr-FR" sz="2400" b="1" dirty="0" smtClean="0">
                <a:latin typeface="Times New Roman" pitchFamily="18" charset="0"/>
                <a:cs typeface="Times New Roman" pitchFamily="18" charset="0"/>
              </a:rPr>
              <a:t>- dissémination des grains de pollen par le vent, les animaux ou l’eau</a:t>
            </a:r>
          </a:p>
          <a:p>
            <a:pPr>
              <a:lnSpc>
                <a:spcPct val="150000"/>
              </a:lnSpc>
            </a:pPr>
            <a:r>
              <a:rPr lang="fr-FR" sz="2400" b="1" dirty="0" smtClean="0">
                <a:latin typeface="Times New Roman" pitchFamily="18" charset="0"/>
                <a:cs typeface="Times New Roman" pitchFamily="18" charset="0"/>
              </a:rPr>
              <a:t>- adhésion du grain au stigmate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0"/>
            <a:ext cx="8358214" cy="5078313"/>
          </a:xfrm>
          <a:prstGeom prst="rect">
            <a:avLst/>
          </a:prstGeom>
        </p:spPr>
        <p:txBody>
          <a:bodyPr wrap="square">
            <a:spAutoFit/>
          </a:bodyPr>
          <a:lstStyle/>
          <a:p>
            <a:pPr>
              <a:lnSpc>
                <a:spcPct val="150000"/>
              </a:lnSpc>
            </a:pPr>
            <a:r>
              <a:rPr lang="fr-FR" sz="2400" b="1" dirty="0" smtClean="0">
                <a:latin typeface="Times New Roman" pitchFamily="18" charset="0"/>
                <a:cs typeface="Times New Roman" pitchFamily="18" charset="0"/>
              </a:rPr>
              <a:t>- acceptation ou rejet du grain de pollen</a:t>
            </a:r>
          </a:p>
          <a:p>
            <a:pPr>
              <a:lnSpc>
                <a:spcPct val="150000"/>
              </a:lnSpc>
            </a:pPr>
            <a:r>
              <a:rPr lang="fr-FR" sz="2400" b="1" dirty="0" smtClean="0">
                <a:latin typeface="Times New Roman" pitchFamily="18" charset="0"/>
                <a:cs typeface="Times New Roman" pitchFamily="18" charset="0"/>
              </a:rPr>
              <a:t>au niveau du stigmate</a:t>
            </a:r>
          </a:p>
          <a:p>
            <a:pPr>
              <a:lnSpc>
                <a:spcPct val="150000"/>
              </a:lnSpc>
            </a:pPr>
            <a:r>
              <a:rPr lang="fr-FR" sz="2400" b="1" dirty="0" smtClean="0">
                <a:latin typeface="Times New Roman" pitchFamily="18" charset="0"/>
                <a:cs typeface="Times New Roman" pitchFamily="18" charset="0"/>
              </a:rPr>
              <a:t>- hydratation et germination du grain</a:t>
            </a:r>
          </a:p>
          <a:p>
            <a:pPr>
              <a:lnSpc>
                <a:spcPct val="150000"/>
              </a:lnSpc>
            </a:pPr>
            <a:r>
              <a:rPr lang="fr-FR" sz="2400" b="1" dirty="0" smtClean="0">
                <a:latin typeface="Times New Roman" pitchFamily="18" charset="0"/>
                <a:cs typeface="Times New Roman" pitchFamily="18" charset="0"/>
              </a:rPr>
              <a:t>-cellule générative se divise et produit</a:t>
            </a:r>
          </a:p>
          <a:p>
            <a:pPr>
              <a:lnSpc>
                <a:spcPct val="150000"/>
              </a:lnSpc>
            </a:pPr>
            <a:r>
              <a:rPr lang="fr-FR" sz="2400" b="1" dirty="0" smtClean="0">
                <a:latin typeface="Times New Roman" pitchFamily="18" charset="0"/>
                <a:cs typeface="Times New Roman" pitchFamily="18" charset="0"/>
              </a:rPr>
              <a:t>les 2 gamètes mâles (si pas fait avant)</a:t>
            </a:r>
          </a:p>
          <a:p>
            <a:pPr>
              <a:lnSpc>
                <a:spcPct val="150000"/>
              </a:lnSpc>
            </a:pPr>
            <a:r>
              <a:rPr lang="fr-FR" sz="2400" b="1" dirty="0" smtClean="0">
                <a:latin typeface="Times New Roman" pitchFamily="18" charset="0"/>
                <a:cs typeface="Times New Roman" pitchFamily="18" charset="0"/>
              </a:rPr>
              <a:t>- tube pollinique descend le long du</a:t>
            </a:r>
          </a:p>
          <a:p>
            <a:pPr>
              <a:lnSpc>
                <a:spcPct val="150000"/>
              </a:lnSpc>
            </a:pPr>
            <a:r>
              <a:rPr lang="fr-FR" sz="2400" b="1" dirty="0" smtClean="0">
                <a:latin typeface="Times New Roman" pitchFamily="18" charset="0"/>
                <a:cs typeface="Times New Roman" pitchFamily="18" charset="0"/>
              </a:rPr>
              <a:t>style jusqu’à l’ovule</a:t>
            </a:r>
          </a:p>
          <a:p>
            <a:pPr>
              <a:lnSpc>
                <a:spcPct val="150000"/>
              </a:lnSpc>
            </a:pPr>
            <a:r>
              <a:rPr lang="fr-FR" sz="2400" b="1" dirty="0" smtClean="0">
                <a:latin typeface="Times New Roman" pitchFamily="18" charset="0"/>
                <a:cs typeface="Times New Roman" pitchFamily="18" charset="0"/>
              </a:rPr>
              <a:t>- les 2 cellules spermatiques et le</a:t>
            </a:r>
          </a:p>
          <a:p>
            <a:pPr>
              <a:lnSpc>
                <a:spcPct val="150000"/>
              </a:lnSpc>
            </a:pPr>
            <a:r>
              <a:rPr lang="fr-FR" sz="2400" b="1" dirty="0" smtClean="0">
                <a:latin typeface="Times New Roman" pitchFamily="18" charset="0"/>
                <a:cs typeface="Times New Roman" pitchFamily="18" charset="0"/>
              </a:rPr>
              <a:t>noyau du tube sont libérés dans le sac embryonnaire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4857752" y="1071546"/>
            <a:ext cx="2857500" cy="5181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0"/>
            <a:ext cx="9305925" cy="7905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357166"/>
            <a:ext cx="6286512" cy="5262979"/>
          </a:xfrm>
          <a:prstGeom prst="rect">
            <a:avLst/>
          </a:prstGeom>
        </p:spPr>
        <p:txBody>
          <a:bodyPr wrap="square">
            <a:spAutoFit/>
          </a:bodyPr>
          <a:lstStyle/>
          <a:p>
            <a:pPr>
              <a:lnSpc>
                <a:spcPct val="200000"/>
              </a:lnSpc>
            </a:pPr>
            <a:endParaRPr lang="fr-FR" sz="2400" b="1" dirty="0" smtClean="0">
              <a:latin typeface="Times New Roman" pitchFamily="18" charset="0"/>
              <a:cs typeface="Times New Roman" pitchFamily="18" charset="0"/>
            </a:endParaRPr>
          </a:p>
          <a:p>
            <a:pPr>
              <a:lnSpc>
                <a:spcPct val="200000"/>
              </a:lnSpc>
            </a:pPr>
            <a:r>
              <a:rPr lang="fr-FR" sz="2400" b="1" dirty="0" smtClean="0">
                <a:solidFill>
                  <a:srgbClr val="FFFF00"/>
                </a:solidFill>
                <a:latin typeface="Times New Roman" pitchFamily="18" charset="0"/>
                <a:cs typeface="Times New Roman" pitchFamily="18" charset="0"/>
              </a:rPr>
              <a:t>La double fécondation :</a:t>
            </a:r>
          </a:p>
          <a:p>
            <a:pPr>
              <a:lnSpc>
                <a:spcPct val="200000"/>
              </a:lnSpc>
            </a:pPr>
            <a:r>
              <a:rPr lang="fr-FR" sz="2400" b="1" dirty="0" smtClean="0">
                <a:latin typeface="Times New Roman" pitchFamily="18" charset="0"/>
                <a:cs typeface="Times New Roman" pitchFamily="18" charset="0"/>
              </a:rPr>
              <a:t>- le 1ier gamète mâle fusionne avec</a:t>
            </a:r>
          </a:p>
          <a:p>
            <a:pPr>
              <a:lnSpc>
                <a:spcPct val="200000"/>
              </a:lnSpc>
            </a:pPr>
            <a:r>
              <a:rPr lang="fr-FR" sz="2400" b="1" dirty="0" smtClean="0">
                <a:latin typeface="Times New Roman" pitchFamily="18" charset="0"/>
                <a:cs typeface="Times New Roman" pitchFamily="18" charset="0"/>
              </a:rPr>
              <a:t>l’oosphère: zygote (2n)</a:t>
            </a:r>
          </a:p>
          <a:p>
            <a:pPr>
              <a:lnSpc>
                <a:spcPct val="200000"/>
              </a:lnSpc>
            </a:pPr>
            <a:r>
              <a:rPr lang="fr-FR" sz="2400" b="1" dirty="0" smtClean="0">
                <a:latin typeface="Times New Roman" pitchFamily="18" charset="0"/>
                <a:cs typeface="Times New Roman" pitchFamily="18" charset="0"/>
              </a:rPr>
              <a:t>- le 2e gamète mâle fusionne avec les 2</a:t>
            </a:r>
          </a:p>
          <a:p>
            <a:pPr>
              <a:lnSpc>
                <a:spcPct val="200000"/>
              </a:lnSpc>
            </a:pPr>
            <a:r>
              <a:rPr lang="fr-FR" sz="2400" b="1" dirty="0" smtClean="0">
                <a:latin typeface="Times New Roman" pitchFamily="18" charset="0"/>
                <a:cs typeface="Times New Roman" pitchFamily="18" charset="0"/>
              </a:rPr>
              <a:t>noyaux polaires (triple fusion): noyau</a:t>
            </a:r>
          </a:p>
          <a:p>
            <a:pPr>
              <a:lnSpc>
                <a:spcPct val="200000"/>
              </a:lnSpc>
            </a:pPr>
            <a:r>
              <a:rPr lang="fr-FR" sz="2400" b="1" dirty="0" smtClean="0">
                <a:latin typeface="Times New Roman" pitchFamily="18" charset="0"/>
                <a:cs typeface="Times New Roman" pitchFamily="18" charset="0"/>
              </a:rPr>
              <a:t>primaire d’albumen (triploïde, 3n</a:t>
            </a:r>
            <a:endParaRPr lang="fr-FR" sz="2400" b="1" dirty="0">
              <a:latin typeface="Times New Roman" pitchFamily="18" charset="0"/>
              <a:cs typeface="Times New Roman" pitchFamily="18" charset="0"/>
            </a:endParaRPr>
          </a:p>
        </p:txBody>
      </p:sp>
      <p:pic>
        <p:nvPicPr>
          <p:cNvPr id="3" name="Picture 2"/>
          <p:cNvPicPr>
            <a:picLocks noChangeAspect="1" noChangeArrowheads="1"/>
          </p:cNvPicPr>
          <p:nvPr/>
        </p:nvPicPr>
        <p:blipFill>
          <a:blip r:embed="rId2"/>
          <a:srcRect/>
          <a:stretch>
            <a:fillRect/>
          </a:stretch>
        </p:blipFill>
        <p:spPr bwMode="auto">
          <a:xfrm>
            <a:off x="5929322" y="1571612"/>
            <a:ext cx="2924175" cy="37623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57222" y="0"/>
            <a:ext cx="9008852" cy="45719"/>
          </a:xfrm>
        </p:spPr>
        <p:txBody>
          <a:bodyPr>
            <a:normAutofit fontScale="90000"/>
          </a:bodyPr>
          <a:lstStyle/>
          <a:p>
            <a:endParaRPr lang="fr-FR" sz="3200" dirty="0"/>
          </a:p>
        </p:txBody>
      </p:sp>
      <p:sp>
        <p:nvSpPr>
          <p:cNvPr id="3" name="Sous-titre 2"/>
          <p:cNvSpPr>
            <a:spLocks noGrp="1"/>
          </p:cNvSpPr>
          <p:nvPr>
            <p:ph type="subTitle" idx="1"/>
          </p:nvPr>
        </p:nvSpPr>
        <p:spPr>
          <a:xfrm>
            <a:off x="285720" y="714356"/>
            <a:ext cx="8858280" cy="3786214"/>
          </a:xfrm>
        </p:spPr>
        <p:txBody>
          <a:bodyPr>
            <a:normAutofit fontScale="92500" lnSpcReduction="20000"/>
          </a:bodyPr>
          <a:lstStyle/>
          <a:p>
            <a:pPr algn="l"/>
            <a:r>
              <a:rPr lang="fr-FR" sz="3100" b="1" dirty="0" smtClean="0">
                <a:solidFill>
                  <a:srgbClr val="FFC000"/>
                </a:solidFill>
                <a:latin typeface="Times New Roman" pitchFamily="18" charset="0"/>
                <a:cs typeface="Times New Roman" pitchFamily="18" charset="0"/>
              </a:rPr>
              <a:t>Développement du gamétophyte </a:t>
            </a:r>
            <a:r>
              <a:rPr lang="fr-FR" sz="3100" b="1" dirty="0" err="1" smtClean="0">
                <a:solidFill>
                  <a:srgbClr val="FFC000"/>
                </a:solidFill>
                <a:latin typeface="Times New Roman" pitchFamily="18" charset="0"/>
                <a:cs typeface="Times New Roman" pitchFamily="18" charset="0"/>
              </a:rPr>
              <a:t>mȃle</a:t>
            </a:r>
            <a:r>
              <a:rPr lang="fr-FR" sz="3100" b="1" dirty="0" smtClean="0">
                <a:solidFill>
                  <a:srgbClr val="FFC000"/>
                </a:solidFill>
                <a:latin typeface="Times New Roman" pitchFamily="18" charset="0"/>
                <a:cs typeface="Times New Roman" pitchFamily="18" charset="0"/>
              </a:rPr>
              <a:t>:</a:t>
            </a:r>
          </a:p>
          <a:p>
            <a:pPr algn="l"/>
            <a:endParaRPr lang="fr-FR" sz="3100" b="1" dirty="0" smtClean="0">
              <a:solidFill>
                <a:srgbClr val="FF0000"/>
              </a:solidFill>
              <a:latin typeface="Times New Roman" pitchFamily="18" charset="0"/>
              <a:cs typeface="Times New Roman" pitchFamily="18" charset="0"/>
            </a:endParaRPr>
          </a:p>
          <a:p>
            <a:pPr algn="l"/>
            <a:r>
              <a:rPr lang="fr-FR" sz="3100" b="1" dirty="0" smtClean="0">
                <a:latin typeface="Times New Roman" pitchFamily="18" charset="0"/>
                <a:cs typeface="Times New Roman" pitchFamily="18" charset="0"/>
              </a:rPr>
              <a:t> cellules mères du pollen (</a:t>
            </a:r>
            <a:r>
              <a:rPr lang="fr-FR" sz="3100" b="1" dirty="0" err="1" smtClean="0">
                <a:latin typeface="Times New Roman" pitchFamily="18" charset="0"/>
                <a:cs typeface="Times New Roman" pitchFamily="18" charset="0"/>
              </a:rPr>
              <a:t>microsporocytes</a:t>
            </a:r>
            <a:r>
              <a:rPr lang="fr-FR" sz="3100" b="1" dirty="0" smtClean="0">
                <a:latin typeface="Times New Roman" pitchFamily="18" charset="0"/>
                <a:cs typeface="Times New Roman" pitchFamily="18" charset="0"/>
              </a:rPr>
              <a:t>, 2n)</a:t>
            </a:r>
          </a:p>
          <a:p>
            <a:pPr algn="l"/>
            <a:endParaRPr lang="fr-FR" sz="3100" b="1" dirty="0" smtClean="0">
              <a:latin typeface="Times New Roman" pitchFamily="18" charset="0"/>
              <a:cs typeface="Times New Roman" pitchFamily="18" charset="0"/>
            </a:endParaRPr>
          </a:p>
          <a:p>
            <a:pPr algn="l"/>
            <a:r>
              <a:rPr lang="fr-FR" sz="3100" b="1" dirty="0" smtClean="0">
                <a:latin typeface="Times New Roman" pitchFamily="18" charset="0"/>
                <a:cs typeface="Times New Roman" pitchFamily="18" charset="0"/>
              </a:rPr>
              <a:t> subissent la méiose pour donner 4 microspores </a:t>
            </a:r>
          </a:p>
          <a:p>
            <a:pPr algn="l"/>
            <a:endParaRPr lang="fr-FR" sz="3100" b="1" dirty="0" smtClean="0">
              <a:latin typeface="Times New Roman" pitchFamily="18" charset="0"/>
              <a:cs typeface="Times New Roman" pitchFamily="18" charset="0"/>
            </a:endParaRPr>
          </a:p>
          <a:p>
            <a:pPr algn="l"/>
            <a:endParaRPr lang="fr-FR" sz="3100" b="1" dirty="0" smtClean="0">
              <a:latin typeface="Times New Roman" pitchFamily="18" charset="0"/>
              <a:cs typeface="Times New Roman" pitchFamily="18" charset="0"/>
            </a:endParaRPr>
          </a:p>
          <a:p>
            <a:pPr algn="l"/>
            <a:r>
              <a:rPr lang="fr-FR" sz="3100" b="1" dirty="0" smtClean="0">
                <a:latin typeface="Times New Roman" pitchFamily="18" charset="0"/>
                <a:cs typeface="Times New Roman" pitchFamily="18" charset="0"/>
              </a:rPr>
              <a:t>haploïdes (grains de pollen unicellulaires</a:t>
            </a:r>
            <a:r>
              <a:rPr lang="fr-FR" b="1" dirty="0" smtClean="0">
                <a:latin typeface="Times New Roman" pitchFamily="18" charset="0"/>
                <a:cs typeface="Times New Roman" pitchFamily="18" charset="0"/>
              </a:rPr>
              <a:t>)</a:t>
            </a:r>
            <a:endParaRPr lang="fr-FR"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357166"/>
            <a:ext cx="8358246" cy="5262979"/>
          </a:xfrm>
          <a:prstGeom prst="rect">
            <a:avLst/>
          </a:prstGeom>
        </p:spPr>
        <p:txBody>
          <a:bodyPr wrap="square">
            <a:spAutoFit/>
          </a:bodyPr>
          <a:lstStyle/>
          <a:p>
            <a:pPr>
              <a:lnSpc>
                <a:spcPct val="200000"/>
              </a:lnSpc>
            </a:pPr>
            <a:r>
              <a:rPr lang="fr-FR" sz="2400" b="1" dirty="0" smtClean="0">
                <a:latin typeface="Times New Roman" pitchFamily="18" charset="0"/>
                <a:cs typeface="Times New Roman" pitchFamily="18" charset="0"/>
              </a:rPr>
              <a:t> Après la double fécondation:</a:t>
            </a:r>
          </a:p>
          <a:p>
            <a:pPr>
              <a:lnSpc>
                <a:spcPct val="200000"/>
              </a:lnSpc>
            </a:pPr>
            <a:r>
              <a:rPr lang="fr-FR" sz="2400" b="1" dirty="0" smtClean="0">
                <a:latin typeface="Times New Roman" pitchFamily="18" charset="0"/>
                <a:cs typeface="Times New Roman" pitchFamily="18" charset="0"/>
              </a:rPr>
              <a:t> Seuls le zygote et le noyau primaire d’albumen persistent dans le sac embryonnaire</a:t>
            </a:r>
          </a:p>
          <a:p>
            <a:pPr>
              <a:lnSpc>
                <a:spcPct val="200000"/>
              </a:lnSpc>
            </a:pPr>
            <a:r>
              <a:rPr lang="fr-FR" sz="2400" b="1" dirty="0" smtClean="0">
                <a:latin typeface="Times New Roman" pitchFamily="18" charset="0"/>
                <a:cs typeface="Times New Roman" pitchFamily="18" charset="0"/>
              </a:rPr>
              <a:t> les autres noyaux (cellules) se résorbent</a:t>
            </a:r>
          </a:p>
          <a:p>
            <a:pPr>
              <a:lnSpc>
                <a:spcPct val="200000"/>
              </a:lnSpc>
            </a:pPr>
            <a:r>
              <a:rPr lang="fr-FR" sz="2400" b="1" dirty="0" smtClean="0">
                <a:latin typeface="Times New Roman" pitchFamily="18" charset="0"/>
                <a:cs typeface="Times New Roman" pitchFamily="18" charset="0"/>
              </a:rPr>
              <a:t> L’ovule se transforme en graine</a:t>
            </a:r>
          </a:p>
          <a:p>
            <a:pPr>
              <a:lnSpc>
                <a:spcPct val="200000"/>
              </a:lnSpc>
            </a:pPr>
            <a:r>
              <a:rPr lang="fr-FR" sz="2400" b="1" dirty="0" smtClean="0">
                <a:latin typeface="Times New Roman" pitchFamily="18" charset="0"/>
                <a:cs typeface="Times New Roman" pitchFamily="18" charset="0"/>
              </a:rPr>
              <a:t>  Les téguments se transforment en </a:t>
            </a:r>
            <a:r>
              <a:rPr lang="fr-FR" sz="2400" b="1" dirty="0" err="1" smtClean="0">
                <a:latin typeface="Times New Roman" pitchFamily="18" charset="0"/>
                <a:cs typeface="Times New Roman" pitchFamily="18" charset="0"/>
              </a:rPr>
              <a:t>spermoderme</a:t>
            </a:r>
            <a:endParaRPr lang="fr-FR" sz="2400" b="1" dirty="0" smtClean="0">
              <a:latin typeface="Times New Roman" pitchFamily="18" charset="0"/>
              <a:cs typeface="Times New Roman" pitchFamily="18" charset="0"/>
            </a:endParaRPr>
          </a:p>
          <a:p>
            <a:pPr>
              <a:lnSpc>
                <a:spcPct val="200000"/>
              </a:lnSpc>
            </a:pPr>
            <a:r>
              <a:rPr lang="fr-FR" sz="2400" b="1" dirty="0" smtClean="0">
                <a:latin typeface="Times New Roman" pitchFamily="18" charset="0"/>
                <a:cs typeface="Times New Roman" pitchFamily="18" charset="0"/>
              </a:rPr>
              <a:t> L’ovaire se transforme en fruit…</a:t>
            </a:r>
            <a:endParaRPr lang="fr-FR"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0"/>
            <a:ext cx="7858180" cy="6186309"/>
          </a:xfrm>
          <a:prstGeom prst="rect">
            <a:avLst/>
          </a:prstGeom>
        </p:spPr>
        <p:txBody>
          <a:bodyPr wrap="square">
            <a:spAutoFit/>
          </a:bodyPr>
          <a:lstStyle/>
          <a:p>
            <a:pPr>
              <a:lnSpc>
                <a:spcPct val="150000"/>
              </a:lnSpc>
            </a:pPr>
            <a:r>
              <a:rPr lang="fr-FR" sz="2400" b="1" dirty="0" smtClean="0">
                <a:solidFill>
                  <a:srgbClr val="FFFF00"/>
                </a:solidFill>
                <a:latin typeface="Times New Roman" pitchFamily="18" charset="0"/>
                <a:cs typeface="Times New Roman" pitchFamily="18" charset="0"/>
              </a:rPr>
              <a:t>La graine (angiospermes)</a:t>
            </a:r>
          </a:p>
          <a:p>
            <a:pPr>
              <a:lnSpc>
                <a:spcPct val="150000"/>
              </a:lnSpc>
            </a:pPr>
            <a:r>
              <a:rPr lang="fr-FR" sz="2400" b="1" dirty="0" smtClean="0">
                <a:latin typeface="Times New Roman" pitchFamily="18" charset="0"/>
                <a:cs typeface="Times New Roman" pitchFamily="18" charset="0"/>
              </a:rPr>
              <a:t>Provient de la transformation de l’ovule après la fécondation</a:t>
            </a:r>
          </a:p>
          <a:p>
            <a:pPr>
              <a:lnSpc>
                <a:spcPct val="150000"/>
              </a:lnSpc>
            </a:pPr>
            <a:r>
              <a:rPr lang="fr-FR" sz="2400" b="1" dirty="0" smtClean="0">
                <a:solidFill>
                  <a:srgbClr val="FFFF00"/>
                </a:solidFill>
                <a:latin typeface="Times New Roman" pitchFamily="18" charset="0"/>
                <a:cs typeface="Times New Roman" pitchFamily="18" charset="0"/>
              </a:rPr>
              <a:t>Formation de la graine :</a:t>
            </a:r>
          </a:p>
          <a:p>
            <a:pPr>
              <a:lnSpc>
                <a:spcPct val="150000"/>
              </a:lnSpc>
            </a:pPr>
            <a:r>
              <a:rPr lang="fr-FR" sz="2400" b="1" dirty="0" smtClean="0">
                <a:latin typeface="Times New Roman" pitchFamily="18" charset="0"/>
                <a:cs typeface="Times New Roman" pitchFamily="18" charset="0"/>
              </a:rPr>
              <a:t>- le zygote se développe en embryon</a:t>
            </a:r>
          </a:p>
          <a:p>
            <a:pPr>
              <a:lnSpc>
                <a:spcPct val="150000"/>
              </a:lnSpc>
            </a:pPr>
            <a:r>
              <a:rPr lang="fr-FR" sz="2400" dirty="0" smtClean="0">
                <a:latin typeface="Times New Roman" pitchFamily="18" charset="0"/>
                <a:cs typeface="Times New Roman" pitchFamily="18" charset="0"/>
              </a:rPr>
              <a:t>- le </a:t>
            </a:r>
            <a:r>
              <a:rPr lang="fr-FR" sz="2400" b="1" dirty="0" smtClean="0">
                <a:latin typeface="Times New Roman" pitchFamily="18" charset="0"/>
                <a:cs typeface="Times New Roman" pitchFamily="18" charset="0"/>
              </a:rPr>
              <a:t>noyau primaire d’albumen se développe en albumen (fonction : </a:t>
            </a:r>
            <a:r>
              <a:rPr lang="fr-FR" sz="2400" dirty="0" smtClean="0">
                <a:latin typeface="Times New Roman" pitchFamily="18" charset="0"/>
                <a:cs typeface="Times New Roman" pitchFamily="18" charset="0"/>
              </a:rPr>
              <a:t>alimentation de l’embryon en développement)</a:t>
            </a:r>
          </a:p>
          <a:p>
            <a:pPr>
              <a:lnSpc>
                <a:spcPct val="150000"/>
              </a:lnSpc>
            </a:pPr>
            <a:r>
              <a:rPr lang="fr-FR" sz="2400" dirty="0" smtClean="0">
                <a:latin typeface="Times New Roman" pitchFamily="18" charset="0"/>
                <a:cs typeface="Times New Roman" pitchFamily="18" charset="0"/>
              </a:rPr>
              <a:t>- le </a:t>
            </a:r>
            <a:r>
              <a:rPr lang="fr-FR" sz="2400" b="1" dirty="0" smtClean="0">
                <a:latin typeface="Times New Roman" pitchFamily="18" charset="0"/>
                <a:cs typeface="Times New Roman" pitchFamily="18" charset="0"/>
              </a:rPr>
              <a:t>nucelle est détruit ou prolifère en tissu de réserve appelé périsperme</a:t>
            </a:r>
          </a:p>
          <a:p>
            <a:pPr>
              <a:lnSpc>
                <a:spcPct val="150000"/>
              </a:lnSpc>
            </a:pPr>
            <a:r>
              <a:rPr lang="fr-FR" sz="2400" dirty="0" smtClean="0">
                <a:latin typeface="Times New Roman" pitchFamily="18" charset="0"/>
                <a:cs typeface="Times New Roman" pitchFamily="18" charset="0"/>
              </a:rPr>
              <a:t>- les </a:t>
            </a:r>
            <a:r>
              <a:rPr lang="fr-FR" sz="2400" b="1" dirty="0" smtClean="0">
                <a:latin typeface="Times New Roman" pitchFamily="18" charset="0"/>
                <a:cs typeface="Times New Roman" pitchFamily="18" charset="0"/>
              </a:rPr>
              <a:t>téguments de l’ovule se transforment en </a:t>
            </a:r>
            <a:r>
              <a:rPr lang="fr-FR" sz="2400" b="1" dirty="0" err="1" smtClean="0">
                <a:latin typeface="Times New Roman" pitchFamily="18" charset="0"/>
                <a:cs typeface="Times New Roman" pitchFamily="18" charset="0"/>
              </a:rPr>
              <a:t>spermoderme</a:t>
            </a:r>
            <a:r>
              <a:rPr lang="fr-FR" sz="2400" b="1" dirty="0" smtClean="0">
                <a:latin typeface="Times New Roman" pitchFamily="18" charset="0"/>
                <a:cs typeface="Times New Roman" pitchFamily="18" charset="0"/>
              </a:rPr>
              <a:t> de la graine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42918"/>
            <a:ext cx="8715404" cy="4524315"/>
          </a:xfrm>
          <a:prstGeom prst="rect">
            <a:avLst/>
          </a:prstGeom>
        </p:spPr>
        <p:txBody>
          <a:bodyPr wrap="square">
            <a:spAutoFit/>
          </a:bodyPr>
          <a:lstStyle/>
          <a:p>
            <a:pPr>
              <a:lnSpc>
                <a:spcPct val="200000"/>
              </a:lnSpc>
            </a:pPr>
            <a:r>
              <a:rPr lang="fr-FR" sz="2400" b="1" dirty="0" smtClean="0">
                <a:solidFill>
                  <a:srgbClr val="FFFF00"/>
                </a:solidFill>
                <a:latin typeface="Times New Roman" pitchFamily="18" charset="0"/>
                <a:cs typeface="Times New Roman" pitchFamily="18" charset="0"/>
              </a:rPr>
              <a:t>La graine comporte donc  :</a:t>
            </a:r>
          </a:p>
          <a:p>
            <a:pPr>
              <a:lnSpc>
                <a:spcPct val="200000"/>
              </a:lnSpc>
            </a:pPr>
            <a:r>
              <a:rPr lang="fr-FR" sz="2400" b="1" dirty="0" smtClean="0">
                <a:latin typeface="Times New Roman" pitchFamily="18" charset="0"/>
                <a:cs typeface="Times New Roman" pitchFamily="18" charset="0"/>
              </a:rPr>
              <a:t>- embryon: jeune plante prête à se développer</a:t>
            </a:r>
          </a:p>
          <a:p>
            <a:pPr>
              <a:lnSpc>
                <a:spcPct val="200000"/>
              </a:lnSpc>
            </a:pPr>
            <a:r>
              <a:rPr lang="fr-FR" sz="2400" b="1" dirty="0" smtClean="0">
                <a:latin typeface="Times New Roman" pitchFamily="18" charset="0"/>
                <a:cs typeface="Times New Roman" pitchFamily="18" charset="0"/>
              </a:rPr>
              <a:t>- albumen: persiste + ou - longtemps selon le cas</a:t>
            </a:r>
          </a:p>
          <a:p>
            <a:pPr>
              <a:lnSpc>
                <a:spcPct val="200000"/>
              </a:lnSpc>
            </a:pPr>
            <a:r>
              <a:rPr lang="fr-FR" sz="2400" b="1" dirty="0" smtClean="0">
                <a:latin typeface="Times New Roman" pitchFamily="18" charset="0"/>
                <a:cs typeface="Times New Roman" pitchFamily="18" charset="0"/>
              </a:rPr>
              <a:t>- </a:t>
            </a:r>
            <a:r>
              <a:rPr lang="fr-FR" sz="2400" b="1" dirty="0" err="1" smtClean="0">
                <a:latin typeface="Times New Roman" pitchFamily="18" charset="0"/>
                <a:cs typeface="Times New Roman" pitchFamily="18" charset="0"/>
              </a:rPr>
              <a:t>spermoderme</a:t>
            </a:r>
            <a:r>
              <a:rPr lang="fr-FR" sz="2400" b="1" dirty="0" smtClean="0">
                <a:latin typeface="Times New Roman" pitchFamily="18" charset="0"/>
                <a:cs typeface="Times New Roman" pitchFamily="18" charset="0"/>
              </a:rPr>
              <a:t> (ou tégument séminal ): rôle protecteur</a:t>
            </a:r>
          </a:p>
          <a:p>
            <a:pPr>
              <a:lnSpc>
                <a:spcPct val="200000"/>
              </a:lnSpc>
            </a:pPr>
            <a:r>
              <a:rPr lang="fr-FR" sz="2400" b="1" dirty="0" smtClean="0">
                <a:latin typeface="Times New Roman" pitchFamily="18" charset="0"/>
                <a:cs typeface="Times New Roman" pitchFamily="18" charset="0"/>
              </a:rPr>
              <a:t>- hile (lieu d’attache du funicule)</a:t>
            </a:r>
          </a:p>
          <a:p>
            <a:pPr>
              <a:lnSpc>
                <a:spcPct val="200000"/>
              </a:lnSpc>
            </a:pPr>
            <a:r>
              <a:rPr lang="fr-FR" sz="2400" b="1" dirty="0" smtClean="0">
                <a:latin typeface="Times New Roman" pitchFamily="18" charset="0"/>
                <a:cs typeface="Times New Roman" pitchFamily="18" charset="0"/>
              </a:rPr>
              <a:t>- micropyle visible en surface de la graine</a:t>
            </a:r>
            <a:endParaRPr lang="fr-FR"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s://upload.wikimedia.org/wikipedia/commons/thumb/4/4f/Budowa_nasienia-dwuliscienne.png/320px-Budowa_nasienia-dwuliscienne.png"/>
          <p:cNvPicPr>
            <a:picLocks noChangeAspect="1" noChangeArrowheads="1"/>
          </p:cNvPicPr>
          <p:nvPr/>
        </p:nvPicPr>
        <p:blipFill>
          <a:blip r:embed="rId2"/>
          <a:srcRect/>
          <a:stretch>
            <a:fillRect/>
          </a:stretch>
        </p:blipFill>
        <p:spPr bwMode="auto">
          <a:xfrm>
            <a:off x="785786" y="785794"/>
            <a:ext cx="3048000" cy="3857652"/>
          </a:xfrm>
          <a:prstGeom prst="rect">
            <a:avLst/>
          </a:prstGeom>
          <a:noFill/>
        </p:spPr>
      </p:pic>
      <p:sp>
        <p:nvSpPr>
          <p:cNvPr id="3" name="Rectangle 2"/>
          <p:cNvSpPr/>
          <p:nvPr/>
        </p:nvSpPr>
        <p:spPr>
          <a:xfrm>
            <a:off x="4071934" y="3857628"/>
            <a:ext cx="4857784" cy="646331"/>
          </a:xfrm>
          <a:prstGeom prst="rect">
            <a:avLst/>
          </a:prstGeom>
        </p:spPr>
        <p:txBody>
          <a:bodyPr wrap="square">
            <a:spAutoFit/>
          </a:bodyPr>
          <a:lstStyle/>
          <a:p>
            <a:r>
              <a:rPr lang="fr-FR" dirty="0" smtClean="0"/>
              <a:t>a : </a:t>
            </a:r>
            <a:r>
              <a:rPr lang="fr-FR" dirty="0" smtClean="0">
                <a:hlinkClick r:id="rId3" tooltip="Tégument (botanique)"/>
              </a:rPr>
              <a:t>tégument</a:t>
            </a:r>
            <a:r>
              <a:rPr lang="fr-FR" dirty="0" smtClean="0"/>
              <a:t> ; b : </a:t>
            </a:r>
            <a:r>
              <a:rPr lang="fr-FR" dirty="0" smtClean="0">
                <a:hlinkClick r:id="rId4" tooltip="Albumen"/>
              </a:rPr>
              <a:t>albumen</a:t>
            </a:r>
            <a:r>
              <a:rPr lang="fr-FR" dirty="0" smtClean="0"/>
              <a:t> ; c :</a:t>
            </a:r>
            <a:r>
              <a:rPr lang="fr-FR" dirty="0" smtClean="0">
                <a:hlinkClick r:id="rId5" tooltip="Cotylédon"/>
              </a:rPr>
              <a:t>cotylédon</a:t>
            </a:r>
            <a:r>
              <a:rPr lang="fr-FR" dirty="0" smtClean="0"/>
              <a:t> ; d : </a:t>
            </a:r>
            <a:r>
              <a:rPr lang="fr-FR" dirty="0" smtClean="0">
                <a:hlinkClick r:id="rId6" tooltip="Embryon"/>
              </a:rPr>
              <a:t>embryon</a:t>
            </a:r>
            <a:endParaRPr lang="fr-FR" dirty="0"/>
          </a:p>
        </p:txBody>
      </p:sp>
      <p:sp>
        <p:nvSpPr>
          <p:cNvPr id="5" name="Rectangle 4"/>
          <p:cNvSpPr/>
          <p:nvPr/>
        </p:nvSpPr>
        <p:spPr>
          <a:xfrm>
            <a:off x="3857620" y="500042"/>
            <a:ext cx="4572000" cy="830997"/>
          </a:xfrm>
          <a:prstGeom prst="rect">
            <a:avLst/>
          </a:prstGeom>
        </p:spPr>
        <p:txBody>
          <a:bodyPr>
            <a:spAutoFit/>
          </a:bodyPr>
          <a:lstStyle/>
          <a:p>
            <a:r>
              <a:rPr lang="fr-FR" sz="2400" dirty="0" smtClean="0">
                <a:solidFill>
                  <a:srgbClr val="FFFF00"/>
                </a:solidFill>
                <a:latin typeface="Times New Roman" pitchFamily="18" charset="0"/>
                <a:cs typeface="Times New Roman" pitchFamily="18" charset="0"/>
              </a:rPr>
              <a:t>Structure schématique d'une graine d'</a:t>
            </a:r>
            <a:r>
              <a:rPr lang="fr-FR" sz="2400" dirty="0" smtClean="0">
                <a:solidFill>
                  <a:srgbClr val="FFFF00"/>
                </a:solidFill>
                <a:latin typeface="Times New Roman" pitchFamily="18" charset="0"/>
                <a:cs typeface="Times New Roman" pitchFamily="18" charset="0"/>
                <a:hlinkClick r:id="rId7" tooltip="Angiosperme"/>
              </a:rPr>
              <a:t>Angiosperme</a:t>
            </a:r>
            <a:r>
              <a:rPr lang="fr-FR" sz="2400" dirty="0" smtClean="0">
                <a:solidFill>
                  <a:srgbClr val="FFFF00"/>
                </a:solidFill>
                <a:latin typeface="Times New Roman" pitchFamily="18" charset="0"/>
                <a:cs typeface="Times New Roman" pitchFamily="18" charset="0"/>
              </a:rPr>
              <a:t> </a:t>
            </a:r>
            <a:r>
              <a:rPr lang="fr-FR" sz="2400" dirty="0" smtClean="0">
                <a:solidFill>
                  <a:srgbClr val="FFFF00"/>
                </a:solidFill>
                <a:latin typeface="Times New Roman" pitchFamily="18" charset="0"/>
                <a:cs typeface="Times New Roman" pitchFamily="18" charset="0"/>
                <a:hlinkClick r:id="rId8" tooltip="Dicotylédone"/>
              </a:rPr>
              <a:t>Dicotylédone</a:t>
            </a:r>
            <a:r>
              <a:rPr lang="fr-FR" sz="2400" dirty="0" smtClean="0">
                <a:solidFill>
                  <a:srgbClr val="FFFF00"/>
                </a:solidFill>
                <a:latin typeface="Times New Roman" pitchFamily="18" charset="0"/>
                <a:cs typeface="Times New Roman" pitchFamily="18" charset="0"/>
              </a:rPr>
              <a:t>. </a:t>
            </a:r>
            <a:endParaRPr lang="fr-FR" sz="2400" dirty="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1214414" y="857232"/>
            <a:ext cx="5686449" cy="435294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0"/>
            <a:ext cx="6858048" cy="2677656"/>
          </a:xfrm>
          <a:prstGeom prst="rect">
            <a:avLst/>
          </a:prstGeom>
        </p:spPr>
        <p:txBody>
          <a:bodyPr wrap="square">
            <a:spAutoFit/>
          </a:bodyPr>
          <a:lstStyle/>
          <a:p>
            <a:r>
              <a:rPr lang="fr-FR" sz="2400" b="1" dirty="0" smtClean="0">
                <a:latin typeface="Times New Roman" pitchFamily="18" charset="0"/>
                <a:cs typeface="Times New Roman" pitchFamily="18" charset="0"/>
              </a:rPr>
              <a:t>Maturation des graines</a:t>
            </a:r>
          </a:p>
          <a:p>
            <a:r>
              <a:rPr lang="fr-FR" sz="2400" b="1" dirty="0" smtClean="0">
                <a:latin typeface="Times New Roman" pitchFamily="18" charset="0"/>
                <a:cs typeface="Times New Roman" pitchFamily="18" charset="0"/>
              </a:rPr>
              <a:t>Chez beaucoup d’angiospermes, l’albumen est absorbé par l’embryon en développement; les réserves sont emmagasinées dans les cotylédons charnus</a:t>
            </a:r>
          </a:p>
          <a:p>
            <a:r>
              <a:rPr lang="fr-FR" sz="2400" b="1" dirty="0" smtClean="0">
                <a:latin typeface="Times New Roman" pitchFamily="18" charset="0"/>
                <a:cs typeface="Times New Roman" pitchFamily="18" charset="0"/>
              </a:rPr>
              <a:t>- graines </a:t>
            </a:r>
            <a:r>
              <a:rPr lang="fr-FR" sz="2400" b="1" dirty="0" err="1" smtClean="0">
                <a:latin typeface="Times New Roman" pitchFamily="18" charset="0"/>
                <a:cs typeface="Times New Roman" pitchFamily="18" charset="0"/>
              </a:rPr>
              <a:t>exalbuminées</a:t>
            </a:r>
            <a:r>
              <a:rPr lang="fr-FR" sz="2400" b="1" dirty="0" smtClean="0">
                <a:latin typeface="Times New Roman" pitchFamily="18" charset="0"/>
                <a:cs typeface="Times New Roman" pitchFamily="18" charset="0"/>
              </a:rPr>
              <a:t>: disparition complète de l’albumen</a:t>
            </a:r>
          </a:p>
        </p:txBody>
      </p:sp>
      <p:sp>
        <p:nvSpPr>
          <p:cNvPr id="5" name="Rectangle 4"/>
          <p:cNvSpPr/>
          <p:nvPr/>
        </p:nvSpPr>
        <p:spPr>
          <a:xfrm>
            <a:off x="0" y="3000372"/>
            <a:ext cx="8358214" cy="1569660"/>
          </a:xfrm>
          <a:prstGeom prst="rect">
            <a:avLst/>
          </a:prstGeom>
        </p:spPr>
        <p:txBody>
          <a:bodyPr wrap="square">
            <a:spAutoFit/>
          </a:bodyPr>
          <a:lstStyle/>
          <a:p>
            <a:pPr>
              <a:buFontTx/>
              <a:buChar char="-"/>
            </a:pPr>
            <a:r>
              <a:rPr lang="fr-FR" sz="2400" b="1" dirty="0" smtClean="0">
                <a:latin typeface="Times New Roman" pitchFamily="18" charset="0"/>
                <a:cs typeface="Times New Roman" pitchFamily="18" charset="0"/>
              </a:rPr>
              <a:t>graines albuminées: disparition incomplète de l’albumen</a:t>
            </a:r>
          </a:p>
          <a:p>
            <a:pPr>
              <a:buFontTx/>
              <a:buChar char="-"/>
            </a:pPr>
            <a:r>
              <a:rPr lang="fr-FR" sz="2400" b="1" dirty="0" smtClean="0">
                <a:latin typeface="Times New Roman" pitchFamily="18" charset="0"/>
                <a:cs typeface="Times New Roman" pitchFamily="18" charset="0"/>
              </a:rPr>
              <a:t>La maturation s’achève par une déshydratation prononcée (teneur en eau jusqu’à 4-5% du poids des graines) qui entraîne la dormance</a:t>
            </a:r>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714612" y="2143116"/>
            <a:ext cx="3500462" cy="1015663"/>
          </a:xfrm>
          <a:prstGeom prst="rect">
            <a:avLst/>
          </a:prstGeom>
          <a:noFill/>
        </p:spPr>
        <p:txBody>
          <a:bodyPr wrap="square" rtlCol="0">
            <a:spAutoFit/>
          </a:bodyPr>
          <a:lstStyle/>
          <a:p>
            <a:pPr algn="ctr"/>
            <a:r>
              <a:rPr lang="fr-FR" sz="6000" b="1" dirty="0" smtClean="0">
                <a:solidFill>
                  <a:srgbClr val="FFC000"/>
                </a:solidFill>
                <a:latin typeface="Times New Roman" pitchFamily="18" charset="0"/>
                <a:cs typeface="Times New Roman" pitchFamily="18" charset="0"/>
              </a:rPr>
              <a:t>Les fruits</a:t>
            </a:r>
            <a:endParaRPr lang="fr-FR" sz="6000" b="1" dirty="0">
              <a:solidFill>
                <a:srgbClr val="FFC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1500174"/>
            <a:ext cx="7858180" cy="4524315"/>
          </a:xfrm>
          <a:prstGeom prst="rect">
            <a:avLst/>
          </a:prstGeom>
        </p:spPr>
        <p:txBody>
          <a:bodyPr wrap="square">
            <a:spAutoFit/>
          </a:bodyPr>
          <a:lstStyle/>
          <a:p>
            <a:pPr>
              <a:lnSpc>
                <a:spcPct val="200000"/>
              </a:lnSpc>
            </a:pPr>
            <a:r>
              <a:rPr lang="fr-FR" sz="2000" b="1" dirty="0" smtClean="0">
                <a:latin typeface="Times New Roman" pitchFamily="18" charset="0"/>
                <a:cs typeface="Times New Roman" pitchFamily="18" charset="0"/>
              </a:rPr>
              <a:t>Les fruits </a:t>
            </a:r>
            <a:r>
              <a:rPr lang="fr-FR" sz="2400" b="1" dirty="0" smtClean="0">
                <a:latin typeface="Times New Roman" pitchFamily="18" charset="0"/>
                <a:cs typeface="Times New Roman" pitchFamily="18" charset="0"/>
              </a:rPr>
              <a:t>simples</a:t>
            </a:r>
            <a:r>
              <a:rPr lang="fr-FR" sz="2000" b="1" dirty="0" smtClean="0">
                <a:latin typeface="Times New Roman" pitchFamily="18" charset="0"/>
                <a:cs typeface="Times New Roman" pitchFamily="18" charset="0"/>
              </a:rPr>
              <a:t> sont formés </a:t>
            </a:r>
            <a:r>
              <a:rPr lang="fr-FR" sz="2000" b="1" u="sng" dirty="0" smtClean="0">
                <a:latin typeface="Times New Roman" pitchFamily="18" charset="0"/>
                <a:cs typeface="Times New Roman" pitchFamily="18" charset="0"/>
              </a:rPr>
              <a:t>uniquement</a:t>
            </a:r>
            <a:r>
              <a:rPr lang="fr-FR" sz="2000" b="1" dirty="0" smtClean="0">
                <a:latin typeface="Times New Roman" pitchFamily="18" charset="0"/>
                <a:cs typeface="Times New Roman" pitchFamily="18" charset="0"/>
              </a:rPr>
              <a:t> par le développement de l'ovaire   d'une seule fleur. Lorsque la partie femelle de la fleur (gynécée) est formée  d'un seul carpelle ou de plusieurs  carpelles </a:t>
            </a:r>
            <a:r>
              <a:rPr lang="fr-FR" sz="2000" b="1" u="sng" dirty="0" smtClean="0">
                <a:latin typeface="Times New Roman" pitchFamily="18" charset="0"/>
                <a:cs typeface="Times New Roman" pitchFamily="18" charset="0"/>
              </a:rPr>
              <a:t>soudés</a:t>
            </a:r>
            <a:r>
              <a:rPr lang="fr-FR" sz="2000" b="1" dirty="0" smtClean="0">
                <a:latin typeface="Times New Roman" pitchFamily="18" charset="0"/>
                <a:cs typeface="Times New Roman" pitchFamily="18" charset="0"/>
              </a:rPr>
              <a:t>, ce gynécée se   transforme en un fruit unique après la fécondation des ovules qui se  transforment en graine. La paroi du fruit (appelée péricarpe) dérive  essentiellement de la paroi de l'ovaire. A maturité, ce péricarpe peut être   sec ou charnu. </a:t>
            </a:r>
            <a:endParaRPr lang="fr-FR" sz="2000" b="1" dirty="0">
              <a:latin typeface="Times New Roman" pitchFamily="18" charset="0"/>
              <a:cs typeface="Times New Roman" pitchFamily="18" charset="0"/>
            </a:endParaRPr>
          </a:p>
        </p:txBody>
      </p:sp>
      <p:sp>
        <p:nvSpPr>
          <p:cNvPr id="3" name="Rectangle 2"/>
          <p:cNvSpPr/>
          <p:nvPr/>
        </p:nvSpPr>
        <p:spPr>
          <a:xfrm>
            <a:off x="2928926" y="928670"/>
            <a:ext cx="3126177" cy="461665"/>
          </a:xfrm>
          <a:prstGeom prst="rect">
            <a:avLst/>
          </a:prstGeom>
        </p:spPr>
        <p:txBody>
          <a:bodyPr wrap="none">
            <a:spAutoFit/>
          </a:bodyPr>
          <a:lstStyle/>
          <a:p>
            <a:r>
              <a:rPr lang="fr-FR" sz="2400" b="1" dirty="0" err="1" smtClean="0">
                <a:solidFill>
                  <a:srgbClr val="FFC000"/>
                </a:solidFill>
              </a:rPr>
              <a:t>A-Les</a:t>
            </a:r>
            <a:r>
              <a:rPr lang="fr-FR" sz="2400" b="1" dirty="0" smtClean="0">
                <a:solidFill>
                  <a:srgbClr val="FFC000"/>
                </a:solidFill>
              </a:rPr>
              <a:t> fruits simples</a:t>
            </a:r>
            <a:endParaRPr lang="fr-FR" sz="2400" b="1" dirty="0">
              <a:solidFill>
                <a:srgbClr val="FFC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785786" y="2285992"/>
          <a:ext cx="7048528" cy="1371600"/>
        </p:xfrm>
        <a:graphic>
          <a:graphicData uri="http://schemas.openxmlformats.org/drawingml/2006/table">
            <a:tbl>
              <a:tblPr/>
              <a:tblGrid>
                <a:gridCol w="7048528"/>
              </a:tblGrid>
              <a:tr h="0">
                <a:tc>
                  <a:txBody>
                    <a:bodyPr/>
                    <a:lstStyle/>
                    <a:p>
                      <a:pPr marL="342900" lvl="0" indent="-342900" algn="l">
                        <a:lnSpc>
                          <a:spcPct val="150000"/>
                        </a:lnSpc>
                        <a:spcAft>
                          <a:spcPts val="1000"/>
                        </a:spcAft>
                        <a:buSzPts val="1000"/>
                        <a:buFont typeface="Symbol"/>
                        <a:buChar char=""/>
                        <a:tabLst>
                          <a:tab pos="457200" algn="l"/>
                        </a:tabLst>
                      </a:pPr>
                      <a:r>
                        <a:rPr lang="fr-FR" sz="2000" b="1" dirty="0">
                          <a:latin typeface="Times New Roman"/>
                          <a:ea typeface="Calibri"/>
                          <a:cs typeface="Arial"/>
                        </a:rPr>
                        <a:t>Lorsque le gynécée est formé de plusieurs carpelles </a:t>
                      </a:r>
                      <a:r>
                        <a:rPr lang="fr-FR" sz="2000" b="1" u="sng" dirty="0">
                          <a:latin typeface="Times New Roman"/>
                          <a:ea typeface="Calibri"/>
                          <a:cs typeface="Arial"/>
                        </a:rPr>
                        <a:t>libres</a:t>
                      </a:r>
                      <a:r>
                        <a:rPr lang="fr-FR" sz="2000" b="1" dirty="0">
                          <a:latin typeface="Times New Roman"/>
                          <a:ea typeface="Calibri"/>
                          <a:cs typeface="Arial"/>
                        </a:rPr>
                        <a:t>, chaque carpelle évoluera en un fruit simple, mais la fleur produira plusieurs fruits simples. </a:t>
                      </a:r>
                      <a:endParaRPr lang="fr-FR" sz="2000" b="1" dirty="0">
                        <a:latin typeface="Calibri"/>
                        <a:ea typeface="Calibri"/>
                        <a:cs typeface="Arial"/>
                      </a:endParaRPr>
                    </a:p>
                  </a:txBody>
                  <a:tcPr marL="89535" marR="89535" marT="0" marB="0">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214282" y="1714488"/>
          <a:ext cx="8429684" cy="3410712"/>
        </p:xfrm>
        <a:graphic>
          <a:graphicData uri="http://schemas.openxmlformats.org/drawingml/2006/table">
            <a:tbl>
              <a:tblPr/>
              <a:tblGrid>
                <a:gridCol w="8429684"/>
              </a:tblGrid>
              <a:tr h="0">
                <a:tc>
                  <a:txBody>
                    <a:bodyPr/>
                    <a:lstStyle/>
                    <a:p>
                      <a:pPr algn="l">
                        <a:lnSpc>
                          <a:spcPct val="150000"/>
                        </a:lnSpc>
                      </a:pPr>
                      <a:r>
                        <a:rPr lang="fr-FR" sz="2400" spc="0" dirty="0">
                          <a:latin typeface="Times New Roman"/>
                          <a:ea typeface="Times New Roman"/>
                          <a:cs typeface="Times New Roman"/>
                        </a:rPr>
                        <a:t> </a:t>
                      </a:r>
                      <a:r>
                        <a:rPr lang="fr-FR" sz="2400" b="1" spc="0" dirty="0" smtClean="0">
                          <a:latin typeface="Times New Roman"/>
                          <a:ea typeface="Times New Roman"/>
                          <a:cs typeface="Times New Roman"/>
                        </a:rPr>
                        <a:t>Les</a:t>
                      </a:r>
                      <a:r>
                        <a:rPr lang="fr-FR" sz="2400" b="1" spc="0" baseline="0" dirty="0" smtClean="0">
                          <a:latin typeface="Times New Roman"/>
                          <a:ea typeface="Times New Roman"/>
                          <a:cs typeface="Times New Roman"/>
                        </a:rPr>
                        <a:t> </a:t>
                      </a:r>
                      <a:r>
                        <a:rPr lang="fr-FR" sz="2400" b="1" spc="0" dirty="0" smtClean="0">
                          <a:latin typeface="Times New Roman"/>
                          <a:ea typeface="Times New Roman"/>
                          <a:cs typeface="Times New Roman"/>
                        </a:rPr>
                        <a:t>parois </a:t>
                      </a:r>
                      <a:r>
                        <a:rPr lang="fr-FR" sz="2400" b="1" spc="0" dirty="0">
                          <a:latin typeface="Times New Roman"/>
                          <a:ea typeface="Times New Roman"/>
                          <a:cs typeface="Times New Roman"/>
                        </a:rPr>
                        <a:t>d'un fruit ou péricarpe se composent </a:t>
                      </a:r>
                      <a:r>
                        <a:rPr lang="fr-FR" sz="2400" b="1" spc="0" dirty="0" smtClean="0">
                          <a:latin typeface="Times New Roman"/>
                          <a:ea typeface="Times New Roman"/>
                          <a:cs typeface="Times New Roman"/>
                        </a:rPr>
                        <a:t>:</a:t>
                      </a:r>
                    </a:p>
                    <a:p>
                      <a:pPr algn="l">
                        <a:lnSpc>
                          <a:spcPct val="150000"/>
                        </a:lnSpc>
                      </a:pPr>
                      <a:endParaRPr lang="fr-FR" sz="2400" b="1" spc="0" dirty="0">
                        <a:latin typeface="Times New Roman"/>
                        <a:ea typeface="Times New Roman"/>
                      </a:endParaRPr>
                    </a:p>
                    <a:p>
                      <a:pPr algn="l">
                        <a:lnSpc>
                          <a:spcPct val="115000"/>
                        </a:lnSpc>
                        <a:buFontTx/>
                        <a:buChar char="-"/>
                      </a:pPr>
                      <a:r>
                        <a:rPr lang="fr-FR" sz="2400" b="1" spc="0" dirty="0" smtClean="0">
                          <a:latin typeface="Times New Roman"/>
                          <a:ea typeface="Times New Roman"/>
                          <a:cs typeface="Times New Roman"/>
                        </a:rPr>
                        <a:t>d'un </a:t>
                      </a:r>
                      <a:r>
                        <a:rPr lang="fr-FR" sz="2400" b="1" spc="0" dirty="0">
                          <a:latin typeface="Times New Roman"/>
                          <a:ea typeface="Times New Roman"/>
                          <a:cs typeface="Times New Roman"/>
                        </a:rPr>
                        <a:t>épicarpe : ancien épiderme externe de l'ovaire; </a:t>
                      </a:r>
                      <a:endParaRPr lang="fr-FR" sz="2400" b="1" spc="0" dirty="0" smtClean="0">
                        <a:latin typeface="Times New Roman"/>
                        <a:ea typeface="Times New Roman"/>
                        <a:cs typeface="Times New Roman"/>
                      </a:endParaRPr>
                    </a:p>
                    <a:p>
                      <a:pPr algn="l">
                        <a:lnSpc>
                          <a:spcPct val="115000"/>
                        </a:lnSpc>
                        <a:buFontTx/>
                        <a:buChar char="-"/>
                      </a:pPr>
                      <a:endParaRPr lang="fr-FR" sz="2400" b="1" spc="0" dirty="0">
                        <a:latin typeface="Times New Roman"/>
                        <a:ea typeface="Times New Roman"/>
                      </a:endParaRPr>
                    </a:p>
                    <a:p>
                      <a:pPr algn="l">
                        <a:lnSpc>
                          <a:spcPct val="115000"/>
                        </a:lnSpc>
                      </a:pPr>
                      <a:r>
                        <a:rPr lang="fr-FR" sz="2400" b="1" spc="0" dirty="0">
                          <a:latin typeface="Times New Roman"/>
                          <a:ea typeface="Times New Roman"/>
                          <a:cs typeface="Times New Roman"/>
                        </a:rPr>
                        <a:t>-d'un mésocarpe : ancien parenchyme de </a:t>
                      </a:r>
                      <a:r>
                        <a:rPr lang="fr-FR" sz="2400" b="1" spc="0" dirty="0" smtClean="0">
                          <a:latin typeface="Times New Roman"/>
                          <a:ea typeface="Times New Roman"/>
                          <a:cs typeface="Times New Roman"/>
                        </a:rPr>
                        <a:t> la paroi de l'ovaire;</a:t>
                      </a:r>
                    </a:p>
                    <a:p>
                      <a:pPr algn="l">
                        <a:lnSpc>
                          <a:spcPct val="115000"/>
                        </a:lnSpc>
                      </a:pPr>
                      <a:endParaRPr lang="fr-FR" sz="2400" b="1" spc="0" dirty="0">
                        <a:latin typeface="Times New Roman"/>
                        <a:ea typeface="Times New Roman"/>
                      </a:endParaRPr>
                    </a:p>
                    <a:p>
                      <a:pPr algn="l">
                        <a:lnSpc>
                          <a:spcPct val="115000"/>
                        </a:lnSpc>
                      </a:pPr>
                      <a:r>
                        <a:rPr lang="fr-FR" sz="2400" b="1" spc="0" dirty="0">
                          <a:latin typeface="Times New Roman"/>
                          <a:ea typeface="Times New Roman"/>
                          <a:cs typeface="Times New Roman"/>
                        </a:rPr>
                        <a:t> - d'un endocarpe : ancien épiderme interne de l'ovaire</a:t>
                      </a:r>
                      <a:r>
                        <a:rPr lang="fr-FR" sz="2400" b="1" dirty="0" smtClean="0">
                          <a:latin typeface="Times New Roman"/>
                          <a:ea typeface="Times New Roman"/>
                          <a:cs typeface="Times New Roman"/>
                        </a:rPr>
                        <a:t>.</a:t>
                      </a:r>
                    </a:p>
                    <a:p>
                      <a:pPr algn="l">
                        <a:lnSpc>
                          <a:spcPct val="115000"/>
                        </a:lnSpc>
                      </a:pPr>
                      <a:endParaRPr lang="fr-FR" sz="1200" dirty="0">
                        <a:latin typeface="Times New Roman"/>
                        <a:ea typeface="Times New Roman"/>
                      </a:endParaRPr>
                    </a:p>
                  </a:txBody>
                  <a:tcPr marL="89535" marR="89535" marT="0" marB="0">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1214422"/>
            <a:ext cx="8501122" cy="522288"/>
          </a:xfrm>
        </p:spPr>
        <p:txBody>
          <a:bodyPr>
            <a:noAutofit/>
          </a:bodyPr>
          <a:lstStyle/>
          <a:p>
            <a:r>
              <a:rPr lang="fr-FR" sz="2400" dirty="0" smtClean="0"/>
              <a:t/>
            </a:r>
            <a:br>
              <a:rPr lang="fr-FR" sz="2400" dirty="0" smtClean="0"/>
            </a:br>
            <a:r>
              <a:rPr lang="fr-FR" sz="2400" dirty="0" smtClean="0"/>
              <a:t> </a:t>
            </a:r>
            <a:r>
              <a:rPr lang="fr-FR" sz="2400" dirty="0" smtClean="0">
                <a:solidFill>
                  <a:srgbClr val="FFC000"/>
                </a:solidFill>
              </a:rPr>
              <a:t>développement du gamétophyte à l’intérieur du grain de pollen</a:t>
            </a:r>
            <a:endParaRPr lang="fr-FR" sz="2400" dirty="0">
              <a:solidFill>
                <a:srgbClr val="FFC000"/>
              </a:solidFill>
            </a:endParaRPr>
          </a:p>
        </p:txBody>
      </p:sp>
      <p:pic>
        <p:nvPicPr>
          <p:cNvPr id="1026" name="Picture 2"/>
          <p:cNvPicPr>
            <a:picLocks noChangeAspect="1" noChangeArrowheads="1"/>
          </p:cNvPicPr>
          <p:nvPr/>
        </p:nvPicPr>
        <p:blipFill>
          <a:blip r:embed="rId2"/>
          <a:srcRect/>
          <a:stretch>
            <a:fillRect/>
          </a:stretch>
        </p:blipFill>
        <p:spPr bwMode="auto">
          <a:xfrm>
            <a:off x="481013" y="2376488"/>
            <a:ext cx="8181975" cy="369571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2571736" y="571480"/>
            <a:ext cx="2383986"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accent2">
                    <a:lumMod val="60000"/>
                    <a:lumOff val="40000"/>
                  </a:schemeClr>
                </a:solidFill>
                <a:effectLst/>
                <a:latin typeface="Times New Roman" pitchFamily="18" charset="0"/>
                <a:ea typeface="Calibri" pitchFamily="34" charset="0"/>
                <a:cs typeface="Times New Roman" pitchFamily="18" charset="0"/>
              </a:rPr>
              <a:t>LES FRUITS SECS</a:t>
            </a:r>
            <a:endParaRPr kumimoji="0" lang="fr-FR" sz="2000" b="0" i="0" u="none" strike="noStrike" cap="none" normalizeH="0" baseline="0" dirty="0" smtClean="0">
              <a:ln>
                <a:noFill/>
              </a:ln>
              <a:solidFill>
                <a:schemeClr val="accent2">
                  <a:lumMod val="60000"/>
                  <a:lumOff val="40000"/>
                </a:schemeClr>
              </a:solidFill>
              <a:effectLst/>
              <a:latin typeface="Arial" pitchFamily="34" charset="0"/>
              <a:cs typeface="Arial" pitchFamily="34" charset="0"/>
            </a:endParaRPr>
          </a:p>
        </p:txBody>
      </p:sp>
      <p:sp>
        <p:nvSpPr>
          <p:cNvPr id="4" name="Rectangle 3"/>
          <p:cNvSpPr/>
          <p:nvPr/>
        </p:nvSpPr>
        <p:spPr>
          <a:xfrm>
            <a:off x="857224" y="1428736"/>
            <a:ext cx="7358114" cy="3046988"/>
          </a:xfrm>
          <a:prstGeom prst="rect">
            <a:avLst/>
          </a:prstGeom>
        </p:spPr>
        <p:txBody>
          <a:bodyPr wrap="square">
            <a:spAutoFit/>
          </a:bodyPr>
          <a:lstStyle/>
          <a:p>
            <a:pPr lvl="0" fontAlgn="base">
              <a:spcBef>
                <a:spcPct val="0"/>
              </a:spcBef>
              <a:spcAft>
                <a:spcPct val="0"/>
              </a:spcAft>
            </a:pPr>
            <a:r>
              <a:rPr lang="fr-FR" sz="2000" b="1" dirty="0" smtClean="0">
                <a:latin typeface="Times New Roman" pitchFamily="18" charset="0"/>
                <a:ea typeface="Times New Roman" pitchFamily="18" charset="0"/>
                <a:cs typeface="Times New Roman" pitchFamily="18" charset="0"/>
              </a:rPr>
              <a:t>I</a:t>
            </a:r>
            <a:r>
              <a:rPr lang="fr-FR" sz="2400" b="1" dirty="0" smtClean="0">
                <a:latin typeface="Times New Roman" pitchFamily="18" charset="0"/>
                <a:ea typeface="Times New Roman" pitchFamily="18" charset="0"/>
                <a:cs typeface="Times New Roman" pitchFamily="18" charset="0"/>
              </a:rPr>
              <a:t>l existe deux grandes types de fruits dont le péricarpe est sec :</a:t>
            </a:r>
          </a:p>
          <a:p>
            <a:pPr lvl="0" fontAlgn="base">
              <a:spcBef>
                <a:spcPct val="0"/>
              </a:spcBef>
              <a:spcAft>
                <a:spcPct val="0"/>
              </a:spcAft>
            </a:pPr>
            <a:endParaRPr lang="fr-FR" sz="2400" b="1" dirty="0" smtClean="0">
              <a:latin typeface="Times New Roman" pitchFamily="18" charset="0"/>
              <a:cs typeface="Times New Roman" pitchFamily="18" charset="0"/>
            </a:endParaRPr>
          </a:p>
          <a:p>
            <a:pPr lvl="0" eaLnBrk="0" fontAlgn="base" hangingPunct="0">
              <a:spcBef>
                <a:spcPct val="0"/>
              </a:spcBef>
              <a:spcAft>
                <a:spcPct val="0"/>
              </a:spcAft>
              <a:buFontTx/>
              <a:buChar char="•"/>
            </a:pPr>
            <a:r>
              <a:rPr lang="fr-FR" sz="2400" b="1" dirty="0" smtClean="0">
                <a:solidFill>
                  <a:schemeClr val="accent2">
                    <a:lumMod val="60000"/>
                    <a:lumOff val="40000"/>
                  </a:schemeClr>
                </a:solidFill>
                <a:latin typeface="Times New Roman" pitchFamily="18" charset="0"/>
                <a:ea typeface="Calibri" pitchFamily="34" charset="0"/>
                <a:cs typeface="Times New Roman" pitchFamily="18" charset="0"/>
              </a:rPr>
              <a:t>les fruits </a:t>
            </a:r>
            <a:r>
              <a:rPr lang="fr-FR" sz="2400" b="1" dirty="0" smtClean="0">
                <a:solidFill>
                  <a:srgbClr val="FFC000"/>
                </a:solidFill>
                <a:latin typeface="Times New Roman" pitchFamily="18" charset="0"/>
                <a:ea typeface="Calibri" pitchFamily="34" charset="0"/>
                <a:cs typeface="Times New Roman" pitchFamily="18" charset="0"/>
                <a:hlinkClick r:id="rId2"/>
              </a:rPr>
              <a:t>secs déhiscents</a:t>
            </a:r>
            <a:r>
              <a:rPr lang="fr-FR" sz="2400" b="1" dirty="0" smtClean="0">
                <a:latin typeface="Times New Roman" pitchFamily="18" charset="0"/>
                <a:ea typeface="Calibri" pitchFamily="34" charset="0"/>
                <a:cs typeface="Times New Roman" pitchFamily="18" charset="0"/>
              </a:rPr>
              <a:t> qui s'ouvrent à maturité par des fentes ou des pores et libèrent ainsi les graines,</a:t>
            </a:r>
          </a:p>
          <a:p>
            <a:pPr lvl="0" eaLnBrk="0" fontAlgn="base" hangingPunct="0">
              <a:spcBef>
                <a:spcPct val="0"/>
              </a:spcBef>
              <a:spcAft>
                <a:spcPct val="0"/>
              </a:spcAft>
              <a:buFontTx/>
              <a:buChar char="•"/>
            </a:pPr>
            <a:endParaRPr lang="fr-FR" sz="2400" b="1" dirty="0" smtClean="0">
              <a:latin typeface="Times New Roman" pitchFamily="18" charset="0"/>
              <a:cs typeface="Times New Roman" pitchFamily="18" charset="0"/>
            </a:endParaRPr>
          </a:p>
          <a:p>
            <a:pPr lvl="0" eaLnBrk="0" fontAlgn="base" hangingPunct="0">
              <a:spcBef>
                <a:spcPct val="0"/>
              </a:spcBef>
              <a:spcAft>
                <a:spcPct val="0"/>
              </a:spcAft>
              <a:buFont typeface="Arial" pitchFamily="34" charset="0"/>
              <a:buChar char="•"/>
            </a:pPr>
            <a:r>
              <a:rPr lang="fr-FR" sz="2400" b="1" dirty="0" smtClean="0">
                <a:solidFill>
                  <a:schemeClr val="accent2">
                    <a:lumMod val="60000"/>
                    <a:lumOff val="40000"/>
                  </a:schemeClr>
                </a:solidFill>
                <a:latin typeface="Times New Roman" pitchFamily="18" charset="0"/>
                <a:ea typeface="Calibri" pitchFamily="34" charset="0"/>
                <a:cs typeface="Times New Roman" pitchFamily="18" charset="0"/>
              </a:rPr>
              <a:t>les fruits secs indéhiscents </a:t>
            </a:r>
            <a:r>
              <a:rPr lang="fr-FR" sz="2400" b="1" dirty="0" smtClean="0">
                <a:latin typeface="Times New Roman" pitchFamily="18" charset="0"/>
                <a:ea typeface="Calibri" pitchFamily="34" charset="0"/>
                <a:cs typeface="Times New Roman" pitchFamily="18" charset="0"/>
              </a:rPr>
              <a:t>qui ne s'ouvrent pas à maturité.</a:t>
            </a:r>
            <a:r>
              <a:rPr lang="fr-FR" sz="2400" b="1" dirty="0" smtClean="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500034" y="1571612"/>
            <a:ext cx="8215338"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accent2">
                    <a:lumMod val="60000"/>
                    <a:lumOff val="40000"/>
                  </a:schemeClr>
                </a:solidFill>
                <a:effectLst/>
                <a:latin typeface="Times New Roman" pitchFamily="18" charset="0"/>
                <a:ea typeface="Times New Roman" pitchFamily="18" charset="0"/>
                <a:cs typeface="Times New Roman" pitchFamily="18" charset="0"/>
              </a:rPr>
              <a:t>Les akènes</a:t>
            </a:r>
          </a:p>
          <a:p>
            <a:pPr marL="0" marR="0" lvl="0" indent="0" algn="l" defTabSz="914400" rtl="0" eaLnBrk="0" fontAlgn="base" latinLnBrk="0" hangingPunct="0">
              <a:lnSpc>
                <a:spcPct val="200000"/>
              </a:lnSpc>
              <a:spcBef>
                <a:spcPct val="0"/>
              </a:spcBef>
              <a:spcAft>
                <a:spcPct val="0"/>
              </a:spcAft>
              <a:buClrTx/>
              <a:buSzTx/>
              <a:buFont typeface="Arial" pitchFamily="34" charset="0"/>
              <a:buChar char="•"/>
              <a:tabLst/>
            </a:pPr>
            <a:r>
              <a:rPr kumimoji="0" lang="fr-FR"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Le type le plus général des fruits secs indéhiscents est l'akène : c'est un </a:t>
            </a:r>
            <a:r>
              <a:rPr kumimoji="0" lang="fr-FR"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2"/>
              </a:rPr>
              <a:t>fruit simple</a:t>
            </a:r>
            <a:r>
              <a:rPr kumimoji="0" lang="fr-FR"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Le  péricarpe sec enveloppe une seule loge (</a:t>
            </a:r>
            <a:r>
              <a:rPr kumimoji="0" lang="fr-FR"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3"/>
              </a:rPr>
              <a:t>ovaire</a:t>
            </a:r>
            <a:r>
              <a:rPr kumimoji="0" lang="fr-FR"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uniloculaire) qui ne contient qu'une  seule graine. C'est l'akène qui est disséminé avec la graine qu'il contient.</a:t>
            </a:r>
            <a:endParaRPr kumimoji="0" lang="fr-FR" sz="2400" b="1"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p:nvPr/>
        </p:nvSpPr>
        <p:spPr>
          <a:xfrm>
            <a:off x="714348" y="785794"/>
            <a:ext cx="6715156" cy="369332"/>
          </a:xfrm>
          <a:prstGeom prst="rect">
            <a:avLst/>
          </a:prstGeom>
        </p:spPr>
        <p:txBody>
          <a:bodyPr wrap="square">
            <a:spAutoFit/>
          </a:bodyPr>
          <a:lstStyle/>
          <a:p>
            <a:r>
              <a:rPr lang="fr-FR" b="1" dirty="0" smtClean="0">
                <a:solidFill>
                  <a:schemeClr val="accent2">
                    <a:lumMod val="60000"/>
                    <a:lumOff val="40000"/>
                  </a:schemeClr>
                </a:solidFill>
              </a:rPr>
              <a:t>LES FRUITS SECS INDEHISCENTS</a:t>
            </a:r>
            <a:endParaRPr lang="fr-FR" dirty="0">
              <a:solidFill>
                <a:schemeClr val="accent2">
                  <a:lumMod val="60000"/>
                  <a:lumOff val="40000"/>
                </a:schemeClr>
              </a:solidFill>
            </a:endParaRPr>
          </a:p>
        </p:txBody>
      </p:sp>
      <p:pic>
        <p:nvPicPr>
          <p:cNvPr id="36866" name="Picture 2" descr="Résultat de recherche d'images pour &quot;akènes&quot;"/>
          <p:cNvPicPr>
            <a:picLocks noChangeAspect="1" noChangeArrowheads="1"/>
          </p:cNvPicPr>
          <p:nvPr/>
        </p:nvPicPr>
        <p:blipFill>
          <a:blip r:embed="rId4"/>
          <a:srcRect/>
          <a:stretch>
            <a:fillRect/>
          </a:stretch>
        </p:blipFill>
        <p:spPr bwMode="auto">
          <a:xfrm>
            <a:off x="1643042" y="4714884"/>
            <a:ext cx="1828800" cy="18288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http://www.snv.jussieu.fr/bmedia/Fruits/image/akene.gif"/>
          <p:cNvPicPr/>
          <p:nvPr/>
        </p:nvPicPr>
        <p:blipFill>
          <a:blip r:embed="rId2" cstate="print"/>
          <a:srcRect/>
          <a:stretch>
            <a:fillRect/>
          </a:stretch>
        </p:blipFill>
        <p:spPr bwMode="auto">
          <a:xfrm>
            <a:off x="1071538" y="1500174"/>
            <a:ext cx="5781700" cy="2871801"/>
          </a:xfrm>
          <a:prstGeom prst="rect">
            <a:avLst/>
          </a:prstGeom>
          <a:ln>
            <a:headEnd/>
            <a:tailEnd/>
          </a:ln>
        </p:spPr>
        <p:style>
          <a:lnRef idx="1">
            <a:schemeClr val="accent6"/>
          </a:lnRef>
          <a:fillRef idx="2">
            <a:schemeClr val="accent6"/>
          </a:fillRef>
          <a:effectRef idx="1">
            <a:schemeClr val="accent6"/>
          </a:effectRef>
          <a:fontRef idx="minor">
            <a:schemeClr val="dk1"/>
          </a:fontRef>
        </p:style>
      </p:pic>
      <p:sp>
        <p:nvSpPr>
          <p:cNvPr id="3" name="Rectangle 2"/>
          <p:cNvSpPr/>
          <p:nvPr/>
        </p:nvSpPr>
        <p:spPr>
          <a:xfrm>
            <a:off x="1000100" y="4786322"/>
            <a:ext cx="4814138" cy="369332"/>
          </a:xfrm>
          <a:prstGeom prst="rect">
            <a:avLst/>
          </a:prstGeom>
        </p:spPr>
        <p:txBody>
          <a:bodyPr wrap="none">
            <a:spAutoFit/>
          </a:bodyPr>
          <a:lstStyle/>
          <a:p>
            <a:r>
              <a:rPr lang="fr-FR" b="1" dirty="0" smtClean="0"/>
              <a:t>A: Ovaire uniloculaire contenant un ovule.</a:t>
            </a:r>
            <a:endParaRPr lang="fr-FR" dirty="0"/>
          </a:p>
        </p:txBody>
      </p:sp>
      <p:sp>
        <p:nvSpPr>
          <p:cNvPr id="4" name="Rectangle 3"/>
          <p:cNvSpPr/>
          <p:nvPr/>
        </p:nvSpPr>
        <p:spPr>
          <a:xfrm>
            <a:off x="1000100" y="5572140"/>
            <a:ext cx="6072214" cy="369332"/>
          </a:xfrm>
          <a:prstGeom prst="rect">
            <a:avLst/>
          </a:prstGeom>
        </p:spPr>
        <p:txBody>
          <a:bodyPr wrap="square">
            <a:spAutoFit/>
          </a:bodyPr>
          <a:lstStyle/>
          <a:p>
            <a:r>
              <a:rPr lang="fr-FR" b="1" dirty="0" smtClean="0"/>
              <a:t>B: Akène, fruit sec uniloculaire contenant une graine.</a:t>
            </a:r>
            <a:endParaRPr lang="fr-F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28794" y="1571612"/>
            <a:ext cx="2305439" cy="523220"/>
          </a:xfrm>
          <a:prstGeom prst="rect">
            <a:avLst/>
          </a:prstGeom>
        </p:spPr>
        <p:txBody>
          <a:bodyPr wrap="none">
            <a:spAutoFit/>
          </a:bodyPr>
          <a:lstStyle/>
          <a:p>
            <a:r>
              <a:rPr lang="fr-FR" sz="2800" b="1" dirty="0" smtClean="0">
                <a:solidFill>
                  <a:schemeClr val="accent2">
                    <a:lumMod val="60000"/>
                    <a:lumOff val="40000"/>
                  </a:schemeClr>
                </a:solidFill>
                <a:latin typeface="Times New Roman" pitchFamily="18" charset="0"/>
                <a:cs typeface="Times New Roman" pitchFamily="18" charset="0"/>
              </a:rPr>
              <a:t>Les caryopses</a:t>
            </a:r>
            <a:endParaRPr lang="fr-FR" sz="2800" dirty="0">
              <a:solidFill>
                <a:schemeClr val="accent2">
                  <a:lumMod val="60000"/>
                  <a:lumOff val="40000"/>
                </a:schemeClr>
              </a:solidFill>
              <a:latin typeface="Times New Roman" pitchFamily="18" charset="0"/>
              <a:cs typeface="Times New Roman" pitchFamily="18" charset="0"/>
            </a:endParaRPr>
          </a:p>
        </p:txBody>
      </p:sp>
      <p:sp>
        <p:nvSpPr>
          <p:cNvPr id="46081" name="Rectangle 1"/>
          <p:cNvSpPr>
            <a:spLocks noChangeArrowheads="1"/>
          </p:cNvSpPr>
          <p:nvPr/>
        </p:nvSpPr>
        <p:spPr bwMode="auto">
          <a:xfrm>
            <a:off x="0" y="2143116"/>
            <a:ext cx="8286776" cy="29340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fr-FR"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C'est le fruit des Graminées . C'est un akène dans lequel la graine n'est pas  libre. Le  tégument de la graine est soudé au péricarpe du fruit. C'est donc   le caryopse qui est  utilisé comme semence.</a:t>
            </a:r>
            <a:endParaRPr kumimoji="0" lang="fr-FR" sz="24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http://www.snv.jussieu.fr/bmedia/Fruits/image/mais-coupe-s.gif"/>
          <p:cNvPicPr/>
          <p:nvPr/>
        </p:nvPicPr>
        <p:blipFill>
          <a:blip r:embed="rId2" cstate="print"/>
          <a:srcRect/>
          <a:stretch>
            <a:fillRect/>
          </a:stretch>
        </p:blipFill>
        <p:spPr bwMode="auto">
          <a:xfrm>
            <a:off x="4572000" y="1714488"/>
            <a:ext cx="3033727" cy="3500462"/>
          </a:xfrm>
          <a:prstGeom prst="rect">
            <a:avLst/>
          </a:prstGeom>
          <a:ln>
            <a:headEnd/>
            <a:tailEnd/>
          </a:ln>
        </p:spPr>
        <p:style>
          <a:lnRef idx="1">
            <a:schemeClr val="accent6"/>
          </a:lnRef>
          <a:fillRef idx="2">
            <a:schemeClr val="accent6"/>
          </a:fillRef>
          <a:effectRef idx="1">
            <a:schemeClr val="accent6"/>
          </a:effectRef>
          <a:fontRef idx="minor">
            <a:schemeClr val="dk1"/>
          </a:fontRef>
        </p:style>
      </p:pic>
      <p:pic>
        <p:nvPicPr>
          <p:cNvPr id="3" name="Image 2" descr="http://www.snv.jussieu.fr/bmedia/Fruits/image/mais-face-s.gif"/>
          <p:cNvPicPr/>
          <p:nvPr/>
        </p:nvPicPr>
        <p:blipFill>
          <a:blip r:embed="rId3" cstate="print"/>
          <a:srcRect/>
          <a:stretch>
            <a:fillRect/>
          </a:stretch>
        </p:blipFill>
        <p:spPr bwMode="auto">
          <a:xfrm>
            <a:off x="1357290" y="1643050"/>
            <a:ext cx="2286016" cy="3643338"/>
          </a:xfrm>
          <a:prstGeom prst="rect">
            <a:avLst/>
          </a:prstGeom>
          <a:ln>
            <a:headEnd/>
            <a:tailEnd/>
          </a:ln>
        </p:spPr>
        <p:style>
          <a:lnRef idx="1">
            <a:schemeClr val="accent6"/>
          </a:lnRef>
          <a:fillRef idx="2">
            <a:schemeClr val="accent6"/>
          </a:fillRef>
          <a:effectRef idx="1">
            <a:schemeClr val="accent6"/>
          </a:effectRef>
          <a:fontRef idx="minor">
            <a:schemeClr val="dk1"/>
          </a:fontRef>
        </p:style>
      </p:pic>
      <p:sp>
        <p:nvSpPr>
          <p:cNvPr id="4" name="Rectangle 3"/>
          <p:cNvSpPr/>
          <p:nvPr/>
        </p:nvSpPr>
        <p:spPr>
          <a:xfrm>
            <a:off x="2643174" y="5786454"/>
            <a:ext cx="2223686" cy="369332"/>
          </a:xfrm>
          <a:prstGeom prst="rect">
            <a:avLst/>
          </a:prstGeom>
        </p:spPr>
        <p:txBody>
          <a:bodyPr wrap="none">
            <a:spAutoFit/>
          </a:bodyPr>
          <a:lstStyle/>
          <a:p>
            <a:r>
              <a:rPr lang="fr-FR" b="1" dirty="0" smtClean="0"/>
              <a:t>Caryopse de maïs </a:t>
            </a:r>
            <a:endParaRPr lang="fr-F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214282" y="500042"/>
            <a:ext cx="8572560" cy="51500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fr-FR"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Remarque : les akènes des Composés Cette famille est caractérisée par une  inflorescence condensée (le capitule). Chaque fleur donne un seul akène. L'ensemble du capitule produit de nombreux akènes mais ceux-ci sont dans  </a:t>
            </a:r>
            <a:endParaRPr lang="fr-FR" sz="2400" b="1" dirty="0" smtClean="0">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200000"/>
              </a:lnSpc>
              <a:spcBef>
                <a:spcPct val="0"/>
              </a:spcBef>
              <a:spcAft>
                <a:spcPct val="0"/>
              </a:spcAft>
              <a:buClrTx/>
              <a:buSzTx/>
              <a:buFontTx/>
              <a:buNone/>
              <a:tabLst/>
            </a:pPr>
            <a:r>
              <a:rPr kumimoji="0" lang="fr-FR"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des  fleurs différentes. L'ensemble n'est pas un </a:t>
            </a:r>
            <a:r>
              <a:rPr kumimoji="0" lang="fr-FR"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poly-akène</a:t>
            </a:r>
            <a:r>
              <a:rPr kumimoji="0" lang="fr-FR"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(plusieurs akènes   dans la  même fleur) mais une réunion de nombreux</a:t>
            </a:r>
            <a:r>
              <a:rPr kumimoji="0" lang="fr-FR"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2"/>
              </a:rPr>
              <a:t> fruits simples</a:t>
            </a:r>
            <a:r>
              <a:rPr kumimoji="0" lang="fr-FR"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fr-FR" sz="24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357166"/>
            <a:ext cx="6051785" cy="523220"/>
          </a:xfrm>
          <a:prstGeom prst="rect">
            <a:avLst/>
          </a:prstGeom>
        </p:spPr>
        <p:txBody>
          <a:bodyPr wrap="none">
            <a:spAutoFit/>
          </a:bodyPr>
          <a:lstStyle/>
          <a:p>
            <a:r>
              <a:rPr lang="fr-FR" sz="2800" b="1" dirty="0" smtClean="0">
                <a:latin typeface="Times New Roman" pitchFamily="18" charset="0"/>
                <a:cs typeface="Times New Roman" pitchFamily="18" charset="0"/>
              </a:rPr>
              <a:t>L'ARTICHAUT : des akènes plumeux</a:t>
            </a:r>
            <a:endParaRPr lang="fr-FR" sz="2800" dirty="0">
              <a:latin typeface="Times New Roman" pitchFamily="18" charset="0"/>
              <a:cs typeface="Times New Roman" pitchFamily="18" charset="0"/>
            </a:endParaRPr>
          </a:p>
        </p:txBody>
      </p:sp>
      <p:sp>
        <p:nvSpPr>
          <p:cNvPr id="3" name="Rectangle 2"/>
          <p:cNvSpPr/>
          <p:nvPr/>
        </p:nvSpPr>
        <p:spPr>
          <a:xfrm>
            <a:off x="0" y="785794"/>
            <a:ext cx="9144000" cy="2215991"/>
          </a:xfrm>
          <a:prstGeom prst="rect">
            <a:avLst/>
          </a:prstGeom>
        </p:spPr>
        <p:txBody>
          <a:bodyPr wrap="square">
            <a:spAutoFit/>
          </a:bodyPr>
          <a:lstStyle/>
          <a:p>
            <a:r>
              <a:rPr lang="fr-FR" sz="2400" dirty="0" smtClean="0">
                <a:latin typeface="Times New Roman" pitchFamily="18" charset="0"/>
                <a:cs typeface="Times New Roman" pitchFamily="18" charset="0"/>
              </a:rPr>
              <a:t>Le fruit de l'artichaut (</a:t>
            </a:r>
            <a:r>
              <a:rPr lang="fr-FR" sz="2400" dirty="0" err="1" smtClean="0">
                <a:latin typeface="Times New Roman" pitchFamily="18" charset="0"/>
                <a:cs typeface="Times New Roman" pitchFamily="18" charset="0"/>
              </a:rPr>
              <a:t>Cynara</a:t>
            </a:r>
            <a:r>
              <a:rPr lang="fr-FR" sz="2400" dirty="0" smtClean="0">
                <a:latin typeface="Times New Roman" pitchFamily="18" charset="0"/>
                <a:cs typeface="Times New Roman" pitchFamily="18" charset="0"/>
              </a:rPr>
              <a:t> </a:t>
            </a:r>
            <a:r>
              <a:rPr lang="fr-FR" sz="2400" dirty="0" err="1" smtClean="0">
                <a:latin typeface="Times New Roman" pitchFamily="18" charset="0"/>
                <a:cs typeface="Times New Roman" pitchFamily="18" charset="0"/>
              </a:rPr>
              <a:t>scolymus</a:t>
            </a:r>
            <a:r>
              <a:rPr lang="fr-FR" sz="2400" dirty="0" smtClean="0">
                <a:latin typeface="Times New Roman" pitchFamily="18" charset="0"/>
                <a:cs typeface="Times New Roman" pitchFamily="18" charset="0"/>
              </a:rPr>
              <a:t>) (comme celui de toutes les Composées) est un capitule d'akènes (</a:t>
            </a:r>
            <a:r>
              <a:rPr lang="fr-FR" sz="2400" b="1" u="sng" dirty="0" smtClean="0">
                <a:latin typeface="Times New Roman" pitchFamily="18" charset="0"/>
                <a:cs typeface="Times New Roman" pitchFamily="18" charset="0"/>
                <a:hlinkClick r:id="rId2"/>
              </a:rPr>
              <a:t>fruit sec indéhiscent</a:t>
            </a:r>
            <a:r>
              <a:rPr lang="fr-FR" sz="2400" dirty="0" smtClean="0">
                <a:latin typeface="Times New Roman" pitchFamily="18" charset="0"/>
                <a:cs typeface="Times New Roman" pitchFamily="18" charset="0"/>
              </a:rPr>
              <a:t> contenant une graine). Ce que l'on appelle vulgairement la fleur de l'artichaut est en réalité une inflorescence très condensée (le capitule). Chaque unité florale donne un akène.</a:t>
            </a: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endParaRPr lang="fr-FR" dirty="0">
              <a:latin typeface="Times New Roman" pitchFamily="18" charset="0"/>
              <a:cs typeface="Times New Roman" pitchFamily="18" charset="0"/>
            </a:endParaRPr>
          </a:p>
        </p:txBody>
      </p:sp>
      <p:pic>
        <p:nvPicPr>
          <p:cNvPr id="4" name="Image 3" descr="Tête d'artichaut"/>
          <p:cNvPicPr/>
          <p:nvPr/>
        </p:nvPicPr>
        <p:blipFill>
          <a:blip r:embed="rId3"/>
          <a:srcRect/>
          <a:stretch>
            <a:fillRect/>
          </a:stretch>
        </p:blipFill>
        <p:spPr bwMode="auto">
          <a:xfrm>
            <a:off x="357158" y="2786058"/>
            <a:ext cx="4379607" cy="3786214"/>
          </a:xfrm>
          <a:prstGeom prst="rect">
            <a:avLst/>
          </a:prstGeom>
          <a:noFill/>
          <a:ln w="9525">
            <a:noFill/>
            <a:miter lim="800000"/>
            <a:headEnd/>
            <a:tailEnd/>
          </a:ln>
        </p:spPr>
      </p:pic>
      <p:pic>
        <p:nvPicPr>
          <p:cNvPr id="5" name="Image 4" descr="Akènes plumeux d'artichaut"/>
          <p:cNvPicPr/>
          <p:nvPr/>
        </p:nvPicPr>
        <p:blipFill>
          <a:blip r:embed="rId4"/>
          <a:srcRect/>
          <a:stretch>
            <a:fillRect/>
          </a:stretch>
        </p:blipFill>
        <p:spPr bwMode="auto">
          <a:xfrm>
            <a:off x="5643570" y="2857496"/>
            <a:ext cx="3044825" cy="3044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0" y="285728"/>
            <a:ext cx="9144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effectLst/>
                <a:latin typeface="Verdana" pitchFamily="34" charset="0"/>
                <a:ea typeface="Times New Roman" pitchFamily="18" charset="0"/>
                <a:cs typeface="Arial" pitchFamily="34" charset="0"/>
              </a:rPr>
              <a:t>L'artichaut que l'on consomme est en fait l'inflorescence jeune avant la formation des fruits.</a:t>
            </a:r>
            <a:endParaRPr kumimoji="0" lang="fr-FR" sz="2400" b="1" i="0" u="none" strike="noStrike" cap="none" normalizeH="0" baseline="0" dirty="0" smtClean="0">
              <a:ln>
                <a:noFill/>
              </a:ln>
              <a:effectLst/>
              <a:latin typeface="Arial" pitchFamily="34" charset="0"/>
              <a:cs typeface="Arial" pitchFamily="34" charset="0"/>
            </a:endParaRPr>
          </a:p>
        </p:txBody>
      </p:sp>
      <p:pic>
        <p:nvPicPr>
          <p:cNvPr id="3" name="Image 2" descr="détail de la coupe longitudinale d'un artichaut"/>
          <p:cNvPicPr/>
          <p:nvPr/>
        </p:nvPicPr>
        <p:blipFill>
          <a:blip r:embed="rId2"/>
          <a:srcRect/>
          <a:stretch>
            <a:fillRect/>
          </a:stretch>
        </p:blipFill>
        <p:spPr bwMode="auto">
          <a:xfrm>
            <a:off x="1643042" y="1643050"/>
            <a:ext cx="5572164" cy="2786082"/>
          </a:xfrm>
          <a:prstGeom prst="rect">
            <a:avLst/>
          </a:prstGeom>
          <a:noFill/>
          <a:ln w="9525">
            <a:noFill/>
            <a:miter lim="800000"/>
            <a:headEnd/>
            <a:tailEnd/>
          </a:ln>
        </p:spPr>
      </p:pic>
      <p:sp>
        <p:nvSpPr>
          <p:cNvPr id="4" name="Rectangle 3"/>
          <p:cNvSpPr/>
          <p:nvPr/>
        </p:nvSpPr>
        <p:spPr>
          <a:xfrm>
            <a:off x="0" y="4572008"/>
            <a:ext cx="8643966" cy="1938992"/>
          </a:xfrm>
          <a:prstGeom prst="rect">
            <a:avLst/>
          </a:prstGeom>
        </p:spPr>
        <p:txBody>
          <a:bodyPr wrap="square">
            <a:spAutoFit/>
          </a:bodyPr>
          <a:lstStyle/>
          <a:p>
            <a:r>
              <a:rPr lang="fr-FR" sz="2400" b="1" dirty="0" smtClean="0"/>
              <a:t>Détail de la coupe longitudinale. C'est le réceptacle floral (en bas) et la base des bractées devenues charnues que l'on consomme. Les "poils" ou "foin" de l'artichaut que l'on enlève sont des fleurs. Chacune d'entre-elles donnera un akène</a:t>
            </a:r>
            <a:r>
              <a:rPr lang="fr-FR" dirty="0" smtClean="0"/>
              <a:t>.</a:t>
            </a:r>
            <a:endParaRPr lang="fr-F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57290" y="5357826"/>
            <a:ext cx="4572000" cy="369332"/>
          </a:xfrm>
          <a:prstGeom prst="rect">
            <a:avLst/>
          </a:prstGeom>
        </p:spPr>
        <p:txBody>
          <a:bodyPr>
            <a:spAutoFit/>
          </a:bodyPr>
          <a:lstStyle/>
          <a:p>
            <a:r>
              <a:rPr lang="fr-FR" dirty="0" smtClean="0"/>
              <a:t>.</a:t>
            </a:r>
            <a:endParaRPr lang="fr-FR" dirty="0"/>
          </a:p>
        </p:txBody>
      </p:sp>
      <p:sp>
        <p:nvSpPr>
          <p:cNvPr id="4" name="Rectangle 3"/>
          <p:cNvSpPr/>
          <p:nvPr/>
        </p:nvSpPr>
        <p:spPr>
          <a:xfrm>
            <a:off x="500034" y="285728"/>
            <a:ext cx="5719836" cy="461665"/>
          </a:xfrm>
          <a:prstGeom prst="rect">
            <a:avLst/>
          </a:prstGeom>
        </p:spPr>
        <p:txBody>
          <a:bodyPr wrap="none">
            <a:spAutoFit/>
          </a:bodyPr>
          <a:lstStyle/>
          <a:p>
            <a:r>
              <a:rPr lang="fr-FR" sz="2400" b="1" dirty="0" smtClean="0">
                <a:solidFill>
                  <a:srgbClr val="FFC000"/>
                </a:solidFill>
              </a:rPr>
              <a:t>Le TOURNESOL : un capitule d'akènes</a:t>
            </a:r>
            <a:endParaRPr lang="fr-FR" sz="2400" dirty="0">
              <a:solidFill>
                <a:srgbClr val="FFC000"/>
              </a:solidFill>
            </a:endParaRPr>
          </a:p>
        </p:txBody>
      </p:sp>
      <p:pic>
        <p:nvPicPr>
          <p:cNvPr id="5" name="Image 4" descr="http://www.snv.jussieu.fr/bmedia/Fruits/image/tournesol-det2.jpg"/>
          <p:cNvPicPr/>
          <p:nvPr/>
        </p:nvPicPr>
        <p:blipFill>
          <a:blip r:embed="rId2"/>
          <a:srcRect/>
          <a:stretch>
            <a:fillRect/>
          </a:stretch>
        </p:blipFill>
        <p:spPr bwMode="auto">
          <a:xfrm>
            <a:off x="4357686" y="1000108"/>
            <a:ext cx="4500594" cy="4071966"/>
          </a:xfrm>
          <a:prstGeom prst="rect">
            <a:avLst/>
          </a:prstGeom>
          <a:noFill/>
          <a:ln w="9525">
            <a:noFill/>
            <a:miter lim="800000"/>
            <a:headEnd/>
            <a:tailEnd/>
          </a:ln>
        </p:spPr>
      </p:pic>
      <p:pic>
        <p:nvPicPr>
          <p:cNvPr id="6" name="Image 5" descr="http://www.snv.jussieu.fr/bmedia/Fruits/image/tournesol-det1.jpg"/>
          <p:cNvPicPr/>
          <p:nvPr/>
        </p:nvPicPr>
        <p:blipFill>
          <a:blip r:embed="rId3"/>
          <a:srcRect/>
          <a:stretch>
            <a:fillRect/>
          </a:stretch>
        </p:blipFill>
        <p:spPr bwMode="auto">
          <a:xfrm>
            <a:off x="0" y="1142984"/>
            <a:ext cx="4000496" cy="4000528"/>
          </a:xfrm>
          <a:prstGeom prst="rect">
            <a:avLst/>
          </a:prstGeom>
          <a:noFill/>
          <a:ln w="9525">
            <a:noFill/>
            <a:miter lim="800000"/>
            <a:headEnd/>
            <a:tailEnd/>
          </a:ln>
        </p:spPr>
      </p:pic>
      <p:sp>
        <p:nvSpPr>
          <p:cNvPr id="7" name="Rectangle 6"/>
          <p:cNvSpPr/>
          <p:nvPr/>
        </p:nvSpPr>
        <p:spPr>
          <a:xfrm>
            <a:off x="0" y="5214950"/>
            <a:ext cx="8643998" cy="830997"/>
          </a:xfrm>
          <a:prstGeom prst="rect">
            <a:avLst/>
          </a:prstGeom>
        </p:spPr>
        <p:txBody>
          <a:bodyPr wrap="square">
            <a:spAutoFit/>
          </a:bodyPr>
          <a:lstStyle/>
          <a:p>
            <a:r>
              <a:rPr lang="fr-FR" sz="2400" b="1" dirty="0" smtClean="0"/>
              <a:t>Akènes (on voit la trace des pièces florales tombées) de tournesol</a:t>
            </a:r>
            <a:r>
              <a:rPr lang="fr-FR" sz="2400" dirty="0" smtClean="0"/>
              <a:t>. Chaque akène ouvert contient une graine.</a:t>
            </a:r>
            <a:endParaRPr lang="fr-FR" sz="24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571472" y="2786058"/>
            <a:ext cx="8143932" cy="36317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200000"/>
              </a:lnSpc>
              <a:spcBef>
                <a:spcPct val="0"/>
              </a:spcBef>
              <a:spcAft>
                <a:spcPct val="0"/>
              </a:spcAft>
              <a:buClrTx/>
              <a:buSzTx/>
              <a:buFontTx/>
              <a:buChar char="•"/>
              <a:tabLst/>
            </a:pP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Les fruits d</a:t>
            </a:r>
            <a:r>
              <a:rPr kumimoji="0" lang="fr-FR" sz="2400" b="1"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hiscents sont tr</a:t>
            </a:r>
            <a:r>
              <a:rPr kumimoji="0" lang="fr-FR" sz="2400" b="1" i="0" u="none" strike="noStrike" cap="none" normalizeH="0" baseline="0" dirty="0" smtClean="0">
                <a:ln>
                  <a:noFill/>
                </a:ln>
                <a:solidFill>
                  <a:schemeClr val="tx1"/>
                </a:solidFill>
                <a:effectLst/>
                <a:latin typeface="Calibri"/>
                <a:ea typeface="Calibri" pitchFamily="34" charset="0"/>
                <a:cs typeface="Times New Roman" pitchFamily="18" charset="0"/>
              </a:rPr>
              <a:t>è</a:t>
            </a: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vari</a:t>
            </a:r>
            <a:r>
              <a:rPr kumimoji="0" lang="fr-FR" sz="2400" b="1"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Ils peuvent comprendre un ou  plusieurs  carpelles soud</a:t>
            </a:r>
            <a:r>
              <a:rPr kumimoji="0" lang="fr-FR" sz="2400" b="1"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Ce sont les follicules, les gousses, les capsules  et les siliques. Ces  fruits sont caract</a:t>
            </a:r>
            <a:r>
              <a:rPr kumimoji="0" lang="fr-FR" sz="2400" b="1"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ris</a:t>
            </a:r>
            <a:r>
              <a:rPr kumimoji="0" lang="fr-FR" sz="2400" b="1"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par leur mode de d</a:t>
            </a:r>
            <a:r>
              <a:rPr kumimoji="0" lang="fr-FR" sz="2400" b="1"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hiscence.</a:t>
            </a:r>
            <a:endParaRPr kumimoji="0" lang="fr-FR"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2285984" y="2000240"/>
            <a:ext cx="3775393" cy="369332"/>
          </a:xfrm>
          <a:prstGeom prst="rect">
            <a:avLst/>
          </a:prstGeom>
        </p:spPr>
        <p:txBody>
          <a:bodyPr wrap="none">
            <a:spAutoFit/>
          </a:bodyPr>
          <a:lstStyle/>
          <a:p>
            <a:r>
              <a:rPr lang="fr-FR" b="1" dirty="0" smtClean="0">
                <a:solidFill>
                  <a:schemeClr val="accent2">
                    <a:lumMod val="60000"/>
                    <a:lumOff val="40000"/>
                  </a:schemeClr>
                </a:solidFill>
              </a:rPr>
              <a:t>LES FRUITS SECS DEHISCENTS</a:t>
            </a:r>
            <a:endParaRPr lang="fr-FR" dirty="0">
              <a:solidFill>
                <a:schemeClr val="accent2">
                  <a:lumMod val="60000"/>
                  <a:lumOff val="40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500034" y="1119188"/>
            <a:ext cx="8143931" cy="53102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2143108" y="285728"/>
            <a:ext cx="2799164"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accent2">
                    <a:lumMod val="60000"/>
                    <a:lumOff val="40000"/>
                  </a:schemeClr>
                </a:solidFill>
                <a:effectLst/>
                <a:latin typeface="Times New Roman" pitchFamily="18" charset="0"/>
                <a:ea typeface="Times New Roman" pitchFamily="18" charset="0"/>
                <a:cs typeface="Times New Roman" pitchFamily="18" charset="0"/>
              </a:rPr>
              <a:t>Follicules et gousses</a:t>
            </a:r>
            <a:endParaRPr kumimoji="0" lang="fr-FR" sz="2400" b="0" i="0" u="none" strike="noStrike" cap="none" normalizeH="0" baseline="0" dirty="0" smtClean="0">
              <a:ln>
                <a:noFill/>
              </a:ln>
              <a:solidFill>
                <a:schemeClr val="accent2">
                  <a:lumMod val="60000"/>
                  <a:lumOff val="40000"/>
                </a:schemeClr>
              </a:solidFill>
              <a:effectLst/>
              <a:latin typeface="Arial" pitchFamily="34" charset="0"/>
              <a:cs typeface="Arial" pitchFamily="34" charset="0"/>
            </a:endParaRPr>
          </a:p>
        </p:txBody>
      </p:sp>
      <p:pic>
        <p:nvPicPr>
          <p:cNvPr id="5" name="Image 4" descr="http://www.snv.jussieu.fr/bmedia/Fruits/image/dehiscence-1.gif"/>
          <p:cNvPicPr/>
          <p:nvPr/>
        </p:nvPicPr>
        <p:blipFill>
          <a:blip r:embed="rId2" cstate="print"/>
          <a:srcRect/>
          <a:stretch>
            <a:fillRect/>
          </a:stretch>
        </p:blipFill>
        <p:spPr bwMode="auto">
          <a:xfrm>
            <a:off x="857224" y="785794"/>
            <a:ext cx="6677025" cy="1600200"/>
          </a:xfrm>
          <a:prstGeom prst="rect">
            <a:avLst/>
          </a:prstGeom>
          <a:noFill/>
          <a:ln w="9525">
            <a:noFill/>
            <a:miter lim="800000"/>
            <a:headEnd/>
            <a:tailEnd/>
          </a:ln>
        </p:spPr>
      </p:pic>
      <p:sp>
        <p:nvSpPr>
          <p:cNvPr id="6" name="Rectangle 5"/>
          <p:cNvSpPr/>
          <p:nvPr/>
        </p:nvSpPr>
        <p:spPr>
          <a:xfrm>
            <a:off x="428596" y="2857496"/>
            <a:ext cx="8215370" cy="2554545"/>
          </a:xfrm>
          <a:prstGeom prst="rect">
            <a:avLst/>
          </a:prstGeom>
        </p:spPr>
        <p:txBody>
          <a:bodyPr wrap="square">
            <a:spAutoFit/>
          </a:bodyPr>
          <a:lstStyle/>
          <a:p>
            <a:pPr lvl="0" eaLnBrk="0" fontAlgn="base" hangingPunct="0">
              <a:spcBef>
                <a:spcPct val="0"/>
              </a:spcBef>
              <a:spcAft>
                <a:spcPct val="0"/>
              </a:spcAft>
              <a:buFontTx/>
              <a:buChar char="•"/>
            </a:pPr>
            <a:r>
              <a:rPr lang="fr-FR" b="1" dirty="0" smtClean="0">
                <a:latin typeface="Times New Roman" pitchFamily="18" charset="0"/>
                <a:ea typeface="Calibri" pitchFamily="34" charset="0"/>
                <a:cs typeface="Times New Roman" pitchFamily="18" charset="0"/>
              </a:rPr>
              <a:t>A</a:t>
            </a:r>
            <a:r>
              <a:rPr lang="fr-FR" sz="2000" b="1" dirty="0" smtClean="0">
                <a:latin typeface="Calibri"/>
                <a:ea typeface="Calibri" pitchFamily="34" charset="0"/>
                <a:cs typeface="Times New Roman" pitchFamily="18" charset="0"/>
              </a:rPr>
              <a:t> </a:t>
            </a:r>
            <a:r>
              <a:rPr lang="fr-FR" sz="2000" b="1" dirty="0" smtClean="0">
                <a:latin typeface="Times New Roman" pitchFamily="18" charset="0"/>
                <a:ea typeface="Calibri" pitchFamily="34" charset="0"/>
                <a:cs typeface="Times New Roman" pitchFamily="18" charset="0"/>
              </a:rPr>
              <a:t>: les follicules et les gousses sont constitu</a:t>
            </a:r>
            <a:r>
              <a:rPr lang="fr-FR" sz="2000" b="1" dirty="0" smtClean="0">
                <a:latin typeface="Calibri"/>
                <a:ea typeface="Calibri" pitchFamily="34" charset="0"/>
                <a:cs typeface="Times New Roman" pitchFamily="18" charset="0"/>
              </a:rPr>
              <a:t>é</a:t>
            </a:r>
            <a:r>
              <a:rPr lang="fr-FR" sz="2000" b="1" dirty="0" smtClean="0">
                <a:latin typeface="Times New Roman" pitchFamily="18" charset="0"/>
                <a:ea typeface="Calibri" pitchFamily="34" charset="0"/>
                <a:cs typeface="Times New Roman" pitchFamily="18" charset="0"/>
              </a:rPr>
              <a:t>s d'un seul carpelle ferm</a:t>
            </a:r>
            <a:r>
              <a:rPr lang="fr-FR" sz="2000" b="1" dirty="0" smtClean="0">
                <a:latin typeface="Calibri"/>
                <a:ea typeface="Calibri" pitchFamily="34" charset="0"/>
                <a:cs typeface="Times New Roman" pitchFamily="18" charset="0"/>
              </a:rPr>
              <a:t>é</a:t>
            </a:r>
            <a:r>
              <a:rPr lang="fr-FR" sz="2000" b="1" dirty="0" smtClean="0">
                <a:latin typeface="Times New Roman" pitchFamily="18" charset="0"/>
                <a:ea typeface="Calibri" pitchFamily="34" charset="0"/>
                <a:cs typeface="Times New Roman" pitchFamily="18" charset="0"/>
              </a:rPr>
              <a:t>. </a:t>
            </a:r>
          </a:p>
          <a:p>
            <a:pPr lvl="0" eaLnBrk="0" fontAlgn="base" hangingPunct="0">
              <a:spcBef>
                <a:spcPct val="0"/>
              </a:spcBef>
              <a:spcAft>
                <a:spcPct val="0"/>
              </a:spcAft>
              <a:buFontTx/>
              <a:buChar char="•"/>
            </a:pPr>
            <a:endParaRPr lang="fr-FR" sz="2000" b="1" dirty="0" smtClean="0">
              <a:latin typeface="Calibri" pitchFamily="34" charset="0"/>
              <a:ea typeface="Calibri" pitchFamily="34" charset="0"/>
              <a:cs typeface="Arial" pitchFamily="34" charset="0"/>
            </a:endParaRPr>
          </a:p>
          <a:p>
            <a:pPr lvl="0" eaLnBrk="0" fontAlgn="base" hangingPunct="0">
              <a:spcBef>
                <a:spcPct val="0"/>
              </a:spcBef>
              <a:spcAft>
                <a:spcPct val="0"/>
              </a:spcAft>
              <a:buFontTx/>
              <a:buChar char="•"/>
            </a:pPr>
            <a:r>
              <a:rPr lang="fr-FR" sz="2000" b="1" dirty="0" smtClean="0">
                <a:latin typeface="Times New Roman" pitchFamily="18" charset="0"/>
                <a:ea typeface="Calibri" pitchFamily="34" charset="0"/>
                <a:cs typeface="Times New Roman" pitchFamily="18" charset="0"/>
              </a:rPr>
              <a:t>B</a:t>
            </a:r>
            <a:r>
              <a:rPr lang="fr-FR" sz="2000" b="1" dirty="0" smtClean="0">
                <a:latin typeface="Calibri"/>
                <a:ea typeface="Calibri" pitchFamily="34" charset="0"/>
                <a:cs typeface="Times New Roman" pitchFamily="18" charset="0"/>
              </a:rPr>
              <a:t> </a:t>
            </a:r>
            <a:r>
              <a:rPr lang="fr-FR" sz="2000" b="1" dirty="0" smtClean="0">
                <a:latin typeface="Times New Roman" pitchFamily="18" charset="0"/>
                <a:ea typeface="Calibri" pitchFamily="34" charset="0"/>
                <a:cs typeface="Times New Roman" pitchFamily="18" charset="0"/>
              </a:rPr>
              <a:t>: un follicule s'ouvre par une seule fente de d</a:t>
            </a:r>
            <a:r>
              <a:rPr lang="fr-FR" sz="2000" b="1" dirty="0" smtClean="0">
                <a:latin typeface="Calibri"/>
                <a:ea typeface="Calibri" pitchFamily="34" charset="0"/>
                <a:cs typeface="Times New Roman" pitchFamily="18" charset="0"/>
              </a:rPr>
              <a:t>é</a:t>
            </a:r>
            <a:r>
              <a:rPr lang="fr-FR" sz="2000" b="1" dirty="0" smtClean="0">
                <a:latin typeface="Times New Roman" pitchFamily="18" charset="0"/>
                <a:ea typeface="Calibri" pitchFamily="34" charset="0"/>
                <a:cs typeface="Times New Roman" pitchFamily="18" charset="0"/>
              </a:rPr>
              <a:t>hiscence situ</a:t>
            </a:r>
            <a:r>
              <a:rPr lang="fr-FR" sz="2000" b="1" dirty="0" smtClean="0">
                <a:latin typeface="Calibri"/>
                <a:ea typeface="Calibri" pitchFamily="34" charset="0"/>
                <a:cs typeface="Times New Roman" pitchFamily="18" charset="0"/>
              </a:rPr>
              <a:t>é</a:t>
            </a:r>
            <a:r>
              <a:rPr lang="fr-FR" sz="2000" b="1" dirty="0" smtClean="0">
                <a:latin typeface="Times New Roman" pitchFamily="18" charset="0"/>
                <a:ea typeface="Calibri" pitchFamily="34" charset="0"/>
                <a:cs typeface="Times New Roman" pitchFamily="18" charset="0"/>
              </a:rPr>
              <a:t>e au niveau de la suture placentaire.</a:t>
            </a:r>
          </a:p>
          <a:p>
            <a:pPr lvl="0" eaLnBrk="0" fontAlgn="base" hangingPunct="0">
              <a:spcBef>
                <a:spcPct val="0"/>
              </a:spcBef>
              <a:spcAft>
                <a:spcPct val="0"/>
              </a:spcAft>
              <a:buFontTx/>
              <a:buChar char="•"/>
            </a:pPr>
            <a:endParaRPr lang="fr-FR" sz="2000" b="1" dirty="0" smtClean="0">
              <a:latin typeface="Calibri" pitchFamily="34" charset="0"/>
              <a:ea typeface="Calibri" pitchFamily="34" charset="0"/>
              <a:cs typeface="Arial" pitchFamily="34" charset="0"/>
            </a:endParaRPr>
          </a:p>
          <a:p>
            <a:pPr lvl="0" eaLnBrk="0" fontAlgn="base" hangingPunct="0">
              <a:spcBef>
                <a:spcPct val="0"/>
              </a:spcBef>
              <a:spcAft>
                <a:spcPct val="0"/>
              </a:spcAft>
              <a:buFontTx/>
              <a:buChar char="•"/>
            </a:pPr>
            <a:r>
              <a:rPr lang="fr-FR" sz="2000" b="1" dirty="0" smtClean="0">
                <a:latin typeface="Times New Roman" pitchFamily="18" charset="0"/>
                <a:ea typeface="Calibri" pitchFamily="34" charset="0"/>
                <a:cs typeface="Times New Roman" pitchFamily="18" charset="0"/>
              </a:rPr>
              <a:t>C</a:t>
            </a:r>
            <a:r>
              <a:rPr lang="fr-FR" sz="2000" b="1" dirty="0" smtClean="0">
                <a:latin typeface="Calibri"/>
                <a:ea typeface="Calibri" pitchFamily="34" charset="0"/>
                <a:cs typeface="Times New Roman" pitchFamily="18" charset="0"/>
              </a:rPr>
              <a:t> </a:t>
            </a:r>
            <a:r>
              <a:rPr lang="fr-FR" sz="2000" b="1" dirty="0" smtClean="0">
                <a:latin typeface="Times New Roman" pitchFamily="18" charset="0"/>
                <a:ea typeface="Calibri" pitchFamily="34" charset="0"/>
                <a:cs typeface="Times New Roman" pitchFamily="18" charset="0"/>
              </a:rPr>
              <a:t>: une gousse s'ouvre par deux fentes de d</a:t>
            </a:r>
            <a:r>
              <a:rPr lang="fr-FR" sz="2000" b="1" dirty="0" smtClean="0">
                <a:latin typeface="Calibri"/>
                <a:ea typeface="Calibri" pitchFamily="34" charset="0"/>
                <a:cs typeface="Times New Roman" pitchFamily="18" charset="0"/>
              </a:rPr>
              <a:t>é</a:t>
            </a:r>
            <a:r>
              <a:rPr lang="fr-FR" sz="2000" b="1" dirty="0" smtClean="0">
                <a:latin typeface="Times New Roman" pitchFamily="18" charset="0"/>
                <a:ea typeface="Calibri" pitchFamily="34" charset="0"/>
                <a:cs typeface="Times New Roman" pitchFamily="18" charset="0"/>
              </a:rPr>
              <a:t>hiscence, l'une situ</a:t>
            </a:r>
            <a:r>
              <a:rPr lang="fr-FR" sz="2000" b="1" dirty="0" smtClean="0">
                <a:latin typeface="Calibri"/>
                <a:ea typeface="Calibri" pitchFamily="34" charset="0"/>
                <a:cs typeface="Times New Roman" pitchFamily="18" charset="0"/>
              </a:rPr>
              <a:t>é</a:t>
            </a:r>
            <a:r>
              <a:rPr lang="fr-FR" sz="2000" b="1" dirty="0" smtClean="0">
                <a:latin typeface="Times New Roman" pitchFamily="18" charset="0"/>
                <a:ea typeface="Calibri" pitchFamily="34" charset="0"/>
                <a:cs typeface="Times New Roman" pitchFamily="18" charset="0"/>
              </a:rPr>
              <a:t>e au niveau de la suture placentaire et l'autre au niveau de la nervure m</a:t>
            </a:r>
            <a:r>
              <a:rPr lang="fr-FR" sz="2000" b="1" dirty="0" smtClean="0">
                <a:latin typeface="Calibri"/>
                <a:ea typeface="Calibri" pitchFamily="34" charset="0"/>
                <a:cs typeface="Times New Roman" pitchFamily="18" charset="0"/>
              </a:rPr>
              <a:t>é</a:t>
            </a:r>
            <a:r>
              <a:rPr lang="fr-FR" sz="2000" b="1" dirty="0" smtClean="0">
                <a:latin typeface="Times New Roman" pitchFamily="18" charset="0"/>
                <a:ea typeface="Calibri" pitchFamily="34" charset="0"/>
                <a:cs typeface="Times New Roman" pitchFamily="18" charset="0"/>
              </a:rPr>
              <a:t>diane du carpelle</a:t>
            </a:r>
            <a:endParaRPr lang="fr-FR" sz="2000" b="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43042" y="214290"/>
            <a:ext cx="5486400" cy="522288"/>
          </a:xfrm>
        </p:spPr>
        <p:txBody>
          <a:bodyPr/>
          <a:lstStyle/>
          <a:p>
            <a:endParaRPr lang="fr-FR" dirty="0"/>
          </a:p>
        </p:txBody>
      </p:sp>
      <p:sp>
        <p:nvSpPr>
          <p:cNvPr id="4" name="Espace réservé du texte 3"/>
          <p:cNvSpPr>
            <a:spLocks noGrp="1"/>
          </p:cNvSpPr>
          <p:nvPr>
            <p:ph type="body" sz="half" idx="2"/>
          </p:nvPr>
        </p:nvSpPr>
        <p:spPr>
          <a:xfrm>
            <a:off x="1142976" y="214290"/>
            <a:ext cx="6357982" cy="530352"/>
          </a:xfrm>
        </p:spPr>
        <p:txBody>
          <a:bodyPr>
            <a:noAutofit/>
          </a:bodyPr>
          <a:lstStyle/>
          <a:p>
            <a:r>
              <a:rPr lang="fr-FR" sz="1800" b="1" dirty="0" smtClean="0">
                <a:solidFill>
                  <a:schemeClr val="accent2">
                    <a:lumMod val="60000"/>
                    <a:lumOff val="40000"/>
                  </a:schemeClr>
                </a:solidFill>
              </a:rPr>
              <a:t>Le PETIT POIS : une gousse</a:t>
            </a:r>
            <a:endParaRPr lang="fr-FR" sz="1800" dirty="0" smtClean="0">
              <a:solidFill>
                <a:schemeClr val="accent2">
                  <a:lumMod val="60000"/>
                  <a:lumOff val="40000"/>
                </a:schemeClr>
              </a:solidFill>
            </a:endParaRPr>
          </a:p>
          <a:p>
            <a:endParaRPr lang="fr-FR" sz="3200" dirty="0"/>
          </a:p>
        </p:txBody>
      </p:sp>
      <p:sp>
        <p:nvSpPr>
          <p:cNvPr id="5" name="Rectangle 4"/>
          <p:cNvSpPr/>
          <p:nvPr/>
        </p:nvSpPr>
        <p:spPr>
          <a:xfrm>
            <a:off x="0" y="785794"/>
            <a:ext cx="8786842" cy="1200329"/>
          </a:xfrm>
          <a:prstGeom prst="rect">
            <a:avLst/>
          </a:prstGeom>
        </p:spPr>
        <p:txBody>
          <a:bodyPr wrap="square">
            <a:spAutoFit/>
          </a:bodyPr>
          <a:lstStyle/>
          <a:p>
            <a:r>
              <a:rPr lang="fr-FR" b="1" dirty="0" smtClean="0"/>
              <a:t>Le fruit du pois (</a:t>
            </a:r>
            <a:r>
              <a:rPr lang="fr-FR" b="1" dirty="0" err="1" smtClean="0"/>
              <a:t>Pisum</a:t>
            </a:r>
            <a:r>
              <a:rPr lang="fr-FR" b="1" dirty="0" smtClean="0"/>
              <a:t> </a:t>
            </a:r>
            <a:r>
              <a:rPr lang="fr-FR" b="1" dirty="0" err="1" smtClean="0"/>
              <a:t>sativum</a:t>
            </a:r>
            <a:r>
              <a:rPr lang="fr-FR" b="1" dirty="0" smtClean="0"/>
              <a:t>) comme celui de toutes les Papilionacées (Légumineuses) est une gousse (appelée aussi légume). C'est un f</a:t>
            </a:r>
            <a:r>
              <a:rPr lang="fr-FR" b="1" u="sng" dirty="0" smtClean="0">
                <a:hlinkClick r:id="rId2"/>
              </a:rPr>
              <a:t>ruit sec déhiscent</a:t>
            </a:r>
            <a:r>
              <a:rPr lang="fr-FR" b="1" dirty="0" smtClean="0"/>
              <a:t>, s'ouvrant par deux fentes mais formé par un seul carpelle (</a:t>
            </a:r>
            <a:r>
              <a:rPr lang="fr-FR" b="1" u="sng" dirty="0" smtClean="0">
                <a:hlinkClick r:id="rId3"/>
              </a:rPr>
              <a:t>ovaire supère</a:t>
            </a:r>
            <a:r>
              <a:rPr lang="fr-FR" b="1" dirty="0" smtClean="0"/>
              <a:t>).</a:t>
            </a:r>
            <a:endParaRPr lang="fr-FR" b="1" dirty="0"/>
          </a:p>
        </p:txBody>
      </p:sp>
      <p:pic>
        <p:nvPicPr>
          <p:cNvPr id="6" name="Image 5" descr="http://www.snv.jussieu.fr/bmedia/Fruits/image/pois-2.jpg"/>
          <p:cNvPicPr/>
          <p:nvPr/>
        </p:nvPicPr>
        <p:blipFill>
          <a:blip r:embed="rId4"/>
          <a:srcRect/>
          <a:stretch>
            <a:fillRect/>
          </a:stretch>
        </p:blipFill>
        <p:spPr bwMode="auto">
          <a:xfrm>
            <a:off x="642910" y="2500306"/>
            <a:ext cx="7500990" cy="2384431"/>
          </a:xfrm>
          <a:prstGeom prst="rect">
            <a:avLst/>
          </a:prstGeom>
          <a:noFill/>
          <a:ln w="9525">
            <a:noFill/>
            <a:miter lim="800000"/>
            <a:headEnd/>
            <a:tailEnd/>
          </a:ln>
        </p:spPr>
      </p:pic>
      <p:sp>
        <p:nvSpPr>
          <p:cNvPr id="7" name="Rectangle 6"/>
          <p:cNvSpPr/>
          <p:nvPr/>
        </p:nvSpPr>
        <p:spPr>
          <a:xfrm>
            <a:off x="0" y="5357826"/>
            <a:ext cx="9144000" cy="707886"/>
          </a:xfrm>
          <a:prstGeom prst="rect">
            <a:avLst/>
          </a:prstGeom>
        </p:spPr>
        <p:txBody>
          <a:bodyPr wrap="square">
            <a:spAutoFit/>
          </a:bodyPr>
          <a:lstStyle/>
          <a:p>
            <a:r>
              <a:rPr lang="fr-FR" dirty="0" smtClean="0"/>
              <a:t> </a:t>
            </a:r>
            <a:r>
              <a:rPr lang="fr-FR" sz="2000" b="1" dirty="0" smtClean="0">
                <a:latin typeface="Times New Roman" pitchFamily="18" charset="0"/>
                <a:cs typeface="Times New Roman" pitchFamily="18" charset="0"/>
              </a:rPr>
              <a:t>on observe le pédoncule floral et le reste des pièces florales à gauche, le reste du style à l'extrémité de la gousse, à droite (ovaire supère).</a:t>
            </a:r>
            <a:endParaRPr lang="fr-FR"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Image 20" descr="http://www.snv.jussieu.fr/bmedia/Fruits/image/pois-dehisence3.jpg"/>
          <p:cNvPicPr>
            <a:picLocks noChangeAspect="1" noChangeArrowheads="1"/>
          </p:cNvPicPr>
          <p:nvPr/>
        </p:nvPicPr>
        <p:blipFill>
          <a:blip r:embed="rId2"/>
          <a:srcRect/>
          <a:stretch>
            <a:fillRect/>
          </a:stretch>
        </p:blipFill>
        <p:spPr bwMode="auto">
          <a:xfrm>
            <a:off x="285720" y="214290"/>
            <a:ext cx="1381125" cy="3429000"/>
          </a:xfrm>
          <a:prstGeom prst="rect">
            <a:avLst/>
          </a:prstGeom>
          <a:noFill/>
        </p:spPr>
      </p:pic>
      <p:pic>
        <p:nvPicPr>
          <p:cNvPr id="10241" name="Image 21" descr="http://www.snv.jussieu.fr/bmedia/Fruits/image/pois-dehisence4.jpg"/>
          <p:cNvPicPr>
            <a:picLocks noChangeAspect="1" noChangeArrowheads="1"/>
          </p:cNvPicPr>
          <p:nvPr/>
        </p:nvPicPr>
        <p:blipFill>
          <a:blip r:embed="rId3"/>
          <a:srcRect/>
          <a:stretch>
            <a:fillRect/>
          </a:stretch>
        </p:blipFill>
        <p:spPr bwMode="auto">
          <a:xfrm>
            <a:off x="1857356" y="285728"/>
            <a:ext cx="1457325" cy="3429000"/>
          </a:xfrm>
          <a:prstGeom prst="rect">
            <a:avLst/>
          </a:prstGeom>
          <a:noFill/>
        </p:spPr>
      </p:pic>
      <p:sp>
        <p:nvSpPr>
          <p:cNvPr id="10" name="Rectangle 9"/>
          <p:cNvSpPr/>
          <p:nvPr/>
        </p:nvSpPr>
        <p:spPr>
          <a:xfrm>
            <a:off x="214282" y="3714752"/>
            <a:ext cx="3286116" cy="1323439"/>
          </a:xfrm>
          <a:prstGeom prst="rect">
            <a:avLst/>
          </a:prstGeom>
        </p:spPr>
        <p:txBody>
          <a:bodyPr wrap="square">
            <a:spAutoFit/>
          </a:bodyPr>
          <a:lstStyle/>
          <a:p>
            <a:r>
              <a:rPr lang="fr-FR" sz="2000" b="1" dirty="0" smtClean="0">
                <a:latin typeface="Times New Roman" pitchFamily="18" charset="0"/>
                <a:cs typeface="Times New Roman" pitchFamily="18" charset="0"/>
              </a:rPr>
              <a:t>Déhiscence au niveau de la suture placentaire : les graines restent attachées à l'extérieur par les placentas.</a:t>
            </a:r>
            <a:endParaRPr lang="fr-FR" sz="2000" b="1" dirty="0">
              <a:latin typeface="Times New Roman" pitchFamily="18" charset="0"/>
              <a:cs typeface="Times New Roman" pitchFamily="18" charset="0"/>
            </a:endParaRPr>
          </a:p>
        </p:txBody>
      </p:sp>
      <p:pic>
        <p:nvPicPr>
          <p:cNvPr id="11" name="Image 10" descr="http://www.snv.jussieu.fr/bmedia/Fruits/image/pois-dehisence2.jpg"/>
          <p:cNvPicPr/>
          <p:nvPr/>
        </p:nvPicPr>
        <p:blipFill>
          <a:blip r:embed="rId4"/>
          <a:srcRect/>
          <a:stretch>
            <a:fillRect/>
          </a:stretch>
        </p:blipFill>
        <p:spPr bwMode="auto">
          <a:xfrm>
            <a:off x="7072330" y="428604"/>
            <a:ext cx="1264285" cy="3434080"/>
          </a:xfrm>
          <a:prstGeom prst="rect">
            <a:avLst/>
          </a:prstGeom>
          <a:noFill/>
          <a:ln w="9525">
            <a:noFill/>
            <a:miter lim="800000"/>
            <a:headEnd/>
            <a:tailEnd/>
          </a:ln>
        </p:spPr>
      </p:pic>
      <p:pic>
        <p:nvPicPr>
          <p:cNvPr id="12" name="Image 11" descr="http://www.snv.jussieu.fr/bmedia/Fruits/image/pois-dehisence1.jpg"/>
          <p:cNvPicPr/>
          <p:nvPr/>
        </p:nvPicPr>
        <p:blipFill>
          <a:blip r:embed="rId5"/>
          <a:srcRect/>
          <a:stretch>
            <a:fillRect/>
          </a:stretch>
        </p:blipFill>
        <p:spPr bwMode="auto">
          <a:xfrm>
            <a:off x="5643570" y="428604"/>
            <a:ext cx="1167130" cy="3434080"/>
          </a:xfrm>
          <a:prstGeom prst="rect">
            <a:avLst/>
          </a:prstGeom>
          <a:noFill/>
          <a:ln w="9525">
            <a:noFill/>
            <a:miter lim="800000"/>
            <a:headEnd/>
            <a:tailEnd/>
          </a:ln>
        </p:spPr>
      </p:pic>
      <p:sp>
        <p:nvSpPr>
          <p:cNvPr id="13" name="Rectangle 12"/>
          <p:cNvSpPr/>
          <p:nvPr/>
        </p:nvSpPr>
        <p:spPr>
          <a:xfrm>
            <a:off x="4572000" y="4000504"/>
            <a:ext cx="3500462" cy="1323439"/>
          </a:xfrm>
          <a:prstGeom prst="rect">
            <a:avLst/>
          </a:prstGeom>
        </p:spPr>
        <p:txBody>
          <a:bodyPr wrap="square">
            <a:spAutoFit/>
          </a:bodyPr>
          <a:lstStyle/>
          <a:p>
            <a:r>
              <a:rPr lang="fr-FR" sz="2000" b="1" dirty="0" smtClean="0">
                <a:latin typeface="Times New Roman" pitchFamily="18" charset="0"/>
                <a:cs typeface="Times New Roman" pitchFamily="18" charset="0"/>
              </a:rPr>
              <a:t>Déhiscence par la nervure médiane : les graines restent attachées au centre par les placentas</a:t>
            </a:r>
            <a:endParaRPr lang="fr-FR"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285720" y="1928802"/>
            <a:ext cx="8358246" cy="43704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Lorsque le fruit sec est formé par deux ou plusieurs carpelles soudés, </a:t>
            </a:r>
          </a:p>
          <a:p>
            <a:pPr marL="0" marR="0" lvl="0" indent="0" algn="l" defTabSz="914400" rtl="0" eaLnBrk="1" fontAlgn="base" latinLnBrk="0" hangingPunct="1">
              <a:lnSpc>
                <a:spcPct val="100000"/>
              </a:lnSpc>
              <a:spcBef>
                <a:spcPct val="0"/>
              </a:spcBef>
              <a:spcAft>
                <a:spcPct val="0"/>
              </a:spcAft>
              <a:buClrTx/>
              <a:buSzTx/>
              <a:buFontTx/>
              <a:buNone/>
              <a:tabLst/>
            </a:pPr>
            <a:endParaRPr lang="fr-FR" sz="2000" b="1" dirty="0" smtClean="0">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l'ouverture se  réalise par des fentes de déhiscence. Celles-ci se forment soit</a:t>
            </a:r>
          </a:p>
          <a:p>
            <a:pPr marL="0" marR="0" lvl="0" indent="0" algn="l" defTabSz="914400" rtl="0" eaLnBrk="1" fontAlgn="base" latinLnBrk="0" hangingPunct="1">
              <a:lnSpc>
                <a:spcPct val="100000"/>
              </a:lnSpc>
              <a:spcBef>
                <a:spcPct val="0"/>
              </a:spcBef>
              <a:spcAft>
                <a:spcPct val="0"/>
              </a:spcAft>
              <a:buClrTx/>
              <a:buSzTx/>
              <a:buFontTx/>
              <a:buNone/>
              <a:tabLst/>
            </a:pPr>
            <a:endParaRPr lang="fr-FR" sz="2000" b="1" dirty="0" smtClean="0">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au niveau des sutures  placentaires, soit au niveau des nervures médianes</a:t>
            </a:r>
          </a:p>
          <a:p>
            <a:pPr marL="0" marR="0" lvl="0" indent="0" algn="l" defTabSz="914400" rtl="0" eaLnBrk="1" fontAlgn="base" latinLnBrk="0" hangingPunct="1">
              <a:lnSpc>
                <a:spcPct val="100000"/>
              </a:lnSpc>
              <a:spcBef>
                <a:spcPct val="0"/>
              </a:spcBef>
              <a:spcAft>
                <a:spcPct val="0"/>
              </a:spcAft>
              <a:buClrTx/>
              <a:buSzTx/>
              <a:buFontTx/>
              <a:buNone/>
              <a:tabLst/>
            </a:pPr>
            <a:endParaRPr lang="fr-FR" sz="2000" b="1" dirty="0" smtClean="0">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des carpelles. Les deux modes  peuvent parfois coexister dans un même</a:t>
            </a:r>
          </a:p>
          <a:p>
            <a:pPr marL="0" marR="0" lvl="0" indent="0" algn="l" defTabSz="914400" rtl="0" eaLnBrk="1" fontAlgn="base" latinLnBrk="0" hangingPunct="1">
              <a:lnSpc>
                <a:spcPct val="100000"/>
              </a:lnSpc>
              <a:spcBef>
                <a:spcPct val="0"/>
              </a:spcBef>
              <a:spcAft>
                <a:spcPct val="0"/>
              </a:spcAft>
              <a:buClrTx/>
              <a:buSzTx/>
              <a:buFontTx/>
              <a:buNone/>
              <a:tabLst/>
            </a:pPr>
            <a:endParaRPr lang="fr-FR" sz="2000" b="1" dirty="0" smtClean="0">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fruit. Ces modes de déhiscence diffèrent selon  le type de placentation. On </a:t>
            </a:r>
          </a:p>
          <a:p>
            <a:pPr marL="0" marR="0" lvl="0" indent="0" algn="l" defTabSz="914400" rtl="0" eaLnBrk="1" fontAlgn="base" latinLnBrk="0" hangingPunct="1">
              <a:lnSpc>
                <a:spcPct val="100000"/>
              </a:lnSpc>
              <a:spcBef>
                <a:spcPct val="0"/>
              </a:spcBef>
              <a:spcAft>
                <a:spcPct val="0"/>
              </a:spcAft>
              <a:buClrTx/>
              <a:buSzTx/>
              <a:buFontTx/>
              <a:buNone/>
              <a:tabLst/>
            </a:pPr>
            <a:endParaRPr lang="fr-FR" sz="2000" b="1" dirty="0" smtClean="0">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prendra pour exemple des fruits formés de trois carpelles  soudés à </a:t>
            </a:r>
          </a:p>
          <a:p>
            <a:pPr marL="0" marR="0" lvl="0" indent="0" algn="l" defTabSz="914400" rtl="0" eaLnBrk="1" fontAlgn="base" latinLnBrk="0" hangingPunct="1">
              <a:lnSpc>
                <a:spcPct val="100000"/>
              </a:lnSpc>
              <a:spcBef>
                <a:spcPct val="0"/>
              </a:spcBef>
              <a:spcAft>
                <a:spcPct val="0"/>
              </a:spcAft>
              <a:buClrTx/>
              <a:buSzTx/>
              <a:buFontTx/>
              <a:buNone/>
              <a:tabLst/>
            </a:pPr>
            <a:endParaRPr lang="fr-FR" sz="2000" b="1" dirty="0" smtClean="0">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placentation pariétale ou axile.</a:t>
            </a:r>
            <a:r>
              <a:rPr kumimoji="0" lang="fr-FR"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r>
            <a:br>
              <a:rPr kumimoji="0" lang="fr-FR"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2928926" y="1214422"/>
            <a:ext cx="1366080" cy="461665"/>
          </a:xfrm>
          <a:prstGeom prst="rect">
            <a:avLst/>
          </a:prstGeom>
        </p:spPr>
        <p:txBody>
          <a:bodyPr wrap="none">
            <a:spAutoFit/>
          </a:bodyPr>
          <a:lstStyle/>
          <a:p>
            <a:pPr lvl="0" algn="ctr" fontAlgn="base">
              <a:spcBef>
                <a:spcPct val="0"/>
              </a:spcBef>
              <a:spcAft>
                <a:spcPct val="0"/>
              </a:spcAft>
            </a:pPr>
            <a:r>
              <a:rPr lang="fr-FR" sz="2400" b="1" dirty="0" smtClean="0">
                <a:solidFill>
                  <a:schemeClr val="accent2">
                    <a:lumMod val="60000"/>
                    <a:lumOff val="40000"/>
                  </a:schemeClr>
                </a:solidFill>
                <a:latin typeface="Times New Roman" pitchFamily="18" charset="0"/>
                <a:ea typeface="Calibri" pitchFamily="34" charset="0"/>
                <a:cs typeface="Times New Roman" pitchFamily="18" charset="0"/>
              </a:rPr>
              <a:t>Capsules</a:t>
            </a:r>
            <a:endParaRPr lang="fr-FR" sz="2400" dirty="0" smtClean="0">
              <a:solidFill>
                <a:schemeClr val="accent2">
                  <a:lumMod val="60000"/>
                  <a:lumOff val="4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98" descr="http://www.snv.jussieu.fr/bmedia/Fruits/image/dehiscence-2.gif"/>
          <p:cNvPicPr>
            <a:picLocks noChangeAspect="1" noChangeArrowheads="1"/>
          </p:cNvPicPr>
          <p:nvPr/>
        </p:nvPicPr>
        <p:blipFill>
          <a:blip r:embed="rId2"/>
          <a:srcRect/>
          <a:stretch>
            <a:fillRect/>
          </a:stretch>
        </p:blipFill>
        <p:spPr bwMode="auto">
          <a:xfrm>
            <a:off x="714348" y="1214422"/>
            <a:ext cx="6810375" cy="2076450"/>
          </a:xfrm>
          <a:prstGeom prst="rect">
            <a:avLst/>
          </a:prstGeom>
          <a:noFill/>
        </p:spPr>
      </p:pic>
      <p:graphicFrame>
        <p:nvGraphicFramePr>
          <p:cNvPr id="3" name="Tableau 2"/>
          <p:cNvGraphicFramePr>
            <a:graphicFrameLocks noGrp="1"/>
          </p:cNvGraphicFramePr>
          <p:nvPr/>
        </p:nvGraphicFramePr>
        <p:xfrm>
          <a:off x="785786" y="3429000"/>
          <a:ext cx="7286676" cy="3473450"/>
        </p:xfrm>
        <a:graphic>
          <a:graphicData uri="http://schemas.openxmlformats.org/drawingml/2006/table">
            <a:tbl>
              <a:tblPr/>
              <a:tblGrid>
                <a:gridCol w="7286676"/>
              </a:tblGrid>
              <a:tr h="590550">
                <a:tc>
                  <a:txBody>
                    <a:bodyPr/>
                    <a:lstStyle/>
                    <a:p>
                      <a:pPr marL="342900" lvl="0" indent="-342900">
                        <a:lnSpc>
                          <a:spcPct val="150000"/>
                        </a:lnSpc>
                        <a:spcAft>
                          <a:spcPts val="1000"/>
                        </a:spcAft>
                        <a:buSzPts val="1000"/>
                        <a:buFont typeface="Symbol"/>
                        <a:buChar char=""/>
                        <a:tabLst>
                          <a:tab pos="457200" algn="l"/>
                        </a:tabLst>
                      </a:pPr>
                      <a:r>
                        <a:rPr lang="fr-FR" sz="2000" b="1" dirty="0">
                          <a:latin typeface="Times New Roman"/>
                          <a:ea typeface="Calibri"/>
                          <a:cs typeface="Arial"/>
                        </a:rPr>
                        <a:t>A : un fruit formé de trois carpelles soudés à placentation pariétale ; le fruit ne contient qu'une loge.</a:t>
                      </a:r>
                      <a:endParaRPr lang="fr-FR" sz="2000" b="1" dirty="0">
                        <a:latin typeface="Calibri"/>
                        <a:ea typeface="Calibri"/>
                        <a:cs typeface="Arial"/>
                      </a:endParaRPr>
                    </a:p>
                    <a:p>
                      <a:pPr marL="342900" lvl="0" indent="-342900">
                        <a:lnSpc>
                          <a:spcPct val="150000"/>
                        </a:lnSpc>
                        <a:spcAft>
                          <a:spcPts val="1000"/>
                        </a:spcAft>
                        <a:buSzPts val="1000"/>
                        <a:buFont typeface="Symbol"/>
                        <a:buChar char=""/>
                        <a:tabLst>
                          <a:tab pos="457200" algn="l"/>
                        </a:tabLst>
                      </a:pPr>
                      <a:r>
                        <a:rPr lang="fr-FR" sz="2000" b="1" dirty="0">
                          <a:latin typeface="Times New Roman"/>
                          <a:ea typeface="Calibri"/>
                          <a:cs typeface="Arial"/>
                        </a:rPr>
                        <a:t>B : ouverture par trois fentes de déhiscence situées au niveau des sutures placentaires; les trois carpelles se séparent.</a:t>
                      </a:r>
                      <a:endParaRPr lang="fr-FR" sz="2000" b="1" dirty="0">
                        <a:latin typeface="Calibri"/>
                        <a:ea typeface="Calibri"/>
                        <a:cs typeface="Arial"/>
                      </a:endParaRPr>
                    </a:p>
                    <a:p>
                      <a:pPr marL="342900" lvl="0" indent="-342900">
                        <a:lnSpc>
                          <a:spcPct val="150000"/>
                        </a:lnSpc>
                        <a:spcAft>
                          <a:spcPts val="1000"/>
                        </a:spcAft>
                        <a:buSzPts val="1000"/>
                        <a:buFont typeface="Symbol"/>
                        <a:buChar char=""/>
                        <a:tabLst>
                          <a:tab pos="457200" algn="l"/>
                        </a:tabLst>
                      </a:pPr>
                      <a:r>
                        <a:rPr lang="fr-FR" sz="2000" b="1" dirty="0">
                          <a:latin typeface="Times New Roman"/>
                          <a:ea typeface="Calibri"/>
                          <a:cs typeface="Arial"/>
                        </a:rPr>
                        <a:t>C : ouverture par trois fentes de déhiscence situées au niveau des nervures médianes; chaque carpelle s'ouvre en son </a:t>
                      </a:r>
                      <a:r>
                        <a:rPr lang="fr-FR" sz="2000" b="1" dirty="0" smtClean="0">
                          <a:latin typeface="Times New Roman"/>
                          <a:ea typeface="Calibri"/>
                          <a:cs typeface="Arial"/>
                        </a:rPr>
                        <a:t>milieu   </a:t>
                      </a:r>
                      <a:r>
                        <a:rPr lang="fr-FR" sz="2000" b="1" dirty="0" smtClean="0">
                          <a:solidFill>
                            <a:srgbClr val="FF0000"/>
                          </a:solidFill>
                          <a:latin typeface="Times New Roman"/>
                          <a:ea typeface="Calibri"/>
                          <a:cs typeface="Arial"/>
                        </a:rPr>
                        <a:t>Ex :</a:t>
                      </a:r>
                      <a:r>
                        <a:rPr lang="fr-FR" sz="2000" b="1" baseline="0" dirty="0" smtClean="0">
                          <a:solidFill>
                            <a:srgbClr val="FF0000"/>
                          </a:solidFill>
                          <a:latin typeface="Times New Roman"/>
                          <a:ea typeface="Calibri"/>
                          <a:cs typeface="Arial"/>
                        </a:rPr>
                        <a:t> Le marron fruit du </a:t>
                      </a:r>
                      <a:r>
                        <a:rPr lang="fr-FR" sz="2000" b="1" dirty="0" smtClean="0">
                          <a:solidFill>
                            <a:srgbClr val="FF0000"/>
                          </a:solidFill>
                          <a:latin typeface="Times New Roman"/>
                          <a:ea typeface="Calibri"/>
                          <a:cs typeface="Arial"/>
                        </a:rPr>
                        <a:t>marronnier</a:t>
                      </a:r>
                      <a:r>
                        <a:rPr lang="fr-FR" sz="2000" b="1" dirty="0" smtClean="0">
                          <a:latin typeface="Times New Roman"/>
                          <a:ea typeface="Calibri"/>
                          <a:cs typeface="Arial"/>
                        </a:rPr>
                        <a:t>.</a:t>
                      </a:r>
                      <a:endParaRPr lang="fr-FR" sz="2000" b="1" dirty="0">
                        <a:latin typeface="Calibri"/>
                        <a:ea typeface="Calibri"/>
                        <a:cs typeface="Arial"/>
                      </a:endParaRPr>
                    </a:p>
                  </a:txBody>
                  <a:tcPr marL="9525" marR="9525" marT="9525" marB="9525">
                    <a:lnL>
                      <a:noFill/>
                    </a:lnL>
                    <a:lnR>
                      <a:noFill/>
                    </a:lnR>
                    <a:lnT>
                      <a:noFill/>
                    </a:lnT>
                    <a:lnB>
                      <a:noFill/>
                    </a:lnB>
                  </a:tcPr>
                </a:tc>
              </a:tr>
            </a:tbl>
          </a:graphicData>
        </a:graphic>
      </p:graphicFrame>
      <p:sp>
        <p:nvSpPr>
          <p:cNvPr id="4097" name="Rectangle 1"/>
          <p:cNvSpPr>
            <a:spLocks noChangeArrowheads="1"/>
          </p:cNvSpPr>
          <p:nvPr/>
        </p:nvSpPr>
        <p:spPr bwMode="auto">
          <a:xfrm>
            <a:off x="0" y="785794"/>
            <a:ext cx="219932"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Calibri"/>
                <a:ea typeface="Calibri" pitchFamily="34" charset="0"/>
                <a:cs typeface="Times New Roman" pitchFamily="18" charset="0"/>
              </a:rPr>
              <a:t>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098" name="Rectangle 2"/>
          <p:cNvSpPr>
            <a:spLocks noChangeArrowheads="1"/>
          </p:cNvSpPr>
          <p:nvPr/>
        </p:nvSpPr>
        <p:spPr bwMode="auto">
          <a:xfrm>
            <a:off x="0" y="0"/>
            <a:ext cx="219932"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Calibri"/>
                <a:ea typeface="Calibri" pitchFamily="34" charset="0"/>
                <a:cs typeface="Times New Roman" pitchFamily="18" charset="0"/>
              </a:rPr>
              <a:t>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357158" y="428604"/>
            <a:ext cx="6858000" cy="677108"/>
          </a:xfrm>
          <a:prstGeom prst="rect">
            <a:avLst/>
          </a:prstGeom>
        </p:spPr>
        <p:txBody>
          <a:bodyPr wrap="square">
            <a:spAutoFit/>
          </a:bodyPr>
          <a:lstStyle/>
          <a:p>
            <a:r>
              <a:rPr lang="fr-FR" dirty="0" smtClean="0"/>
              <a:t/>
            </a:r>
            <a:br>
              <a:rPr lang="fr-FR" dirty="0" smtClean="0"/>
            </a:br>
            <a:r>
              <a:rPr lang="fr-FR" sz="2000" b="1" dirty="0" smtClean="0">
                <a:solidFill>
                  <a:srgbClr val="00B0F0"/>
                </a:solidFill>
                <a:latin typeface="Times New Roman" pitchFamily="18" charset="0"/>
                <a:cs typeface="Times New Roman" pitchFamily="18" charset="0"/>
              </a:rPr>
              <a:t>Exemple : fruits à placentation pariétale</a:t>
            </a:r>
            <a:endParaRPr lang="fr-FR" sz="2000" dirty="0">
              <a:solidFill>
                <a:srgbClr val="00B0F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99" descr="http://www.snv.jussieu.fr/bmedia/Fruits/image/dehiscence-3.gif"/>
          <p:cNvPicPr>
            <a:picLocks noChangeAspect="1" noChangeArrowheads="1"/>
          </p:cNvPicPr>
          <p:nvPr/>
        </p:nvPicPr>
        <p:blipFill>
          <a:blip r:embed="rId2"/>
          <a:srcRect/>
          <a:stretch>
            <a:fillRect/>
          </a:stretch>
        </p:blipFill>
        <p:spPr bwMode="auto">
          <a:xfrm>
            <a:off x="500034" y="1357298"/>
            <a:ext cx="6810375" cy="1885950"/>
          </a:xfrm>
          <a:prstGeom prst="rect">
            <a:avLst/>
          </a:prstGeom>
          <a:noFill/>
        </p:spPr>
      </p:pic>
      <p:sp>
        <p:nvSpPr>
          <p:cNvPr id="3073" name="Rectangle 1"/>
          <p:cNvSpPr>
            <a:spLocks noChangeArrowheads="1"/>
          </p:cNvSpPr>
          <p:nvPr/>
        </p:nvSpPr>
        <p:spPr bwMode="auto">
          <a:xfrm>
            <a:off x="214282" y="3214686"/>
            <a:ext cx="8429684" cy="34470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 : un fruit formé de trois carpelles soudés à placentation axile ; le fruit contient trois loges séparées par trois cloisons.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 : ouverture par trois fentes de déhiscence situées au niveau des cloisons ; les trois carpelles fermés contenant les graines se séparent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 : ouverture par trois fentes de déhiscence situées au niveau des nervures médianes ; chaque carpelle s'ouvre en son milieu et permet la libération des graines. Exemple : Coton</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Il existe des cas comme le </a:t>
            </a: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3"/>
              </a:rPr>
              <a:t>ricin</a:t>
            </a: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pour lequel la déhiscence s'effectue par six fentes.</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 </a:t>
            </a:r>
          </a:p>
        </p:txBody>
      </p:sp>
      <p:sp>
        <p:nvSpPr>
          <p:cNvPr id="22529" name="Rectangle 1"/>
          <p:cNvSpPr>
            <a:spLocks noChangeArrowheads="1"/>
          </p:cNvSpPr>
          <p:nvPr/>
        </p:nvSpPr>
        <p:spPr bwMode="auto">
          <a:xfrm>
            <a:off x="714348" y="642918"/>
            <a:ext cx="4960012"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00B0F0"/>
                </a:solidFill>
                <a:effectLst/>
                <a:latin typeface="Times New Roman" pitchFamily="18" charset="0"/>
                <a:ea typeface="Calibri" pitchFamily="34" charset="0"/>
                <a:cs typeface="Times New Roman" pitchFamily="18" charset="0"/>
              </a:rPr>
              <a:t>Exemple : fruits </a:t>
            </a:r>
            <a:r>
              <a:rPr kumimoji="0" lang="fr-FR" sz="2400" b="1" i="0" u="none" strike="noStrike" cap="none" normalizeH="0" baseline="0" dirty="0" smtClean="0">
                <a:ln>
                  <a:noFill/>
                </a:ln>
                <a:solidFill>
                  <a:srgbClr val="00B0F0"/>
                </a:solidFill>
                <a:effectLst/>
                <a:latin typeface="Calibri"/>
                <a:ea typeface="Calibri" pitchFamily="34" charset="0"/>
                <a:cs typeface="Times New Roman" pitchFamily="18" charset="0"/>
              </a:rPr>
              <a:t>à</a:t>
            </a:r>
            <a:r>
              <a:rPr kumimoji="0" lang="fr-FR" sz="2400" b="1" i="0" u="none" strike="noStrike" cap="none" normalizeH="0" baseline="0" dirty="0" smtClean="0">
                <a:ln>
                  <a:noFill/>
                </a:ln>
                <a:solidFill>
                  <a:srgbClr val="00B0F0"/>
                </a:solidFill>
                <a:effectLst/>
                <a:latin typeface="Times New Roman" pitchFamily="18" charset="0"/>
                <a:ea typeface="Calibri" pitchFamily="34" charset="0"/>
                <a:cs typeface="Times New Roman" pitchFamily="18" charset="0"/>
              </a:rPr>
              <a:t> placentation axile</a:t>
            </a:r>
            <a:r>
              <a:rPr kumimoji="0" lang="fr-FR" sz="1200" b="1" i="0" u="none" strike="noStrike" cap="none" normalizeH="0" baseline="0" dirty="0" smtClean="0">
                <a:ln>
                  <a:noFill/>
                </a:ln>
                <a:solidFill>
                  <a:schemeClr val="tx1"/>
                </a:solidFill>
                <a:effectLst/>
                <a:latin typeface="Calibri"/>
                <a:ea typeface="Calibri" pitchFamily="34" charset="0"/>
                <a:cs typeface="Times New Roman" pitchFamily="18" charset="0"/>
              </a:rPr>
              <a:t>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nv.jussieu.fr/bmedia/Fruits/image/silique-s.gif"/>
          <p:cNvPicPr>
            <a:picLocks noChangeAspect="1" noChangeArrowheads="1"/>
          </p:cNvPicPr>
          <p:nvPr/>
        </p:nvPicPr>
        <p:blipFill>
          <a:blip r:embed="rId2"/>
          <a:srcRect/>
          <a:stretch>
            <a:fillRect/>
          </a:stretch>
        </p:blipFill>
        <p:spPr bwMode="auto">
          <a:xfrm>
            <a:off x="1285852" y="928670"/>
            <a:ext cx="5038725" cy="1438275"/>
          </a:xfrm>
          <a:prstGeom prst="rect">
            <a:avLst/>
          </a:prstGeom>
        </p:spPr>
        <p:style>
          <a:lnRef idx="1">
            <a:schemeClr val="accent1"/>
          </a:lnRef>
          <a:fillRef idx="2">
            <a:schemeClr val="accent1"/>
          </a:fillRef>
          <a:effectRef idx="1">
            <a:schemeClr val="accent1"/>
          </a:effectRef>
          <a:fontRef idx="minor">
            <a:schemeClr val="dk1"/>
          </a:fontRef>
        </p:style>
      </p:pic>
      <p:sp>
        <p:nvSpPr>
          <p:cNvPr id="3" name="Rectangle 2"/>
          <p:cNvSpPr/>
          <p:nvPr/>
        </p:nvSpPr>
        <p:spPr>
          <a:xfrm>
            <a:off x="285720" y="2500306"/>
            <a:ext cx="8215370" cy="3730317"/>
          </a:xfrm>
          <a:prstGeom prst="rect">
            <a:avLst/>
          </a:prstGeom>
        </p:spPr>
        <p:txBody>
          <a:bodyPr wrap="square">
            <a:spAutoFit/>
          </a:bodyPr>
          <a:lstStyle/>
          <a:p>
            <a:pPr>
              <a:lnSpc>
                <a:spcPct val="150000"/>
              </a:lnSpc>
            </a:pPr>
            <a:r>
              <a:rPr lang="fr-FR" sz="2000" b="1" dirty="0" smtClean="0">
                <a:latin typeface="Times New Roman" pitchFamily="18" charset="0"/>
                <a:cs typeface="Times New Roman" pitchFamily="18" charset="0"/>
              </a:rPr>
              <a:t/>
            </a:r>
            <a:br>
              <a:rPr lang="fr-FR" sz="2000" b="1" dirty="0" smtClean="0">
                <a:latin typeface="Times New Roman" pitchFamily="18" charset="0"/>
                <a:cs typeface="Times New Roman" pitchFamily="18" charset="0"/>
              </a:rPr>
            </a:br>
            <a:r>
              <a:rPr lang="fr-FR" sz="2000" b="1" dirty="0" smtClean="0">
                <a:latin typeface="Times New Roman" pitchFamily="18" charset="0"/>
                <a:cs typeface="Times New Roman" pitchFamily="18" charset="0"/>
              </a:rPr>
              <a:t>L'ovaire est formé de deux carpelles soudés à placentation pariétale. Il ne devrait y avoir en principe qu'une seule loge. Une cloison supplémentaire (cloison surnuméraire) se développe entre les placentas opposés. Le fruit devient alors biloculaire, la déhiscence s'effectue par quatre fentes situées de part et d'autre des placentas .Lorsque les deux valves externes se séparent, les graines restent attachées au cadre placentaire qui entoure la cloison surnuméraire, puis se détachent</a:t>
            </a:r>
            <a:endParaRPr lang="fr-FR" sz="2000" b="1" dirty="0">
              <a:latin typeface="Times New Roman" pitchFamily="18" charset="0"/>
              <a:cs typeface="Times New Roman" pitchFamily="18" charset="0"/>
            </a:endParaRPr>
          </a:p>
        </p:txBody>
      </p:sp>
      <p:sp>
        <p:nvSpPr>
          <p:cNvPr id="4" name="Rectangle 3"/>
          <p:cNvSpPr/>
          <p:nvPr/>
        </p:nvSpPr>
        <p:spPr>
          <a:xfrm>
            <a:off x="714348" y="142852"/>
            <a:ext cx="1382110" cy="523220"/>
          </a:xfrm>
          <a:prstGeom prst="rect">
            <a:avLst/>
          </a:prstGeom>
        </p:spPr>
        <p:txBody>
          <a:bodyPr wrap="none">
            <a:spAutoFit/>
          </a:bodyPr>
          <a:lstStyle/>
          <a:p>
            <a:r>
              <a:rPr lang="fr-FR" sz="2800" b="1" dirty="0" smtClean="0">
                <a:solidFill>
                  <a:srgbClr val="FFC000"/>
                </a:solidFill>
                <a:latin typeface="Times New Roman" pitchFamily="18" charset="0"/>
                <a:cs typeface="Times New Roman" pitchFamily="18" charset="0"/>
              </a:rPr>
              <a:t>Siliques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Déhiscence de la silique de chou"/>
          <p:cNvPicPr>
            <a:picLocks noChangeAspect="1" noChangeArrowheads="1"/>
          </p:cNvPicPr>
          <p:nvPr/>
        </p:nvPicPr>
        <p:blipFill>
          <a:blip r:embed="rId2"/>
          <a:srcRect/>
          <a:stretch>
            <a:fillRect/>
          </a:stretch>
        </p:blipFill>
        <p:spPr bwMode="auto">
          <a:xfrm>
            <a:off x="357158" y="1071546"/>
            <a:ext cx="2143125" cy="3381372"/>
          </a:xfrm>
          <a:prstGeom prst="rect">
            <a:avLst/>
          </a:prstGeom>
          <a:noFill/>
        </p:spPr>
      </p:pic>
      <p:pic>
        <p:nvPicPr>
          <p:cNvPr id="81924" name="Picture 4" descr="Silicule de lunaire"/>
          <p:cNvPicPr>
            <a:picLocks noChangeAspect="1" noChangeArrowheads="1"/>
          </p:cNvPicPr>
          <p:nvPr/>
        </p:nvPicPr>
        <p:blipFill>
          <a:blip r:embed="rId3"/>
          <a:srcRect/>
          <a:stretch>
            <a:fillRect/>
          </a:stretch>
        </p:blipFill>
        <p:spPr bwMode="auto">
          <a:xfrm>
            <a:off x="3500430" y="928670"/>
            <a:ext cx="3724275" cy="3048001"/>
          </a:xfrm>
          <a:prstGeom prst="rect">
            <a:avLst/>
          </a:prstGeom>
          <a:noFill/>
        </p:spPr>
      </p:pic>
      <p:sp>
        <p:nvSpPr>
          <p:cNvPr id="4" name="ZoneTexte 3"/>
          <p:cNvSpPr txBox="1"/>
          <p:nvPr/>
        </p:nvSpPr>
        <p:spPr>
          <a:xfrm>
            <a:off x="928662" y="5000636"/>
            <a:ext cx="1410964" cy="523220"/>
          </a:xfrm>
          <a:prstGeom prst="rect">
            <a:avLst/>
          </a:prstGeom>
          <a:noFill/>
        </p:spPr>
        <p:txBody>
          <a:bodyPr wrap="none" rtlCol="0">
            <a:spAutoFit/>
          </a:bodyPr>
          <a:lstStyle/>
          <a:p>
            <a:r>
              <a:rPr lang="fr-FR" sz="2800" b="1" dirty="0" smtClean="0">
                <a:latin typeface="Times New Roman" pitchFamily="18" charset="0"/>
                <a:cs typeface="Times New Roman" pitchFamily="18" charset="0"/>
              </a:rPr>
              <a:t>Le chou</a:t>
            </a:r>
            <a:endParaRPr lang="fr-FR" sz="2800" b="1" dirty="0">
              <a:latin typeface="Times New Roman" pitchFamily="18" charset="0"/>
              <a:cs typeface="Times New Roman" pitchFamily="18" charset="0"/>
            </a:endParaRPr>
          </a:p>
        </p:txBody>
      </p:sp>
      <p:sp>
        <p:nvSpPr>
          <p:cNvPr id="5" name="ZoneTexte 4"/>
          <p:cNvSpPr txBox="1"/>
          <p:nvPr/>
        </p:nvSpPr>
        <p:spPr>
          <a:xfrm>
            <a:off x="4929190" y="4786322"/>
            <a:ext cx="1414105" cy="523220"/>
          </a:xfrm>
          <a:prstGeom prst="rect">
            <a:avLst/>
          </a:prstGeom>
          <a:noFill/>
        </p:spPr>
        <p:txBody>
          <a:bodyPr wrap="none" rtlCol="0">
            <a:spAutoFit/>
          </a:bodyPr>
          <a:lstStyle/>
          <a:p>
            <a:r>
              <a:rPr lang="fr-FR" sz="2800" b="1" dirty="0" smtClean="0">
                <a:latin typeface="Times New Roman" pitchFamily="18" charset="0"/>
                <a:cs typeface="Times New Roman" pitchFamily="18" charset="0"/>
              </a:rPr>
              <a:t>Lunaire</a:t>
            </a:r>
            <a:endParaRPr lang="fr-FR"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571736" y="428604"/>
            <a:ext cx="2749471" cy="369332"/>
          </a:xfrm>
          <a:prstGeom prst="rect">
            <a:avLst/>
          </a:prstGeom>
        </p:spPr>
        <p:txBody>
          <a:bodyPr wrap="none">
            <a:spAutoFit/>
          </a:bodyPr>
          <a:lstStyle/>
          <a:p>
            <a:r>
              <a:rPr lang="fr-FR" b="1" dirty="0" smtClean="0">
                <a:solidFill>
                  <a:srgbClr val="FFC000"/>
                </a:solidFill>
              </a:rPr>
              <a:t>LES FRUITS CHARNUS</a:t>
            </a:r>
            <a:endParaRPr lang="fr-FR" dirty="0">
              <a:solidFill>
                <a:srgbClr val="FFC000"/>
              </a:solidFill>
            </a:endParaRPr>
          </a:p>
        </p:txBody>
      </p:sp>
      <p:pic>
        <p:nvPicPr>
          <p:cNvPr id="11" name="Image 10" descr="schéma d'une drupe de pêche"/>
          <p:cNvPicPr/>
          <p:nvPr/>
        </p:nvPicPr>
        <p:blipFill>
          <a:blip r:embed="rId2" cstate="print"/>
          <a:srcRect/>
          <a:stretch>
            <a:fillRect/>
          </a:stretch>
        </p:blipFill>
        <p:spPr bwMode="auto">
          <a:xfrm>
            <a:off x="5286380" y="1214422"/>
            <a:ext cx="3028950" cy="2533650"/>
          </a:xfrm>
          <a:prstGeom prst="rect">
            <a:avLst/>
          </a:prstGeom>
          <a:ln>
            <a:headEnd/>
            <a:tailEnd/>
          </a:ln>
        </p:spPr>
        <p:style>
          <a:lnRef idx="1">
            <a:schemeClr val="accent6"/>
          </a:lnRef>
          <a:fillRef idx="2">
            <a:schemeClr val="accent6"/>
          </a:fillRef>
          <a:effectRef idx="1">
            <a:schemeClr val="accent6"/>
          </a:effectRef>
          <a:fontRef idx="minor">
            <a:schemeClr val="dk1"/>
          </a:fontRef>
        </p:style>
      </p:pic>
      <p:pic>
        <p:nvPicPr>
          <p:cNvPr id="12" name="Image 11" descr="schéma d'une baie de tomate"/>
          <p:cNvPicPr/>
          <p:nvPr/>
        </p:nvPicPr>
        <p:blipFill>
          <a:blip r:embed="rId3" cstate="print"/>
          <a:srcRect/>
          <a:stretch>
            <a:fillRect/>
          </a:stretch>
        </p:blipFill>
        <p:spPr bwMode="auto">
          <a:xfrm>
            <a:off x="642910" y="1000108"/>
            <a:ext cx="3533782" cy="3071834"/>
          </a:xfrm>
          <a:prstGeom prst="rect">
            <a:avLst/>
          </a:prstGeom>
          <a:ln>
            <a:headEnd/>
            <a:tailEnd/>
          </a:ln>
        </p:spPr>
        <p:style>
          <a:lnRef idx="1">
            <a:schemeClr val="accent6"/>
          </a:lnRef>
          <a:fillRef idx="2">
            <a:schemeClr val="accent6"/>
          </a:fillRef>
          <a:effectRef idx="1">
            <a:schemeClr val="accent6"/>
          </a:effectRef>
          <a:fontRef idx="minor">
            <a:schemeClr val="dk1"/>
          </a:fontRef>
        </p:style>
      </p:pic>
      <p:sp>
        <p:nvSpPr>
          <p:cNvPr id="13" name="Rectangle 12"/>
          <p:cNvSpPr/>
          <p:nvPr/>
        </p:nvSpPr>
        <p:spPr>
          <a:xfrm>
            <a:off x="4357686" y="3857628"/>
            <a:ext cx="4572000" cy="1477328"/>
          </a:xfrm>
          <a:prstGeom prst="rect">
            <a:avLst/>
          </a:prstGeom>
        </p:spPr>
        <p:txBody>
          <a:bodyPr>
            <a:spAutoFit/>
          </a:bodyPr>
          <a:lstStyle/>
          <a:p>
            <a:r>
              <a:rPr lang="fr-FR" b="1" dirty="0" smtClean="0">
                <a:latin typeface="Times New Roman" pitchFamily="18" charset="0"/>
                <a:cs typeface="Times New Roman" pitchFamily="18" charset="0"/>
              </a:rPr>
              <a:t>Exemple de drupe : la pêche. La partie moyenne du péricarpe (mésocarpe) est charnue. La partie interne (endocarpe) est lignifiée et forme un noyau dans lequel on trouve une ou plusieurs graines.</a:t>
            </a:r>
            <a:endParaRPr lang="fr-FR" b="1" dirty="0">
              <a:latin typeface="Times New Roman" pitchFamily="18" charset="0"/>
              <a:cs typeface="Times New Roman" pitchFamily="18" charset="0"/>
            </a:endParaRPr>
          </a:p>
        </p:txBody>
      </p:sp>
      <p:sp>
        <p:nvSpPr>
          <p:cNvPr id="14" name="Rectangle 13"/>
          <p:cNvSpPr/>
          <p:nvPr/>
        </p:nvSpPr>
        <p:spPr>
          <a:xfrm>
            <a:off x="214282" y="4071942"/>
            <a:ext cx="3929090" cy="646331"/>
          </a:xfrm>
          <a:prstGeom prst="rect">
            <a:avLst/>
          </a:prstGeom>
        </p:spPr>
        <p:txBody>
          <a:bodyPr wrap="square">
            <a:spAutoFit/>
          </a:bodyPr>
          <a:lstStyle/>
          <a:p>
            <a:r>
              <a:rPr lang="fr-FR" b="1" dirty="0" smtClean="0">
                <a:latin typeface="Times New Roman" pitchFamily="18" charset="0"/>
                <a:cs typeface="Times New Roman" pitchFamily="18" charset="0"/>
              </a:rPr>
              <a:t>Exemple de baie : la tomate. Le péricarpe est entièrement charnu</a:t>
            </a:r>
            <a:r>
              <a:rPr lang="fr-FR" dirty="0" smtClean="0"/>
              <a:t>.</a:t>
            </a:r>
            <a:endParaRPr lang="fr-FR"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57158" y="785794"/>
            <a:ext cx="8294472" cy="971544"/>
          </a:xfrm>
        </p:spPr>
        <p:txBody>
          <a:bodyPr>
            <a:normAutofit fontScale="90000"/>
          </a:bodyPr>
          <a:lstStyle/>
          <a:p>
            <a:pPr algn="l"/>
            <a:r>
              <a:rPr lang="fr-FR" sz="3200" dirty="0" smtClean="0">
                <a:solidFill>
                  <a:srgbClr val="FFC000"/>
                </a:solidFill>
              </a:rPr>
              <a:t>Le PIMENT : une baie</a:t>
            </a:r>
            <a:r>
              <a:rPr lang="fr-FR" sz="3200" dirty="0" smtClean="0"/>
              <a:t/>
            </a:r>
            <a:br>
              <a:rPr lang="fr-FR" sz="3200" dirty="0" smtClean="0"/>
            </a:br>
            <a:r>
              <a:rPr lang="fr-FR" sz="3200" dirty="0" smtClean="0"/>
              <a:t/>
            </a:r>
            <a:br>
              <a:rPr lang="fr-FR" sz="3200" dirty="0" smtClean="0"/>
            </a:br>
            <a:endParaRPr lang="fr-FR" sz="3200" dirty="0"/>
          </a:p>
        </p:txBody>
      </p:sp>
      <p:sp>
        <p:nvSpPr>
          <p:cNvPr id="3" name="Sous-titre 2"/>
          <p:cNvSpPr>
            <a:spLocks noGrp="1"/>
          </p:cNvSpPr>
          <p:nvPr>
            <p:ph type="subTitle" idx="1"/>
          </p:nvPr>
        </p:nvSpPr>
        <p:spPr>
          <a:xfrm>
            <a:off x="0" y="857232"/>
            <a:ext cx="8858280" cy="1000132"/>
          </a:xfrm>
        </p:spPr>
        <p:txBody>
          <a:bodyPr>
            <a:normAutofit/>
          </a:bodyPr>
          <a:lstStyle/>
          <a:p>
            <a:pPr algn="l"/>
            <a:r>
              <a:rPr lang="fr-FR" dirty="0" smtClean="0"/>
              <a:t>Le fruit du piment (</a:t>
            </a:r>
            <a:r>
              <a:rPr lang="fr-FR" dirty="0" err="1" smtClean="0"/>
              <a:t>Capsicum</a:t>
            </a:r>
            <a:r>
              <a:rPr lang="fr-FR" dirty="0" smtClean="0"/>
              <a:t> </a:t>
            </a:r>
            <a:r>
              <a:rPr lang="fr-FR" dirty="0" err="1" smtClean="0"/>
              <a:t>sp</a:t>
            </a:r>
            <a:r>
              <a:rPr lang="fr-FR" dirty="0" smtClean="0"/>
              <a:t>, de la famille des Solanacées)</a:t>
            </a:r>
            <a:endParaRPr lang="fr-FR" dirty="0"/>
          </a:p>
        </p:txBody>
      </p:sp>
      <p:pic>
        <p:nvPicPr>
          <p:cNvPr id="4" name="Espace réservé du contenu 3" descr="http://www.snv.jussieu.fr/bmedia/Fruits/image/piment-ext.jpg"/>
          <p:cNvPicPr>
            <a:picLocks/>
          </p:cNvPicPr>
          <p:nvPr/>
        </p:nvPicPr>
        <p:blipFill>
          <a:blip r:embed="rId2"/>
          <a:srcRect/>
          <a:stretch>
            <a:fillRect/>
          </a:stretch>
        </p:blipFill>
        <p:spPr bwMode="auto">
          <a:xfrm>
            <a:off x="2071670" y="2357430"/>
            <a:ext cx="478155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86446" y="1714488"/>
            <a:ext cx="3053868" cy="1253808"/>
          </a:xfrm>
        </p:spPr>
        <p:txBody>
          <a:bodyPr/>
          <a:lstStyle/>
          <a:p>
            <a:endParaRPr lang="fr-FR" dirty="0"/>
          </a:p>
        </p:txBody>
      </p:sp>
      <p:sp>
        <p:nvSpPr>
          <p:cNvPr id="4" name="Espace réservé du texte 3"/>
          <p:cNvSpPr>
            <a:spLocks noGrp="1"/>
          </p:cNvSpPr>
          <p:nvPr>
            <p:ph type="body" sz="half" idx="2"/>
          </p:nvPr>
        </p:nvSpPr>
        <p:spPr>
          <a:xfrm>
            <a:off x="1071538" y="642918"/>
            <a:ext cx="5486400" cy="530352"/>
          </a:xfrm>
        </p:spPr>
        <p:txBody>
          <a:bodyPr>
            <a:noAutofit/>
          </a:bodyPr>
          <a:lstStyle/>
          <a:p>
            <a:pPr algn="l"/>
            <a:r>
              <a:rPr lang="fr-FR" sz="2400" b="1" dirty="0" smtClean="0">
                <a:solidFill>
                  <a:schemeClr val="accent1">
                    <a:lumMod val="75000"/>
                  </a:schemeClr>
                </a:solidFill>
                <a:latin typeface="Times New Roman" pitchFamily="18" charset="0"/>
                <a:cs typeface="Times New Roman" pitchFamily="18" charset="0"/>
              </a:rPr>
              <a:t>Grains de pollen mûrs : a) bicellulaire; b) </a:t>
            </a:r>
            <a:r>
              <a:rPr lang="fr-FR" sz="2400" b="1" dirty="0" err="1" smtClean="0">
                <a:solidFill>
                  <a:schemeClr val="accent1">
                    <a:lumMod val="75000"/>
                  </a:schemeClr>
                </a:solidFill>
                <a:latin typeface="Times New Roman" pitchFamily="18" charset="0"/>
                <a:cs typeface="Times New Roman" pitchFamily="18" charset="0"/>
              </a:rPr>
              <a:t>tricellulaire</a:t>
            </a:r>
            <a:endParaRPr lang="fr-FR" sz="2400" dirty="0">
              <a:solidFill>
                <a:schemeClr val="accent1">
                  <a:lumMod val="75000"/>
                </a:schemeClr>
              </a:solidFill>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srcRect/>
          <a:stretch>
            <a:fillRect/>
          </a:stretch>
        </p:blipFill>
        <p:spPr bwMode="auto">
          <a:xfrm>
            <a:off x="1000100" y="1771650"/>
            <a:ext cx="6715172" cy="451487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00232" y="1214422"/>
            <a:ext cx="5486400" cy="522288"/>
          </a:xfrm>
        </p:spPr>
        <p:txBody>
          <a:bodyPr>
            <a:noAutofit/>
          </a:bodyPr>
          <a:lstStyle/>
          <a:p>
            <a:r>
              <a:rPr lang="fr-FR" sz="2800" dirty="0" smtClean="0">
                <a:solidFill>
                  <a:srgbClr val="FFFF00"/>
                </a:solidFill>
              </a:rPr>
              <a:t/>
            </a:r>
            <a:br>
              <a:rPr lang="fr-FR" sz="2800" dirty="0" smtClean="0">
                <a:solidFill>
                  <a:srgbClr val="FFFF00"/>
                </a:solidFill>
              </a:rPr>
            </a:br>
            <a:endParaRPr lang="fr-FR" sz="2800" dirty="0">
              <a:solidFill>
                <a:srgbClr val="FFFF00"/>
              </a:solidFill>
            </a:endParaRPr>
          </a:p>
        </p:txBody>
      </p:sp>
      <p:pic>
        <p:nvPicPr>
          <p:cNvPr id="4" name="Image 3" descr="http://www.snv.jussieu.fr/bmedia/Fruits/image/piment-transv.jpg"/>
          <p:cNvPicPr/>
          <p:nvPr/>
        </p:nvPicPr>
        <p:blipFill>
          <a:blip r:embed="rId2"/>
          <a:srcRect/>
          <a:stretch>
            <a:fillRect/>
          </a:stretch>
        </p:blipFill>
        <p:spPr bwMode="auto">
          <a:xfrm>
            <a:off x="857224" y="214290"/>
            <a:ext cx="6715172" cy="3616329"/>
          </a:xfrm>
          <a:prstGeom prst="rect">
            <a:avLst/>
          </a:prstGeom>
          <a:noFill/>
          <a:ln w="9525">
            <a:noFill/>
            <a:miter lim="800000"/>
            <a:headEnd/>
            <a:tailEnd/>
          </a:ln>
        </p:spPr>
      </p:pic>
      <p:sp>
        <p:nvSpPr>
          <p:cNvPr id="5" name="Rectangle 4"/>
          <p:cNvSpPr/>
          <p:nvPr/>
        </p:nvSpPr>
        <p:spPr>
          <a:xfrm>
            <a:off x="428596" y="4143380"/>
            <a:ext cx="8215370" cy="2062103"/>
          </a:xfrm>
          <a:prstGeom prst="rect">
            <a:avLst/>
          </a:prstGeom>
        </p:spPr>
        <p:txBody>
          <a:bodyPr wrap="square">
            <a:spAutoFit/>
          </a:bodyPr>
          <a:lstStyle/>
          <a:p>
            <a:r>
              <a:rPr lang="fr-FR" sz="2000" b="1" dirty="0" smtClean="0">
                <a:latin typeface="Times New Roman" pitchFamily="18" charset="0"/>
                <a:cs typeface="Times New Roman" pitchFamily="18" charset="0"/>
              </a:rPr>
              <a:t>Coupes</a:t>
            </a:r>
            <a:r>
              <a:rPr lang="fr-FR" b="1" dirty="0" smtClean="0"/>
              <a:t> transversales sériées d'un piment</a:t>
            </a:r>
            <a:r>
              <a:rPr lang="fr-FR" dirty="0" smtClean="0"/>
              <a:t>. Le fruit comporte apparemment</a:t>
            </a:r>
          </a:p>
          <a:p>
            <a:endParaRPr lang="fr-FR" dirty="0" smtClean="0"/>
          </a:p>
          <a:p>
            <a:r>
              <a:rPr lang="fr-FR" dirty="0" smtClean="0"/>
              <a:t> trois loges (trois carpelles avec cloisonnement) et  la </a:t>
            </a:r>
            <a:r>
              <a:rPr lang="fr-FR" b="1" u="sng" dirty="0" smtClean="0">
                <a:hlinkClick r:id="rId3"/>
              </a:rPr>
              <a:t>placentation</a:t>
            </a:r>
            <a:r>
              <a:rPr lang="fr-FR" dirty="0" smtClean="0"/>
              <a:t> est axile. </a:t>
            </a:r>
          </a:p>
          <a:p>
            <a:endParaRPr lang="fr-FR" dirty="0" smtClean="0"/>
          </a:p>
          <a:p>
            <a:r>
              <a:rPr lang="fr-FR" dirty="0" smtClean="0"/>
              <a:t>Ceci est visible à la base du fruit. Les cloisons sont incomplètes vers la pointe</a:t>
            </a:r>
          </a:p>
          <a:p>
            <a:endParaRPr lang="fr-FR" dirty="0" smtClean="0"/>
          </a:p>
          <a:p>
            <a:r>
              <a:rPr lang="fr-FR" dirty="0" smtClean="0"/>
              <a:t> du fruit.</a:t>
            </a:r>
            <a:endParaRPr lang="fr-FR"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4" name="Espace réservé du texte 3"/>
          <p:cNvSpPr>
            <a:spLocks noGrp="1"/>
          </p:cNvSpPr>
          <p:nvPr>
            <p:ph type="body" sz="half" idx="2"/>
          </p:nvPr>
        </p:nvSpPr>
        <p:spPr>
          <a:xfrm>
            <a:off x="1714480" y="357166"/>
            <a:ext cx="5486400" cy="530352"/>
          </a:xfrm>
        </p:spPr>
        <p:txBody>
          <a:bodyPr>
            <a:noAutofit/>
          </a:bodyPr>
          <a:lstStyle/>
          <a:p>
            <a:pPr algn="l"/>
            <a:endParaRPr lang="fr-FR" sz="2400" dirty="0">
              <a:solidFill>
                <a:srgbClr val="FFFF00"/>
              </a:solidFill>
              <a:latin typeface="Times New Roman" pitchFamily="18" charset="0"/>
              <a:cs typeface="Times New Roman" pitchFamily="18" charset="0"/>
            </a:endParaRPr>
          </a:p>
        </p:txBody>
      </p:sp>
      <p:pic>
        <p:nvPicPr>
          <p:cNvPr id="5" name="Image 4" descr="http://www.snv.jussieu.fr/bmedia/Fruits/image/pimentl-ong.jpg"/>
          <p:cNvPicPr/>
          <p:nvPr/>
        </p:nvPicPr>
        <p:blipFill>
          <a:blip r:embed="rId2"/>
          <a:srcRect/>
          <a:stretch>
            <a:fillRect/>
          </a:stretch>
        </p:blipFill>
        <p:spPr bwMode="auto">
          <a:xfrm>
            <a:off x="2357422" y="642918"/>
            <a:ext cx="4725062" cy="4165618"/>
          </a:xfrm>
          <a:prstGeom prst="rect">
            <a:avLst/>
          </a:prstGeom>
          <a:noFill/>
          <a:ln w="9525">
            <a:noFill/>
            <a:miter lim="800000"/>
            <a:headEnd/>
            <a:tailEnd/>
          </a:ln>
        </p:spPr>
      </p:pic>
      <p:sp>
        <p:nvSpPr>
          <p:cNvPr id="6" name="Rectangle 5"/>
          <p:cNvSpPr/>
          <p:nvPr/>
        </p:nvSpPr>
        <p:spPr>
          <a:xfrm>
            <a:off x="0" y="5286388"/>
            <a:ext cx="9144000" cy="830997"/>
          </a:xfrm>
          <a:prstGeom prst="rect">
            <a:avLst/>
          </a:prstGeom>
        </p:spPr>
        <p:txBody>
          <a:bodyPr wrap="square">
            <a:spAutoFit/>
          </a:bodyPr>
          <a:lstStyle/>
          <a:p>
            <a:r>
              <a:rPr lang="fr-FR" sz="2400" b="1" dirty="0" smtClean="0"/>
              <a:t>Coupe longitudinale</a:t>
            </a:r>
            <a:r>
              <a:rPr lang="fr-FR" sz="2400" dirty="0" smtClean="0"/>
              <a:t>. Les placentas portant les graines sont localisés à la base du fruit.</a:t>
            </a:r>
            <a:endParaRPr lang="fr-FR" sz="24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0" y="0"/>
            <a:ext cx="3802644"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effectLst/>
                <a:latin typeface="Verdana" pitchFamily="34" charset="0"/>
                <a:ea typeface="Times New Roman" pitchFamily="18" charset="0"/>
                <a:cs typeface="Arial" pitchFamily="34" charset="0"/>
              </a:rPr>
              <a:t>Le RAISIN : une baie</a:t>
            </a:r>
            <a:endParaRPr kumimoji="0" lang="fr-FR" sz="2400" b="0" i="0" u="none" strike="noStrike" cap="none" normalizeH="0" baseline="0" dirty="0" smtClean="0">
              <a:ln>
                <a:noFill/>
              </a:ln>
              <a:effectLst/>
              <a:latin typeface="Arial" pitchFamily="34" charset="0"/>
              <a:cs typeface="Arial" pitchFamily="34" charset="0"/>
            </a:endParaRPr>
          </a:p>
        </p:txBody>
      </p:sp>
      <p:pic>
        <p:nvPicPr>
          <p:cNvPr id="6" name="Image 5" descr="http://www.snv.jussieu.fr/bmedia/Fruits/image/raisin-2b-red-cl1.jpg"/>
          <p:cNvPicPr/>
          <p:nvPr/>
        </p:nvPicPr>
        <p:blipFill>
          <a:blip r:embed="rId2"/>
          <a:srcRect/>
          <a:stretch>
            <a:fillRect/>
          </a:stretch>
        </p:blipFill>
        <p:spPr bwMode="auto">
          <a:xfrm>
            <a:off x="571472" y="928670"/>
            <a:ext cx="3857652" cy="4786346"/>
          </a:xfrm>
          <a:prstGeom prst="rect">
            <a:avLst/>
          </a:prstGeom>
          <a:noFill/>
          <a:ln w="9525">
            <a:noFill/>
            <a:miter lim="800000"/>
            <a:headEnd/>
            <a:tailEnd/>
          </a:ln>
        </p:spPr>
      </p:pic>
      <p:sp>
        <p:nvSpPr>
          <p:cNvPr id="7" name="Rectangle 6"/>
          <p:cNvSpPr/>
          <p:nvPr/>
        </p:nvSpPr>
        <p:spPr>
          <a:xfrm>
            <a:off x="1357290" y="6000768"/>
            <a:ext cx="6207148" cy="461665"/>
          </a:xfrm>
          <a:prstGeom prst="rect">
            <a:avLst/>
          </a:prstGeom>
        </p:spPr>
        <p:txBody>
          <a:bodyPr wrap="none">
            <a:spAutoFit/>
          </a:bodyPr>
          <a:lstStyle/>
          <a:p>
            <a:r>
              <a:rPr lang="fr-FR" sz="2400" b="1" dirty="0" smtClean="0"/>
              <a:t>Coupes longitudinales d’un grain de raisin</a:t>
            </a:r>
            <a:endParaRPr lang="fr-FR" sz="2400" b="1" dirty="0"/>
          </a:p>
        </p:txBody>
      </p:sp>
      <p:pic>
        <p:nvPicPr>
          <p:cNvPr id="8195" name="Picture 3" descr="http://www.snv.jussieu.fr/bmedia/Fruits/image/raisin-2c.jpg"/>
          <p:cNvPicPr>
            <a:picLocks noChangeAspect="1" noChangeArrowheads="1"/>
          </p:cNvPicPr>
          <p:nvPr/>
        </p:nvPicPr>
        <p:blipFill>
          <a:blip r:embed="rId3"/>
          <a:srcRect/>
          <a:stretch>
            <a:fillRect/>
          </a:stretch>
        </p:blipFill>
        <p:spPr bwMode="auto">
          <a:xfrm>
            <a:off x="4857752" y="857232"/>
            <a:ext cx="3929090" cy="4786346"/>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642910" y="428604"/>
            <a:ext cx="5859296"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effectLst/>
                <a:latin typeface="Verdana" pitchFamily="34" charset="0"/>
                <a:ea typeface="Times New Roman" pitchFamily="18" charset="0"/>
                <a:cs typeface="Arial" pitchFamily="34" charset="0"/>
              </a:rPr>
              <a:t>L'ORANGE : une baie particulière</a:t>
            </a:r>
            <a:endParaRPr kumimoji="0" lang="fr-FR" sz="2400" b="0" i="0" u="none" strike="noStrike" cap="none" normalizeH="0" baseline="0" dirty="0" smtClean="0">
              <a:ln>
                <a:noFill/>
              </a:ln>
              <a:effectLst/>
              <a:latin typeface="Arial" pitchFamily="34" charset="0"/>
              <a:cs typeface="Arial" pitchFamily="34" charset="0"/>
            </a:endParaRPr>
          </a:p>
        </p:txBody>
      </p:sp>
      <p:sp>
        <p:nvSpPr>
          <p:cNvPr id="4" name="Rectangle 3"/>
          <p:cNvSpPr/>
          <p:nvPr/>
        </p:nvSpPr>
        <p:spPr>
          <a:xfrm>
            <a:off x="0" y="857232"/>
            <a:ext cx="8358214" cy="1938992"/>
          </a:xfrm>
          <a:prstGeom prst="rect">
            <a:avLst/>
          </a:prstGeom>
        </p:spPr>
        <p:txBody>
          <a:bodyPr wrap="square">
            <a:spAutoFit/>
          </a:bodyPr>
          <a:lstStyle/>
          <a:p>
            <a:r>
              <a:rPr lang="fr-FR" sz="2400" b="1" dirty="0" smtClean="0">
                <a:latin typeface="Times New Roman" pitchFamily="18" charset="0"/>
                <a:cs typeface="Times New Roman" pitchFamily="18" charset="0"/>
              </a:rPr>
              <a:t>L'oranger (Citrus </a:t>
            </a:r>
            <a:r>
              <a:rPr lang="fr-FR" sz="2400" b="1" dirty="0" err="1" smtClean="0">
                <a:latin typeface="Times New Roman" pitchFamily="18" charset="0"/>
                <a:cs typeface="Times New Roman" pitchFamily="18" charset="0"/>
              </a:rPr>
              <a:t>aurantium</a:t>
            </a:r>
            <a:r>
              <a:rPr lang="fr-FR" sz="2400" b="1" dirty="0" smtClean="0">
                <a:latin typeface="Times New Roman" pitchFamily="18" charset="0"/>
                <a:cs typeface="Times New Roman" pitchFamily="18" charset="0"/>
              </a:rPr>
              <a:t> </a:t>
            </a:r>
            <a:r>
              <a:rPr lang="fr-FR" sz="2400" b="1" dirty="0" err="1" smtClean="0">
                <a:latin typeface="Times New Roman" pitchFamily="18" charset="0"/>
                <a:cs typeface="Times New Roman" pitchFamily="18" charset="0"/>
              </a:rPr>
              <a:t>sinensis</a:t>
            </a:r>
            <a:r>
              <a:rPr lang="fr-FR" sz="2400" b="1" dirty="0" smtClean="0">
                <a:latin typeface="Times New Roman" pitchFamily="18" charset="0"/>
                <a:cs typeface="Times New Roman" pitchFamily="18" charset="0"/>
              </a:rPr>
              <a:t>, de la famille des Rutacées), C'est une baie puisque le fruit est </a:t>
            </a:r>
            <a:r>
              <a:rPr lang="fr-FR" sz="2400" b="1" u="sng" dirty="0" smtClean="0">
                <a:latin typeface="Times New Roman" pitchFamily="18" charset="0"/>
                <a:cs typeface="Times New Roman" pitchFamily="18" charset="0"/>
                <a:hlinkClick r:id="rId2"/>
              </a:rPr>
              <a:t>charnu</a:t>
            </a:r>
            <a:r>
              <a:rPr lang="fr-FR" sz="2400" b="1" dirty="0" smtClean="0">
                <a:latin typeface="Times New Roman" pitchFamily="18" charset="0"/>
                <a:cs typeface="Times New Roman" pitchFamily="18" charset="0"/>
              </a:rPr>
              <a:t> et contient des pépins, mais la partie charnue très juteuse a une origine particulière : elle est due à la prolifération de poils succulents issus de l'endocarpe, c'est la partie consommée.</a:t>
            </a:r>
            <a:endParaRPr lang="fr-FR" sz="2400" b="1" dirty="0">
              <a:latin typeface="Times New Roman" pitchFamily="18" charset="0"/>
              <a:cs typeface="Times New Roman" pitchFamily="18" charset="0"/>
            </a:endParaRPr>
          </a:p>
        </p:txBody>
      </p:sp>
      <p:pic>
        <p:nvPicPr>
          <p:cNvPr id="5" name="Image 4" descr="Oranges, vue externe"/>
          <p:cNvPicPr/>
          <p:nvPr/>
        </p:nvPicPr>
        <p:blipFill>
          <a:blip r:embed="rId3"/>
          <a:srcRect/>
          <a:stretch>
            <a:fillRect/>
          </a:stretch>
        </p:blipFill>
        <p:spPr bwMode="auto">
          <a:xfrm>
            <a:off x="2143108" y="3714752"/>
            <a:ext cx="3910330" cy="2286000"/>
          </a:xfrm>
          <a:prstGeom prst="rect">
            <a:avLst/>
          </a:prstGeom>
          <a:noFill/>
          <a:ln w="9525">
            <a:noFill/>
            <a:miter lim="800000"/>
            <a:headEnd/>
            <a:tailEnd/>
          </a:ln>
        </p:spPr>
      </p:pic>
      <p:sp>
        <p:nvSpPr>
          <p:cNvPr id="6" name="Rectangle 5"/>
          <p:cNvSpPr/>
          <p:nvPr/>
        </p:nvSpPr>
        <p:spPr>
          <a:xfrm>
            <a:off x="642910" y="6072206"/>
            <a:ext cx="7858148" cy="461665"/>
          </a:xfrm>
          <a:prstGeom prst="rect">
            <a:avLst/>
          </a:prstGeom>
        </p:spPr>
        <p:txBody>
          <a:bodyPr wrap="square">
            <a:spAutoFit/>
          </a:bodyPr>
          <a:lstStyle/>
          <a:p>
            <a:r>
              <a:rPr lang="fr-FR" sz="2400" b="1" dirty="0" smtClean="0"/>
              <a:t>Oranges. Elles sont issues d'un </a:t>
            </a:r>
            <a:r>
              <a:rPr lang="fr-FR" sz="2400" b="1" u="sng" dirty="0" smtClean="0">
                <a:hlinkClick r:id="rId4"/>
              </a:rPr>
              <a:t>ovaire supère</a:t>
            </a:r>
            <a:endParaRPr lang="fr-FR" sz="24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Orange, coupe transversale, schéma explicatif"/>
          <p:cNvPicPr/>
          <p:nvPr/>
        </p:nvPicPr>
        <p:blipFill>
          <a:blip r:embed="rId2"/>
          <a:srcRect/>
          <a:stretch>
            <a:fillRect/>
          </a:stretch>
        </p:blipFill>
        <p:spPr bwMode="auto">
          <a:xfrm>
            <a:off x="5143504" y="642918"/>
            <a:ext cx="3054350" cy="3025140"/>
          </a:xfrm>
          <a:prstGeom prst="rect">
            <a:avLst/>
          </a:prstGeom>
          <a:noFill/>
          <a:ln w="9525">
            <a:noFill/>
            <a:miter lim="800000"/>
            <a:headEnd/>
            <a:tailEnd/>
          </a:ln>
        </p:spPr>
      </p:pic>
      <p:pic>
        <p:nvPicPr>
          <p:cNvPr id="4" name="Image 3" descr="Orange, coupe transversale"/>
          <p:cNvPicPr/>
          <p:nvPr/>
        </p:nvPicPr>
        <p:blipFill>
          <a:blip r:embed="rId3"/>
          <a:srcRect/>
          <a:stretch>
            <a:fillRect/>
          </a:stretch>
        </p:blipFill>
        <p:spPr bwMode="auto">
          <a:xfrm>
            <a:off x="1000100" y="571480"/>
            <a:ext cx="3044825" cy="3044825"/>
          </a:xfrm>
          <a:prstGeom prst="rect">
            <a:avLst/>
          </a:prstGeom>
          <a:noFill/>
          <a:ln w="9525">
            <a:noFill/>
            <a:miter lim="800000"/>
            <a:headEnd/>
            <a:tailEnd/>
          </a:ln>
        </p:spPr>
      </p:pic>
      <p:sp>
        <p:nvSpPr>
          <p:cNvPr id="5" name="Rectangle 4"/>
          <p:cNvSpPr/>
          <p:nvPr/>
        </p:nvSpPr>
        <p:spPr>
          <a:xfrm>
            <a:off x="0" y="4143380"/>
            <a:ext cx="9144000" cy="1938992"/>
          </a:xfrm>
          <a:prstGeom prst="rect">
            <a:avLst/>
          </a:prstGeom>
        </p:spPr>
        <p:txBody>
          <a:bodyPr wrap="square">
            <a:spAutoFit/>
          </a:bodyPr>
          <a:lstStyle/>
          <a:p>
            <a:r>
              <a:rPr lang="fr-FR" sz="2400" dirty="0" smtClean="0"/>
              <a:t>Coupe transversale et schéma explicatif : l'épicarpe (zeste) contient de nombreuses glandes à essences. Le mésocarpe blanc a une consistance spongieuse. L'endocarpe (épiderme interne) émet des poils succulents qui remplissent l'intérieur des loges carpellaires</a:t>
            </a:r>
            <a:r>
              <a:rPr lang="fr-FR" dirty="0" smtClean="0"/>
              <a:t>.</a:t>
            </a:r>
            <a:endParaRPr lang="fr-FR"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http://www.snv.jussieu.fr/bmedia/Fruits/image/orange-poil3.jpg"/>
          <p:cNvPicPr/>
          <p:nvPr/>
        </p:nvPicPr>
        <p:blipFill>
          <a:blip r:embed="rId2"/>
          <a:srcRect/>
          <a:stretch>
            <a:fillRect/>
          </a:stretch>
        </p:blipFill>
        <p:spPr bwMode="auto">
          <a:xfrm>
            <a:off x="4286248" y="857232"/>
            <a:ext cx="4857752" cy="4286280"/>
          </a:xfrm>
          <a:prstGeom prst="rect">
            <a:avLst/>
          </a:prstGeom>
          <a:noFill/>
          <a:ln w="9525">
            <a:noFill/>
            <a:miter lim="800000"/>
            <a:headEnd/>
            <a:tailEnd/>
          </a:ln>
        </p:spPr>
      </p:pic>
      <p:sp>
        <p:nvSpPr>
          <p:cNvPr id="5" name="Rectangle 4"/>
          <p:cNvSpPr/>
          <p:nvPr/>
        </p:nvSpPr>
        <p:spPr>
          <a:xfrm>
            <a:off x="4357686" y="5357826"/>
            <a:ext cx="4572000" cy="830997"/>
          </a:xfrm>
          <a:prstGeom prst="rect">
            <a:avLst/>
          </a:prstGeom>
        </p:spPr>
        <p:txBody>
          <a:bodyPr>
            <a:spAutoFit/>
          </a:bodyPr>
          <a:lstStyle/>
          <a:p>
            <a:r>
              <a:rPr lang="fr-FR" sz="2400" b="1" dirty="0" smtClean="0"/>
              <a:t>Quelques poils ont été séparés pour les mettre en évidence.</a:t>
            </a:r>
            <a:endParaRPr lang="fr-FR" sz="2400" dirty="0"/>
          </a:p>
        </p:txBody>
      </p:sp>
      <p:graphicFrame>
        <p:nvGraphicFramePr>
          <p:cNvPr id="8" name="Tableau 7"/>
          <p:cNvGraphicFramePr>
            <a:graphicFrameLocks noGrp="1"/>
          </p:cNvGraphicFramePr>
          <p:nvPr/>
        </p:nvGraphicFramePr>
        <p:xfrm>
          <a:off x="214282" y="4714884"/>
          <a:ext cx="3786214" cy="2141220"/>
        </p:xfrm>
        <a:graphic>
          <a:graphicData uri="http://schemas.openxmlformats.org/drawingml/2006/table">
            <a:tbl>
              <a:tblPr/>
              <a:tblGrid>
                <a:gridCol w="3786214"/>
              </a:tblGrid>
              <a:tr h="71438">
                <a:tc>
                  <a:txBody>
                    <a:bodyPr/>
                    <a:lstStyle/>
                    <a:p>
                      <a:pPr algn="ctr">
                        <a:lnSpc>
                          <a:spcPct val="115000"/>
                        </a:lnSpc>
                        <a:spcAft>
                          <a:spcPts val="1000"/>
                        </a:spcAft>
                      </a:pPr>
                      <a:endParaRPr lang="fr-FR" sz="2400" dirty="0">
                        <a:latin typeface="Verdana"/>
                        <a:ea typeface="Times New Roman"/>
                        <a:cs typeface="Arial"/>
                      </a:endParaRPr>
                    </a:p>
                  </a:txBody>
                  <a:tcPr marL="9525" marR="9525" marT="9525" marB="9525" anchor="ctr">
                    <a:lnL>
                      <a:noFill/>
                    </a:lnL>
                    <a:lnR>
                      <a:noFill/>
                    </a:lnR>
                    <a:lnT>
                      <a:noFill/>
                    </a:lnT>
                    <a:lnB>
                      <a:noFill/>
                    </a:lnB>
                  </a:tcPr>
                </a:tc>
              </a:tr>
              <a:tr h="102365">
                <a:tc>
                  <a:txBody>
                    <a:bodyPr/>
                    <a:lstStyle/>
                    <a:p>
                      <a:pPr algn="ctr">
                        <a:lnSpc>
                          <a:spcPct val="115000"/>
                        </a:lnSpc>
                        <a:spcAft>
                          <a:spcPts val="1000"/>
                        </a:spcAft>
                      </a:pPr>
                      <a:r>
                        <a:rPr lang="fr-FR" sz="2400" b="1" dirty="0">
                          <a:solidFill>
                            <a:schemeClr val="tx1"/>
                          </a:solidFill>
                          <a:latin typeface="Verdana"/>
                          <a:ea typeface="Times New Roman"/>
                          <a:cs typeface="Arial"/>
                        </a:rPr>
                        <a:t>Peau </a:t>
                      </a:r>
                      <a:r>
                        <a:rPr lang="fr-FR" sz="2400" b="1" dirty="0">
                          <a:solidFill>
                            <a:schemeClr val="tx1"/>
                          </a:solidFill>
                          <a:latin typeface="+mn-lt"/>
                          <a:ea typeface="Times New Roman"/>
                          <a:cs typeface="Arial"/>
                        </a:rPr>
                        <a:t>d'orange (zeste) qui présente des poches sécrétrices d'essence volatile.</a:t>
                      </a:r>
                      <a:endParaRPr lang="fr-FR" sz="2400" dirty="0">
                        <a:solidFill>
                          <a:schemeClr val="tx1"/>
                        </a:solidFill>
                        <a:latin typeface="+mn-lt"/>
                        <a:ea typeface="Times New Roman"/>
                        <a:cs typeface="Arial"/>
                      </a:endParaRPr>
                    </a:p>
                  </a:txBody>
                  <a:tcPr marL="9525" marR="9525" marT="9525" marB="9525">
                    <a:lnL>
                      <a:noFill/>
                    </a:lnL>
                    <a:lnR>
                      <a:noFill/>
                    </a:lnR>
                    <a:lnT>
                      <a:noFill/>
                    </a:lnT>
                    <a:lnB>
                      <a:noFill/>
                    </a:lnB>
                  </a:tcPr>
                </a:tc>
              </a:tr>
            </a:tbl>
          </a:graphicData>
        </a:graphic>
      </p:graphicFrame>
      <p:pic>
        <p:nvPicPr>
          <p:cNvPr id="5125" name="Image 86" descr="peau d'orange"/>
          <p:cNvPicPr>
            <a:picLocks noChangeAspect="1" noChangeArrowheads="1"/>
          </p:cNvPicPr>
          <p:nvPr/>
        </p:nvPicPr>
        <p:blipFill>
          <a:blip r:embed="rId3"/>
          <a:srcRect/>
          <a:stretch>
            <a:fillRect/>
          </a:stretch>
        </p:blipFill>
        <p:spPr bwMode="auto">
          <a:xfrm>
            <a:off x="357158" y="571480"/>
            <a:ext cx="3214710" cy="4405298"/>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2910" y="428604"/>
            <a:ext cx="8143932" cy="461665"/>
          </a:xfrm>
          <a:prstGeom prst="rect">
            <a:avLst/>
          </a:prstGeom>
        </p:spPr>
        <p:txBody>
          <a:bodyPr wrap="square">
            <a:spAutoFit/>
          </a:bodyPr>
          <a:lstStyle/>
          <a:p>
            <a:r>
              <a:rPr lang="fr-FR" sz="2400" b="1" dirty="0" smtClean="0">
                <a:solidFill>
                  <a:srgbClr val="FFC000"/>
                </a:solidFill>
              </a:rPr>
              <a:t>La BANANE : une baie dérivant d'un ovaire infère</a:t>
            </a:r>
            <a:endParaRPr lang="fr-FR" sz="2400" dirty="0">
              <a:solidFill>
                <a:srgbClr val="FFC000"/>
              </a:solidFill>
            </a:endParaRPr>
          </a:p>
        </p:txBody>
      </p:sp>
      <p:sp>
        <p:nvSpPr>
          <p:cNvPr id="4" name="Rectangle 3"/>
          <p:cNvSpPr/>
          <p:nvPr/>
        </p:nvSpPr>
        <p:spPr>
          <a:xfrm>
            <a:off x="357158" y="1071546"/>
            <a:ext cx="7500990" cy="1569660"/>
          </a:xfrm>
          <a:prstGeom prst="rect">
            <a:avLst/>
          </a:prstGeom>
        </p:spPr>
        <p:txBody>
          <a:bodyPr wrap="square">
            <a:spAutoFit/>
          </a:bodyPr>
          <a:lstStyle/>
          <a:p>
            <a:r>
              <a:rPr lang="fr-FR" sz="2400" b="1" dirty="0" smtClean="0"/>
              <a:t>Le fruit du bananier (Musa </a:t>
            </a:r>
            <a:r>
              <a:rPr lang="fr-FR" sz="2400" b="1" dirty="0" err="1" smtClean="0"/>
              <a:t>acuminata</a:t>
            </a:r>
            <a:r>
              <a:rPr lang="fr-FR" sz="2400" b="1" dirty="0" smtClean="0"/>
              <a:t>, de la famille des Musacées) est un </a:t>
            </a:r>
            <a:r>
              <a:rPr lang="fr-FR" sz="2400" b="1" u="sng" dirty="0" smtClean="0">
                <a:hlinkClick r:id="rId2"/>
              </a:rPr>
              <a:t>fruit charnu</a:t>
            </a:r>
            <a:r>
              <a:rPr lang="fr-FR" sz="2400" b="1" dirty="0" smtClean="0"/>
              <a:t> qui dérive d'un </a:t>
            </a:r>
            <a:r>
              <a:rPr lang="fr-FR" sz="2400" b="1" u="sng" dirty="0" smtClean="0">
                <a:hlinkClick r:id="rId3"/>
              </a:rPr>
              <a:t>ovaire infère</a:t>
            </a:r>
            <a:r>
              <a:rPr lang="fr-FR" sz="2400" b="1" dirty="0" smtClean="0"/>
              <a:t>. Il contient des ovules non fécondés. C'est une baie </a:t>
            </a:r>
            <a:r>
              <a:rPr lang="fr-FR" sz="2400" b="1" dirty="0" err="1" smtClean="0"/>
              <a:t>parthénocarpique</a:t>
            </a:r>
            <a:r>
              <a:rPr lang="fr-FR" sz="2400" b="1" dirty="0" smtClean="0"/>
              <a:t>.</a:t>
            </a:r>
            <a:endParaRPr lang="fr-FR" sz="2400" b="1" dirty="0"/>
          </a:p>
        </p:txBody>
      </p:sp>
      <p:pic>
        <p:nvPicPr>
          <p:cNvPr id="5" name="Image 4" descr=" Banane coupe"/>
          <p:cNvPicPr/>
          <p:nvPr/>
        </p:nvPicPr>
        <p:blipFill>
          <a:blip r:embed="rId4"/>
          <a:srcRect/>
          <a:stretch>
            <a:fillRect/>
          </a:stretch>
        </p:blipFill>
        <p:spPr bwMode="auto">
          <a:xfrm>
            <a:off x="4500562" y="2786058"/>
            <a:ext cx="3754755" cy="2598729"/>
          </a:xfrm>
          <a:prstGeom prst="rect">
            <a:avLst/>
          </a:prstGeom>
          <a:noFill/>
          <a:ln w="9525">
            <a:noFill/>
            <a:miter lim="800000"/>
            <a:headEnd/>
            <a:tailEnd/>
          </a:ln>
        </p:spPr>
      </p:pic>
      <p:sp>
        <p:nvSpPr>
          <p:cNvPr id="6" name="Rectangle 5"/>
          <p:cNvSpPr/>
          <p:nvPr/>
        </p:nvSpPr>
        <p:spPr>
          <a:xfrm>
            <a:off x="500034" y="5715016"/>
            <a:ext cx="8643966" cy="830997"/>
          </a:xfrm>
          <a:prstGeom prst="rect">
            <a:avLst/>
          </a:prstGeom>
        </p:spPr>
        <p:txBody>
          <a:bodyPr wrap="square">
            <a:spAutoFit/>
          </a:bodyPr>
          <a:lstStyle/>
          <a:p>
            <a:r>
              <a:rPr lang="fr-FR" sz="2400" b="1" dirty="0" smtClean="0"/>
              <a:t>Vue de profil et coupe longitudinale d'une banane. On observe une ligne de graines avortées.</a:t>
            </a:r>
            <a:endParaRPr lang="fr-FR" sz="2400" b="1"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Banane coupe transversale schéma "/>
          <p:cNvPicPr/>
          <p:nvPr/>
        </p:nvPicPr>
        <p:blipFill>
          <a:blip r:embed="rId2"/>
          <a:srcRect/>
          <a:stretch>
            <a:fillRect/>
          </a:stretch>
        </p:blipFill>
        <p:spPr bwMode="auto">
          <a:xfrm>
            <a:off x="4643438" y="642918"/>
            <a:ext cx="4071966" cy="4714908"/>
          </a:xfrm>
          <a:prstGeom prst="rect">
            <a:avLst/>
          </a:prstGeom>
          <a:ln>
            <a:headEnd/>
            <a:tailEnd/>
          </a:ln>
        </p:spPr>
        <p:style>
          <a:lnRef idx="1">
            <a:schemeClr val="accent6"/>
          </a:lnRef>
          <a:fillRef idx="2">
            <a:schemeClr val="accent6"/>
          </a:fillRef>
          <a:effectRef idx="1">
            <a:schemeClr val="accent6"/>
          </a:effectRef>
          <a:fontRef idx="minor">
            <a:schemeClr val="dk1"/>
          </a:fontRef>
        </p:style>
      </p:pic>
      <p:pic>
        <p:nvPicPr>
          <p:cNvPr id="4" name="Image 3" descr="Banane coupe transversale"/>
          <p:cNvPicPr/>
          <p:nvPr/>
        </p:nvPicPr>
        <p:blipFill>
          <a:blip r:embed="rId3"/>
          <a:srcRect/>
          <a:stretch>
            <a:fillRect/>
          </a:stretch>
        </p:blipFill>
        <p:spPr bwMode="auto">
          <a:xfrm>
            <a:off x="642910" y="1000108"/>
            <a:ext cx="3643338" cy="4187833"/>
          </a:xfrm>
          <a:prstGeom prst="rect">
            <a:avLst/>
          </a:prstGeom>
          <a:noFill/>
          <a:ln w="9525">
            <a:noFill/>
            <a:miter lim="800000"/>
            <a:headEnd/>
            <a:tailEnd/>
          </a:ln>
        </p:spPr>
      </p:pic>
      <p:sp>
        <p:nvSpPr>
          <p:cNvPr id="5" name="Rectangle 4"/>
          <p:cNvSpPr/>
          <p:nvPr/>
        </p:nvSpPr>
        <p:spPr>
          <a:xfrm>
            <a:off x="2857488" y="5929330"/>
            <a:ext cx="4504759" cy="523220"/>
          </a:xfrm>
          <a:prstGeom prst="rect">
            <a:avLst/>
          </a:prstGeom>
        </p:spPr>
        <p:txBody>
          <a:bodyPr wrap="none">
            <a:spAutoFit/>
          </a:bodyPr>
          <a:lstStyle/>
          <a:p>
            <a:r>
              <a:rPr lang="fr-FR" sz="2800" b="1" dirty="0" smtClean="0">
                <a:solidFill>
                  <a:schemeClr val="bg1">
                    <a:lumMod val="95000"/>
                    <a:lumOff val="5000"/>
                  </a:schemeClr>
                </a:solidFill>
              </a:rPr>
              <a:t>Coupe transversale, détail</a:t>
            </a:r>
            <a:r>
              <a:rPr lang="fr-FR" b="1" dirty="0" smtClean="0">
                <a:solidFill>
                  <a:schemeClr val="bg1">
                    <a:lumMod val="95000"/>
                    <a:lumOff val="5000"/>
                  </a:schemeClr>
                </a:solidFill>
              </a:rPr>
              <a:t>.</a:t>
            </a:r>
            <a:endParaRPr lang="fr-FR" dirty="0">
              <a:solidFill>
                <a:schemeClr val="bg1">
                  <a:lumMod val="95000"/>
                  <a:lumOff val="5000"/>
                </a:schemeClr>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428604"/>
            <a:ext cx="8429652" cy="461665"/>
          </a:xfrm>
          <a:prstGeom prst="rect">
            <a:avLst/>
          </a:prstGeom>
        </p:spPr>
        <p:txBody>
          <a:bodyPr wrap="square">
            <a:spAutoFit/>
          </a:bodyPr>
          <a:lstStyle/>
          <a:p>
            <a:r>
              <a:rPr lang="fr-FR" sz="2400" b="1" dirty="0" smtClean="0"/>
              <a:t>La COURGETTE : une baie dérivant d'un ovaire infère</a:t>
            </a:r>
            <a:endParaRPr lang="fr-FR" sz="2400" dirty="0"/>
          </a:p>
        </p:txBody>
      </p:sp>
      <p:pic>
        <p:nvPicPr>
          <p:cNvPr id="3" name="Image 2" descr="http://www.snv.jussieu.fr/bmedia/Fruits/image/courgette-fleur3.jpg"/>
          <p:cNvPicPr/>
          <p:nvPr/>
        </p:nvPicPr>
        <p:blipFill>
          <a:blip r:embed="rId2"/>
          <a:srcRect/>
          <a:stretch>
            <a:fillRect/>
          </a:stretch>
        </p:blipFill>
        <p:spPr bwMode="auto">
          <a:xfrm>
            <a:off x="357158" y="1000108"/>
            <a:ext cx="4000528" cy="4357718"/>
          </a:xfrm>
          <a:prstGeom prst="rect">
            <a:avLst/>
          </a:prstGeom>
          <a:noFill/>
          <a:ln w="9525">
            <a:noFill/>
            <a:miter lim="800000"/>
            <a:headEnd/>
            <a:tailEnd/>
          </a:ln>
        </p:spPr>
      </p:pic>
      <p:sp>
        <p:nvSpPr>
          <p:cNvPr id="4" name="Rectangle 3"/>
          <p:cNvSpPr/>
          <p:nvPr/>
        </p:nvSpPr>
        <p:spPr>
          <a:xfrm>
            <a:off x="428596" y="5288340"/>
            <a:ext cx="3857652" cy="1569660"/>
          </a:xfrm>
          <a:prstGeom prst="rect">
            <a:avLst/>
          </a:prstGeom>
        </p:spPr>
        <p:txBody>
          <a:bodyPr wrap="square">
            <a:spAutoFit/>
          </a:bodyPr>
          <a:lstStyle/>
          <a:p>
            <a:r>
              <a:rPr lang="fr-FR" sz="2400" b="1" dirty="0" smtClean="0"/>
              <a:t>Fleur mâle fanée de courgette.</a:t>
            </a:r>
            <a:r>
              <a:rPr lang="fr-FR" sz="2400" dirty="0" smtClean="0"/>
              <a:t> On observe les étamines dans la corolle fanée et l'absence d'ovaire</a:t>
            </a:r>
            <a:r>
              <a:rPr lang="fr-FR" dirty="0" smtClean="0"/>
              <a:t>.</a:t>
            </a:r>
            <a:endParaRPr lang="fr-FR" dirty="0"/>
          </a:p>
        </p:txBody>
      </p:sp>
      <p:pic>
        <p:nvPicPr>
          <p:cNvPr id="5" name="Image 4" descr="http://www.snv.jussieu.fr/bmedia/Fruits/image/courgette-fleur4.jpg"/>
          <p:cNvPicPr/>
          <p:nvPr/>
        </p:nvPicPr>
        <p:blipFill>
          <a:blip r:embed="rId3"/>
          <a:srcRect/>
          <a:stretch>
            <a:fillRect/>
          </a:stretch>
        </p:blipFill>
        <p:spPr bwMode="auto">
          <a:xfrm>
            <a:off x="4929190" y="1214422"/>
            <a:ext cx="3929090" cy="3857652"/>
          </a:xfrm>
          <a:prstGeom prst="rect">
            <a:avLst/>
          </a:prstGeom>
          <a:noFill/>
          <a:ln w="9525">
            <a:noFill/>
            <a:miter lim="800000"/>
            <a:headEnd/>
            <a:tailEnd/>
          </a:ln>
        </p:spPr>
      </p:pic>
      <p:sp>
        <p:nvSpPr>
          <p:cNvPr id="6" name="Rectangle 5"/>
          <p:cNvSpPr/>
          <p:nvPr/>
        </p:nvSpPr>
        <p:spPr>
          <a:xfrm>
            <a:off x="4857752" y="5214950"/>
            <a:ext cx="4286248" cy="1569660"/>
          </a:xfrm>
          <a:prstGeom prst="rect">
            <a:avLst/>
          </a:prstGeom>
        </p:spPr>
        <p:txBody>
          <a:bodyPr wrap="square">
            <a:spAutoFit/>
          </a:bodyPr>
          <a:lstStyle/>
          <a:p>
            <a:r>
              <a:rPr lang="fr-FR" sz="2400" b="1" dirty="0" smtClean="0"/>
              <a:t>Jeunes fruits de courgette.</a:t>
            </a:r>
            <a:r>
              <a:rPr lang="fr-FR" sz="2400" dirty="0" smtClean="0"/>
              <a:t> Le fruit se développe sous la fleur femelle à l'intérieur du réceptacle floral</a:t>
            </a:r>
            <a:endParaRPr lang="fr-FR" sz="24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oupe transversale d'une courgette"/>
          <p:cNvPicPr/>
          <p:nvPr/>
        </p:nvPicPr>
        <p:blipFill>
          <a:blip r:embed="rId2"/>
          <a:srcRect/>
          <a:stretch>
            <a:fillRect/>
          </a:stretch>
        </p:blipFill>
        <p:spPr bwMode="auto">
          <a:xfrm>
            <a:off x="357158" y="285728"/>
            <a:ext cx="3044825" cy="3044825"/>
          </a:xfrm>
          <a:prstGeom prst="rect">
            <a:avLst/>
          </a:prstGeom>
          <a:noFill/>
          <a:ln w="9525">
            <a:noFill/>
            <a:miter lim="800000"/>
            <a:headEnd/>
            <a:tailEnd/>
          </a:ln>
        </p:spPr>
      </p:pic>
      <p:pic>
        <p:nvPicPr>
          <p:cNvPr id="3" name="Image 2" descr="Coupe transversale d'une courgette, schéma"/>
          <p:cNvPicPr/>
          <p:nvPr/>
        </p:nvPicPr>
        <p:blipFill>
          <a:blip r:embed="rId3"/>
          <a:srcRect/>
          <a:stretch>
            <a:fillRect/>
          </a:stretch>
        </p:blipFill>
        <p:spPr bwMode="auto">
          <a:xfrm>
            <a:off x="4786314" y="214290"/>
            <a:ext cx="4071966" cy="3571900"/>
          </a:xfrm>
          <a:prstGeom prst="rect">
            <a:avLst/>
          </a:prstGeom>
          <a:noFill/>
          <a:ln w="9525">
            <a:noFill/>
            <a:miter lim="800000"/>
            <a:headEnd/>
            <a:tailEnd/>
          </a:ln>
        </p:spPr>
      </p:pic>
      <p:sp>
        <p:nvSpPr>
          <p:cNvPr id="4" name="Rectangle 3"/>
          <p:cNvSpPr/>
          <p:nvPr/>
        </p:nvSpPr>
        <p:spPr>
          <a:xfrm>
            <a:off x="0" y="4180344"/>
            <a:ext cx="9144000" cy="1200329"/>
          </a:xfrm>
          <a:prstGeom prst="rect">
            <a:avLst/>
          </a:prstGeom>
        </p:spPr>
        <p:txBody>
          <a:bodyPr wrap="square">
            <a:spAutoFit/>
          </a:bodyPr>
          <a:lstStyle/>
          <a:p>
            <a:r>
              <a:rPr lang="fr-FR" sz="2400" b="1" dirty="0" smtClean="0">
                <a:latin typeface="Times New Roman" pitchFamily="18" charset="0"/>
                <a:cs typeface="Times New Roman" pitchFamily="18" charset="0"/>
              </a:rPr>
              <a:t>Coupe transversale d'une </a:t>
            </a:r>
            <a:r>
              <a:rPr lang="fr-FR" sz="2400" b="1" dirty="0" err="1" smtClean="0">
                <a:latin typeface="Times New Roman" pitchFamily="18" charset="0"/>
                <a:cs typeface="Times New Roman" pitchFamily="18" charset="0"/>
              </a:rPr>
              <a:t>courgette.Le</a:t>
            </a:r>
            <a:r>
              <a:rPr lang="fr-FR" sz="2400" b="1" dirty="0" smtClean="0">
                <a:latin typeface="Times New Roman" pitchFamily="18" charset="0"/>
                <a:cs typeface="Times New Roman" pitchFamily="18" charset="0"/>
              </a:rPr>
              <a:t> </a:t>
            </a:r>
            <a:r>
              <a:rPr lang="fr-FR" sz="2400" dirty="0" smtClean="0">
                <a:latin typeface="Times New Roman" pitchFamily="18" charset="0"/>
                <a:cs typeface="Times New Roman" pitchFamily="18" charset="0"/>
              </a:rPr>
              <a:t>schéma montre comment une placentation de type axile dont les placentas se sont développés vers l'extérieur, amène la graine en position périphérique.</a:t>
            </a:r>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524000" y="1004888"/>
            <a:ext cx="6096000" cy="48482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214282" y="857232"/>
            <a:ext cx="8286808" cy="53399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Formés du groupement de vrais fruits élémentaires issus de plusieurs carpelles libres insérés sur un même réceptacle floral d’une fleur dite </a:t>
            </a:r>
            <a:r>
              <a:rPr kumimoji="0" lang="fr-FR"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apocarpique</a:t>
            </a: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fr-FR"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ensemble de drupes ou drupéoles : </a:t>
            </a:r>
            <a:r>
              <a:rPr kumimoji="0" lang="fr-FR"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polydrupe</a:t>
            </a: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framboise » </a:t>
            </a:r>
          </a:p>
          <a:p>
            <a:pPr marL="0" marR="0" lvl="0" indent="0" algn="l" defTabSz="914400" rtl="0" eaLnBrk="0" fontAlgn="base" latinLnBrk="0" hangingPunct="0">
              <a:lnSpc>
                <a:spcPct val="100000"/>
              </a:lnSpc>
              <a:spcBef>
                <a:spcPct val="0"/>
              </a:spcBef>
              <a:spcAft>
                <a:spcPct val="0"/>
              </a:spcAft>
              <a:buClrTx/>
              <a:buSzTx/>
              <a:buFontTx/>
              <a:buNone/>
              <a:tabLst/>
            </a:pPr>
            <a:endParaRPr lang="fr-FR" dirty="0" smtClean="0">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ensemble d’akènes : polyakène (ex. Renoncule, Fraisier, …) ; </a:t>
            </a:r>
          </a:p>
          <a:p>
            <a:pPr marL="0" marR="0" lvl="0" indent="0" algn="l" defTabSz="914400" rtl="0" eaLnBrk="0" fontAlgn="base" latinLnBrk="0" hangingPunct="0">
              <a:lnSpc>
                <a:spcPct val="100000"/>
              </a:lnSpc>
              <a:spcBef>
                <a:spcPct val="0"/>
              </a:spcBef>
              <a:spcAft>
                <a:spcPct val="0"/>
              </a:spcAft>
              <a:buClrTx/>
              <a:buSzTx/>
              <a:buFontTx/>
              <a:buNone/>
              <a:tabLst/>
            </a:pPr>
            <a:endParaRPr lang="fr-FR" sz="1200" dirty="0" smtClean="0">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sz="1200" dirty="0" smtClean="0">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ensemble de follicules : </a:t>
            </a:r>
            <a:r>
              <a:rPr kumimoji="0" lang="fr-FR"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polyfollicule</a:t>
            </a: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(ex. Magnolia, </a:t>
            </a:r>
            <a:r>
              <a:rPr kumimoji="0" lang="fr-FR"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Brachychiton</a:t>
            </a: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2214546" y="357166"/>
            <a:ext cx="3129896" cy="369332"/>
          </a:xfrm>
          <a:prstGeom prst="rect">
            <a:avLst/>
          </a:prstGeom>
        </p:spPr>
        <p:txBody>
          <a:bodyPr wrap="none">
            <a:spAutoFit/>
          </a:bodyPr>
          <a:lstStyle/>
          <a:p>
            <a:r>
              <a:rPr lang="fr-FR" b="1" dirty="0" smtClean="0">
                <a:solidFill>
                  <a:srgbClr val="FFC000"/>
                </a:solidFill>
              </a:rPr>
              <a:t>B-LES FRUITS MULTIPLES</a:t>
            </a:r>
            <a:endParaRPr lang="fr-FR" dirty="0">
              <a:solidFill>
                <a:srgbClr val="FFC000"/>
              </a:solidFill>
            </a:endParaRPr>
          </a:p>
        </p:txBody>
      </p:sp>
      <p:sp>
        <p:nvSpPr>
          <p:cNvPr id="59394" name="Rectangle 2"/>
          <p:cNvSpPr>
            <a:spLocks noChangeArrowheads="1"/>
          </p:cNvSpPr>
          <p:nvPr/>
        </p:nvSpPr>
        <p:spPr bwMode="auto">
          <a:xfrm>
            <a:off x="214282" y="1857364"/>
            <a:ext cx="792958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Apr</a:t>
            </a:r>
            <a:r>
              <a:rPr kumimoji="0" lang="fr-FR" sz="2000" b="1" i="0" u="none" strike="noStrike" cap="none" normalizeH="0" baseline="0" dirty="0" smtClean="0">
                <a:ln>
                  <a:noFill/>
                </a:ln>
                <a:solidFill>
                  <a:schemeClr val="tx1"/>
                </a:solidFill>
                <a:effectLst/>
                <a:latin typeface="Calibri"/>
                <a:ea typeface="Calibri" pitchFamily="34" charset="0"/>
                <a:cs typeface="Times New Roman" pitchFamily="18" charset="0"/>
              </a:rPr>
              <a:t>è</a:t>
            </a: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la f</a:t>
            </a:r>
            <a:r>
              <a:rPr kumimoji="0" lang="fr-FR" sz="2000" b="1"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condation, chaque carpelle </a:t>
            </a:r>
            <a:r>
              <a:rPr kumimoji="0" lang="fr-FR" sz="2000" b="1"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volue en un fruit. L'ensemble donne donc un fruit multiple.</a:t>
            </a:r>
            <a:endParaRPr kumimoji="0" lang="fr-FR" sz="2000" b="1"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Image 6" descr="http://www.snv.jussieu.fr/bmedia/Fruits/image/polyakene-s.gif"/>
          <p:cNvPicPr/>
          <p:nvPr/>
        </p:nvPicPr>
        <p:blipFill>
          <a:blip r:embed="rId2" cstate="print"/>
          <a:srcRect/>
          <a:stretch>
            <a:fillRect/>
          </a:stretch>
        </p:blipFill>
        <p:spPr bwMode="auto">
          <a:xfrm>
            <a:off x="7072330" y="4143380"/>
            <a:ext cx="1552575" cy="1095375"/>
          </a:xfrm>
          <a:prstGeom prst="rect">
            <a:avLst/>
          </a:prstGeom>
          <a:noFill/>
          <a:ln w="9525">
            <a:noFill/>
            <a:miter lim="800000"/>
            <a:headEnd/>
            <a:tailEnd/>
          </a:ln>
        </p:spPr>
      </p:pic>
      <p:pic>
        <p:nvPicPr>
          <p:cNvPr id="8" name="Image 7" descr="http://www.snv.jussieu.fr/bmedia/Fruits/image/polydrupe-s.gif"/>
          <p:cNvPicPr/>
          <p:nvPr/>
        </p:nvPicPr>
        <p:blipFill>
          <a:blip r:embed="rId3" cstate="print"/>
          <a:srcRect/>
          <a:stretch>
            <a:fillRect/>
          </a:stretch>
        </p:blipFill>
        <p:spPr bwMode="auto">
          <a:xfrm>
            <a:off x="6786578" y="2857496"/>
            <a:ext cx="2209800" cy="1104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4480" y="428604"/>
            <a:ext cx="3288080" cy="369332"/>
          </a:xfrm>
          <a:prstGeom prst="rect">
            <a:avLst/>
          </a:prstGeom>
        </p:spPr>
        <p:txBody>
          <a:bodyPr wrap="none">
            <a:spAutoFit/>
          </a:bodyPr>
          <a:lstStyle/>
          <a:p>
            <a:r>
              <a:rPr lang="fr-FR" b="1" dirty="0" smtClean="0">
                <a:solidFill>
                  <a:srgbClr val="FFC000"/>
                </a:solidFill>
              </a:rPr>
              <a:t>C-LES FRUITS COMPLEXES</a:t>
            </a:r>
            <a:endParaRPr lang="fr-FR" dirty="0">
              <a:solidFill>
                <a:srgbClr val="FFC000"/>
              </a:solidFill>
            </a:endParaRPr>
          </a:p>
        </p:txBody>
      </p:sp>
      <p:sp>
        <p:nvSpPr>
          <p:cNvPr id="60417" name="Rectangle 1"/>
          <p:cNvSpPr>
            <a:spLocks noChangeArrowheads="1"/>
          </p:cNvSpPr>
          <p:nvPr/>
        </p:nvSpPr>
        <p:spPr bwMode="auto">
          <a:xfrm>
            <a:off x="357158" y="1142984"/>
            <a:ext cx="785818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Dans un grand nombre de cas, la formation du fruit fait intervenir d'autres tissus que la simple paroi de l'ovaire. Il s'agit alors de fruits complexes appelés aussi "pseudo-fruits" dans certains ouvrages. Dans de nombreux cas, le développement du fruit est réalisé à partir d'une fleur à ovaire infère.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fr-FR"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Réceptacle devenant charnu, soudé à l'ovaire (</a:t>
            </a:r>
            <a:r>
              <a:rPr kumimoji="0" lang="fr-FR" sz="24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piridion</a:t>
            </a:r>
            <a:r>
              <a:rPr kumimoji="0" lang="fr-FR"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a:t>
            </a:r>
            <a:endParaRPr kumimoji="0" lang="fr-FR"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C'est le cas lorsque la fleur possède un ovaire infère adhérent au réceptacle</a:t>
            </a:r>
            <a:r>
              <a:rPr kumimoji="0" lang="fr-FR" sz="2400" b="1" i="0" u="none" strike="noStrike" cap="none" normalizeH="0" baseline="0" dirty="0" smtClean="0">
                <a:ln>
                  <a:noFill/>
                </a:ln>
                <a:solidFill>
                  <a:schemeClr val="tx1"/>
                </a:solidFill>
                <a:effectLst/>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http://www.snv.jussieu.fr/bmedia/Fruits/image/ovaire-inf-s.gif"/>
          <p:cNvPicPr/>
          <p:nvPr/>
        </p:nvPicPr>
        <p:blipFill>
          <a:blip r:embed="rId2" cstate="print"/>
          <a:srcRect/>
          <a:stretch>
            <a:fillRect/>
          </a:stretch>
        </p:blipFill>
        <p:spPr bwMode="auto">
          <a:xfrm>
            <a:off x="2928926" y="642918"/>
            <a:ext cx="3643338" cy="3143272"/>
          </a:xfrm>
          <a:prstGeom prst="rect">
            <a:avLst/>
          </a:prstGeom>
          <a:ln>
            <a:headEnd/>
            <a:tailEnd/>
          </a:ln>
        </p:spPr>
        <p:style>
          <a:lnRef idx="1">
            <a:schemeClr val="accent6"/>
          </a:lnRef>
          <a:fillRef idx="2">
            <a:schemeClr val="accent6"/>
          </a:fillRef>
          <a:effectRef idx="1">
            <a:schemeClr val="accent6"/>
          </a:effectRef>
          <a:fontRef idx="minor">
            <a:schemeClr val="dk1"/>
          </a:fontRef>
        </p:style>
      </p:pic>
      <p:sp>
        <p:nvSpPr>
          <p:cNvPr id="3" name="Rectangle 2"/>
          <p:cNvSpPr/>
          <p:nvPr/>
        </p:nvSpPr>
        <p:spPr>
          <a:xfrm>
            <a:off x="285720" y="4286256"/>
            <a:ext cx="7715304" cy="923330"/>
          </a:xfrm>
          <a:prstGeom prst="rect">
            <a:avLst/>
          </a:prstGeom>
        </p:spPr>
        <p:txBody>
          <a:bodyPr wrap="square">
            <a:spAutoFit/>
          </a:bodyPr>
          <a:lstStyle/>
          <a:p>
            <a:r>
              <a:rPr lang="fr-FR" b="1" dirty="0" smtClean="0"/>
              <a:t>Schéma général d'une fleur à ovaire infère adhérent.</a:t>
            </a:r>
            <a:br>
              <a:rPr lang="fr-FR" b="1" dirty="0" smtClean="0"/>
            </a:br>
            <a:r>
              <a:rPr lang="fr-FR" dirty="0" smtClean="0"/>
              <a:t>L'ovaire se trouve en dessous du plan d'insertion des pièces florales. Ici, l'ovaire est soudé au réceptacle floral . </a:t>
            </a:r>
            <a:endParaRPr lang="fr-FR"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http://www.snv.jussieu.fr/bmedia/Fruits/image/pomme-long-s.gif"/>
          <p:cNvPicPr/>
          <p:nvPr/>
        </p:nvPicPr>
        <p:blipFill>
          <a:blip r:embed="rId2" cstate="print"/>
          <a:srcRect/>
          <a:stretch>
            <a:fillRect/>
          </a:stretch>
        </p:blipFill>
        <p:spPr bwMode="auto">
          <a:xfrm>
            <a:off x="1857356" y="1785926"/>
            <a:ext cx="4214842" cy="2571768"/>
          </a:xfrm>
          <a:prstGeom prst="rect">
            <a:avLst/>
          </a:prstGeom>
          <a:ln>
            <a:headEnd/>
            <a:tailEnd/>
          </a:ln>
        </p:spPr>
        <p:style>
          <a:lnRef idx="1">
            <a:schemeClr val="accent6"/>
          </a:lnRef>
          <a:fillRef idx="2">
            <a:schemeClr val="accent6"/>
          </a:fillRef>
          <a:effectRef idx="1">
            <a:schemeClr val="accent6"/>
          </a:effectRef>
          <a:fontRef idx="minor">
            <a:schemeClr val="dk1"/>
          </a:fontRef>
        </p:style>
      </p:pic>
      <p:sp>
        <p:nvSpPr>
          <p:cNvPr id="3" name="Rectangle 2"/>
          <p:cNvSpPr/>
          <p:nvPr/>
        </p:nvSpPr>
        <p:spPr>
          <a:xfrm>
            <a:off x="214282" y="571480"/>
            <a:ext cx="8001056" cy="923330"/>
          </a:xfrm>
          <a:prstGeom prst="rect">
            <a:avLst/>
          </a:prstGeom>
        </p:spPr>
        <p:txBody>
          <a:bodyPr wrap="square">
            <a:spAutoFit/>
          </a:bodyPr>
          <a:lstStyle/>
          <a:p>
            <a:r>
              <a:rPr lang="fr-FR" b="1" dirty="0" smtClean="0"/>
              <a:t>Exemple d'un fruit dérivé d'un ovaire infère : la pomme.</a:t>
            </a:r>
            <a:r>
              <a:rPr lang="fr-FR" dirty="0" smtClean="0"/>
              <a:t> La partie charnue du fruit appelée faussement "péricarpe" est en fait formée par le développement du conceptacle. Ce type particulier de fruit st appelé </a:t>
            </a:r>
            <a:r>
              <a:rPr lang="fr-FR" dirty="0" err="1" smtClean="0"/>
              <a:t>piridion</a:t>
            </a:r>
            <a:r>
              <a:rPr lang="fr-FR" dirty="0" smtClean="0"/>
              <a:t>.</a:t>
            </a:r>
            <a:endParaRPr lang="fr-FR" dirty="0"/>
          </a:p>
        </p:txBody>
      </p:sp>
      <p:sp>
        <p:nvSpPr>
          <p:cNvPr id="4" name="Rectangle 3"/>
          <p:cNvSpPr/>
          <p:nvPr/>
        </p:nvSpPr>
        <p:spPr>
          <a:xfrm>
            <a:off x="285720" y="5000636"/>
            <a:ext cx="8643966" cy="1015663"/>
          </a:xfrm>
          <a:prstGeom prst="rect">
            <a:avLst/>
          </a:prstGeom>
        </p:spPr>
        <p:txBody>
          <a:bodyPr wrap="square">
            <a:spAutoFit/>
          </a:bodyPr>
          <a:lstStyle/>
          <a:p>
            <a:pPr lvl="0" fontAlgn="base">
              <a:spcBef>
                <a:spcPct val="0"/>
              </a:spcBef>
              <a:spcAft>
                <a:spcPct val="0"/>
              </a:spcAft>
            </a:pPr>
            <a:r>
              <a:rPr lang="fr-FR" sz="2000" b="1" dirty="0" smtClean="0">
                <a:latin typeface="Times New Roman" pitchFamily="18" charset="0"/>
                <a:ea typeface="Times New Roman" pitchFamily="18" charset="0"/>
                <a:cs typeface="Times New Roman" pitchFamily="18" charset="0"/>
              </a:rPr>
              <a:t>Ce type de fruit est souvent appelé "fruit complexe" pour bien montrer que son origine n'est pas essentiellement due au développement de l'ovaire. En fait, dans la pomme, ce que l'on mange est le conceptacle.</a:t>
            </a:r>
            <a:endParaRPr lang="fr-FR" sz="2000" b="1"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ChangeArrowheads="1"/>
          </p:cNvSpPr>
          <p:nvPr/>
        </p:nvSpPr>
        <p:spPr bwMode="auto">
          <a:xfrm>
            <a:off x="357158" y="285728"/>
            <a:ext cx="8072494"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2 - Réceptacle devenant charnu mais non soudé aux ovaires</a:t>
            </a:r>
            <a:r>
              <a:rPr kumimoji="0" lang="fr-FR"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r>
            <a:br>
              <a:rPr kumimoji="0" lang="fr-FR"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fr-FR"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Le réceptacle lui-même devient charnu. Il porte les fruits. Ce sont en général des akènes (fruits simples dérivés chacun d'un carpelle unique et contenant une seule graine). Le fruit "apparent" commercialisé ou consommé est donc le réceptacle. Pour cette raison, ces fruits sont aussi qualifiés de "faux fruits".</a:t>
            </a:r>
            <a:endParaRPr kumimoji="0" lang="fr-FR" sz="2000" b="1"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Image 2" descr="http://www.snv.jussieu.fr/bmedia/Fruits/image/ovaire-inf2-s.gif"/>
          <p:cNvPicPr/>
          <p:nvPr/>
        </p:nvPicPr>
        <p:blipFill>
          <a:blip r:embed="rId2" cstate="print"/>
          <a:srcRect/>
          <a:stretch>
            <a:fillRect/>
          </a:stretch>
        </p:blipFill>
        <p:spPr bwMode="auto">
          <a:xfrm>
            <a:off x="2428860" y="2285992"/>
            <a:ext cx="4038620" cy="2743212"/>
          </a:xfrm>
          <a:prstGeom prst="rect">
            <a:avLst/>
          </a:prstGeom>
          <a:ln>
            <a:headEnd/>
            <a:tailEnd/>
          </a:ln>
        </p:spPr>
        <p:style>
          <a:lnRef idx="1">
            <a:schemeClr val="accent6"/>
          </a:lnRef>
          <a:fillRef idx="2">
            <a:schemeClr val="accent6"/>
          </a:fillRef>
          <a:effectRef idx="1">
            <a:schemeClr val="accent6"/>
          </a:effectRef>
          <a:fontRef idx="minor">
            <a:schemeClr val="dk1"/>
          </a:fontRef>
        </p:style>
      </p:pic>
      <p:sp>
        <p:nvSpPr>
          <p:cNvPr id="4" name="Rectangle 3"/>
          <p:cNvSpPr/>
          <p:nvPr/>
        </p:nvSpPr>
        <p:spPr>
          <a:xfrm>
            <a:off x="357158" y="5357826"/>
            <a:ext cx="8001056" cy="1015663"/>
          </a:xfrm>
          <a:prstGeom prst="rect">
            <a:avLst/>
          </a:prstGeom>
        </p:spPr>
        <p:txBody>
          <a:bodyPr wrap="square">
            <a:spAutoFit/>
          </a:bodyPr>
          <a:lstStyle/>
          <a:p>
            <a:r>
              <a:rPr lang="fr-FR" sz="2000" b="1" dirty="0" smtClean="0">
                <a:latin typeface="Times New Roman" pitchFamily="18" charset="0"/>
                <a:cs typeface="Times New Roman" pitchFamily="18" charset="0"/>
              </a:rPr>
              <a:t>Schéma théorique du fruit de l'églantine . Le fruit apparent, utilisé pour réaliser des confitures est le conceptacle charnu. Les akènes sont, ici, enfouis dans le réceptacle.</a:t>
            </a:r>
            <a:endParaRPr lang="fr-FR"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http://www.snv.jussieu.fr/bmedia/Fruits/image/figue-s.gif"/>
          <p:cNvPicPr/>
          <p:nvPr/>
        </p:nvPicPr>
        <p:blipFill>
          <a:blip r:embed="rId2" cstate="print"/>
          <a:srcRect/>
          <a:stretch>
            <a:fillRect/>
          </a:stretch>
        </p:blipFill>
        <p:spPr bwMode="auto">
          <a:xfrm>
            <a:off x="2500298" y="2143116"/>
            <a:ext cx="3643338" cy="3071834"/>
          </a:xfrm>
          <a:prstGeom prst="rect">
            <a:avLst/>
          </a:prstGeom>
          <a:ln>
            <a:headEnd/>
            <a:tailEnd/>
          </a:ln>
        </p:spPr>
        <p:style>
          <a:lnRef idx="2">
            <a:schemeClr val="dk1"/>
          </a:lnRef>
          <a:fillRef idx="1">
            <a:schemeClr val="lt1"/>
          </a:fillRef>
          <a:effectRef idx="0">
            <a:schemeClr val="dk1"/>
          </a:effectRef>
          <a:fontRef idx="minor">
            <a:schemeClr val="dk1"/>
          </a:fontRef>
        </p:style>
      </p:pic>
      <p:graphicFrame>
        <p:nvGraphicFramePr>
          <p:cNvPr id="2" name="Tableau 1"/>
          <p:cNvGraphicFramePr>
            <a:graphicFrameLocks noGrp="1"/>
          </p:cNvGraphicFramePr>
          <p:nvPr/>
        </p:nvGraphicFramePr>
        <p:xfrm>
          <a:off x="285720" y="285728"/>
          <a:ext cx="6096000" cy="567690"/>
        </p:xfrm>
        <a:graphic>
          <a:graphicData uri="http://schemas.openxmlformats.org/drawingml/2006/table">
            <a:tbl>
              <a:tblPr/>
              <a:tblGrid>
                <a:gridCol w="6096000"/>
              </a:tblGrid>
              <a:tr h="0">
                <a:tc>
                  <a:txBody>
                    <a:bodyPr/>
                    <a:lstStyle/>
                    <a:p>
                      <a:pPr>
                        <a:lnSpc>
                          <a:spcPct val="150000"/>
                        </a:lnSpc>
                        <a:spcAft>
                          <a:spcPts val="0"/>
                        </a:spcAft>
                      </a:pPr>
                      <a:r>
                        <a:rPr lang="fr-FR" sz="2400" b="1" dirty="0">
                          <a:solidFill>
                            <a:srgbClr val="FFC000"/>
                          </a:solidFill>
                          <a:latin typeface="Times New Roman"/>
                          <a:ea typeface="Times New Roman"/>
                          <a:cs typeface="Arial"/>
                        </a:rPr>
                        <a:t>D-LES FRUITS COMPOSES</a:t>
                      </a:r>
                      <a:endParaRPr lang="fr-FR" sz="2400" b="1" dirty="0">
                        <a:solidFill>
                          <a:srgbClr val="FFC000"/>
                        </a:solidFill>
                        <a:latin typeface="Calibri"/>
                        <a:ea typeface="Calibri"/>
                        <a:cs typeface="Arial"/>
                      </a:endParaRPr>
                    </a:p>
                  </a:txBody>
                  <a:tcPr marL="9525" marR="9525" marT="9525" marB="9525" anchor="ctr">
                    <a:lnL>
                      <a:noFill/>
                    </a:lnL>
                    <a:lnR>
                      <a:noFill/>
                    </a:lnR>
                    <a:lnT>
                      <a:noFill/>
                    </a:lnT>
                    <a:lnB>
                      <a:noFill/>
                    </a:lnB>
                    <a:noFill/>
                  </a:tcPr>
                </a:tc>
              </a:tr>
            </a:tbl>
          </a:graphicData>
        </a:graphic>
      </p:graphicFrame>
      <p:sp>
        <p:nvSpPr>
          <p:cNvPr id="64513" name="Rectangle 1"/>
          <p:cNvSpPr>
            <a:spLocks noChangeArrowheads="1"/>
          </p:cNvSpPr>
          <p:nvPr/>
        </p:nvSpPr>
        <p:spPr bwMode="auto">
          <a:xfrm>
            <a:off x="214282" y="785794"/>
            <a:ext cx="8501122"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Les fruits composés dérivent du développement d'une inflorescence</a:t>
            </a:r>
            <a:br>
              <a:rPr kumimoji="0" lang="fr-FR"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fr-FR"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On peut les qualifier d'</a:t>
            </a:r>
            <a:r>
              <a:rPr kumimoji="0" lang="fr-FR" sz="20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infrutescences</a:t>
            </a:r>
            <a:r>
              <a:rPr kumimoji="0" lang="fr-FR"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Ils sont formés par le développement de l'ovaire de chaque fleur, auquel peuvent s'ajouter le réceptacle floral, l'axe de l'inflorescence et les bractées florales.</a:t>
            </a:r>
            <a:endParaRPr kumimoji="0" lang="fr-FR" sz="20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Rectangle 4"/>
          <p:cNvSpPr/>
          <p:nvPr/>
        </p:nvSpPr>
        <p:spPr>
          <a:xfrm>
            <a:off x="428596" y="5357826"/>
            <a:ext cx="7215222" cy="1323439"/>
          </a:xfrm>
          <a:prstGeom prst="rect">
            <a:avLst/>
          </a:prstGeom>
        </p:spPr>
        <p:txBody>
          <a:bodyPr wrap="square">
            <a:spAutoFit/>
          </a:bodyPr>
          <a:lstStyle/>
          <a:p>
            <a:r>
              <a:rPr lang="fr-FR" sz="2000" b="1" dirty="0" smtClean="0">
                <a:latin typeface="Times New Roman" pitchFamily="18" charset="0"/>
                <a:cs typeface="Times New Roman" pitchFamily="18" charset="0"/>
              </a:rPr>
              <a:t>La figue : l'axe de l'inflorescence devient charnu et se creuse en une outre à petite ouverture (ostiole). Elle est tapissée par les multiples fleurs dont les ovaires deviennent des akènes à maturité. Ce fruit charnu particulier est appelé sycone</a:t>
            </a:r>
            <a:endParaRPr lang="fr-FR"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http://www.snv.jussieu.fr/bmedia/Fruits/image/ananas-coupe-s.gif"/>
          <p:cNvPicPr/>
          <p:nvPr/>
        </p:nvPicPr>
        <p:blipFill>
          <a:blip r:embed="rId2" cstate="print"/>
          <a:srcRect/>
          <a:stretch>
            <a:fillRect/>
          </a:stretch>
        </p:blipFill>
        <p:spPr bwMode="auto">
          <a:xfrm>
            <a:off x="2643174" y="428604"/>
            <a:ext cx="3857652" cy="3357570"/>
          </a:xfrm>
          <a:prstGeom prst="rect">
            <a:avLst/>
          </a:prstGeom>
          <a:noFill/>
          <a:ln w="9525">
            <a:noFill/>
            <a:miter lim="800000"/>
            <a:headEnd/>
            <a:tailEnd/>
          </a:ln>
        </p:spPr>
      </p:pic>
      <p:sp>
        <p:nvSpPr>
          <p:cNvPr id="65537" name="Rectangle 1"/>
          <p:cNvSpPr>
            <a:spLocks noChangeArrowheads="1"/>
          </p:cNvSpPr>
          <p:nvPr/>
        </p:nvSpPr>
        <p:spPr bwMode="auto">
          <a:xfrm>
            <a:off x="357158" y="3929066"/>
            <a:ext cx="8143932"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L'ananas : une </a:t>
            </a:r>
            <a:r>
              <a:rPr kumimoji="0" lang="fr-FR" sz="20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infrutescence</a:t>
            </a:r>
            <a:r>
              <a:rPr kumimoji="0" lang="fr-FR"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charnue. Toute l'inflorescence (axe, bractée, ovaire) est charnue.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Ces différentes parties sont soudées les unes aux autres. Le schéma représente un élément de l'</a:t>
            </a:r>
            <a:r>
              <a:rPr kumimoji="0" lang="fr-FR" sz="20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infrutescence</a:t>
            </a:r>
            <a:r>
              <a:rPr kumimoji="0" lang="fr-FR"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en coupe longitudinale</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1524000" y="3314319"/>
          <a:ext cx="6096000" cy="229362"/>
        </p:xfrm>
        <a:graphic>
          <a:graphicData uri="http://schemas.openxmlformats.org/drawingml/2006/table">
            <a:tbl>
              <a:tblPr/>
              <a:tblGrid>
                <a:gridCol w="6096000"/>
              </a:tblGrid>
              <a:tr h="0">
                <a:tc>
                  <a:txBody>
                    <a:bodyPr/>
                    <a:lstStyle/>
                    <a:p>
                      <a:pPr>
                        <a:lnSpc>
                          <a:spcPct val="115000"/>
                        </a:lnSpc>
                        <a:spcAft>
                          <a:spcPts val="1000"/>
                        </a:spcAft>
                      </a:pPr>
                      <a:r>
                        <a:rPr lang="fr-FR" sz="1200" b="1" dirty="0">
                          <a:latin typeface="Times New Roman"/>
                          <a:ea typeface="Calibri"/>
                          <a:cs typeface="Arial"/>
                        </a:rPr>
                        <a:t>A-1-1-LES FRUITS SECS INDEHISCENTS</a:t>
                      </a:r>
                      <a:endParaRPr lang="fr-FR" sz="1100" dirty="0">
                        <a:latin typeface="Calibri"/>
                        <a:ea typeface="Calibri"/>
                        <a:cs typeface="Arial"/>
                      </a:endParaRPr>
                    </a:p>
                  </a:txBody>
                  <a:tcPr marL="9525" marR="9525" marT="9525" marB="9525" anchor="ctr">
                    <a:lnL>
                      <a:noFill/>
                    </a:lnL>
                    <a:lnR>
                      <a:noFill/>
                    </a:lnR>
                    <a:lnT>
                      <a:noFill/>
                    </a:lnT>
                    <a:lnB>
                      <a:noFill/>
                    </a:lnB>
                    <a:solidFill>
                      <a:srgbClr val="FFFFFF"/>
                    </a:solidFill>
                  </a:tcPr>
                </a:tc>
              </a:tr>
            </a:tbl>
          </a:graphicData>
        </a:graphic>
      </p:graphicFrame>
      <p:sp>
        <p:nvSpPr>
          <p:cNvPr id="41985" name="Rectangle 1"/>
          <p:cNvSpPr>
            <a:spLocks noChangeArrowheads="1"/>
          </p:cNvSpPr>
          <p:nvPr/>
        </p:nvSpPr>
        <p:spPr bwMode="auto">
          <a:xfrm>
            <a:off x="0" y="0"/>
            <a:ext cx="9144000" cy="45720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A-1-LES FRUITS SECS</a:t>
            </a:r>
            <a:endParaRPr kumimoji="0" lang="fr-FR" sz="11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285852" y="2143116"/>
            <a:ext cx="2409825" cy="24003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5643570" y="2214554"/>
            <a:ext cx="1905000" cy="1905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Espace réservé du texte 3"/>
          <p:cNvSpPr>
            <a:spLocks noGrp="1"/>
          </p:cNvSpPr>
          <p:nvPr>
            <p:ph type="body" sz="half" idx="2"/>
          </p:nvPr>
        </p:nvSpPr>
        <p:spPr>
          <a:xfrm>
            <a:off x="1142976" y="500042"/>
            <a:ext cx="5486400" cy="530352"/>
          </a:xfrm>
        </p:spPr>
        <p:txBody>
          <a:bodyPr>
            <a:noAutofit/>
          </a:bodyPr>
          <a:lstStyle/>
          <a:p>
            <a:endParaRPr lang="fr-FR" sz="3200" dirty="0"/>
          </a:p>
        </p:txBody>
      </p:sp>
      <p:sp>
        <p:nvSpPr>
          <p:cNvPr id="10" name="Rectangle 9"/>
          <p:cNvSpPr/>
          <p:nvPr/>
        </p:nvSpPr>
        <p:spPr>
          <a:xfrm>
            <a:off x="0" y="1285860"/>
            <a:ext cx="8572528" cy="1384995"/>
          </a:xfrm>
          <a:prstGeom prst="rect">
            <a:avLst/>
          </a:prstGeom>
        </p:spPr>
        <p:txBody>
          <a:bodyPr wrap="square">
            <a:spAutoFit/>
          </a:bodyPr>
          <a:lstStyle/>
          <a:p>
            <a:r>
              <a:rPr lang="fr-FR" sz="2800" b="1" dirty="0" smtClean="0"/>
              <a:t>   </a:t>
            </a:r>
            <a:r>
              <a:rPr lang="fr-FR" sz="2800" b="1" dirty="0" smtClean="0">
                <a:solidFill>
                  <a:srgbClr val="FFFF00"/>
                </a:solidFill>
              </a:rPr>
              <a:t>Appareil reproducteur femelle</a:t>
            </a:r>
          </a:p>
          <a:p>
            <a:endParaRPr lang="fr-FR" sz="2800" b="1" dirty="0" smtClean="0">
              <a:solidFill>
                <a:srgbClr val="FFFF00"/>
              </a:solidFill>
            </a:endParaRPr>
          </a:p>
          <a:p>
            <a:r>
              <a:rPr lang="fr-FR" sz="2800" b="1" dirty="0" smtClean="0">
                <a:solidFill>
                  <a:srgbClr val="FFFF00"/>
                </a:solidFill>
              </a:rPr>
              <a:t>    Structure générale de l’ovule</a:t>
            </a:r>
            <a:endParaRPr lang="fr-FR" sz="2800" dirty="0">
              <a:solidFill>
                <a:srgbClr val="FFFF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4643438" y="642918"/>
            <a:ext cx="4500562" cy="5572164"/>
          </a:xfrm>
          <a:prstGeom prst="rect">
            <a:avLst/>
          </a:prstGeom>
          <a:noFill/>
          <a:ln w="9525">
            <a:noFill/>
            <a:miter lim="800000"/>
            <a:headEnd/>
            <a:tailEnd/>
          </a:ln>
          <a:effectLst/>
        </p:spPr>
      </p:pic>
      <p:sp>
        <p:nvSpPr>
          <p:cNvPr id="3" name="Rectangle 2"/>
          <p:cNvSpPr/>
          <p:nvPr/>
        </p:nvSpPr>
        <p:spPr>
          <a:xfrm>
            <a:off x="142844" y="785794"/>
            <a:ext cx="4572000" cy="3416320"/>
          </a:xfrm>
          <a:prstGeom prst="rect">
            <a:avLst/>
          </a:prstGeom>
        </p:spPr>
        <p:txBody>
          <a:bodyPr wrap="square">
            <a:spAutoFit/>
          </a:bodyPr>
          <a:lstStyle/>
          <a:p>
            <a:r>
              <a:rPr lang="fr-FR" sz="2400" dirty="0" smtClean="0">
                <a:latin typeface="Times New Roman" pitchFamily="18" charset="0"/>
                <a:cs typeface="Times New Roman" pitchFamily="18" charset="0"/>
              </a:rPr>
              <a:t>- un pied: le funicule par où</a:t>
            </a:r>
          </a:p>
          <a:p>
            <a:r>
              <a:rPr lang="fr-FR" sz="2400" dirty="0" smtClean="0">
                <a:latin typeface="Times New Roman" pitchFamily="18" charset="0"/>
                <a:cs typeface="Times New Roman" pitchFamily="18" charset="0"/>
              </a:rPr>
              <a:t>passe le faisceau conducteur</a:t>
            </a:r>
          </a:p>
          <a:p>
            <a:r>
              <a:rPr lang="fr-FR" sz="2400" dirty="0" smtClean="0">
                <a:latin typeface="Times New Roman" pitchFamily="18" charset="0"/>
                <a:cs typeface="Times New Roman" pitchFamily="18" charset="0"/>
              </a:rPr>
              <a:t>qui se termine par le chalaze et</a:t>
            </a:r>
          </a:p>
          <a:p>
            <a:r>
              <a:rPr lang="fr-FR" sz="2400" dirty="0" smtClean="0">
                <a:latin typeface="Times New Roman" pitchFamily="18" charset="0"/>
                <a:cs typeface="Times New Roman" pitchFamily="18" charset="0"/>
              </a:rPr>
              <a:t>qui s’attache à l’ovule par le hile</a:t>
            </a:r>
          </a:p>
          <a:p>
            <a:r>
              <a:rPr lang="fr-FR" sz="2400" dirty="0" smtClean="0">
                <a:latin typeface="Times New Roman" pitchFamily="18" charset="0"/>
                <a:cs typeface="Times New Roman" pitchFamily="18" charset="0"/>
              </a:rPr>
              <a:t>- Un nucelle contenant:</a:t>
            </a:r>
          </a:p>
          <a:p>
            <a:r>
              <a:rPr lang="fr-FR" sz="2400" dirty="0" smtClean="0">
                <a:latin typeface="Times New Roman" pitchFamily="18" charset="0"/>
                <a:cs typeface="Times New Roman" pitchFamily="18" charset="0"/>
              </a:rPr>
              <a:t>le gamétophyte femelle</a:t>
            </a:r>
          </a:p>
          <a:p>
            <a:r>
              <a:rPr lang="fr-FR" sz="2400" dirty="0" smtClean="0">
                <a:latin typeface="Times New Roman" pitchFamily="18" charset="0"/>
                <a:cs typeface="Times New Roman" pitchFamily="18" charset="0"/>
              </a:rPr>
              <a:t>(sac embryonnaire)</a:t>
            </a:r>
          </a:p>
          <a:p>
            <a:r>
              <a:rPr lang="fr-FR" sz="2400" dirty="0" smtClean="0">
                <a:latin typeface="Times New Roman" pitchFamily="18" charset="0"/>
                <a:cs typeface="Times New Roman" pitchFamily="18" charset="0"/>
              </a:rPr>
              <a:t>- un ou deux téguments avec</a:t>
            </a:r>
          </a:p>
          <a:p>
            <a:r>
              <a:rPr lang="fr-FR" sz="2400" dirty="0" smtClean="0">
                <a:latin typeface="Times New Roman" pitchFamily="18" charset="0"/>
                <a:cs typeface="Times New Roman" pitchFamily="18" charset="0"/>
              </a:rPr>
              <a:t>une ouverture: le micropyle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chnique">
  <a:themeElements>
    <a:clrScheme name="Technique">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que">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que">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1195</TotalTime>
  <Words>1659</Words>
  <PresentationFormat>Affichage à l'écran (4:3)</PresentationFormat>
  <Paragraphs>247</Paragraphs>
  <Slides>67</Slides>
  <Notes>0</Notes>
  <HiddenSlides>0</HiddenSlides>
  <MMClips>0</MMClips>
  <ScaleCrop>false</ScaleCrop>
  <HeadingPairs>
    <vt:vector size="4" baseType="variant">
      <vt:variant>
        <vt:lpstr>Thème</vt:lpstr>
      </vt:variant>
      <vt:variant>
        <vt:i4>1</vt:i4>
      </vt:variant>
      <vt:variant>
        <vt:lpstr>Titres des diapositives</vt:lpstr>
      </vt:variant>
      <vt:variant>
        <vt:i4>67</vt:i4>
      </vt:variant>
    </vt:vector>
  </HeadingPairs>
  <TitlesOfParts>
    <vt:vector size="68" baseType="lpstr">
      <vt:lpstr>Technique</vt:lpstr>
      <vt:lpstr>Le cycle de développement</vt:lpstr>
      <vt:lpstr>Diapositive 2</vt:lpstr>
      <vt:lpstr>  développement du gamétophyte à l’intérieur du grain de pollen</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Le PIMENT : une baie  </vt:lpstr>
      <vt:lpstr> </vt:lpstr>
      <vt:lpstr>Diapositive 51</vt:lpstr>
      <vt:lpstr>Diapositive 52</vt:lpstr>
      <vt:lpstr>Diapositive 53</vt:lpstr>
      <vt:lpstr>Diapositive 54</vt:lpstr>
      <vt:lpstr>Diapositive 55</vt:lpstr>
      <vt:lpstr>Diapositive 56</vt:lpstr>
      <vt:lpstr>Diapositive 57</vt:lpstr>
      <vt:lpstr>Diapositive 58</vt:lpstr>
      <vt:lpstr>Diapositive 59</vt:lpstr>
      <vt:lpstr>Diapositive 60</vt:lpstr>
      <vt:lpstr>Diapositive 61</vt:lpstr>
      <vt:lpstr>Diapositive 62</vt:lpstr>
      <vt:lpstr>Diapositive 63</vt:lpstr>
      <vt:lpstr>Diapositive 64</vt:lpstr>
      <vt:lpstr>Diapositive 65</vt:lpstr>
      <vt:lpstr>Diapositive 66</vt:lpstr>
      <vt:lpstr>Diapositive 67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INFO-SEIF</dc:creator>
  <cp:lastModifiedBy>2020</cp:lastModifiedBy>
  <cp:revision>125</cp:revision>
  <dcterms:created xsi:type="dcterms:W3CDTF">2014-02-23T10:41:47Z</dcterms:created>
  <dcterms:modified xsi:type="dcterms:W3CDTF">2020-06-02T15:00:14Z</dcterms:modified>
</cp:coreProperties>
</file>