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quickStyle3.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5" r:id="rId4"/>
    <p:sldId id="257" r:id="rId5"/>
    <p:sldId id="258" r:id="rId6"/>
    <p:sldId id="259" r:id="rId7"/>
    <p:sldId id="266" r:id="rId8"/>
    <p:sldId id="267" r:id="rId9"/>
    <p:sldId id="261" r:id="rId10"/>
    <p:sldId id="264" r:id="rId11"/>
    <p:sldId id="262" r:id="rId12"/>
    <p:sldId id="263"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0" d="100"/>
          <a:sy n="70" d="100"/>
        </p:scale>
        <p:origin x="-1290" y="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849303-22EA-4789-84A9-7DA3B32E4ADA}"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fr-FR"/>
        </a:p>
      </dgm:t>
    </dgm:pt>
    <dgm:pt modelId="{744BD08F-C2C2-4C06-94DB-4F450C61D81C}">
      <dgm:prSet/>
      <dgm:spPr/>
      <dgm:t>
        <a:bodyPr/>
        <a:lstStyle/>
        <a:p>
          <a:pPr rtl="0"/>
          <a:r>
            <a:rPr lang="fr-FR" b="1" dirty="0" smtClean="0">
              <a:solidFill>
                <a:srgbClr val="FF0000"/>
              </a:solidFill>
            </a:rPr>
            <a:t>SPECTROMETRIE D’ABSORPTION ATOMIQUE </a:t>
          </a:r>
          <a:endParaRPr lang="fr-FR" dirty="0">
            <a:solidFill>
              <a:srgbClr val="FF0000"/>
            </a:solidFill>
          </a:endParaRPr>
        </a:p>
      </dgm:t>
    </dgm:pt>
    <dgm:pt modelId="{4D4F62FE-5DA5-49FC-ADF3-22257B4DA158}" type="parTrans" cxnId="{B89A6A73-D549-46F5-904C-57E53C835197}">
      <dgm:prSet/>
      <dgm:spPr/>
      <dgm:t>
        <a:bodyPr/>
        <a:lstStyle/>
        <a:p>
          <a:endParaRPr lang="fr-FR"/>
        </a:p>
      </dgm:t>
    </dgm:pt>
    <dgm:pt modelId="{B7DB7D57-D626-4103-A296-94CC70C0BBD9}" type="sibTrans" cxnId="{B89A6A73-D549-46F5-904C-57E53C835197}">
      <dgm:prSet/>
      <dgm:spPr/>
      <dgm:t>
        <a:bodyPr/>
        <a:lstStyle/>
        <a:p>
          <a:endParaRPr lang="fr-FR"/>
        </a:p>
      </dgm:t>
    </dgm:pt>
    <dgm:pt modelId="{6221579C-F4F4-4077-A35E-F3CF302DB21D}" type="pres">
      <dgm:prSet presAssocID="{FC849303-22EA-4789-84A9-7DA3B32E4ADA}" presName="Name0" presStyleCnt="0">
        <dgm:presLayoutVars>
          <dgm:chMax val="7"/>
          <dgm:dir/>
          <dgm:animLvl val="lvl"/>
          <dgm:resizeHandles val="exact"/>
        </dgm:presLayoutVars>
      </dgm:prSet>
      <dgm:spPr/>
      <dgm:t>
        <a:bodyPr/>
        <a:lstStyle/>
        <a:p>
          <a:endParaRPr lang="fr-FR"/>
        </a:p>
      </dgm:t>
    </dgm:pt>
    <dgm:pt modelId="{64763549-BC2F-4636-B194-E7D21C2DF22D}" type="pres">
      <dgm:prSet presAssocID="{744BD08F-C2C2-4C06-94DB-4F450C61D81C}" presName="circle1" presStyleLbl="node1" presStyleIdx="0" presStyleCnt="1"/>
      <dgm:spPr/>
    </dgm:pt>
    <dgm:pt modelId="{390A5834-D1F8-42EC-B4A4-4692AAC295DA}" type="pres">
      <dgm:prSet presAssocID="{744BD08F-C2C2-4C06-94DB-4F450C61D81C}" presName="space" presStyleCnt="0"/>
      <dgm:spPr/>
    </dgm:pt>
    <dgm:pt modelId="{4ED1CF29-64C7-4768-9832-F3EDF163566D}" type="pres">
      <dgm:prSet presAssocID="{744BD08F-C2C2-4C06-94DB-4F450C61D81C}" presName="rect1" presStyleLbl="alignAcc1" presStyleIdx="0" presStyleCnt="1"/>
      <dgm:spPr/>
      <dgm:t>
        <a:bodyPr/>
        <a:lstStyle/>
        <a:p>
          <a:endParaRPr lang="fr-FR"/>
        </a:p>
      </dgm:t>
    </dgm:pt>
    <dgm:pt modelId="{5683F2BA-9D85-4187-B54E-ECA2E0C0F9F2}" type="pres">
      <dgm:prSet presAssocID="{744BD08F-C2C2-4C06-94DB-4F450C61D81C}" presName="rect1ParTxNoCh" presStyleLbl="alignAcc1" presStyleIdx="0" presStyleCnt="1">
        <dgm:presLayoutVars>
          <dgm:chMax val="1"/>
          <dgm:bulletEnabled val="1"/>
        </dgm:presLayoutVars>
      </dgm:prSet>
      <dgm:spPr/>
      <dgm:t>
        <a:bodyPr/>
        <a:lstStyle/>
        <a:p>
          <a:endParaRPr lang="fr-FR"/>
        </a:p>
      </dgm:t>
    </dgm:pt>
  </dgm:ptLst>
  <dgm:cxnLst>
    <dgm:cxn modelId="{2D09B3BB-039E-4569-86DF-20BAA6CCFE45}" type="presOf" srcId="{FC849303-22EA-4789-84A9-7DA3B32E4ADA}" destId="{6221579C-F4F4-4077-A35E-F3CF302DB21D}" srcOrd="0" destOrd="0" presId="urn:microsoft.com/office/officeart/2005/8/layout/target3"/>
    <dgm:cxn modelId="{FEC83E6B-5607-4689-A077-C663A4E5485B}" type="presOf" srcId="{744BD08F-C2C2-4C06-94DB-4F450C61D81C}" destId="{4ED1CF29-64C7-4768-9832-F3EDF163566D}" srcOrd="0" destOrd="0" presId="urn:microsoft.com/office/officeart/2005/8/layout/target3"/>
    <dgm:cxn modelId="{B89A6A73-D549-46F5-904C-57E53C835197}" srcId="{FC849303-22EA-4789-84A9-7DA3B32E4ADA}" destId="{744BD08F-C2C2-4C06-94DB-4F450C61D81C}" srcOrd="0" destOrd="0" parTransId="{4D4F62FE-5DA5-49FC-ADF3-22257B4DA158}" sibTransId="{B7DB7D57-D626-4103-A296-94CC70C0BBD9}"/>
    <dgm:cxn modelId="{C5C8685B-D749-4673-945A-1B4203AB9140}" type="presOf" srcId="{744BD08F-C2C2-4C06-94DB-4F450C61D81C}" destId="{5683F2BA-9D85-4187-B54E-ECA2E0C0F9F2}" srcOrd="1" destOrd="0" presId="urn:microsoft.com/office/officeart/2005/8/layout/target3"/>
    <dgm:cxn modelId="{8108F37D-EBED-4F11-85A2-8D8A185F0432}" type="presParOf" srcId="{6221579C-F4F4-4077-A35E-F3CF302DB21D}" destId="{64763549-BC2F-4636-B194-E7D21C2DF22D}" srcOrd="0" destOrd="0" presId="urn:microsoft.com/office/officeart/2005/8/layout/target3"/>
    <dgm:cxn modelId="{BDDD7FEC-8C0D-4438-B5BC-9F1F1DEA77B8}" type="presParOf" srcId="{6221579C-F4F4-4077-A35E-F3CF302DB21D}" destId="{390A5834-D1F8-42EC-B4A4-4692AAC295DA}" srcOrd="1" destOrd="0" presId="urn:microsoft.com/office/officeart/2005/8/layout/target3"/>
    <dgm:cxn modelId="{EB54713A-F2F3-4460-A177-EF167FB70A72}" type="presParOf" srcId="{6221579C-F4F4-4077-A35E-F3CF302DB21D}" destId="{4ED1CF29-64C7-4768-9832-F3EDF163566D}" srcOrd="2" destOrd="0" presId="urn:microsoft.com/office/officeart/2005/8/layout/target3"/>
    <dgm:cxn modelId="{C1746D10-9D9A-41F8-9896-253DF4708935}" type="presParOf" srcId="{6221579C-F4F4-4077-A35E-F3CF302DB21D}" destId="{5683F2BA-9D85-4187-B54E-ECA2E0C0F9F2}" srcOrd="3" destOrd="0" presId="urn:microsoft.com/office/officeart/2005/8/layout/target3"/>
  </dgm:cxnLst>
  <dgm:bg/>
  <dgm:whole/>
</dgm:dataModel>
</file>

<file path=ppt/diagrams/data2.xml><?xml version="1.0" encoding="utf-8"?>
<dgm:dataModel xmlns:dgm="http://schemas.openxmlformats.org/drawingml/2006/diagram" xmlns:a="http://schemas.openxmlformats.org/drawingml/2006/main">
  <dgm:ptLst>
    <dgm:pt modelId="{184D8F94-5C52-4C3D-ABC7-2D39BB57A11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fr-FR"/>
        </a:p>
      </dgm:t>
    </dgm:pt>
    <dgm:pt modelId="{308AED5E-1DDA-421E-9DE7-08372C8114DB}">
      <dgm:prSet/>
      <dgm:spPr/>
      <dgm:t>
        <a:bodyPr/>
        <a:lstStyle/>
        <a:p>
          <a:pPr rtl="0"/>
          <a:r>
            <a:rPr lang="fr-FR" b="1" dirty="0" smtClean="0"/>
            <a:t>2 Spectrométrie d’absorption atomique en flamme (SAAF)</a:t>
          </a:r>
          <a:br>
            <a:rPr lang="fr-FR" b="1" dirty="0" smtClean="0"/>
          </a:br>
          <a:endParaRPr lang="fr-FR" dirty="0"/>
        </a:p>
      </dgm:t>
    </dgm:pt>
    <dgm:pt modelId="{1FB97601-2BF9-41D2-B666-7AAE0178E00B}" type="parTrans" cxnId="{2CB93D54-ABB7-4470-83C0-D47699BF72F5}">
      <dgm:prSet/>
      <dgm:spPr/>
      <dgm:t>
        <a:bodyPr/>
        <a:lstStyle/>
        <a:p>
          <a:endParaRPr lang="fr-FR"/>
        </a:p>
      </dgm:t>
    </dgm:pt>
    <dgm:pt modelId="{C775EA01-53CD-48DE-94DF-E4042A7F74BD}" type="sibTrans" cxnId="{2CB93D54-ABB7-4470-83C0-D47699BF72F5}">
      <dgm:prSet/>
      <dgm:spPr/>
      <dgm:t>
        <a:bodyPr/>
        <a:lstStyle/>
        <a:p>
          <a:endParaRPr lang="fr-FR"/>
        </a:p>
      </dgm:t>
    </dgm:pt>
    <dgm:pt modelId="{B729EF5D-77A1-4D65-ABF8-D50ACB336679}" type="pres">
      <dgm:prSet presAssocID="{184D8F94-5C52-4C3D-ABC7-2D39BB57A11D}" presName="linear" presStyleCnt="0">
        <dgm:presLayoutVars>
          <dgm:animLvl val="lvl"/>
          <dgm:resizeHandles val="exact"/>
        </dgm:presLayoutVars>
      </dgm:prSet>
      <dgm:spPr/>
      <dgm:t>
        <a:bodyPr/>
        <a:lstStyle/>
        <a:p>
          <a:endParaRPr lang="fr-FR"/>
        </a:p>
      </dgm:t>
    </dgm:pt>
    <dgm:pt modelId="{B1A95FC9-68DF-41B0-A8AC-F365D626A0D8}" type="pres">
      <dgm:prSet presAssocID="{308AED5E-1DDA-421E-9DE7-08372C8114DB}" presName="parentText" presStyleLbl="node1" presStyleIdx="0" presStyleCnt="1">
        <dgm:presLayoutVars>
          <dgm:chMax val="0"/>
          <dgm:bulletEnabled val="1"/>
        </dgm:presLayoutVars>
      </dgm:prSet>
      <dgm:spPr/>
      <dgm:t>
        <a:bodyPr/>
        <a:lstStyle/>
        <a:p>
          <a:endParaRPr lang="fr-FR"/>
        </a:p>
      </dgm:t>
    </dgm:pt>
  </dgm:ptLst>
  <dgm:cxnLst>
    <dgm:cxn modelId="{2CB93D54-ABB7-4470-83C0-D47699BF72F5}" srcId="{184D8F94-5C52-4C3D-ABC7-2D39BB57A11D}" destId="{308AED5E-1DDA-421E-9DE7-08372C8114DB}" srcOrd="0" destOrd="0" parTransId="{1FB97601-2BF9-41D2-B666-7AAE0178E00B}" sibTransId="{C775EA01-53CD-48DE-94DF-E4042A7F74BD}"/>
    <dgm:cxn modelId="{86DD5529-6386-45EC-9966-FE7CCFE3D16E}" type="presOf" srcId="{308AED5E-1DDA-421E-9DE7-08372C8114DB}" destId="{B1A95FC9-68DF-41B0-A8AC-F365D626A0D8}" srcOrd="0" destOrd="0" presId="urn:microsoft.com/office/officeart/2005/8/layout/vList2"/>
    <dgm:cxn modelId="{2E710B28-D1E9-4A55-89A5-8721839E41DF}" type="presOf" srcId="{184D8F94-5C52-4C3D-ABC7-2D39BB57A11D}" destId="{B729EF5D-77A1-4D65-ABF8-D50ACB336679}" srcOrd="0" destOrd="0" presId="urn:microsoft.com/office/officeart/2005/8/layout/vList2"/>
    <dgm:cxn modelId="{3983E015-0D9D-41D5-9299-02BDABE7B7EE}" type="presParOf" srcId="{B729EF5D-77A1-4D65-ABF8-D50ACB336679}" destId="{B1A95FC9-68DF-41B0-A8AC-F365D626A0D8}" srcOrd="0" destOrd="0" presId="urn:microsoft.com/office/officeart/2005/8/layout/vList2"/>
  </dgm:cxnLst>
  <dgm:bg/>
  <dgm:whole/>
</dgm:dataModel>
</file>

<file path=ppt/diagrams/data3.xml><?xml version="1.0" encoding="utf-8"?>
<dgm:dataModel xmlns:dgm="http://schemas.openxmlformats.org/drawingml/2006/diagram" xmlns:a="http://schemas.openxmlformats.org/drawingml/2006/main">
  <dgm:ptLst>
    <dgm:pt modelId="{0F8F16AD-E449-408F-B7A8-80B3D4004CD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fr-FR"/>
        </a:p>
      </dgm:t>
    </dgm:pt>
    <dgm:pt modelId="{1700E079-EE97-47E2-B4C8-CA0EE329B55F}">
      <dgm:prSet/>
      <dgm:spPr/>
      <dgm:t>
        <a:bodyPr/>
        <a:lstStyle/>
        <a:p>
          <a:pPr rtl="0"/>
          <a:r>
            <a:rPr lang="fr-FR" b="1" dirty="0" smtClean="0"/>
            <a:t>Une source de rayonnement spécifique de l’élément à doser :</a:t>
          </a:r>
          <a:br>
            <a:rPr lang="fr-FR" b="1" dirty="0" smtClean="0"/>
          </a:br>
          <a:endParaRPr lang="fr-FR" dirty="0"/>
        </a:p>
      </dgm:t>
    </dgm:pt>
    <dgm:pt modelId="{DB3B81C1-845B-4AFE-9062-C3EC6E5B8D9C}" type="parTrans" cxnId="{E123D60E-2CE3-4944-B263-765F8E7A68C1}">
      <dgm:prSet/>
      <dgm:spPr/>
      <dgm:t>
        <a:bodyPr/>
        <a:lstStyle/>
        <a:p>
          <a:endParaRPr lang="fr-FR"/>
        </a:p>
      </dgm:t>
    </dgm:pt>
    <dgm:pt modelId="{70720EE2-1174-4D55-9EED-E0C407A9A697}" type="sibTrans" cxnId="{E123D60E-2CE3-4944-B263-765F8E7A68C1}">
      <dgm:prSet/>
      <dgm:spPr/>
      <dgm:t>
        <a:bodyPr/>
        <a:lstStyle/>
        <a:p>
          <a:endParaRPr lang="fr-FR"/>
        </a:p>
      </dgm:t>
    </dgm:pt>
    <dgm:pt modelId="{2D93620F-1DAD-4CE7-B63B-210D193C2D06}" type="pres">
      <dgm:prSet presAssocID="{0F8F16AD-E449-408F-B7A8-80B3D4004CD7}" presName="linear" presStyleCnt="0">
        <dgm:presLayoutVars>
          <dgm:animLvl val="lvl"/>
          <dgm:resizeHandles val="exact"/>
        </dgm:presLayoutVars>
      </dgm:prSet>
      <dgm:spPr/>
      <dgm:t>
        <a:bodyPr/>
        <a:lstStyle/>
        <a:p>
          <a:endParaRPr lang="fr-FR"/>
        </a:p>
      </dgm:t>
    </dgm:pt>
    <dgm:pt modelId="{CEBEB832-9FD2-492E-B85A-240A15F99540}" type="pres">
      <dgm:prSet presAssocID="{1700E079-EE97-47E2-B4C8-CA0EE329B55F}" presName="parentText" presStyleLbl="node1" presStyleIdx="0" presStyleCnt="1">
        <dgm:presLayoutVars>
          <dgm:chMax val="0"/>
          <dgm:bulletEnabled val="1"/>
        </dgm:presLayoutVars>
      </dgm:prSet>
      <dgm:spPr/>
      <dgm:t>
        <a:bodyPr/>
        <a:lstStyle/>
        <a:p>
          <a:endParaRPr lang="fr-FR"/>
        </a:p>
      </dgm:t>
    </dgm:pt>
  </dgm:ptLst>
  <dgm:cxnLst>
    <dgm:cxn modelId="{FB69148A-CF76-4741-88A6-C07A3B4DF89F}" type="presOf" srcId="{0F8F16AD-E449-408F-B7A8-80B3D4004CD7}" destId="{2D93620F-1DAD-4CE7-B63B-210D193C2D06}" srcOrd="0" destOrd="0" presId="urn:microsoft.com/office/officeart/2005/8/layout/vList2"/>
    <dgm:cxn modelId="{E123D60E-2CE3-4944-B263-765F8E7A68C1}" srcId="{0F8F16AD-E449-408F-B7A8-80B3D4004CD7}" destId="{1700E079-EE97-47E2-B4C8-CA0EE329B55F}" srcOrd="0" destOrd="0" parTransId="{DB3B81C1-845B-4AFE-9062-C3EC6E5B8D9C}" sibTransId="{70720EE2-1174-4D55-9EED-E0C407A9A697}"/>
    <dgm:cxn modelId="{F864FD69-AF2E-458B-AB45-391AB004D70C}" type="presOf" srcId="{1700E079-EE97-47E2-B4C8-CA0EE329B55F}" destId="{CEBEB832-9FD2-492E-B85A-240A15F99540}" srcOrd="0" destOrd="0" presId="urn:microsoft.com/office/officeart/2005/8/layout/vList2"/>
    <dgm:cxn modelId="{66082B0C-D318-4930-8576-7499B1D02729}" type="presParOf" srcId="{2D93620F-1DAD-4CE7-B63B-210D193C2D06}" destId="{CEBEB832-9FD2-492E-B85A-240A15F99540}" srcOrd="0"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45D5CDB-989A-4859-B5E5-22A3A2857763}" type="datetimeFigureOut">
              <a:rPr lang="fr-FR" smtClean="0"/>
              <a:pPr/>
              <a:t>17/11/2019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ED3395C-4027-4EC0-BADA-5F82452B90EE}"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45D5CDB-989A-4859-B5E5-22A3A2857763}" type="datetimeFigureOut">
              <a:rPr lang="fr-FR" smtClean="0"/>
              <a:pPr/>
              <a:t>17/11/2019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ED3395C-4027-4EC0-BADA-5F82452B90EE}"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45D5CDB-989A-4859-B5E5-22A3A2857763}" type="datetimeFigureOut">
              <a:rPr lang="fr-FR" smtClean="0"/>
              <a:pPr/>
              <a:t>17/11/2019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ED3395C-4027-4EC0-BADA-5F82452B90EE}"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45D5CDB-989A-4859-B5E5-22A3A2857763}" type="datetimeFigureOut">
              <a:rPr lang="fr-FR" smtClean="0"/>
              <a:pPr/>
              <a:t>17/11/2019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ED3395C-4027-4EC0-BADA-5F82452B90EE}"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45D5CDB-989A-4859-B5E5-22A3A2857763}" type="datetimeFigureOut">
              <a:rPr lang="fr-FR" smtClean="0"/>
              <a:pPr/>
              <a:t>17/11/2019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ED3395C-4027-4EC0-BADA-5F82452B90EE}"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45D5CDB-989A-4859-B5E5-22A3A2857763}" type="datetimeFigureOut">
              <a:rPr lang="fr-FR" smtClean="0"/>
              <a:pPr/>
              <a:t>17/11/2019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ED3395C-4027-4EC0-BADA-5F82452B90EE}"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45D5CDB-989A-4859-B5E5-22A3A2857763}" type="datetimeFigureOut">
              <a:rPr lang="fr-FR" smtClean="0"/>
              <a:pPr/>
              <a:t>17/11/2019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ED3395C-4027-4EC0-BADA-5F82452B90EE}"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A45D5CDB-989A-4859-B5E5-22A3A2857763}" type="datetimeFigureOut">
              <a:rPr lang="fr-FR" smtClean="0"/>
              <a:pPr/>
              <a:t>17/11/2019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ED3395C-4027-4EC0-BADA-5F82452B90EE}"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45D5CDB-989A-4859-B5E5-22A3A2857763}" type="datetimeFigureOut">
              <a:rPr lang="fr-FR" smtClean="0"/>
              <a:pPr/>
              <a:t>17/11/2019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ED3395C-4027-4EC0-BADA-5F82452B90EE}"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45D5CDB-989A-4859-B5E5-22A3A2857763}" type="datetimeFigureOut">
              <a:rPr lang="fr-FR" smtClean="0"/>
              <a:pPr/>
              <a:t>17/11/2019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ED3395C-4027-4EC0-BADA-5F82452B90EE}"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45D5CDB-989A-4859-B5E5-22A3A2857763}" type="datetimeFigureOut">
              <a:rPr lang="fr-FR" smtClean="0"/>
              <a:pPr/>
              <a:t>17/11/2019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ED3395C-4027-4EC0-BADA-5F82452B90EE}"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5D5CDB-989A-4859-B5E5-22A3A2857763}" type="datetimeFigureOut">
              <a:rPr lang="fr-FR" smtClean="0"/>
              <a:pPr/>
              <a:t>17/11/2019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D3395C-4027-4EC0-BADA-5F82452B90EE}"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space réservé du contenu 4"/>
          <p:cNvSpPr>
            <a:spLocks noGrp="1"/>
          </p:cNvSpPr>
          <p:nvPr>
            <p:ph idx="1"/>
          </p:nvPr>
        </p:nvSpPr>
        <p:spPr>
          <a:ln/>
        </p:spPr>
        <p:style>
          <a:lnRef idx="2">
            <a:schemeClr val="dk1"/>
          </a:lnRef>
          <a:fillRef idx="1">
            <a:schemeClr val="lt1"/>
          </a:fillRef>
          <a:effectRef idx="0">
            <a:schemeClr val="dk1"/>
          </a:effectRef>
          <a:fontRef idx="minor">
            <a:schemeClr val="dk1"/>
          </a:fontRef>
        </p:style>
        <p:txBody>
          <a:bodyPr>
            <a:normAutofit/>
          </a:bodyPr>
          <a:lstStyle/>
          <a:p>
            <a:r>
              <a:rPr lang="fr-FR" u="sng" dirty="0" smtClean="0">
                <a:solidFill>
                  <a:srgbClr val="00B050"/>
                </a:solidFill>
              </a:rPr>
              <a:t> </a:t>
            </a:r>
            <a:r>
              <a:rPr lang="fr-FR" b="1" u="sng" dirty="0">
                <a:solidFill>
                  <a:srgbClr val="00B050"/>
                </a:solidFill>
              </a:rPr>
              <a:t>I – INTRODUCTION </a:t>
            </a:r>
            <a:endParaRPr lang="fr-FR" b="1" u="sng" dirty="0" smtClean="0">
              <a:solidFill>
                <a:srgbClr val="00B050"/>
              </a:solidFill>
            </a:endParaRPr>
          </a:p>
          <a:p>
            <a:r>
              <a:rPr lang="fr-FR" sz="2200" dirty="0" smtClean="0">
                <a:latin typeface="Arial" pitchFamily="34" charset="0"/>
                <a:cs typeface="Arial" pitchFamily="34" charset="0"/>
              </a:rPr>
              <a:t>La </a:t>
            </a:r>
            <a:r>
              <a:rPr lang="fr-FR" sz="2200" dirty="0">
                <a:latin typeface="Arial" pitchFamily="34" charset="0"/>
                <a:cs typeface="Arial" pitchFamily="34" charset="0"/>
              </a:rPr>
              <a:t>spectrométrie d’absorption atomique (AAS) est une technique décrite pour la 1ère fois par Walsh (1955</a:t>
            </a:r>
            <a:r>
              <a:rPr lang="fr-FR" sz="2200" dirty="0" smtClean="0">
                <a:latin typeface="Arial" pitchFamily="34" charset="0"/>
                <a:cs typeface="Arial" pitchFamily="34" charset="0"/>
              </a:rPr>
              <a:t>).</a:t>
            </a:r>
          </a:p>
          <a:p>
            <a:r>
              <a:rPr lang="fr-FR" sz="2200" dirty="0" smtClean="0">
                <a:latin typeface="Arial" pitchFamily="34" charset="0"/>
                <a:cs typeface="Arial" pitchFamily="34" charset="0"/>
              </a:rPr>
              <a:t> </a:t>
            </a:r>
            <a:r>
              <a:rPr lang="fr-FR" sz="2200" dirty="0">
                <a:latin typeface="Arial" pitchFamily="34" charset="0"/>
                <a:cs typeface="Arial" pitchFamily="34" charset="0"/>
              </a:rPr>
              <a:t>AAS étudie les absorptions de lumière par l'atome libre. C’est une des principales techniques mettant en jeu la spectroscopie atomique dans le domaine UV-visible utilisée en analyse chimique</a:t>
            </a:r>
            <a:r>
              <a:rPr lang="fr-FR" sz="2200" dirty="0" smtClean="0">
                <a:latin typeface="Arial" pitchFamily="34" charset="0"/>
                <a:cs typeface="Arial" pitchFamily="34" charset="0"/>
              </a:rPr>
              <a:t>.</a:t>
            </a:r>
          </a:p>
          <a:p>
            <a:r>
              <a:rPr lang="fr-FR" sz="2200" dirty="0" smtClean="0">
                <a:latin typeface="Arial" pitchFamily="34" charset="0"/>
                <a:cs typeface="Arial" pitchFamily="34" charset="0"/>
              </a:rPr>
              <a:t> </a:t>
            </a:r>
            <a:r>
              <a:rPr lang="fr-FR" sz="2200" dirty="0">
                <a:latin typeface="Arial" pitchFamily="34" charset="0"/>
                <a:cs typeface="Arial" pitchFamily="34" charset="0"/>
              </a:rPr>
              <a:t>Elle permet de doser une soixantaine d'éléments chimiques (métaux et non-métaux). </a:t>
            </a:r>
            <a:endParaRPr lang="fr-FR" sz="2200" dirty="0" smtClean="0">
              <a:latin typeface="Arial" pitchFamily="34" charset="0"/>
              <a:cs typeface="Arial" pitchFamily="34" charset="0"/>
            </a:endParaRPr>
          </a:p>
          <a:p>
            <a:r>
              <a:rPr lang="fr-FR" sz="2200" dirty="0" smtClean="0">
                <a:latin typeface="Arial" pitchFamily="34" charset="0"/>
                <a:cs typeface="Arial" pitchFamily="34" charset="0"/>
              </a:rPr>
              <a:t>Les </a:t>
            </a:r>
            <a:r>
              <a:rPr lang="fr-FR" sz="2200" dirty="0">
                <a:latin typeface="Arial" pitchFamily="34" charset="0"/>
                <a:cs typeface="Arial" pitchFamily="34" charset="0"/>
              </a:rPr>
              <a:t>applications sont nombreuses étant donné qu’on atteint couramment des concentrations inférieures au mg/L (ppm).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FF0000"/>
                </a:solidFill>
              </a:rPr>
              <a:t>2-Le nébuliseur</a:t>
            </a:r>
            <a:endParaRPr lang="fr-FR" dirty="0">
              <a:solidFill>
                <a:srgbClr val="FF0000"/>
              </a:solidFill>
            </a:endParaRPr>
          </a:p>
        </p:txBody>
      </p:sp>
      <p:sp>
        <p:nvSpPr>
          <p:cNvPr id="3" name="Espace réservé du contenu 2"/>
          <p:cNvSpPr>
            <a:spLocks noGrp="1"/>
          </p:cNvSpPr>
          <p:nvPr>
            <p:ph idx="1"/>
          </p:nvPr>
        </p:nvSpPr>
        <p:spPr/>
        <p:txBody>
          <a:bodyPr>
            <a:normAutofit fontScale="92500" lnSpcReduction="20000"/>
          </a:bodyPr>
          <a:lstStyle/>
          <a:p>
            <a:r>
              <a:rPr lang="fr-FR" b="1" dirty="0" smtClean="0"/>
              <a:t>L'échantillon à analyser est en solution. Celle-ci est aspirée au moyen d'un capillaire par le nébuliseur. A l'orifice du nébuliseur, du fait de l'éjection d'un gaz à grande vitesse, il se crée une dépression (effet Venturi). La solution d'analyse est alors aspirée dans le capillaire et à la sortie, elle est pulvérisée en un aérosol constitué de fines gouttelettes. Cet aérosol pénètre alors dans la chambre de nébulisation dont le rôle est de faire éclater les gouttelettes et d'éliminer les plus grosses. Ce brouillard homogène pénètre alors dans le brûleur. </a:t>
            </a:r>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357166"/>
            <a:ext cx="8229600" cy="571504"/>
          </a:xfrm>
        </p:spPr>
        <p:txBody>
          <a:bodyPr>
            <a:normAutofit fontScale="90000"/>
          </a:bodyPr>
          <a:lstStyle/>
          <a:p>
            <a:r>
              <a:rPr lang="fr-FR" sz="3100" b="1" dirty="0" smtClean="0">
                <a:solidFill>
                  <a:srgbClr val="FF0000"/>
                </a:solidFill>
              </a:rPr>
              <a:t>3-La flamme – atomisation </a:t>
            </a:r>
            <a:r>
              <a:rPr lang="fr-FR" b="1" dirty="0" smtClean="0"/>
              <a:t/>
            </a:r>
            <a:br>
              <a:rPr lang="fr-FR" b="1" dirty="0" smtClean="0"/>
            </a:br>
            <a:endParaRPr lang="fr-FR" dirty="0"/>
          </a:p>
        </p:txBody>
      </p:sp>
      <p:sp>
        <p:nvSpPr>
          <p:cNvPr id="3" name="Espace réservé du contenu 2"/>
          <p:cNvSpPr>
            <a:spLocks noGrp="1"/>
          </p:cNvSpPr>
          <p:nvPr>
            <p:ph idx="1"/>
          </p:nvPr>
        </p:nvSpPr>
        <p:spPr>
          <a:xfrm>
            <a:off x="457200" y="714356"/>
            <a:ext cx="8186766" cy="5411807"/>
          </a:xfrm>
          <a:solidFill>
            <a:schemeClr val="bg1"/>
          </a:solidFill>
          <a:ln>
            <a:solidFill>
              <a:schemeClr val="bg1"/>
            </a:solidFill>
          </a:ln>
        </p:spPr>
        <p:txBody>
          <a:bodyPr>
            <a:normAutofit fontScale="70000" lnSpcReduction="20000"/>
          </a:bodyPr>
          <a:lstStyle/>
          <a:p>
            <a:r>
              <a:rPr lang="fr-FR" dirty="0" smtClean="0"/>
              <a:t>L'aérosol pénètre dans le brûleur puis dans la flamme. Au bout d'un certain parcours au seuil de la flamme, le solvant de la gouttelette est éliminé, il reste les sels ou particules solides qui sont alors fondus, vaporisés puis atomisés. La flamme air acétylène est la plus répandue et permet de réaliser le dosage de nombreux éléments. Sa température est de 2500°C environ. A la place d'une flamme, on peut également utiliser un four cylindrique en graphite pour atomiser l'échantillon. La lumière qui quitte la source n’est pas monochromatique. On obtient un spectre de raies contenant : </a:t>
            </a:r>
          </a:p>
          <a:p>
            <a:r>
              <a:rPr lang="fr-FR" dirty="0" smtClean="0"/>
              <a:t>- </a:t>
            </a:r>
            <a:r>
              <a:rPr lang="fr-FR" u="sng" dirty="0" smtClean="0"/>
              <a:t>les raies de l’élément à doser, </a:t>
            </a:r>
          </a:p>
          <a:p>
            <a:r>
              <a:rPr lang="fr-FR" dirty="0" smtClean="0"/>
              <a:t>- les raies du gaz de remplissage dans la source, </a:t>
            </a:r>
          </a:p>
          <a:p>
            <a:r>
              <a:rPr lang="fr-FR" dirty="0" smtClean="0"/>
              <a:t>- les raies d’éventuelles impuretés, </a:t>
            </a:r>
          </a:p>
          <a:p>
            <a:r>
              <a:rPr lang="fr-FR" dirty="0" smtClean="0"/>
              <a:t>- les raies de l’atomiseur (flamme). </a:t>
            </a:r>
          </a:p>
          <a:p>
            <a:r>
              <a:rPr lang="fr-FR" dirty="0" smtClean="0"/>
              <a:t>Le rôle du monochromateur consiste à éliminer toute la lumière, quelle que soit son origine, ayant une longueur d’onde différente de celle à laquelle on travaille.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smtClean="0">
                <a:solidFill>
                  <a:srgbClr val="FF0000"/>
                </a:solidFill>
              </a:rPr>
              <a:t>4-Le détecteur</a:t>
            </a:r>
            <a:endParaRPr lang="fr-FR" sz="3600" dirty="0">
              <a:solidFill>
                <a:srgbClr val="FF0000"/>
              </a:solidFill>
            </a:endParaRPr>
          </a:p>
        </p:txBody>
      </p:sp>
      <p:sp>
        <p:nvSpPr>
          <p:cNvPr id="3" name="Espace réservé du contenu 2"/>
          <p:cNvSpPr>
            <a:spLocks noGrp="1"/>
          </p:cNvSpPr>
          <p:nvPr>
            <p:ph idx="1"/>
          </p:nvPr>
        </p:nvSpPr>
        <p:spPr>
          <a:xfrm>
            <a:off x="457200" y="1357298"/>
            <a:ext cx="8229600" cy="4768865"/>
          </a:xfrm>
        </p:spPr>
        <p:txBody>
          <a:bodyPr>
            <a:normAutofit fontScale="92500" lnSpcReduction="10000"/>
          </a:bodyPr>
          <a:lstStyle/>
          <a:p>
            <a:r>
              <a:rPr lang="fr-FR" sz="3000" dirty="0" smtClean="0">
                <a:latin typeface="Arial" pitchFamily="34" charset="0"/>
                <a:cs typeface="Arial" pitchFamily="34" charset="0"/>
              </a:rPr>
              <a:t>Le faisceau arrive ensuite sur le détecteur. Ce dernier mesure les intensités lumineuses nécessaires au calcul des absorbances. Il est relié à un amplificateur et un dispositif d'acquisition. On détermine : Absorbance spécifique = Absorbance totale – Absorbance non spécifique L'absorption spécifique est due à l'élément à doser (sur une raie). L'absorption non spécifique est due à l'absorption continue de la matrice. Des mesures permettent la correction des absorptions non spécifiques.</a:t>
            </a:r>
          </a:p>
          <a:p>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contenu 2"/>
          <p:cNvSpPr>
            <a:spLocks noGrp="1"/>
          </p:cNvSpPr>
          <p:nvPr>
            <p:ph idx="1"/>
          </p:nvPr>
        </p:nvSpPr>
        <p:spPr>
          <a:solidFill>
            <a:srgbClr val="FFFF00"/>
          </a:solidFill>
          <a:ln>
            <a:solidFill>
              <a:schemeClr val="tx1"/>
            </a:solidFill>
          </a:ln>
        </p:spPr>
        <p:txBody>
          <a:bodyPr>
            <a:normAutofit fontScale="70000" lnSpcReduction="20000"/>
          </a:bodyPr>
          <a:lstStyle/>
          <a:p>
            <a:pPr algn="ctr"/>
            <a:r>
              <a:rPr lang="fr-FR" b="1" dirty="0" smtClean="0">
                <a:solidFill>
                  <a:srgbClr val="FF0000"/>
                </a:solidFill>
              </a:rPr>
              <a:t>2.1 Principe</a:t>
            </a:r>
          </a:p>
          <a:p>
            <a:r>
              <a:rPr lang="fr-FR" dirty="0" smtClean="0"/>
              <a:t> Un échantillon liquide est introduit sous forme d’aérosol dans </a:t>
            </a:r>
            <a:r>
              <a:rPr lang="fr-FR" u="sng" dirty="0" smtClean="0">
                <a:solidFill>
                  <a:srgbClr val="FF0000"/>
                </a:solidFill>
              </a:rPr>
              <a:t>une flamme</a:t>
            </a:r>
          </a:p>
          <a:p>
            <a:r>
              <a:rPr lang="fr-FR" dirty="0" smtClean="0"/>
              <a:t> Lors de la traversée de la flamme, les atomes à l’état fondamental vont </a:t>
            </a:r>
            <a:r>
              <a:rPr lang="fr-FR" u="sng" dirty="0" smtClean="0">
                <a:solidFill>
                  <a:srgbClr val="FF0000"/>
                </a:solidFill>
              </a:rPr>
              <a:t>absorber le rayonnement </a:t>
            </a:r>
            <a:r>
              <a:rPr lang="fr-FR" dirty="0" smtClean="0"/>
              <a:t>spécifique émis par une </a:t>
            </a:r>
            <a:r>
              <a:rPr lang="fr-FR" u="sng" dirty="0" smtClean="0">
                <a:solidFill>
                  <a:srgbClr val="FF0000"/>
                </a:solidFill>
              </a:rPr>
              <a:t>source lumineuse.</a:t>
            </a:r>
          </a:p>
          <a:p>
            <a:r>
              <a:rPr lang="fr-FR" dirty="0" smtClean="0"/>
              <a:t> La mesure de cette absorption (rapport des intensité incidentes et transmises), est proportionnelle</a:t>
            </a:r>
          </a:p>
          <a:p>
            <a:r>
              <a:rPr lang="fr-FR" dirty="0" smtClean="0"/>
              <a:t>à la quantité d’atomes de l’élément à doser et permet donc de </a:t>
            </a:r>
            <a:r>
              <a:rPr lang="fr-FR" u="sng" dirty="0" smtClean="0">
                <a:solidFill>
                  <a:srgbClr val="FF0000"/>
                </a:solidFill>
              </a:rPr>
              <a:t>déterminer la concentration de </a:t>
            </a:r>
            <a:r>
              <a:rPr lang="fr-FR" dirty="0" smtClean="0"/>
              <a:t>l’élément dans la solution par rapport à une gamme de calibration.</a:t>
            </a:r>
          </a:p>
          <a:p>
            <a:r>
              <a:rPr lang="fr-FR" dirty="0" smtClean="0"/>
              <a:t> L’intensité de l’absorption dépend directement du b de particules absorbant la lumière selon la loi</a:t>
            </a:r>
          </a:p>
          <a:p>
            <a:r>
              <a:rPr lang="fr-FR" dirty="0" smtClean="0"/>
              <a:t>de BEER-LAMBERT </a:t>
            </a:r>
            <a:r>
              <a:rPr lang="fr-FR" dirty="0" smtClean="0"/>
              <a:t> A </a:t>
            </a:r>
            <a:r>
              <a:rPr lang="fr-FR" dirty="0" smtClean="0"/>
              <a:t>= </a:t>
            </a:r>
            <a:r>
              <a:rPr lang="el-GR" dirty="0" smtClean="0"/>
              <a:t>ε . </a:t>
            </a:r>
            <a:r>
              <a:rPr lang="fr-FR" dirty="0" smtClean="0"/>
              <a:t>c . l</a:t>
            </a: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571480"/>
          </a:xfrm>
        </p:spPr>
        <p:txBody>
          <a:bodyPr>
            <a:normAutofit/>
          </a:bodyPr>
          <a:lstStyle/>
          <a:p>
            <a:r>
              <a:rPr lang="fr-FR" sz="2400" b="1" dirty="0" smtClean="0">
                <a:solidFill>
                  <a:srgbClr val="FF0000"/>
                </a:solidFill>
              </a:rPr>
              <a:t>Spectrophotomètre d’absorptio</a:t>
            </a:r>
            <a:r>
              <a:rPr lang="fr-FR" sz="2400" dirty="0" smtClean="0">
                <a:solidFill>
                  <a:srgbClr val="FF0000"/>
                </a:solidFill>
              </a:rPr>
              <a:t>n </a:t>
            </a:r>
            <a:r>
              <a:rPr lang="fr-FR" sz="2400" b="1" dirty="0" smtClean="0">
                <a:solidFill>
                  <a:srgbClr val="FF0000"/>
                </a:solidFill>
              </a:rPr>
              <a:t>atomique</a:t>
            </a:r>
            <a:endParaRPr lang="fr-FR" sz="2400" dirty="0">
              <a:solidFill>
                <a:srgbClr val="FF0000"/>
              </a:solidFill>
            </a:endParaRPr>
          </a:p>
        </p:txBody>
      </p:sp>
      <p:pic>
        <p:nvPicPr>
          <p:cNvPr id="4" name="Espace réservé du contenu 3"/>
          <p:cNvPicPr>
            <a:picLocks noGrp="1"/>
          </p:cNvPicPr>
          <p:nvPr>
            <p:ph idx="1"/>
          </p:nvPr>
        </p:nvPicPr>
        <p:blipFill>
          <a:blip r:embed="rId2"/>
          <a:srcRect/>
          <a:stretch>
            <a:fillRect/>
          </a:stretch>
        </p:blipFill>
        <p:spPr bwMode="auto">
          <a:xfrm>
            <a:off x="857224" y="3857628"/>
            <a:ext cx="6858048" cy="3000372"/>
          </a:xfrm>
          <a:prstGeom prst="rect">
            <a:avLst/>
          </a:prstGeom>
          <a:noFill/>
          <a:ln w="9525">
            <a:noFill/>
            <a:miter lim="800000"/>
            <a:headEnd/>
            <a:tailEnd/>
          </a:ln>
        </p:spPr>
      </p:pic>
      <p:pic>
        <p:nvPicPr>
          <p:cNvPr id="7" name="Image 6" descr="http://img.medicalexpo.fr/images_me/photo-g/71044-10689721.jpg"/>
          <p:cNvPicPr/>
          <p:nvPr/>
        </p:nvPicPr>
        <p:blipFill>
          <a:blip r:embed="rId3"/>
          <a:srcRect/>
          <a:stretch>
            <a:fillRect/>
          </a:stretch>
        </p:blipFill>
        <p:spPr bwMode="auto">
          <a:xfrm>
            <a:off x="785786" y="500042"/>
            <a:ext cx="6929486" cy="32147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714356"/>
          </a:xfrm>
        </p:spPr>
        <p:txBody>
          <a:bodyPr>
            <a:normAutofit/>
          </a:bodyPr>
          <a:lstStyle/>
          <a:p>
            <a:r>
              <a:rPr lang="fr-FR" sz="3200" b="1" dirty="0" smtClean="0"/>
              <a:t>2.2 Appareillage</a:t>
            </a:r>
          </a:p>
        </p:txBody>
      </p:sp>
      <p:sp>
        <p:nvSpPr>
          <p:cNvPr id="3" name="Espace réservé du contenu 2"/>
          <p:cNvSpPr>
            <a:spLocks noGrp="1"/>
          </p:cNvSpPr>
          <p:nvPr>
            <p:ph idx="1"/>
          </p:nvPr>
        </p:nvSpPr>
        <p:spPr>
          <a:xfrm>
            <a:off x="457200" y="857232"/>
            <a:ext cx="8329642" cy="5500726"/>
          </a:xfrm>
        </p:spPr>
        <p:txBody>
          <a:bodyPr>
            <a:normAutofit lnSpcReduction="10000"/>
          </a:bodyPr>
          <a:lstStyle/>
          <a:p>
            <a:r>
              <a:rPr lang="fr-FR" b="1" dirty="0" smtClean="0"/>
              <a:t>1-</a:t>
            </a:r>
            <a:r>
              <a:rPr lang="fr-FR" dirty="0" smtClean="0"/>
              <a:t> </a:t>
            </a:r>
            <a:r>
              <a:rPr lang="fr-FR" b="1" dirty="0" smtClean="0">
                <a:solidFill>
                  <a:srgbClr val="FF0000"/>
                </a:solidFill>
              </a:rPr>
              <a:t>Système d’introduction de l’échantillon :</a:t>
            </a:r>
          </a:p>
          <a:p>
            <a:r>
              <a:rPr lang="fr-FR" dirty="0" smtClean="0"/>
              <a:t>Nébuliseur pneumatique. </a:t>
            </a:r>
            <a:r>
              <a:rPr lang="fr-FR" u="sng" dirty="0" smtClean="0">
                <a:solidFill>
                  <a:srgbClr val="FF0000"/>
                </a:solidFill>
              </a:rPr>
              <a:t>aspire</a:t>
            </a:r>
            <a:r>
              <a:rPr lang="fr-FR" dirty="0" smtClean="0"/>
              <a:t> l’échantillon et le </a:t>
            </a:r>
            <a:r>
              <a:rPr lang="fr-FR" u="sng" dirty="0" smtClean="0">
                <a:solidFill>
                  <a:srgbClr val="FF0000"/>
                </a:solidFill>
              </a:rPr>
              <a:t>fragmente</a:t>
            </a:r>
            <a:r>
              <a:rPr lang="fr-FR" dirty="0" smtClean="0"/>
              <a:t> en </a:t>
            </a:r>
            <a:r>
              <a:rPr lang="fr-FR" dirty="0" smtClean="0">
                <a:solidFill>
                  <a:srgbClr val="FF0000"/>
                </a:solidFill>
              </a:rPr>
              <a:t>fines gouttelettes</a:t>
            </a:r>
            <a:r>
              <a:rPr lang="fr-FR" dirty="0" smtClean="0"/>
              <a:t>. L’aérosol formé arrive dans une chambre de nébulisation qui élimine les gouttelettes les plus grosses</a:t>
            </a:r>
          </a:p>
          <a:p>
            <a:r>
              <a:rPr lang="fr-FR" b="1" dirty="0" smtClean="0"/>
              <a:t>2-</a:t>
            </a:r>
            <a:r>
              <a:rPr lang="fr-FR" dirty="0" smtClean="0"/>
              <a:t> </a:t>
            </a:r>
            <a:r>
              <a:rPr lang="fr-FR" b="1" dirty="0" smtClean="0">
                <a:solidFill>
                  <a:srgbClr val="FF0000"/>
                </a:solidFill>
              </a:rPr>
              <a:t>Atomiseur :</a:t>
            </a:r>
          </a:p>
          <a:p>
            <a:r>
              <a:rPr lang="fr-FR" dirty="0" smtClean="0"/>
              <a:t>Constitué par un </a:t>
            </a:r>
            <a:r>
              <a:rPr lang="fr-FR" u="sng" dirty="0" smtClean="0">
                <a:solidFill>
                  <a:srgbClr val="FF0000"/>
                </a:solidFill>
              </a:rPr>
              <a:t>bruleur</a:t>
            </a:r>
            <a:r>
              <a:rPr lang="fr-FR" dirty="0" smtClean="0"/>
              <a:t> à fente alimenté par un mélange </a:t>
            </a:r>
            <a:r>
              <a:rPr lang="fr-FR" u="sng" dirty="0" smtClean="0">
                <a:solidFill>
                  <a:srgbClr val="FF0000"/>
                </a:solidFill>
              </a:rPr>
              <a:t>air/acétylène</a:t>
            </a:r>
            <a:r>
              <a:rPr lang="fr-FR" dirty="0" smtClean="0"/>
              <a:t> ou air/protoxyde d’azote (N</a:t>
            </a:r>
            <a:r>
              <a:rPr lang="fr-FR" sz="1700" dirty="0" smtClean="0"/>
              <a:t>2</a:t>
            </a:r>
            <a:r>
              <a:rPr lang="fr-FR" dirty="0" smtClean="0"/>
              <a:t>O) Production d’une flamme laminaire.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6"/>
          <p:cNvGraphicFramePr/>
          <p:nvPr/>
        </p:nvGraphicFramePr>
        <p:xfrm>
          <a:off x="457200" y="274638"/>
          <a:ext cx="8229600" cy="868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contenu 3"/>
          <p:cNvSpPr>
            <a:spLocks noGrp="1"/>
          </p:cNvSpPr>
          <p:nvPr>
            <p:ph idx="1"/>
          </p:nvPr>
        </p:nvSpPr>
        <p:spPr>
          <a:xfrm>
            <a:off x="457200" y="1214422"/>
            <a:ext cx="8229600" cy="4911741"/>
          </a:xfrm>
          <a:ln>
            <a:solidFill>
              <a:srgbClr val="FF0000"/>
            </a:solidFill>
          </a:ln>
        </p:spPr>
        <p:txBody>
          <a:bodyPr>
            <a:normAutofit/>
          </a:bodyPr>
          <a:lstStyle/>
          <a:p>
            <a:endParaRPr lang="en-US" dirty="0" smtClean="0"/>
          </a:p>
          <a:p>
            <a:endParaRPr lang="fr-FR" dirty="0" smtClean="0"/>
          </a:p>
        </p:txBody>
      </p:sp>
      <p:sp>
        <p:nvSpPr>
          <p:cNvPr id="6" name="Espace réservé du contenu 5"/>
          <p:cNvSpPr>
            <a:spLocks noGrp="1"/>
          </p:cNvSpPr>
          <p:nvPr>
            <p:ph idx="1"/>
          </p:nvPr>
        </p:nvSpPr>
        <p:spPr>
          <a:xfrm>
            <a:off x="457200" y="1285860"/>
            <a:ext cx="8229600" cy="4840303"/>
          </a:xfrm>
          <a:solidFill>
            <a:srgbClr val="FFFF00"/>
          </a:solidFill>
        </p:spPr>
        <p:txBody>
          <a:bodyPr>
            <a:normAutofit fontScale="77500" lnSpcReduction="20000"/>
          </a:bodyPr>
          <a:lstStyle/>
          <a:p>
            <a:r>
              <a:rPr lang="fr-FR" dirty="0" smtClean="0"/>
              <a:t>o </a:t>
            </a:r>
            <a:r>
              <a:rPr lang="fr-FR" i="1" dirty="0" smtClean="0">
                <a:solidFill>
                  <a:srgbClr val="FF0000"/>
                </a:solidFill>
              </a:rPr>
              <a:t>Lampe à cathode creuse :</a:t>
            </a:r>
          </a:p>
          <a:p>
            <a:r>
              <a:rPr lang="fr-FR" dirty="0" smtClean="0"/>
              <a:t>Remplie d’</a:t>
            </a:r>
            <a:r>
              <a:rPr lang="fr-FR" u="sng" dirty="0" smtClean="0">
                <a:solidFill>
                  <a:srgbClr val="FF0000"/>
                </a:solidFill>
              </a:rPr>
              <a:t>argon</a:t>
            </a:r>
            <a:r>
              <a:rPr lang="fr-FR" dirty="0" smtClean="0"/>
              <a:t> sous faible pression et comporte 2 électrodes.</a:t>
            </a:r>
          </a:p>
          <a:p>
            <a:r>
              <a:rPr lang="fr-FR" u="sng" dirty="0" smtClean="0">
                <a:solidFill>
                  <a:srgbClr val="FF0000"/>
                </a:solidFill>
              </a:rPr>
              <a:t>La cathode </a:t>
            </a:r>
            <a:r>
              <a:rPr lang="fr-FR" dirty="0" smtClean="0"/>
              <a:t>est constituée de </a:t>
            </a:r>
            <a:r>
              <a:rPr lang="fr-FR" u="sng" dirty="0" smtClean="0">
                <a:solidFill>
                  <a:srgbClr val="FF0000"/>
                </a:solidFill>
              </a:rPr>
              <a:t>l’élément à doser </a:t>
            </a:r>
            <a:r>
              <a:rPr lang="fr-FR" dirty="0" smtClean="0"/>
              <a:t>ou d’un alliage (utilisable pour </a:t>
            </a:r>
            <a:r>
              <a:rPr lang="fr-FR" dirty="0" err="1" smtClean="0"/>
              <a:t>pls</a:t>
            </a:r>
            <a:endParaRPr lang="fr-FR" dirty="0" smtClean="0"/>
          </a:p>
          <a:p>
            <a:r>
              <a:rPr lang="fr-FR" dirty="0" smtClean="0"/>
              <a:t>éléments)</a:t>
            </a:r>
          </a:p>
          <a:p>
            <a:r>
              <a:rPr lang="fr-FR" dirty="0" smtClean="0"/>
              <a:t>Mise </a:t>
            </a:r>
            <a:r>
              <a:rPr lang="fr-FR" u="sng" dirty="0" smtClean="0">
                <a:solidFill>
                  <a:srgbClr val="FF0000"/>
                </a:solidFill>
              </a:rPr>
              <a:t>sous tension </a:t>
            </a:r>
            <a:r>
              <a:rPr lang="fr-FR" dirty="0" smtClean="0"/>
              <a:t>de la lampe . </a:t>
            </a:r>
            <a:r>
              <a:rPr lang="fr-FR" u="sng" dirty="0" smtClean="0">
                <a:solidFill>
                  <a:srgbClr val="FF0000"/>
                </a:solidFill>
              </a:rPr>
              <a:t>ionisatio</a:t>
            </a:r>
            <a:r>
              <a:rPr lang="fr-FR" dirty="0" smtClean="0">
                <a:solidFill>
                  <a:srgbClr val="FF0000"/>
                </a:solidFill>
              </a:rPr>
              <a:t>n</a:t>
            </a:r>
            <a:r>
              <a:rPr lang="fr-FR" dirty="0" smtClean="0"/>
              <a:t> des </a:t>
            </a:r>
            <a:r>
              <a:rPr lang="fr-FR" u="sng" dirty="0" smtClean="0">
                <a:solidFill>
                  <a:srgbClr val="FF0000"/>
                </a:solidFill>
              </a:rPr>
              <a:t>atomes d’argon </a:t>
            </a:r>
            <a:r>
              <a:rPr lang="fr-FR" dirty="0" smtClean="0"/>
              <a:t>qui vont venir</a:t>
            </a:r>
          </a:p>
          <a:p>
            <a:r>
              <a:rPr lang="fr-FR" dirty="0" smtClean="0"/>
              <a:t>percuter la cathode provoquant l’</a:t>
            </a:r>
            <a:r>
              <a:rPr lang="fr-FR" u="sng" dirty="0" smtClean="0">
                <a:solidFill>
                  <a:srgbClr val="FF0000"/>
                </a:solidFill>
              </a:rPr>
              <a:t>excitation </a:t>
            </a:r>
            <a:r>
              <a:rPr lang="fr-FR" dirty="0" smtClean="0"/>
              <a:t>des atomes de celle-ci , Ces derniers vont alors </a:t>
            </a:r>
            <a:r>
              <a:rPr lang="fr-FR" u="sng" dirty="0" smtClean="0">
                <a:solidFill>
                  <a:srgbClr val="FF0000"/>
                </a:solidFill>
              </a:rPr>
              <a:t>émettent un rayonnement </a:t>
            </a:r>
            <a:r>
              <a:rPr lang="fr-FR" dirty="0" smtClean="0"/>
              <a:t>intense </a:t>
            </a:r>
            <a:r>
              <a:rPr lang="fr-FR" u="sng" dirty="0" smtClean="0">
                <a:solidFill>
                  <a:srgbClr val="FF0000"/>
                </a:solidFill>
              </a:rPr>
              <a:t>dirigé vers la flamme</a:t>
            </a:r>
          </a:p>
          <a:p>
            <a:r>
              <a:rPr lang="fr-FR" dirty="0" smtClean="0"/>
              <a:t>qu’il traverse longitudinalement </a:t>
            </a:r>
            <a:r>
              <a:rPr lang="fr-FR" u="sng" dirty="0" smtClean="0">
                <a:solidFill>
                  <a:srgbClr val="FF0000"/>
                </a:solidFill>
              </a:rPr>
              <a:t>(EXCITATION )</a:t>
            </a:r>
            <a:r>
              <a:rPr lang="fr-FR" dirty="0" smtClean="0"/>
              <a:t>des atomes de l’échantillon.</a:t>
            </a:r>
          </a:p>
          <a:p>
            <a:endParaRPr lang="fr-FR" dirty="0" smtClean="0"/>
          </a:p>
          <a:p>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14290"/>
            <a:ext cx="8229600" cy="1000132"/>
          </a:xfrm>
        </p:spPr>
        <p:txBody>
          <a:bodyPr>
            <a:normAutofit/>
          </a:bodyPr>
          <a:lstStyle/>
          <a:p>
            <a:r>
              <a:rPr lang="fr-FR" sz="2800" dirty="0" smtClean="0">
                <a:solidFill>
                  <a:srgbClr val="FF0000"/>
                </a:solidFill>
              </a:rPr>
              <a:t>III - INSTRUMENTATION DE BASE</a:t>
            </a:r>
            <a:endParaRPr lang="fr-FR" sz="2800" dirty="0">
              <a:solidFill>
                <a:srgbClr val="FF0000"/>
              </a:solidFill>
            </a:endParaRPr>
          </a:p>
        </p:txBody>
      </p:sp>
      <p:pic>
        <p:nvPicPr>
          <p:cNvPr id="1028" name="Picture 4"/>
          <p:cNvPicPr>
            <a:picLocks noGrp="1" noChangeAspect="1" noChangeArrowheads="1"/>
          </p:cNvPicPr>
          <p:nvPr>
            <p:ph idx="1"/>
          </p:nvPr>
        </p:nvPicPr>
        <p:blipFill>
          <a:blip r:embed="rId2"/>
          <a:srcRect/>
          <a:stretch>
            <a:fillRect/>
          </a:stretch>
        </p:blipFill>
        <p:spPr bwMode="auto">
          <a:xfrm>
            <a:off x="642910" y="1357298"/>
            <a:ext cx="7572428" cy="45005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solidFill>
                  <a:srgbClr val="FF0000"/>
                </a:solidFill>
              </a:rPr>
              <a:t>Lampe à cathode creuse </a:t>
            </a:r>
            <a:endParaRPr lang="fr-FR" sz="3200" dirty="0">
              <a:solidFill>
                <a:srgbClr val="FF0000"/>
              </a:solidFill>
            </a:endParaRPr>
          </a:p>
        </p:txBody>
      </p:sp>
      <p:pic>
        <p:nvPicPr>
          <p:cNvPr id="4" name="Espace réservé du contenu 3"/>
          <p:cNvPicPr>
            <a:picLocks noGrp="1"/>
          </p:cNvPicPr>
          <p:nvPr>
            <p:ph idx="1"/>
          </p:nvPr>
        </p:nvPicPr>
        <p:blipFill>
          <a:blip r:embed="rId2"/>
          <a:srcRect/>
          <a:stretch>
            <a:fillRect/>
          </a:stretch>
        </p:blipFill>
        <p:spPr bwMode="auto">
          <a:xfrm>
            <a:off x="642910" y="1142984"/>
            <a:ext cx="7858180" cy="47863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1143000"/>
          </a:xfrm>
        </p:spPr>
        <p:txBody>
          <a:bodyPr>
            <a:normAutofit/>
          </a:bodyPr>
          <a:lstStyle/>
          <a:p>
            <a:r>
              <a:rPr lang="fr-FR" sz="2000" b="1" dirty="0" smtClean="0">
                <a:solidFill>
                  <a:srgbClr val="FF0000"/>
                </a:solidFill>
              </a:rPr>
              <a:t>Un système optique:</a:t>
            </a:r>
            <a:br>
              <a:rPr lang="fr-FR" sz="2000" b="1" dirty="0" smtClean="0">
                <a:solidFill>
                  <a:srgbClr val="FF0000"/>
                </a:solidFill>
              </a:rPr>
            </a:br>
            <a:r>
              <a:rPr lang="fr-FR" sz="1800" dirty="0" smtClean="0"/>
              <a:t>o Permet de focaliser le faisceau et de sélectionner les longueurs d’onde grâce à un réseau.</a:t>
            </a:r>
            <a:br>
              <a:rPr lang="fr-FR" sz="1800" dirty="0" smtClean="0"/>
            </a:br>
            <a:r>
              <a:rPr lang="fr-FR" sz="1800" dirty="0" smtClean="0"/>
              <a:t>o Un photomultiplicateur permet de transformer l’énergie lumineuse en courant électrique.</a:t>
            </a:r>
          </a:p>
        </p:txBody>
      </p:sp>
      <p:pic>
        <p:nvPicPr>
          <p:cNvPr id="5" name="Espace réservé du contenu 4"/>
          <p:cNvPicPr>
            <a:picLocks noGrp="1"/>
          </p:cNvPicPr>
          <p:nvPr>
            <p:ph idx="1"/>
          </p:nvPr>
        </p:nvPicPr>
        <p:blipFill>
          <a:blip r:embed="rId2"/>
          <a:srcRect/>
          <a:stretch>
            <a:fillRect/>
          </a:stretch>
        </p:blipFill>
        <p:spPr bwMode="auto">
          <a:xfrm>
            <a:off x="0" y="2071678"/>
            <a:ext cx="9144000" cy="38576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p:spPr>
        <p:txBody>
          <a:bodyPr>
            <a:normAutofit fontScale="90000"/>
          </a:bodyPr>
          <a:lstStyle/>
          <a:p>
            <a:r>
              <a:rPr lang="fr-FR" b="1" dirty="0" smtClean="0"/>
              <a:t/>
            </a:r>
            <a:br>
              <a:rPr lang="fr-FR" b="1" dirty="0" smtClean="0"/>
            </a:br>
            <a:r>
              <a:rPr lang="fr-FR" sz="3100" b="1" dirty="0" smtClean="0">
                <a:solidFill>
                  <a:srgbClr val="FF0000"/>
                </a:solidFill>
              </a:rPr>
              <a:t>1-La lampe à cathode creuse</a:t>
            </a:r>
            <a:r>
              <a:rPr lang="fr-FR" b="1" dirty="0" smtClean="0"/>
              <a:t/>
            </a:r>
            <a:br>
              <a:rPr lang="fr-FR" b="1" dirty="0" smtClean="0"/>
            </a:br>
            <a:endParaRPr lang="fr-FR" dirty="0"/>
          </a:p>
        </p:txBody>
      </p:sp>
      <p:sp>
        <p:nvSpPr>
          <p:cNvPr id="3" name="Espace réservé du contenu 2"/>
          <p:cNvSpPr>
            <a:spLocks noGrp="1"/>
          </p:cNvSpPr>
          <p:nvPr>
            <p:ph idx="1"/>
          </p:nvPr>
        </p:nvSpPr>
        <p:spPr/>
        <p:txBody>
          <a:bodyPr>
            <a:normAutofit fontScale="70000" lnSpcReduction="20000"/>
          </a:bodyPr>
          <a:lstStyle/>
          <a:p>
            <a:r>
              <a:rPr lang="fr-FR" b="1" dirty="0" smtClean="0"/>
              <a:t>La lampe à cathode creuse est constituée par une enveloppe de verre scellée et pourvue d'une fenêtre en verre ou en quartz contenant une cathode creuse cylindrique et une anode. La cathode est constituée de l'élément que l'on veut doser. Un vide poussé est réalisé à l'intérieur de l'ampoule qui est ensuite remplie d'un gaz rare (argon ou néon) sous une pression de quelques mm de Hg. Lorsqu'on applique une différence de potentiel de quelques centaines de volts entre les deux électrodes, une décharge s'établit. Le gaz rare est alors ionisé et ces ions bombardent alors la cathode, arrachant des atomes à celle ci. Ces atomes sont donc libres et sont excités par chocs : il y a émission atomique de l'élément constituant la cathode creuse. La particularité du rayonnement ainsi émis est qu'il est constitué de raies très intenses et très fines. </a:t>
            </a:r>
            <a:endParaRPr lang="fr-F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TotalTime>
  <Words>881</Words>
  <Application>Microsoft Office PowerPoint</Application>
  <PresentationFormat>Affichage à l'écran (4:3)</PresentationFormat>
  <Paragraphs>44</Paragraphs>
  <Slides>12</Slides>
  <Notes>0</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Thème Office</vt:lpstr>
      <vt:lpstr>Diapositive 1</vt:lpstr>
      <vt:lpstr>Diapositive 2</vt:lpstr>
      <vt:lpstr>Spectrophotomètre d’absorption atomique</vt:lpstr>
      <vt:lpstr>2.2 Appareillage</vt:lpstr>
      <vt:lpstr>Diapositive 5</vt:lpstr>
      <vt:lpstr>III - INSTRUMENTATION DE BASE</vt:lpstr>
      <vt:lpstr>Lampe à cathode creuse </vt:lpstr>
      <vt:lpstr>Un système optique: o Permet de focaliser le faisceau et de sélectionner les longueurs d’onde grâce à un réseau. o Un photomultiplicateur permet de transformer l’énergie lumineuse en courant électrique.</vt:lpstr>
      <vt:lpstr> 1-La lampe à cathode creuse </vt:lpstr>
      <vt:lpstr>2-Le nébuliseur</vt:lpstr>
      <vt:lpstr>3-La flamme – atomisation  </vt:lpstr>
      <vt:lpstr>4-Le détecteur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SPECTROMETRIE D’ABSORPTION ATOMIQUE</dc:title>
  <dc:creator>user</dc:creator>
  <cp:lastModifiedBy>2016</cp:lastModifiedBy>
  <cp:revision>38</cp:revision>
  <dcterms:created xsi:type="dcterms:W3CDTF">2015-12-12T07:22:12Z</dcterms:created>
  <dcterms:modified xsi:type="dcterms:W3CDTF">2019-11-17T21:25:32Z</dcterms:modified>
</cp:coreProperties>
</file>