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840" r:id="rId3"/>
    <p:sldMasterId id="2147483852" r:id="rId4"/>
    <p:sldMasterId id="2147483864" r:id="rId5"/>
    <p:sldMasterId id="2147483876" r:id="rId6"/>
  </p:sldMasterIdLst>
  <p:notesMasterIdLst>
    <p:notesMasterId r:id="rId19"/>
  </p:notesMasterIdLst>
  <p:sldIdLst>
    <p:sldId id="257" r:id="rId7"/>
    <p:sldId id="258" r:id="rId8"/>
    <p:sldId id="273" r:id="rId9"/>
    <p:sldId id="274" r:id="rId10"/>
    <p:sldId id="282" r:id="rId11"/>
    <p:sldId id="283" r:id="rId12"/>
    <p:sldId id="275" r:id="rId13"/>
    <p:sldId id="276" r:id="rId14"/>
    <p:sldId id="277" r:id="rId15"/>
    <p:sldId id="278" r:id="rId16"/>
    <p:sldId id="280" r:id="rId17"/>
    <p:sldId id="281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>
        <p:scale>
          <a:sx n="76" d="100"/>
          <a:sy n="76" d="100"/>
        </p:scale>
        <p:origin x="-25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C3A55-03E3-455C-B6D5-16FA6F288896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C8744-FD56-4F9B-8F08-A1D0A542ECD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78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C8744-FD56-4F9B-8F08-A1D0A542EC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50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FE661-29E9-440A-9BF2-64297B46A78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2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A5369-BDC0-4718-9AEF-513875D4433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01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DEAA0-46E8-452B-A9C7-41F71B54F6C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244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FE661-29E9-440A-9BF2-64297B46A78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600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5CADE-662C-4236-8216-B7AC0670B84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993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6E0A2-BB90-43C9-8451-2E267A0F015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28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0C044-C752-4E62-A6F6-D783DCEA88C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304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9D71E-F5CB-4269-AF90-0F33B5128EB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266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5F39E-472F-49F9-90F7-321061F73BE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101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A07A4-BBBE-4E85-8277-E784933C388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2757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F6F8F-7882-46DA-BBC7-2FFD6F8C34B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79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5CADE-662C-4236-8216-B7AC0670B84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245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CD9AA-3FFC-4F72-A870-02ECD7A6C4D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257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A5369-BDC0-4718-9AEF-513875D4433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2650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DEAA0-46E8-452B-A9C7-41F71B54F6C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9988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3123C-E1AE-42B6-83D6-28443A471F2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75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805EF-FC3A-48E3-A1B3-3805ACC80A9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181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C0A91-2FBA-40A4-9F4A-02893F975FA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915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5ECC2-5636-4E32-BD83-D512C2DD47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2520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B9E8A-B43A-472F-9460-7EB3A6522E9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6545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F017F-7FD9-41A5-808E-9AF84725AF4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8010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6F77D-F124-46BB-96CB-F0CE6A3D8C2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67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6E0A2-BB90-43C9-8451-2E267A0F015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3985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53F4E-A957-450C-AE3B-DD99BC6E766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3982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A089-86F4-4D6F-B86B-E743FE3CB4F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5543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5FD60-602D-48F1-BD0C-2E782DE146F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684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142B0-4150-48A7-8210-B7463755FCA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8080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3123C-E1AE-42B6-83D6-28443A471F2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8301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805EF-FC3A-48E3-A1B3-3805ACC80A9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42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C0A91-2FBA-40A4-9F4A-02893F975FA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31069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5ECC2-5636-4E32-BD83-D512C2DD47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601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B9E8A-B43A-472F-9460-7EB3A6522E9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2414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F017F-7FD9-41A5-808E-9AF84725AF4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4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0C044-C752-4E62-A6F6-D783DCEA88C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36024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6F77D-F124-46BB-96CB-F0CE6A3D8C2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0316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53F4E-A957-450C-AE3B-DD99BC6E766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621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A089-86F4-4D6F-B86B-E743FE3CB4F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8409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5FD60-602D-48F1-BD0C-2E782DE146F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3671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142B0-4150-48A7-8210-B7463755FCA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658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3123C-E1AE-42B6-83D6-28443A471F2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5434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805EF-FC3A-48E3-A1B3-3805ACC80A9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9366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C0A91-2FBA-40A4-9F4A-02893F975FA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3647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5ECC2-5636-4E32-BD83-D512C2DD47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556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B9E8A-B43A-472F-9460-7EB3A6522E9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783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9D71E-F5CB-4269-AF90-0F33B5128EB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3042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F017F-7FD9-41A5-808E-9AF84725AF4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226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6F77D-F124-46BB-96CB-F0CE6A3D8C2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2490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53F4E-A957-450C-AE3B-DD99BC6E766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7299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A089-86F4-4D6F-B86B-E743FE3CB4F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73819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5FD60-602D-48F1-BD0C-2E782DE146F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7883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142B0-4150-48A7-8210-B7463755FCA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2723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3123C-E1AE-42B6-83D6-28443A471F2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29961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805EF-FC3A-48E3-A1B3-3805ACC80A9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5775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C0A91-2FBA-40A4-9F4A-02893F975FA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0823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5ECC2-5636-4E32-BD83-D512C2DD47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50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5F39E-472F-49F9-90F7-321061F73BE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09486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B9E8A-B43A-472F-9460-7EB3A6522E9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57267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F017F-7FD9-41A5-808E-9AF84725AF4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13993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6F77D-F124-46BB-96CB-F0CE6A3D8C2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66471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53F4E-A957-450C-AE3B-DD99BC6E766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3656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A089-86F4-4D6F-B86B-E743FE3CB4F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31494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5FD60-602D-48F1-BD0C-2E782DE146F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2692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142B0-4150-48A7-8210-B7463755FCA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38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A07A4-BBBE-4E85-8277-E784933C388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47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F6F8F-7882-46DA-BBC7-2FFD6F8C34B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91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CD9AA-3FFC-4F72-A870-02ECD7A6C4D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80AB9D-619A-4D72-A744-46F7943B59D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0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80AB9D-619A-4D72-A744-46F7943B59D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60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676993-90BB-4E2E-AFCF-9B7A52A4247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50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676993-90BB-4E2E-AFCF-9B7A52A4247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710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676993-90BB-4E2E-AFCF-9B7A52A4247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8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676993-90BB-4E2E-AFCF-9B7A52A4247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89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acebook.com/UMKBiskra/?__tn__=kC-R&amp;eid=ARCcQw4L1YkiWGV1q2-VatY9to-Df5Z39wMxpoya07mXJYItH1Mp6G8btP7HZTSnu_8_TD3LU2rIOsmH&amp;hc_ref=ARSiWQbnGp0mW4KdMaxbjlMej2yGKb6HlYGIySeJnGou5LC86hFE5B8eBVDCs9Zbdog&amp;fref=nf&amp;__xts__%5b0%5d=68.ARBFb0Tx0j9npe6K1wU_Zb37FM-ukfHY_qvnFcTWPWTkT8Bcax8-lhQdYiWVisEuGq4SGMEwnlrN811Ex9FQsBAeVtJ6AZhLBzAF7_m95h_Or3GHt0XUshV-YuMAf07utvnMnsPDh-6gZl8-ijYaL9UTbnV8UoK4kJZZwN6MqW9eLK75Gf6IYVCKoCz3cvY_uZacLuyCcCt4qWurHb4TepRIv89nwVZqo_-TFc9nRzwUC2MtMCk5HWe0aslx5qVLGzqqC59LaXMaGsMdX9BwnXVAevC7zPGHPH1KbHsRNJANNulWD8srFZjueS97cwaatXC9Uk4cZYUnt7O6KrteJAov5w" TargetMode="External"/><Relationship Id="rId5" Type="http://schemas.openxmlformats.org/officeDocument/2006/relationships/hyperlink" Target="https://www.facebook.com/UMKBiskra/?ref=nf&amp;__tn__=%3c-R&amp;eid=ARALvNKekSvmm1YR7oAG8-2EDPw8gU_YTl4P9bN7ARYshvWHAOwKCpRr9KsVMvTqcGbGG6gfQ8pDdNfY&amp;hc_ref=ARQJYH9X-wwXtqZ4mL4FBZV6VClOPU4PERCfHMIA1pTXX9geavT8oQAVJF-wHxUf0L0&amp;__xts__%5b0%5d=68.ARBFb0Tx0j9npe6K1wU_Zb37FM-ukfHY_qvnFcTWPWTkT8Bcax8-lhQdYiWVisEuGq4SGMEwnlrN811Ex9FQsBAeVtJ6AZhLBzAF7_m95h_Or3GHt0XUshV-YuMAf07utvnMnsPDh-6gZl8-ijYaL9UTbnV8UoK4kJZZwN6MqW9eLK75Gf6IYVCKoCz3cvY_uZacLuyCcCt4qWurHb4TepRIv89nwVZqo_-TFc9nRzwUC2MtMCk5HWe0aslx5qVLGzqqC59LaXMaGsMdX9BwnXVAevC7zPGHPH1KbHsRNJANNulWD8srFZjueS97cwaatXC9Uk4cZYUnt7O6KrteJAov5w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4644008" y="1844824"/>
            <a:ext cx="4320777" cy="1080145"/>
          </a:xfrm>
        </p:spPr>
        <p:txBody>
          <a:bodyPr/>
          <a:lstStyle/>
          <a:p>
            <a:pPr eaLnBrk="1" hangingPunct="1"/>
            <a:r>
              <a:rPr lang="es-UY" sz="1800" b="1" dirty="0" err="1" smtClean="0">
                <a:solidFill>
                  <a:srgbClr val="FF0000"/>
                </a:solidFill>
              </a:rPr>
              <a:t>Cours</a:t>
            </a:r>
            <a:r>
              <a:rPr lang="es-UY" sz="1800" b="1" dirty="0" smtClean="0">
                <a:solidFill>
                  <a:srgbClr val="FF0000"/>
                </a:solidFill>
              </a:rPr>
              <a:t> de </a:t>
            </a:r>
            <a:r>
              <a:rPr lang="es-UY" sz="1800" b="1" dirty="0" err="1" smtClean="0">
                <a:solidFill>
                  <a:srgbClr val="FF0000"/>
                </a:solidFill>
              </a:rPr>
              <a:t>Microbiologie</a:t>
            </a:r>
            <a:r>
              <a:rPr lang="es-UY" sz="1800" b="1" dirty="0" smtClean="0">
                <a:solidFill>
                  <a:srgbClr val="FF0000"/>
                </a:solidFill>
              </a:rPr>
              <a:t> </a:t>
            </a:r>
            <a:r>
              <a:rPr lang="es-UY" sz="1800" b="1" dirty="0" err="1" smtClean="0">
                <a:solidFill>
                  <a:srgbClr val="FF0000"/>
                </a:solidFill>
              </a:rPr>
              <a:t>Alimentaire</a:t>
            </a:r>
            <a:endParaRPr lang="es-ES" sz="1800" b="1" dirty="0" smtClean="0">
              <a:solidFill>
                <a:srgbClr val="FF0000"/>
              </a:solidFill>
            </a:endParaRPr>
          </a:p>
        </p:txBody>
      </p:sp>
      <p:sp>
        <p:nvSpPr>
          <p:cNvPr id="2217" name="Rectangle 169"/>
          <p:cNvSpPr>
            <a:spLocks noChangeArrowheads="1"/>
          </p:cNvSpPr>
          <p:nvPr/>
        </p:nvSpPr>
        <p:spPr bwMode="auto">
          <a:xfrm>
            <a:off x="6588125" y="6022975"/>
            <a:ext cx="25558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solidFill>
                  <a:srgbClr val="2D2D8A">
                    <a:lumMod val="75000"/>
                  </a:srgbClr>
                </a:solidFill>
              </a:rPr>
              <a:t>Par : </a:t>
            </a:r>
            <a:r>
              <a:rPr lang="en-US" b="1" dirty="0" err="1">
                <a:solidFill>
                  <a:srgbClr val="00B050"/>
                </a:solidFill>
              </a:rPr>
              <a:t>Mohammedi</a:t>
            </a:r>
            <a:r>
              <a:rPr lang="en-US" b="1" dirty="0">
                <a:solidFill>
                  <a:srgbClr val="00B050"/>
                </a:solidFill>
              </a:rPr>
              <a:t>. K</a:t>
            </a:r>
            <a:endParaRPr lang="es-ES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25106" y="3564305"/>
            <a:ext cx="37793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 smtClean="0">
                <a:solidFill>
                  <a:srgbClr val="2D2D8A">
                    <a:lumMod val="75000"/>
                  </a:srgbClr>
                </a:solidFill>
              </a:rPr>
              <a:t>Les 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</a:rPr>
              <a:t>altérations microbiennes des aliments et moyens de lutte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954" y="73174"/>
            <a:ext cx="1733550" cy="17716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Rectangle 1"/>
          <p:cNvSpPr/>
          <p:nvPr/>
        </p:nvSpPr>
        <p:spPr>
          <a:xfrm>
            <a:off x="5508104" y="79464"/>
            <a:ext cx="180020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>
              <a:hlinkClick r:id="rId5"/>
            </a:endParaRPr>
          </a:p>
          <a:p>
            <a:pPr algn="ctr"/>
            <a:r>
              <a:rPr lang="fr-FR" b="1" dirty="0" smtClean="0">
                <a:hlinkClick r:id="rId6"/>
              </a:rPr>
              <a:t>Université Mohamed </a:t>
            </a:r>
            <a:r>
              <a:rPr lang="fr-FR" b="1" dirty="0" err="1" smtClean="0">
                <a:hlinkClick r:id="rId6"/>
              </a:rPr>
              <a:t>Khider</a:t>
            </a:r>
            <a:r>
              <a:rPr lang="fr-FR" b="1" dirty="0" smtClean="0">
                <a:hlinkClick r:id="rId6"/>
              </a:rPr>
              <a:t> de Biskra</a:t>
            </a:r>
            <a:endParaRPr lang="fr-FR" b="1" dirty="0"/>
          </a:p>
        </p:txBody>
      </p:sp>
      <p:sp>
        <p:nvSpPr>
          <p:cNvPr id="11" name="Rectangle 10"/>
          <p:cNvSpPr/>
          <p:nvPr/>
        </p:nvSpPr>
        <p:spPr>
          <a:xfrm>
            <a:off x="5148064" y="2780928"/>
            <a:ext cx="30592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dirty="0">
                <a:solidFill>
                  <a:srgbClr val="2D2D8A">
                    <a:lumMod val="75000"/>
                  </a:srgbClr>
                </a:solidFill>
              </a:rPr>
              <a:t> </a:t>
            </a:r>
            <a:r>
              <a:rPr lang="fr-FR" sz="1600" b="1" dirty="0" smtClean="0">
                <a:solidFill>
                  <a:srgbClr val="2D2D8A">
                    <a:lumMod val="75000"/>
                  </a:srgbClr>
                </a:solidFill>
              </a:rPr>
              <a:t>      Chapitre IV : </a:t>
            </a:r>
            <a:r>
              <a:rPr lang="fr-FR" sz="1600" b="1" dirty="0" smtClean="0">
                <a:solidFill>
                  <a:srgbClr val="FF0000"/>
                </a:solidFill>
              </a:rPr>
              <a:t>(suite 1)</a:t>
            </a:r>
            <a:endParaRPr lang="fr-FR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1"/>
    </mc:Choice>
    <mc:Fallback xmlns="">
      <p:transition spd="slow" advTm="159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850" y="1916113"/>
            <a:ext cx="8496300" cy="4248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Les constituants naturels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Les substances antimicrobiennes existent dans les aliments d’origine végétale et animale.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Aliment d’origine animale :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Tx/>
              <a:buChar char="-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Les immunoglobulines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Tx/>
              <a:buChar char="-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Les facteurs qui captent le fer comme la lactoferrine.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Tx/>
              <a:buChar char="-"/>
              <a:defRPr/>
            </a:pP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Lacténines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du lait, 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conalbumine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ovomucoïde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et 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avidine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de l’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oeuf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Tx/>
              <a:buChar char="-"/>
              <a:defRPr/>
            </a:pP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Lysosymes</a:t>
            </a:r>
            <a:endParaRPr lang="fr-FR" dirty="0">
              <a:solidFill>
                <a:srgbClr val="2D2D8A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Tx/>
              <a:buChar char="-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Facteurs non identifiés du miel qu’on appelle des inhibines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Tx/>
              <a:buChar char="-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Facteurs peu connus d’activité faible et passagère existant dans la viande fraiche de mammifères, la viande de volaille et les aliments d’origine marine.</a:t>
            </a:r>
          </a:p>
        </p:txBody>
      </p:sp>
      <p:sp>
        <p:nvSpPr>
          <p:cNvPr id="30724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30725" name="Rectangle 2"/>
          <p:cNvSpPr>
            <a:spLocks noChangeArrowheads="1"/>
          </p:cNvSpPr>
          <p:nvPr/>
        </p:nvSpPr>
        <p:spPr bwMode="auto">
          <a:xfrm>
            <a:off x="1116013" y="1660525"/>
            <a:ext cx="3930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5) Les substances antimicrobiennes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307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362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571"/>
    </mc:Choice>
    <mc:Fallback xmlns="">
      <p:transition spd="slow" advTm="7957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850" y="1916113"/>
            <a:ext cx="8496300" cy="171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Les constituants naturels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Aliment d’origine animale :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Ces principes antimicrobiens sont facilement neutralisés comme c’est le cas du blanc d’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oeuf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. De ce fait leur rôle est pratiquement limité.</a:t>
            </a:r>
          </a:p>
        </p:txBody>
      </p:sp>
      <p:sp>
        <p:nvSpPr>
          <p:cNvPr id="31748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31749" name="Rectangle 2"/>
          <p:cNvSpPr>
            <a:spLocks noChangeArrowheads="1"/>
          </p:cNvSpPr>
          <p:nvPr/>
        </p:nvSpPr>
        <p:spPr bwMode="auto">
          <a:xfrm>
            <a:off x="1116013" y="1660525"/>
            <a:ext cx="3930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5) Les substances antimicrobiennes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317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003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025"/>
    </mc:Choice>
    <mc:Fallback xmlns="">
      <p:transition spd="slow" advTm="34025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850" y="1628775"/>
            <a:ext cx="8496300" cy="42465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endParaRPr lang="fr-FR" dirty="0">
              <a:solidFill>
                <a:srgbClr val="2D2D8A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       Des facteurs antimicrobiens peuvent se former dans les aliments pendant leur stockage.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        Les sirops concentrés, brunis au cours de leur conservation, sont protégés de la fermentation par certains dérivés furfural.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        De même, les composés de MAILLARD (résultant de la combinaison des acides aminés avec les sucres = amines) engendrent un brunissement et empêchent la croissance bactérienne.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        Ainsi, le processus d’altération chimique au cours du stockage entraine une certaine altération de la flore.</a:t>
            </a:r>
          </a:p>
        </p:txBody>
      </p:sp>
      <p:sp>
        <p:nvSpPr>
          <p:cNvPr id="32772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32773" name="Rectangle 2"/>
          <p:cNvSpPr>
            <a:spLocks noChangeArrowheads="1"/>
          </p:cNvSpPr>
          <p:nvPr/>
        </p:nvSpPr>
        <p:spPr bwMode="auto">
          <a:xfrm>
            <a:off x="1116013" y="1660525"/>
            <a:ext cx="4056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6) Facteurs produits lors du stockage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327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41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782"/>
    </mc:Choice>
    <mc:Fallback xmlns="">
      <p:transition spd="slow" advTm="11478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30188" y="-26988"/>
            <a:ext cx="8229600" cy="1143001"/>
          </a:xfrm>
        </p:spPr>
        <p:txBody>
          <a:bodyPr/>
          <a:lstStyle/>
          <a:p>
            <a:r>
              <a:rPr lang="fr-FR" sz="2800" b="1" smtClean="0">
                <a:solidFill>
                  <a:srgbClr val="FF0000"/>
                </a:solidFill>
              </a:rPr>
              <a:t>Sommaire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950" y="1196975"/>
            <a:ext cx="6929438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b="1" dirty="0">
                <a:solidFill>
                  <a:srgbClr val="2D2D8A">
                    <a:lumMod val="75000"/>
                  </a:srgbClr>
                </a:solidFill>
              </a:rPr>
              <a:t>Les altérations microbiennes des aliments et moyens de lutte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850" y="1577975"/>
            <a:ext cx="6985000" cy="33813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dirty="0">
                <a:solidFill>
                  <a:srgbClr val="2D2D8A">
                    <a:lumMod val="75000"/>
                  </a:srgbClr>
                </a:solidFill>
              </a:rPr>
              <a:t>I. Les facteurs influençant la flore d’altération des aliments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757238" y="1916113"/>
            <a:ext cx="35274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 smtClean="0">
                <a:solidFill>
                  <a:srgbClr val="2D2D8A">
                    <a:lumMod val="75000"/>
                  </a:srgbClr>
                </a:solidFill>
                <a:latin typeface="Arial"/>
                <a:cs typeface="Calibri" pitchFamily="34" charset="0"/>
              </a:rPr>
              <a:t>I.1. </a:t>
            </a:r>
            <a:r>
              <a:rPr lang="fr-FR" sz="1600" dirty="0">
                <a:solidFill>
                  <a:srgbClr val="2D2D8A">
                    <a:lumMod val="75000"/>
                  </a:srgbClr>
                </a:solidFill>
                <a:latin typeface="Arial"/>
                <a:cs typeface="Calibri" pitchFamily="34" charset="0"/>
              </a:rPr>
              <a:t>Les facteurs extrinsèques</a:t>
            </a:r>
            <a:endParaRPr lang="fr-FR" sz="1600" dirty="0" smtClean="0">
              <a:solidFill>
                <a:srgbClr val="2D2D8A">
                  <a:lumMod val="75000"/>
                </a:srgbClr>
              </a:solidFill>
              <a:latin typeface="Arial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7238" y="2309813"/>
            <a:ext cx="5813425" cy="8921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srgbClr val="2D2D8A">
                    <a:lumMod val="75000"/>
                  </a:srgbClr>
                </a:solidFill>
              </a:rPr>
              <a:t>I.2. Les facteurs intrinsèques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>
                <a:solidFill>
                  <a:srgbClr val="000000"/>
                </a:solidFill>
              </a:rPr>
              <a:t/>
            </a:r>
            <a:br>
              <a:rPr lang="fr-FR" dirty="0">
                <a:solidFill>
                  <a:srgbClr val="000000"/>
                </a:solidFill>
              </a:rPr>
            </a:b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850" y="2708275"/>
            <a:ext cx="35766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dirty="0">
                <a:solidFill>
                  <a:srgbClr val="2D2D8A">
                    <a:lumMod val="75000"/>
                  </a:srgbClr>
                </a:solidFill>
              </a:rPr>
              <a:t>II. La </a:t>
            </a:r>
            <a:r>
              <a:rPr lang="fr-FR" sz="1600" b="1" dirty="0" err="1">
                <a:solidFill>
                  <a:srgbClr val="2D2D8A">
                    <a:lumMod val="75000"/>
                  </a:srgbClr>
                </a:solidFill>
              </a:rPr>
              <a:t>biodétérioration</a:t>
            </a:r>
            <a:r>
              <a:rPr lang="fr-FR" sz="1600" b="1" dirty="0">
                <a:solidFill>
                  <a:srgbClr val="2D2D8A">
                    <a:lumMod val="75000"/>
                  </a:srgbClr>
                </a:solidFill>
              </a:rPr>
              <a:t> des aliments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600" b="1" dirty="0">
              <a:solidFill>
                <a:srgbClr val="2D2D8A">
                  <a:lumMod val="75000"/>
                </a:srgb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3275" y="3068638"/>
            <a:ext cx="3757613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srgbClr val="2D2D8A">
                    <a:lumMod val="75000"/>
                  </a:srgbClr>
                </a:solidFill>
              </a:rPr>
              <a:t>II.1. Altération des hydrates de carbone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600" dirty="0">
              <a:solidFill>
                <a:srgbClr val="2D2D8A">
                  <a:lumMod val="75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9625" y="3451225"/>
            <a:ext cx="5454650" cy="33813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srgbClr val="2D2D8A">
                    <a:lumMod val="75000"/>
                  </a:srgbClr>
                </a:solidFill>
              </a:rPr>
              <a:t>II.2. Altération des composés protéiques.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8675" y="3810000"/>
            <a:ext cx="7343775" cy="3397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srgbClr val="2D2D8A">
                    <a:lumMod val="75000"/>
                  </a:srgbClr>
                </a:solidFill>
              </a:rPr>
              <a:t>II.3. Altération des lipides 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3850" y="4221163"/>
            <a:ext cx="2424113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dirty="0">
                <a:solidFill>
                  <a:srgbClr val="2D2D8A">
                    <a:lumMod val="75000"/>
                  </a:srgbClr>
                </a:solidFill>
              </a:rPr>
              <a:t>III. Les Moyens de lute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600" b="1" dirty="0">
              <a:solidFill>
                <a:srgbClr val="2D2D8A">
                  <a:lumMod val="75000"/>
                </a:srgbClr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14388" y="4500563"/>
            <a:ext cx="2730500" cy="1076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srgbClr val="2D2D8A">
                    <a:lumMod val="75000"/>
                  </a:srgbClr>
                </a:solidFill>
              </a:rPr>
              <a:t>III.1. Les moyens physiques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dirty="0">
                <a:solidFill>
                  <a:srgbClr val="2D2D8A">
                    <a:lumMod val="75000"/>
                  </a:srgbClr>
                </a:solidFill>
              </a:rPr>
              <a:t>III.2. Les moyens chimiques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600" dirty="0">
              <a:solidFill>
                <a:srgbClr val="2D2D8A">
                  <a:lumMod val="75000"/>
                </a:srgbClr>
              </a:solidFill>
            </a:endParaRPr>
          </a:p>
        </p:txBody>
      </p:sp>
      <p:sp>
        <p:nvSpPr>
          <p:cNvPr id="13" name="Flèche droite 12"/>
          <p:cNvSpPr/>
          <p:nvPr/>
        </p:nvSpPr>
        <p:spPr>
          <a:xfrm>
            <a:off x="323850" y="2420888"/>
            <a:ext cx="433388" cy="144016"/>
          </a:xfrm>
          <a:prstGeom prst="righ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8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7"/>
    </mc:Choice>
    <mc:Fallback xmlns="">
      <p:transition spd="slow" advTm="917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323850" y="2228850"/>
            <a:ext cx="8135938" cy="383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       Le potentiel redox (Eh) est défini comme le rapport entre le pouvoir oxydant total (acceptation des électrons) et le pouvoir réducteur total (donneur d'électrons) d'un aliment.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      Les valeurs varient habituellement de +500 mV pour les milieux oxydants à -600 mV pour les milieux réducteurs.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      Certains espèces ne se développent dans des milieux relativement oxydants ou en présence d’air, d’autres au contraires exigent des milieux réducteurs et ne prolifèrent qu’à l’abri de l’air.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smtClean="0">
              <a:solidFill>
                <a:srgbClr val="222268"/>
              </a:solidFill>
              <a:latin typeface="Calibri" pitchFamily="34" charset="0"/>
            </a:endParaRPr>
          </a:p>
        </p:txBody>
      </p:sp>
      <p:sp>
        <p:nvSpPr>
          <p:cNvPr id="25604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25605" name="Rectangle 2"/>
          <p:cNvSpPr>
            <a:spLocks noChangeArrowheads="1"/>
          </p:cNvSpPr>
          <p:nvPr/>
        </p:nvSpPr>
        <p:spPr bwMode="auto">
          <a:xfrm>
            <a:off x="1116013" y="1660525"/>
            <a:ext cx="2441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3) Le potentiel  redox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256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403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483"/>
    </mc:Choice>
    <mc:Fallback xmlns="">
      <p:transition spd="slow" advTm="7248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323850" y="2228850"/>
            <a:ext cx="8135938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       Dans un aliment exposé à l’air, il existe un gradient de valeurs Eh de l’extérieur vers l’intérieur par diffusion d’oxygène. Ex dans un morceau de viande, le Eh est de +250 mV en surface et de -50 mV en profondeur. Les germes qui attaquent en surface sont différents de ceux qui attaquent en profondeur.      </a:t>
            </a:r>
          </a:p>
        </p:txBody>
      </p:sp>
      <p:sp>
        <p:nvSpPr>
          <p:cNvPr id="26628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1116013" y="1660525"/>
            <a:ext cx="2441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3) Le potentiel  redox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266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466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011"/>
    </mc:Choice>
    <mc:Fallback xmlns="">
      <p:transition spd="slow" advTm="6201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107504" y="2132856"/>
            <a:ext cx="8135938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      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Selon leur mode respiratoire, on distingue :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Les 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</a:rPr>
              <a:t>microorganismes aérobies stricts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: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Ils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exigent des potentiels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Eh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+200 mV. Ex : Microcoques, Bacillus </a:t>
            </a:r>
            <a:r>
              <a:rPr lang="fr-FR" dirty="0" err="1">
                <a:solidFill>
                  <a:srgbClr val="222268"/>
                </a:solidFill>
                <a:latin typeface="Calibri" pitchFamily="34" charset="0"/>
              </a:rPr>
              <a:t>sublilis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,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Bacillus </a:t>
            </a:r>
            <a:r>
              <a:rPr lang="fr-FR" dirty="0" err="1" smtClean="0">
                <a:solidFill>
                  <a:srgbClr val="222268"/>
                </a:solidFill>
                <a:latin typeface="Calibri" pitchFamily="34" charset="0"/>
              </a:rPr>
              <a:t>megaterium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, Pseudomonas, Moisissures.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Les 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</a:rPr>
              <a:t>microorganismes anaérobies stricts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: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Exigent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des potentiels de -200 mV.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Les microorganismes </a:t>
            </a:r>
            <a:r>
              <a:rPr lang="fr-FR" b="1" dirty="0" err="1">
                <a:solidFill>
                  <a:srgbClr val="FF0000"/>
                </a:solidFill>
                <a:latin typeface="Calibri" pitchFamily="34" charset="0"/>
              </a:rPr>
              <a:t>aéro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</a:rPr>
              <a:t>-anaérobies facultatifs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:</a:t>
            </a:r>
            <a:r>
              <a:rPr lang="fr-FR" b="1" dirty="0" smtClean="0">
                <a:solidFill>
                  <a:srgbClr val="222268"/>
                </a:solidFill>
                <a:latin typeface="Calibri" pitchFamily="34" charset="0"/>
              </a:rPr>
              <a:t>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Ils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sont nombreux : </a:t>
            </a:r>
            <a:r>
              <a:rPr lang="fr-FR" dirty="0" err="1">
                <a:solidFill>
                  <a:srgbClr val="222268"/>
                </a:solidFill>
                <a:latin typeface="Calibri" pitchFamily="34" charset="0"/>
              </a:rPr>
              <a:t>Lactobacillaceae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, </a:t>
            </a:r>
            <a:r>
              <a:rPr lang="fr-FR" dirty="0" err="1">
                <a:solidFill>
                  <a:srgbClr val="222268"/>
                </a:solidFill>
                <a:latin typeface="Calibri" pitchFamily="34" charset="0"/>
              </a:rPr>
              <a:t>Corynebacteriaceae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, </a:t>
            </a:r>
            <a:r>
              <a:rPr lang="fr-FR" dirty="0" err="1">
                <a:solidFill>
                  <a:srgbClr val="222268"/>
                </a:solidFill>
                <a:latin typeface="Calibri" pitchFamily="34" charset="0"/>
              </a:rPr>
              <a:t>Enterobacteriaceae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Les 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</a:rPr>
              <a:t>microorganismes </a:t>
            </a:r>
            <a:r>
              <a:rPr lang="fr-FR" b="1" dirty="0" err="1">
                <a:solidFill>
                  <a:srgbClr val="FF0000"/>
                </a:solidFill>
                <a:latin typeface="Calibri" pitchFamily="34" charset="0"/>
              </a:rPr>
              <a:t>microaérophiles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fr-FR" b="1" dirty="0" smtClean="0">
                <a:solidFill>
                  <a:srgbClr val="222268"/>
                </a:solidFill>
                <a:latin typeface="Calibri" pitchFamily="34" charset="0"/>
              </a:rPr>
              <a:t>: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Potentiel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= 0 mV : ils se développent sous pression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faible d’oxygène. Ex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: quelques Streptocoques et Lactobacilles et quelques G-.</a:t>
            </a:r>
            <a:endParaRPr lang="fr-FR" dirty="0" smtClean="0">
              <a:solidFill>
                <a:srgbClr val="222268"/>
              </a:solidFill>
              <a:latin typeface="Calibri" pitchFamily="34" charset="0"/>
            </a:endParaRPr>
          </a:p>
        </p:txBody>
      </p:sp>
      <p:sp>
        <p:nvSpPr>
          <p:cNvPr id="26628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1116013" y="1660525"/>
            <a:ext cx="2441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3) Le potentiel  redox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266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182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576"/>
    </mc:Choice>
    <mc:Fallback xmlns="">
      <p:transition spd="slow" advTm="58576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251520" y="2372395"/>
            <a:ext cx="8135938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L’addition de certains composés peut augmenter ou diminuer le potentiel redox.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rgbClr val="222268"/>
                </a:solidFill>
                <a:latin typeface="Calibri" pitchFamily="34" charset="0"/>
              </a:rPr>
              <a:t>Ex :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 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</a:rPr>
              <a:t>l’addition de nitrate à la viande (nitrate de potassium)</a:t>
            </a:r>
            <a:r>
              <a:rPr lang="fr-FR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augmente le potentiel redox de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la viande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: la viande devient plus favorable à une attaque des microorganismes aérobies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plutôt qu’aux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microorganismes anaérobies.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rgbClr val="FF0000"/>
                </a:solidFill>
                <a:latin typeface="Calibri" pitchFamily="34" charset="0"/>
              </a:rPr>
              <a:t>L’utilisation de nitrite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diminue le potentiel redox de la viande défavorisant ainsi la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croissance des 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bactéries aérobies.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De même, 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</a:rPr>
              <a:t>la présence de vitamine C (acide ascorbique</a:t>
            </a:r>
            <a:r>
              <a:rPr lang="fr-FR" dirty="0">
                <a:solidFill>
                  <a:srgbClr val="222268"/>
                </a:solidFill>
                <a:latin typeface="Calibri" pitchFamily="34" charset="0"/>
              </a:rPr>
              <a:t>) réduit le potentiel redox.</a:t>
            </a:r>
            <a:endParaRPr lang="fr-FR" dirty="0" smtClean="0">
              <a:solidFill>
                <a:srgbClr val="222268"/>
              </a:solidFill>
              <a:latin typeface="Calibri" pitchFamily="34" charset="0"/>
            </a:endParaRPr>
          </a:p>
        </p:txBody>
      </p:sp>
      <p:sp>
        <p:nvSpPr>
          <p:cNvPr id="26628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1116013" y="1660525"/>
            <a:ext cx="2441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3) Le potentiel  redox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266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083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884"/>
    </mc:Choice>
    <mc:Fallback xmlns="">
      <p:transition spd="slow" advTm="61884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323850" y="2189163"/>
            <a:ext cx="8135938" cy="383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 Les substrats généralement utilisés par les microorganismes peuvent être sous forme d’hydrates de carbone, de lipides ou de protéines.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La plupart des substrats sont souvent complexes et les microorganismes doivent effectuer l’hydrolyse de ces produits pour leur donner des formes plus simples. L’hydrolyse d’un produit exige la présence d’enzymes hydrolytiques.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Seuls les microorganismes possédant un équipement enzymatique seront capables d’hydrolyser des produits complexes pour en tirer leur énergie.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L’absence de ces enzymes implique que le microorganisme utilise uniquement les substrats les plus simples.</a:t>
            </a:r>
          </a:p>
        </p:txBody>
      </p:sp>
      <p:sp>
        <p:nvSpPr>
          <p:cNvPr id="27652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27653" name="Rectangle 2"/>
          <p:cNvSpPr>
            <a:spLocks noChangeArrowheads="1"/>
          </p:cNvSpPr>
          <p:nvPr/>
        </p:nvSpPr>
        <p:spPr bwMode="auto">
          <a:xfrm>
            <a:off x="1116013" y="1660525"/>
            <a:ext cx="3095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4) Les substances nutritives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276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631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607"/>
    </mc:Choice>
    <mc:Fallback xmlns="">
      <p:transition spd="slow" advTm="98607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850" y="1916113"/>
            <a:ext cx="8496300" cy="3832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endParaRPr lang="fr-FR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Le principe d’activité des agents antimicrobiens consiste en :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L’inhibition de la synthèse des acides nucléiques, des protéines ou de la paroi cellulaire ;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L’altération des membranes ;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L’interférence avec certains processus métabolique essentiels.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Certains sont microbicides, d’autres sont 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microbiostatiques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, la différence étant due surtout à la concentration utilisée.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En général, un facteur inhibiteur de bonne stabilité finit par tuer les cellules végétatives.</a:t>
            </a:r>
          </a:p>
        </p:txBody>
      </p:sp>
      <p:sp>
        <p:nvSpPr>
          <p:cNvPr id="28676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28677" name="Rectangle 2"/>
          <p:cNvSpPr>
            <a:spLocks noChangeArrowheads="1"/>
          </p:cNvSpPr>
          <p:nvPr/>
        </p:nvSpPr>
        <p:spPr bwMode="auto">
          <a:xfrm>
            <a:off x="1116013" y="1660525"/>
            <a:ext cx="3930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5) Les substances antimicrobiennes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286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898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679"/>
    </mc:Choice>
    <mc:Fallback xmlns="">
      <p:transition spd="slow" advTm="82679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4"/>
          <p:cNvSpPr txBox="1">
            <a:spLocks noChangeArrowheads="1"/>
          </p:cNvSpPr>
          <p:nvPr/>
        </p:nvSpPr>
        <p:spPr bwMode="auto">
          <a:xfrm>
            <a:off x="973138" y="1268413"/>
            <a:ext cx="3527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00B050"/>
                </a:solidFill>
                <a:latin typeface="Calibri" pitchFamily="34" charset="0"/>
              </a:rPr>
              <a:t>Les facteurs intrinsèques</a:t>
            </a:r>
            <a:endParaRPr lang="fr-FR" b="1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323850" y="1916113"/>
            <a:ext cx="8496300" cy="300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u="sng" dirty="0" smtClean="0">
                <a:solidFill>
                  <a:srgbClr val="FF0000"/>
                </a:solidFill>
                <a:latin typeface="Calibri" pitchFamily="34" charset="0"/>
              </a:rPr>
              <a:t>Les constituants naturels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Les substances antimicrobiennes existent dans les aliments d’origine végétale et animale.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dirty="0" smtClean="0">
                <a:solidFill>
                  <a:srgbClr val="00B050"/>
                </a:solidFill>
                <a:latin typeface="Calibri" pitchFamily="34" charset="0"/>
              </a:rPr>
              <a:t>Aliment d’origine végétale :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- Les huiles essentielles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- Les tannins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- Les glucosides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- Les glycoprotéines (</a:t>
            </a:r>
            <a:r>
              <a:rPr lang="fr-FR" dirty="0" err="1" smtClean="0">
                <a:solidFill>
                  <a:srgbClr val="222268"/>
                </a:solidFill>
                <a:latin typeface="Calibri" pitchFamily="34" charset="0"/>
              </a:rPr>
              <a:t>lectines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).</a:t>
            </a:r>
          </a:p>
        </p:txBody>
      </p:sp>
      <p:sp>
        <p:nvSpPr>
          <p:cNvPr id="29700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Les facteurs influençant la flore d’altération des aliments</a:t>
            </a:r>
          </a:p>
        </p:txBody>
      </p:sp>
      <p:sp>
        <p:nvSpPr>
          <p:cNvPr id="29701" name="Rectangle 2"/>
          <p:cNvSpPr>
            <a:spLocks noChangeArrowheads="1"/>
          </p:cNvSpPr>
          <p:nvPr/>
        </p:nvSpPr>
        <p:spPr bwMode="auto">
          <a:xfrm>
            <a:off x="1116013" y="1660525"/>
            <a:ext cx="3930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6B6BCF"/>
                </a:solidFill>
                <a:latin typeface="Calibri" pitchFamily="34" charset="0"/>
              </a:rPr>
              <a:t>5) Les substances antimicrobiennes</a:t>
            </a:r>
            <a:endParaRPr lang="fr-FR" b="1" smtClean="0">
              <a:solidFill>
                <a:srgbClr val="6B6BCF"/>
              </a:solidFill>
            </a:endParaRPr>
          </a:p>
        </p:txBody>
      </p:sp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330325"/>
            <a:ext cx="457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216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518"/>
    </mc:Choice>
    <mc:Fallback xmlns="">
      <p:transition spd="slow" advTm="107518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9239</TotalTime>
  <Words>979</Words>
  <Application>Microsoft Office PowerPoint</Application>
  <PresentationFormat>Affichage à l'écran (4:3)</PresentationFormat>
  <Paragraphs>98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6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Diseño predeterminado</vt:lpstr>
      <vt:lpstr>1_Diseño predeterminado</vt:lpstr>
      <vt:lpstr>15_Diseño predeterminado</vt:lpstr>
      <vt:lpstr>2_Diseño predeterminado</vt:lpstr>
      <vt:lpstr>3_Diseño predeterminado</vt:lpstr>
      <vt:lpstr>4_Diseño predeterminado</vt:lpstr>
      <vt:lpstr>Cours de Microbiologie Alimentaire</vt:lpstr>
      <vt:lpstr>Sommaire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rdkc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de Microbiologie Alimentaire</dc:title>
  <dc:creator>Utilisateur Windows</dc:creator>
  <cp:lastModifiedBy>Utilisateur Windows</cp:lastModifiedBy>
  <cp:revision>8</cp:revision>
  <dcterms:created xsi:type="dcterms:W3CDTF">2020-04-07T12:02:36Z</dcterms:created>
  <dcterms:modified xsi:type="dcterms:W3CDTF">2020-04-19T17:31:26Z</dcterms:modified>
</cp:coreProperties>
</file>