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23"/>
  </p:notesMasterIdLst>
  <p:sldIdLst>
    <p:sldId id="257" r:id="rId3"/>
    <p:sldId id="279" r:id="rId4"/>
    <p:sldId id="260" r:id="rId5"/>
    <p:sldId id="261" r:id="rId6"/>
    <p:sldId id="277" r:id="rId7"/>
    <p:sldId id="278"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0"/>
  </p:normalViewPr>
  <p:slideViewPr>
    <p:cSldViewPr>
      <p:cViewPr>
        <p:scale>
          <a:sx n="76" d="100"/>
          <a:sy n="76" d="100"/>
        </p:scale>
        <p:origin x="-1200"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3C3A55-03E3-455C-B6D5-16FA6F288896}" type="datetimeFigureOut">
              <a:rPr lang="en-US" smtClean="0"/>
              <a:t>4/20/2020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3C8744-FD56-4F9B-8F08-A1D0A542ECD9}" type="slidenum">
              <a:rPr lang="en-US" smtClean="0"/>
              <a:t>‹N°›</a:t>
            </a:fld>
            <a:endParaRPr lang="en-US"/>
          </a:p>
        </p:txBody>
      </p:sp>
    </p:spTree>
    <p:extLst>
      <p:ext uri="{BB962C8B-B14F-4D97-AF65-F5344CB8AC3E}">
        <p14:creationId xmlns:p14="http://schemas.microsoft.com/office/powerpoint/2010/main" val="3562178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33C8744-FD56-4F9B-8F08-A1D0A542ECD9}" type="slidenum">
              <a:rPr lang="en-US" smtClean="0"/>
              <a:t>1</a:t>
            </a:fld>
            <a:endParaRPr lang="en-US"/>
          </a:p>
        </p:txBody>
      </p:sp>
    </p:spTree>
    <p:extLst>
      <p:ext uri="{BB962C8B-B14F-4D97-AF65-F5344CB8AC3E}">
        <p14:creationId xmlns:p14="http://schemas.microsoft.com/office/powerpoint/2010/main" val="2889550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562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689013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17244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5B950C4-8975-49E5-973C-B61566408C90}"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869332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97952D-4906-45A2-B184-EBA5507D91F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050632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D3385B4-98C5-4A7C-B761-2C96A04373FF}"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9589149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E7F4D82-935E-4415-9176-EA6291CFBE3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3442899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A48139B1-EEC2-48E7-829B-7383474DBF8B}"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0368787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61E2144-F2A6-402C-A071-92F611A5CA86}"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975375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C445954-CBDE-4D2D-8FB7-2772D9A2347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827966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46ADCF1-8D5C-442C-9E79-9C0A3984E39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9143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11245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DE54260-C5F3-4E7B-BD0D-2D4A372391E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328532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6116A2E-B45C-4B5A-81E0-36350CC31F3C}"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5827919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2E16440-30AC-474A-8895-DC85B71933DE}"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06894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973398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934360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2230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3009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26472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90911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657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51102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ABF1800C-CDAB-433C-9D88-DE6CA221C4F8}"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8422118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facebook.com/UMKBiskra/?__tn__=kC-R&amp;eid=ARCcQw4L1YkiWGV1q2-VatY9to-Df5Z39wMxpoya07mXJYItH1Mp6G8btP7HZTSnu_8_TD3LU2rIOsmH&amp;hc_ref=ARSiWQbnGp0mW4KdMaxbjlMej2yGKb6HlYGIySeJnGou5LC86hFE5B8eBVDCs9Zbdog&amp;fref=nf&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5" Type="http://schemas.openxmlformats.org/officeDocument/2006/relationships/hyperlink" Target="https://www.facebook.com/UMKBiskra/?ref=nf&amp;__tn__=%3c-R&amp;eid=ARALvNKekSvmm1YR7oAG8-2EDPw8gU_YTl4P9bN7ARYshvWHAOwKCpRr9KsVMvTqcGbGG6gfQ8pDdNfY&amp;hc_ref=ARQJYH9X-wwXtqZ4mL4FBZV6VClOPU4PERCfHMIA1pTXX9geavT8oQAVJF-wHxUf0L0&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Rectangle 150"/>
          <p:cNvSpPr>
            <a:spLocks noGrp="1" noChangeArrowheads="1"/>
          </p:cNvSpPr>
          <p:nvPr>
            <p:ph type="ctrTitle"/>
          </p:nvPr>
        </p:nvSpPr>
        <p:spPr>
          <a:xfrm>
            <a:off x="4644008" y="1844824"/>
            <a:ext cx="4320777" cy="1080145"/>
          </a:xfrm>
        </p:spPr>
        <p:txBody>
          <a:bodyPr/>
          <a:lstStyle/>
          <a:p>
            <a:pPr eaLnBrk="1" hangingPunct="1"/>
            <a:r>
              <a:rPr lang="es-UY" sz="1800" b="1" dirty="0" err="1" smtClean="0">
                <a:solidFill>
                  <a:srgbClr val="FF0000"/>
                </a:solidFill>
              </a:rPr>
              <a:t>Cours</a:t>
            </a:r>
            <a:r>
              <a:rPr lang="es-UY" sz="1800" b="1" dirty="0" smtClean="0">
                <a:solidFill>
                  <a:srgbClr val="FF0000"/>
                </a:solidFill>
              </a:rPr>
              <a:t> de </a:t>
            </a:r>
            <a:r>
              <a:rPr lang="es-UY" sz="1800" b="1" dirty="0" err="1" smtClean="0">
                <a:solidFill>
                  <a:srgbClr val="FF0000"/>
                </a:solidFill>
              </a:rPr>
              <a:t>Microbiologie</a:t>
            </a:r>
            <a:r>
              <a:rPr lang="es-UY" sz="1800" b="1" dirty="0" smtClean="0">
                <a:solidFill>
                  <a:srgbClr val="FF0000"/>
                </a:solidFill>
              </a:rPr>
              <a:t> </a:t>
            </a:r>
            <a:r>
              <a:rPr lang="es-UY" sz="1800" b="1" dirty="0" err="1" smtClean="0">
                <a:solidFill>
                  <a:srgbClr val="FF0000"/>
                </a:solidFill>
              </a:rPr>
              <a:t>Alimentaire</a:t>
            </a:r>
            <a:endParaRPr lang="es-ES" sz="1800" b="1" dirty="0" smtClean="0">
              <a:solidFill>
                <a:srgbClr val="FF0000"/>
              </a:solidFill>
            </a:endParaRPr>
          </a:p>
        </p:txBody>
      </p:sp>
      <p:sp>
        <p:nvSpPr>
          <p:cNvPr id="2217" name="Rectangle 169"/>
          <p:cNvSpPr>
            <a:spLocks noChangeArrowheads="1"/>
          </p:cNvSpPr>
          <p:nvPr/>
        </p:nvSpPr>
        <p:spPr bwMode="auto">
          <a:xfrm>
            <a:off x="6588125" y="6022975"/>
            <a:ext cx="25558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defRPr/>
            </a:pPr>
            <a:r>
              <a:rPr lang="en-US" b="1" dirty="0">
                <a:solidFill>
                  <a:srgbClr val="2D2D8A">
                    <a:lumMod val="75000"/>
                  </a:srgbClr>
                </a:solidFill>
              </a:rPr>
              <a:t>Par : </a:t>
            </a:r>
            <a:r>
              <a:rPr lang="en-US" b="1" dirty="0" err="1">
                <a:solidFill>
                  <a:srgbClr val="00B050"/>
                </a:solidFill>
              </a:rPr>
              <a:t>Mohammedi</a:t>
            </a:r>
            <a:r>
              <a:rPr lang="en-US" b="1" dirty="0">
                <a:solidFill>
                  <a:srgbClr val="00B050"/>
                </a:solidFill>
              </a:rPr>
              <a:t>. K</a:t>
            </a:r>
            <a:endParaRPr lang="es-ES" b="1" dirty="0">
              <a:solidFill>
                <a:srgbClr val="00B050"/>
              </a:solidFill>
            </a:endParaRPr>
          </a:p>
        </p:txBody>
      </p:sp>
      <p:sp>
        <p:nvSpPr>
          <p:cNvPr id="8" name="Rectangle 7"/>
          <p:cNvSpPr/>
          <p:nvPr/>
        </p:nvSpPr>
        <p:spPr>
          <a:xfrm>
            <a:off x="4698454" y="3176834"/>
            <a:ext cx="3779342" cy="984885"/>
          </a:xfrm>
          <a:prstGeom prst="rect">
            <a:avLst/>
          </a:prstGeom>
        </p:spPr>
        <p:txBody>
          <a:bodyPr wrap="square">
            <a:spAutoFit/>
          </a:bodyPr>
          <a:lstStyle/>
          <a:p>
            <a:pPr algn="ctr" fontAlgn="base">
              <a:spcBef>
                <a:spcPct val="0"/>
              </a:spcBef>
              <a:spcAft>
                <a:spcPct val="0"/>
              </a:spcAft>
              <a:defRPr/>
            </a:pPr>
            <a:r>
              <a:rPr lang="fr-FR" sz="2000" dirty="0">
                <a:solidFill>
                  <a:srgbClr val="2D2D8A">
                    <a:lumMod val="75000"/>
                  </a:srgbClr>
                </a:solidFill>
              </a:rPr>
              <a:t>La </a:t>
            </a:r>
            <a:r>
              <a:rPr lang="fr-FR" sz="2000" dirty="0" err="1">
                <a:solidFill>
                  <a:srgbClr val="2D2D8A">
                    <a:lumMod val="75000"/>
                  </a:srgbClr>
                </a:solidFill>
              </a:rPr>
              <a:t>biodétérioration</a:t>
            </a:r>
            <a:r>
              <a:rPr lang="fr-FR" sz="2000" dirty="0">
                <a:solidFill>
                  <a:srgbClr val="2D2D8A">
                    <a:lumMod val="75000"/>
                  </a:srgbClr>
                </a:solidFill>
              </a:rPr>
              <a:t> des </a:t>
            </a:r>
            <a:r>
              <a:rPr lang="fr-FR" sz="2000" dirty="0" smtClean="0">
                <a:solidFill>
                  <a:srgbClr val="2D2D8A">
                    <a:lumMod val="75000"/>
                  </a:srgbClr>
                </a:solidFill>
              </a:rPr>
              <a:t>aliments :</a:t>
            </a:r>
          </a:p>
          <a:p>
            <a:pPr algn="ctr" fontAlgn="base">
              <a:spcBef>
                <a:spcPct val="0"/>
              </a:spcBef>
              <a:spcAft>
                <a:spcPct val="0"/>
              </a:spcAft>
              <a:defRPr/>
            </a:pPr>
            <a:r>
              <a:rPr lang="fr-FR" dirty="0" smtClean="0">
                <a:solidFill>
                  <a:srgbClr val="00B050"/>
                </a:solidFill>
              </a:rPr>
              <a:t>Altération des hydrates de carbone</a:t>
            </a:r>
            <a:endParaRPr lang="fr-FR" dirty="0">
              <a:solidFill>
                <a:srgbClr val="00B050"/>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4954" y="73174"/>
            <a:ext cx="1733550" cy="17716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p:spPr>
      </p:pic>
      <p:sp>
        <p:nvSpPr>
          <p:cNvPr id="2" name="Rectangle 1"/>
          <p:cNvSpPr/>
          <p:nvPr/>
        </p:nvSpPr>
        <p:spPr>
          <a:xfrm>
            <a:off x="5508104" y="79464"/>
            <a:ext cx="1800201" cy="1477328"/>
          </a:xfrm>
          <a:prstGeom prst="rect">
            <a:avLst/>
          </a:prstGeom>
        </p:spPr>
        <p:txBody>
          <a:bodyPr wrap="square">
            <a:spAutoFit/>
          </a:bodyPr>
          <a:lstStyle/>
          <a:p>
            <a:endParaRPr lang="fr-FR" dirty="0" smtClean="0">
              <a:hlinkClick r:id="rId5"/>
            </a:endParaRPr>
          </a:p>
          <a:p>
            <a:pPr algn="ctr"/>
            <a:r>
              <a:rPr lang="fr-FR" b="1" dirty="0" smtClean="0">
                <a:hlinkClick r:id="rId6"/>
              </a:rPr>
              <a:t>Université Mohamed </a:t>
            </a:r>
            <a:r>
              <a:rPr lang="fr-FR" b="1" dirty="0" err="1" smtClean="0">
                <a:hlinkClick r:id="rId6"/>
              </a:rPr>
              <a:t>Khider</a:t>
            </a:r>
            <a:r>
              <a:rPr lang="fr-FR" b="1" dirty="0" smtClean="0">
                <a:hlinkClick r:id="rId6"/>
              </a:rPr>
              <a:t> de Biskra</a:t>
            </a:r>
            <a:endParaRPr lang="fr-FR" b="1" dirty="0"/>
          </a:p>
        </p:txBody>
      </p:sp>
    </p:spTree>
    <p:extLst>
      <p:ext uri="{BB962C8B-B14F-4D97-AF65-F5344CB8AC3E}">
        <p14:creationId xmlns:p14="http://schemas.microsoft.com/office/powerpoint/2010/main" val="36824368"/>
      </p:ext>
    </p:extLst>
  </p:cSld>
  <p:clrMapOvr>
    <a:masterClrMapping/>
  </p:clrMapOvr>
  <mc:AlternateContent xmlns:mc="http://schemas.openxmlformats.org/markup-compatibility/2006" xmlns:p14="http://schemas.microsoft.com/office/powerpoint/2010/main">
    <mc:Choice Requires="p14">
      <p:transition spd="slow" p14:dur="2000" advTm="1591"/>
    </mc:Choice>
    <mc:Fallback xmlns="">
      <p:transition spd="slow" advTm="1591"/>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ChangeArrowheads="1"/>
          </p:cNvSpPr>
          <p:nvPr/>
        </p:nvSpPr>
        <p:spPr bwMode="auto">
          <a:xfrm>
            <a:off x="323850" y="714375"/>
            <a:ext cx="84963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a. Altération des hydrates de carbone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 Levanes (ou fructanes) :</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Polysaccharide d’unités de fructose reliées en position </a:t>
            </a:r>
            <a:r>
              <a:rPr lang="fr-FR" b="1" smtClean="0">
                <a:solidFill>
                  <a:srgbClr val="222268"/>
                </a:solidFill>
                <a:latin typeface="Calibri" pitchFamily="34" charset="0"/>
                <a:sym typeface="Symbol" pitchFamily="18" charset="2"/>
              </a:rPr>
              <a:t></a:t>
            </a:r>
            <a:r>
              <a:rPr lang="fr-FR" b="1" smtClean="0">
                <a:solidFill>
                  <a:srgbClr val="222268"/>
                </a:solidFill>
                <a:latin typeface="Calibri" pitchFamily="34" charset="0"/>
              </a:rPr>
              <a:t>2-6, </a:t>
            </a:r>
            <a:r>
              <a:rPr lang="fr-FR" smtClean="0">
                <a:solidFill>
                  <a:srgbClr val="222268"/>
                </a:solidFill>
                <a:latin typeface="Calibri" pitchFamily="34" charset="0"/>
              </a:rPr>
              <a:t>d’autre en position </a:t>
            </a:r>
            <a:r>
              <a:rPr lang="el-GR" b="1" smtClean="0">
                <a:solidFill>
                  <a:srgbClr val="222268"/>
                </a:solidFill>
                <a:latin typeface="Calibri" pitchFamily="34" charset="0"/>
              </a:rPr>
              <a:t>β2</a:t>
            </a:r>
            <a:r>
              <a:rPr lang="fr-FR" b="1" smtClean="0">
                <a:solidFill>
                  <a:srgbClr val="222268"/>
                </a:solidFill>
                <a:latin typeface="Calibri" pitchFamily="34" charset="0"/>
              </a:rPr>
              <a:t>-</a:t>
            </a:r>
            <a:r>
              <a:rPr lang="el-GR" b="1" smtClean="0">
                <a:solidFill>
                  <a:srgbClr val="222268"/>
                </a:solidFill>
                <a:latin typeface="Calibri" pitchFamily="34" charset="0"/>
              </a:rPr>
              <a:t>1</a:t>
            </a:r>
            <a:r>
              <a:rPr lang="fr-FR" smtClean="0">
                <a:solidFill>
                  <a:srgbClr val="222268"/>
                </a:solidFill>
                <a:latin typeface="Calibri" pitchFamily="34" charset="0"/>
              </a:rPr>
              <a:t>obtenu par la polymérisation d’unités saccharose.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Sa synthèse est réalisée par Bacillus megaterium et Bacillus subtilis.</a:t>
            </a: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p:txBody>
      </p:sp>
      <p:sp>
        <p:nvSpPr>
          <p:cNvPr id="4096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pic>
        <p:nvPicPr>
          <p:cNvPr id="409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213" y="3433763"/>
            <a:ext cx="3168650" cy="237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93444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6324600"/>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Exemples: </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Altération du lait</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Le lait est un excellent milieu de culture, de pH = 6,5. Il permet le développement des bactéries, des levures, des moisissures. C’est donc une denrée très périssable.</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Il est riche en un sucre : le lactose. La prolifération bactériennes est responsable de toute un série de dégradations qui aboutissent à :</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D2D8A">
                    <a:lumMod val="75000"/>
                  </a:srgbClr>
                </a:solidFill>
                <a:latin typeface="Calibri" pitchFamily="34" charset="0"/>
                <a:cs typeface="Calibri" pitchFamily="34" charset="0"/>
              </a:rPr>
              <a:t>Une production d’acide lactique</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D2D8A">
                    <a:lumMod val="75000"/>
                  </a:srgbClr>
                </a:solidFill>
                <a:latin typeface="Calibri" pitchFamily="34" charset="0"/>
                <a:cs typeface="Calibri" pitchFamily="34" charset="0"/>
              </a:rPr>
              <a:t>Une coagulation de la caséine (diminution du pH par production d’acide lactique)</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D2D8A">
                    <a:lumMod val="75000"/>
                  </a:srgbClr>
                </a:solidFill>
                <a:latin typeface="Calibri" pitchFamily="34" charset="0"/>
                <a:cs typeface="Calibri" pitchFamily="34" charset="0"/>
              </a:rPr>
              <a:t>Une lipolyse des graisses (</a:t>
            </a:r>
            <a:r>
              <a:rPr lang="fr-FR" dirty="0" smtClean="0">
                <a:solidFill>
                  <a:srgbClr val="2D2D8A">
                    <a:lumMod val="75000"/>
                  </a:srgbClr>
                </a:solidFill>
                <a:latin typeface="Calibri" pitchFamily="34" charset="0"/>
                <a:cs typeface="Calibri" pitchFamily="34" charset="0"/>
              </a:rPr>
              <a:t>rancissement </a:t>
            </a:r>
            <a:r>
              <a:rPr lang="fr-FR" dirty="0">
                <a:solidFill>
                  <a:srgbClr val="2D2D8A">
                    <a:lumMod val="75000"/>
                  </a:srgbClr>
                </a:solidFill>
                <a:latin typeface="Calibri" pitchFamily="34" charset="0"/>
                <a:cs typeface="Calibri" pitchFamily="34" charset="0"/>
              </a:rPr>
              <a:t>des lipides)</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D2D8A">
                    <a:lumMod val="75000"/>
                  </a:srgbClr>
                </a:solidFill>
                <a:latin typeface="Calibri" pitchFamily="34" charset="0"/>
                <a:cs typeface="Calibri" pitchFamily="34" charset="0"/>
              </a:rPr>
              <a:t>Développement d’une texture visqueuse (production de </a:t>
            </a:r>
            <a:r>
              <a:rPr lang="fr-FR" dirty="0" err="1">
                <a:solidFill>
                  <a:srgbClr val="2D2D8A">
                    <a:lumMod val="75000"/>
                  </a:srgbClr>
                </a:solidFill>
                <a:latin typeface="Calibri" pitchFamily="34" charset="0"/>
                <a:cs typeface="Calibri" pitchFamily="34" charset="0"/>
              </a:rPr>
              <a:t>dextranes</a:t>
            </a:r>
            <a:r>
              <a:rPr lang="fr-FR" dirty="0">
                <a:solidFill>
                  <a:srgbClr val="2D2D8A">
                    <a:lumMod val="75000"/>
                  </a:srgbClr>
                </a:solidFill>
                <a:latin typeface="Calibri" pitchFamily="34" charset="0"/>
                <a:cs typeface="Calibri" pitchFamily="34" charset="0"/>
              </a:rPr>
              <a:t>)</a:t>
            </a:r>
          </a:p>
          <a:p>
            <a:pPr marL="285750" indent="-285750" algn="just" fontAlgn="base">
              <a:lnSpc>
                <a:spcPct val="150000"/>
              </a:lnSpc>
              <a:spcBef>
                <a:spcPct val="0"/>
              </a:spcBef>
              <a:spcAft>
                <a:spcPct val="0"/>
              </a:spcAft>
              <a:buClr>
                <a:srgbClr val="FF0000"/>
              </a:buClr>
              <a:buFont typeface="Wingdings" pitchFamily="2" charset="2"/>
              <a:buChar char="q"/>
              <a:defRPr/>
            </a:pPr>
            <a:r>
              <a:rPr lang="fr-FR" dirty="0">
                <a:solidFill>
                  <a:srgbClr val="2D2D8A">
                    <a:lumMod val="75000"/>
                  </a:srgbClr>
                </a:solidFill>
                <a:latin typeface="Calibri" pitchFamily="34" charset="0"/>
                <a:cs typeface="Calibri" pitchFamily="34" charset="0"/>
              </a:rPr>
              <a:t>Production de gaz (CO2)</a:t>
            </a: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p:txBody>
      </p:sp>
      <p:sp>
        <p:nvSpPr>
          <p:cNvPr id="4198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400936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
          <p:cNvSpPr>
            <a:spLocks noChangeArrowheads="1"/>
          </p:cNvSpPr>
          <p:nvPr/>
        </p:nvSpPr>
        <p:spPr bwMode="auto">
          <a:xfrm>
            <a:off x="323850" y="714375"/>
            <a:ext cx="84963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dirty="0"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dirty="0" smtClean="0">
                <a:solidFill>
                  <a:srgbClr val="00B050"/>
                </a:solidFill>
                <a:latin typeface="Calibri" pitchFamily="34" charset="0"/>
              </a:rPr>
              <a:t>a. Altération des hydrates de carbone</a:t>
            </a:r>
          </a:p>
          <a:p>
            <a:pPr algn="just" fontAlgn="base">
              <a:lnSpc>
                <a:spcPct val="150000"/>
              </a:lnSpc>
              <a:spcBef>
                <a:spcPct val="0"/>
              </a:spcBef>
              <a:spcAft>
                <a:spcPct val="0"/>
              </a:spcAft>
              <a:buClr>
                <a:srgbClr val="FF0000"/>
              </a:buClr>
            </a:pPr>
            <a:r>
              <a:rPr lang="fr-FR" b="1" dirty="0" smtClean="0">
                <a:solidFill>
                  <a:srgbClr val="FF0000"/>
                </a:solidFill>
                <a:latin typeface="Calibri" pitchFamily="34" charset="0"/>
              </a:rPr>
              <a:t>Exemples: </a:t>
            </a:r>
          </a:p>
          <a:p>
            <a:pPr algn="just" fontAlgn="base">
              <a:lnSpc>
                <a:spcPct val="150000"/>
              </a:lnSpc>
              <a:spcBef>
                <a:spcPct val="0"/>
              </a:spcBef>
              <a:spcAft>
                <a:spcPct val="0"/>
              </a:spcAft>
              <a:buClr>
                <a:srgbClr val="6B6BCF"/>
              </a:buClr>
              <a:buFont typeface="Wingdings" pitchFamily="2" charset="2"/>
              <a:buChar char="Ø"/>
            </a:pPr>
            <a:r>
              <a:rPr lang="fr-FR" b="1" dirty="0" smtClean="0">
                <a:solidFill>
                  <a:srgbClr val="6B6BCF"/>
                </a:solidFill>
                <a:latin typeface="Calibri" pitchFamily="34" charset="0"/>
              </a:rPr>
              <a:t>Altération du lait</a:t>
            </a:r>
          </a:p>
          <a:p>
            <a:pPr algn="just" fontAlgn="base">
              <a:lnSpc>
                <a:spcPct val="150000"/>
              </a:lnSpc>
              <a:spcBef>
                <a:spcPct val="0"/>
              </a:spcBef>
              <a:spcAft>
                <a:spcPct val="0"/>
              </a:spcAft>
              <a:buClr>
                <a:srgbClr val="FF0000"/>
              </a:buClr>
              <a:buFont typeface="Wingdings" pitchFamily="2" charset="2"/>
              <a:buChar char="v"/>
            </a:pPr>
            <a:r>
              <a:rPr lang="fr-FR" dirty="0" smtClean="0">
                <a:solidFill>
                  <a:srgbClr val="222268"/>
                </a:solidFill>
                <a:latin typeface="Calibri" pitchFamily="34" charset="0"/>
              </a:rPr>
              <a:t>Dans le lait stocké entre 10 et 37°C, les Streptococcus </a:t>
            </a:r>
            <a:r>
              <a:rPr lang="fr-FR" dirty="0" err="1" smtClean="0">
                <a:solidFill>
                  <a:srgbClr val="222268"/>
                </a:solidFill>
                <a:latin typeface="Calibri" pitchFamily="34" charset="0"/>
              </a:rPr>
              <a:t>lactis</a:t>
            </a:r>
            <a:r>
              <a:rPr lang="fr-FR" dirty="0" smtClean="0">
                <a:solidFill>
                  <a:srgbClr val="222268"/>
                </a:solidFill>
                <a:latin typeface="Calibri" pitchFamily="34" charset="0"/>
              </a:rPr>
              <a:t> et peut être les coliformes sont les agents principaux de l’acidification.</a:t>
            </a:r>
          </a:p>
          <a:p>
            <a:pPr algn="just" fontAlgn="base">
              <a:lnSpc>
                <a:spcPct val="150000"/>
              </a:lnSpc>
              <a:spcBef>
                <a:spcPct val="0"/>
              </a:spcBef>
              <a:spcAft>
                <a:spcPct val="0"/>
              </a:spcAft>
              <a:buClr>
                <a:srgbClr val="FF0000"/>
              </a:buClr>
              <a:buFont typeface="Wingdings" pitchFamily="2" charset="2"/>
              <a:buChar char="v"/>
            </a:pPr>
            <a:r>
              <a:rPr lang="fr-FR" dirty="0" smtClean="0">
                <a:solidFill>
                  <a:srgbClr val="222268"/>
                </a:solidFill>
                <a:latin typeface="Calibri" pitchFamily="34" charset="0"/>
              </a:rPr>
              <a:t>A des températures </a:t>
            </a:r>
            <a:r>
              <a:rPr lang="fr-FR" dirty="0" smtClean="0">
                <a:solidFill>
                  <a:srgbClr val="222268"/>
                </a:solidFill>
                <a:latin typeface="Calibri" pitchFamily="34" charset="0"/>
                <a:sym typeface="Symbol" pitchFamily="18" charset="2"/>
              </a:rPr>
              <a:t> </a:t>
            </a:r>
            <a:r>
              <a:rPr lang="fr-FR" dirty="0" smtClean="0">
                <a:solidFill>
                  <a:srgbClr val="222268"/>
                </a:solidFill>
                <a:latin typeface="Calibri" pitchFamily="34" charset="0"/>
              </a:rPr>
              <a:t>37°C, Streptococcus </a:t>
            </a:r>
            <a:r>
              <a:rPr lang="fr-FR" dirty="0" err="1" smtClean="0">
                <a:solidFill>
                  <a:srgbClr val="222268"/>
                </a:solidFill>
                <a:latin typeface="Calibri" pitchFamily="34" charset="0"/>
              </a:rPr>
              <a:t>thermophilus</a:t>
            </a:r>
            <a:r>
              <a:rPr lang="fr-FR" dirty="0" smtClean="0">
                <a:solidFill>
                  <a:srgbClr val="222268"/>
                </a:solidFill>
                <a:latin typeface="Calibri" pitchFamily="34" charset="0"/>
              </a:rPr>
              <a:t> et Streptococcus </a:t>
            </a:r>
            <a:r>
              <a:rPr lang="fr-FR" dirty="0" err="1" smtClean="0">
                <a:solidFill>
                  <a:srgbClr val="222268"/>
                </a:solidFill>
                <a:latin typeface="Calibri" pitchFamily="34" charset="0"/>
              </a:rPr>
              <a:t>faecalis</a:t>
            </a:r>
            <a:r>
              <a:rPr lang="fr-FR" dirty="0" smtClean="0">
                <a:solidFill>
                  <a:srgbClr val="222268"/>
                </a:solidFill>
                <a:latin typeface="Calibri" pitchFamily="34" charset="0"/>
              </a:rPr>
              <a:t> sont les premiers à produire de l’acide mais très </a:t>
            </a:r>
            <a:r>
              <a:rPr lang="fr-FR" dirty="0" err="1" smtClean="0">
                <a:solidFill>
                  <a:srgbClr val="222268"/>
                </a:solidFill>
                <a:latin typeface="Calibri" pitchFamily="34" charset="0"/>
              </a:rPr>
              <a:t>tot</a:t>
            </a:r>
            <a:r>
              <a:rPr lang="fr-FR" dirty="0" smtClean="0">
                <a:solidFill>
                  <a:srgbClr val="222268"/>
                </a:solidFill>
                <a:latin typeface="Calibri" pitchFamily="34" charset="0"/>
              </a:rPr>
              <a:t>, ils sont inhibés par leur propre acidité et sont remplacés par les lactobacilles qui produisent davantage d’acide et qui sont beaucoup plus </a:t>
            </a:r>
            <a:r>
              <a:rPr lang="fr-FR" dirty="0" err="1" smtClean="0">
                <a:solidFill>
                  <a:srgbClr val="222268"/>
                </a:solidFill>
                <a:latin typeface="Calibri" pitchFamily="34" charset="0"/>
              </a:rPr>
              <a:t>acido</a:t>
            </a:r>
            <a:r>
              <a:rPr lang="fr-FR" dirty="0" smtClean="0">
                <a:solidFill>
                  <a:srgbClr val="222268"/>
                </a:solidFill>
                <a:latin typeface="Calibri" pitchFamily="34" charset="0"/>
              </a:rPr>
              <a:t>-tolérants.</a:t>
            </a:r>
          </a:p>
          <a:p>
            <a:pPr algn="just" fontAlgn="base">
              <a:lnSpc>
                <a:spcPct val="150000"/>
              </a:lnSpc>
              <a:spcBef>
                <a:spcPct val="0"/>
              </a:spcBef>
              <a:spcAft>
                <a:spcPct val="0"/>
              </a:spcAft>
              <a:buClr>
                <a:srgbClr val="FF0000"/>
              </a:buClr>
            </a:pPr>
            <a:endParaRPr lang="fr-FR" dirty="0" smtClean="0">
              <a:solidFill>
                <a:srgbClr val="222268"/>
              </a:solidFill>
              <a:latin typeface="Calibri" pitchFamily="34" charset="0"/>
            </a:endParaRPr>
          </a:p>
        </p:txBody>
      </p:sp>
      <p:sp>
        <p:nvSpPr>
          <p:cNvPr id="4301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34238896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507841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Exemples: </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Sucre Brut et Confiserie</a:t>
            </a:r>
          </a:p>
          <a:p>
            <a:pPr algn="just" fontAlgn="base">
              <a:lnSpc>
                <a:spcPct val="150000"/>
              </a:lnSpc>
              <a:spcBef>
                <a:spcPct val="0"/>
              </a:spcBef>
              <a:spcAft>
                <a:spcPct val="0"/>
              </a:spcAft>
              <a:buClr>
                <a:srgbClr val="2D2D8A">
                  <a:lumMod val="60000"/>
                  <a:lumOff val="40000"/>
                </a:srgbClr>
              </a:buClr>
              <a:defRPr/>
            </a:pPr>
            <a:r>
              <a:rPr lang="fr-FR" b="1" dirty="0">
                <a:solidFill>
                  <a:srgbClr val="2D2D8A">
                    <a:lumMod val="60000"/>
                    <a:lumOff val="40000"/>
                  </a:srgbClr>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rPr>
              <a:t>Ces denrées comprennent, outre le saccharose et le glucose cristallisés commercialement purs, les sirops, les divers types de bonbons au sucre, les fruits confits, les pâtes de fruits enfin les confitures, gelées et marmelades de fruits.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Elles sont peu atteintes par les altérations microbiennes lorsqu’elles sont préparées, conditionnées et entreposées convenablement ; en effet, en raison de leur teneur en sucre, elles ont :</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Des activités d’eau très faibles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Souvent des pH relativement bas.</a:t>
            </a:r>
          </a:p>
        </p:txBody>
      </p:sp>
      <p:sp>
        <p:nvSpPr>
          <p:cNvPr id="4403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37149597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5494338"/>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Exemples: </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Sucre Brut et Confiserie</a:t>
            </a:r>
            <a:endParaRPr lang="fr-FR" dirty="0">
              <a:solidFill>
                <a:srgbClr val="2D2D8A">
                  <a:lumMod val="75000"/>
                </a:srgbClr>
              </a:solidFill>
              <a:latin typeface="Calibri" pitchFamily="34" charset="0"/>
              <a:cs typeface="Calibri" pitchFamily="34" charset="0"/>
            </a:endParaRPr>
          </a:p>
          <a:p>
            <a:pPr marL="285750" indent="-285750" algn="just" fontAlgn="base">
              <a:lnSpc>
                <a:spcPct val="150000"/>
              </a:lnSpc>
              <a:spcBef>
                <a:spcPct val="0"/>
              </a:spcBef>
              <a:spcAft>
                <a:spcPct val="0"/>
              </a:spcAft>
              <a:buClr>
                <a:srgbClr val="FF0000"/>
              </a:buClr>
              <a:buFont typeface="Wingdings" pitchFamily="2" charset="2"/>
              <a:buChar char="§"/>
              <a:defRPr/>
            </a:pPr>
            <a:r>
              <a:rPr lang="fr-FR" dirty="0">
                <a:solidFill>
                  <a:srgbClr val="2D2D8A">
                    <a:lumMod val="75000"/>
                  </a:srgbClr>
                </a:solidFill>
                <a:latin typeface="Calibri" pitchFamily="34" charset="0"/>
                <a:cs typeface="Calibri" pitchFamily="34" charset="0"/>
              </a:rPr>
              <a:t>Tout comme les farines et les amidons, le saccharose cristallisé ou raffiné ainsi que le glucose en poudre, sont parfois riches en spores thermorésistantes de bactéries thermophiles ou </a:t>
            </a:r>
            <a:r>
              <a:rPr lang="fr-FR" dirty="0" err="1">
                <a:solidFill>
                  <a:srgbClr val="2D2D8A">
                    <a:lumMod val="75000"/>
                  </a:srgbClr>
                </a:solidFill>
                <a:latin typeface="Calibri" pitchFamily="34" charset="0"/>
                <a:cs typeface="Calibri" pitchFamily="34" charset="0"/>
              </a:rPr>
              <a:t>thermotolérantes</a:t>
            </a:r>
            <a:r>
              <a:rPr lang="fr-FR" dirty="0">
                <a:solidFill>
                  <a:srgbClr val="2D2D8A">
                    <a:lumMod val="75000"/>
                  </a:srgbClr>
                </a:solidFill>
                <a:latin typeface="Calibri" pitchFamily="34" charset="0"/>
                <a:cs typeface="Calibri" pitchFamily="34" charset="0"/>
              </a:rPr>
              <a:t>. </a:t>
            </a:r>
          </a:p>
          <a:p>
            <a:pPr marL="285750" indent="-285750" algn="just" fontAlgn="base">
              <a:lnSpc>
                <a:spcPct val="150000"/>
              </a:lnSpc>
              <a:spcBef>
                <a:spcPct val="0"/>
              </a:spcBef>
              <a:spcAft>
                <a:spcPct val="0"/>
              </a:spcAft>
              <a:buClr>
                <a:srgbClr val="FF0000"/>
              </a:buClr>
              <a:buFont typeface="Wingdings" pitchFamily="2" charset="2"/>
              <a:buChar char="§"/>
              <a:defRPr/>
            </a:pPr>
            <a:r>
              <a:rPr lang="fr-FR" dirty="0">
                <a:solidFill>
                  <a:srgbClr val="2D2D8A">
                    <a:lumMod val="75000"/>
                  </a:srgbClr>
                </a:solidFill>
                <a:latin typeface="Calibri" pitchFamily="34" charset="0"/>
                <a:cs typeface="Calibri" pitchFamily="34" charset="0"/>
              </a:rPr>
              <a:t>La charge microbienne d’un sucre sec, gardé à l’abri des souillures et de l’humidité diminue spontanément avec le temps.</a:t>
            </a:r>
          </a:p>
          <a:p>
            <a:pPr marL="285750" indent="-285750" algn="just" fontAlgn="base">
              <a:lnSpc>
                <a:spcPct val="150000"/>
              </a:lnSpc>
              <a:spcBef>
                <a:spcPct val="0"/>
              </a:spcBef>
              <a:spcAft>
                <a:spcPct val="0"/>
              </a:spcAft>
              <a:buClr>
                <a:srgbClr val="FF0000"/>
              </a:buClr>
              <a:buFont typeface="Wingdings" pitchFamily="2" charset="2"/>
              <a:buChar char="§"/>
              <a:defRPr/>
            </a:pPr>
            <a:r>
              <a:rPr lang="fr-FR" dirty="0">
                <a:solidFill>
                  <a:srgbClr val="2D2D8A">
                    <a:lumMod val="75000"/>
                  </a:srgbClr>
                </a:solidFill>
                <a:latin typeface="Calibri" pitchFamily="34" charset="0"/>
                <a:cs typeface="Calibri" pitchFamily="34" charset="0"/>
              </a:rPr>
              <a:t>Dans les pays tropicaux, l’humidité étant plus élevée, il y a plus de chances de contamination.</a:t>
            </a:r>
          </a:p>
          <a:p>
            <a:pPr marL="285750" indent="-285750" algn="just" fontAlgn="base">
              <a:lnSpc>
                <a:spcPct val="150000"/>
              </a:lnSpc>
              <a:spcBef>
                <a:spcPct val="0"/>
              </a:spcBef>
              <a:spcAft>
                <a:spcPct val="0"/>
              </a:spcAft>
              <a:buClr>
                <a:srgbClr val="FF0000"/>
              </a:buClr>
              <a:buFont typeface="Wingdings" pitchFamily="2" charset="2"/>
              <a:buChar char="§"/>
              <a:defRPr/>
            </a:pPr>
            <a:r>
              <a:rPr lang="fr-FR" dirty="0">
                <a:solidFill>
                  <a:srgbClr val="2D2D8A">
                    <a:lumMod val="75000"/>
                  </a:srgbClr>
                </a:solidFill>
                <a:latin typeface="Calibri" pitchFamily="34" charset="0"/>
                <a:cs typeface="Calibri" pitchFamily="34" charset="0"/>
              </a:rPr>
              <a:t>Les produits liquides à teneur élevée en sucres sont exposés à l’attaque des levures </a:t>
            </a:r>
            <a:r>
              <a:rPr lang="fr-FR" dirty="0" err="1">
                <a:solidFill>
                  <a:srgbClr val="2D2D8A">
                    <a:lumMod val="75000"/>
                  </a:srgbClr>
                </a:solidFill>
                <a:latin typeface="Calibri" pitchFamily="34" charset="0"/>
                <a:cs typeface="Calibri" pitchFamily="34" charset="0"/>
              </a:rPr>
              <a:t>osmophiles</a:t>
            </a:r>
            <a:r>
              <a:rPr lang="fr-FR" dirty="0">
                <a:solidFill>
                  <a:srgbClr val="2D2D8A">
                    <a:lumMod val="75000"/>
                  </a:srgbClr>
                </a:solidFill>
                <a:latin typeface="Calibri" pitchFamily="34" charset="0"/>
                <a:cs typeface="Calibri" pitchFamily="34" charset="0"/>
              </a:rPr>
              <a:t> et des moisissures en surface.</a:t>
            </a:r>
          </a:p>
        </p:txBody>
      </p:sp>
      <p:sp>
        <p:nvSpPr>
          <p:cNvPr id="4505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35530053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24656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Exemples: </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Altération des jus de fruits</a:t>
            </a:r>
          </a:p>
          <a:p>
            <a:pPr algn="just" fontAlgn="base">
              <a:lnSpc>
                <a:spcPct val="150000"/>
              </a:lnSpc>
              <a:spcBef>
                <a:spcPct val="0"/>
              </a:spcBef>
              <a:spcAft>
                <a:spcPct val="0"/>
              </a:spcAft>
              <a:buClr>
                <a:srgbClr val="2D2D8A">
                  <a:lumMod val="60000"/>
                  <a:lumOff val="40000"/>
                </a:srgbClr>
              </a:buClr>
              <a:defRPr/>
            </a:pPr>
            <a:r>
              <a:rPr lang="fr-FR" b="1" u="sng" dirty="0">
                <a:solidFill>
                  <a:srgbClr val="2D2D8A">
                    <a:lumMod val="75000"/>
                  </a:srgbClr>
                </a:solidFill>
                <a:latin typeface="Calibri" pitchFamily="34" charset="0"/>
                <a:cs typeface="Calibri" pitchFamily="34" charset="0"/>
              </a:rPr>
              <a:t>Par les bactéries :</a:t>
            </a:r>
          </a:p>
          <a:p>
            <a:pPr algn="just" fontAlgn="base">
              <a:lnSpc>
                <a:spcPct val="150000"/>
              </a:lnSpc>
              <a:spcBef>
                <a:spcPct val="0"/>
              </a:spcBef>
              <a:spcAft>
                <a:spcPct val="0"/>
              </a:spcAft>
              <a:buClr>
                <a:srgbClr val="2D2D8A">
                  <a:lumMod val="60000"/>
                  <a:lumOff val="40000"/>
                </a:srgbClr>
              </a:buClr>
              <a:defRPr/>
            </a:pPr>
            <a:r>
              <a:rPr lang="fr-FR" dirty="0">
                <a:solidFill>
                  <a:srgbClr val="2D2D8A">
                    <a:lumMod val="75000"/>
                  </a:srgbClr>
                </a:solidFill>
                <a:latin typeface="Calibri" pitchFamily="34" charset="0"/>
                <a:cs typeface="Calibri" pitchFamily="34" charset="0"/>
              </a:rPr>
              <a:t>Les bactéries associées aux jus de fruits sont les Lactobacilles (acidophiles). Les Lactobacilles produisent de l’acide lactique et autres acides.</a:t>
            </a:r>
          </a:p>
          <a:p>
            <a:pPr algn="just" fontAlgn="base">
              <a:lnSpc>
                <a:spcPct val="150000"/>
              </a:lnSpc>
              <a:spcBef>
                <a:spcPct val="0"/>
              </a:spcBef>
              <a:spcAft>
                <a:spcPct val="0"/>
              </a:spcAft>
              <a:buClr>
                <a:srgbClr val="2D2D8A">
                  <a:lumMod val="60000"/>
                  <a:lumOff val="40000"/>
                </a:srgbClr>
              </a:buClr>
              <a:defRPr/>
            </a:pPr>
            <a:r>
              <a:rPr lang="fr-FR" b="1" u="sng" dirty="0">
                <a:solidFill>
                  <a:srgbClr val="2D2D8A">
                    <a:lumMod val="75000"/>
                  </a:srgbClr>
                </a:solidFill>
                <a:latin typeface="Calibri" pitchFamily="34" charset="0"/>
                <a:cs typeface="Calibri" pitchFamily="34" charset="0"/>
              </a:rPr>
              <a:t>Par les levures :</a:t>
            </a:r>
          </a:p>
          <a:p>
            <a:pPr algn="just" fontAlgn="base">
              <a:lnSpc>
                <a:spcPct val="150000"/>
              </a:lnSpc>
              <a:spcBef>
                <a:spcPct val="0"/>
              </a:spcBef>
              <a:spcAft>
                <a:spcPct val="0"/>
              </a:spcAft>
              <a:buClr>
                <a:srgbClr val="2D2D8A">
                  <a:lumMod val="60000"/>
                  <a:lumOff val="40000"/>
                </a:srgbClr>
              </a:buClr>
              <a:defRPr/>
            </a:pPr>
            <a:r>
              <a:rPr lang="fr-FR" dirty="0">
                <a:solidFill>
                  <a:srgbClr val="2D2D8A">
                    <a:lumMod val="75000"/>
                  </a:srgbClr>
                </a:solidFill>
                <a:latin typeface="Calibri" pitchFamily="34" charset="0"/>
                <a:cs typeface="Calibri" pitchFamily="34" charset="0"/>
              </a:rPr>
              <a:t>Lorsque les teneurs en sucre sont comprises entre 10% et 30%, les levures peuvent se développer.</a:t>
            </a:r>
          </a:p>
        </p:txBody>
      </p:sp>
      <p:sp>
        <p:nvSpPr>
          <p:cNvPr id="4608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39134412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p:cNvSpPr>
            <a:spLocks noChangeArrowheads="1"/>
          </p:cNvSpPr>
          <p:nvPr/>
        </p:nvSpPr>
        <p:spPr bwMode="auto">
          <a:xfrm>
            <a:off x="323850" y="714375"/>
            <a:ext cx="8496300" cy="88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a. Altération des hydrates de carbone</a:t>
            </a:r>
          </a:p>
        </p:txBody>
      </p:sp>
      <p:sp>
        <p:nvSpPr>
          <p:cNvPr id="4710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pic>
        <p:nvPicPr>
          <p:cNvPr id="4710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363" y="1628775"/>
            <a:ext cx="7502525"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4171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300037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Exemples: </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Altération des pectines des fruits et légumes</a:t>
            </a:r>
            <a:endParaRPr lang="fr-FR" b="1" u="sng" dirty="0">
              <a:solidFill>
                <a:srgbClr val="2D2D8A">
                  <a:lumMod val="60000"/>
                  <a:lumOff val="40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Les substances pectiques sont des polymères linéaires de l’acide </a:t>
            </a:r>
            <a:r>
              <a:rPr lang="fr-FR" dirty="0" err="1">
                <a:solidFill>
                  <a:srgbClr val="2D2D8A">
                    <a:lumMod val="75000"/>
                  </a:srgbClr>
                </a:solidFill>
                <a:latin typeface="Calibri" pitchFamily="34" charset="0"/>
                <a:cs typeface="Calibri" pitchFamily="34" charset="0"/>
              </a:rPr>
              <a:t>galacturonique</a:t>
            </a:r>
            <a:r>
              <a:rPr lang="fr-FR" dirty="0">
                <a:solidFill>
                  <a:srgbClr val="2D2D8A">
                    <a:lumMod val="75000"/>
                  </a:srgbClr>
                </a:solidFill>
                <a:latin typeface="Calibri" pitchFamily="34" charset="0"/>
                <a:cs typeface="Calibri" pitchFamily="34" charset="0"/>
              </a:rPr>
              <a:t> dont une partie plus ou moins grande des groupements carboxyles sont estérifiés par des radicaux méthyles. </a:t>
            </a:r>
          </a:p>
        </p:txBody>
      </p:sp>
      <p:sp>
        <p:nvSpPr>
          <p:cNvPr id="4813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pic>
        <p:nvPicPr>
          <p:cNvPr id="4813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663" y="3729038"/>
            <a:ext cx="7458075" cy="182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3" name="Rectangle 2"/>
          <p:cNvSpPr>
            <a:spLocks noChangeArrowheads="1"/>
          </p:cNvSpPr>
          <p:nvPr/>
        </p:nvSpPr>
        <p:spPr bwMode="auto">
          <a:xfrm>
            <a:off x="3203575" y="5589588"/>
            <a:ext cx="322262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Structure de la pectine </a:t>
            </a:r>
          </a:p>
        </p:txBody>
      </p:sp>
    </p:spTree>
    <p:extLst>
      <p:ext uri="{BB962C8B-B14F-4D97-AF65-F5344CB8AC3E}">
        <p14:creationId xmlns:p14="http://schemas.microsoft.com/office/powerpoint/2010/main" val="36636317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5494338"/>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Exemples: </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Altération des pectines des fruits et légumes</a:t>
            </a:r>
            <a:endParaRPr lang="fr-FR" b="1" u="sng" dirty="0">
              <a:solidFill>
                <a:srgbClr val="2D2D8A">
                  <a:lumMod val="60000"/>
                  <a:lumOff val="40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La propriété la plus importante du point de vue de la technologie alimentaire est leur aptitude à former des gels.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La différence la plus importante entre les légumes et les fruits (au sens gastronomique et non botanique) réside pour le développement des microorganismes dans le pH.</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pH </a:t>
            </a:r>
            <a:r>
              <a:rPr lang="fr-FR" dirty="0">
                <a:solidFill>
                  <a:srgbClr val="2D2D8A">
                    <a:lumMod val="75000"/>
                  </a:srgbClr>
                </a:solidFill>
                <a:latin typeface="Calibri" pitchFamily="34" charset="0"/>
                <a:cs typeface="Calibri" pitchFamily="34" charset="0"/>
                <a:sym typeface="Symbol"/>
              </a:rPr>
              <a:t></a:t>
            </a:r>
            <a:r>
              <a:rPr lang="fr-FR" dirty="0">
                <a:solidFill>
                  <a:srgbClr val="2D2D8A">
                    <a:lumMod val="75000"/>
                  </a:srgbClr>
                </a:solidFill>
                <a:latin typeface="Calibri" pitchFamily="34" charset="0"/>
                <a:cs typeface="Calibri" pitchFamily="34" charset="0"/>
              </a:rPr>
              <a:t> 4,5 chez les fruits succulents ou pulpeux.</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Plus généralement 5,5 </a:t>
            </a:r>
            <a:r>
              <a:rPr lang="fr-FR" dirty="0">
                <a:solidFill>
                  <a:srgbClr val="2D2D8A">
                    <a:lumMod val="75000"/>
                  </a:srgbClr>
                </a:solidFill>
                <a:latin typeface="Calibri" pitchFamily="34" charset="0"/>
                <a:cs typeface="Calibri" pitchFamily="34" charset="0"/>
                <a:sym typeface="Symbol"/>
              </a:rPr>
              <a:t></a:t>
            </a:r>
            <a:r>
              <a:rPr lang="fr-FR" dirty="0">
                <a:solidFill>
                  <a:srgbClr val="2D2D8A">
                    <a:lumMod val="75000"/>
                  </a:srgbClr>
                </a:solidFill>
                <a:latin typeface="Calibri" pitchFamily="34" charset="0"/>
                <a:cs typeface="Calibri" pitchFamily="34" charset="0"/>
              </a:rPr>
              <a:t> pH </a:t>
            </a:r>
            <a:r>
              <a:rPr lang="fr-FR" dirty="0">
                <a:solidFill>
                  <a:srgbClr val="2D2D8A">
                    <a:lumMod val="75000"/>
                  </a:srgbClr>
                </a:solidFill>
                <a:latin typeface="Calibri" pitchFamily="34" charset="0"/>
                <a:cs typeface="Calibri" pitchFamily="34" charset="0"/>
                <a:sym typeface="Symbol"/>
              </a:rPr>
              <a:t> </a:t>
            </a:r>
            <a:r>
              <a:rPr lang="fr-FR" dirty="0">
                <a:solidFill>
                  <a:srgbClr val="2D2D8A">
                    <a:lumMod val="75000"/>
                  </a:srgbClr>
                </a:solidFill>
                <a:latin typeface="Calibri" pitchFamily="34" charset="0"/>
                <a:cs typeface="Calibri" pitchFamily="34" charset="0"/>
              </a:rPr>
              <a:t>6,5 chez les légumes.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a:t>
            </a: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p:txBody>
      </p:sp>
      <p:sp>
        <p:nvSpPr>
          <p:cNvPr id="4915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26290781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246563"/>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b="1" dirty="0">
                <a:solidFill>
                  <a:srgbClr val="FF0000"/>
                </a:solidFill>
                <a:latin typeface="Calibri" pitchFamily="34" charset="0"/>
                <a:cs typeface="Calibri" pitchFamily="34" charset="0"/>
              </a:rPr>
              <a:t>Exemples: </a:t>
            </a:r>
          </a:p>
          <a:p>
            <a:pPr marL="285750" indent="-285750" algn="just" fontAlgn="base">
              <a:lnSpc>
                <a:spcPct val="150000"/>
              </a:lnSpc>
              <a:spcBef>
                <a:spcPct val="0"/>
              </a:spcBef>
              <a:spcAft>
                <a:spcPct val="0"/>
              </a:spcAft>
              <a:buClr>
                <a:srgbClr val="2D2D8A">
                  <a:lumMod val="60000"/>
                  <a:lumOff val="40000"/>
                </a:srgbClr>
              </a:buClr>
              <a:buFont typeface="Wingdings" pitchFamily="2" charset="2"/>
              <a:buChar char="Ø"/>
              <a:defRPr/>
            </a:pPr>
            <a:r>
              <a:rPr lang="fr-FR" b="1" dirty="0">
                <a:solidFill>
                  <a:srgbClr val="2D2D8A">
                    <a:lumMod val="60000"/>
                    <a:lumOff val="40000"/>
                  </a:srgbClr>
                </a:solidFill>
                <a:latin typeface="Calibri" pitchFamily="34" charset="0"/>
                <a:cs typeface="Calibri" pitchFamily="34" charset="0"/>
              </a:rPr>
              <a:t>Altération des pectines des fruits et légumes</a:t>
            </a:r>
            <a:endParaRPr lang="fr-FR" b="1" u="sng" dirty="0">
              <a:solidFill>
                <a:srgbClr val="2D2D8A">
                  <a:lumMod val="60000"/>
                  <a:lumOff val="40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D’où l’altération des fruits est le fait de levures et surtout ns de moisissures dans les premiers phases.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     L’altération des légumes est souvent aussi le fait de bactéries. Mais en plus du pH, il y a de nombreux autres facteurs qui interviennent dans l’altération des fruits et des légumes.</a:t>
            </a: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p:txBody>
      </p:sp>
      <p:sp>
        <p:nvSpPr>
          <p:cNvPr id="5017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421075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47986" y="1971997"/>
            <a:ext cx="6048350" cy="1892826"/>
          </a:xfrm>
          <a:prstGeom prst="rect">
            <a:avLst/>
          </a:prstGeom>
        </p:spPr>
        <p:txBody>
          <a:bodyPr wrap="square">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ctr" fontAlgn="base">
              <a:lnSpc>
                <a:spcPct val="150000"/>
              </a:lnSpc>
              <a:spcBef>
                <a:spcPct val="0"/>
              </a:spcBef>
              <a:spcAft>
                <a:spcPct val="0"/>
              </a:spcAft>
              <a:buClr>
                <a:srgbClr val="FF0000"/>
              </a:buClr>
              <a:defRPr/>
            </a:pPr>
            <a:r>
              <a:rPr lang="fr-FR" sz="2000" b="1" u="sng" dirty="0">
                <a:solidFill>
                  <a:srgbClr val="2D2D8A">
                    <a:lumMod val="75000"/>
                  </a:srgbClr>
                </a:solidFill>
                <a:latin typeface="Calibri" pitchFamily="34" charset="0"/>
                <a:cs typeface="Calibri" pitchFamily="34" charset="0"/>
              </a:rPr>
              <a:t>La </a:t>
            </a:r>
            <a:r>
              <a:rPr lang="fr-FR" sz="2000" b="1" u="sng" dirty="0" err="1">
                <a:solidFill>
                  <a:srgbClr val="2D2D8A">
                    <a:lumMod val="75000"/>
                  </a:srgbClr>
                </a:solidFill>
                <a:latin typeface="Calibri" pitchFamily="34" charset="0"/>
                <a:cs typeface="Calibri" pitchFamily="34" charset="0"/>
              </a:rPr>
              <a:t>biodétérioration</a:t>
            </a:r>
            <a:r>
              <a:rPr lang="fr-FR" sz="2000" b="1" u="sng" dirty="0">
                <a:solidFill>
                  <a:srgbClr val="2D2D8A">
                    <a:lumMod val="75000"/>
                  </a:srgbClr>
                </a:solidFill>
                <a:latin typeface="Calibri" pitchFamily="34" charset="0"/>
                <a:cs typeface="Calibri" pitchFamily="34" charset="0"/>
              </a:rPr>
              <a:t> des </a:t>
            </a:r>
            <a:r>
              <a:rPr lang="fr-FR" sz="2000" b="1" u="sng" dirty="0" smtClean="0">
                <a:solidFill>
                  <a:srgbClr val="2D2D8A">
                    <a:lumMod val="75000"/>
                  </a:srgbClr>
                </a:solidFill>
                <a:latin typeface="Calibri" pitchFamily="34" charset="0"/>
                <a:cs typeface="Calibri" pitchFamily="34" charset="0"/>
              </a:rPr>
              <a:t>aliments </a:t>
            </a:r>
          </a:p>
          <a:p>
            <a:pPr algn="ctr" fontAlgn="base">
              <a:lnSpc>
                <a:spcPct val="150000"/>
              </a:lnSpc>
              <a:spcBef>
                <a:spcPct val="0"/>
              </a:spcBef>
              <a:spcAft>
                <a:spcPct val="0"/>
              </a:spcAft>
              <a:buClr>
                <a:srgbClr val="FF0000"/>
              </a:buClr>
              <a:defRPr/>
            </a:pPr>
            <a:r>
              <a:rPr lang="fr-FR" sz="2000" dirty="0" smtClean="0">
                <a:solidFill>
                  <a:srgbClr val="2D2D8A">
                    <a:lumMod val="75000"/>
                  </a:srgbClr>
                </a:solidFill>
                <a:latin typeface="Calibri" pitchFamily="34" charset="0"/>
                <a:cs typeface="Calibri" pitchFamily="34" charset="0"/>
              </a:rPr>
              <a:t>désigne l’altération des aliments par des microorganismes.</a:t>
            </a:r>
            <a:endParaRPr lang="fr-FR" sz="2000" dirty="0">
              <a:solidFill>
                <a:srgbClr val="2D2D8A">
                  <a:lumMod val="75000"/>
                </a:srgbClr>
              </a:solidFill>
              <a:latin typeface="Calibri" pitchFamily="34" charset="0"/>
              <a:cs typeface="Calibri" pitchFamily="34" charset="0"/>
            </a:endParaRPr>
          </a:p>
        </p:txBody>
      </p:sp>
      <p:sp>
        <p:nvSpPr>
          <p:cNvPr id="3584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dirty="0" smtClean="0">
                <a:solidFill>
                  <a:srgbClr val="FF0000"/>
                </a:solidFill>
                <a:latin typeface="Calibri" pitchFamily="34" charset="0"/>
              </a:rPr>
              <a:t>La </a:t>
            </a:r>
            <a:r>
              <a:rPr lang="fr-FR" sz="2400" b="1" dirty="0" err="1" smtClean="0">
                <a:solidFill>
                  <a:srgbClr val="FF0000"/>
                </a:solidFill>
                <a:latin typeface="Calibri" pitchFamily="34" charset="0"/>
              </a:rPr>
              <a:t>biodétérioration</a:t>
            </a:r>
            <a:r>
              <a:rPr lang="fr-FR" sz="2400" b="1" dirty="0" smtClean="0">
                <a:solidFill>
                  <a:srgbClr val="FF0000"/>
                </a:solidFill>
                <a:latin typeface="Calibri" pitchFamily="34" charset="0"/>
              </a:rPr>
              <a:t> des aliments</a:t>
            </a:r>
          </a:p>
        </p:txBody>
      </p:sp>
    </p:spTree>
    <p:extLst>
      <p:ext uri="{BB962C8B-B14F-4D97-AF65-F5344CB8AC3E}">
        <p14:creationId xmlns:p14="http://schemas.microsoft.com/office/powerpoint/2010/main" val="19948738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p:cNvSpPr>
            <a:spLocks noChangeArrowheads="1"/>
          </p:cNvSpPr>
          <p:nvPr/>
        </p:nvSpPr>
        <p:spPr bwMode="auto">
          <a:xfrm>
            <a:off x="323850" y="714375"/>
            <a:ext cx="8496300" cy="88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     </a:t>
            </a:r>
          </a:p>
        </p:txBody>
      </p:sp>
      <p:sp>
        <p:nvSpPr>
          <p:cNvPr id="5120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pic>
        <p:nvPicPr>
          <p:cNvPr id="5120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975" y="981075"/>
            <a:ext cx="7258050" cy="581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2975" y="620713"/>
            <a:ext cx="71151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413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1268413"/>
            <a:ext cx="8496300" cy="461962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marL="285750" indent="-285750" algn="just" fontAlgn="base">
              <a:lnSpc>
                <a:spcPct val="150000"/>
              </a:lnSpc>
              <a:spcBef>
                <a:spcPct val="0"/>
              </a:spcBef>
              <a:spcAft>
                <a:spcPct val="0"/>
              </a:spcAft>
              <a:buClr>
                <a:srgbClr val="FF0000"/>
              </a:buClr>
              <a:buFont typeface="Arial" pitchFamily="34" charset="0"/>
              <a:buChar char="•"/>
              <a:defRPr/>
            </a:pPr>
            <a:r>
              <a:rPr lang="fr-FR" dirty="0">
                <a:solidFill>
                  <a:srgbClr val="2D2D8A">
                    <a:lumMod val="75000"/>
                  </a:srgbClr>
                </a:solidFill>
                <a:latin typeface="Calibri" pitchFamily="34" charset="0"/>
                <a:cs typeface="Calibri" pitchFamily="34" charset="0"/>
              </a:rPr>
              <a:t>La plupart des aliments d’origine animale sont périssables.</a:t>
            </a:r>
          </a:p>
          <a:p>
            <a:pPr marL="285750" indent="-285750" algn="just" fontAlgn="base">
              <a:lnSpc>
                <a:spcPct val="150000"/>
              </a:lnSpc>
              <a:spcBef>
                <a:spcPct val="0"/>
              </a:spcBef>
              <a:spcAft>
                <a:spcPct val="0"/>
              </a:spcAft>
              <a:buClr>
                <a:srgbClr val="FF0000"/>
              </a:buClr>
              <a:buFont typeface="Arial" pitchFamily="34" charset="0"/>
              <a:buChar char="•"/>
              <a:defRPr/>
            </a:pPr>
            <a:r>
              <a:rPr lang="fr-FR" dirty="0">
                <a:solidFill>
                  <a:srgbClr val="2D2D8A">
                    <a:lumMod val="75000"/>
                  </a:srgbClr>
                </a:solidFill>
                <a:latin typeface="Calibri" pitchFamily="34" charset="0"/>
                <a:cs typeface="Calibri" pitchFamily="34" charset="0"/>
              </a:rPr>
              <a:t>Plusieurs agents peuvent intervenir : physiques (déshydratation superficielle ou profonde), chimiques (oxydation des pigments et des graisses et réaction des composés entre eux), biochimiques (intervention des enzymes tissulaires) et microbiologique.</a:t>
            </a:r>
          </a:p>
          <a:p>
            <a:pPr marL="285750" indent="-285750" algn="just" fontAlgn="base">
              <a:lnSpc>
                <a:spcPct val="150000"/>
              </a:lnSpc>
              <a:spcBef>
                <a:spcPct val="0"/>
              </a:spcBef>
              <a:spcAft>
                <a:spcPct val="0"/>
              </a:spcAft>
              <a:buClr>
                <a:srgbClr val="FF0000"/>
              </a:buClr>
              <a:buFont typeface="Arial" pitchFamily="34" charset="0"/>
              <a:buChar char="•"/>
              <a:defRPr/>
            </a:pPr>
            <a:r>
              <a:rPr lang="fr-FR" dirty="0">
                <a:solidFill>
                  <a:srgbClr val="2D2D8A">
                    <a:lumMod val="75000"/>
                  </a:srgbClr>
                </a:solidFill>
                <a:latin typeface="Calibri" pitchFamily="34" charset="0"/>
                <a:cs typeface="Calibri" pitchFamily="34" charset="0"/>
              </a:rPr>
              <a:t>Pour une modification donnée, il n’est pas toujours possible de déterminer son origine. Les modifications de couleur peuvent être dues à l’oxydation, mais aussi à l’intervention de bactéries.</a:t>
            </a:r>
          </a:p>
          <a:p>
            <a:pPr marL="285750" indent="-285750" algn="just" fontAlgn="base">
              <a:lnSpc>
                <a:spcPct val="150000"/>
              </a:lnSpc>
              <a:spcBef>
                <a:spcPct val="0"/>
              </a:spcBef>
              <a:spcAft>
                <a:spcPct val="0"/>
              </a:spcAft>
              <a:buClr>
                <a:srgbClr val="FF0000"/>
              </a:buClr>
              <a:buFont typeface="Arial" pitchFamily="34" charset="0"/>
              <a:buChar char="•"/>
              <a:defRPr/>
            </a:pPr>
            <a:r>
              <a:rPr lang="fr-FR" dirty="0">
                <a:solidFill>
                  <a:srgbClr val="2D2D8A">
                    <a:lumMod val="75000"/>
                  </a:srgbClr>
                </a:solidFill>
                <a:latin typeface="Calibri" pitchFamily="34" charset="0"/>
                <a:cs typeface="Calibri" pitchFamily="34" charset="0"/>
              </a:rPr>
              <a:t>L’oxydation des A.G insaturés peut être de nature purement chimique ou l’effet de </a:t>
            </a:r>
            <a:r>
              <a:rPr lang="fr-FR" dirty="0" err="1">
                <a:solidFill>
                  <a:srgbClr val="2D2D8A">
                    <a:lumMod val="75000"/>
                  </a:srgbClr>
                </a:solidFill>
                <a:latin typeface="Calibri" pitchFamily="34" charset="0"/>
                <a:cs typeface="Calibri" pitchFamily="34" charset="0"/>
              </a:rPr>
              <a:t>lipoxydases</a:t>
            </a:r>
            <a:r>
              <a:rPr lang="fr-FR" dirty="0">
                <a:solidFill>
                  <a:srgbClr val="2D2D8A">
                    <a:lumMod val="75000"/>
                  </a:srgbClr>
                </a:solidFill>
                <a:latin typeface="Calibri" pitchFamily="34" charset="0"/>
                <a:cs typeface="Calibri" pitchFamily="34" charset="0"/>
              </a:rPr>
              <a:t> tissulaires ou microbiennes.</a:t>
            </a:r>
          </a:p>
        </p:txBody>
      </p:sp>
      <p:sp>
        <p:nvSpPr>
          <p:cNvPr id="3481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8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21095194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1268413"/>
            <a:ext cx="8496300" cy="383222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2D2D8A">
                    <a:lumMod val="75000"/>
                  </a:srgbClr>
                </a:solidFill>
                <a:latin typeface="Calibri" pitchFamily="34" charset="0"/>
                <a:cs typeface="Calibri" pitchFamily="34" charset="0"/>
              </a:rPr>
              <a:t>La diversité des altérations dépend :</a:t>
            </a:r>
          </a:p>
          <a:p>
            <a:pPr marL="285750" indent="-285750" algn="just" fontAlgn="base">
              <a:lnSpc>
                <a:spcPct val="150000"/>
              </a:lnSpc>
              <a:spcBef>
                <a:spcPct val="0"/>
              </a:spcBef>
              <a:spcAft>
                <a:spcPct val="0"/>
              </a:spcAft>
              <a:buClr>
                <a:srgbClr val="FF0000"/>
              </a:buClr>
              <a:buFont typeface="Arial" pitchFamily="34" charset="0"/>
              <a:buChar char="•"/>
              <a:defRPr/>
            </a:pPr>
            <a:r>
              <a:rPr lang="fr-FR" dirty="0">
                <a:solidFill>
                  <a:srgbClr val="2D2D8A">
                    <a:lumMod val="75000"/>
                  </a:srgbClr>
                </a:solidFill>
                <a:latin typeface="Calibri" pitchFamily="34" charset="0"/>
                <a:cs typeface="Calibri" pitchFamily="34" charset="0"/>
              </a:rPr>
              <a:t>De la nature de l’aliment ;</a:t>
            </a:r>
          </a:p>
          <a:p>
            <a:pPr marL="285750" indent="-285750" algn="just" fontAlgn="base">
              <a:lnSpc>
                <a:spcPct val="150000"/>
              </a:lnSpc>
              <a:spcBef>
                <a:spcPct val="0"/>
              </a:spcBef>
              <a:spcAft>
                <a:spcPct val="0"/>
              </a:spcAft>
              <a:buClr>
                <a:srgbClr val="FF0000"/>
              </a:buClr>
              <a:buFont typeface="Arial" pitchFamily="34" charset="0"/>
              <a:buChar char="•"/>
              <a:defRPr/>
            </a:pPr>
            <a:r>
              <a:rPr lang="fr-FR" dirty="0">
                <a:solidFill>
                  <a:srgbClr val="2D2D8A">
                    <a:lumMod val="75000"/>
                  </a:srgbClr>
                </a:solidFill>
                <a:latin typeface="Calibri" pitchFamily="34" charset="0"/>
                <a:cs typeface="Calibri" pitchFamily="34" charset="0"/>
              </a:rPr>
              <a:t>De la variété des microorganismes ;</a:t>
            </a:r>
          </a:p>
          <a:p>
            <a:pPr marL="285750" indent="-285750" algn="just" fontAlgn="base">
              <a:lnSpc>
                <a:spcPct val="150000"/>
              </a:lnSpc>
              <a:spcBef>
                <a:spcPct val="0"/>
              </a:spcBef>
              <a:spcAft>
                <a:spcPct val="0"/>
              </a:spcAft>
              <a:buClr>
                <a:srgbClr val="FF0000"/>
              </a:buClr>
              <a:buFont typeface="Arial" pitchFamily="34" charset="0"/>
              <a:buChar char="•"/>
              <a:defRPr/>
            </a:pPr>
            <a:r>
              <a:rPr lang="fr-FR" dirty="0">
                <a:solidFill>
                  <a:srgbClr val="2D2D8A">
                    <a:lumMod val="75000"/>
                  </a:srgbClr>
                </a:solidFill>
                <a:latin typeface="Calibri" pitchFamily="34" charset="0"/>
                <a:cs typeface="Calibri" pitchFamily="34" charset="0"/>
              </a:rPr>
              <a:t>Des facteurs agissant sur le développement : pH, </a:t>
            </a:r>
            <a:r>
              <a:rPr lang="fr-FR" dirty="0" err="1">
                <a:solidFill>
                  <a:srgbClr val="2D2D8A">
                    <a:lumMod val="75000"/>
                  </a:srgbClr>
                </a:solidFill>
                <a:latin typeface="Calibri" pitchFamily="34" charset="0"/>
                <a:cs typeface="Calibri" pitchFamily="34" charset="0"/>
              </a:rPr>
              <a:t>aw</a:t>
            </a:r>
            <a:r>
              <a:rPr lang="fr-FR" dirty="0">
                <a:solidFill>
                  <a:srgbClr val="2D2D8A">
                    <a:lumMod val="75000"/>
                  </a:srgbClr>
                </a:solidFill>
                <a:latin typeface="Calibri" pitchFamily="34" charset="0"/>
                <a:cs typeface="Calibri" pitchFamily="34" charset="0"/>
              </a:rPr>
              <a:t>, </a:t>
            </a:r>
            <a:r>
              <a:rPr lang="fr-FR" dirty="0" smtClean="0">
                <a:solidFill>
                  <a:srgbClr val="2D2D8A">
                    <a:lumMod val="75000"/>
                  </a:srgbClr>
                </a:solidFill>
                <a:latin typeface="Calibri" pitchFamily="34" charset="0"/>
                <a:cs typeface="Calibri" pitchFamily="34" charset="0"/>
              </a:rPr>
              <a:t>.</a:t>
            </a: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2D2D8A">
                    <a:lumMod val="75000"/>
                  </a:srgbClr>
                </a:solidFill>
                <a:latin typeface="Calibri" pitchFamily="34" charset="0"/>
                <a:cs typeface="Calibri" pitchFamily="34" charset="0"/>
              </a:rPr>
              <a:t>Les microorganismes provoquent des altérations soit par :</a:t>
            </a:r>
          </a:p>
          <a:p>
            <a:pPr marL="285750" indent="-285750" algn="just" fontAlgn="base">
              <a:lnSpc>
                <a:spcPct val="150000"/>
              </a:lnSpc>
              <a:spcBef>
                <a:spcPct val="0"/>
              </a:spcBef>
              <a:spcAft>
                <a:spcPct val="0"/>
              </a:spcAft>
              <a:buClr>
                <a:srgbClr val="FF0000"/>
              </a:buClr>
              <a:buFont typeface="Arial" pitchFamily="34" charset="0"/>
              <a:buChar char="•"/>
              <a:defRPr/>
            </a:pPr>
            <a:r>
              <a:rPr lang="fr-FR" dirty="0">
                <a:solidFill>
                  <a:srgbClr val="2D2D8A">
                    <a:lumMod val="75000"/>
                  </a:srgbClr>
                </a:solidFill>
                <a:latin typeface="Calibri" pitchFamily="34" charset="0"/>
                <a:cs typeface="Calibri" pitchFamily="34" charset="0"/>
              </a:rPr>
              <a:t>Leur présence physique ;</a:t>
            </a:r>
          </a:p>
          <a:p>
            <a:pPr marL="285750" indent="-285750" algn="just" fontAlgn="base">
              <a:lnSpc>
                <a:spcPct val="150000"/>
              </a:lnSpc>
              <a:spcBef>
                <a:spcPct val="0"/>
              </a:spcBef>
              <a:spcAft>
                <a:spcPct val="0"/>
              </a:spcAft>
              <a:buClr>
                <a:srgbClr val="FF0000"/>
              </a:buClr>
              <a:buFont typeface="Arial" pitchFamily="34" charset="0"/>
              <a:buChar char="•"/>
              <a:defRPr/>
            </a:pPr>
            <a:r>
              <a:rPr lang="fr-FR" dirty="0">
                <a:solidFill>
                  <a:srgbClr val="2D2D8A">
                    <a:lumMod val="75000"/>
                  </a:srgbClr>
                </a:solidFill>
                <a:latin typeface="Calibri" pitchFamily="34" charset="0"/>
                <a:cs typeface="Calibri" pitchFamily="34" charset="0"/>
              </a:rPr>
              <a:t>Leurs métabolismes.</a:t>
            </a:r>
          </a:p>
        </p:txBody>
      </p:sp>
      <p:sp>
        <p:nvSpPr>
          <p:cNvPr id="35843"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352327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1754326"/>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dirty="0" smtClean="0">
                <a:solidFill>
                  <a:srgbClr val="2D2D8A">
                    <a:lumMod val="75000"/>
                  </a:srgbClr>
                </a:solidFill>
                <a:latin typeface="Calibri" pitchFamily="34" charset="0"/>
                <a:cs typeface="Calibri" pitchFamily="34" charset="0"/>
              </a:rPr>
              <a:t>        Tous les germes utilisent les sucres mais à des degrés divers et selon des voies métaboliques variées.</a:t>
            </a:r>
          </a:p>
        </p:txBody>
      </p:sp>
      <p:sp>
        <p:nvSpPr>
          <p:cNvPr id="3686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10823692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466281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b="1" dirty="0" smtClean="0">
                <a:solidFill>
                  <a:srgbClr val="2D2D8A">
                    <a:lumMod val="60000"/>
                    <a:lumOff val="40000"/>
                  </a:srgbClr>
                </a:solidFill>
                <a:latin typeface="Calibri" pitchFamily="34" charset="0"/>
                <a:cs typeface="Calibri" pitchFamily="34" charset="0"/>
              </a:rPr>
              <a:t>1. Dégradation des oses ou sucres</a:t>
            </a:r>
          </a:p>
          <a:p>
            <a:pPr algn="just" fontAlgn="base">
              <a:lnSpc>
                <a:spcPct val="150000"/>
              </a:lnSpc>
              <a:spcBef>
                <a:spcPct val="0"/>
              </a:spcBef>
              <a:spcAft>
                <a:spcPct val="0"/>
              </a:spcAft>
              <a:buClr>
                <a:srgbClr val="FF0000"/>
              </a:buClr>
              <a:defRPr/>
            </a:pPr>
            <a:r>
              <a:rPr lang="fr-FR" dirty="0" smtClean="0">
                <a:solidFill>
                  <a:srgbClr val="2D2D8A">
                    <a:lumMod val="75000"/>
                  </a:srgbClr>
                </a:solidFill>
                <a:latin typeface="Calibri" pitchFamily="34" charset="0"/>
                <a:cs typeface="Calibri" pitchFamily="34" charset="0"/>
              </a:rPr>
              <a:t>        Les enzymes assurant cette dégradation peuvent être sécrétées par un grand nombre de microorganismes du genre : Bacillus, </a:t>
            </a:r>
            <a:r>
              <a:rPr lang="fr-FR" dirty="0" err="1" smtClean="0">
                <a:solidFill>
                  <a:srgbClr val="2D2D8A">
                    <a:lumMod val="75000"/>
                  </a:srgbClr>
                </a:solidFill>
                <a:latin typeface="Calibri" pitchFamily="34" charset="0"/>
                <a:cs typeface="Calibri" pitchFamily="34" charset="0"/>
              </a:rPr>
              <a:t>Streptomyces</a:t>
            </a:r>
            <a:r>
              <a:rPr lang="fr-FR" dirty="0" smtClean="0">
                <a:solidFill>
                  <a:srgbClr val="2D2D8A">
                    <a:lumMod val="75000"/>
                  </a:srgbClr>
                </a:solidFill>
                <a:latin typeface="Calibri" pitchFamily="34" charset="0"/>
                <a:cs typeface="Calibri" pitchFamily="34" charset="0"/>
              </a:rPr>
              <a:t>, Penicillium, Aspergillus.</a:t>
            </a:r>
          </a:p>
          <a:p>
            <a:pPr algn="just" fontAlgn="base">
              <a:lnSpc>
                <a:spcPct val="150000"/>
              </a:lnSpc>
              <a:spcBef>
                <a:spcPct val="0"/>
              </a:spcBef>
              <a:spcAft>
                <a:spcPct val="0"/>
              </a:spcAft>
              <a:buClr>
                <a:srgbClr val="FF0000"/>
              </a:buClr>
              <a:defRPr/>
            </a:pPr>
            <a:r>
              <a:rPr lang="fr-FR" dirty="0" smtClean="0">
                <a:solidFill>
                  <a:srgbClr val="2D2D8A">
                    <a:lumMod val="75000"/>
                  </a:srgbClr>
                </a:solidFill>
                <a:latin typeface="Calibri" pitchFamily="34" charset="0"/>
                <a:cs typeface="Calibri" pitchFamily="34" charset="0"/>
              </a:rPr>
              <a:t>L’amidon, sous l’action des </a:t>
            </a:r>
            <a:r>
              <a:rPr lang="fr-FR" dirty="0" smtClean="0">
                <a:solidFill>
                  <a:srgbClr val="2D2D8A">
                    <a:lumMod val="75000"/>
                  </a:srgbClr>
                </a:solidFill>
                <a:latin typeface="Calibri" pitchFamily="34" charset="0"/>
                <a:cs typeface="Calibri" pitchFamily="34" charset="0"/>
                <a:sym typeface="Symbol"/>
              </a:rPr>
              <a:t></a:t>
            </a:r>
            <a:r>
              <a:rPr lang="fr-FR" dirty="0" smtClean="0">
                <a:solidFill>
                  <a:srgbClr val="2D2D8A">
                    <a:lumMod val="75000"/>
                  </a:srgbClr>
                </a:solidFill>
                <a:latin typeface="Calibri" pitchFamily="34" charset="0"/>
                <a:cs typeface="Calibri" pitchFamily="34" charset="0"/>
              </a:rPr>
              <a:t> et </a:t>
            </a:r>
            <a:r>
              <a:rPr lang="fr-FR" dirty="0" smtClean="0">
                <a:solidFill>
                  <a:srgbClr val="2D2D8A">
                    <a:lumMod val="75000"/>
                  </a:srgbClr>
                </a:solidFill>
                <a:latin typeface="Calibri" pitchFamily="34" charset="0"/>
                <a:cs typeface="Calibri" pitchFamily="34" charset="0"/>
                <a:sym typeface="Symbol"/>
              </a:rPr>
              <a:t></a:t>
            </a:r>
            <a:r>
              <a:rPr lang="fr-FR" dirty="0" smtClean="0">
                <a:solidFill>
                  <a:srgbClr val="2D2D8A">
                    <a:lumMod val="75000"/>
                  </a:srgbClr>
                </a:solidFill>
                <a:latin typeface="Calibri" pitchFamily="34" charset="0"/>
                <a:cs typeface="Calibri" pitchFamily="34" charset="0"/>
              </a:rPr>
              <a:t> amylase, est dégradé en un monosaccharide : le glucose ; un disaccharide : le maltose et un polyoside : la dextrine.</a:t>
            </a:r>
          </a:p>
          <a:p>
            <a:pPr algn="just" fontAlgn="base">
              <a:lnSpc>
                <a:spcPct val="150000"/>
              </a:lnSpc>
              <a:spcBef>
                <a:spcPct val="0"/>
              </a:spcBef>
              <a:spcAft>
                <a:spcPct val="0"/>
              </a:spcAft>
              <a:buClr>
                <a:srgbClr val="FF0000"/>
              </a:buClr>
              <a:defRPr/>
            </a:pPr>
            <a:r>
              <a:rPr lang="fr-FR" dirty="0" smtClean="0">
                <a:solidFill>
                  <a:srgbClr val="2D2D8A">
                    <a:lumMod val="75000"/>
                  </a:srgbClr>
                </a:solidFill>
                <a:latin typeface="Calibri" pitchFamily="34" charset="0"/>
                <a:cs typeface="Calibri" pitchFamily="34" charset="0"/>
              </a:rPr>
              <a:t>        Le destin de ces sucres va dépendre de la nature des microorganismes présents ; ainsi pour les :</a:t>
            </a:r>
          </a:p>
          <a:p>
            <a:pPr algn="just" fontAlgn="base">
              <a:lnSpc>
                <a:spcPct val="150000"/>
              </a:lnSpc>
              <a:spcBef>
                <a:spcPct val="0"/>
              </a:spcBef>
              <a:spcAft>
                <a:spcPct val="0"/>
              </a:spcAft>
              <a:buClr>
                <a:srgbClr val="FF0000"/>
              </a:buClr>
              <a:defRPr/>
            </a:pPr>
            <a:r>
              <a:rPr lang="fr-FR" b="1" dirty="0" smtClean="0">
                <a:solidFill>
                  <a:srgbClr val="FF0000"/>
                </a:solidFill>
                <a:latin typeface="Calibri" pitchFamily="34" charset="0"/>
                <a:cs typeface="Calibri" pitchFamily="34" charset="0"/>
              </a:rPr>
              <a:t>-</a:t>
            </a:r>
            <a:r>
              <a:rPr lang="fr-FR" dirty="0" smtClean="0">
                <a:solidFill>
                  <a:srgbClr val="2D2D8A">
                    <a:lumMod val="75000"/>
                  </a:srgbClr>
                </a:solidFill>
                <a:latin typeface="Calibri" pitchFamily="34" charset="0"/>
                <a:cs typeface="Calibri" pitchFamily="34" charset="0"/>
              </a:rPr>
              <a:t> lactobacille : Glucose </a:t>
            </a:r>
            <a:r>
              <a:rPr lang="fr-FR" dirty="0" smtClean="0">
                <a:solidFill>
                  <a:srgbClr val="2D2D8A">
                    <a:lumMod val="75000"/>
                  </a:srgbClr>
                </a:solidFill>
                <a:latin typeface="Calibri" pitchFamily="34" charset="0"/>
                <a:cs typeface="Calibri" pitchFamily="34" charset="0"/>
                <a:sym typeface="Symbol"/>
              </a:rPr>
              <a:t></a:t>
            </a:r>
            <a:r>
              <a:rPr lang="fr-FR" dirty="0" smtClean="0">
                <a:solidFill>
                  <a:srgbClr val="2D2D8A">
                    <a:lumMod val="75000"/>
                  </a:srgbClr>
                </a:solidFill>
                <a:latin typeface="Calibri" pitchFamily="34" charset="0"/>
                <a:cs typeface="Calibri" pitchFamily="34" charset="0"/>
              </a:rPr>
              <a:t> </a:t>
            </a:r>
            <a:r>
              <a:rPr lang="fr-FR" dirty="0" err="1" smtClean="0">
                <a:solidFill>
                  <a:srgbClr val="2D2D8A">
                    <a:lumMod val="75000"/>
                  </a:srgbClr>
                </a:solidFill>
                <a:latin typeface="Calibri" pitchFamily="34" charset="0"/>
                <a:cs typeface="Calibri" pitchFamily="34" charset="0"/>
              </a:rPr>
              <a:t>Ac</a:t>
            </a:r>
            <a:r>
              <a:rPr lang="fr-FR" dirty="0" smtClean="0">
                <a:solidFill>
                  <a:srgbClr val="2D2D8A">
                    <a:lumMod val="75000"/>
                  </a:srgbClr>
                </a:solidFill>
                <a:latin typeface="Calibri" pitchFamily="34" charset="0"/>
                <a:cs typeface="Calibri" pitchFamily="34" charset="0"/>
              </a:rPr>
              <a:t>. pyruvique </a:t>
            </a:r>
            <a:r>
              <a:rPr lang="fr-FR" dirty="0" smtClean="0">
                <a:solidFill>
                  <a:srgbClr val="2D2D8A">
                    <a:lumMod val="75000"/>
                  </a:srgbClr>
                </a:solidFill>
                <a:latin typeface="Calibri" pitchFamily="34" charset="0"/>
                <a:cs typeface="Calibri" pitchFamily="34" charset="0"/>
                <a:sym typeface="Symbol"/>
              </a:rPr>
              <a:t></a:t>
            </a:r>
            <a:r>
              <a:rPr lang="fr-FR" dirty="0" smtClean="0">
                <a:solidFill>
                  <a:srgbClr val="2D2D8A">
                    <a:lumMod val="75000"/>
                  </a:srgbClr>
                </a:solidFill>
                <a:latin typeface="Calibri" pitchFamily="34" charset="0"/>
                <a:cs typeface="Calibri" pitchFamily="34" charset="0"/>
              </a:rPr>
              <a:t> </a:t>
            </a:r>
            <a:r>
              <a:rPr lang="fr-FR" dirty="0" err="1" smtClean="0">
                <a:solidFill>
                  <a:srgbClr val="2D2D8A">
                    <a:lumMod val="75000"/>
                  </a:srgbClr>
                </a:solidFill>
                <a:latin typeface="Calibri" pitchFamily="34" charset="0"/>
                <a:cs typeface="Calibri" pitchFamily="34" charset="0"/>
              </a:rPr>
              <a:t>Ac</a:t>
            </a:r>
            <a:r>
              <a:rPr lang="fr-FR" dirty="0" smtClean="0">
                <a:solidFill>
                  <a:srgbClr val="2D2D8A">
                    <a:lumMod val="75000"/>
                  </a:srgbClr>
                </a:solidFill>
                <a:latin typeface="Calibri" pitchFamily="34" charset="0"/>
                <a:cs typeface="Calibri" pitchFamily="34" charset="0"/>
              </a:rPr>
              <a:t>. lactique (voie d’</a:t>
            </a:r>
            <a:r>
              <a:rPr lang="fr-FR" dirty="0" err="1" smtClean="0">
                <a:solidFill>
                  <a:srgbClr val="2D2D8A">
                    <a:lumMod val="75000"/>
                  </a:srgbClr>
                </a:solidFill>
                <a:latin typeface="Calibri" pitchFamily="34" charset="0"/>
                <a:cs typeface="Calibri" pitchFamily="34" charset="0"/>
              </a:rPr>
              <a:t>Embden</a:t>
            </a:r>
            <a:r>
              <a:rPr lang="fr-FR" dirty="0" smtClean="0">
                <a:solidFill>
                  <a:srgbClr val="2D2D8A">
                    <a:lumMod val="75000"/>
                  </a:srgbClr>
                </a:solidFill>
                <a:latin typeface="Calibri" pitchFamily="34" charset="0"/>
                <a:cs typeface="Calibri" pitchFamily="34" charset="0"/>
              </a:rPr>
              <a:t> Meyerhof)</a:t>
            </a:r>
          </a:p>
          <a:p>
            <a:pPr algn="just" fontAlgn="base">
              <a:lnSpc>
                <a:spcPct val="150000"/>
              </a:lnSpc>
              <a:spcBef>
                <a:spcPct val="0"/>
              </a:spcBef>
              <a:spcAft>
                <a:spcPct val="0"/>
              </a:spcAft>
              <a:buClr>
                <a:srgbClr val="FF0000"/>
              </a:buClr>
              <a:defRPr/>
            </a:pPr>
            <a:r>
              <a:rPr lang="fr-FR" b="1" dirty="0" smtClean="0">
                <a:solidFill>
                  <a:srgbClr val="FF0000"/>
                </a:solidFill>
                <a:latin typeface="Calibri" pitchFamily="34" charset="0"/>
                <a:cs typeface="Calibri" pitchFamily="34" charset="0"/>
              </a:rPr>
              <a:t>-</a:t>
            </a:r>
            <a:r>
              <a:rPr lang="fr-FR" dirty="0" smtClean="0">
                <a:solidFill>
                  <a:srgbClr val="2D2D8A">
                    <a:lumMod val="75000"/>
                  </a:srgbClr>
                </a:solidFill>
                <a:latin typeface="Calibri" pitchFamily="34" charset="0"/>
                <a:cs typeface="Calibri" pitchFamily="34" charset="0"/>
              </a:rPr>
              <a:t> levure : </a:t>
            </a:r>
            <a:r>
              <a:rPr lang="fr-FR" dirty="0" err="1" smtClean="0">
                <a:solidFill>
                  <a:srgbClr val="2D2D8A">
                    <a:lumMod val="75000"/>
                  </a:srgbClr>
                </a:solidFill>
                <a:latin typeface="Calibri" pitchFamily="34" charset="0"/>
                <a:cs typeface="Calibri" pitchFamily="34" charset="0"/>
              </a:rPr>
              <a:t>Ac</a:t>
            </a:r>
            <a:r>
              <a:rPr lang="fr-FR" dirty="0" smtClean="0">
                <a:solidFill>
                  <a:srgbClr val="2D2D8A">
                    <a:lumMod val="75000"/>
                  </a:srgbClr>
                </a:solidFill>
                <a:latin typeface="Calibri" pitchFamily="34" charset="0"/>
                <a:cs typeface="Calibri" pitchFamily="34" charset="0"/>
              </a:rPr>
              <a:t>. pyruvique </a:t>
            </a:r>
            <a:r>
              <a:rPr lang="fr-FR" dirty="0" smtClean="0">
                <a:solidFill>
                  <a:srgbClr val="2D2D8A">
                    <a:lumMod val="75000"/>
                  </a:srgbClr>
                </a:solidFill>
                <a:latin typeface="Calibri" pitchFamily="34" charset="0"/>
                <a:cs typeface="Calibri" pitchFamily="34" charset="0"/>
                <a:sym typeface="Symbol"/>
              </a:rPr>
              <a:t></a:t>
            </a:r>
            <a:r>
              <a:rPr lang="fr-FR" dirty="0" smtClean="0">
                <a:solidFill>
                  <a:srgbClr val="2D2D8A">
                    <a:lumMod val="75000"/>
                  </a:srgbClr>
                </a:solidFill>
                <a:latin typeface="Calibri" pitchFamily="34" charset="0"/>
                <a:cs typeface="Calibri" pitchFamily="34" charset="0"/>
              </a:rPr>
              <a:t> Ethanol + CO2</a:t>
            </a:r>
            <a:endParaRPr lang="fr-FR" dirty="0">
              <a:solidFill>
                <a:srgbClr val="2D2D8A">
                  <a:lumMod val="75000"/>
                </a:srgbClr>
              </a:solidFill>
              <a:latin typeface="Calibri" pitchFamily="34" charset="0"/>
              <a:cs typeface="Calibri" pitchFamily="34" charset="0"/>
            </a:endParaRPr>
          </a:p>
        </p:txBody>
      </p:sp>
      <p:sp>
        <p:nvSpPr>
          <p:cNvPr id="36867"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27691622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850" y="714375"/>
            <a:ext cx="8496300" cy="3832225"/>
          </a:xfrm>
          <a:prstGeom prst="rect">
            <a:avLst/>
          </a:prstGeom>
        </p:spPr>
        <p:txBody>
          <a:bodyPr>
            <a:spAutoFit/>
          </a:bodyPr>
          <a:lstStyle/>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r>
              <a:rPr lang="fr-FR" b="1" dirty="0">
                <a:solidFill>
                  <a:srgbClr val="00B050"/>
                </a:solidFill>
                <a:latin typeface="Calibri" pitchFamily="34" charset="0"/>
                <a:cs typeface="Calibri" pitchFamily="34" charset="0"/>
              </a:rPr>
              <a:t>a. Altération des hydrates de carbone</a:t>
            </a:r>
          </a:p>
          <a:p>
            <a:pPr algn="just" fontAlgn="base">
              <a:lnSpc>
                <a:spcPct val="150000"/>
              </a:lnSpc>
              <a:spcBef>
                <a:spcPct val="0"/>
              </a:spcBef>
              <a:spcAft>
                <a:spcPct val="0"/>
              </a:spcAft>
              <a:buClr>
                <a:srgbClr val="FF0000"/>
              </a:buClr>
              <a:defRPr/>
            </a:pPr>
            <a:r>
              <a:rPr lang="fr-FR" b="1" dirty="0">
                <a:solidFill>
                  <a:srgbClr val="2D2D8A">
                    <a:lumMod val="60000"/>
                    <a:lumOff val="40000"/>
                  </a:srgbClr>
                </a:solidFill>
                <a:latin typeface="Calibri" pitchFamily="34" charset="0"/>
                <a:cs typeface="Calibri" pitchFamily="34" charset="0"/>
              </a:rPr>
              <a:t>2. Formation de polysaccharides</a:t>
            </a:r>
          </a:p>
          <a:p>
            <a:pPr algn="just" fontAlgn="base">
              <a:lnSpc>
                <a:spcPct val="150000"/>
              </a:lnSpc>
              <a:spcBef>
                <a:spcPct val="0"/>
              </a:spcBef>
              <a:spcAft>
                <a:spcPct val="0"/>
              </a:spcAft>
              <a:buClr>
                <a:srgbClr val="FF0000"/>
              </a:buClr>
              <a:defRPr/>
            </a:pPr>
            <a:r>
              <a:rPr lang="fr-FR" dirty="0">
                <a:solidFill>
                  <a:srgbClr val="2D2D8A">
                    <a:lumMod val="75000"/>
                  </a:srgbClr>
                </a:solidFill>
                <a:latin typeface="Calibri" pitchFamily="34" charset="0"/>
                <a:cs typeface="Calibri" pitchFamily="34" charset="0"/>
              </a:rPr>
              <a:t>Certaines bactéries ont la faculté (non pas de dégrader) mais de polymériser les différents disaccharides présents dans les milieux liquides sucrés (jus de fruits, vins, jus de sucrerie) en logues chaines d’unités </a:t>
            </a:r>
            <a:r>
              <a:rPr lang="fr-FR" dirty="0">
                <a:solidFill>
                  <a:srgbClr val="2D2D8A">
                    <a:lumMod val="75000"/>
                  </a:srgbClr>
                </a:solidFill>
                <a:latin typeface="Calibri" pitchFamily="34" charset="0"/>
                <a:cs typeface="Calibri" pitchFamily="34" charset="0"/>
                <a:sym typeface="Symbol"/>
              </a:rPr>
              <a:t></a:t>
            </a:r>
            <a:r>
              <a:rPr lang="fr-FR" dirty="0">
                <a:solidFill>
                  <a:srgbClr val="2D2D8A">
                    <a:lumMod val="75000"/>
                  </a:srgbClr>
                </a:solidFill>
                <a:latin typeface="Calibri" pitchFamily="34" charset="0"/>
                <a:cs typeface="Calibri" pitchFamily="34" charset="0"/>
              </a:rPr>
              <a:t> D </a:t>
            </a:r>
            <a:r>
              <a:rPr lang="fr-FR" dirty="0" err="1">
                <a:solidFill>
                  <a:srgbClr val="2D2D8A">
                    <a:lumMod val="75000"/>
                  </a:srgbClr>
                </a:solidFill>
                <a:latin typeface="Calibri" pitchFamily="34" charset="0"/>
                <a:cs typeface="Calibri" pitchFamily="34" charset="0"/>
              </a:rPr>
              <a:t>glucoppyrannose</a:t>
            </a:r>
            <a:r>
              <a:rPr lang="fr-FR" dirty="0">
                <a:solidFill>
                  <a:srgbClr val="2D2D8A">
                    <a:lumMod val="75000"/>
                  </a:srgbClr>
                </a:solidFill>
                <a:latin typeface="Calibri" pitchFamily="34" charset="0"/>
                <a:cs typeface="Calibri" pitchFamily="34" charset="0"/>
              </a:rPr>
              <a:t> reliées en </a:t>
            </a:r>
            <a:r>
              <a:rPr lang="fr-FR" b="1" dirty="0">
                <a:solidFill>
                  <a:srgbClr val="2D2D8A">
                    <a:lumMod val="75000"/>
                  </a:srgbClr>
                </a:solidFill>
                <a:latin typeface="Calibri" pitchFamily="34" charset="0"/>
                <a:cs typeface="Calibri" pitchFamily="34" charset="0"/>
                <a:sym typeface="Symbol"/>
              </a:rPr>
              <a:t></a:t>
            </a:r>
            <a:r>
              <a:rPr lang="fr-FR" b="1" dirty="0">
                <a:solidFill>
                  <a:srgbClr val="2D2D8A">
                    <a:lumMod val="75000"/>
                  </a:srgbClr>
                </a:solidFill>
                <a:latin typeface="Calibri" pitchFamily="34" charset="0"/>
                <a:cs typeface="Calibri" pitchFamily="34" charset="0"/>
              </a:rPr>
              <a:t>1-4 </a:t>
            </a:r>
            <a:r>
              <a:rPr lang="fr-FR" dirty="0">
                <a:solidFill>
                  <a:srgbClr val="2D2D8A">
                    <a:lumMod val="75000"/>
                  </a:srgbClr>
                </a:solidFill>
                <a:latin typeface="Calibri" pitchFamily="34" charset="0"/>
                <a:cs typeface="Calibri" pitchFamily="34" charset="0"/>
              </a:rPr>
              <a:t>ou </a:t>
            </a:r>
            <a:r>
              <a:rPr lang="fr-FR" b="1" dirty="0">
                <a:solidFill>
                  <a:srgbClr val="2D2D8A">
                    <a:lumMod val="75000"/>
                  </a:srgbClr>
                </a:solidFill>
                <a:latin typeface="Calibri" pitchFamily="34" charset="0"/>
                <a:cs typeface="Calibri" pitchFamily="34" charset="0"/>
                <a:sym typeface="Symbol"/>
              </a:rPr>
              <a:t></a:t>
            </a:r>
            <a:r>
              <a:rPr lang="fr-FR" b="1" dirty="0">
                <a:solidFill>
                  <a:srgbClr val="2D2D8A">
                    <a:lumMod val="75000"/>
                  </a:srgbClr>
                </a:solidFill>
                <a:latin typeface="Calibri" pitchFamily="34" charset="0"/>
                <a:cs typeface="Calibri" pitchFamily="34" charset="0"/>
              </a:rPr>
              <a:t>1-6</a:t>
            </a:r>
            <a:r>
              <a:rPr lang="fr-FR" dirty="0">
                <a:solidFill>
                  <a:srgbClr val="2D2D8A">
                    <a:lumMod val="75000"/>
                  </a:srgbClr>
                </a:solidFill>
                <a:latin typeface="Calibri" pitchFamily="34" charset="0"/>
                <a:cs typeface="Calibri" pitchFamily="34" charset="0"/>
              </a:rPr>
              <a:t>.</a:t>
            </a: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a:p>
            <a:pPr algn="just" fontAlgn="base">
              <a:lnSpc>
                <a:spcPct val="150000"/>
              </a:lnSpc>
              <a:spcBef>
                <a:spcPct val="0"/>
              </a:spcBef>
              <a:spcAft>
                <a:spcPct val="0"/>
              </a:spcAft>
              <a:buClr>
                <a:srgbClr val="FF0000"/>
              </a:buClr>
              <a:defRPr/>
            </a:pPr>
            <a:endParaRPr lang="fr-FR" dirty="0">
              <a:solidFill>
                <a:srgbClr val="2D2D8A">
                  <a:lumMod val="75000"/>
                </a:srgbClr>
              </a:solidFill>
              <a:latin typeface="Calibri" pitchFamily="34" charset="0"/>
              <a:cs typeface="Calibri" pitchFamily="34" charset="0"/>
            </a:endParaRPr>
          </a:p>
        </p:txBody>
      </p:sp>
      <p:sp>
        <p:nvSpPr>
          <p:cNvPr id="37891"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spTree>
    <p:extLst>
      <p:ext uri="{BB962C8B-B14F-4D97-AF65-F5344CB8AC3E}">
        <p14:creationId xmlns:p14="http://schemas.microsoft.com/office/powerpoint/2010/main" val="4031834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p:cNvSpPr>
            <a:spLocks noChangeArrowheads="1"/>
          </p:cNvSpPr>
          <p:nvPr/>
        </p:nvSpPr>
        <p:spPr bwMode="auto">
          <a:xfrm>
            <a:off x="323850" y="714375"/>
            <a:ext cx="8496300"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a. Altération des hydrates de carbone</a:t>
            </a: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 Amylose :</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Polysaccharide d’unités D glucose reliées en </a:t>
            </a:r>
            <a:r>
              <a:rPr lang="fr-FR" b="1" smtClean="0">
                <a:solidFill>
                  <a:srgbClr val="222268"/>
                </a:solidFill>
                <a:latin typeface="Calibri" pitchFamily="34" charset="0"/>
                <a:sym typeface="Symbol" pitchFamily="18" charset="2"/>
              </a:rPr>
              <a:t> </a:t>
            </a:r>
            <a:r>
              <a:rPr lang="fr-FR" b="1" smtClean="0">
                <a:solidFill>
                  <a:srgbClr val="222268"/>
                </a:solidFill>
                <a:latin typeface="Calibri" pitchFamily="34" charset="0"/>
              </a:rPr>
              <a:t>1-4</a:t>
            </a:r>
            <a:r>
              <a:rPr lang="fr-FR" smtClean="0">
                <a:solidFill>
                  <a:srgbClr val="222268"/>
                </a:solidFill>
                <a:latin typeface="Calibri" pitchFamily="34" charset="0"/>
              </a:rPr>
              <a:t>. Il est synthétisé par : E. coli, Neisseria perflava, Bacillus megaterium.</a:t>
            </a:r>
          </a:p>
        </p:txBody>
      </p:sp>
      <p:sp>
        <p:nvSpPr>
          <p:cNvPr id="38915"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pic>
        <p:nvPicPr>
          <p:cNvPr id="3891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3284984"/>
            <a:ext cx="5405437" cy="154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64930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ChangeArrowheads="1"/>
          </p:cNvSpPr>
          <p:nvPr/>
        </p:nvSpPr>
        <p:spPr bwMode="auto">
          <a:xfrm>
            <a:off x="323850" y="714375"/>
            <a:ext cx="849630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buClr>
                <a:srgbClr val="FF0000"/>
              </a:buClr>
            </a:pPr>
            <a:endParaRPr lang="fr-FR" smtClean="0">
              <a:solidFill>
                <a:srgbClr val="222268"/>
              </a:solidFill>
              <a:latin typeface="Calibri" pitchFamily="34" charset="0"/>
            </a:endParaRPr>
          </a:p>
          <a:p>
            <a:pPr algn="just" fontAlgn="base">
              <a:lnSpc>
                <a:spcPct val="150000"/>
              </a:lnSpc>
              <a:spcBef>
                <a:spcPct val="0"/>
              </a:spcBef>
              <a:spcAft>
                <a:spcPct val="0"/>
              </a:spcAft>
              <a:buClr>
                <a:srgbClr val="FF0000"/>
              </a:buClr>
            </a:pPr>
            <a:r>
              <a:rPr lang="fr-FR" b="1" smtClean="0">
                <a:solidFill>
                  <a:srgbClr val="00B050"/>
                </a:solidFill>
                <a:latin typeface="Calibri" pitchFamily="34" charset="0"/>
              </a:rPr>
              <a:t>a. Altération des hydrates de carbone</a:t>
            </a:r>
          </a:p>
          <a:p>
            <a:pPr algn="just" fontAlgn="base">
              <a:lnSpc>
                <a:spcPct val="150000"/>
              </a:lnSpc>
              <a:spcBef>
                <a:spcPct val="0"/>
              </a:spcBef>
              <a:spcAft>
                <a:spcPct val="0"/>
              </a:spcAft>
              <a:buClr>
                <a:srgbClr val="FF0000"/>
              </a:buClr>
            </a:pPr>
            <a:r>
              <a:rPr lang="fr-FR" b="1" smtClean="0">
                <a:solidFill>
                  <a:srgbClr val="FF0000"/>
                </a:solidFill>
                <a:latin typeface="Calibri" pitchFamily="34" charset="0"/>
              </a:rPr>
              <a:t>- Dextrane:</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Polyoside de réserve des bactéries comme leuconostoc mesenteroides et Bacillus mesentericum et des levures.</a:t>
            </a:r>
          </a:p>
          <a:p>
            <a:pPr algn="just" fontAlgn="base">
              <a:lnSpc>
                <a:spcPct val="150000"/>
              </a:lnSpc>
              <a:spcBef>
                <a:spcPct val="0"/>
              </a:spcBef>
              <a:spcAft>
                <a:spcPct val="0"/>
              </a:spcAft>
              <a:buClr>
                <a:srgbClr val="FF0000"/>
              </a:buClr>
            </a:pPr>
            <a:r>
              <a:rPr lang="fr-FR" smtClean="0">
                <a:solidFill>
                  <a:srgbClr val="222268"/>
                </a:solidFill>
                <a:latin typeface="Calibri" pitchFamily="34" charset="0"/>
              </a:rPr>
              <a:t>Les unités glucose sont reliées en </a:t>
            </a:r>
            <a:r>
              <a:rPr lang="fr-FR" b="1" smtClean="0">
                <a:solidFill>
                  <a:srgbClr val="222268"/>
                </a:solidFill>
                <a:latin typeface="Calibri" pitchFamily="34" charset="0"/>
                <a:sym typeface="Symbol" pitchFamily="18" charset="2"/>
              </a:rPr>
              <a:t></a:t>
            </a:r>
            <a:r>
              <a:rPr lang="fr-FR" b="1" smtClean="0">
                <a:solidFill>
                  <a:srgbClr val="222268"/>
                </a:solidFill>
                <a:latin typeface="Calibri" pitchFamily="34" charset="0"/>
              </a:rPr>
              <a:t>1-6</a:t>
            </a:r>
            <a:r>
              <a:rPr lang="fr-FR" smtClean="0">
                <a:solidFill>
                  <a:srgbClr val="222268"/>
                </a:solidFill>
                <a:latin typeface="Calibri" pitchFamily="34" charset="0"/>
              </a:rPr>
              <a:t>. Ces polysaccharides donnent un aspect visqueux aux jus de fruits et sirops ; modification indésirable.</a:t>
            </a:r>
          </a:p>
        </p:txBody>
      </p:sp>
      <p:sp>
        <p:nvSpPr>
          <p:cNvPr id="39939" name="Title 1"/>
          <p:cNvSpPr txBox="1">
            <a:spLocks/>
          </p:cNvSpPr>
          <p:nvPr/>
        </p:nvSpPr>
        <p:spPr bwMode="auto">
          <a:xfrm>
            <a:off x="457200" y="58738"/>
            <a:ext cx="82296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smtClean="0">
                <a:solidFill>
                  <a:srgbClr val="FF0000"/>
                </a:solidFill>
                <a:latin typeface="Calibri" pitchFamily="34" charset="0"/>
              </a:rPr>
              <a:t>La biodétérioration des aliments</a:t>
            </a:r>
          </a:p>
        </p:txBody>
      </p:sp>
      <p:pic>
        <p:nvPicPr>
          <p:cNvPr id="3994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6263" y="3695700"/>
            <a:ext cx="2911475"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2875151"/>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14585</TotalTime>
  <Words>1279</Words>
  <Application>Microsoft Office PowerPoint</Application>
  <PresentationFormat>Affichage à l'écran (4:3)</PresentationFormat>
  <Paragraphs>143</Paragraphs>
  <Slides>20</Slides>
  <Notes>1</Notes>
  <HiddenSlides>0</HiddenSlides>
  <MMClips>0</MMClips>
  <ScaleCrop>false</ScaleCrop>
  <HeadingPairs>
    <vt:vector size="4" baseType="variant">
      <vt:variant>
        <vt:lpstr>Thème</vt:lpstr>
      </vt:variant>
      <vt:variant>
        <vt:i4>2</vt:i4>
      </vt:variant>
      <vt:variant>
        <vt:lpstr>Titres des diapositives</vt:lpstr>
      </vt:variant>
      <vt:variant>
        <vt:i4>20</vt:i4>
      </vt:variant>
    </vt:vector>
  </HeadingPairs>
  <TitlesOfParts>
    <vt:vector size="22" baseType="lpstr">
      <vt:lpstr>Diseño predeterminado</vt:lpstr>
      <vt:lpstr>2_Diseño predeterminado</vt:lpstr>
      <vt:lpstr>Cours de Microbiologie Alimentaire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rdkc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de Microbiologie Alimentaire</dc:title>
  <dc:creator>Utilisateur Windows</dc:creator>
  <cp:lastModifiedBy>aaaaaa</cp:lastModifiedBy>
  <cp:revision>12</cp:revision>
  <dcterms:created xsi:type="dcterms:W3CDTF">2020-04-07T12:02:36Z</dcterms:created>
  <dcterms:modified xsi:type="dcterms:W3CDTF">2020-04-24T09:29:47Z</dcterms:modified>
</cp:coreProperties>
</file>