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67AC-0820-45A6-9AB6-988D80DE7B2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57401-0B81-4059-8F09-85CCAD9205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academic%20writing\essay%20writing\Argument%20essay\Argumentative_Essay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file:///C:\Users\MOSTEFA\Desktop\My%20courses\academic%20writing\essay%20writing\Argument%20essay\Sample%20Short%20Argumentative%20Essay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academic%20writing\essay%20writing\Argument%20essay\200%20Prompts%20Argumentative%20Writing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Unit 3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Argumentative essay </a:t>
            </a:r>
            <a:endParaRPr lang="fr-F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(x) </a:t>
            </a:r>
            <a:r>
              <a:rPr lang="en-US" dirty="0" smtClean="0"/>
              <a:t>I feel that school tests for young learners are not beneficial. (feeling) 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(√) </a:t>
            </a:r>
            <a:r>
              <a:rPr lang="en-US" dirty="0" smtClean="0"/>
              <a:t>Young learners are not supposed to be tested 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Patterns of organization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35824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14393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Further practice: worksheets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1"/>
                </a:solidFill>
              </a:rPr>
              <a:t>taking and supporting a position</a:t>
            </a:r>
          </a:p>
          <a:p>
            <a:pPr marL="514350" indent="-514350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marL="514350" indent="-514350">
              <a:buAutoNum type="arabicPeriod"/>
            </a:pPr>
            <a:endParaRPr lang="en-US" b="1" dirty="0" smtClean="0">
              <a:solidFill>
                <a:schemeClr val="accent2"/>
              </a:solidFill>
            </a:endParaRPr>
          </a:p>
          <a:p>
            <a:pPr marL="514350" indent="-514350">
              <a:buAutoNum type="arabicPeriod"/>
            </a:pPr>
            <a:endParaRPr lang="en-US" b="1" dirty="0" smtClean="0">
              <a:solidFill>
                <a:schemeClr val="accent2"/>
              </a:solidFill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1"/>
                </a:solidFill>
              </a:rPr>
              <a:t>Sample essay </a:t>
            </a:r>
            <a:endParaRPr lang="fr-FR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2857488" y="2214554"/>
          <a:ext cx="1985970" cy="1643074"/>
        </p:xfrm>
        <a:graphic>
          <a:graphicData uri="http://schemas.openxmlformats.org/presentationml/2006/ole">
            <p:oleObj spid="_x0000_s5122" name="Acrobat Document" showAsIcon="1" r:id="rId3" imgW="914400" imgH="771480" progId="AcroExch.Document.11">
              <p:link updateAutomatic="1"/>
            </p:oleObj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2714612" y="4643446"/>
          <a:ext cx="1714512" cy="1785950"/>
        </p:xfrm>
        <a:graphic>
          <a:graphicData uri="http://schemas.openxmlformats.org/presentationml/2006/ole">
            <p:oleObj spid="_x0000_s5123" name="Acrobat Document" showAsIcon="1" r:id="rId4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Objectives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By the end of this unit, students will be able to: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Distinguish between fact and opinion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State their opinions on a controversial topic to convince others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Support their opinions with strong arguments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Argue against the opposite argument, i.e. refute the counterargument 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Develop a balanced essay which includes arguments and counterarguments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Structure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8143932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Choosing the topic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topic must be arguable and controversial (there is no absolute agreement)</a:t>
            </a:r>
          </a:p>
          <a:p>
            <a:r>
              <a:rPr lang="en-US" dirty="0" smtClean="0"/>
              <a:t>The topic should have both sides (pros and cons)</a:t>
            </a:r>
          </a:p>
          <a:p>
            <a:r>
              <a:rPr lang="en-US" dirty="0" smtClean="0"/>
              <a:t>You need to be knowledgeable about the topic and you give your opinion with arguments to support your tendency (with or against)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Examples of argumentative topics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518235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229600"/>
              </a:tblGrid>
              <a:tr h="9761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Topics </a:t>
                      </a:r>
                      <a:endParaRPr lang="fr-FR" sz="3200" dirty="0"/>
                    </a:p>
                  </a:txBody>
                  <a:tcPr/>
                </a:tc>
              </a:tr>
              <a:tr h="3853082"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dirty="0" smtClean="0"/>
                        <a:t>     Banning cell phones in classes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dirty="0" smtClean="0"/>
                        <a:t>     Using animals for medical research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dirty="0" smtClean="0"/>
                        <a:t>     Banning smoking in public places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dirty="0" smtClean="0"/>
                        <a:t>     Requiring</a:t>
                      </a:r>
                      <a:r>
                        <a:rPr lang="en-US" sz="2800" baseline="0" dirty="0" smtClean="0"/>
                        <a:t> certain scoring to enroll in  programs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baseline="0" dirty="0" smtClean="0"/>
                        <a:t>     Leaving school for job hunting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baseline="0" dirty="0" smtClean="0"/>
                        <a:t>     Measuring success  with grades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sz="2800" baseline="0" dirty="0" smtClean="0"/>
                        <a:t>     Privileging elders and women in public </a:t>
                      </a:r>
                      <a:r>
                        <a:rPr lang="en-US" sz="2800" baseline="0" dirty="0" smtClean="0"/>
                        <a:t>transportation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800" baseline="0" dirty="0" smtClean="0"/>
                        <a:t>  More prompts can be found here. </a:t>
                      </a:r>
                      <a:endParaRPr lang="en-US" sz="2800" baseline="0" dirty="0" smtClean="0"/>
                    </a:p>
                    <a:p>
                      <a:r>
                        <a:rPr lang="en-US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6643702" y="5072074"/>
          <a:ext cx="1500198" cy="1485905"/>
        </p:xfrm>
        <a:graphic>
          <a:graphicData uri="http://schemas.openxmlformats.org/presentationml/2006/ole">
            <p:oleObj spid="_x0000_s1026" name="Acrobat Document" showAsIcon="1" r:id="rId3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Practice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Put a check mark next to the topics that could be suitable for an argumentative essay.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------- How to become a yoga master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------- Legalizing taking drugs in cafés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------- Increasing salary for emergency doctors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------- The advantages of taking online courses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------- The effects of school bullying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------- Requiring school uniforms in colleges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Thesis statement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where you stand on the issue and why</a:t>
            </a:r>
          </a:p>
          <a:p>
            <a:r>
              <a:rPr lang="en-US" dirty="0" smtClean="0"/>
              <a:t>State which side of the argument you are taking and why</a:t>
            </a:r>
          </a:p>
          <a:p>
            <a:r>
              <a:rPr lang="en-US" dirty="0" smtClean="0"/>
              <a:t>Do not give information, show a strong position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Example:</a:t>
            </a:r>
            <a:r>
              <a:rPr lang="en-US" dirty="0" smtClean="0"/>
              <a:t> the government must take more strict procedures to ban smoking in public places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429684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1. strong thesis must be specific.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Plagiarism in writing is unethical. </a:t>
            </a:r>
            <a:r>
              <a:rPr lang="en-US" dirty="0" smtClean="0">
                <a:solidFill>
                  <a:srgbClr val="FF0000"/>
                </a:solidFill>
              </a:rPr>
              <a:t>(General)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Plagiarism in writing graduation dissertations must be regarded unethical and therefore any act of plagiarism should be sanctioned. </a:t>
            </a:r>
            <a:r>
              <a:rPr lang="en-US" dirty="0" smtClean="0">
                <a:solidFill>
                  <a:srgbClr val="00B050"/>
                </a:solidFill>
              </a:rPr>
              <a:t>(specific)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2. Strong thesis must contain </a:t>
            </a:r>
            <a:r>
              <a:rPr lang="en-US" b="1" dirty="0" smtClean="0">
                <a:solidFill>
                  <a:schemeClr val="accent1"/>
                </a:solidFill>
              </a:rPr>
              <a:t>a strong argument (stand)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As adults under 30, We should decide whether to have a bicycle or a car </a:t>
            </a:r>
            <a:r>
              <a:rPr lang="en-US" dirty="0" smtClean="0">
                <a:solidFill>
                  <a:srgbClr val="FF0000"/>
                </a:solidFill>
              </a:rPr>
              <a:t>(no clear stand)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For a healthier life, any body under 30 needs to have a bicycle instead of a car. </a:t>
            </a:r>
            <a:r>
              <a:rPr lang="en-US" dirty="0" smtClean="0">
                <a:solidFill>
                  <a:srgbClr val="00B050"/>
                </a:solidFill>
              </a:rPr>
              <a:t>(strong </a:t>
            </a:r>
            <a:r>
              <a:rPr lang="en-US" dirty="0" smtClean="0">
                <a:solidFill>
                  <a:srgbClr val="00B050"/>
                </a:solidFill>
              </a:rPr>
              <a:t>stand)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fr-FR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3.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questions, facts, feelings can not be arguable theses statements.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(x)</a:t>
            </a:r>
            <a:r>
              <a:rPr lang="en-US" dirty="0" smtClean="0"/>
              <a:t> which country is the best destination for a low-budget tourists? </a:t>
            </a:r>
            <a:r>
              <a:rPr lang="en-US" b="1" dirty="0" smtClean="0">
                <a:solidFill>
                  <a:schemeClr val="accent6"/>
                </a:solidFill>
              </a:rPr>
              <a:t>A question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(√)</a:t>
            </a:r>
            <a:r>
              <a:rPr lang="en-US" dirty="0" smtClean="0"/>
              <a:t>Taiwan has become the first destination for low-budget tourists. </a:t>
            </a:r>
            <a:endParaRPr lang="en-US" b="1" dirty="0" smtClean="0">
              <a:solidFill>
                <a:srgbClr val="92D05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(x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Considering </a:t>
            </a:r>
            <a:r>
              <a:rPr lang="en-US" dirty="0" smtClean="0"/>
              <a:t>its geological position, Turkey has an important </a:t>
            </a:r>
            <a:r>
              <a:rPr lang="en-US" dirty="0" smtClean="0"/>
              <a:t>geopolitical role </a:t>
            </a:r>
            <a:r>
              <a:rPr lang="en-US" dirty="0" smtClean="0"/>
              <a:t>in the EU.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chemeClr val="accent6"/>
                </a:solidFill>
              </a:rPr>
              <a:t>facts</a:t>
            </a:r>
            <a:r>
              <a:rPr lang="en-US" dirty="0" smtClean="0"/>
              <a:t> cannot be arguments</a:t>
            </a:r>
            <a:r>
              <a:rPr lang="en-US" dirty="0" smtClean="0"/>
              <a:t>)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(√) </a:t>
            </a:r>
            <a:r>
              <a:rPr lang="en-US" dirty="0" smtClean="0"/>
              <a:t>Considering </a:t>
            </a:r>
            <a:r>
              <a:rPr lang="en-US" dirty="0" smtClean="0"/>
              <a:t>its geopolitical role, we can clearly say that the EU </a:t>
            </a:r>
            <a:r>
              <a:rPr lang="en-US" dirty="0" smtClean="0"/>
              <a:t>cannot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Turkey</a:t>
            </a:r>
            <a:r>
              <a:rPr lang="fr-FR" dirty="0" smtClean="0"/>
              <a:t>.</a:t>
            </a:r>
            <a:endParaRPr lang="fr-FR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499</Words>
  <Application>Microsoft Office PowerPoint</Application>
  <PresentationFormat>Affichage à l'écran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Thème Office</vt:lpstr>
      <vt:lpstr>C:\Users\MOSTEFA\Desktop\My courses\academic writing\essay writing\Argument essay\200 Prompts Argumentative Writing.pdf</vt:lpstr>
      <vt:lpstr>C:\Users\MOSTEFA\Desktop\My courses\academic writing\essay writing\Argument essay\Argumentative_Essay.pdf</vt:lpstr>
      <vt:lpstr>C:\Users\MOSTEFA\Desktop\My courses\academic writing\essay writing\Argument essay\Sample Short Argumentative Essay.pdf</vt:lpstr>
      <vt:lpstr>Unit 3</vt:lpstr>
      <vt:lpstr>Objectives </vt:lpstr>
      <vt:lpstr>Structure </vt:lpstr>
      <vt:lpstr>Choosing the topic </vt:lpstr>
      <vt:lpstr>Examples of argumentative topics</vt:lpstr>
      <vt:lpstr>Practice </vt:lpstr>
      <vt:lpstr>Thesis statement</vt:lpstr>
      <vt:lpstr>Diapositive 8</vt:lpstr>
      <vt:lpstr>Diapositive 9</vt:lpstr>
      <vt:lpstr>Diapositive 10</vt:lpstr>
      <vt:lpstr>Patterns of organization</vt:lpstr>
      <vt:lpstr>Diapositive 12</vt:lpstr>
      <vt:lpstr>Further practice: worksheets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</dc:title>
  <dc:creator>MOSTEFA</dc:creator>
  <cp:lastModifiedBy>MOSTEFA</cp:lastModifiedBy>
  <cp:revision>28</cp:revision>
  <dcterms:created xsi:type="dcterms:W3CDTF">2020-03-17T22:57:15Z</dcterms:created>
  <dcterms:modified xsi:type="dcterms:W3CDTF">2020-03-21T17:39:20Z</dcterms:modified>
</cp:coreProperties>
</file>