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8" r:id="rId1"/>
  </p:sldMasterIdLst>
  <p:notesMasterIdLst>
    <p:notesMasterId r:id="rId21"/>
  </p:notesMasterIdLst>
  <p:handoutMasterIdLst>
    <p:handoutMasterId r:id="rId22"/>
  </p:handoutMasterIdLst>
  <p:sldIdLst>
    <p:sldId id="256" r:id="rId2"/>
    <p:sldId id="257" r:id="rId3"/>
    <p:sldId id="291" r:id="rId4"/>
    <p:sldId id="292" r:id="rId5"/>
    <p:sldId id="293" r:id="rId6"/>
    <p:sldId id="258" r:id="rId7"/>
    <p:sldId id="259" r:id="rId8"/>
    <p:sldId id="260" r:id="rId9"/>
    <p:sldId id="261" r:id="rId10"/>
    <p:sldId id="262" r:id="rId11"/>
    <p:sldId id="263" r:id="rId12"/>
    <p:sldId id="265" r:id="rId13"/>
    <p:sldId id="266" r:id="rId14"/>
    <p:sldId id="267" r:id="rId15"/>
    <p:sldId id="294" r:id="rId16"/>
    <p:sldId id="268" r:id="rId17"/>
    <p:sldId id="295" r:id="rId18"/>
    <p:sldId id="296" r:id="rId19"/>
    <p:sldId id="297" r:id="rId20"/>
  </p:sldIdLst>
  <p:sldSz cx="12192000" cy="6858000"/>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0" autoAdjust="0"/>
    <p:restoredTop sz="94660"/>
  </p:normalViewPr>
  <p:slideViewPr>
    <p:cSldViewPr snapToGrid="0">
      <p:cViewPr varScale="1">
        <p:scale>
          <a:sx n="97" d="100"/>
          <a:sy n="97" d="100"/>
        </p:scale>
        <p:origin x="648"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E2BEB2C3-2E0E-D24B-B412-287D61237157}"/>
              </a:ext>
            </a:extLst>
          </p:cNvPr>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C26063D5-A2D8-0043-B981-383E4681240D}"/>
              </a:ext>
            </a:extLst>
          </p:cNvPr>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B5BA6206-BB1B-4748-85C6-3DB8647343A9}" type="datetimeFigureOut">
              <a:rPr lang="fr-FR" smtClean="0"/>
              <a:t>14/03/2020</a:t>
            </a:fld>
            <a:endParaRPr lang="fr-FR"/>
          </a:p>
        </p:txBody>
      </p:sp>
      <p:sp>
        <p:nvSpPr>
          <p:cNvPr id="4" name="Espace réservé du pied de page 3">
            <a:extLst>
              <a:ext uri="{FF2B5EF4-FFF2-40B4-BE49-F238E27FC236}">
                <a16:creationId xmlns:a16="http://schemas.microsoft.com/office/drawing/2014/main" id="{E1DD79B0-96A5-BC45-B47B-5CF43CE17A59}"/>
              </a:ext>
            </a:extLst>
          </p:cNvPr>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CCD4FF99-C798-4E41-A11D-6CCF35F4FDF6}"/>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0A7F6ED0-56A9-904E-8929-3590A6FF8F05}" type="slidenum">
              <a:rPr lang="fr-FR" smtClean="0"/>
              <a:t>‹N°›</a:t>
            </a:fld>
            <a:endParaRPr lang="fr-FR"/>
          </a:p>
        </p:txBody>
      </p:sp>
    </p:spTree>
    <p:extLst>
      <p:ext uri="{BB962C8B-B14F-4D97-AF65-F5344CB8AC3E}">
        <p14:creationId xmlns:p14="http://schemas.microsoft.com/office/powerpoint/2010/main" val="35575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ar-SA"/>
          </a:p>
        </p:txBody>
      </p:sp>
      <p:sp>
        <p:nvSpPr>
          <p:cNvPr id="3" name="Espace réservé de la date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23522EC7-9457-5D45-A04D-5C91F558BDF7}" type="datetimeFigureOut">
              <a:rPr lang="ar-SA" smtClean="0"/>
              <a:t>20 رجب، 1441</a:t>
            </a:fld>
            <a:endParaRPr lang="ar-SA"/>
          </a:p>
        </p:txBody>
      </p:sp>
      <p:sp>
        <p:nvSpPr>
          <p:cNvPr id="4" name="Espace réservé de l'image des diapositives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ar-SA"/>
          </a:p>
        </p:txBody>
      </p:sp>
      <p:sp>
        <p:nvSpPr>
          <p:cNvPr id="5" name="Espace réservé des notes 4"/>
          <p:cNvSpPr>
            <a:spLocks noGrp="1"/>
          </p:cNvSpPr>
          <p:nvPr>
            <p:ph type="body" sz="quarter" idx="3"/>
          </p:nvPr>
        </p:nvSpPr>
        <p:spPr>
          <a:xfrm>
            <a:off x="914400" y="3300412"/>
            <a:ext cx="7315200" cy="2700338"/>
          </a:xfrm>
          <a:prstGeom prst="rect">
            <a:avLst/>
          </a:prstGeom>
        </p:spPr>
        <p:txBody>
          <a:bodyPr vert="horz" lIns="91440" tIns="45720" rIns="91440" bIns="45720" rtlCol="0"/>
          <a:lstStyle/>
          <a:p>
            <a:r>
              <a:rPr lang="fr-FR"/>
              <a:t>Modifier les styles du texte du masque
Deuxième niveau
Troisième niveau
Quatrième niveau
Cinquième niveau</a:t>
            </a:r>
            <a:endParaRPr lang="ar-SA"/>
          </a:p>
        </p:txBody>
      </p:sp>
      <p:sp>
        <p:nvSpPr>
          <p:cNvPr id="6" name="Espace réservé du pied de page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ar-SA"/>
          </a:p>
        </p:txBody>
      </p:sp>
      <p:sp>
        <p:nvSpPr>
          <p:cNvPr id="7" name="Espace réservé du numéro de diapositive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972CBDA4-1BD0-5E4A-99B6-0EB9B209EE73}" type="slidenum">
              <a:rPr lang="ar-SA" smtClean="0"/>
              <a:t>‹N°›</a:t>
            </a:fld>
            <a:endParaRPr lang="ar-SA"/>
          </a:p>
        </p:txBody>
      </p:sp>
    </p:spTree>
    <p:extLst>
      <p:ext uri="{BB962C8B-B14F-4D97-AF65-F5344CB8AC3E}">
        <p14:creationId xmlns:p14="http://schemas.microsoft.com/office/powerpoint/2010/main" val="2730940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FB793C30-7705-3945-B299-5F130DCF5A4E}" type="datetime1">
              <a:rPr lang="fr-FR" smtClean="0"/>
              <a:t>14/03/2020</a:t>
            </a:fld>
            <a:endParaRPr lang="fr-FR" dirty="0"/>
          </a:p>
        </p:txBody>
      </p:sp>
      <p:sp>
        <p:nvSpPr>
          <p:cNvPr id="5" name="Footer Placeholder 4"/>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5"/>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470317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A6F22D5C-48B0-CC41-B133-43F4A32DB992}" type="datetime1">
              <a:rPr lang="fr-FR" smtClean="0"/>
              <a:t>14/03/2020</a:t>
            </a:fld>
            <a:endParaRPr lang="fr-FR" dirty="0"/>
          </a:p>
        </p:txBody>
      </p:sp>
      <p:sp>
        <p:nvSpPr>
          <p:cNvPr id="6" name="Footer Placeholder 5"/>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7" name="Slide Number Placeholder 6"/>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182846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4" name="Date Placeholder 3"/>
          <p:cNvSpPr>
            <a:spLocks noGrp="1"/>
          </p:cNvSpPr>
          <p:nvPr>
            <p:ph type="dt" sz="half" idx="10"/>
          </p:nvPr>
        </p:nvSpPr>
        <p:spPr/>
        <p:txBody>
          <a:bodyPr/>
          <a:lstStyle/>
          <a:p>
            <a:fld id="{8FA4475D-2C21-874D-94C3-B51BB2145F73}" type="datetime1">
              <a:rPr lang="fr-FR" smtClean="0"/>
              <a:t>14/03/2020</a:t>
            </a:fld>
            <a:endParaRPr lang="fr-FR" dirty="0"/>
          </a:p>
        </p:txBody>
      </p:sp>
      <p:sp>
        <p:nvSpPr>
          <p:cNvPr id="5" name="Footer Placeholder 4"/>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5"/>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3123291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4" name="Date Placeholder 3"/>
          <p:cNvSpPr>
            <a:spLocks noGrp="1"/>
          </p:cNvSpPr>
          <p:nvPr>
            <p:ph type="dt" sz="half" idx="10"/>
          </p:nvPr>
        </p:nvSpPr>
        <p:spPr/>
        <p:txBody>
          <a:bodyPr/>
          <a:lstStyle/>
          <a:p>
            <a:fld id="{880ADEB9-862C-3E48-A6B6-ADF12992EBE0}" type="datetime1">
              <a:rPr lang="fr-FR" smtClean="0"/>
              <a:t>14/03/2020</a:t>
            </a:fld>
            <a:endParaRPr lang="fr-FR" dirty="0"/>
          </a:p>
        </p:txBody>
      </p:sp>
      <p:sp>
        <p:nvSpPr>
          <p:cNvPr id="5" name="Footer Placeholder 4"/>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5"/>
          <p:cNvSpPr>
            <a:spLocks noGrp="1"/>
          </p:cNvSpPr>
          <p:nvPr>
            <p:ph type="sldNum" sz="quarter" idx="12"/>
          </p:nvPr>
        </p:nvSpPr>
        <p:spPr/>
        <p:txBody>
          <a:bodyPr/>
          <a:lstStyle/>
          <a:p>
            <a:fld id="{1DA764FF-2A85-4715-839E-0192566F6948}" type="slidenum">
              <a:rPr lang="fr-FR" smtClean="0"/>
              <a:pPr/>
              <a:t>‹N°›</a:t>
            </a:fld>
            <a:endParaRPr lang="fr-FR"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88819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AF134C2-E419-5948-98F6-0E6BEEA04DA1}" type="datetime1">
              <a:rPr lang="fr-FR" smtClean="0"/>
              <a:t>14/03/2020</a:t>
            </a:fld>
            <a:endParaRPr lang="fr-FR" dirty="0"/>
          </a:p>
        </p:txBody>
      </p:sp>
      <p:sp>
        <p:nvSpPr>
          <p:cNvPr id="5" name="Footer Placeholder 4"/>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5"/>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37322621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8C2BCA1-0F45-EB4F-8EAF-35F45E4D259F}" type="datetime1">
              <a:rPr lang="fr-FR" smtClean="0"/>
              <a:t>14/03/2020</a:t>
            </a:fld>
            <a:endParaRPr lang="fr-FR" dirty="0"/>
          </a:p>
        </p:txBody>
      </p:sp>
      <p:sp>
        <p:nvSpPr>
          <p:cNvPr id="4" name="Footer Placeholder 4"/>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5"/>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1114467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8EED4D-392E-CC4E-A923-4FB62AFD9F71}" type="datetime1">
              <a:rPr lang="fr-FR" smtClean="0"/>
              <a:t>14/03/2020</a:t>
            </a:fld>
            <a:endParaRPr lang="fr-FR" dirty="0"/>
          </a:p>
        </p:txBody>
      </p:sp>
      <p:sp>
        <p:nvSpPr>
          <p:cNvPr id="4" name="Footer Placeholder 4"/>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5"/>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40323386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87F5855-3A71-704A-9166-1E299FBDB743}" type="datetime1">
              <a:rPr lang="fr-FR" smtClean="0"/>
              <a:t>14/03/2020</a:t>
            </a:fld>
            <a:endParaRPr lang="fr-FR" dirty="0"/>
          </a:p>
        </p:txBody>
      </p:sp>
      <p:sp>
        <p:nvSpPr>
          <p:cNvPr id="5" name="Footer Placeholder 4"/>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5"/>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3749976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C532DDE-9CD2-A141-86F5-66930813F367}" type="datetime1">
              <a:rPr lang="fr-FR" smtClean="0"/>
              <a:t>14/03/2020</a:t>
            </a:fld>
            <a:endParaRPr lang="fr-FR" dirty="0"/>
          </a:p>
        </p:txBody>
      </p:sp>
      <p:sp>
        <p:nvSpPr>
          <p:cNvPr id="5" name="Footer Placeholder 4"/>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5"/>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1246365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8FF4BD1-F63E-AE48-9536-87E6A77EC9E8}" type="datetime1">
              <a:rPr lang="fr-FR" smtClean="0"/>
              <a:t>14/03/2020</a:t>
            </a:fld>
            <a:endParaRPr lang="fr-FR" dirty="0"/>
          </a:p>
        </p:txBody>
      </p:sp>
      <p:sp>
        <p:nvSpPr>
          <p:cNvPr id="5" name="Footer Placeholder 4"/>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5"/>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105941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236BACAB-0852-9E47-BEB5-6ACBD29A6AA7}" type="datetime1">
              <a:rPr lang="fr-FR" smtClean="0"/>
              <a:t>14/03/2020</a:t>
            </a:fld>
            <a:endParaRPr lang="fr-FR" dirty="0"/>
          </a:p>
        </p:txBody>
      </p:sp>
      <p:sp>
        <p:nvSpPr>
          <p:cNvPr id="5" name="Footer Placeholder 4"/>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5"/>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4129763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6F94DCD-9D85-484F-B991-7DA9B9329717}" type="datetime1">
              <a:rPr lang="fr-FR" smtClean="0"/>
              <a:t>14/03/2020</a:t>
            </a:fld>
            <a:endParaRPr lang="fr-FR" dirty="0"/>
          </a:p>
        </p:txBody>
      </p:sp>
      <p:sp>
        <p:nvSpPr>
          <p:cNvPr id="6" name="Footer Placeholder 5"/>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7" name="Slide Number Placeholder 6"/>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1347512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A866852-E5B6-C24E-A009-9B1D78ADA169}" type="datetime1">
              <a:rPr lang="fr-FR" smtClean="0"/>
              <a:t>14/03/2020</a:t>
            </a:fld>
            <a:endParaRPr lang="fr-FR" dirty="0"/>
          </a:p>
        </p:txBody>
      </p:sp>
      <p:sp>
        <p:nvSpPr>
          <p:cNvPr id="8" name="Footer Placeholder 7"/>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9" name="Slide Number Placeholder 8"/>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2647079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B2DF12A6-5428-6E4F-BD3B-46CE06095BFE}" type="datetime1">
              <a:rPr lang="fr-FR" smtClean="0"/>
              <a:t>14/03/2020</a:t>
            </a:fld>
            <a:endParaRPr lang="fr-FR" dirty="0"/>
          </a:p>
        </p:txBody>
      </p:sp>
      <p:sp>
        <p:nvSpPr>
          <p:cNvPr id="5" name="Footer Placeholder 3"/>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4"/>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4434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5873809-7E14-104A-ACB1-29C99C1DEA5F}" type="datetime1">
              <a:rPr lang="fr-FR" smtClean="0"/>
              <a:t>14/03/2020</a:t>
            </a:fld>
            <a:endParaRPr lang="fr-FR" dirty="0"/>
          </a:p>
        </p:txBody>
      </p:sp>
      <p:sp>
        <p:nvSpPr>
          <p:cNvPr id="5" name="Footer Placeholder 2"/>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3"/>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2918125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7" name="Date Placeholder 4"/>
          <p:cNvSpPr>
            <a:spLocks noGrp="1"/>
          </p:cNvSpPr>
          <p:nvPr>
            <p:ph type="dt" sz="half" idx="10"/>
          </p:nvPr>
        </p:nvSpPr>
        <p:spPr/>
        <p:txBody>
          <a:bodyPr/>
          <a:lstStyle/>
          <a:p>
            <a:fld id="{F5D59FFB-B7D2-7447-B2A7-A56238DDC4EB}" type="datetime1">
              <a:rPr lang="fr-FR" smtClean="0"/>
              <a:t>14/03/2020</a:t>
            </a:fld>
            <a:endParaRPr lang="fr-FR" dirty="0"/>
          </a:p>
        </p:txBody>
      </p:sp>
      <p:sp>
        <p:nvSpPr>
          <p:cNvPr id="5" name="Footer Placeholder 5"/>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6" name="Slide Number Placeholder 6"/>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3896016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8F9CE595-0510-6C47-973B-A6E331327781}" type="datetime1">
              <a:rPr lang="fr-FR" smtClean="0"/>
              <a:t>14/03/2020</a:t>
            </a:fld>
            <a:endParaRPr lang="fr-FR" dirty="0"/>
          </a:p>
        </p:txBody>
      </p:sp>
      <p:sp>
        <p:nvSpPr>
          <p:cNvPr id="6" name="Footer Placeholder 5"/>
          <p:cNvSpPr>
            <a:spLocks noGrp="1"/>
          </p:cNvSpPr>
          <p:nvPr>
            <p:ph type="ftr" sz="quarter" idx="11"/>
          </p:nvPr>
        </p:nvSpPr>
        <p:spPr/>
        <p:txBody>
          <a:bodyPr/>
          <a:lstStyle/>
          <a:p>
            <a:r>
              <a:rPr lang="ar-DZ"/>
              <a:t>د.قشاري يسمينة </a:t>
            </a:r>
            <a:r>
              <a:rPr lang="fr-FR"/>
              <a:t>e-mail:guechariuniv2016@gmail.com</a:t>
            </a:r>
            <a:endParaRPr lang="fr-FR" dirty="0"/>
          </a:p>
        </p:txBody>
      </p:sp>
      <p:sp>
        <p:nvSpPr>
          <p:cNvPr id="7" name="Slide Number Placeholder 6"/>
          <p:cNvSpPr>
            <a:spLocks noGrp="1"/>
          </p:cNvSpPr>
          <p:nvPr>
            <p:ph type="sldNum" sz="quarter" idx="12"/>
          </p:nvPr>
        </p:nvSpPr>
        <p:spPr/>
        <p:txBody>
          <a:body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3582339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cstate="print">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cstate="print">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cstate="print">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cstate="print">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5186FD8-DD3A-B34E-9426-502307093B64}" type="datetime1">
              <a:rPr lang="fr-FR" smtClean="0"/>
              <a:t>14/03/2020</a:t>
            </a:fld>
            <a:endParaRPr lang="fr-FR"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ar-DZ"/>
              <a:t>د.قشاري يسمينة </a:t>
            </a:r>
            <a:r>
              <a:rPr lang="fr-FR"/>
              <a:t>e-mail:guechariuniv2016@gmail.com</a:t>
            </a:r>
            <a:endParaRPr lang="fr-FR"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DA764FF-2A85-4715-839E-0192566F6948}" type="slidenum">
              <a:rPr lang="fr-FR" smtClean="0"/>
              <a:pPr/>
              <a:t>‹N°›</a:t>
            </a:fld>
            <a:endParaRPr lang="fr-FR" dirty="0"/>
          </a:p>
        </p:txBody>
      </p:sp>
    </p:spTree>
    <p:extLst>
      <p:ext uri="{BB962C8B-B14F-4D97-AF65-F5344CB8AC3E}">
        <p14:creationId xmlns:p14="http://schemas.microsoft.com/office/powerpoint/2010/main" val="1514215920"/>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hdr="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54955" y="1447800"/>
            <a:ext cx="8825658" cy="2132527"/>
          </a:xfrm>
        </p:spPr>
        <p:txBody>
          <a:bodyPr>
            <a:scene3d>
              <a:camera prst="obliqueTopRight"/>
              <a:lightRig rig="threePt" dir="t"/>
            </a:scene3d>
          </a:bodyPr>
          <a:lstStyle/>
          <a:p>
            <a:pPr algn="ctr"/>
            <a:r>
              <a:rPr lang="ar-DZ" b="1">
                <a:ln w="0"/>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rPr>
              <a:t>تطبيقات العقود الاجلة والخيارات</a:t>
            </a:r>
            <a:endParaRPr lang="fr-FR" b="1" dirty="0">
              <a:ln w="0"/>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897125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startAt="2"/>
            </a:pPr>
            <a:r>
              <a:rPr lang="ar-DZ">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a:t>
            </a:r>
            <a:endParaRPr lang="fr-FR" dirty="0"/>
          </a:p>
        </p:txBody>
      </p:sp>
      <p:sp>
        <p:nvSpPr>
          <p:cNvPr id="3" name="Espace réservé du contenu 2"/>
          <p:cNvSpPr>
            <a:spLocks noGrp="1"/>
          </p:cNvSpPr>
          <p:nvPr>
            <p:ph idx="1"/>
          </p:nvPr>
        </p:nvSpPr>
        <p:spPr>
          <a:xfrm>
            <a:off x="646112" y="2052918"/>
            <a:ext cx="9403742" cy="4195481"/>
          </a:xfrm>
        </p:spPr>
        <p:txBody>
          <a:bodyPr>
            <a:normAutofit/>
          </a:bodyPr>
          <a:lstStyle/>
          <a:p>
            <a:pPr marL="514350" indent="-514350" algn="r" rtl="1">
              <a:buFont typeface="+mj-lt"/>
              <a:buAutoNum type="arabicPeriod" startAt="3"/>
            </a:pPr>
            <a:r>
              <a:rPr lang="ar-DZ" sz="2800" b="1" dirty="0">
                <a:latin typeface="Tahoma" panose="020B0604030504040204" pitchFamily="34" charset="0"/>
                <a:ea typeface="Tahoma" panose="020B0604030504040204" pitchFamily="34" charset="0"/>
                <a:cs typeface="Tahoma" panose="020B0604030504040204" pitchFamily="34" charset="0"/>
              </a:rPr>
              <a:t>المكافأة أو العلاوة</a:t>
            </a:r>
            <a:r>
              <a:rPr lang="ar-DZ" sz="2800" dirty="0">
                <a:latin typeface="Tahoma" panose="020B0604030504040204" pitchFamily="34" charset="0"/>
                <a:ea typeface="Tahoma" panose="020B0604030504040204" pitchFamily="34" charset="0"/>
                <a:cs typeface="Tahoma" panose="020B0604030504040204" pitchFamily="34" charset="0"/>
              </a:rPr>
              <a:t>: هي السعر المدفوع بواسطة مشتري العقد للحصول على حق الاختيار وتسمى أيضا سعر الخيار، وعليه فإن المكافأة تعني التضحية (التكلفة) التي يجب على مشتري الاختيار تقديمها، إذا هي غير قابلة للاسترداد مهما كانت التغيرات المستقبلية.</a:t>
            </a:r>
          </a:p>
          <a:p>
            <a:pPr marL="0" indent="0" algn="r" rtl="1">
              <a:buNone/>
            </a:pPr>
            <a:r>
              <a:rPr lang="ar-DZ" sz="2800" b="1" dirty="0">
                <a:latin typeface="Tahoma" panose="020B0604030504040204" pitchFamily="34" charset="0"/>
                <a:ea typeface="Tahoma" panose="020B0604030504040204" pitchFamily="34" charset="0"/>
                <a:cs typeface="Tahoma" panose="020B0604030504040204" pitchFamily="34" charset="0"/>
              </a:rPr>
              <a:t>رابعا-كيفية عمل عقود الخيار: </a:t>
            </a:r>
            <a:r>
              <a:rPr lang="ar-DZ" sz="2800" dirty="0">
                <a:latin typeface="Tahoma" panose="020B0604030504040204" pitchFamily="34" charset="0"/>
                <a:ea typeface="Tahoma" panose="020B0604030504040204" pitchFamily="34" charset="0"/>
                <a:cs typeface="Tahoma" panose="020B0604030504040204" pitchFamily="34" charset="0"/>
              </a:rPr>
              <a:t>لفهم كيفية عمل هذه العقود نقدم امثلة بالعقود الخاصة بالسلع الاستراتجية, فيما يلي جدول يوضح الفرق بين خيارا الشراء والبيع</a:t>
            </a:r>
            <a:endParaRPr lang="fr-FR" sz="2800" b="1"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147A5A7D-6240-634B-A4E9-C13C9F6D465D}"/>
              </a:ext>
            </a:extLst>
          </p:cNvPr>
          <p:cNvSpPr>
            <a:spLocks noGrp="1"/>
          </p:cNvSpPr>
          <p:nvPr>
            <p:ph type="dt" sz="half" idx="10"/>
          </p:nvPr>
        </p:nvSpPr>
        <p:spPr/>
        <p:txBody>
          <a:bodyPr/>
          <a:lstStyle/>
          <a:p>
            <a:fld id="{50E316E0-A2C6-2C40-A70A-CBB194D7B27E}"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B53A810E-3E82-F748-863A-20B6AB8026A9}"/>
              </a:ext>
            </a:extLst>
          </p:cNvPr>
          <p:cNvSpPr>
            <a:spLocks noGrp="1"/>
          </p:cNvSpPr>
          <p:nvPr>
            <p:ph type="ftr" sz="quarter" idx="11"/>
          </p:nvPr>
        </p:nvSpPr>
        <p:spPr>
          <a:xfrm rot="5400000">
            <a:off x="8402668" y="3774201"/>
            <a:ext cx="5114471" cy="461669"/>
          </a:xfrm>
        </p:spPr>
        <p:txBody>
          <a:bodyPr/>
          <a:lstStyle/>
          <a:p>
            <a:r>
              <a:rPr lang="fr-FR" dirty="0"/>
              <a:t> </a:t>
            </a:r>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E45A0A82-0695-134C-9F94-7FF6896DC0D6}"/>
              </a:ext>
            </a:extLst>
          </p:cNvPr>
          <p:cNvSpPr>
            <a:spLocks noGrp="1"/>
          </p:cNvSpPr>
          <p:nvPr>
            <p:ph type="sldNum" sz="quarter" idx="12"/>
          </p:nvPr>
        </p:nvSpPr>
        <p:spPr/>
        <p:txBody>
          <a:bodyPr/>
          <a:lstStyle/>
          <a:p>
            <a:fld id="{1DA764FF-2A85-4715-839E-0192566F6948}" type="slidenum">
              <a:rPr lang="fr-FR" smtClean="0"/>
              <a:pPr/>
              <a:t>10</a:t>
            </a:fld>
            <a:endParaRPr lang="fr-FR" dirty="0"/>
          </a:p>
        </p:txBody>
      </p:sp>
    </p:spTree>
    <p:extLst>
      <p:ext uri="{BB962C8B-B14F-4D97-AF65-F5344CB8AC3E}">
        <p14:creationId xmlns:p14="http://schemas.microsoft.com/office/powerpoint/2010/main" val="334693289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2055766778"/>
              </p:ext>
            </p:extLst>
          </p:nvPr>
        </p:nvGraphicFramePr>
        <p:xfrm>
          <a:off x="746976" y="669702"/>
          <a:ext cx="9478849" cy="5861271"/>
        </p:xfrm>
        <a:graphic>
          <a:graphicData uri="http://schemas.openxmlformats.org/drawingml/2006/table">
            <a:tbl>
              <a:tblPr rtl="1" firstRow="1" firstCol="1" lastRow="1" lastCol="1" bandRow="1" bandCol="1">
                <a:tableStyleId>{5C22544A-7EE6-4342-B048-85BDC9FD1C3A}</a:tableStyleId>
              </a:tblPr>
              <a:tblGrid>
                <a:gridCol w="1593986">
                  <a:extLst>
                    <a:ext uri="{9D8B030D-6E8A-4147-A177-3AD203B41FA5}">
                      <a16:colId xmlns:a16="http://schemas.microsoft.com/office/drawing/2014/main" val="20000"/>
                    </a:ext>
                  </a:extLst>
                </a:gridCol>
                <a:gridCol w="3874581">
                  <a:extLst>
                    <a:ext uri="{9D8B030D-6E8A-4147-A177-3AD203B41FA5}">
                      <a16:colId xmlns:a16="http://schemas.microsoft.com/office/drawing/2014/main" val="20001"/>
                    </a:ext>
                  </a:extLst>
                </a:gridCol>
                <a:gridCol w="4010282">
                  <a:extLst>
                    <a:ext uri="{9D8B030D-6E8A-4147-A177-3AD203B41FA5}">
                      <a16:colId xmlns:a16="http://schemas.microsoft.com/office/drawing/2014/main" val="20002"/>
                    </a:ext>
                  </a:extLst>
                </a:gridCol>
              </a:tblGrid>
              <a:tr h="582459">
                <a:tc>
                  <a:txBody>
                    <a:bodyPr/>
                    <a:lstStyle/>
                    <a:p>
                      <a:pPr algn="just" rtl="1">
                        <a:spcAft>
                          <a:spcPts val="0"/>
                        </a:spcAft>
                      </a:pPr>
                      <a:r>
                        <a:rPr lang="ar-SA" sz="2000" dirty="0">
                          <a:effectLst/>
                        </a:rPr>
                        <a:t>   نوع الخيار</a:t>
                      </a:r>
                      <a:endParaRPr lang="fr-FR" sz="2000" dirty="0">
                        <a:effectLst/>
                      </a:endParaRPr>
                    </a:p>
                    <a:p>
                      <a:pPr algn="just" rtl="1">
                        <a:spcAft>
                          <a:spcPts val="0"/>
                        </a:spcAft>
                      </a:pPr>
                      <a:r>
                        <a:rPr lang="ar-SA" sz="2000" dirty="0">
                          <a:effectLst/>
                        </a:rPr>
                        <a:t>   العقـد</a:t>
                      </a:r>
                      <a:endParaRPr lang="fr-FR" sz="20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rtl="1">
                        <a:spcAft>
                          <a:spcPts val="0"/>
                        </a:spcAft>
                      </a:pPr>
                      <a:r>
                        <a:rPr lang="ar-SA" sz="2000" dirty="0">
                          <a:effectLst/>
                        </a:rPr>
                        <a:t>خيــــار الشراء</a:t>
                      </a:r>
                      <a:endParaRPr lang="fr-FR" sz="20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rtl="1">
                        <a:spcAft>
                          <a:spcPts val="0"/>
                        </a:spcAft>
                      </a:pPr>
                      <a:r>
                        <a:rPr lang="ar-SA" sz="2000" dirty="0">
                          <a:effectLst/>
                        </a:rPr>
                        <a:t>خيــــار البيع</a:t>
                      </a:r>
                      <a:endParaRPr lang="fr-FR" sz="20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2604600">
                <a:tc>
                  <a:txBody>
                    <a:bodyPr/>
                    <a:lstStyle/>
                    <a:p>
                      <a:pPr algn="ctr" rtl="1">
                        <a:lnSpc>
                          <a:spcPct val="150000"/>
                        </a:lnSpc>
                        <a:spcAft>
                          <a:spcPts val="0"/>
                        </a:spcAft>
                      </a:pPr>
                      <a:r>
                        <a:rPr lang="ar-SA" sz="2000" dirty="0">
                          <a:effectLst/>
                        </a:rPr>
                        <a:t>المشتري</a:t>
                      </a:r>
                      <a:endParaRPr lang="fr-FR" sz="2000" dirty="0">
                        <a:effectLst/>
                        <a:latin typeface="Times New Roman" panose="02020603050405020304" pitchFamily="18" charset="0"/>
                        <a:ea typeface="Times New Roman" panose="02020603050405020304" pitchFamily="18" charset="0"/>
                        <a:cs typeface="Arabic Transparent" panose="020B0604020202020204" pitchFamily="34" charset="0"/>
                      </a:endParaRPr>
                    </a:p>
                  </a:txBody>
                  <a:tcPr marL="68580" marR="68580" marT="0" marB="0" anchor="ctr"/>
                </a:tc>
                <a:tc>
                  <a:txBody>
                    <a:bodyPr/>
                    <a:lstStyle/>
                    <a:p>
                      <a:pPr marL="189230" indent="-234950" algn="just" rtl="1">
                        <a:spcAft>
                          <a:spcPts val="0"/>
                        </a:spcAft>
                      </a:pPr>
                      <a:r>
                        <a:rPr lang="ar-SA" sz="2000" dirty="0">
                          <a:effectLst/>
                        </a:rPr>
                        <a:t>1- حق شراء السلع في تاريخ التنفيذ.</a:t>
                      </a:r>
                      <a:endParaRPr lang="fr-FR" sz="2000" dirty="0">
                        <a:effectLst/>
                      </a:endParaRPr>
                    </a:p>
                    <a:p>
                      <a:pPr marL="189230" indent="-234950" algn="just" rtl="1">
                        <a:spcAft>
                          <a:spcPts val="0"/>
                        </a:spcAft>
                        <a:tabLst>
                          <a:tab pos="274320" algn="l"/>
                        </a:tabLst>
                      </a:pPr>
                      <a:r>
                        <a:rPr lang="ar-SA" sz="2000" dirty="0">
                          <a:effectLst/>
                        </a:rPr>
                        <a:t>2- ملزم بدفع مكافأة مقابل الخيار</a:t>
                      </a:r>
                      <a:endParaRPr lang="fr-FR" sz="2000" dirty="0">
                        <a:effectLst/>
                      </a:endParaRPr>
                    </a:p>
                    <a:p>
                      <a:pPr marL="189230" indent="-234950" algn="just" rtl="1">
                        <a:spcAft>
                          <a:spcPts val="0"/>
                        </a:spcAft>
                        <a:tabLst>
                          <a:tab pos="274320" algn="l"/>
                        </a:tabLst>
                      </a:pPr>
                      <a:r>
                        <a:rPr lang="ar-SA" sz="2000" dirty="0">
                          <a:effectLst/>
                        </a:rPr>
                        <a:t>3- تتحقق الأرباح من ارتفاع أسعار السلع</a:t>
                      </a:r>
                      <a:endParaRPr lang="fr-FR" sz="2000" dirty="0">
                        <a:effectLst/>
                      </a:endParaRPr>
                    </a:p>
                    <a:p>
                      <a:pPr marL="189230" indent="-234950" algn="just" rtl="1">
                        <a:spcAft>
                          <a:spcPts val="0"/>
                        </a:spcAft>
                        <a:tabLst>
                          <a:tab pos="274320" algn="l"/>
                        </a:tabLst>
                      </a:pPr>
                      <a:r>
                        <a:rPr lang="ar-SA" sz="2000" dirty="0">
                          <a:effectLst/>
                        </a:rPr>
                        <a:t>4- الربح غير محدد النطاق</a:t>
                      </a:r>
                      <a:endParaRPr lang="fr-FR" sz="2000" dirty="0">
                        <a:effectLst/>
                      </a:endParaRPr>
                    </a:p>
                    <a:p>
                      <a:pPr marL="189230" indent="-234950" algn="just" rtl="1">
                        <a:spcAft>
                          <a:spcPts val="0"/>
                        </a:spcAft>
                        <a:tabLst>
                          <a:tab pos="274320" algn="l"/>
                        </a:tabLst>
                      </a:pPr>
                      <a:r>
                        <a:rPr lang="ar-SA" sz="2000" dirty="0">
                          <a:effectLst/>
                        </a:rPr>
                        <a:t>5- الخســارة محددة.</a:t>
                      </a:r>
                      <a:endParaRPr lang="fr-FR" sz="20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342900" lvl="0" indent="-342900" algn="just" rtl="1">
                        <a:spcAft>
                          <a:spcPts val="0"/>
                        </a:spcAft>
                        <a:buFont typeface="+mj-lt"/>
                        <a:buAutoNum type="arabicPeriod"/>
                        <a:tabLst>
                          <a:tab pos="320040" algn="l"/>
                        </a:tabLst>
                      </a:pPr>
                      <a:r>
                        <a:rPr lang="ar-SA" sz="2000" dirty="0">
                          <a:effectLst/>
                        </a:rPr>
                        <a:t>حق بيع السلع في تاريخ التنفيذ.</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ملزم بدفع مكافأة مقابل الخيار.</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تتحقق الأرباح من انخفاض أسعار السلع.</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الربح غير محدد</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الخســارة محددة.</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2647071">
                <a:tc>
                  <a:txBody>
                    <a:bodyPr/>
                    <a:lstStyle/>
                    <a:p>
                      <a:pPr algn="ctr" rtl="1">
                        <a:lnSpc>
                          <a:spcPct val="150000"/>
                        </a:lnSpc>
                        <a:spcAft>
                          <a:spcPts val="0"/>
                        </a:spcAft>
                      </a:pPr>
                      <a:r>
                        <a:rPr lang="ar-SA" sz="2000" dirty="0">
                          <a:effectLst/>
                        </a:rPr>
                        <a:t>البائـع</a:t>
                      </a:r>
                      <a:endParaRPr lang="fr-FR" sz="2000" dirty="0">
                        <a:effectLst/>
                        <a:latin typeface="Times New Roman" panose="02020603050405020304" pitchFamily="18" charset="0"/>
                        <a:ea typeface="Times New Roman" panose="02020603050405020304" pitchFamily="18" charset="0"/>
                        <a:cs typeface="Arabic Transparent" panose="020B0604020202020204" pitchFamily="34" charset="0"/>
                      </a:endParaRPr>
                    </a:p>
                  </a:txBody>
                  <a:tcPr marL="68580" marR="68580" marT="0" marB="0" anchor="ctr"/>
                </a:tc>
                <a:tc>
                  <a:txBody>
                    <a:bodyPr/>
                    <a:lstStyle/>
                    <a:p>
                      <a:pPr marL="189230" indent="-189230" algn="just" rtl="1">
                        <a:spcAft>
                          <a:spcPts val="0"/>
                        </a:spcAft>
                        <a:tabLst>
                          <a:tab pos="189230" algn="r"/>
                        </a:tabLst>
                      </a:pPr>
                      <a:r>
                        <a:rPr lang="ar-SA" sz="2000" dirty="0">
                          <a:effectLst/>
                        </a:rPr>
                        <a:t>1- ملزم ببيع السلعة في تاريخ التنفيذ.</a:t>
                      </a:r>
                      <a:endParaRPr lang="fr-FR" sz="2000" dirty="0">
                        <a:effectLst/>
                      </a:endParaRPr>
                    </a:p>
                    <a:p>
                      <a:pPr marL="189230" indent="-189230" algn="just" rtl="1">
                        <a:spcAft>
                          <a:spcPts val="0"/>
                        </a:spcAft>
                        <a:tabLst>
                          <a:tab pos="189230" algn="r"/>
                        </a:tabLst>
                      </a:pPr>
                      <a:r>
                        <a:rPr lang="ar-SA" sz="2000" dirty="0">
                          <a:effectLst/>
                        </a:rPr>
                        <a:t>2- له الحق في الحصول على المكافأة.</a:t>
                      </a:r>
                      <a:endParaRPr lang="fr-FR" sz="2000" dirty="0">
                        <a:effectLst/>
                      </a:endParaRPr>
                    </a:p>
                    <a:p>
                      <a:pPr marL="189230" indent="-189230" algn="just" rtl="1">
                        <a:spcAft>
                          <a:spcPts val="0"/>
                        </a:spcAft>
                        <a:tabLst>
                          <a:tab pos="189230" algn="r"/>
                        </a:tabLst>
                      </a:pPr>
                      <a:r>
                        <a:rPr lang="ar-SA" sz="2000" dirty="0">
                          <a:effectLst/>
                        </a:rPr>
                        <a:t>3- تتحقق الأرباح من ثبات أو انخفاض أسعار السلع.</a:t>
                      </a:r>
                      <a:endParaRPr lang="fr-FR" sz="2000" dirty="0">
                        <a:effectLst/>
                      </a:endParaRPr>
                    </a:p>
                    <a:p>
                      <a:pPr marL="189230" indent="-189230" algn="just" rtl="1">
                        <a:spcAft>
                          <a:spcPts val="0"/>
                        </a:spcAft>
                        <a:tabLst>
                          <a:tab pos="189230" algn="r"/>
                        </a:tabLst>
                      </a:pPr>
                      <a:r>
                        <a:rPr lang="ar-SA" sz="2000" dirty="0">
                          <a:effectLst/>
                        </a:rPr>
                        <a:t>4- الربح محدد.</a:t>
                      </a:r>
                      <a:endParaRPr lang="fr-FR" sz="2000" dirty="0">
                        <a:effectLst/>
                      </a:endParaRPr>
                    </a:p>
                    <a:p>
                      <a:pPr marL="189230" indent="-189230" algn="just" rtl="1">
                        <a:spcAft>
                          <a:spcPts val="0"/>
                        </a:spcAft>
                        <a:tabLst>
                          <a:tab pos="189230" algn="r"/>
                        </a:tabLst>
                      </a:pPr>
                      <a:r>
                        <a:rPr lang="ar-SA" sz="2000" dirty="0">
                          <a:effectLst/>
                        </a:rPr>
                        <a:t>5- الخســارة غير محددة</a:t>
                      </a:r>
                      <a:endParaRPr lang="fr-FR" sz="20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342900" lvl="0" indent="-342900" algn="just" rtl="1">
                        <a:spcAft>
                          <a:spcPts val="0"/>
                        </a:spcAft>
                        <a:buFont typeface="+mj-lt"/>
                        <a:buAutoNum type="arabicPeriod"/>
                        <a:tabLst>
                          <a:tab pos="320040" algn="l"/>
                        </a:tabLst>
                      </a:pPr>
                      <a:r>
                        <a:rPr lang="ar-SA" sz="2000" dirty="0">
                          <a:effectLst/>
                        </a:rPr>
                        <a:t>ملزم بشراء السلع في تاريخ التنفيذ.</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له الحق في الحصول على مكافأة.</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تتحقق الأرباح من ثبات أو ارتفاع الأسعار.</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الربح محدد.</a:t>
                      </a:r>
                      <a:endParaRPr lang="fr-FR" sz="2000" dirty="0">
                        <a:effectLst/>
                      </a:endParaRPr>
                    </a:p>
                    <a:p>
                      <a:pPr marL="342900" lvl="0" indent="-342900" algn="just" rtl="1">
                        <a:spcAft>
                          <a:spcPts val="0"/>
                        </a:spcAft>
                        <a:buFont typeface="+mj-lt"/>
                        <a:buAutoNum type="arabicPeriod"/>
                        <a:tabLst>
                          <a:tab pos="320040" algn="l"/>
                        </a:tabLst>
                      </a:pPr>
                      <a:r>
                        <a:rPr lang="ar-SA" sz="2000" dirty="0">
                          <a:effectLst/>
                        </a:rPr>
                        <a:t>الخسـارة غير محددة.</a:t>
                      </a:r>
                      <a:endParaRPr lang="fr-F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bl>
          </a:graphicData>
        </a:graphic>
      </p:graphicFrame>
      <p:sp>
        <p:nvSpPr>
          <p:cNvPr id="2" name="Espace réservé de la date 1">
            <a:extLst>
              <a:ext uri="{FF2B5EF4-FFF2-40B4-BE49-F238E27FC236}">
                <a16:creationId xmlns:a16="http://schemas.microsoft.com/office/drawing/2014/main" id="{ECCBF807-F0D2-044E-BB12-DD29ACF21DA3}"/>
              </a:ext>
            </a:extLst>
          </p:cNvPr>
          <p:cNvSpPr>
            <a:spLocks noGrp="1"/>
          </p:cNvSpPr>
          <p:nvPr>
            <p:ph type="dt" sz="half" idx="10"/>
          </p:nvPr>
        </p:nvSpPr>
        <p:spPr/>
        <p:txBody>
          <a:bodyPr/>
          <a:lstStyle/>
          <a:p>
            <a:fld id="{C9E04ABA-A964-B74F-89A0-DB62969A7AA7}" type="datetime1">
              <a:rPr lang="fr-FR" smtClean="0"/>
              <a:t>14/03/2020</a:t>
            </a:fld>
            <a:endParaRPr lang="fr-FR" dirty="0"/>
          </a:p>
        </p:txBody>
      </p:sp>
      <p:sp>
        <p:nvSpPr>
          <p:cNvPr id="3" name="Espace réservé du pied de page 2">
            <a:extLst>
              <a:ext uri="{FF2B5EF4-FFF2-40B4-BE49-F238E27FC236}">
                <a16:creationId xmlns:a16="http://schemas.microsoft.com/office/drawing/2014/main" id="{9E4A689A-92D7-0844-B9D3-711FACAEA017}"/>
              </a:ext>
            </a:extLst>
          </p:cNvPr>
          <p:cNvSpPr>
            <a:spLocks noGrp="1"/>
          </p:cNvSpPr>
          <p:nvPr>
            <p:ph type="ftr" sz="quarter" idx="11"/>
          </p:nvPr>
        </p:nvSpPr>
        <p:spPr>
          <a:xfrm rot="5400000">
            <a:off x="8703143" y="3473726"/>
            <a:ext cx="4356652" cy="304799"/>
          </a:xfrm>
        </p:spPr>
        <p:txBody>
          <a:bodyPr/>
          <a:lstStyle/>
          <a:p>
            <a:r>
              <a:rPr lang="fr-FR" dirty="0"/>
              <a:t> </a:t>
            </a:r>
            <a:r>
              <a:rPr lang="ar-DZ" dirty="0"/>
              <a:t>د.قشاري يسمينة </a:t>
            </a:r>
            <a:r>
              <a:rPr lang="fr-FR" dirty="0"/>
              <a:t>                       e-mail:guechariuniv2016@gmail.com</a:t>
            </a:r>
          </a:p>
        </p:txBody>
      </p:sp>
      <p:sp>
        <p:nvSpPr>
          <p:cNvPr id="5" name="Espace réservé du numéro de diapositive 4">
            <a:extLst>
              <a:ext uri="{FF2B5EF4-FFF2-40B4-BE49-F238E27FC236}">
                <a16:creationId xmlns:a16="http://schemas.microsoft.com/office/drawing/2014/main" id="{E6A23A2B-B7FC-3545-9A7B-EA5ACEA9EE3F}"/>
              </a:ext>
            </a:extLst>
          </p:cNvPr>
          <p:cNvSpPr>
            <a:spLocks noGrp="1"/>
          </p:cNvSpPr>
          <p:nvPr>
            <p:ph type="sldNum" sz="quarter" idx="12"/>
          </p:nvPr>
        </p:nvSpPr>
        <p:spPr/>
        <p:txBody>
          <a:bodyPr/>
          <a:lstStyle/>
          <a:p>
            <a:fld id="{1DA764FF-2A85-4715-839E-0192566F6948}" type="slidenum">
              <a:rPr lang="fr-FR" smtClean="0"/>
              <a:pPr/>
              <a:t>11</a:t>
            </a:fld>
            <a:endParaRPr lang="fr-FR" dirty="0"/>
          </a:p>
        </p:txBody>
      </p:sp>
    </p:spTree>
    <p:extLst>
      <p:ext uri="{BB962C8B-B14F-4D97-AF65-F5344CB8AC3E}">
        <p14:creationId xmlns:p14="http://schemas.microsoft.com/office/powerpoint/2010/main" val="1648879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965265"/>
          </a:xfrm>
        </p:spPr>
        <p:txBody>
          <a:bodyPr/>
          <a:lstStyle/>
          <a:p>
            <a:pPr marL="742950" indent="-742950" algn="ctr" rtl="1">
              <a:buFont typeface="+mj-lt"/>
              <a:buAutoNum type="arabicPeriod" startAt="2"/>
            </a:pPr>
            <a:r>
              <a:rPr lang="ar-DZ">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a:t>
            </a:r>
            <a:endParaRPr lang="fr-FR" dirty="0"/>
          </a:p>
        </p:txBody>
      </p:sp>
      <p:sp>
        <p:nvSpPr>
          <p:cNvPr id="3" name="Espace réservé du contenu 2"/>
          <p:cNvSpPr>
            <a:spLocks noGrp="1"/>
          </p:cNvSpPr>
          <p:nvPr>
            <p:ph idx="1"/>
          </p:nvPr>
        </p:nvSpPr>
        <p:spPr>
          <a:xfrm>
            <a:off x="646111" y="1510748"/>
            <a:ext cx="9403742" cy="5070356"/>
          </a:xfrm>
        </p:spPr>
        <p:txBody>
          <a:bodyPr>
            <a:normAutofit/>
          </a:bodyPr>
          <a:lstStyle/>
          <a:p>
            <a:pPr algn="r" rtl="1"/>
            <a:r>
              <a:rPr lang="ar-DZ" sz="2800" b="1" dirty="0">
                <a:latin typeface="Tahoma" panose="020B0604030504040204" pitchFamily="34" charset="0"/>
                <a:ea typeface="Tahoma" panose="020B0604030504040204" pitchFamily="34" charset="0"/>
                <a:cs typeface="Tahoma" panose="020B0604030504040204" pitchFamily="34" charset="0"/>
              </a:rPr>
              <a:t>أولا</a:t>
            </a:r>
            <a:r>
              <a:rPr lang="fr-FR" sz="2800" b="1" dirty="0">
                <a:latin typeface="Tahoma" panose="020B0604030504040204" pitchFamily="34" charset="0"/>
                <a:ea typeface="Tahoma" panose="020B0604030504040204" pitchFamily="34" charset="0"/>
                <a:cs typeface="Tahoma" panose="020B0604030504040204" pitchFamily="34" charset="0"/>
              </a:rPr>
              <a:t>-</a:t>
            </a:r>
            <a:r>
              <a:rPr lang="ar-DZ" sz="2800" b="1" dirty="0">
                <a:latin typeface="Tahoma" panose="020B0604030504040204" pitchFamily="34" charset="0"/>
                <a:ea typeface="Tahoma" panose="020B0604030504040204" pitchFamily="34" charset="0"/>
                <a:cs typeface="Tahoma" panose="020B0604030504040204" pitchFamily="34" charset="0"/>
              </a:rPr>
              <a:t> بالنسبة لخيارات الشراء: </a:t>
            </a:r>
          </a:p>
          <a:p>
            <a:pPr marL="457200" algn="r" rtl="1"/>
            <a:r>
              <a:rPr lang="ar-SA" sz="2800" b="1" dirty="0">
                <a:latin typeface="Tahoma" panose="020B0604030504040204" pitchFamily="34" charset="0"/>
                <a:ea typeface="Tahoma" panose="020B0604030504040204" pitchFamily="34" charset="0"/>
                <a:cs typeface="Tahoma" panose="020B0604030504040204" pitchFamily="34" charset="0"/>
              </a:rPr>
              <a:t>مثال: </a:t>
            </a:r>
            <a:r>
              <a:rPr lang="ar-SA" sz="2800" dirty="0">
                <a:latin typeface="Times New Roman" panose="02020603050405020304" pitchFamily="18" charset="0"/>
                <a:ea typeface="Calibri" panose="020F0502020204030204" pitchFamily="34" charset="0"/>
                <a:cs typeface="Arial" panose="020B0604020202020204" pitchFamily="34" charset="0"/>
              </a:rPr>
              <a:t>قامت شركة انتاج مشتقات الحديد بشراء </a:t>
            </a:r>
            <a:r>
              <a:rPr lang="ar-SA" sz="2800" b="1" dirty="0">
                <a:latin typeface="Times New Roman" panose="02020603050405020304" pitchFamily="18" charset="0"/>
                <a:ea typeface="Calibri" panose="020F0502020204030204" pitchFamily="34" charset="0"/>
                <a:cs typeface="Arial" panose="020B0604020202020204" pitchFamily="34" charset="0"/>
              </a:rPr>
              <a:t>خيار شراء</a:t>
            </a:r>
            <a:r>
              <a:rPr lang="ar-SA" sz="2800" dirty="0">
                <a:latin typeface="Times New Roman" panose="02020603050405020304" pitchFamily="18" charset="0"/>
                <a:ea typeface="Calibri" panose="020F0502020204030204" pitchFamily="34" charset="0"/>
                <a:cs typeface="Arial" panose="020B0604020202020204" pitchFamily="34" charset="0"/>
              </a:rPr>
              <a:t> لشراء 500 طن من الحديد ب 1500$|طن في تاريخ مستقبلي مقابل دفع علاوة قدرها 2$|طن. ما هو التصرف الذي تقوم به الشركة في كل حالة مع تحديد نسبة الربح والخسارة بالنسبة للبائع والمشتري الخيار؟</a:t>
            </a:r>
            <a:endParaRPr lang="fr-DZ" sz="2400" dirty="0">
              <a:latin typeface="Calibri" panose="020F0502020204030204" pitchFamily="34" charset="0"/>
              <a:ea typeface="Calibri" panose="020F0502020204030204" pitchFamily="34" charset="0"/>
              <a:cs typeface="Arial" panose="020B0604020202020204" pitchFamily="34" charset="0"/>
            </a:endParaRPr>
          </a:p>
          <a:p>
            <a:pPr marL="457200" algn="r" rtl="1"/>
            <a:r>
              <a:rPr lang="ar-SA" sz="2800" b="1" dirty="0">
                <a:latin typeface="Times New Roman" panose="02020603050405020304" pitchFamily="18" charset="0"/>
                <a:ea typeface="Calibri" panose="020F0502020204030204" pitchFamily="34" charset="0"/>
                <a:cs typeface="Arial" panose="020B0604020202020204" pitchFamily="34" charset="0"/>
              </a:rPr>
              <a:t>الحالة1: </a:t>
            </a:r>
            <a:r>
              <a:rPr lang="ar-SA" sz="2800" dirty="0">
                <a:latin typeface="Times New Roman" panose="02020603050405020304" pitchFamily="18" charset="0"/>
                <a:ea typeface="Calibri" panose="020F0502020204030204" pitchFamily="34" charset="0"/>
                <a:cs typeface="Arial" panose="020B0604020202020204" pitchFamily="34" charset="0"/>
              </a:rPr>
              <a:t>في تاريخ التسليم السعر السوقي للحديد هو $1550</a:t>
            </a:r>
            <a:r>
              <a:rPr lang="ar-SA" sz="2800" dirty="0">
                <a:latin typeface="Calibri" panose="020F0502020204030204" pitchFamily="34" charset="0"/>
                <a:ea typeface="Calibri" panose="020F0502020204030204" pitchFamily="34" charset="0"/>
              </a:rPr>
              <a:t>/</a:t>
            </a:r>
            <a:r>
              <a:rPr lang="ar-SA" sz="2800" dirty="0">
                <a:latin typeface="Times New Roman" panose="02020603050405020304" pitchFamily="18" charset="0"/>
                <a:ea typeface="Calibri" panose="020F0502020204030204" pitchFamily="34" charset="0"/>
                <a:cs typeface="Arial" panose="020B0604020202020204" pitchFamily="34" charset="0"/>
              </a:rPr>
              <a:t>طن.</a:t>
            </a:r>
            <a:endParaRPr lang="fr-DZ" sz="2400" dirty="0">
              <a:latin typeface="Calibri" panose="020F0502020204030204" pitchFamily="34" charset="0"/>
              <a:ea typeface="Calibri" panose="020F0502020204030204" pitchFamily="34" charset="0"/>
              <a:cs typeface="Arial" panose="020B0604020202020204" pitchFamily="34" charset="0"/>
            </a:endParaRPr>
          </a:p>
          <a:p>
            <a:pPr marL="457200" algn="r" rtl="1"/>
            <a:r>
              <a:rPr lang="ar-SA" sz="2800" b="1" dirty="0">
                <a:latin typeface="Times New Roman" panose="02020603050405020304" pitchFamily="18" charset="0"/>
                <a:ea typeface="Calibri" panose="020F0502020204030204" pitchFamily="34" charset="0"/>
                <a:cs typeface="Arial" panose="020B0604020202020204" pitchFamily="34" charset="0"/>
              </a:rPr>
              <a:t>الحالة 2: </a:t>
            </a:r>
            <a:r>
              <a:rPr lang="ar-SA" sz="2800" dirty="0">
                <a:latin typeface="Times New Roman" panose="02020603050405020304" pitchFamily="18" charset="0"/>
                <a:ea typeface="Calibri" panose="020F0502020204030204" pitchFamily="34" charset="0"/>
                <a:cs typeface="Arial" panose="020B0604020202020204" pitchFamily="34" charset="0"/>
              </a:rPr>
              <a:t>في تاريخ التسليم السعر السوقي للقمح هو $1460</a:t>
            </a:r>
            <a:r>
              <a:rPr lang="ar-SA" sz="2800" dirty="0">
                <a:latin typeface="Calibri" panose="020F0502020204030204" pitchFamily="34" charset="0"/>
                <a:ea typeface="Calibri" panose="020F0502020204030204" pitchFamily="34" charset="0"/>
              </a:rPr>
              <a:t>/</a:t>
            </a:r>
            <a:r>
              <a:rPr lang="ar-SA" sz="2800" dirty="0">
                <a:latin typeface="Times New Roman" panose="02020603050405020304" pitchFamily="18" charset="0"/>
                <a:ea typeface="Calibri" panose="020F0502020204030204" pitchFamily="34" charset="0"/>
                <a:cs typeface="Arial" panose="020B0604020202020204" pitchFamily="34" charset="0"/>
              </a:rPr>
              <a:t>طن.</a:t>
            </a:r>
            <a:endParaRPr lang="fr-DZ" sz="2400" dirty="0">
              <a:latin typeface="Calibri" panose="020F0502020204030204" pitchFamily="34" charset="0"/>
              <a:ea typeface="Calibri" panose="020F0502020204030204" pitchFamily="34" charset="0"/>
              <a:cs typeface="Arial" panose="020B0604020202020204" pitchFamily="34" charset="0"/>
            </a:endParaRPr>
          </a:p>
          <a:p>
            <a:pPr marL="457200" algn="r" rtl="1"/>
            <a:r>
              <a:rPr lang="ar-SA" sz="2800" b="1" dirty="0">
                <a:latin typeface="Times New Roman" panose="02020603050405020304" pitchFamily="18" charset="0"/>
                <a:ea typeface="Calibri" panose="020F0502020204030204" pitchFamily="34" charset="0"/>
                <a:cs typeface="Arial" panose="020B0604020202020204" pitchFamily="34" charset="0"/>
              </a:rPr>
              <a:t>الحالة 3:</a:t>
            </a:r>
            <a:r>
              <a:rPr lang="ar-SA" sz="2800" dirty="0">
                <a:latin typeface="Times New Roman" panose="02020603050405020304" pitchFamily="18" charset="0"/>
                <a:ea typeface="Calibri" panose="020F0502020204030204" pitchFamily="34" charset="0"/>
                <a:cs typeface="Arial" panose="020B0604020202020204" pitchFamily="34" charset="0"/>
              </a:rPr>
              <a:t> في تاريخ التسليم السعر السوقي للقمح هو $1500</a:t>
            </a:r>
            <a:r>
              <a:rPr lang="fr-FR" sz="2800" dirty="0">
                <a:latin typeface="Times New Roman" panose="02020603050405020304" pitchFamily="18" charset="0"/>
                <a:ea typeface="Calibri" panose="020F0502020204030204" pitchFamily="34" charset="0"/>
                <a:cs typeface="Arial" panose="020B0604020202020204" pitchFamily="34" charset="0"/>
                <a:sym typeface="Symbol" pitchFamily="2" charset="2"/>
              </a:rPr>
              <a:t></a:t>
            </a:r>
            <a:r>
              <a:rPr lang="ar-SA" sz="2800" dirty="0">
                <a:latin typeface="Times New Roman" panose="02020603050405020304" pitchFamily="18" charset="0"/>
                <a:ea typeface="Calibri" panose="020F0502020204030204" pitchFamily="34" charset="0"/>
                <a:cs typeface="Arial" panose="020B0604020202020204" pitchFamily="34" charset="0"/>
              </a:rPr>
              <a:t>طن.</a:t>
            </a:r>
            <a:endParaRPr lang="fr-DZ" sz="2400" dirty="0">
              <a:latin typeface="Calibri" panose="020F0502020204030204" pitchFamily="34" charset="0"/>
              <a:ea typeface="Calibri" panose="020F0502020204030204" pitchFamily="34" charset="0"/>
              <a:cs typeface="Arial" panose="020B0604020202020204" pitchFamily="34" charset="0"/>
            </a:endParaRPr>
          </a:p>
          <a:p>
            <a:pPr marL="0" indent="0" algn="r" rtl="1">
              <a:buNone/>
            </a:pPr>
            <a:endParaRPr lang="ar-SA" sz="2800" dirty="0">
              <a:latin typeface="Tahoma" panose="020B0604030504040204" pitchFamily="34" charset="0"/>
              <a:ea typeface="Tahoma" panose="020B0604030504040204" pitchFamily="34" charset="0"/>
              <a:cs typeface="Tahoma" panose="020B0604030504040204" pitchFamily="34" charset="0"/>
            </a:endParaRPr>
          </a:p>
          <a:p>
            <a:pPr algn="r" rtl="1"/>
            <a:endParaRPr lang="ar-SA" sz="2800" dirty="0">
              <a:latin typeface="Tahoma" panose="020B0604030504040204" pitchFamily="34" charset="0"/>
              <a:ea typeface="Tahoma" panose="020B0604030504040204" pitchFamily="34" charset="0"/>
              <a:cs typeface="Tahoma" panose="020B0604030504040204" pitchFamily="34" charset="0"/>
            </a:endParaRPr>
          </a:p>
          <a:p>
            <a:pPr algn="r" rtl="1"/>
            <a:endParaRPr lang="ar-DZ"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5597B9D0-AFAC-9546-BE85-8025D86DF5A4}"/>
              </a:ext>
            </a:extLst>
          </p:cNvPr>
          <p:cNvSpPr>
            <a:spLocks noGrp="1"/>
          </p:cNvSpPr>
          <p:nvPr>
            <p:ph type="dt" sz="half" idx="10"/>
          </p:nvPr>
        </p:nvSpPr>
        <p:spPr/>
        <p:txBody>
          <a:bodyPr/>
          <a:lstStyle/>
          <a:p>
            <a:fld id="{BDAB3BF8-69D9-BA4B-87B1-BC09B6C83A7B}"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F33ACF14-3661-D34C-AA91-1A93C39489FA}"/>
              </a:ext>
            </a:extLst>
          </p:cNvPr>
          <p:cNvSpPr>
            <a:spLocks noGrp="1"/>
          </p:cNvSpPr>
          <p:nvPr>
            <p:ph type="ftr" sz="quarter" idx="11"/>
          </p:nvPr>
        </p:nvSpPr>
        <p:spPr>
          <a:xfrm rot="5400000">
            <a:off x="8411595" y="3765274"/>
            <a:ext cx="4939748" cy="304799"/>
          </a:xfrm>
        </p:spPr>
        <p:txBody>
          <a:bodyPr/>
          <a:lstStyle/>
          <a:p>
            <a:r>
              <a:rPr lang="fr-FR" dirty="0"/>
              <a:t>  </a:t>
            </a:r>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0808865E-02CF-DF47-8CE6-A9D23A2DFEEC}"/>
              </a:ext>
            </a:extLst>
          </p:cNvPr>
          <p:cNvSpPr>
            <a:spLocks noGrp="1"/>
          </p:cNvSpPr>
          <p:nvPr>
            <p:ph type="sldNum" sz="quarter" idx="12"/>
          </p:nvPr>
        </p:nvSpPr>
        <p:spPr/>
        <p:txBody>
          <a:bodyPr/>
          <a:lstStyle/>
          <a:p>
            <a:fld id="{1DA764FF-2A85-4715-839E-0192566F6948}" type="slidenum">
              <a:rPr lang="fr-FR" smtClean="0"/>
              <a:pPr/>
              <a:t>12</a:t>
            </a:fld>
            <a:endParaRPr lang="fr-FR" dirty="0"/>
          </a:p>
        </p:txBody>
      </p:sp>
    </p:spTree>
    <p:extLst>
      <p:ext uri="{BB962C8B-B14F-4D97-AF65-F5344CB8AC3E}">
        <p14:creationId xmlns:p14="http://schemas.microsoft.com/office/powerpoint/2010/main" val="35402745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p:cTn id="3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nodeType="click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anim calcmode="lin" valueType="num">
                                      <p:cBhvr>
                                        <p:cTn id="4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startAt="2"/>
            </a:pPr>
            <a:r>
              <a:rPr lang="ar-DZ">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a:t>
            </a:r>
            <a:endParaRPr lang="fr-FR" dirty="0"/>
          </a:p>
        </p:txBody>
      </p:sp>
      <p:sp>
        <p:nvSpPr>
          <p:cNvPr id="3" name="Espace réservé du contenu 2"/>
          <p:cNvSpPr>
            <a:spLocks noGrp="1"/>
          </p:cNvSpPr>
          <p:nvPr>
            <p:ph idx="1"/>
          </p:nvPr>
        </p:nvSpPr>
        <p:spPr>
          <a:xfrm>
            <a:off x="318053" y="1524000"/>
            <a:ext cx="10628244" cy="5108620"/>
          </a:xfrm>
        </p:spPr>
        <p:txBody>
          <a:bodyPr>
            <a:normAutofit/>
          </a:bodyPr>
          <a:lstStyle/>
          <a:p>
            <a:pPr algn="just" rtl="1"/>
            <a:r>
              <a:rPr lang="ar-SA" sz="2800" dirty="0">
                <a:latin typeface="Tahoma" panose="020B0604030504040204" pitchFamily="34" charset="0"/>
                <a:ea typeface="Tahoma" panose="020B0604030504040204" pitchFamily="34" charset="0"/>
                <a:cs typeface="Tahoma" panose="020B0604030504040204" pitchFamily="34" charset="0"/>
              </a:rPr>
              <a:t>الحالة 1: في تاريخ التسليم السعر السوقي للحديد هو $1550.</a:t>
            </a:r>
          </a:p>
          <a:p>
            <a:pPr marL="0" indent="0" algn="just" rtl="1">
              <a:buNone/>
            </a:pPr>
            <a:r>
              <a:rPr lang="ar-SA" sz="2800" dirty="0">
                <a:latin typeface="Tahoma" panose="020B0604030504040204" pitchFamily="34" charset="0"/>
                <a:ea typeface="Tahoma" panose="020B0604030504040204" pitchFamily="34" charset="0"/>
                <a:cs typeface="Tahoma" panose="020B0604030504040204" pitchFamily="34" charset="0"/>
              </a:rPr>
              <a:t>أولا: قيمة العلاوة المدفوعة هي: 500*2=$1000 </a:t>
            </a:r>
          </a:p>
          <a:p>
            <a:pPr marL="0" indent="0" algn="just" rtl="1">
              <a:buNone/>
            </a:pPr>
            <a:r>
              <a:rPr lang="ar-SA" sz="2800" dirty="0">
                <a:latin typeface="Tahoma" panose="020B0604030504040204" pitchFamily="34" charset="0"/>
                <a:ea typeface="Tahoma" panose="020B0604030504040204" pitchFamily="34" charset="0"/>
                <a:cs typeface="Tahoma" panose="020B0604030504040204" pitchFamily="34" charset="0"/>
              </a:rPr>
              <a:t>قيمة الصفقة بالسعر المتفق عليه في العقد هي 1500*500=$750000 </a:t>
            </a:r>
          </a:p>
          <a:p>
            <a:pPr marL="0" indent="0" algn="just" rtl="1">
              <a:buNone/>
            </a:pPr>
            <a:r>
              <a:rPr lang="ar-SA" sz="2800" dirty="0">
                <a:latin typeface="Tahoma" panose="020B0604030504040204" pitchFamily="34" charset="0"/>
                <a:ea typeface="Tahoma" panose="020B0604030504040204" pitchFamily="34" charset="0"/>
                <a:cs typeface="Tahoma" panose="020B0604030504040204" pitchFamily="34" charset="0"/>
              </a:rPr>
              <a:t>الحالة 1: قيمة الصفقة بالسعر السوقي هي: 1550*500=$775000</a:t>
            </a:r>
          </a:p>
          <a:p>
            <a:pPr algn="just" rtl="1">
              <a:buFont typeface="Courier New" panose="02070309020205020404" pitchFamily="49" charset="0"/>
              <a:buChar char="o"/>
            </a:pPr>
            <a:r>
              <a:rPr lang="ar-SA" sz="2800" dirty="0">
                <a:latin typeface="Tahoma" panose="020B0604030504040204" pitchFamily="34" charset="0"/>
                <a:ea typeface="Tahoma" panose="020B0604030504040204" pitchFamily="34" charset="0"/>
                <a:cs typeface="Tahoma" panose="020B0604030504040204" pitchFamily="34" charset="0"/>
              </a:rPr>
              <a:t>وبالنسبة للمستثمر يقرر تنفيذ العقد ويحقق ربح قدره 775000ـ750000=$25000 </a:t>
            </a:r>
          </a:p>
          <a:p>
            <a:pPr marL="0" indent="0" algn="just" rtl="1">
              <a:buNone/>
            </a:pPr>
            <a:r>
              <a:rPr lang="ar-SA" sz="2800" dirty="0">
                <a:latin typeface="Tahoma" panose="020B0604030504040204" pitchFamily="34" charset="0"/>
                <a:ea typeface="Tahoma" panose="020B0604030504040204" pitchFamily="34" charset="0"/>
                <a:cs typeface="Tahoma" panose="020B0604030504040204" pitchFamily="34" charset="0"/>
              </a:rPr>
              <a:t>والربح الصافي 25000-1000=$24000</a:t>
            </a:r>
          </a:p>
          <a:p>
            <a:pPr algn="just" rtl="1">
              <a:buFont typeface="Courier New" panose="02070309020205020404" pitchFamily="49" charset="0"/>
              <a:buChar char="o"/>
            </a:pPr>
            <a:r>
              <a:rPr lang="ar-SA" sz="2800" dirty="0">
                <a:latin typeface="Tahoma" panose="020B0604030504040204" pitchFamily="34" charset="0"/>
                <a:ea typeface="Tahoma" panose="020B0604030504040204" pitchFamily="34" charset="0"/>
                <a:cs typeface="Tahoma" panose="020B0604030504040204" pitchFamily="34" charset="0"/>
              </a:rPr>
              <a:t>وبالنسبة للبائع يتحمل خسارة قدرها $25000</a:t>
            </a:r>
          </a:p>
          <a:p>
            <a:pPr marL="0" indent="0" algn="just" rtl="1">
              <a:buNone/>
            </a:pPr>
            <a:r>
              <a:rPr lang="ar-SA" sz="2800" dirty="0">
                <a:latin typeface="Tahoma" panose="020B0604030504040204" pitchFamily="34" charset="0"/>
                <a:ea typeface="Tahoma" panose="020B0604030504040204" pitchFamily="34" charset="0"/>
                <a:cs typeface="Tahoma" panose="020B0604030504040204" pitchFamily="34" charset="0"/>
              </a:rPr>
              <a:t>الخسارة الصافية 1000ـ25000=$24000ـ</a:t>
            </a:r>
          </a:p>
          <a:p>
            <a:pPr marL="0" indent="0" algn="just" rtl="1">
              <a:buNone/>
            </a:pPr>
            <a:endParaRPr lang="ar-SA" sz="2800" dirty="0">
              <a:latin typeface="Tahoma" panose="020B0604030504040204" pitchFamily="34" charset="0"/>
              <a:ea typeface="Tahoma" panose="020B0604030504040204" pitchFamily="34" charset="0"/>
              <a:cs typeface="Tahoma" panose="020B0604030504040204" pitchFamily="34" charset="0"/>
            </a:endParaRPr>
          </a:p>
          <a:p>
            <a:pPr algn="just" rtl="1"/>
            <a:endParaRPr lang="ar-SA" sz="2800" dirty="0">
              <a:latin typeface="Tahoma" panose="020B0604030504040204" pitchFamily="34" charset="0"/>
              <a:ea typeface="Tahoma" panose="020B0604030504040204" pitchFamily="34" charset="0"/>
              <a:cs typeface="Tahoma" panose="020B0604030504040204" pitchFamily="34" charset="0"/>
            </a:endParaRPr>
          </a:p>
          <a:p>
            <a:pPr algn="just" rtl="1"/>
            <a:endParaRPr lang="fr-FR" sz="2800" dirty="0">
              <a:effectLst/>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7AF41E4E-2296-AB4F-85C0-84595CBFB691}"/>
              </a:ext>
            </a:extLst>
          </p:cNvPr>
          <p:cNvSpPr>
            <a:spLocks noGrp="1"/>
          </p:cNvSpPr>
          <p:nvPr>
            <p:ph type="dt" sz="half" idx="10"/>
          </p:nvPr>
        </p:nvSpPr>
        <p:spPr/>
        <p:txBody>
          <a:bodyPr/>
          <a:lstStyle/>
          <a:p>
            <a:fld id="{4E9A70CD-0DAD-A347-965A-2F111EDCE0B7}"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FA0BB059-ED30-5C43-B1C9-12690269C67D}"/>
              </a:ext>
            </a:extLst>
          </p:cNvPr>
          <p:cNvSpPr>
            <a:spLocks noGrp="1"/>
          </p:cNvSpPr>
          <p:nvPr>
            <p:ph type="ftr" sz="quarter" idx="11"/>
          </p:nvPr>
        </p:nvSpPr>
        <p:spPr>
          <a:xfrm rot="5400000">
            <a:off x="8820230" y="3598926"/>
            <a:ext cx="4581938" cy="279688"/>
          </a:xfrm>
        </p:spPr>
        <p:txBody>
          <a:bodyPr/>
          <a:lstStyle/>
          <a:p>
            <a:r>
              <a:rPr lang="fr-FR" dirty="0"/>
              <a:t> </a:t>
            </a:r>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17578613-00D8-1245-9EB5-F398A72C02F6}"/>
              </a:ext>
            </a:extLst>
          </p:cNvPr>
          <p:cNvSpPr>
            <a:spLocks noGrp="1"/>
          </p:cNvSpPr>
          <p:nvPr>
            <p:ph type="sldNum" sz="quarter" idx="12"/>
          </p:nvPr>
        </p:nvSpPr>
        <p:spPr/>
        <p:txBody>
          <a:bodyPr/>
          <a:lstStyle/>
          <a:p>
            <a:fld id="{1DA764FF-2A85-4715-839E-0192566F6948}" type="slidenum">
              <a:rPr lang="fr-FR" smtClean="0"/>
              <a:pPr/>
              <a:t>13</a:t>
            </a:fld>
            <a:endParaRPr lang="fr-FR" dirty="0"/>
          </a:p>
        </p:txBody>
      </p:sp>
    </p:spTree>
    <p:extLst>
      <p:ext uri="{BB962C8B-B14F-4D97-AF65-F5344CB8AC3E}">
        <p14:creationId xmlns:p14="http://schemas.microsoft.com/office/powerpoint/2010/main" val="561569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3" dur="500"/>
                                        <p:tgtEl>
                                          <p:spTgt spid="3">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 calcmode="lin" valueType="num">
                                      <p:cBhvr>
                                        <p:cTn id="4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50" dur="5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7" dur="500"/>
                                        <p:tgtEl>
                                          <p:spTgt spid="3">
                                            <p:txEl>
                                              <p:pRg st="6" end="6"/>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nodeType="clickEffect">
                                  <p:stCondLst>
                                    <p:cond delay="0"/>
                                  </p:stCondLst>
                                  <p:childTnLst>
                                    <p:set>
                                      <p:cBhvr>
                                        <p:cTn id="61" dur="1" fill="hold">
                                          <p:stCondLst>
                                            <p:cond delay="0"/>
                                          </p:stCondLst>
                                        </p:cTn>
                                        <p:tgtEl>
                                          <p:spTgt spid="3">
                                            <p:txEl>
                                              <p:pRg st="7" end="7"/>
                                            </p:txEl>
                                          </p:spTgt>
                                        </p:tgtEl>
                                        <p:attrNameLst>
                                          <p:attrName>style.visibility</p:attrName>
                                        </p:attrNameLst>
                                      </p:cBhvr>
                                      <p:to>
                                        <p:strVal val="visible"/>
                                      </p:to>
                                    </p:set>
                                    <p:anim calcmode="lin" valueType="num">
                                      <p:cBhvr>
                                        <p:cTn id="62"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3"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6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startAt="2"/>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a:t>
            </a:r>
            <a:endParaRPr lang="fr-FR" dirty="0"/>
          </a:p>
        </p:txBody>
      </p:sp>
      <p:sp>
        <p:nvSpPr>
          <p:cNvPr id="3" name="Espace réservé du contenu 2"/>
          <p:cNvSpPr>
            <a:spLocks noGrp="1"/>
          </p:cNvSpPr>
          <p:nvPr>
            <p:ph idx="1"/>
          </p:nvPr>
        </p:nvSpPr>
        <p:spPr>
          <a:xfrm>
            <a:off x="646112" y="1431235"/>
            <a:ext cx="9942376" cy="5240021"/>
          </a:xfrm>
        </p:spPr>
        <p:txBody>
          <a:bodyPr>
            <a:normAutofit/>
          </a:bodyPr>
          <a:lstStyle/>
          <a:p>
            <a:pPr algn="r" rtl="1"/>
            <a:r>
              <a:rPr lang="ar-SA" sz="2800" dirty="0">
                <a:latin typeface="Tahoma" panose="020B0604030504040204" pitchFamily="34" charset="0"/>
                <a:ea typeface="Tahoma" panose="020B0604030504040204" pitchFamily="34" charset="0"/>
                <a:cs typeface="Tahoma" panose="020B0604030504040204" pitchFamily="34" charset="0"/>
              </a:rPr>
              <a:t>الحالة 2: في تاريخ التسليم السعر السوقي للاسهم هو $1460.</a:t>
            </a:r>
          </a:p>
          <a:p>
            <a:pPr marL="0" indent="0" algn="just" rtl="1">
              <a:buNone/>
            </a:pPr>
            <a:r>
              <a:rPr lang="ar-SA" sz="2800" dirty="0">
                <a:latin typeface="Tahoma" panose="020B0604030504040204" pitchFamily="34" charset="0"/>
                <a:ea typeface="Tahoma" panose="020B0604030504040204" pitchFamily="34" charset="0"/>
                <a:cs typeface="Tahoma" panose="020B0604030504040204" pitchFamily="34" charset="0"/>
              </a:rPr>
              <a:t>قيمة الصفقة بالسعر السوقي هي: 1460*500=$730000</a:t>
            </a:r>
          </a:p>
          <a:p>
            <a:pPr algn="just" rtl="1">
              <a:buFont typeface="Courier New" panose="02070309020205020404" pitchFamily="49" charset="0"/>
              <a:buChar char="o"/>
            </a:pPr>
            <a:r>
              <a:rPr lang="ar-SA" sz="2800" dirty="0">
                <a:latin typeface="Tahoma" panose="020B0604030504040204" pitchFamily="34" charset="0"/>
                <a:ea typeface="Tahoma" panose="020B0604030504040204" pitchFamily="34" charset="0"/>
                <a:cs typeface="Tahoma" panose="020B0604030504040204" pitchFamily="34" charset="0"/>
              </a:rPr>
              <a:t>وبالنسبة للمستثمر يقرر عدم تنفيذ العقد ،يتجنب خسارة $20000، حيث انه بإلغائه للعقد يخسر $1000 قيمة العلاوة.</a:t>
            </a:r>
          </a:p>
          <a:p>
            <a:pPr algn="just" rtl="1">
              <a:buFont typeface="Courier New" panose="02070309020205020404" pitchFamily="49" charset="0"/>
              <a:buChar char="o"/>
            </a:pPr>
            <a:r>
              <a:rPr lang="ar-SA" sz="2800" dirty="0">
                <a:latin typeface="Tahoma" panose="020B0604030504040204" pitchFamily="34" charset="0"/>
                <a:ea typeface="Tahoma" panose="020B0604030504040204" pitchFamily="34" charset="0"/>
                <a:cs typeface="Tahoma" panose="020B0604030504040204" pitchFamily="34" charset="0"/>
              </a:rPr>
              <a:t>وبالنسبة للبائع اذا نفذ العقد يحقق ربح قدره $21000، وان الغي العقد يربح العلاوة أي $1000</a:t>
            </a:r>
          </a:p>
        </p:txBody>
      </p:sp>
      <p:sp>
        <p:nvSpPr>
          <p:cNvPr id="4" name="Espace réservé de la date 3">
            <a:extLst>
              <a:ext uri="{FF2B5EF4-FFF2-40B4-BE49-F238E27FC236}">
                <a16:creationId xmlns:a16="http://schemas.microsoft.com/office/drawing/2014/main" id="{0A2558D1-C131-B843-A3DE-7C7D6A19082B}"/>
              </a:ext>
            </a:extLst>
          </p:cNvPr>
          <p:cNvSpPr>
            <a:spLocks noGrp="1"/>
          </p:cNvSpPr>
          <p:nvPr>
            <p:ph type="dt" sz="half" idx="10"/>
          </p:nvPr>
        </p:nvSpPr>
        <p:spPr/>
        <p:txBody>
          <a:bodyPr/>
          <a:lstStyle/>
          <a:p>
            <a:fld id="{E3ABA664-A9FC-6A4E-B00F-1BBE4A58D0B2}"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EF2920E5-428D-0E4D-B78B-3765956C71E2}"/>
              </a:ext>
            </a:extLst>
          </p:cNvPr>
          <p:cNvSpPr>
            <a:spLocks noGrp="1"/>
          </p:cNvSpPr>
          <p:nvPr>
            <p:ph type="ftr" sz="quarter" idx="11"/>
          </p:nvPr>
        </p:nvSpPr>
        <p:spPr>
          <a:xfrm rot="5400000">
            <a:off x="8444725" y="3732145"/>
            <a:ext cx="4873487" cy="304798"/>
          </a:xfrm>
        </p:spPr>
        <p:txBody>
          <a:bodyPr/>
          <a:lstStyle/>
          <a:p>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5AC56375-BA5B-5141-8FFB-29596A4C2559}"/>
              </a:ext>
            </a:extLst>
          </p:cNvPr>
          <p:cNvSpPr>
            <a:spLocks noGrp="1"/>
          </p:cNvSpPr>
          <p:nvPr>
            <p:ph type="sldNum" sz="quarter" idx="12"/>
          </p:nvPr>
        </p:nvSpPr>
        <p:spPr/>
        <p:txBody>
          <a:bodyPr/>
          <a:lstStyle/>
          <a:p>
            <a:fld id="{1DA764FF-2A85-4715-839E-0192566F6948}" type="slidenum">
              <a:rPr lang="fr-FR" smtClean="0"/>
              <a:pPr/>
              <a:t>14</a:t>
            </a:fld>
            <a:endParaRPr lang="fr-FR" dirty="0"/>
          </a:p>
        </p:txBody>
      </p:sp>
    </p:spTree>
    <p:extLst>
      <p:ext uri="{BB962C8B-B14F-4D97-AF65-F5344CB8AC3E}">
        <p14:creationId xmlns:p14="http://schemas.microsoft.com/office/powerpoint/2010/main" val="38666607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66CECF-3FAB-2141-BCCD-D618616E786A}"/>
              </a:ext>
            </a:extLst>
          </p:cNvPr>
          <p:cNvSpPr>
            <a:spLocks noGrp="1"/>
          </p:cNvSpPr>
          <p:nvPr>
            <p:ph type="title"/>
          </p:nvPr>
        </p:nvSpPr>
        <p:spPr>
          <a:xfrm>
            <a:off x="646111" y="452718"/>
            <a:ext cx="9404723" cy="1018273"/>
          </a:xfrm>
        </p:spPr>
        <p:txBody>
          <a:bodyPr/>
          <a:lstStyle/>
          <a:p>
            <a:pPr marL="742950" indent="-742950" algn="ctr" rtl="1">
              <a:buFont typeface="+mj-lt"/>
              <a:buAutoNum type="arabicPeriod" startAt="2"/>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a:t>
            </a:r>
            <a:endParaRPr lang="ar-SA" dirty="0"/>
          </a:p>
        </p:txBody>
      </p:sp>
      <p:sp>
        <p:nvSpPr>
          <p:cNvPr id="3" name="Espace réservé du contenu 2">
            <a:extLst>
              <a:ext uri="{FF2B5EF4-FFF2-40B4-BE49-F238E27FC236}">
                <a16:creationId xmlns:a16="http://schemas.microsoft.com/office/drawing/2014/main" id="{CDA7B12A-8AE2-8544-A7C7-6B4AFFCE0A57}"/>
              </a:ext>
            </a:extLst>
          </p:cNvPr>
          <p:cNvSpPr>
            <a:spLocks noGrp="1"/>
          </p:cNvSpPr>
          <p:nvPr>
            <p:ph idx="1"/>
          </p:nvPr>
        </p:nvSpPr>
        <p:spPr>
          <a:xfrm>
            <a:off x="645130" y="1683026"/>
            <a:ext cx="9916853" cy="4823791"/>
          </a:xfrm>
        </p:spPr>
        <p:txBody>
          <a:bodyPr/>
          <a:lstStyle/>
          <a:p>
            <a:pPr algn="r" rtl="1"/>
            <a:r>
              <a:rPr lang="ar-SA" sz="2800" dirty="0">
                <a:latin typeface="Tahoma" panose="020B0604030504040204" pitchFamily="34" charset="0"/>
                <a:ea typeface="Tahoma" panose="020B0604030504040204" pitchFamily="34" charset="0"/>
                <a:cs typeface="Tahoma" panose="020B0604030504040204" pitchFamily="34" charset="0"/>
              </a:rPr>
              <a:t>الحالة 3:في تاريخ التسليم السعر السوقي للاسهم هو $1500. </a:t>
            </a:r>
          </a:p>
          <a:p>
            <a:pPr marL="0" indent="0" algn="just" rtl="1">
              <a:buNone/>
            </a:pPr>
            <a:r>
              <a:rPr lang="ar-SA" sz="2800" dirty="0">
                <a:latin typeface="Tahoma" panose="020B0604030504040204" pitchFamily="34" charset="0"/>
                <a:ea typeface="Tahoma" panose="020B0604030504040204" pitchFamily="34" charset="0"/>
                <a:cs typeface="Tahoma" panose="020B0604030504040204" pitchFamily="34" charset="0"/>
              </a:rPr>
              <a:t>قيمة الصفقة بالسعر السوقي وبسعر التنفيذ نفسها 750000</a:t>
            </a:r>
          </a:p>
          <a:p>
            <a:pPr marL="0" indent="0" algn="just" rtl="1">
              <a:buNone/>
            </a:pPr>
            <a:r>
              <a:rPr lang="ar-SA" sz="2800" dirty="0">
                <a:latin typeface="Tahoma" panose="020B0604030504040204" pitchFamily="34" charset="0"/>
                <a:ea typeface="Tahoma" panose="020B0604030504040204" pitchFamily="34" charset="0"/>
                <a:cs typeface="Tahoma" panose="020B0604030504040204" pitchFamily="34" charset="0"/>
              </a:rPr>
              <a:t>وبالتالي بتنفيذ او عدم تنفيذ العقد ، يخسر المستثمر $1000 قيمة العلاوة.</a:t>
            </a:r>
          </a:p>
          <a:p>
            <a:pPr algn="just" rtl="1">
              <a:buFont typeface="Courier New" panose="02070309020205020404" pitchFamily="49" charset="0"/>
              <a:buChar char="o"/>
            </a:pPr>
            <a:r>
              <a:rPr lang="ar-SA" sz="2800" dirty="0">
                <a:latin typeface="Tahoma" panose="020B0604030504040204" pitchFamily="34" charset="0"/>
                <a:ea typeface="Tahoma" panose="020B0604030504040204" pitchFamily="34" charset="0"/>
                <a:cs typeface="Tahoma" panose="020B0604030504040204" pitchFamily="34" charset="0"/>
              </a:rPr>
              <a:t>وبالنسبة للبائع في كلتا الحالتين (تنفيذ او الغاء العقد) يحقق ربح قدره $1000.</a:t>
            </a:r>
          </a:p>
          <a:p>
            <a:pPr algn="r" rtl="1"/>
            <a:endParaRPr lang="ar-SA" sz="2800" dirty="0">
              <a:latin typeface="Tahoma" panose="020B0604030504040204" pitchFamily="34" charset="0"/>
              <a:ea typeface="Tahoma" panose="020B0604030504040204" pitchFamily="34" charset="0"/>
              <a:cs typeface="Tahoma" panose="020B0604030504040204" pitchFamily="34" charset="0"/>
            </a:endParaRPr>
          </a:p>
          <a:p>
            <a:pPr marL="342900" indent="-342900" algn="r" defTabSz="457200" rtl="1" eaLnBrk="1" latinLnBrk="0" hangingPunct="1">
              <a:spcBef>
                <a:spcPts val="1000"/>
              </a:spcBef>
              <a:spcAft>
                <a:spcPts val="0"/>
              </a:spcAft>
              <a:buClr>
                <a:schemeClr val="accent1"/>
              </a:buClr>
              <a:buSzPct val="80000"/>
              <a:buFont typeface="Wingdings 3" charset="2"/>
              <a:buChar char=""/>
            </a:pPr>
            <a:endParaRPr lang="ar-SA" dirty="0"/>
          </a:p>
        </p:txBody>
      </p:sp>
      <p:sp>
        <p:nvSpPr>
          <p:cNvPr id="4" name="Espace réservé de la date 3">
            <a:extLst>
              <a:ext uri="{FF2B5EF4-FFF2-40B4-BE49-F238E27FC236}">
                <a16:creationId xmlns:a16="http://schemas.microsoft.com/office/drawing/2014/main" id="{348A67E0-A2EF-C14B-A8FC-F4CE95CE8F66}"/>
              </a:ext>
            </a:extLst>
          </p:cNvPr>
          <p:cNvSpPr>
            <a:spLocks noGrp="1"/>
          </p:cNvSpPr>
          <p:nvPr>
            <p:ph type="dt" sz="half" idx="10"/>
          </p:nvPr>
        </p:nvSpPr>
        <p:spPr/>
        <p:txBody>
          <a:bodyPr/>
          <a:lstStyle/>
          <a:p>
            <a:fld id="{3DE0E63C-44EE-064B-BBE3-4F36203172DE}"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5042E327-77AF-6540-A59E-FCFC24634ADC}"/>
              </a:ext>
            </a:extLst>
          </p:cNvPr>
          <p:cNvSpPr>
            <a:spLocks noGrp="1"/>
          </p:cNvSpPr>
          <p:nvPr>
            <p:ph type="ftr" sz="quarter" idx="11"/>
          </p:nvPr>
        </p:nvSpPr>
        <p:spPr>
          <a:xfrm rot="5400000">
            <a:off x="8696517" y="3480352"/>
            <a:ext cx="4369904" cy="304799"/>
          </a:xfrm>
        </p:spPr>
        <p:txBody>
          <a:bodyPr/>
          <a:lstStyle/>
          <a:p>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86B8AFB2-0D66-A24D-9BEB-500780DBA941}"/>
              </a:ext>
            </a:extLst>
          </p:cNvPr>
          <p:cNvSpPr>
            <a:spLocks noGrp="1"/>
          </p:cNvSpPr>
          <p:nvPr>
            <p:ph type="sldNum" sz="quarter" idx="12"/>
          </p:nvPr>
        </p:nvSpPr>
        <p:spPr/>
        <p:txBody>
          <a:bodyPr/>
          <a:lstStyle/>
          <a:p>
            <a:fld id="{1DA764FF-2A85-4715-839E-0192566F6948}" type="slidenum">
              <a:rPr lang="fr-FR" smtClean="0"/>
              <a:pPr/>
              <a:t>15</a:t>
            </a:fld>
            <a:endParaRPr lang="fr-FR" dirty="0"/>
          </a:p>
        </p:txBody>
      </p:sp>
    </p:spTree>
    <p:extLst>
      <p:ext uri="{BB962C8B-B14F-4D97-AF65-F5344CB8AC3E}">
        <p14:creationId xmlns:p14="http://schemas.microsoft.com/office/powerpoint/2010/main" val="2776361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965265"/>
          </a:xfrm>
        </p:spPr>
        <p:txBody>
          <a:bodyPr/>
          <a:lstStyle/>
          <a:p>
            <a:pPr marL="742950" indent="-742950" algn="ctr" rtl="1">
              <a:buFont typeface="+mj-lt"/>
              <a:buAutoNum type="arabicPeriod" startAt="2"/>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a:t>
            </a:r>
            <a:endParaRPr lang="fr-FR" dirty="0"/>
          </a:p>
        </p:txBody>
      </p:sp>
      <p:sp>
        <p:nvSpPr>
          <p:cNvPr id="3" name="Espace réservé du contenu 2"/>
          <p:cNvSpPr>
            <a:spLocks noGrp="1"/>
          </p:cNvSpPr>
          <p:nvPr>
            <p:ph idx="1"/>
          </p:nvPr>
        </p:nvSpPr>
        <p:spPr>
          <a:xfrm>
            <a:off x="646112" y="1417983"/>
            <a:ext cx="9403742" cy="5188879"/>
          </a:xfrm>
        </p:spPr>
        <p:txBody>
          <a:bodyPr/>
          <a:lstStyle/>
          <a:p>
            <a:pPr marL="0" indent="0" algn="r" rtl="1">
              <a:buNone/>
            </a:pPr>
            <a:r>
              <a:rPr lang="ar-DZ" sz="2800" b="1" dirty="0">
                <a:latin typeface="Tahoma" panose="020B0604030504040204" pitchFamily="34" charset="0"/>
                <a:ea typeface="Tahoma" panose="020B0604030504040204" pitchFamily="34" charset="0"/>
                <a:cs typeface="Tahoma" panose="020B0604030504040204" pitchFamily="34" charset="0"/>
              </a:rPr>
              <a:t>ثانيا- بالنسبة لخيارات البيع</a:t>
            </a:r>
            <a:endParaRPr lang="fr-FR" sz="2800" b="1" dirty="0">
              <a:latin typeface="Tahoma" panose="020B0604030504040204" pitchFamily="34" charset="0"/>
              <a:ea typeface="Tahoma" panose="020B0604030504040204" pitchFamily="34" charset="0"/>
              <a:cs typeface="Tahoma" panose="020B0604030504040204" pitchFamily="34" charset="0"/>
            </a:endParaRPr>
          </a:p>
          <a:p>
            <a:pPr algn="r" rtl="1"/>
            <a:r>
              <a:rPr lang="ar-SA" sz="2800" b="1" dirty="0">
                <a:latin typeface="Tahoma" panose="020B0604030504040204" pitchFamily="34" charset="0"/>
                <a:ea typeface="Tahoma" panose="020B0604030504040204" pitchFamily="34" charset="0"/>
                <a:cs typeface="Tahoma" panose="020B0604030504040204" pitchFamily="34" charset="0"/>
              </a:rPr>
              <a:t>مثال: </a:t>
            </a:r>
            <a:r>
              <a:rPr lang="ar-SA" sz="2800" dirty="0">
                <a:latin typeface="Tahoma" panose="020B0604030504040204" pitchFamily="34" charset="0"/>
                <a:ea typeface="Tahoma" panose="020B0604030504040204" pitchFamily="34" charset="0"/>
                <a:cs typeface="Tahoma" panose="020B0604030504040204" pitchFamily="34" charset="0"/>
              </a:rPr>
              <a:t>بائع منتوج القمح (مزارع) قام بشراء خيار بيع 10000كغ من القمح ب$1|كغ في تاريخ مستقبلي مقابل دفع علاوة قدرها $0.1|كغ، علما ان السعر الحالي للقمح هو $1.1|كغ </a:t>
            </a:r>
          </a:p>
          <a:p>
            <a:pPr marL="0" indent="0" algn="r" rtl="1">
              <a:buNone/>
            </a:pPr>
            <a:r>
              <a:rPr lang="ar-SA" sz="2800" dirty="0">
                <a:latin typeface="Tahoma" panose="020B0604030504040204" pitchFamily="34" charset="0"/>
                <a:ea typeface="Tahoma" panose="020B0604030504040204" pitchFamily="34" charset="0"/>
                <a:cs typeface="Tahoma" panose="020B0604030504040204" pitchFamily="34" charset="0"/>
              </a:rPr>
              <a:t>ما هو التصرف الذي يقوم به المزارع في كل حالة مع تحديد نسبة الربح و الخسارة بالنسبة للبائع والمشتري؟</a:t>
            </a:r>
          </a:p>
          <a:p>
            <a:pPr algn="r" rtl="1"/>
            <a:r>
              <a:rPr lang="ar-SA" sz="2800" dirty="0">
                <a:latin typeface="Tahoma" panose="020B0604030504040204" pitchFamily="34" charset="0"/>
                <a:ea typeface="Tahoma" panose="020B0604030504040204" pitchFamily="34" charset="0"/>
                <a:cs typeface="Tahoma" panose="020B0604030504040204" pitchFamily="34" charset="0"/>
              </a:rPr>
              <a:t>الحالة1: في تاريخ التسليم السعر السوقي للقمح هو $1.3.</a:t>
            </a:r>
          </a:p>
          <a:p>
            <a:pPr algn="r" rtl="1"/>
            <a:r>
              <a:rPr lang="ar-SA" sz="2800" dirty="0">
                <a:latin typeface="Tahoma" panose="020B0604030504040204" pitchFamily="34" charset="0"/>
                <a:ea typeface="Tahoma" panose="020B0604030504040204" pitchFamily="34" charset="0"/>
                <a:cs typeface="Tahoma" panose="020B0604030504040204" pitchFamily="34" charset="0"/>
              </a:rPr>
              <a:t>الحالة 2: في تاريخ التسليم السعر السوقي للقمح هو $0.8.</a:t>
            </a:r>
          </a:p>
          <a:p>
            <a:pPr algn="r" rtl="1"/>
            <a:r>
              <a:rPr lang="ar-SA" sz="2800" dirty="0">
                <a:latin typeface="Tahoma" panose="020B0604030504040204" pitchFamily="34" charset="0"/>
                <a:ea typeface="Tahoma" panose="020B0604030504040204" pitchFamily="34" charset="0"/>
                <a:cs typeface="Tahoma" panose="020B0604030504040204" pitchFamily="34" charset="0"/>
              </a:rPr>
              <a:t>الحالة 3:في تاريخ التسليم السعر السوقي للقمح هو $1.</a:t>
            </a:r>
          </a:p>
          <a:p>
            <a:pPr marL="0" indent="0" algn="r" rtl="1">
              <a:buNone/>
            </a:pPr>
            <a:endParaRPr lang="ar-DZ" sz="2800" dirty="0">
              <a:latin typeface="Tahoma" panose="020B0604030504040204" pitchFamily="34" charset="0"/>
              <a:ea typeface="Tahoma" panose="020B0604030504040204" pitchFamily="34" charset="0"/>
              <a:cs typeface="Tahoma" panose="020B0604030504040204" pitchFamily="34" charset="0"/>
            </a:endParaRPr>
          </a:p>
          <a:p>
            <a:pPr algn="r" rtl="1"/>
            <a:endParaRPr lang="fr-FR" dirty="0"/>
          </a:p>
        </p:txBody>
      </p:sp>
      <p:sp>
        <p:nvSpPr>
          <p:cNvPr id="4" name="Espace réservé de la date 3">
            <a:extLst>
              <a:ext uri="{FF2B5EF4-FFF2-40B4-BE49-F238E27FC236}">
                <a16:creationId xmlns:a16="http://schemas.microsoft.com/office/drawing/2014/main" id="{2D22035C-F546-F748-BE26-64269D5C88AD}"/>
              </a:ext>
            </a:extLst>
          </p:cNvPr>
          <p:cNvSpPr>
            <a:spLocks noGrp="1"/>
          </p:cNvSpPr>
          <p:nvPr>
            <p:ph type="dt" sz="half" idx="10"/>
          </p:nvPr>
        </p:nvSpPr>
        <p:spPr/>
        <p:txBody>
          <a:bodyPr/>
          <a:lstStyle/>
          <a:p>
            <a:fld id="{362D0266-C051-3C4B-8DD7-A013D94BF7A3}"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7843F7CA-9364-9842-835D-4ACD3B63EE96}"/>
              </a:ext>
            </a:extLst>
          </p:cNvPr>
          <p:cNvSpPr>
            <a:spLocks noGrp="1"/>
          </p:cNvSpPr>
          <p:nvPr>
            <p:ph type="ftr" sz="quarter" idx="11"/>
          </p:nvPr>
        </p:nvSpPr>
        <p:spPr>
          <a:xfrm rot="5400000">
            <a:off x="8477856" y="3699014"/>
            <a:ext cx="4807226" cy="304798"/>
          </a:xfrm>
        </p:spPr>
        <p:txBody>
          <a:bodyPr/>
          <a:lstStyle/>
          <a:p>
            <a:r>
              <a:rPr lang="fr-FR" dirty="0"/>
              <a:t> </a:t>
            </a:r>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707ED812-87DF-CF4C-B331-D1E0DA816F12}"/>
              </a:ext>
            </a:extLst>
          </p:cNvPr>
          <p:cNvSpPr>
            <a:spLocks noGrp="1"/>
          </p:cNvSpPr>
          <p:nvPr>
            <p:ph type="sldNum" sz="quarter" idx="12"/>
          </p:nvPr>
        </p:nvSpPr>
        <p:spPr/>
        <p:txBody>
          <a:bodyPr/>
          <a:lstStyle/>
          <a:p>
            <a:fld id="{1DA764FF-2A85-4715-839E-0192566F6948}" type="slidenum">
              <a:rPr lang="fr-FR" smtClean="0"/>
              <a:pPr/>
              <a:t>16</a:t>
            </a:fld>
            <a:endParaRPr lang="fr-FR" dirty="0"/>
          </a:p>
        </p:txBody>
      </p:sp>
    </p:spTree>
    <p:extLst>
      <p:ext uri="{BB962C8B-B14F-4D97-AF65-F5344CB8AC3E}">
        <p14:creationId xmlns:p14="http://schemas.microsoft.com/office/powerpoint/2010/main" val="11380712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calcmode="lin" valueType="num">
                                      <p:cBhvr>
                                        <p:cTn id="4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3" dur="500"/>
                                        <p:tgtEl>
                                          <p:spTgt spid="3">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 calcmode="lin" valueType="num">
                                      <p:cBhvr>
                                        <p:cTn id="4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5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E8B5F8-BC70-2F4E-9CEE-A6CDF7ACC385}"/>
              </a:ext>
            </a:extLst>
          </p:cNvPr>
          <p:cNvSpPr>
            <a:spLocks noGrp="1"/>
          </p:cNvSpPr>
          <p:nvPr>
            <p:ph type="title"/>
          </p:nvPr>
        </p:nvSpPr>
        <p:spPr>
          <a:xfrm>
            <a:off x="646111" y="452718"/>
            <a:ext cx="9404723" cy="912256"/>
          </a:xfrm>
        </p:spPr>
        <p:txBody>
          <a:bodyPr/>
          <a:lstStyle/>
          <a:p>
            <a:pPr marL="742950" indent="-742950" algn="ctr" rtl="1">
              <a:buFont typeface="+mj-lt"/>
              <a:buAutoNum type="arabicPeriod" startAt="2"/>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a:t>
            </a:r>
            <a:endParaRPr lang="ar-SA" dirty="0"/>
          </a:p>
        </p:txBody>
      </p:sp>
      <p:sp>
        <p:nvSpPr>
          <p:cNvPr id="3" name="Espace réservé du contenu 2">
            <a:extLst>
              <a:ext uri="{FF2B5EF4-FFF2-40B4-BE49-F238E27FC236}">
                <a16:creationId xmlns:a16="http://schemas.microsoft.com/office/drawing/2014/main" id="{A0D8EB3B-8A6D-964E-877D-CEF271611AD8}"/>
              </a:ext>
            </a:extLst>
          </p:cNvPr>
          <p:cNvSpPr>
            <a:spLocks noGrp="1"/>
          </p:cNvSpPr>
          <p:nvPr>
            <p:ph idx="1"/>
          </p:nvPr>
        </p:nvSpPr>
        <p:spPr>
          <a:xfrm>
            <a:off x="410817" y="1364974"/>
            <a:ext cx="10575235" cy="4883425"/>
          </a:xfrm>
        </p:spPr>
        <p:txBody>
          <a:bodyPr>
            <a:normAutofit/>
          </a:bodyPr>
          <a:lstStyle/>
          <a:p>
            <a:pPr lvl="0" algn="just" rtl="1">
              <a:buClr>
                <a:srgbClr val="ACD433"/>
              </a:buClr>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الحالة 1: في تاريخ التسليم السعر السوقي للقمح هو $1.3.</a:t>
            </a:r>
          </a:p>
          <a:p>
            <a:pPr marL="0" lvl="0" indent="0" algn="just" rtl="1">
              <a:buClr>
                <a:srgbClr val="ACD433"/>
              </a:buClr>
              <a:buNone/>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أولا: قيمة العلاوة المدفوعة هي: 10000*0.1=$1000 </a:t>
            </a:r>
          </a:p>
          <a:p>
            <a:pPr marL="0" lvl="0" indent="0" algn="just" rtl="1">
              <a:buClr>
                <a:srgbClr val="ACD433"/>
              </a:buClr>
              <a:buNone/>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قيمة الصفقة بالسعر المتفق عليه في العقد هي 10000*1=$10000 </a:t>
            </a:r>
          </a:p>
          <a:p>
            <a:pPr marL="0" lvl="0" indent="0" algn="just" rtl="1">
              <a:buClr>
                <a:srgbClr val="ACD433"/>
              </a:buClr>
              <a:buNone/>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قيمة الصفقة بالسعر السوقي هي: 10000*1.3=$13000</a:t>
            </a:r>
          </a:p>
          <a:p>
            <a:pPr lvl="0" algn="just" rtl="1">
              <a:buClr>
                <a:srgbClr val="ACD433"/>
              </a:buClr>
              <a:buFont typeface="Courier New" panose="02070309020205020404" pitchFamily="49" charset="0"/>
              <a:buChar char="o"/>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بالنسبة للمزارع يقرر عدم تنفيذ العقد ويتجنب خسارة $4000 (13000-10000)+1000</a:t>
            </a:r>
          </a:p>
          <a:p>
            <a:pPr marL="0" lvl="0" indent="0" algn="just" rtl="1">
              <a:buClr>
                <a:srgbClr val="ACD433"/>
              </a:buClr>
              <a:buNone/>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والخسارة الصافية $1000</a:t>
            </a:r>
          </a:p>
          <a:p>
            <a:pPr lvl="0" algn="just" rtl="1">
              <a:buClr>
                <a:srgbClr val="ACD433"/>
              </a:buClr>
              <a:buFont typeface="Courier New" panose="02070309020205020404" pitchFamily="49" charset="0"/>
              <a:buChar char="o"/>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وبالنسبة للمشتري القمح او بائع خيار البيع يحقق ربح قدره $1000 والذي يمثل قيمة العمولة</a:t>
            </a:r>
            <a:endParaRPr lang="ar-SA" dirty="0"/>
          </a:p>
        </p:txBody>
      </p:sp>
      <p:sp>
        <p:nvSpPr>
          <p:cNvPr id="4" name="Espace réservé de la date 3">
            <a:extLst>
              <a:ext uri="{FF2B5EF4-FFF2-40B4-BE49-F238E27FC236}">
                <a16:creationId xmlns:a16="http://schemas.microsoft.com/office/drawing/2014/main" id="{4FD80B10-0879-3E4A-9C91-134D86DC7C74}"/>
              </a:ext>
            </a:extLst>
          </p:cNvPr>
          <p:cNvSpPr>
            <a:spLocks noGrp="1"/>
          </p:cNvSpPr>
          <p:nvPr>
            <p:ph type="dt" sz="half" idx="10"/>
          </p:nvPr>
        </p:nvSpPr>
        <p:spPr>
          <a:xfrm rot="5400000">
            <a:off x="10734507" y="1790701"/>
            <a:ext cx="990599" cy="304799"/>
          </a:xfrm>
        </p:spPr>
        <p:txBody>
          <a:bodyPr/>
          <a:lstStyle/>
          <a:p>
            <a:fld id="{07487041-F088-9544-9E92-55E7F96F64E5}"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422D6765-9869-2048-8DF4-D54017DD00ED}"/>
              </a:ext>
            </a:extLst>
          </p:cNvPr>
          <p:cNvSpPr>
            <a:spLocks noGrp="1"/>
          </p:cNvSpPr>
          <p:nvPr>
            <p:ph type="ftr" sz="quarter" idx="11"/>
          </p:nvPr>
        </p:nvSpPr>
        <p:spPr>
          <a:xfrm rot="5400000">
            <a:off x="8759934" y="3612876"/>
            <a:ext cx="4634947" cy="304798"/>
          </a:xfrm>
        </p:spPr>
        <p:txBody>
          <a:bodyPr/>
          <a:lstStyle/>
          <a:p>
            <a:r>
              <a:rPr lang="fr-FR" dirty="0"/>
              <a:t> </a:t>
            </a:r>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43B2FE3F-CC5A-C44F-B608-FABBB706ED2F}"/>
              </a:ext>
            </a:extLst>
          </p:cNvPr>
          <p:cNvSpPr>
            <a:spLocks noGrp="1"/>
          </p:cNvSpPr>
          <p:nvPr>
            <p:ph type="sldNum" sz="quarter" idx="12"/>
          </p:nvPr>
        </p:nvSpPr>
        <p:spPr/>
        <p:txBody>
          <a:bodyPr/>
          <a:lstStyle/>
          <a:p>
            <a:fld id="{1DA764FF-2A85-4715-839E-0192566F6948}" type="slidenum">
              <a:rPr lang="fr-FR" smtClean="0"/>
              <a:pPr/>
              <a:t>17</a:t>
            </a:fld>
            <a:endParaRPr lang="fr-FR" dirty="0"/>
          </a:p>
        </p:txBody>
      </p:sp>
    </p:spTree>
    <p:extLst>
      <p:ext uri="{BB962C8B-B14F-4D97-AF65-F5344CB8AC3E}">
        <p14:creationId xmlns:p14="http://schemas.microsoft.com/office/powerpoint/2010/main" val="3468162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033A2B-6821-9D41-BEE5-D03754D640B9}"/>
              </a:ext>
            </a:extLst>
          </p:cNvPr>
          <p:cNvSpPr>
            <a:spLocks noGrp="1"/>
          </p:cNvSpPr>
          <p:nvPr>
            <p:ph type="title"/>
          </p:nvPr>
        </p:nvSpPr>
        <p:spPr/>
        <p:txBody>
          <a:bodyPr/>
          <a:lstStyle/>
          <a:p>
            <a:pPr marL="742950" indent="-742950" algn="ctr" rtl="1">
              <a:buFont typeface="+mj-lt"/>
              <a:buAutoNum type="arabicPeriod" startAt="2"/>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a:t>
            </a:r>
            <a:endParaRPr lang="ar-SA" dirty="0"/>
          </a:p>
        </p:txBody>
      </p:sp>
      <p:sp>
        <p:nvSpPr>
          <p:cNvPr id="3" name="Espace réservé du contenu 2">
            <a:extLst>
              <a:ext uri="{FF2B5EF4-FFF2-40B4-BE49-F238E27FC236}">
                <a16:creationId xmlns:a16="http://schemas.microsoft.com/office/drawing/2014/main" id="{DBA8E0A4-15D1-0742-9356-4FA663D76F5E}"/>
              </a:ext>
            </a:extLst>
          </p:cNvPr>
          <p:cNvSpPr>
            <a:spLocks noGrp="1"/>
          </p:cNvSpPr>
          <p:nvPr>
            <p:ph idx="1"/>
          </p:nvPr>
        </p:nvSpPr>
        <p:spPr>
          <a:xfrm>
            <a:off x="1103312" y="1391478"/>
            <a:ext cx="8946541" cy="4856921"/>
          </a:xfrm>
        </p:spPr>
        <p:txBody>
          <a:bodyPr>
            <a:normAutofit fontScale="92500"/>
          </a:bodyPr>
          <a:lstStyle/>
          <a:p>
            <a:pPr algn="r" rtl="1"/>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الحالة 2: في تاريخ التسليم السعر السوقي للقمح هو $0.8.</a:t>
            </a:r>
          </a:p>
          <a:p>
            <a:pPr marL="0" lvl="0" indent="0" algn="just" rtl="1">
              <a:buClr>
                <a:srgbClr val="ACD433"/>
              </a:buClr>
              <a:buNone/>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قيمة الصفقة بالسعر المتفق عليه في العقد هي 10000*1=$10000 </a:t>
            </a:r>
          </a:p>
          <a:p>
            <a:pPr marL="0" lvl="0" indent="0" algn="just" rtl="1">
              <a:buClr>
                <a:srgbClr val="ACD433"/>
              </a:buClr>
              <a:buNone/>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قيمة الصفقة بالسعر السوقي هي: 10000*0.8=$8000</a:t>
            </a:r>
          </a:p>
          <a:p>
            <a:pPr lvl="0" algn="just" rtl="1">
              <a:buClr>
                <a:srgbClr val="ACD433"/>
              </a:buClr>
              <a:buFont typeface="Courier New" panose="02070309020205020404" pitchFamily="49" charset="0"/>
              <a:buChar char="o"/>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بالنسبة للمزارع يقرر تنفيذ العقد ويحقق ربح قدره $2000  (10000-8000)</a:t>
            </a:r>
          </a:p>
          <a:p>
            <a:pPr marL="0" lvl="0" indent="0" algn="just" rtl="1">
              <a:buClr>
                <a:srgbClr val="ACD433"/>
              </a:buClr>
              <a:buNone/>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والربح الصافي 2000-1000= $1000</a:t>
            </a:r>
          </a:p>
          <a:p>
            <a:pPr lvl="0" algn="just" rtl="1">
              <a:buClr>
                <a:srgbClr val="ACD433"/>
              </a:buClr>
              <a:buFont typeface="Courier New" panose="02070309020205020404" pitchFamily="49" charset="0"/>
              <a:buChar char="o"/>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وبالنسبة للمشتري القمح او بائع خيار البيع يتحمل خسارة تقدر ب 8000-10000=$2000-</a:t>
            </a:r>
          </a:p>
          <a:p>
            <a:pPr marL="0" lvl="0" indent="0" algn="just" rtl="1">
              <a:buClr>
                <a:srgbClr val="ACD433"/>
              </a:buClr>
              <a:buNone/>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والخسارة الصافية -2000+1000=$1000.</a:t>
            </a:r>
            <a:endParaRPr lang="ar-SA" dirty="0">
              <a:solidFill>
                <a:prstClr val="white"/>
              </a:solidFill>
            </a:endParaRPr>
          </a:p>
          <a:p>
            <a:pPr marL="0" indent="0" algn="r" rtl="1">
              <a:buNone/>
            </a:pPr>
            <a:endParaRPr lang="ar-SA" dirty="0"/>
          </a:p>
        </p:txBody>
      </p:sp>
      <p:sp>
        <p:nvSpPr>
          <p:cNvPr id="4" name="Espace réservé de la date 3">
            <a:extLst>
              <a:ext uri="{FF2B5EF4-FFF2-40B4-BE49-F238E27FC236}">
                <a16:creationId xmlns:a16="http://schemas.microsoft.com/office/drawing/2014/main" id="{DF3AF786-5E82-F74A-B6B7-364FC43A9A19}"/>
              </a:ext>
            </a:extLst>
          </p:cNvPr>
          <p:cNvSpPr>
            <a:spLocks noGrp="1"/>
          </p:cNvSpPr>
          <p:nvPr>
            <p:ph type="dt" sz="half" idx="10"/>
          </p:nvPr>
        </p:nvSpPr>
        <p:spPr/>
        <p:txBody>
          <a:bodyPr/>
          <a:lstStyle/>
          <a:p>
            <a:fld id="{FA2EF797-0E2D-E74C-846C-C93DEDCA3D22}"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55B21669-794C-3847-AF84-083869754721}"/>
              </a:ext>
            </a:extLst>
          </p:cNvPr>
          <p:cNvSpPr>
            <a:spLocks noGrp="1"/>
          </p:cNvSpPr>
          <p:nvPr>
            <p:ph type="ftr" sz="quarter" idx="11"/>
          </p:nvPr>
        </p:nvSpPr>
        <p:spPr>
          <a:xfrm rot="5400000">
            <a:off x="8480417" y="3696452"/>
            <a:ext cx="4856921" cy="359618"/>
          </a:xfrm>
        </p:spPr>
        <p:txBody>
          <a:bodyPr/>
          <a:lstStyle/>
          <a:p>
            <a:r>
              <a:rPr lang="fr-FR" dirty="0"/>
              <a:t> </a:t>
            </a:r>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6377DF60-185F-1446-80F0-0C6ECDCD1950}"/>
              </a:ext>
            </a:extLst>
          </p:cNvPr>
          <p:cNvSpPr>
            <a:spLocks noGrp="1"/>
          </p:cNvSpPr>
          <p:nvPr>
            <p:ph type="sldNum" sz="quarter" idx="12"/>
          </p:nvPr>
        </p:nvSpPr>
        <p:spPr/>
        <p:txBody>
          <a:bodyPr/>
          <a:lstStyle/>
          <a:p>
            <a:fld id="{1DA764FF-2A85-4715-839E-0192566F6948}" type="slidenum">
              <a:rPr lang="fr-FR" smtClean="0"/>
              <a:pPr/>
              <a:t>18</a:t>
            </a:fld>
            <a:endParaRPr lang="fr-FR" dirty="0"/>
          </a:p>
        </p:txBody>
      </p:sp>
    </p:spTree>
    <p:extLst>
      <p:ext uri="{BB962C8B-B14F-4D97-AF65-F5344CB8AC3E}">
        <p14:creationId xmlns:p14="http://schemas.microsoft.com/office/powerpoint/2010/main" val="1218562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DC25F2-A962-914E-B9B6-47FE2F8FDF49}"/>
              </a:ext>
            </a:extLst>
          </p:cNvPr>
          <p:cNvSpPr>
            <a:spLocks noGrp="1"/>
          </p:cNvSpPr>
          <p:nvPr>
            <p:ph type="title"/>
          </p:nvPr>
        </p:nvSpPr>
        <p:spPr>
          <a:xfrm>
            <a:off x="646111" y="452718"/>
            <a:ext cx="9404723" cy="952012"/>
          </a:xfrm>
        </p:spPr>
        <p:txBody>
          <a:bodyPr/>
          <a:lstStyle/>
          <a:p>
            <a:pPr marL="742950" indent="-742950" algn="ctr" rtl="1">
              <a:buFont typeface="+mj-lt"/>
              <a:buAutoNum type="arabicPeriod" startAt="2"/>
            </a:pPr>
            <a:r>
              <a:rPr lang="ar-DZ" dirty="0">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a:t>
            </a:r>
            <a:endParaRPr lang="ar-SA" dirty="0"/>
          </a:p>
        </p:txBody>
      </p:sp>
      <p:sp>
        <p:nvSpPr>
          <p:cNvPr id="3" name="Espace réservé du contenu 2">
            <a:extLst>
              <a:ext uri="{FF2B5EF4-FFF2-40B4-BE49-F238E27FC236}">
                <a16:creationId xmlns:a16="http://schemas.microsoft.com/office/drawing/2014/main" id="{7C1C6292-3BBE-4847-8365-4B74326C6E4C}"/>
              </a:ext>
            </a:extLst>
          </p:cNvPr>
          <p:cNvSpPr>
            <a:spLocks noGrp="1"/>
          </p:cNvSpPr>
          <p:nvPr>
            <p:ph idx="1"/>
          </p:nvPr>
        </p:nvSpPr>
        <p:spPr>
          <a:xfrm>
            <a:off x="887896" y="1404730"/>
            <a:ext cx="9528313" cy="4843669"/>
          </a:xfrm>
        </p:spPr>
        <p:txBody>
          <a:bodyPr/>
          <a:lstStyle/>
          <a:p>
            <a:pPr lvl="0" algn="r" rtl="1">
              <a:buClr>
                <a:srgbClr val="ACD433"/>
              </a:buClr>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الحالة 3:في تاريخ التسليم السعر السوقي للقمح هو $1.</a:t>
            </a:r>
          </a:p>
          <a:p>
            <a:pPr marL="0" lvl="0" indent="0" algn="just" rtl="1">
              <a:buClr>
                <a:srgbClr val="ACD433"/>
              </a:buClr>
              <a:buNone/>
            </a:pPr>
            <a:r>
              <a:rPr lang="ar-SA" sz="2800" dirty="0">
                <a:solidFill>
                  <a:prstClr val="white"/>
                </a:solidFill>
                <a:latin typeface="Tahoma" panose="020B0604030504040204" pitchFamily="34" charset="0"/>
                <a:ea typeface="Tahoma" panose="020B0604030504040204" pitchFamily="34" charset="0"/>
                <a:cs typeface="Tahoma" panose="020B0604030504040204" pitchFamily="34" charset="0"/>
              </a:rPr>
              <a:t>قيمة الصفقة بالسعر المتفق عليه في العقد هي نفسها قيمة الصفقة بالسعر السوقي وهي: 10000*1=$10000</a:t>
            </a:r>
          </a:p>
          <a:p>
            <a:pPr algn="just" rtl="1">
              <a:buFont typeface="Courier New" panose="02070309020205020404" pitchFamily="49" charset="0"/>
              <a:buChar char="o"/>
            </a:pPr>
            <a:r>
              <a:rPr lang="ar-SA" sz="2800" dirty="0">
                <a:latin typeface="Tahoma" panose="020B0604030504040204" pitchFamily="34" charset="0"/>
                <a:ea typeface="Tahoma" panose="020B0604030504040204" pitchFamily="34" charset="0"/>
                <a:cs typeface="Tahoma" panose="020B0604030504040204" pitchFamily="34" charset="0"/>
              </a:rPr>
              <a:t>وبالنسبة للمزارع بتنفيذ او عدم تنفيذ العقد ، يخسر $1000 قيمة العلاوة.</a:t>
            </a:r>
          </a:p>
          <a:p>
            <a:pPr algn="just" rtl="1">
              <a:buFont typeface="Courier New" panose="02070309020205020404" pitchFamily="49" charset="0"/>
              <a:buChar char="o"/>
            </a:pPr>
            <a:r>
              <a:rPr lang="ar-SA" sz="2800" dirty="0">
                <a:latin typeface="Tahoma" panose="020B0604030504040204" pitchFamily="34" charset="0"/>
                <a:ea typeface="Tahoma" panose="020B0604030504040204" pitchFamily="34" charset="0"/>
                <a:cs typeface="Tahoma" panose="020B0604030504040204" pitchFamily="34" charset="0"/>
              </a:rPr>
              <a:t>وبالنسبة للمشتري القمح في كلتا الحالتين (تنفيذ او الغاء العقد) يحقق ربح قدره $1000.</a:t>
            </a:r>
          </a:p>
          <a:p>
            <a:pPr marL="0" lvl="0" indent="0" algn="just" rtl="1">
              <a:buClr>
                <a:srgbClr val="ACD433"/>
              </a:buClr>
              <a:buNone/>
            </a:pPr>
            <a:endParaRPr lang="ar-SA" sz="28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0" indent="0" algn="r" defTabSz="457200" rtl="1" eaLnBrk="1" latinLnBrk="0" hangingPunct="1">
              <a:spcBef>
                <a:spcPts val="1000"/>
              </a:spcBef>
              <a:spcAft>
                <a:spcPts val="0"/>
              </a:spcAft>
              <a:buClr>
                <a:schemeClr val="accent1"/>
              </a:buClr>
              <a:buSzPct val="80000"/>
              <a:buNone/>
            </a:pPr>
            <a:endParaRPr lang="ar-SA" dirty="0"/>
          </a:p>
        </p:txBody>
      </p:sp>
      <p:sp>
        <p:nvSpPr>
          <p:cNvPr id="4" name="Espace réservé de la date 3">
            <a:extLst>
              <a:ext uri="{FF2B5EF4-FFF2-40B4-BE49-F238E27FC236}">
                <a16:creationId xmlns:a16="http://schemas.microsoft.com/office/drawing/2014/main" id="{1C94AA8E-0280-4E4C-AE92-FC48C16B2957}"/>
              </a:ext>
            </a:extLst>
          </p:cNvPr>
          <p:cNvSpPr>
            <a:spLocks noGrp="1"/>
          </p:cNvSpPr>
          <p:nvPr>
            <p:ph type="dt" sz="half" idx="10"/>
          </p:nvPr>
        </p:nvSpPr>
        <p:spPr/>
        <p:txBody>
          <a:bodyPr/>
          <a:lstStyle/>
          <a:p>
            <a:fld id="{AA27BF59-AA96-8249-82B4-3D917F60C4BA}"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8B8FE115-3994-7743-964B-A7A90E5B961F}"/>
              </a:ext>
            </a:extLst>
          </p:cNvPr>
          <p:cNvSpPr>
            <a:spLocks noGrp="1"/>
          </p:cNvSpPr>
          <p:nvPr>
            <p:ph type="ftr" sz="quarter" idx="11"/>
          </p:nvPr>
        </p:nvSpPr>
        <p:spPr>
          <a:xfrm rot="5400000">
            <a:off x="8481169" y="3695701"/>
            <a:ext cx="4800599" cy="304798"/>
          </a:xfrm>
        </p:spPr>
        <p:txBody>
          <a:bodyPr/>
          <a:lstStyle/>
          <a:p>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702C1C16-6782-114B-B2C4-2A6BD95DA589}"/>
              </a:ext>
            </a:extLst>
          </p:cNvPr>
          <p:cNvSpPr>
            <a:spLocks noGrp="1"/>
          </p:cNvSpPr>
          <p:nvPr>
            <p:ph type="sldNum" sz="quarter" idx="12"/>
          </p:nvPr>
        </p:nvSpPr>
        <p:spPr/>
        <p:txBody>
          <a:bodyPr/>
          <a:lstStyle/>
          <a:p>
            <a:fld id="{1DA764FF-2A85-4715-839E-0192566F6948}" type="slidenum">
              <a:rPr lang="fr-FR" smtClean="0"/>
              <a:pPr/>
              <a:t>19</a:t>
            </a:fld>
            <a:endParaRPr lang="fr-FR" dirty="0"/>
          </a:p>
        </p:txBody>
      </p:sp>
    </p:spTree>
    <p:extLst>
      <p:ext uri="{BB962C8B-B14F-4D97-AF65-F5344CB8AC3E}">
        <p14:creationId xmlns:p14="http://schemas.microsoft.com/office/powerpoint/2010/main" val="1838787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87084" y="2566208"/>
            <a:ext cx="8946541" cy="1535530"/>
          </a:xfrm>
        </p:spPr>
        <p:txBody>
          <a:bodyPr>
            <a:normAutofit/>
          </a:bodyPr>
          <a:lstStyle/>
          <a:p>
            <a:pPr algn="ctr" rtl="1"/>
            <a:r>
              <a:rPr lang="ar-DZ" sz="2800" dirty="0">
                <a:latin typeface="Tahoma" panose="020B0604030504040204" pitchFamily="34" charset="0"/>
                <a:ea typeface="Tahoma" panose="020B0604030504040204" pitchFamily="34" charset="0"/>
                <a:cs typeface="Tahoma" panose="020B0604030504040204" pitchFamily="34" charset="0"/>
              </a:rPr>
              <a:t>العقود الاجلة </a:t>
            </a:r>
            <a:r>
              <a:rPr lang="fr-FR" sz="2800" dirty="0">
                <a:latin typeface="Tahoma" panose="020B0604030504040204" pitchFamily="34" charset="0"/>
                <a:ea typeface="Tahoma" panose="020B0604030504040204" pitchFamily="34" charset="0"/>
                <a:cs typeface="Tahoma" panose="020B0604030504040204" pitchFamily="34" charset="0"/>
              </a:rPr>
              <a:t>Forwards</a:t>
            </a:r>
            <a:endParaRPr lang="ar-DZ" sz="2800" dirty="0">
              <a:latin typeface="Tahoma" panose="020B0604030504040204" pitchFamily="34" charset="0"/>
              <a:ea typeface="Tahoma" panose="020B0604030504040204" pitchFamily="34" charset="0"/>
              <a:cs typeface="Tahoma" panose="020B0604030504040204" pitchFamily="34" charset="0"/>
            </a:endParaRPr>
          </a:p>
          <a:p>
            <a:pPr algn="ctr" rtl="1"/>
            <a:r>
              <a:rPr lang="ar-DZ" sz="2800" dirty="0">
                <a:latin typeface="Tahoma" panose="020B0604030504040204" pitchFamily="34" charset="0"/>
                <a:ea typeface="Tahoma" panose="020B0604030504040204" pitchFamily="34" charset="0"/>
                <a:cs typeface="Tahoma" panose="020B0604030504040204" pitchFamily="34" charset="0"/>
              </a:rPr>
              <a:t>عقود الخيارات</a:t>
            </a:r>
            <a:r>
              <a:rPr lang="fr-FR" sz="2800" dirty="0">
                <a:latin typeface="Tahoma" panose="020B0604030504040204" pitchFamily="34" charset="0"/>
                <a:ea typeface="Tahoma" panose="020B0604030504040204" pitchFamily="34" charset="0"/>
                <a:cs typeface="Tahoma" panose="020B0604030504040204" pitchFamily="34" charset="0"/>
              </a:rPr>
              <a:t>Options </a:t>
            </a:r>
          </a:p>
        </p:txBody>
      </p:sp>
      <p:sp>
        <p:nvSpPr>
          <p:cNvPr id="2" name="Espace réservé de la date 1">
            <a:extLst>
              <a:ext uri="{FF2B5EF4-FFF2-40B4-BE49-F238E27FC236}">
                <a16:creationId xmlns:a16="http://schemas.microsoft.com/office/drawing/2014/main" id="{4CAFEA85-C3D9-DB4B-B3B0-BB752B2F322F}"/>
              </a:ext>
            </a:extLst>
          </p:cNvPr>
          <p:cNvSpPr>
            <a:spLocks noGrp="1"/>
          </p:cNvSpPr>
          <p:nvPr>
            <p:ph type="dt" sz="half" idx="10"/>
          </p:nvPr>
        </p:nvSpPr>
        <p:spPr/>
        <p:txBody>
          <a:bodyPr/>
          <a:lstStyle/>
          <a:p>
            <a:fld id="{E0CC6975-7C5B-904C-AC0E-E510394EFFE1}" type="datetime1">
              <a:rPr lang="fr-FR" smtClean="0"/>
              <a:t>14/03/2020</a:t>
            </a:fld>
            <a:endParaRPr lang="fr-FR" dirty="0"/>
          </a:p>
        </p:txBody>
      </p:sp>
      <p:sp>
        <p:nvSpPr>
          <p:cNvPr id="4" name="Espace réservé du pied de page 3">
            <a:extLst>
              <a:ext uri="{FF2B5EF4-FFF2-40B4-BE49-F238E27FC236}">
                <a16:creationId xmlns:a16="http://schemas.microsoft.com/office/drawing/2014/main" id="{D4E6C832-CE65-E542-85C5-DAF8786C1E35}"/>
              </a:ext>
            </a:extLst>
          </p:cNvPr>
          <p:cNvSpPr>
            <a:spLocks noGrp="1"/>
          </p:cNvSpPr>
          <p:nvPr>
            <p:ph type="ftr" sz="quarter" idx="11"/>
          </p:nvPr>
        </p:nvSpPr>
        <p:spPr>
          <a:xfrm rot="5400000">
            <a:off x="8324233" y="3852637"/>
            <a:ext cx="5114471" cy="304798"/>
          </a:xfrm>
        </p:spPr>
        <p:txBody>
          <a:bodyPr/>
          <a:lstStyle/>
          <a:p>
            <a:r>
              <a:rPr lang="ar-DZ" dirty="0"/>
              <a:t>د.قشاري يسمينة </a:t>
            </a:r>
            <a:r>
              <a:rPr lang="fr-FR" dirty="0"/>
              <a:t>                            e-mail:guechariuniv2016@gmail.com</a:t>
            </a:r>
          </a:p>
        </p:txBody>
      </p:sp>
      <p:sp>
        <p:nvSpPr>
          <p:cNvPr id="5" name="Espace réservé du numéro de diapositive 4">
            <a:extLst>
              <a:ext uri="{FF2B5EF4-FFF2-40B4-BE49-F238E27FC236}">
                <a16:creationId xmlns:a16="http://schemas.microsoft.com/office/drawing/2014/main" id="{05082DE6-F70D-CD4B-9394-BC9576ACAF07}"/>
              </a:ext>
            </a:extLst>
          </p:cNvPr>
          <p:cNvSpPr>
            <a:spLocks noGrp="1"/>
          </p:cNvSpPr>
          <p:nvPr>
            <p:ph type="sldNum" sz="quarter" idx="12"/>
          </p:nvPr>
        </p:nvSpPr>
        <p:spPr/>
        <p:txBody>
          <a:bodyPr/>
          <a:lstStyle/>
          <a:p>
            <a:fld id="{1DA764FF-2A85-4715-839E-0192566F6948}" type="slidenum">
              <a:rPr lang="fr-FR" smtClean="0"/>
              <a:pPr/>
              <a:t>2</a:t>
            </a:fld>
            <a:endParaRPr lang="fr-FR" dirty="0"/>
          </a:p>
        </p:txBody>
      </p:sp>
    </p:spTree>
    <p:extLst>
      <p:ext uri="{BB962C8B-B14F-4D97-AF65-F5344CB8AC3E}">
        <p14:creationId xmlns:p14="http://schemas.microsoft.com/office/powerpoint/2010/main" val="19937042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a:pPr>
            <a:r>
              <a:rPr lang="ar-DZ"/>
              <a:t>العقود الاجلة</a:t>
            </a:r>
            <a:endParaRPr lang="fr-FR" dirty="0"/>
          </a:p>
        </p:txBody>
      </p:sp>
      <p:sp>
        <p:nvSpPr>
          <p:cNvPr id="3" name="Espace réservé du contenu 2"/>
          <p:cNvSpPr>
            <a:spLocks noGrp="1"/>
          </p:cNvSpPr>
          <p:nvPr>
            <p:ph idx="1"/>
          </p:nvPr>
        </p:nvSpPr>
        <p:spPr>
          <a:xfrm>
            <a:off x="1103312" y="1669774"/>
            <a:ext cx="8946541" cy="4578625"/>
          </a:xfrm>
        </p:spPr>
        <p:txBody>
          <a:bodyPr>
            <a:normAutofit/>
          </a:bodyPr>
          <a:lstStyle/>
          <a:p>
            <a:pPr lvl="1" algn="r" rtl="1"/>
            <a:r>
              <a:rPr lang="ar-DZ" sz="2800" b="1" dirty="0"/>
              <a:t>العقد الآجل </a:t>
            </a:r>
            <a:r>
              <a:rPr lang="ar-DZ" sz="2800" dirty="0"/>
              <a:t>هو مجرد عقد بين طرفين لشراء أو بيع أصل ما في وقت مستقبلي محدد بسعر متفق عليه يوم ابرام العقد.</a:t>
            </a:r>
            <a:endParaRPr lang="fr-FR" sz="2800" dirty="0"/>
          </a:p>
          <a:p>
            <a:pPr lvl="1" algn="r" rtl="1"/>
            <a:r>
              <a:rPr lang="ar-SA" sz="2800" b="1" dirty="0"/>
              <a:t>مثال</a:t>
            </a:r>
            <a:r>
              <a:rPr lang="ar-SA" sz="2800" dirty="0"/>
              <a:t>: في أكتوبر 2016 اتفق طرفين البائع والمشتري على تسليم 100 طن من الفولاذ مقابل $395|طن في جانفي 2017، حيث ان السعر الحالي للفولاذ هو $390|طن . وبهذا يكو المشتري قد ثبت السعر عند مستوى $</a:t>
            </a:r>
            <a:r>
              <a:rPr lang="fr-FR" sz="2800" dirty="0"/>
              <a:t> </a:t>
            </a:r>
            <a:r>
              <a:rPr lang="ar-SA" sz="2800" dirty="0"/>
              <a:t>395 الذي لا يحمله أي خسارة . ما هو الربح و الخسارة بالنسبة للطرفين في كل حالة.</a:t>
            </a:r>
          </a:p>
          <a:p>
            <a:pPr lvl="1" algn="r" rtl="1"/>
            <a:r>
              <a:rPr lang="ar-SA" sz="2800" b="1" dirty="0"/>
              <a:t>الحالة الأولى</a:t>
            </a:r>
            <a:r>
              <a:rPr lang="ar-SA" sz="2800" dirty="0"/>
              <a:t>: اذا ارتفع السعر السوقي الى $403|طن،</a:t>
            </a:r>
          </a:p>
          <a:p>
            <a:pPr lvl="1" algn="r" rtl="1"/>
            <a:r>
              <a:rPr lang="ar-SA" sz="2800" b="1" dirty="0"/>
              <a:t>الحالة الثانية</a:t>
            </a:r>
            <a:r>
              <a:rPr lang="ar-SA" sz="2800" dirty="0"/>
              <a:t>: اذا انخفض السعر السوقي الى $388|طن </a:t>
            </a:r>
            <a:endParaRPr lang="fr-FR" sz="2800" dirty="0"/>
          </a:p>
        </p:txBody>
      </p:sp>
      <p:sp>
        <p:nvSpPr>
          <p:cNvPr id="4" name="Espace réservé de la date 3">
            <a:extLst>
              <a:ext uri="{FF2B5EF4-FFF2-40B4-BE49-F238E27FC236}">
                <a16:creationId xmlns:a16="http://schemas.microsoft.com/office/drawing/2014/main" id="{A5FA3B40-EF02-764D-8D16-4CED0F3F7263}"/>
              </a:ext>
            </a:extLst>
          </p:cNvPr>
          <p:cNvSpPr>
            <a:spLocks noGrp="1"/>
          </p:cNvSpPr>
          <p:nvPr>
            <p:ph type="dt" sz="half" idx="10"/>
          </p:nvPr>
        </p:nvSpPr>
        <p:spPr/>
        <p:txBody>
          <a:bodyPr/>
          <a:lstStyle/>
          <a:p>
            <a:fld id="{BF01C6D3-88CC-AC41-AE5D-148D110153FB}"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14839C3E-14CF-534F-8F5E-9D42AC0F3E89}"/>
              </a:ext>
            </a:extLst>
          </p:cNvPr>
          <p:cNvSpPr>
            <a:spLocks noGrp="1"/>
          </p:cNvSpPr>
          <p:nvPr>
            <p:ph type="ftr" sz="quarter" idx="11"/>
          </p:nvPr>
        </p:nvSpPr>
        <p:spPr>
          <a:xfrm rot="5400000">
            <a:off x="8324233" y="3852637"/>
            <a:ext cx="5114471" cy="304798"/>
          </a:xfrm>
        </p:spPr>
        <p:txBody>
          <a:bodyPr/>
          <a:lstStyle/>
          <a:p>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5B55A47C-C998-5B41-AFF7-6C0CE86652D6}"/>
              </a:ext>
            </a:extLst>
          </p:cNvPr>
          <p:cNvSpPr>
            <a:spLocks noGrp="1"/>
          </p:cNvSpPr>
          <p:nvPr>
            <p:ph type="sldNum" sz="quarter" idx="12"/>
          </p:nvPr>
        </p:nvSpPr>
        <p:spPr/>
        <p:txBody>
          <a:bodyPr/>
          <a:lstStyle/>
          <a:p>
            <a:fld id="{1DA764FF-2A85-4715-839E-0192566F6948}" type="slidenum">
              <a:rPr lang="fr-FR" smtClean="0"/>
              <a:pPr/>
              <a:t>3</a:t>
            </a:fld>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AFE113-8018-5446-AE5D-EC8A359365AD}"/>
              </a:ext>
            </a:extLst>
          </p:cNvPr>
          <p:cNvSpPr>
            <a:spLocks noGrp="1"/>
          </p:cNvSpPr>
          <p:nvPr>
            <p:ph type="title"/>
          </p:nvPr>
        </p:nvSpPr>
        <p:spPr/>
        <p:txBody>
          <a:bodyPr/>
          <a:lstStyle/>
          <a:p>
            <a:pPr marL="742950" indent="-742950" algn="ctr" rtl="1">
              <a:buFont typeface="+mj-lt"/>
              <a:buAutoNum type="arabicPeriod"/>
            </a:pPr>
            <a:r>
              <a:rPr lang="ar-DZ"/>
              <a:t>العقود الاجلة</a:t>
            </a:r>
            <a:endParaRPr lang="ar-SA" dirty="0"/>
          </a:p>
        </p:txBody>
      </p:sp>
      <p:sp>
        <p:nvSpPr>
          <p:cNvPr id="3" name="Espace réservé du contenu 2">
            <a:extLst>
              <a:ext uri="{FF2B5EF4-FFF2-40B4-BE49-F238E27FC236}">
                <a16:creationId xmlns:a16="http://schemas.microsoft.com/office/drawing/2014/main" id="{05C44E71-0AD0-3E45-9191-CA39E0D59900}"/>
              </a:ext>
            </a:extLst>
          </p:cNvPr>
          <p:cNvSpPr>
            <a:spLocks noGrp="1"/>
          </p:cNvSpPr>
          <p:nvPr>
            <p:ph idx="1"/>
          </p:nvPr>
        </p:nvSpPr>
        <p:spPr>
          <a:xfrm>
            <a:off x="1103312" y="1510748"/>
            <a:ext cx="8946541" cy="4737651"/>
          </a:xfrm>
        </p:spPr>
        <p:txBody>
          <a:bodyPr/>
          <a:lstStyle/>
          <a:p>
            <a:pPr lvl="1" algn="r" rtl="1"/>
            <a:r>
              <a:rPr lang="ar-SA" sz="2800" b="1" dirty="0"/>
              <a:t>الحالة الأولى</a:t>
            </a:r>
            <a:r>
              <a:rPr lang="ar-SA" sz="2800" dirty="0"/>
              <a:t>: اذا ارتفع السعر السوقي الى $403|طن،</a:t>
            </a:r>
          </a:p>
          <a:p>
            <a:pPr lvl="1" algn="r" rtl="1"/>
            <a:r>
              <a:rPr lang="ar-SA" sz="2800" dirty="0"/>
              <a:t>في هذه الحالة اذا تم تنفيذ العقد</a:t>
            </a:r>
          </a:p>
          <a:p>
            <a:pPr lvl="1" algn="r" rtl="1"/>
            <a:r>
              <a:rPr lang="ar-SA" sz="2800" dirty="0"/>
              <a:t> فالمشتري يحقق ربح قدره (403ـ395)*100=$800</a:t>
            </a:r>
          </a:p>
          <a:p>
            <a:pPr lvl="1" algn="r" rtl="1"/>
            <a:r>
              <a:rPr lang="ar-SA" sz="2800" dirty="0"/>
              <a:t>والبائع يتكبد خسارة قدرها (395ـ403)*100=$800ـ</a:t>
            </a:r>
          </a:p>
          <a:p>
            <a:pPr lvl="1" algn="r" rtl="1"/>
            <a:r>
              <a:rPr lang="ar-SA" sz="2800" b="1" dirty="0"/>
              <a:t>الحالة الثانية</a:t>
            </a:r>
            <a:r>
              <a:rPr lang="ar-SA" sz="2800" dirty="0"/>
              <a:t>: اذا انخفض السعر السوقي الى $388|طن </a:t>
            </a:r>
            <a:endParaRPr lang="fr-FR" sz="2800" dirty="0"/>
          </a:p>
          <a:p>
            <a:pPr lvl="1" algn="r" rtl="1"/>
            <a:r>
              <a:rPr lang="ar-SA" sz="2800" dirty="0"/>
              <a:t>في هذه الحالة اذا تم تنفيذ العقد</a:t>
            </a:r>
          </a:p>
          <a:p>
            <a:pPr lvl="1" algn="r" rtl="1"/>
            <a:r>
              <a:rPr lang="ar-SA" sz="2800" dirty="0"/>
              <a:t> فالمشتري يتكبد خسارة قدرها (388ـ395)*100=$700-</a:t>
            </a:r>
          </a:p>
          <a:p>
            <a:pPr lvl="1" algn="r" rtl="1"/>
            <a:r>
              <a:rPr lang="ar-SA" sz="2800" dirty="0"/>
              <a:t>والبائع يحقق ربح قدره (395ـ388)*100=$700</a:t>
            </a:r>
          </a:p>
          <a:p>
            <a:pPr marL="342900" indent="-342900" algn="r" defTabSz="457200" rtl="1" eaLnBrk="1" latinLnBrk="0" hangingPunct="1">
              <a:spcBef>
                <a:spcPts val="1000"/>
              </a:spcBef>
              <a:spcAft>
                <a:spcPts val="0"/>
              </a:spcAft>
              <a:buClr>
                <a:schemeClr val="accent1"/>
              </a:buClr>
              <a:buSzPct val="80000"/>
              <a:buFont typeface="Wingdings 3" charset="2"/>
              <a:buChar char=""/>
            </a:pPr>
            <a:endParaRPr lang="ar-SA" dirty="0"/>
          </a:p>
        </p:txBody>
      </p:sp>
      <p:sp>
        <p:nvSpPr>
          <p:cNvPr id="4" name="Espace réservé de la date 3">
            <a:extLst>
              <a:ext uri="{FF2B5EF4-FFF2-40B4-BE49-F238E27FC236}">
                <a16:creationId xmlns:a16="http://schemas.microsoft.com/office/drawing/2014/main" id="{94E50AFC-9D1F-754F-A826-453698A61304}"/>
              </a:ext>
            </a:extLst>
          </p:cNvPr>
          <p:cNvSpPr>
            <a:spLocks noGrp="1"/>
          </p:cNvSpPr>
          <p:nvPr>
            <p:ph type="dt" sz="half" idx="10"/>
          </p:nvPr>
        </p:nvSpPr>
        <p:spPr/>
        <p:txBody>
          <a:bodyPr/>
          <a:lstStyle/>
          <a:p>
            <a:fld id="{03DB9774-012B-6D45-9685-29D71ED31E79}"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4234D3D5-21FC-6A44-BE48-8ADDD0CD29E3}"/>
              </a:ext>
            </a:extLst>
          </p:cNvPr>
          <p:cNvSpPr>
            <a:spLocks noGrp="1"/>
          </p:cNvSpPr>
          <p:nvPr>
            <p:ph type="ftr" sz="quarter" idx="11"/>
          </p:nvPr>
        </p:nvSpPr>
        <p:spPr>
          <a:xfrm rot="5400000">
            <a:off x="8431473" y="3745397"/>
            <a:ext cx="4899991" cy="304798"/>
          </a:xfrm>
        </p:spPr>
        <p:txBody>
          <a:bodyPr/>
          <a:lstStyle/>
          <a:p>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080BD1F4-FE01-7F45-BE94-49E00F1A0A48}"/>
              </a:ext>
            </a:extLst>
          </p:cNvPr>
          <p:cNvSpPr>
            <a:spLocks noGrp="1"/>
          </p:cNvSpPr>
          <p:nvPr>
            <p:ph type="sldNum" sz="quarter" idx="12"/>
          </p:nvPr>
        </p:nvSpPr>
        <p:spPr/>
        <p:txBody>
          <a:bodyPr/>
          <a:lstStyle/>
          <a:p>
            <a:fld id="{1DA764FF-2A85-4715-839E-0192566F6948}" type="slidenum">
              <a:rPr lang="fr-FR" smtClean="0"/>
              <a:pPr/>
              <a:t>4</a:t>
            </a:fld>
            <a:endParaRPr lang="fr-FR" dirty="0"/>
          </a:p>
        </p:txBody>
      </p:sp>
    </p:spTree>
    <p:extLst>
      <p:ext uri="{BB962C8B-B14F-4D97-AF65-F5344CB8AC3E}">
        <p14:creationId xmlns:p14="http://schemas.microsoft.com/office/powerpoint/2010/main" val="3302614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C567EE-94AF-394E-9524-3864DBCC3EB8}"/>
              </a:ext>
            </a:extLst>
          </p:cNvPr>
          <p:cNvSpPr>
            <a:spLocks noGrp="1"/>
          </p:cNvSpPr>
          <p:nvPr>
            <p:ph type="title"/>
          </p:nvPr>
        </p:nvSpPr>
        <p:spPr/>
        <p:txBody>
          <a:bodyPr/>
          <a:lstStyle/>
          <a:p>
            <a:pPr marL="742950" indent="-742950" algn="ctr" rtl="1">
              <a:buFont typeface="+mj-lt"/>
              <a:buAutoNum type="arabicPeriod"/>
            </a:pPr>
            <a:r>
              <a:rPr lang="ar-DZ"/>
              <a:t>العقود الاجلة</a:t>
            </a:r>
            <a:endParaRPr lang="ar-SA" dirty="0"/>
          </a:p>
        </p:txBody>
      </p:sp>
      <p:sp>
        <p:nvSpPr>
          <p:cNvPr id="3" name="Espace réservé du contenu 2">
            <a:extLst>
              <a:ext uri="{FF2B5EF4-FFF2-40B4-BE49-F238E27FC236}">
                <a16:creationId xmlns:a16="http://schemas.microsoft.com/office/drawing/2014/main" id="{8A83FBDD-773F-2544-BF35-F71AB5D6880A}"/>
              </a:ext>
            </a:extLst>
          </p:cNvPr>
          <p:cNvSpPr>
            <a:spLocks noGrp="1"/>
          </p:cNvSpPr>
          <p:nvPr>
            <p:ph idx="1"/>
          </p:nvPr>
        </p:nvSpPr>
        <p:spPr/>
        <p:txBody>
          <a:bodyPr>
            <a:normAutofit/>
          </a:bodyPr>
          <a:lstStyle/>
          <a:p>
            <a:pPr algn="r" rtl="1"/>
            <a:r>
              <a:rPr lang="ar-SA" sz="2800" dirty="0"/>
              <a:t>تنشأ المشكلة إذا تخلف أحد الأطراف في الأداء، حيث انه قد لا يقبل المتداول البيع إذا ارتفعت أسعار الفولاذ بشكل كبير مثل على سبيل المثال $410|طن في جانفي 2017 ، وفي هذه الحالة ، قد لا يكون قادرًا على البيع بسعر $395|طن. من ناحية أخرى ، إذا أفلس المشتري أو إذا انخفض سعر الفولاذ في </a:t>
            </a:r>
            <a:r>
              <a:rPr lang="ar-SA" sz="2800" dirty="0" err="1"/>
              <a:t>جانفي</a:t>
            </a:r>
            <a:r>
              <a:rPr lang="ar-SA" sz="2800" dirty="0"/>
              <a:t> 2017 إلى $380|طن، فهناك حافز للتخلف عن السداد. كل هذه الحالات تحفز كل من البائع والمشتري في عدم تنفيذ العقد.</a:t>
            </a:r>
          </a:p>
        </p:txBody>
      </p:sp>
      <p:sp>
        <p:nvSpPr>
          <p:cNvPr id="4" name="Espace réservé de la date 3">
            <a:extLst>
              <a:ext uri="{FF2B5EF4-FFF2-40B4-BE49-F238E27FC236}">
                <a16:creationId xmlns:a16="http://schemas.microsoft.com/office/drawing/2014/main" id="{E4871C2B-4D1C-DA44-AE75-97EEE67B0B74}"/>
              </a:ext>
            </a:extLst>
          </p:cNvPr>
          <p:cNvSpPr>
            <a:spLocks noGrp="1"/>
          </p:cNvSpPr>
          <p:nvPr>
            <p:ph type="dt" sz="half" idx="10"/>
          </p:nvPr>
        </p:nvSpPr>
        <p:spPr/>
        <p:txBody>
          <a:bodyPr/>
          <a:lstStyle/>
          <a:p>
            <a:fld id="{EA0A9387-4FCA-8640-876C-55CE5EFA43CB}"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2C91057C-52F0-D946-8C6E-86933DCD6AB3}"/>
              </a:ext>
            </a:extLst>
          </p:cNvPr>
          <p:cNvSpPr>
            <a:spLocks noGrp="1"/>
          </p:cNvSpPr>
          <p:nvPr>
            <p:ph type="ftr" sz="quarter" idx="11"/>
          </p:nvPr>
        </p:nvSpPr>
        <p:spPr>
          <a:xfrm rot="5400000">
            <a:off x="8431473" y="3745397"/>
            <a:ext cx="4899991" cy="304798"/>
          </a:xfrm>
        </p:spPr>
        <p:txBody>
          <a:bodyPr/>
          <a:lstStyle/>
          <a:p>
            <a:r>
              <a:rPr lang="fr-FR" dirty="0"/>
              <a:t>    </a:t>
            </a:r>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254C4DC0-5E76-5842-9755-0573FBF2DB65}"/>
              </a:ext>
            </a:extLst>
          </p:cNvPr>
          <p:cNvSpPr>
            <a:spLocks noGrp="1"/>
          </p:cNvSpPr>
          <p:nvPr>
            <p:ph type="sldNum" sz="quarter" idx="12"/>
          </p:nvPr>
        </p:nvSpPr>
        <p:spPr/>
        <p:txBody>
          <a:bodyPr/>
          <a:lstStyle/>
          <a:p>
            <a:fld id="{1DA764FF-2A85-4715-839E-0192566F6948}" type="slidenum">
              <a:rPr lang="fr-FR" smtClean="0"/>
              <a:pPr/>
              <a:t>5</a:t>
            </a:fld>
            <a:endParaRPr lang="fr-FR" dirty="0"/>
          </a:p>
        </p:txBody>
      </p:sp>
    </p:spTree>
    <p:extLst>
      <p:ext uri="{BB962C8B-B14F-4D97-AF65-F5344CB8AC3E}">
        <p14:creationId xmlns:p14="http://schemas.microsoft.com/office/powerpoint/2010/main" val="2861262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592593" cy="1400530"/>
          </a:xfrm>
        </p:spPr>
        <p:txBody>
          <a:bodyPr/>
          <a:lstStyle/>
          <a:p>
            <a:pPr marL="742950" indent="-742950" algn="ctr" rtl="1">
              <a:buFont typeface="+mj-lt"/>
              <a:buAutoNum type="arabicPeriod" startAt="2"/>
            </a:pPr>
            <a:r>
              <a:rPr lang="ar-DZ">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a:t>
            </a:r>
            <a:endParaRPr lang="fr-FR" dirty="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contenu 2"/>
          <p:cNvSpPr>
            <a:spLocks noGrp="1"/>
          </p:cNvSpPr>
          <p:nvPr>
            <p:ph idx="1"/>
          </p:nvPr>
        </p:nvSpPr>
        <p:spPr>
          <a:xfrm>
            <a:off x="646112" y="1590261"/>
            <a:ext cx="9682746" cy="5088835"/>
          </a:xfrm>
        </p:spPr>
        <p:txBody>
          <a:bodyPr>
            <a:noAutofit/>
          </a:bodyPr>
          <a:lstStyle/>
          <a:p>
            <a:pPr marL="0" indent="0" algn="r" rtl="1">
              <a:buNone/>
            </a:pPr>
            <a:r>
              <a:rPr lang="ar-DZ" sz="3200" b="1" dirty="0">
                <a:latin typeface="Tahoma" panose="020B0604030504040204" pitchFamily="34" charset="0"/>
                <a:ea typeface="Tahoma" panose="020B0604030504040204" pitchFamily="34" charset="0"/>
              </a:rPr>
              <a:t>أولا- ماهية عقود الخيارات: </a:t>
            </a:r>
            <a:r>
              <a:rPr lang="ar-DZ" sz="3200" dirty="0">
                <a:latin typeface="Tahoma" panose="020B0604030504040204" pitchFamily="34" charset="0"/>
                <a:ea typeface="Tahoma" panose="020B0604030504040204" pitchFamily="34" charset="0"/>
              </a:rPr>
              <a:t>تعود نشأة هذه العقود أساسا إلى سوق السلع حيث كان المنتجون يهدفون إلى حماية أنفسهم من مخاطر وفرة الإنتاج وتدهور الأسعار لذلك يشترون هذا الحق</a:t>
            </a:r>
            <a:r>
              <a:rPr lang="fr-FR" sz="3200" dirty="0">
                <a:latin typeface="Tahoma" panose="020B0604030504040204" pitchFamily="34" charset="0"/>
                <a:ea typeface="Tahoma" panose="020B0604030504040204" pitchFamily="34" charset="0"/>
              </a:rPr>
              <a:t> </a:t>
            </a:r>
            <a:r>
              <a:rPr lang="ar-DZ" sz="3200" dirty="0">
                <a:latin typeface="Tahoma" panose="020B0604030504040204" pitchFamily="34" charset="0"/>
                <a:ea typeface="Tahoma" panose="020B0604030504040204" pitchFamily="34" charset="0"/>
              </a:rPr>
              <a:t> (حق البيع) ليتمكنوا من بيع الإنتاج للتجار بسعر وفي تاريخ محددين مقابل تعويض للتجار. </a:t>
            </a:r>
            <a:r>
              <a:rPr lang="ar-SA" sz="3200" dirty="0">
                <a:latin typeface="Tahoma" panose="020B0604030504040204" pitchFamily="34" charset="0"/>
                <a:ea typeface="Tahoma" panose="020B0604030504040204" pitchFamily="34" charset="0"/>
              </a:rPr>
              <a:t>و</a:t>
            </a:r>
            <a:r>
              <a:rPr lang="ar-DZ" sz="3200" dirty="0">
                <a:latin typeface="Tahoma" panose="020B0604030504040204" pitchFamily="34" charset="0"/>
                <a:ea typeface="Tahoma" panose="020B0604030504040204" pitchFamily="34" charset="0"/>
              </a:rPr>
              <a:t> فيما بعد أصبحت هذه الآلية تتم السوق المنظمة عن طريق بيع او شراء خيارات السلع أين الأصول موضع التعامل تتمثل السلع الاستراتجية.</a:t>
            </a:r>
          </a:p>
          <a:p>
            <a:pPr algn="r" rtl="1"/>
            <a:r>
              <a:rPr lang="ar-DZ" sz="3200" dirty="0">
                <a:latin typeface="Tahoma" panose="020B0604030504040204" pitchFamily="34" charset="0"/>
                <a:ea typeface="Tahoma" panose="020B0604030504040204" pitchFamily="34" charset="0"/>
              </a:rPr>
              <a:t>ويعرف عقد الخيار على أنه اتفاق بين طرفين البائع والمشتري يخول لحامله حق شراء أو بيع أصل معين بسعر محدد في تاريخ مستقبلي محدد, يسمى السعر بسعر التنفيذ أو الممارسة، ويسمى التاريخ المستقبلي بتاريخ نهاية صلاحية العقد.</a:t>
            </a:r>
            <a:endParaRPr lang="fr-FR" sz="3200" dirty="0">
              <a:latin typeface="Tahoma" panose="020B0604030504040204" pitchFamily="34" charset="0"/>
              <a:ea typeface="Tahoma" panose="020B0604030504040204" pitchFamily="34" charset="0"/>
            </a:endParaRPr>
          </a:p>
        </p:txBody>
      </p:sp>
      <p:sp>
        <p:nvSpPr>
          <p:cNvPr id="4" name="Espace réservé de la date 3">
            <a:extLst>
              <a:ext uri="{FF2B5EF4-FFF2-40B4-BE49-F238E27FC236}">
                <a16:creationId xmlns:a16="http://schemas.microsoft.com/office/drawing/2014/main" id="{587F20E3-11A0-4641-932B-509A8CE6390F}"/>
              </a:ext>
            </a:extLst>
          </p:cNvPr>
          <p:cNvSpPr>
            <a:spLocks noGrp="1"/>
          </p:cNvSpPr>
          <p:nvPr>
            <p:ph type="dt" sz="half" idx="10"/>
          </p:nvPr>
        </p:nvSpPr>
        <p:spPr/>
        <p:txBody>
          <a:bodyPr/>
          <a:lstStyle/>
          <a:p>
            <a:fld id="{7CA73BE9-43C5-A64B-8354-2FF2B7648FDC}"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78587605-D78D-2944-BC8B-978D3A902280}"/>
              </a:ext>
            </a:extLst>
          </p:cNvPr>
          <p:cNvSpPr>
            <a:spLocks noGrp="1"/>
          </p:cNvSpPr>
          <p:nvPr>
            <p:ph type="ftr" sz="quarter" idx="11"/>
          </p:nvPr>
        </p:nvSpPr>
        <p:spPr>
          <a:xfrm rot="5400000">
            <a:off x="8484482" y="3692387"/>
            <a:ext cx="4793974" cy="304799"/>
          </a:xfrm>
        </p:spPr>
        <p:txBody>
          <a:bodyPr/>
          <a:lstStyle/>
          <a:p>
            <a:r>
              <a:rPr lang="fr-FR" dirty="0"/>
              <a:t> </a:t>
            </a:r>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FF842852-220D-A64E-882D-2C5A098E8AF7}"/>
              </a:ext>
            </a:extLst>
          </p:cNvPr>
          <p:cNvSpPr>
            <a:spLocks noGrp="1"/>
          </p:cNvSpPr>
          <p:nvPr>
            <p:ph type="sldNum" sz="quarter" idx="12"/>
          </p:nvPr>
        </p:nvSpPr>
        <p:spPr/>
        <p:txBody>
          <a:bodyPr/>
          <a:lstStyle/>
          <a:p>
            <a:fld id="{1DA764FF-2A85-4715-839E-0192566F6948}" type="slidenum">
              <a:rPr lang="fr-FR" smtClean="0"/>
              <a:pPr/>
              <a:t>6</a:t>
            </a:fld>
            <a:endParaRPr lang="fr-FR" dirty="0"/>
          </a:p>
        </p:txBody>
      </p:sp>
    </p:spTree>
    <p:extLst>
      <p:ext uri="{BB962C8B-B14F-4D97-AF65-F5344CB8AC3E}">
        <p14:creationId xmlns:p14="http://schemas.microsoft.com/office/powerpoint/2010/main" val="18655506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startAt="2"/>
            </a:pPr>
            <a:r>
              <a:rPr lang="ar-DZ">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a:t>
            </a:r>
            <a:endParaRPr lang="fr-FR" dirty="0"/>
          </a:p>
        </p:txBody>
      </p:sp>
      <p:sp>
        <p:nvSpPr>
          <p:cNvPr id="3" name="Espace réservé du contenu 2"/>
          <p:cNvSpPr>
            <a:spLocks noGrp="1"/>
          </p:cNvSpPr>
          <p:nvPr>
            <p:ph idx="1"/>
          </p:nvPr>
        </p:nvSpPr>
        <p:spPr>
          <a:xfrm>
            <a:off x="927280" y="2052918"/>
            <a:ext cx="9298546" cy="4476671"/>
          </a:xfrm>
        </p:spPr>
        <p:txBody>
          <a:bodyPr>
            <a:normAutofit lnSpcReduction="10000"/>
          </a:bodyPr>
          <a:lstStyle/>
          <a:p>
            <a:pPr marL="0" indent="0" algn="just" rtl="1">
              <a:buNone/>
            </a:pPr>
            <a:r>
              <a:rPr lang="ar-DZ" sz="2800" b="1">
                <a:latin typeface="Tahoma" panose="020B0604030504040204" pitchFamily="34" charset="0"/>
                <a:ea typeface="Tahoma" panose="020B0604030504040204" pitchFamily="34" charset="0"/>
                <a:cs typeface="Tahoma" panose="020B0604030504040204" pitchFamily="34" charset="0"/>
              </a:rPr>
              <a:t>ثانيا-</a:t>
            </a:r>
            <a:r>
              <a:rPr lang="ar-SA" sz="2800" b="1" dirty="0">
                <a:latin typeface="Tahoma" panose="020B0604030504040204" pitchFamily="34" charset="0"/>
                <a:ea typeface="Tahoma" panose="020B0604030504040204" pitchFamily="34" charset="0"/>
                <a:cs typeface="Tahoma" panose="020B0604030504040204" pitchFamily="34" charset="0"/>
              </a:rPr>
              <a:t>أنواع عقود الخيار</a:t>
            </a:r>
            <a:r>
              <a:rPr lang="ar-DZ" sz="2800" b="1">
                <a:latin typeface="Tahoma" panose="020B0604030504040204" pitchFamily="34" charset="0"/>
                <a:ea typeface="Tahoma" panose="020B0604030504040204" pitchFamily="34" charset="0"/>
                <a:cs typeface="Tahoma" panose="020B0604030504040204" pitchFamily="34" charset="0"/>
              </a:rPr>
              <a:t>: </a:t>
            </a:r>
            <a:r>
              <a:rPr lang="ar-DZ" sz="2800">
                <a:latin typeface="Tahoma" panose="020B0604030504040204" pitchFamily="34" charset="0"/>
                <a:ea typeface="Tahoma" panose="020B0604030504040204" pitchFamily="34" charset="0"/>
                <a:cs typeface="Tahoma" panose="020B0604030504040204" pitchFamily="34" charset="0"/>
              </a:rPr>
              <a:t>يمكن تقسيم الخيارات إلى عدة أنواع كما يلي:</a:t>
            </a:r>
          </a:p>
          <a:p>
            <a:pPr algn="just" rtl="1"/>
            <a:r>
              <a:rPr lang="ar-DZ" sz="2800" b="1">
                <a:effectLst/>
                <a:latin typeface="Tahoma" panose="020B0604030504040204" pitchFamily="34" charset="0"/>
                <a:ea typeface="Tahoma" panose="020B0604030504040204" pitchFamily="34" charset="0"/>
                <a:cs typeface="Tahoma" panose="020B0604030504040204" pitchFamily="34" charset="0"/>
              </a:rPr>
              <a:t>الأنواع </a:t>
            </a:r>
            <a:r>
              <a:rPr lang="ar-DZ" sz="2800" b="1">
                <a:latin typeface="Tahoma" panose="020B0604030504040204" pitchFamily="34" charset="0"/>
                <a:ea typeface="Tahoma" panose="020B0604030504040204" pitchFamily="34" charset="0"/>
                <a:cs typeface="Tahoma" panose="020B0604030504040204" pitchFamily="34" charset="0"/>
              </a:rPr>
              <a:t>الرئيسية: </a:t>
            </a:r>
            <a:r>
              <a:rPr lang="ar-DZ" sz="2800">
                <a:latin typeface="Tahoma" panose="020B0604030504040204" pitchFamily="34" charset="0"/>
                <a:ea typeface="Tahoma" panose="020B0604030504040204" pitchFamily="34" charset="0"/>
                <a:cs typeface="Tahoma" panose="020B0604030504040204" pitchFamily="34" charset="0"/>
              </a:rPr>
              <a:t>تقسم الى خيارات الشراء وخيارات البيع.</a:t>
            </a:r>
          </a:p>
          <a:p>
            <a:pPr marL="514350" indent="-514350" algn="just" rtl="1">
              <a:buFont typeface="+mj-lt"/>
              <a:buAutoNum type="arabicPeriod"/>
            </a:pPr>
            <a:r>
              <a:rPr lang="ar-DZ" sz="2800" b="1">
                <a:latin typeface="Tahoma" panose="020B0604030504040204" pitchFamily="34" charset="0"/>
                <a:ea typeface="Tahoma" panose="020B0604030504040204" pitchFamily="34" charset="0"/>
                <a:cs typeface="Tahoma" panose="020B0604030504040204" pitchFamily="34" charset="0"/>
              </a:rPr>
              <a:t>خيار الشراء: </a:t>
            </a:r>
            <a:r>
              <a:rPr lang="ar-DZ" sz="2800">
                <a:latin typeface="Tahoma" panose="020B0604030504040204" pitchFamily="34" charset="0"/>
                <a:ea typeface="Tahoma" panose="020B0604030504040204" pitchFamily="34" charset="0"/>
                <a:cs typeface="Tahoma" panose="020B0604030504040204" pitchFamily="34" charset="0"/>
              </a:rPr>
              <a:t>هو عقد بين طرفين (البائع والمشتري) يعطى فيه الحق للمشتري في الاختيار بين شراء أو عدم شراء أصل ما بسعر معين في تاريخ مستقبلي، ويمنح المشتري هذا الحق لقاء مبلغ مالي يدفعه للبائع وهو المكافأة (سعر الخيار).</a:t>
            </a:r>
          </a:p>
          <a:p>
            <a:pPr marL="387985" algn="just" rtl="1"/>
            <a:r>
              <a:rPr lang="ar-SA" sz="2800" dirty="0">
                <a:latin typeface="Tahoma" panose="020B0604030504040204" pitchFamily="34" charset="0"/>
                <a:ea typeface="Tahoma" panose="020B0604030504040204" pitchFamily="34" charset="0"/>
                <a:cs typeface="Tahoma" panose="020B0604030504040204" pitchFamily="34" charset="0"/>
              </a:rPr>
              <a:t>ويقوم المشتري بتنفيذ حقه إذا كان السعر السوقي للأصل أكبر من سعر الممارسة.</a:t>
            </a:r>
            <a:endParaRPr lang="fr-FR" sz="24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DD141B61-9CAC-7A4C-A7A4-CC1848DBFF8E}"/>
              </a:ext>
            </a:extLst>
          </p:cNvPr>
          <p:cNvSpPr>
            <a:spLocks noGrp="1"/>
          </p:cNvSpPr>
          <p:nvPr>
            <p:ph type="dt" sz="half" idx="10"/>
          </p:nvPr>
        </p:nvSpPr>
        <p:spPr/>
        <p:txBody>
          <a:bodyPr/>
          <a:lstStyle/>
          <a:p>
            <a:fld id="{94134092-EAA1-0645-9512-565DC88E625C}"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D7675004-A35A-914C-ADDD-9C5B46CC915C}"/>
              </a:ext>
            </a:extLst>
          </p:cNvPr>
          <p:cNvSpPr>
            <a:spLocks noGrp="1"/>
          </p:cNvSpPr>
          <p:nvPr>
            <p:ph type="ftr" sz="quarter" idx="11"/>
          </p:nvPr>
        </p:nvSpPr>
        <p:spPr>
          <a:xfrm rot="5400000">
            <a:off x="8340574" y="3836295"/>
            <a:ext cx="5081789" cy="304799"/>
          </a:xfrm>
        </p:spPr>
        <p:txBody>
          <a:bodyPr/>
          <a:lstStyle/>
          <a:p>
            <a:r>
              <a:rPr lang="fr-FR" dirty="0"/>
              <a:t> </a:t>
            </a:r>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37DA3472-BB8F-C245-A9E8-41DC5B2D7C03}"/>
              </a:ext>
            </a:extLst>
          </p:cNvPr>
          <p:cNvSpPr>
            <a:spLocks noGrp="1"/>
          </p:cNvSpPr>
          <p:nvPr>
            <p:ph type="sldNum" sz="quarter" idx="12"/>
          </p:nvPr>
        </p:nvSpPr>
        <p:spPr/>
        <p:txBody>
          <a:bodyPr/>
          <a:lstStyle/>
          <a:p>
            <a:fld id="{1DA764FF-2A85-4715-839E-0192566F6948}" type="slidenum">
              <a:rPr lang="fr-FR" smtClean="0"/>
              <a:pPr/>
              <a:t>7</a:t>
            </a:fld>
            <a:endParaRPr lang="fr-FR" dirty="0"/>
          </a:p>
        </p:txBody>
      </p:sp>
    </p:spTree>
    <p:extLst>
      <p:ext uri="{BB962C8B-B14F-4D97-AF65-F5344CB8AC3E}">
        <p14:creationId xmlns:p14="http://schemas.microsoft.com/office/powerpoint/2010/main" val="205515014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1311688"/>
          </a:xfrm>
        </p:spPr>
        <p:txBody>
          <a:bodyPr/>
          <a:lstStyle/>
          <a:p>
            <a:pPr marL="742950" indent="-742950" algn="ctr" rtl="1">
              <a:buFont typeface="+mj-lt"/>
              <a:buAutoNum type="arabicPeriod" startAt="2"/>
            </a:pPr>
            <a:r>
              <a:rPr lang="ar-DZ">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a:t>
            </a:r>
            <a:endParaRPr lang="fr-FR" dirty="0"/>
          </a:p>
        </p:txBody>
      </p:sp>
      <p:sp>
        <p:nvSpPr>
          <p:cNvPr id="3" name="Espace réservé du contenu 2"/>
          <p:cNvSpPr>
            <a:spLocks noGrp="1"/>
          </p:cNvSpPr>
          <p:nvPr>
            <p:ph idx="1"/>
          </p:nvPr>
        </p:nvSpPr>
        <p:spPr>
          <a:xfrm>
            <a:off x="1103312" y="1931832"/>
            <a:ext cx="8946541" cy="4507606"/>
          </a:xfrm>
        </p:spPr>
        <p:txBody>
          <a:bodyPr>
            <a:normAutofit fontScale="92500"/>
          </a:bodyPr>
          <a:lstStyle/>
          <a:p>
            <a:pPr marL="514350" indent="-514350" algn="r" rtl="1">
              <a:buFont typeface="+mj-lt"/>
              <a:buAutoNum type="arabicPeriod" startAt="2"/>
            </a:pPr>
            <a:r>
              <a:rPr lang="ar-DZ" sz="2800" b="1" dirty="0">
                <a:latin typeface="Tahoma" panose="020B0604030504040204" pitchFamily="34" charset="0"/>
                <a:ea typeface="Tahoma" panose="020B0604030504040204" pitchFamily="34" charset="0"/>
                <a:cs typeface="Tahoma" panose="020B0604030504040204" pitchFamily="34" charset="0"/>
              </a:rPr>
              <a:t>خيار البيع: </a:t>
            </a:r>
            <a:r>
              <a:rPr lang="ar-DZ" sz="2800" dirty="0">
                <a:latin typeface="Tahoma" panose="020B0604030504040204" pitchFamily="34" charset="0"/>
                <a:ea typeface="Tahoma" panose="020B0604030504040204" pitchFamily="34" charset="0"/>
                <a:cs typeface="Tahoma" panose="020B0604030504040204" pitchFamily="34" charset="0"/>
              </a:rPr>
              <a:t>هو أيضا عقد بين طرفين يمنح الحق لصاحب العقد في الاختيار بين بيع أو عدم بيع أصل معين بسعر ما وبتاريخ مستقبلي مقابل علاوة تدفع للبائع</a:t>
            </a:r>
            <a:r>
              <a:rPr lang="fr-FR" sz="2800" dirty="0">
                <a:latin typeface="Tahoma" panose="020B0604030504040204" pitchFamily="34" charset="0"/>
                <a:ea typeface="Tahoma" panose="020B0604030504040204" pitchFamily="34" charset="0"/>
                <a:cs typeface="Tahoma" panose="020B0604030504040204" pitchFamily="34" charset="0"/>
              </a:rPr>
              <a:t> </a:t>
            </a:r>
            <a:r>
              <a:rPr lang="ar-DZ" sz="2800" dirty="0">
                <a:latin typeface="Tahoma" panose="020B0604030504040204" pitchFamily="34" charset="0"/>
                <a:ea typeface="Tahoma" panose="020B0604030504040204" pitchFamily="34" charset="0"/>
                <a:cs typeface="Tahoma" panose="020B0604030504040204" pitchFamily="34" charset="0"/>
              </a:rPr>
              <a:t> (بائع الخيار), ويتم التنفيذ إذا انخفض السعر السوقي عن سعر التنفيذ.</a:t>
            </a:r>
          </a:p>
          <a:p>
            <a:pPr algn="r" rtl="1"/>
            <a:r>
              <a:rPr lang="ar-DZ" sz="2800" b="1" dirty="0">
                <a:latin typeface="Tahoma" panose="020B0604030504040204" pitchFamily="34" charset="0"/>
                <a:ea typeface="Tahoma" panose="020B0604030504040204" pitchFamily="34" charset="0"/>
                <a:cs typeface="Tahoma" panose="020B0604030504040204" pitchFamily="34" charset="0"/>
              </a:rPr>
              <a:t>حسب تاريخ التنفيذ: </a:t>
            </a:r>
            <a:r>
              <a:rPr lang="ar-DZ" sz="2800" dirty="0">
                <a:latin typeface="Tahoma" panose="020B0604030504040204" pitchFamily="34" charset="0"/>
                <a:ea typeface="Tahoma" panose="020B0604030504040204" pitchFamily="34" charset="0"/>
                <a:cs typeface="Tahoma" panose="020B0604030504040204" pitchFamily="34" charset="0"/>
              </a:rPr>
              <a:t>تقسم إلى:</a:t>
            </a:r>
          </a:p>
          <a:p>
            <a:pPr marL="514350" indent="-514350" algn="r" rtl="1">
              <a:buFont typeface="+mj-lt"/>
              <a:buAutoNum type="arabicPeriod"/>
            </a:pPr>
            <a:r>
              <a:rPr lang="ar-DZ" sz="2800" b="1" dirty="0">
                <a:latin typeface="Tahoma" panose="020B0604030504040204" pitchFamily="34" charset="0"/>
                <a:ea typeface="Tahoma" panose="020B0604030504040204" pitchFamily="34" charset="0"/>
                <a:cs typeface="Tahoma" panose="020B0604030504040204" pitchFamily="34" charset="0"/>
              </a:rPr>
              <a:t>خيارات أمريكية: </a:t>
            </a:r>
            <a:r>
              <a:rPr lang="ar-DZ" sz="2800" dirty="0">
                <a:latin typeface="Tahoma" panose="020B0604030504040204" pitchFamily="34" charset="0"/>
                <a:ea typeface="Tahoma" panose="020B0604030504040204" pitchFamily="34" charset="0"/>
                <a:cs typeface="Tahoma" panose="020B0604030504040204" pitchFamily="34" charset="0"/>
              </a:rPr>
              <a:t>هي عقود يسمح فيها لصاحب العقد بأن يمارس حقه في شراء أو البيع في أي وقت في الفترة بين شرائه للعقد وتاريخ انتهاء صلاحية العقد.</a:t>
            </a:r>
          </a:p>
          <a:p>
            <a:pPr marL="514350" indent="-514350" algn="r" rtl="1">
              <a:buFont typeface="+mj-lt"/>
              <a:buAutoNum type="arabicPeriod"/>
            </a:pPr>
            <a:r>
              <a:rPr lang="ar-DZ" sz="2800" b="1" dirty="0">
                <a:latin typeface="Tahoma" panose="020B0604030504040204" pitchFamily="34" charset="0"/>
                <a:ea typeface="Tahoma" panose="020B0604030504040204" pitchFamily="34" charset="0"/>
                <a:cs typeface="Tahoma" panose="020B0604030504040204" pitchFamily="34" charset="0"/>
              </a:rPr>
              <a:t>خيارات أوروبية: </a:t>
            </a:r>
            <a:r>
              <a:rPr lang="ar-DZ" sz="2800" dirty="0">
                <a:latin typeface="Tahoma" panose="020B0604030504040204" pitchFamily="34" charset="0"/>
                <a:ea typeface="Tahoma" panose="020B0604030504040204" pitchFamily="34" charset="0"/>
                <a:cs typeface="Tahoma" panose="020B0604030504040204" pitchFamily="34" charset="0"/>
              </a:rPr>
              <a:t>يكون فيها الحق لحامل العقد أن ينفذ عقده فقط في تاريخ انتهاء صلاحية العقد (أي في يوم واحد).</a:t>
            </a:r>
          </a:p>
          <a:p>
            <a:pPr algn="r" rtl="1"/>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54F90838-9BB3-D341-8ED4-745AC2068129}"/>
              </a:ext>
            </a:extLst>
          </p:cNvPr>
          <p:cNvSpPr>
            <a:spLocks noGrp="1"/>
          </p:cNvSpPr>
          <p:nvPr>
            <p:ph type="dt" sz="half" idx="10"/>
          </p:nvPr>
        </p:nvSpPr>
        <p:spPr/>
        <p:txBody>
          <a:bodyPr/>
          <a:lstStyle/>
          <a:p>
            <a:fld id="{42AB5068-2BE3-214C-AF90-7D12F0816272}"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6F0DEBA4-19F9-F040-94E6-30AAAFD4D087}"/>
              </a:ext>
            </a:extLst>
          </p:cNvPr>
          <p:cNvSpPr>
            <a:spLocks noGrp="1"/>
          </p:cNvSpPr>
          <p:nvPr>
            <p:ph type="ftr" sz="quarter" idx="11"/>
          </p:nvPr>
        </p:nvSpPr>
        <p:spPr>
          <a:xfrm rot="5400000">
            <a:off x="8444725" y="3732145"/>
            <a:ext cx="4873487" cy="304798"/>
          </a:xfrm>
        </p:spPr>
        <p:txBody>
          <a:bodyPr/>
          <a:lstStyle/>
          <a:p>
            <a:r>
              <a:rPr lang="fr-FR" dirty="0"/>
              <a:t>   </a:t>
            </a:r>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F2952DDB-342E-BE49-9242-1DA5CE8DB01B}"/>
              </a:ext>
            </a:extLst>
          </p:cNvPr>
          <p:cNvSpPr>
            <a:spLocks noGrp="1"/>
          </p:cNvSpPr>
          <p:nvPr>
            <p:ph type="sldNum" sz="quarter" idx="12"/>
          </p:nvPr>
        </p:nvSpPr>
        <p:spPr/>
        <p:txBody>
          <a:bodyPr/>
          <a:lstStyle/>
          <a:p>
            <a:fld id="{1DA764FF-2A85-4715-839E-0192566F6948}" type="slidenum">
              <a:rPr lang="fr-FR" smtClean="0"/>
              <a:pPr/>
              <a:t>8</a:t>
            </a:fld>
            <a:endParaRPr lang="fr-FR" dirty="0"/>
          </a:p>
        </p:txBody>
      </p:sp>
    </p:spTree>
    <p:extLst>
      <p:ext uri="{BB962C8B-B14F-4D97-AF65-F5344CB8AC3E}">
        <p14:creationId xmlns:p14="http://schemas.microsoft.com/office/powerpoint/2010/main" val="83215670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ctr" rtl="1">
              <a:buFont typeface="+mj-lt"/>
              <a:buAutoNum type="arabicPeriod" startAt="2"/>
            </a:pPr>
            <a:r>
              <a:rPr lang="ar-DZ">
                <a:solidFill>
                  <a:srgbClr val="EBEBEB"/>
                </a:solidFill>
                <a:latin typeface="Tahoma" panose="020B0604030504040204" pitchFamily="34" charset="0"/>
                <a:ea typeface="Tahoma" panose="020B0604030504040204" pitchFamily="34" charset="0"/>
                <a:cs typeface="Tahoma" panose="020B0604030504040204" pitchFamily="34" charset="0"/>
              </a:rPr>
              <a:t>عقود الخيارات </a:t>
            </a:r>
            <a:endParaRPr lang="fr-FR" dirty="0"/>
          </a:p>
        </p:txBody>
      </p:sp>
      <p:sp>
        <p:nvSpPr>
          <p:cNvPr id="3" name="Espace réservé du contenu 2"/>
          <p:cNvSpPr>
            <a:spLocks noGrp="1"/>
          </p:cNvSpPr>
          <p:nvPr>
            <p:ph idx="1"/>
          </p:nvPr>
        </p:nvSpPr>
        <p:spPr>
          <a:xfrm>
            <a:off x="646112" y="2052918"/>
            <a:ext cx="9403742" cy="4195481"/>
          </a:xfrm>
        </p:spPr>
        <p:txBody>
          <a:bodyPr>
            <a:normAutofit lnSpcReduction="10000"/>
          </a:bodyPr>
          <a:lstStyle/>
          <a:p>
            <a:pPr marL="0" indent="0" algn="r" rtl="1">
              <a:buNone/>
            </a:pPr>
            <a:r>
              <a:rPr lang="ar-DZ" sz="2800" b="1">
                <a:latin typeface="Tahoma" panose="020B0604030504040204" pitchFamily="34" charset="0"/>
                <a:ea typeface="Tahoma" panose="020B0604030504040204" pitchFamily="34" charset="0"/>
                <a:cs typeface="Tahoma" panose="020B0604030504040204" pitchFamily="34" charset="0"/>
              </a:rPr>
              <a:t>ثالثا-المصطلحات الأساسية في عقود الاختيار:</a:t>
            </a:r>
          </a:p>
          <a:p>
            <a:pPr marL="514350" indent="-514350" algn="r" rtl="1">
              <a:buFont typeface="+mj-lt"/>
              <a:buAutoNum type="arabicPeriod"/>
            </a:pPr>
            <a:r>
              <a:rPr lang="ar-DZ" sz="2800" b="1">
                <a:latin typeface="Tahoma" panose="020B0604030504040204" pitchFamily="34" charset="0"/>
                <a:ea typeface="Tahoma" panose="020B0604030504040204" pitchFamily="34" charset="0"/>
                <a:cs typeface="Tahoma" panose="020B0604030504040204" pitchFamily="34" charset="0"/>
              </a:rPr>
              <a:t>سعر الممارسة (سعر التنفيذ): </a:t>
            </a:r>
            <a:r>
              <a:rPr lang="ar-DZ" sz="2800">
                <a:latin typeface="Tahoma" panose="020B0604030504040204" pitchFamily="34" charset="0"/>
                <a:ea typeface="Tahoma" panose="020B0604030504040204" pitchFamily="34" charset="0"/>
                <a:cs typeface="Tahoma" panose="020B0604030504040204" pitchFamily="34" charset="0"/>
              </a:rPr>
              <a:t>هو السعر المحدد مسبقا في عقد اختيار الشراء والذي يسمح لمشتري العقد بشراء الأصل محل العقد بهذا السعر, أو هو السعر المحدد مسبقا في عقد اختيار البيع والذي يسمح لمشتري العقد ببيع الأصل محل العقد بهذا السعر.</a:t>
            </a:r>
          </a:p>
          <a:p>
            <a:pPr marL="514350" indent="-514350" algn="r" rtl="1">
              <a:buFont typeface="+mj-lt"/>
              <a:buAutoNum type="arabicPeriod"/>
            </a:pPr>
            <a:r>
              <a:rPr lang="ar-DZ" sz="2800" b="1">
                <a:latin typeface="Tahoma" panose="020B0604030504040204" pitchFamily="34" charset="0"/>
                <a:ea typeface="Tahoma" panose="020B0604030504040204" pitchFamily="34" charset="0"/>
                <a:cs typeface="Tahoma" panose="020B0604030504040204" pitchFamily="34" charset="0"/>
              </a:rPr>
              <a:t>تاريخ انتهاء صلاحية العقد</a:t>
            </a:r>
            <a:r>
              <a:rPr lang="ar-DZ" sz="2800">
                <a:latin typeface="Tahoma" panose="020B0604030504040204" pitchFamily="34" charset="0"/>
                <a:ea typeface="Tahoma" panose="020B0604030504040204" pitchFamily="34" charset="0"/>
                <a:cs typeface="Tahoma" panose="020B0604030504040204" pitchFamily="34" charset="0"/>
              </a:rPr>
              <a:t>: هو التاريخ المستقبلي المحدد للتنفيذ، وهو آخـر موعد لممارسة حق البيع أو الشراء الآجل، أي أن حامل العقد إذا لم يقم بالتنفيذ في هذا التاريخ فإن العقد يصبح غير قابل للتنفيذ أو التداول فيما بعد.</a:t>
            </a:r>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Espace réservé de la date 3">
            <a:extLst>
              <a:ext uri="{FF2B5EF4-FFF2-40B4-BE49-F238E27FC236}">
                <a16:creationId xmlns:a16="http://schemas.microsoft.com/office/drawing/2014/main" id="{BB69B04D-DACB-E040-9350-AFBF7DE6E769}"/>
              </a:ext>
            </a:extLst>
          </p:cNvPr>
          <p:cNvSpPr>
            <a:spLocks noGrp="1"/>
          </p:cNvSpPr>
          <p:nvPr>
            <p:ph type="dt" sz="half" idx="10"/>
          </p:nvPr>
        </p:nvSpPr>
        <p:spPr/>
        <p:txBody>
          <a:bodyPr/>
          <a:lstStyle/>
          <a:p>
            <a:fld id="{20A4F498-D13C-184F-B145-F26DBF05C476}" type="datetime1">
              <a:rPr lang="fr-FR" smtClean="0"/>
              <a:t>14/03/2020</a:t>
            </a:fld>
            <a:endParaRPr lang="fr-FR" dirty="0"/>
          </a:p>
        </p:txBody>
      </p:sp>
      <p:sp>
        <p:nvSpPr>
          <p:cNvPr id="5" name="Espace réservé du pied de page 4">
            <a:extLst>
              <a:ext uri="{FF2B5EF4-FFF2-40B4-BE49-F238E27FC236}">
                <a16:creationId xmlns:a16="http://schemas.microsoft.com/office/drawing/2014/main" id="{2E50C10C-7C1D-9A41-AEB9-77590B7005BB}"/>
              </a:ext>
            </a:extLst>
          </p:cNvPr>
          <p:cNvSpPr>
            <a:spLocks noGrp="1"/>
          </p:cNvSpPr>
          <p:nvPr>
            <p:ph type="ftr" sz="quarter" idx="11"/>
          </p:nvPr>
        </p:nvSpPr>
        <p:spPr>
          <a:xfrm rot="5400000">
            <a:off x="8481169" y="3695701"/>
            <a:ext cx="4800599" cy="304798"/>
          </a:xfrm>
        </p:spPr>
        <p:txBody>
          <a:bodyPr/>
          <a:lstStyle/>
          <a:p>
            <a:r>
              <a:rPr lang="fr-FR" dirty="0"/>
              <a:t> </a:t>
            </a:r>
            <a:r>
              <a:rPr lang="ar-DZ" dirty="0"/>
              <a:t>د.قشاري يسمينة </a:t>
            </a:r>
            <a:r>
              <a:rPr lang="fr-FR" dirty="0"/>
              <a:t>                             e-mail:guechariuniv2016@gmail.com</a:t>
            </a:r>
          </a:p>
        </p:txBody>
      </p:sp>
      <p:sp>
        <p:nvSpPr>
          <p:cNvPr id="6" name="Espace réservé du numéro de diapositive 5">
            <a:extLst>
              <a:ext uri="{FF2B5EF4-FFF2-40B4-BE49-F238E27FC236}">
                <a16:creationId xmlns:a16="http://schemas.microsoft.com/office/drawing/2014/main" id="{6AE9C699-A6EA-9746-B550-7F863E7C6E16}"/>
              </a:ext>
            </a:extLst>
          </p:cNvPr>
          <p:cNvSpPr>
            <a:spLocks noGrp="1"/>
          </p:cNvSpPr>
          <p:nvPr>
            <p:ph type="sldNum" sz="quarter" idx="12"/>
          </p:nvPr>
        </p:nvSpPr>
        <p:spPr/>
        <p:txBody>
          <a:bodyPr/>
          <a:lstStyle/>
          <a:p>
            <a:fld id="{1DA764FF-2A85-4715-839E-0192566F6948}" type="slidenum">
              <a:rPr lang="fr-FR" smtClean="0"/>
              <a:pPr/>
              <a:t>9</a:t>
            </a:fld>
            <a:endParaRPr lang="fr-FR" dirty="0"/>
          </a:p>
        </p:txBody>
      </p:sp>
    </p:spTree>
    <p:extLst>
      <p:ext uri="{BB962C8B-B14F-4D97-AF65-F5344CB8AC3E}">
        <p14:creationId xmlns:p14="http://schemas.microsoft.com/office/powerpoint/2010/main" val="11660076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5205</TotalTime>
  <Words>1765</Words>
  <Application>Microsoft Macintosh PowerPoint</Application>
  <PresentationFormat>Grand écran</PresentationFormat>
  <Paragraphs>174</Paragraphs>
  <Slides>19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19</vt:i4>
      </vt:variant>
    </vt:vector>
  </HeadingPairs>
  <TitlesOfParts>
    <vt:vector size="27" baseType="lpstr">
      <vt:lpstr>Arial</vt:lpstr>
      <vt:lpstr>Calibri</vt:lpstr>
      <vt:lpstr>Century Gothic</vt:lpstr>
      <vt:lpstr>Courier New</vt:lpstr>
      <vt:lpstr>Tahoma</vt:lpstr>
      <vt:lpstr>Times New Roman</vt:lpstr>
      <vt:lpstr>Wingdings 3</vt:lpstr>
      <vt:lpstr>Ion</vt:lpstr>
      <vt:lpstr>تطبيقات العقود الاجلة والخيارات</vt:lpstr>
      <vt:lpstr>Présentation PowerPoint</vt:lpstr>
      <vt:lpstr>العقود الاجلة</vt:lpstr>
      <vt:lpstr>العقود الاجلة</vt:lpstr>
      <vt:lpstr>العقود الاجلة</vt:lpstr>
      <vt:lpstr>عقود الخيارات </vt:lpstr>
      <vt:lpstr>عقود الخيارات </vt:lpstr>
      <vt:lpstr>عقود الخيارات </vt:lpstr>
      <vt:lpstr>عقود الخيارات </vt:lpstr>
      <vt:lpstr>عقود الخيارات </vt:lpstr>
      <vt:lpstr>Présentation PowerPoint</vt:lpstr>
      <vt:lpstr>عقود الخيارات </vt:lpstr>
      <vt:lpstr>عقود الخيارات </vt:lpstr>
      <vt:lpstr>عقود الخيارات </vt:lpstr>
      <vt:lpstr>عقود الخيارات </vt:lpstr>
      <vt:lpstr>عقود الخيارات</vt:lpstr>
      <vt:lpstr>عقود الخيارات</vt:lpstr>
      <vt:lpstr>عقود الخيارات</vt:lpstr>
      <vt:lpstr>عقود الخيارات</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الأسواق المشتقة</dc:title>
  <dc:creator>MEBARKI YASMINA</dc:creator>
  <cp:lastModifiedBy>Guechariuniv2016@gmail.com</cp:lastModifiedBy>
  <cp:revision>97</cp:revision>
  <cp:lastPrinted>2019-06-15T15:33:03Z</cp:lastPrinted>
  <dcterms:created xsi:type="dcterms:W3CDTF">2017-11-26T08:38:52Z</dcterms:created>
  <dcterms:modified xsi:type="dcterms:W3CDTF">2020-03-14T10:55:25Z</dcterms:modified>
</cp:coreProperties>
</file>