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8" r:id="rId10"/>
    <p:sldId id="263" r:id="rId11"/>
    <p:sldId id="264" r:id="rId12"/>
    <p:sldId id="265" r:id="rId13"/>
    <p:sldId id="266" r:id="rId14"/>
    <p:sldId id="269" r:id="rId15"/>
    <p:sldId id="271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160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982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49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040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1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86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790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89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90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858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8284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8AF4A-7442-494B-9176-C8C4AC9FF4CB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09FCD-6586-4F69-ABF4-71CFAC856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77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rmAutofit/>
          </a:bodyPr>
          <a:lstStyle/>
          <a:p>
            <a:r>
              <a:rPr lang="en-US" dirty="0" smtClean="0"/>
              <a:t>Data Analysis in Interpretive Research: An Overview of Analysis Historical Development and its Main Constraints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Dr. </a:t>
            </a:r>
            <a:r>
              <a:rPr lang="fr-FR" dirty="0" err="1" smtClean="0"/>
              <a:t>Betka</a:t>
            </a:r>
            <a:r>
              <a:rPr lang="fr-FR" dirty="0" smtClean="0"/>
              <a:t> </a:t>
            </a:r>
            <a:r>
              <a:rPr lang="fr-FR" dirty="0" err="1" smtClean="0"/>
              <a:t>Rezig</a:t>
            </a:r>
            <a:r>
              <a:rPr lang="fr-FR" dirty="0" smtClean="0"/>
              <a:t> Nadia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233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5033" y="0"/>
            <a:ext cx="8229600" cy="1143000"/>
          </a:xfrm>
        </p:spPr>
        <p:txBody>
          <a:bodyPr/>
          <a:lstStyle/>
          <a:p>
            <a:r>
              <a:rPr lang="fr-FR" dirty="0" err="1" smtClean="0"/>
              <a:t>Rationalism</a:t>
            </a:r>
            <a:r>
              <a:rPr lang="fr-FR" dirty="0" smtClean="0"/>
              <a:t> Vs </a:t>
            </a:r>
            <a:r>
              <a:rPr lang="fr-FR" dirty="0" err="1" smtClean="0"/>
              <a:t>Empericism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fr-FR" dirty="0"/>
              <a:t>The Middle Ages </a:t>
            </a:r>
            <a:r>
              <a:rPr lang="fr-FR" dirty="0" err="1"/>
              <a:t>witnessed</a:t>
            </a:r>
            <a:r>
              <a:rPr lang="fr-FR" dirty="0"/>
              <a:t> a clash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Rationalism</a:t>
            </a:r>
            <a:r>
              <a:rPr lang="fr-FR" dirty="0"/>
              <a:t> and </a:t>
            </a:r>
            <a:r>
              <a:rPr lang="fr-FR" dirty="0" err="1"/>
              <a:t>Empericism</a:t>
            </a:r>
            <a:r>
              <a:rPr lang="fr-FR" dirty="0"/>
              <a:t>,  </a:t>
            </a:r>
            <a:r>
              <a:rPr lang="fr-FR" dirty="0" err="1"/>
              <a:t>Rene</a:t>
            </a:r>
            <a:r>
              <a:rPr lang="fr-FR" dirty="0"/>
              <a:t> </a:t>
            </a:r>
            <a:r>
              <a:rPr lang="fr-FR" dirty="0" err="1"/>
              <a:t>Descarte</a:t>
            </a:r>
            <a:r>
              <a:rPr lang="fr-FR" dirty="0"/>
              <a:t>  the French philosopher </a:t>
            </a:r>
            <a:r>
              <a:rPr lang="fr-FR" dirty="0" err="1"/>
              <a:t>sided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rationalism</a:t>
            </a:r>
            <a:r>
              <a:rPr lang="fr-FR" dirty="0"/>
              <a:t>, Galileo </a:t>
            </a:r>
            <a:r>
              <a:rPr lang="fr-FR" dirty="0" err="1" smtClean="0"/>
              <a:t>Galilei</a:t>
            </a:r>
            <a:r>
              <a:rPr lang="fr-FR" dirty="0" smtClean="0"/>
              <a:t> </a:t>
            </a:r>
            <a:r>
              <a:rPr lang="fr-FR" dirty="0"/>
              <a:t>and </a:t>
            </a:r>
            <a:r>
              <a:rPr lang="fr-FR" dirty="0" err="1"/>
              <a:t>Issac</a:t>
            </a:r>
            <a:r>
              <a:rPr lang="fr-FR" dirty="0"/>
              <a:t> Newton </a:t>
            </a:r>
            <a:r>
              <a:rPr lang="fr-FR" dirty="0" err="1"/>
              <a:t>fused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ideas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natural</a:t>
            </a:r>
            <a:r>
              <a:rPr lang="fr-FR" dirty="0"/>
              <a:t> </a:t>
            </a:r>
            <a:r>
              <a:rPr lang="fr-FR" dirty="0" err="1"/>
              <a:t>philosophy</a:t>
            </a:r>
            <a:r>
              <a:rPr lang="fr-FR" dirty="0"/>
              <a:t> and </a:t>
            </a:r>
            <a:r>
              <a:rPr lang="fr-FR" dirty="0" err="1"/>
              <a:t>their</a:t>
            </a:r>
            <a:r>
              <a:rPr lang="fr-FR" dirty="0"/>
              <a:t> contributions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the  </a:t>
            </a:r>
            <a:r>
              <a:rPr lang="fr-FR" dirty="0" err="1"/>
              <a:t>principle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laws</a:t>
            </a:r>
            <a:r>
              <a:rPr lang="fr-FR" dirty="0"/>
              <a:t> of nature are </a:t>
            </a:r>
            <a:r>
              <a:rPr lang="fr-FR" dirty="0" err="1"/>
              <a:t>mathematical</a:t>
            </a:r>
            <a:r>
              <a:rPr lang="fr-FR" dirty="0"/>
              <a:t>. (</a:t>
            </a:r>
            <a:r>
              <a:rPr lang="fr-FR" dirty="0" err="1"/>
              <a:t>Astronomy</a:t>
            </a:r>
            <a:r>
              <a:rPr lang="fr-FR" dirty="0" smtClean="0"/>
              <a:t>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FR" dirty="0"/>
              <a:t> </a:t>
            </a:r>
            <a:r>
              <a:rPr lang="fr-FR" dirty="0" smtClean="0"/>
              <a:t>                               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fr-FR" sz="2400" dirty="0"/>
          </a:p>
          <a:p>
            <a:endParaRPr lang="fr-FR" dirty="0"/>
          </a:p>
        </p:txBody>
      </p:sp>
      <p:pic>
        <p:nvPicPr>
          <p:cNvPr id="4" name="Image 3" descr="RÃ©sultat de recherche d'images pour &quot;galileo galilei image&quot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169" y="3933056"/>
            <a:ext cx="2286000" cy="2088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 descr="RÃ©sultat de recherche d'images pour &quot;newton image&quot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355941"/>
            <a:ext cx="2390775" cy="16744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Frans Hals - Portret van RenÃ© Descartes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455845"/>
            <a:ext cx="1228725" cy="18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832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Birth</a:t>
            </a:r>
            <a:r>
              <a:rPr lang="fr-FR" dirty="0" smtClean="0"/>
              <a:t> of </a:t>
            </a:r>
            <a:r>
              <a:rPr lang="fr-FR" dirty="0" err="1" smtClean="0"/>
              <a:t>Sociology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8615" y="1628800"/>
            <a:ext cx="8229600" cy="503001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fr-FR" sz="2000" dirty="0" smtClean="0"/>
              <a:t>                                                                                         E. Kant</a:t>
            </a:r>
          </a:p>
          <a:p>
            <a:pPr marL="457200" lvl="1" indent="0">
              <a:buNone/>
            </a:pPr>
            <a:r>
              <a:rPr lang="fr-FR" sz="2000" dirty="0" smtClean="0"/>
              <a:t>Emmanuel </a:t>
            </a:r>
            <a:r>
              <a:rPr lang="fr-FR" sz="2000" dirty="0"/>
              <a:t>Kant, the </a:t>
            </a:r>
            <a:r>
              <a:rPr lang="fr-FR" sz="2000" dirty="0" err="1"/>
              <a:t>German</a:t>
            </a:r>
            <a:r>
              <a:rPr lang="fr-FR" sz="2000" dirty="0"/>
              <a:t> philosopher, </a:t>
            </a:r>
            <a:r>
              <a:rPr lang="fr-FR" sz="2000" dirty="0" err="1"/>
              <a:t>tried</a:t>
            </a:r>
            <a:r>
              <a:rPr lang="fr-FR" sz="2000" dirty="0"/>
              <a:t> to </a:t>
            </a:r>
            <a:r>
              <a:rPr lang="fr-FR" sz="2000" dirty="0" err="1"/>
              <a:t>solve</a:t>
            </a:r>
            <a:r>
              <a:rPr lang="fr-FR" sz="2000" dirty="0"/>
              <a:t> the clash </a:t>
            </a:r>
            <a:r>
              <a:rPr lang="fr-FR" sz="2000" dirty="0" err="1"/>
              <a:t>between</a:t>
            </a:r>
            <a:r>
              <a:rPr lang="fr-FR" sz="2000" dirty="0"/>
              <a:t> </a:t>
            </a:r>
            <a:r>
              <a:rPr lang="fr-FR" sz="2000" dirty="0" err="1"/>
              <a:t>Empericism</a:t>
            </a:r>
            <a:r>
              <a:rPr lang="fr-FR" sz="2000" dirty="0"/>
              <a:t> and </a:t>
            </a:r>
            <a:r>
              <a:rPr lang="fr-FR" sz="2000" dirty="0" err="1"/>
              <a:t>Rationalism</a:t>
            </a:r>
            <a:r>
              <a:rPr lang="fr-FR" sz="2000" dirty="0"/>
              <a:t>, a new </a:t>
            </a:r>
            <a:r>
              <a:rPr lang="fr-FR" sz="2000" dirty="0" err="1"/>
              <a:t>view</a:t>
            </a:r>
            <a:r>
              <a:rPr lang="fr-FR" sz="2000" dirty="0"/>
              <a:t> </a:t>
            </a:r>
            <a:r>
              <a:rPr lang="fr-FR" sz="2000" dirty="0" err="1"/>
              <a:t>was</a:t>
            </a:r>
            <a:r>
              <a:rPr lang="fr-FR" sz="2000" dirty="0"/>
              <a:t> </a:t>
            </a:r>
            <a:r>
              <a:rPr lang="fr-FR" sz="2000" dirty="0" err="1"/>
              <a:t>born</a:t>
            </a:r>
            <a:r>
              <a:rPr lang="fr-FR" sz="2000" dirty="0"/>
              <a:t> </a:t>
            </a:r>
            <a:r>
              <a:rPr lang="fr-FR" sz="2000" dirty="0" err="1"/>
              <a:t>German</a:t>
            </a:r>
            <a:r>
              <a:rPr lang="fr-FR" sz="2000" dirty="0"/>
              <a:t> </a:t>
            </a:r>
            <a:r>
              <a:rPr lang="fr-FR" sz="2000" dirty="0" err="1"/>
              <a:t>Idealism</a:t>
            </a:r>
            <a:endParaRPr lang="fr-FR" sz="2000" dirty="0"/>
          </a:p>
          <a:p>
            <a:pPr marL="457200" lvl="1" indent="0">
              <a:buNone/>
            </a:pPr>
            <a:r>
              <a:rPr lang="fr-FR" sz="2000" dirty="0"/>
              <a:t>French philosopher, Auguste Compte(1798-1875) </a:t>
            </a:r>
            <a:r>
              <a:rPr lang="fr-FR" sz="2000" dirty="0" err="1"/>
              <a:t>founded</a:t>
            </a:r>
            <a:r>
              <a:rPr lang="fr-FR" sz="2000" dirty="0"/>
              <a:t> the discipline of </a:t>
            </a:r>
            <a:r>
              <a:rPr lang="fr-FR" sz="2000" dirty="0" err="1"/>
              <a:t>sociology</a:t>
            </a:r>
            <a:r>
              <a:rPr lang="fr-FR" sz="2000" dirty="0"/>
              <a:t> </a:t>
            </a:r>
            <a:r>
              <a:rPr lang="fr-FR" sz="2000" dirty="0" err="1"/>
              <a:t>that</a:t>
            </a:r>
            <a:r>
              <a:rPr lang="fr-FR" sz="2000" dirty="0"/>
              <a:t> </a:t>
            </a:r>
            <a:r>
              <a:rPr lang="fr-FR" sz="2000" dirty="0" err="1"/>
              <a:t>blended</a:t>
            </a:r>
            <a:r>
              <a:rPr lang="fr-FR" sz="2000" dirty="0"/>
              <a:t> </a:t>
            </a:r>
            <a:r>
              <a:rPr lang="fr-FR" sz="2000" dirty="0" err="1"/>
              <a:t>rationalism</a:t>
            </a:r>
            <a:r>
              <a:rPr lang="fr-FR" sz="2000" dirty="0"/>
              <a:t> and </a:t>
            </a:r>
            <a:r>
              <a:rPr lang="fr-FR" sz="2000" dirty="0" err="1"/>
              <a:t>empericism</a:t>
            </a:r>
            <a:r>
              <a:rPr lang="fr-FR" sz="2000" dirty="0"/>
              <a:t> </a:t>
            </a:r>
            <a:r>
              <a:rPr lang="fr-FR" sz="2000" dirty="0" err="1"/>
              <a:t>into</a:t>
            </a:r>
            <a:r>
              <a:rPr lang="fr-FR" sz="2000" dirty="0"/>
              <a:t> a doctrine </a:t>
            </a:r>
            <a:r>
              <a:rPr lang="fr-FR" sz="2000" dirty="0" err="1"/>
              <a:t>called</a:t>
            </a:r>
            <a:r>
              <a:rPr lang="fr-FR" sz="2000" dirty="0"/>
              <a:t> </a:t>
            </a:r>
            <a:r>
              <a:rPr lang="fr-FR" sz="2000" dirty="0" err="1"/>
              <a:t>positivism</a:t>
            </a:r>
            <a:r>
              <a:rPr lang="fr-FR" sz="2000" dirty="0"/>
              <a:t> </a:t>
            </a:r>
            <a:r>
              <a:rPr lang="fr-FR" sz="2000" dirty="0" err="1" smtClean="0"/>
              <a:t>which</a:t>
            </a:r>
            <a:r>
              <a:rPr lang="fr-FR" sz="2000" dirty="0" smtClean="0"/>
              <a:t> </a:t>
            </a:r>
            <a:r>
              <a:rPr lang="fr-FR" sz="2000" dirty="0" err="1"/>
              <a:t>means</a:t>
            </a:r>
            <a:r>
              <a:rPr lang="fr-FR" sz="2000" dirty="0"/>
              <a:t> </a:t>
            </a:r>
            <a:r>
              <a:rPr lang="fr-FR" sz="2000" dirty="0" err="1"/>
              <a:t>that</a:t>
            </a:r>
            <a:r>
              <a:rPr lang="fr-FR" sz="2000" dirty="0"/>
              <a:t> </a:t>
            </a:r>
            <a:r>
              <a:rPr lang="fr-FR" sz="2000" dirty="0" err="1"/>
              <a:t>theory</a:t>
            </a:r>
            <a:r>
              <a:rPr lang="fr-FR" sz="2000" dirty="0"/>
              <a:t> and observation have </a:t>
            </a:r>
            <a:r>
              <a:rPr lang="fr-FR" sz="2000" dirty="0" err="1"/>
              <a:t>dependance</a:t>
            </a:r>
            <a:r>
              <a:rPr lang="fr-FR" sz="2000" dirty="0"/>
              <a:t> on </a:t>
            </a:r>
            <a:r>
              <a:rPr lang="fr-FR" sz="2000" dirty="0" err="1"/>
              <a:t>each</a:t>
            </a:r>
            <a:r>
              <a:rPr lang="fr-FR" sz="2000" dirty="0"/>
              <a:t> </a:t>
            </a:r>
            <a:r>
              <a:rPr lang="fr-FR" sz="2000" dirty="0" err="1"/>
              <a:t>others</a:t>
            </a:r>
            <a:r>
              <a:rPr lang="fr-FR" sz="2000" dirty="0"/>
              <a:t>. </a:t>
            </a:r>
            <a:r>
              <a:rPr lang="fr-FR" sz="2000" dirty="0" err="1"/>
              <a:t>Positivism</a:t>
            </a:r>
            <a:r>
              <a:rPr lang="fr-FR" sz="2000" dirty="0"/>
              <a:t> </a:t>
            </a:r>
            <a:r>
              <a:rPr lang="fr-FR" sz="2000" dirty="0" err="1"/>
              <a:t>was</a:t>
            </a:r>
            <a:r>
              <a:rPr lang="fr-FR" sz="2000" dirty="0"/>
              <a:t> </a:t>
            </a:r>
            <a:r>
              <a:rPr lang="fr-FR" sz="2000" dirty="0" smtClean="0"/>
              <a:t>the </a:t>
            </a:r>
            <a:r>
              <a:rPr lang="fr-FR" sz="2000" dirty="0" err="1"/>
              <a:t>foundation</a:t>
            </a:r>
            <a:r>
              <a:rPr lang="fr-FR" sz="2000" dirty="0"/>
              <a:t> of social </a:t>
            </a:r>
            <a:r>
              <a:rPr lang="fr-FR" sz="2000" dirty="0" err="1"/>
              <a:t>research</a:t>
            </a:r>
            <a:r>
              <a:rPr lang="fr-FR" sz="2000" dirty="0"/>
              <a:t> </a:t>
            </a:r>
            <a:r>
              <a:rPr lang="fr-FR" sz="2000" dirty="0" err="1"/>
              <a:t>that</a:t>
            </a:r>
            <a:r>
              <a:rPr lang="fr-FR" sz="2000" dirty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</a:t>
            </a:r>
            <a:r>
              <a:rPr lang="fr-FR" sz="2000" dirty="0" err="1" smtClean="0"/>
              <a:t>called</a:t>
            </a:r>
            <a:r>
              <a:rPr lang="fr-FR" sz="2000" dirty="0" smtClean="0"/>
              <a:t> </a:t>
            </a:r>
            <a:r>
              <a:rPr lang="fr-FR" sz="2000" dirty="0" err="1"/>
              <a:t>now</a:t>
            </a:r>
            <a:r>
              <a:rPr lang="fr-FR" sz="2000" dirty="0"/>
              <a:t> : Qualitative </a:t>
            </a:r>
            <a:r>
              <a:rPr lang="fr-FR" sz="2000" dirty="0" err="1" smtClean="0"/>
              <a:t>research</a:t>
            </a:r>
            <a:r>
              <a:rPr lang="fr-FR" sz="2000" dirty="0" smtClean="0"/>
              <a:t>.</a:t>
            </a:r>
          </a:p>
          <a:p>
            <a:pPr marL="457200" lvl="1" indent="0">
              <a:buNone/>
            </a:pPr>
            <a:r>
              <a:rPr lang="fr-FR" sz="2000" dirty="0" err="1" smtClean="0"/>
              <a:t>Analysis</a:t>
            </a:r>
            <a:r>
              <a:rPr lang="fr-FR" sz="2000" dirty="0" smtClean="0"/>
              <a:t> </a:t>
            </a:r>
            <a:r>
              <a:rPr lang="fr-FR" sz="2000" dirty="0" err="1" smtClean="0"/>
              <a:t>regained</a:t>
            </a:r>
            <a:r>
              <a:rPr lang="fr-FR" sz="2000" dirty="0" smtClean="0"/>
              <a:t> </a:t>
            </a:r>
            <a:r>
              <a:rPr lang="fr-FR" sz="2000" dirty="0" err="1" smtClean="0"/>
              <a:t>its</a:t>
            </a:r>
            <a:r>
              <a:rPr lang="fr-FR" sz="2000" dirty="0" smtClean="0"/>
              <a:t> importance to combine </a:t>
            </a:r>
            <a:r>
              <a:rPr lang="fr-FR" sz="2000" dirty="0" err="1" smtClean="0"/>
              <a:t>statistics</a:t>
            </a:r>
            <a:r>
              <a:rPr lang="fr-FR" sz="2000" dirty="0" smtClean="0"/>
              <a:t> and the </a:t>
            </a:r>
            <a:r>
              <a:rPr lang="fr-FR" sz="2000" dirty="0" err="1" smtClean="0"/>
              <a:t>interpretation</a:t>
            </a:r>
            <a:r>
              <a:rPr lang="fr-FR" sz="2000" dirty="0" smtClean="0"/>
              <a:t> of qualitative data </a:t>
            </a:r>
            <a:r>
              <a:rPr lang="fr-FR" sz="2000" dirty="0" err="1" smtClean="0"/>
              <a:t>together</a:t>
            </a:r>
            <a:r>
              <a:rPr lang="fr-FR" sz="2000" dirty="0" smtClean="0"/>
              <a:t> in one </a:t>
            </a:r>
            <a:r>
              <a:rPr lang="fr-FR" sz="2000" dirty="0" err="1" smtClean="0"/>
              <a:t>study</a:t>
            </a:r>
            <a:r>
              <a:rPr lang="fr-FR" sz="2000" dirty="0" smtClean="0"/>
              <a:t> </a:t>
            </a:r>
            <a:r>
              <a:rPr lang="fr-FR" sz="2000" dirty="0" err="1" smtClean="0"/>
              <a:t>which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far </a:t>
            </a:r>
            <a:r>
              <a:rPr lang="fr-FR" sz="2000" dirty="0" err="1" smtClean="0"/>
              <a:t>from</a:t>
            </a:r>
            <a:r>
              <a:rPr lang="fr-FR" sz="2000" dirty="0" smtClean="0"/>
              <a:t> </a:t>
            </a:r>
            <a:r>
              <a:rPr lang="fr-FR" sz="2000" dirty="0" err="1" smtClean="0"/>
              <a:t>being</a:t>
            </a:r>
            <a:r>
              <a:rPr lang="fr-FR" sz="2000" dirty="0" smtClean="0"/>
              <a:t> a </a:t>
            </a:r>
            <a:r>
              <a:rPr lang="fr-FR" sz="2000" dirty="0" err="1" smtClean="0"/>
              <a:t>clear</a:t>
            </a:r>
            <a:r>
              <a:rPr lang="fr-FR" sz="2000" dirty="0" smtClean="0"/>
              <a:t> mission</a:t>
            </a:r>
            <a:r>
              <a:rPr lang="fr-FR" dirty="0" smtClean="0"/>
              <a:t>                                                       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                                           </a:t>
            </a:r>
            <a:r>
              <a:rPr lang="fr-FR" sz="2000" dirty="0" smtClean="0"/>
              <a:t>                                     </a:t>
            </a:r>
            <a:endParaRPr lang="fr-FR" sz="2000" dirty="0"/>
          </a:p>
        </p:txBody>
      </p:sp>
      <p:pic>
        <p:nvPicPr>
          <p:cNvPr id="4" name="Image 3" descr="RÃ©sultat de recherche d'images pour &quot;emmanuel kant image&quot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6672"/>
            <a:ext cx="1596777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 descr="RÃ©sultat de recherche d'images pour &quot;auguste comte image&quo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8047"/>
            <a:ext cx="1571625" cy="1952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443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Data </a:t>
            </a:r>
            <a:r>
              <a:rPr lang="fr-FR" dirty="0" err="1" smtClean="0"/>
              <a:t>Analysis</a:t>
            </a:r>
            <a:r>
              <a:rPr lang="fr-FR" dirty="0" smtClean="0"/>
              <a:t> in Social Sciences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/>
              <a:t>Definition</a:t>
            </a:r>
            <a:r>
              <a:rPr lang="fr-FR" dirty="0" smtClean="0"/>
              <a:t> </a:t>
            </a:r>
          </a:p>
          <a:p>
            <a:r>
              <a:rPr lang="fr-FR" dirty="0"/>
              <a:t>Qualitative </a:t>
            </a:r>
            <a:r>
              <a:rPr lang="fr-FR" dirty="0" err="1"/>
              <a:t>analysis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the </a:t>
            </a:r>
            <a:r>
              <a:rPr lang="fr-FR" dirty="0" err="1"/>
              <a:t>analysis</a:t>
            </a:r>
            <a:r>
              <a:rPr lang="fr-FR" dirty="0"/>
              <a:t> of qualitative data, </a:t>
            </a:r>
            <a:r>
              <a:rPr lang="fr-FR" dirty="0" err="1"/>
              <a:t>unlike</a:t>
            </a:r>
            <a:r>
              <a:rPr lang="fr-FR" dirty="0"/>
              <a:t> the quantitative </a:t>
            </a:r>
            <a:r>
              <a:rPr lang="fr-FR" dirty="0" err="1"/>
              <a:t>analysis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statistics</a:t>
            </a:r>
            <a:r>
              <a:rPr lang="fr-FR" dirty="0"/>
              <a:t> </a:t>
            </a:r>
            <a:r>
              <a:rPr lang="fr-FR" dirty="0" err="1"/>
              <a:t>driven</a:t>
            </a:r>
            <a:r>
              <a:rPr lang="fr-FR" dirty="0"/>
              <a:t> and </a:t>
            </a:r>
            <a:r>
              <a:rPr lang="fr-FR" dirty="0" err="1"/>
              <a:t>largely</a:t>
            </a:r>
            <a:r>
              <a:rPr lang="fr-FR" dirty="0"/>
              <a:t> </a:t>
            </a:r>
            <a:r>
              <a:rPr lang="fr-FR" dirty="0" err="1"/>
              <a:t>independant</a:t>
            </a:r>
            <a:r>
              <a:rPr lang="fr-FR" dirty="0"/>
              <a:t> </a:t>
            </a:r>
            <a:r>
              <a:rPr lang="fr-FR" dirty="0" smtClean="0"/>
              <a:t>of </a:t>
            </a:r>
            <a:r>
              <a:rPr lang="fr-FR" dirty="0"/>
              <a:t>the </a:t>
            </a:r>
            <a:r>
              <a:rPr lang="fr-FR" dirty="0" err="1"/>
              <a:t>researcher</a:t>
            </a:r>
            <a:r>
              <a:rPr lang="fr-FR" dirty="0"/>
              <a:t>, qualitative data </a:t>
            </a:r>
            <a:r>
              <a:rPr lang="fr-FR" dirty="0" err="1"/>
              <a:t>analysis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heavily</a:t>
            </a:r>
            <a:r>
              <a:rPr lang="fr-FR" dirty="0"/>
              <a:t> </a:t>
            </a:r>
            <a:r>
              <a:rPr lang="fr-FR" dirty="0" err="1"/>
              <a:t>dependant</a:t>
            </a:r>
            <a:r>
              <a:rPr lang="fr-FR" dirty="0"/>
              <a:t>  on the </a:t>
            </a:r>
            <a:r>
              <a:rPr lang="fr-FR" dirty="0" err="1"/>
              <a:t>researcher’s</a:t>
            </a:r>
            <a:r>
              <a:rPr lang="fr-FR" dirty="0"/>
              <a:t> </a:t>
            </a:r>
            <a:r>
              <a:rPr lang="fr-FR" dirty="0" err="1"/>
              <a:t>analytic</a:t>
            </a:r>
            <a:r>
              <a:rPr lang="fr-FR" dirty="0"/>
              <a:t> and </a:t>
            </a:r>
            <a:r>
              <a:rPr lang="fr-FR" dirty="0" err="1"/>
              <a:t>integrative</a:t>
            </a:r>
            <a:r>
              <a:rPr lang="fr-FR" dirty="0"/>
              <a:t> </a:t>
            </a:r>
            <a:r>
              <a:rPr lang="fr-FR" dirty="0" err="1"/>
              <a:t>skills</a:t>
            </a:r>
            <a:r>
              <a:rPr lang="fr-FR" dirty="0"/>
              <a:t> and </a:t>
            </a:r>
            <a:r>
              <a:rPr lang="fr-FR" dirty="0" err="1"/>
              <a:t>personal</a:t>
            </a:r>
            <a:r>
              <a:rPr lang="fr-FR" dirty="0"/>
              <a:t> </a:t>
            </a:r>
            <a:r>
              <a:rPr lang="fr-FR" dirty="0" err="1"/>
              <a:t>knowledge</a:t>
            </a:r>
            <a:r>
              <a:rPr lang="fr-FR" dirty="0"/>
              <a:t> of the social </a:t>
            </a:r>
            <a:r>
              <a:rPr lang="fr-FR" dirty="0" err="1"/>
              <a:t>context</a:t>
            </a:r>
            <a:r>
              <a:rPr lang="fr-FR" dirty="0"/>
              <a:t> </a:t>
            </a:r>
            <a:r>
              <a:rPr lang="fr-FR" dirty="0" err="1"/>
              <a:t>where</a:t>
            </a:r>
            <a:r>
              <a:rPr lang="fr-FR" dirty="0"/>
              <a:t> the data are </a:t>
            </a:r>
            <a:r>
              <a:rPr lang="fr-FR" dirty="0" err="1"/>
              <a:t>collected</a:t>
            </a:r>
            <a:r>
              <a:rPr lang="fr-FR" dirty="0"/>
              <a:t>. The focus in qualitative </a:t>
            </a:r>
            <a:r>
              <a:rPr lang="fr-FR" dirty="0" err="1"/>
              <a:t>analysis</a:t>
            </a:r>
            <a:r>
              <a:rPr lang="fr-FR" dirty="0"/>
              <a:t> more or </a:t>
            </a:r>
            <a:r>
              <a:rPr lang="fr-FR" dirty="0" err="1"/>
              <a:t>less</a:t>
            </a:r>
            <a:r>
              <a:rPr lang="fr-FR" dirty="0"/>
              <a:t> on ‘</a:t>
            </a:r>
            <a:r>
              <a:rPr lang="fr-FR" dirty="0" err="1"/>
              <a:t>sense</a:t>
            </a:r>
            <a:r>
              <a:rPr lang="fr-FR" dirty="0"/>
              <a:t> </a:t>
            </a:r>
            <a:r>
              <a:rPr lang="fr-FR" dirty="0" err="1"/>
              <a:t>making</a:t>
            </a:r>
            <a:r>
              <a:rPr lang="fr-FR" dirty="0"/>
              <a:t>’ in </a:t>
            </a:r>
            <a:r>
              <a:rPr lang="fr-FR" dirty="0" err="1"/>
              <a:t>understanding</a:t>
            </a:r>
            <a:r>
              <a:rPr lang="fr-FR" dirty="0"/>
              <a:t> a </a:t>
            </a:r>
            <a:r>
              <a:rPr lang="fr-FR" dirty="0" err="1"/>
              <a:t>phenomenon</a:t>
            </a:r>
            <a:r>
              <a:rPr lang="fr-FR" dirty="0"/>
              <a:t> </a:t>
            </a:r>
            <a:r>
              <a:rPr lang="fr-FR" dirty="0" err="1"/>
              <a:t>rather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</a:t>
            </a:r>
            <a:r>
              <a:rPr lang="fr-FR" dirty="0" err="1"/>
              <a:t>predicting</a:t>
            </a:r>
            <a:r>
              <a:rPr lang="fr-FR" dirty="0"/>
              <a:t> or </a:t>
            </a:r>
            <a:r>
              <a:rPr lang="fr-FR" dirty="0" err="1"/>
              <a:t>explaining</a:t>
            </a:r>
            <a:r>
              <a:rPr lang="fr-FR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240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</a:t>
            </a:r>
            <a:r>
              <a:rPr lang="fr-FR" dirty="0" err="1" smtClean="0"/>
              <a:t>Analysis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fr-FR" dirty="0" smtClean="0">
                <a:solidFill>
                  <a:srgbClr val="C00000"/>
                </a:solidFill>
              </a:rPr>
              <a:t>The </a:t>
            </a:r>
            <a:r>
              <a:rPr lang="fr-FR" dirty="0" err="1">
                <a:solidFill>
                  <a:srgbClr val="C00000"/>
                </a:solidFill>
              </a:rPr>
              <a:t>Grounded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err="1">
                <a:solidFill>
                  <a:srgbClr val="C00000"/>
                </a:solidFill>
              </a:rPr>
              <a:t>theory</a:t>
            </a:r>
            <a:r>
              <a:rPr lang="fr-FR" dirty="0"/>
              <a:t> : one of the techniques of </a:t>
            </a:r>
            <a:r>
              <a:rPr lang="fr-FR" dirty="0" err="1"/>
              <a:t>analyzing</a:t>
            </a:r>
            <a:r>
              <a:rPr lang="fr-FR" dirty="0"/>
              <a:t> data </a:t>
            </a:r>
            <a:r>
              <a:rPr lang="fr-FR" dirty="0" err="1"/>
              <a:t>devloped</a:t>
            </a:r>
            <a:r>
              <a:rPr lang="fr-FR" dirty="0"/>
              <a:t> by </a:t>
            </a:r>
            <a:r>
              <a:rPr lang="fr-FR" dirty="0" err="1"/>
              <a:t>Glazer</a:t>
            </a:r>
            <a:r>
              <a:rPr lang="fr-FR" dirty="0"/>
              <a:t> and Strauss 1967  It </a:t>
            </a:r>
            <a:r>
              <a:rPr lang="fr-FR" dirty="0" err="1"/>
              <a:t>is</a:t>
            </a:r>
            <a:r>
              <a:rPr lang="fr-FR" dirty="0"/>
              <a:t> an inductive technique to </a:t>
            </a:r>
            <a:r>
              <a:rPr lang="fr-FR" dirty="0" err="1"/>
              <a:t>intetrpret</a:t>
            </a:r>
            <a:r>
              <a:rPr lang="fr-FR" dirty="0"/>
              <a:t> </a:t>
            </a:r>
            <a:r>
              <a:rPr lang="fr-FR" dirty="0" err="1"/>
              <a:t>recorded</a:t>
            </a:r>
            <a:r>
              <a:rPr lang="fr-FR" dirty="0"/>
              <a:t> data about a social </a:t>
            </a:r>
            <a:r>
              <a:rPr lang="fr-FR" dirty="0" err="1"/>
              <a:t>phenomenon</a:t>
            </a:r>
            <a:r>
              <a:rPr lang="fr-FR" dirty="0"/>
              <a:t> to </a:t>
            </a:r>
            <a:r>
              <a:rPr lang="fr-FR" dirty="0" err="1"/>
              <a:t>build</a:t>
            </a:r>
            <a:r>
              <a:rPr lang="fr-FR" dirty="0"/>
              <a:t> an </a:t>
            </a:r>
            <a:r>
              <a:rPr lang="fr-FR" dirty="0" err="1"/>
              <a:t>analysis</a:t>
            </a:r>
            <a:r>
              <a:rPr lang="fr-FR" dirty="0"/>
              <a:t> ; data are </a:t>
            </a:r>
            <a:r>
              <a:rPr lang="fr-FR" dirty="0" err="1"/>
              <a:t>grouped</a:t>
            </a:r>
            <a:r>
              <a:rPr lang="fr-FR" dirty="0"/>
              <a:t> in a system of codes and </a:t>
            </a:r>
            <a:r>
              <a:rPr lang="fr-FR" dirty="0" err="1"/>
              <a:t>categories</a:t>
            </a:r>
            <a:r>
              <a:rPr lang="fr-FR" dirty="0"/>
              <a:t> and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relationships</a:t>
            </a:r>
            <a:r>
              <a:rPr lang="fr-FR" dirty="0"/>
              <a:t> are </a:t>
            </a:r>
            <a:r>
              <a:rPr lang="fr-FR" dirty="0" err="1"/>
              <a:t>clearely</a:t>
            </a:r>
            <a:r>
              <a:rPr lang="fr-FR" dirty="0"/>
              <a:t> </a:t>
            </a:r>
            <a:r>
              <a:rPr lang="fr-FR" dirty="0" err="1"/>
              <a:t>screened</a:t>
            </a:r>
            <a:r>
              <a:rPr lang="fr-FR" dirty="0" smtClean="0"/>
              <a:t>.</a:t>
            </a:r>
          </a:p>
          <a:p>
            <a:pPr lvl="0"/>
            <a:endParaRPr lang="fr-FR" dirty="0"/>
          </a:p>
          <a:p>
            <a:pPr lvl="0"/>
            <a:r>
              <a:rPr lang="fr-FR" dirty="0">
                <a:solidFill>
                  <a:srgbClr val="C00000"/>
                </a:solidFill>
              </a:rPr>
              <a:t>Content </a:t>
            </a:r>
            <a:r>
              <a:rPr lang="fr-FR" dirty="0" err="1">
                <a:solidFill>
                  <a:srgbClr val="C00000"/>
                </a:solidFill>
              </a:rPr>
              <a:t>analysis</a:t>
            </a:r>
            <a:r>
              <a:rPr lang="fr-FR" dirty="0"/>
              <a:t> : a </a:t>
            </a:r>
            <a:r>
              <a:rPr lang="fr-FR" dirty="0" err="1"/>
              <a:t>systematic</a:t>
            </a:r>
            <a:r>
              <a:rPr lang="fr-FR" dirty="0"/>
              <a:t> </a:t>
            </a:r>
            <a:r>
              <a:rPr lang="fr-FR" dirty="0" err="1"/>
              <a:t>analysis</a:t>
            </a:r>
            <a:r>
              <a:rPr lang="fr-FR" dirty="0"/>
              <a:t> of the content of a book (as </a:t>
            </a:r>
            <a:r>
              <a:rPr lang="fr-FR" dirty="0" err="1"/>
              <a:t>example</a:t>
            </a:r>
            <a:r>
              <a:rPr lang="fr-FR" dirty="0"/>
              <a:t>) </a:t>
            </a:r>
            <a:r>
              <a:rPr lang="fr-FR" dirty="0" err="1"/>
              <a:t>what</a:t>
            </a:r>
            <a:r>
              <a:rPr lang="fr-FR" dirty="0"/>
              <a:t>, to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whom</a:t>
            </a:r>
            <a:r>
              <a:rPr lang="fr-FR" dirty="0"/>
              <a:t>, </a:t>
            </a:r>
            <a:r>
              <a:rPr lang="fr-FR" dirty="0" err="1"/>
              <a:t>why</a:t>
            </a:r>
            <a:r>
              <a:rPr lang="fr-FR" dirty="0"/>
              <a:t>, to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extent</a:t>
            </a:r>
            <a:r>
              <a:rPr lang="fr-FR" dirty="0"/>
              <a:t> and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effect</a:t>
            </a:r>
            <a:r>
              <a:rPr lang="fr-FR" dirty="0"/>
              <a:t>, by </a:t>
            </a:r>
            <a:r>
              <a:rPr lang="fr-FR" dirty="0" err="1"/>
              <a:t>selection</a:t>
            </a:r>
            <a:r>
              <a:rPr lang="fr-FR" dirty="0"/>
              <a:t> of information</a:t>
            </a:r>
            <a:r>
              <a:rPr lang="fr-FR" dirty="0" smtClean="0"/>
              <a:t>.</a:t>
            </a:r>
          </a:p>
          <a:p>
            <a:pPr lvl="0"/>
            <a:endParaRPr lang="fr-FR" dirty="0"/>
          </a:p>
          <a:p>
            <a:pPr lvl="0"/>
            <a:r>
              <a:rPr lang="fr-FR" dirty="0" err="1">
                <a:solidFill>
                  <a:srgbClr val="C00000"/>
                </a:solidFill>
              </a:rPr>
              <a:t>Hermeunetics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err="1">
                <a:solidFill>
                  <a:srgbClr val="C00000"/>
                </a:solidFill>
              </a:rPr>
              <a:t>analysis</a:t>
            </a:r>
            <a:r>
              <a:rPr lang="fr-FR" dirty="0">
                <a:solidFill>
                  <a:srgbClr val="C00000"/>
                </a:solidFill>
              </a:rPr>
              <a:t> </a:t>
            </a:r>
            <a:r>
              <a:rPr lang="fr-FR" dirty="0"/>
              <a:t>:  a </a:t>
            </a:r>
            <a:r>
              <a:rPr lang="fr-FR" dirty="0" err="1"/>
              <a:t>special</a:t>
            </a:r>
            <a:r>
              <a:rPr lang="fr-FR" dirty="0"/>
              <a:t> type of </a:t>
            </a:r>
            <a:r>
              <a:rPr lang="fr-FR" dirty="0" err="1"/>
              <a:t>analysis</a:t>
            </a:r>
            <a:r>
              <a:rPr lang="fr-FR" dirty="0"/>
              <a:t> </a:t>
            </a:r>
            <a:r>
              <a:rPr lang="fr-FR" dirty="0" err="1"/>
              <a:t>where</a:t>
            </a:r>
            <a:r>
              <a:rPr lang="fr-FR" dirty="0"/>
              <a:t> the </a:t>
            </a:r>
            <a:r>
              <a:rPr lang="fr-FR" dirty="0" err="1"/>
              <a:t>researcher</a:t>
            </a:r>
            <a:r>
              <a:rPr lang="fr-FR" dirty="0"/>
              <a:t> tries to </a:t>
            </a:r>
            <a:r>
              <a:rPr lang="fr-FR" dirty="0" err="1"/>
              <a:t>interpret</a:t>
            </a:r>
            <a:r>
              <a:rPr lang="fr-FR" dirty="0"/>
              <a:t> the subjective </a:t>
            </a:r>
            <a:r>
              <a:rPr lang="fr-FR" dirty="0" err="1"/>
              <a:t>meaning</a:t>
            </a:r>
            <a:r>
              <a:rPr lang="fr-FR" dirty="0"/>
              <a:t> of a </a:t>
            </a:r>
            <a:r>
              <a:rPr lang="fr-FR" dirty="0" err="1"/>
              <a:t>given</a:t>
            </a:r>
            <a:r>
              <a:rPr lang="fr-FR" dirty="0"/>
              <a:t> information</a:t>
            </a:r>
          </a:p>
          <a:p>
            <a:r>
              <a:rPr lang="fr-FR" dirty="0"/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265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r-FR" sz="2800" dirty="0" err="1" smtClean="0"/>
              <a:t>Steps</a:t>
            </a:r>
            <a:r>
              <a:rPr lang="fr-FR" sz="2800" dirty="0" smtClean="0"/>
              <a:t> in </a:t>
            </a:r>
            <a:r>
              <a:rPr lang="fr-FR" sz="2800" dirty="0" err="1" smtClean="0"/>
              <a:t>Developping</a:t>
            </a:r>
            <a:r>
              <a:rPr lang="fr-FR" sz="2800" dirty="0" smtClean="0"/>
              <a:t> Data </a:t>
            </a:r>
            <a:r>
              <a:rPr lang="fr-FR" sz="2800" dirty="0" err="1" smtClean="0"/>
              <a:t>Analysis</a:t>
            </a:r>
            <a:r>
              <a:rPr lang="fr-FR" sz="2800" dirty="0" smtClean="0"/>
              <a:t> in </a:t>
            </a:r>
            <a:r>
              <a:rPr lang="fr-FR" sz="2800" dirty="0" err="1" smtClean="0"/>
              <a:t>Interpretive</a:t>
            </a:r>
            <a:r>
              <a:rPr lang="fr-FR" sz="2800" dirty="0" smtClean="0"/>
              <a:t> </a:t>
            </a:r>
            <a:r>
              <a:rPr lang="fr-FR" sz="2800" dirty="0" err="1" smtClean="0"/>
              <a:t>Research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55000" lnSpcReduction="20000"/>
          </a:bodyPr>
          <a:lstStyle/>
          <a:p>
            <a:r>
              <a:rPr lang="fr-FR" sz="2900" dirty="0" err="1" smtClean="0"/>
              <a:t>Step</a:t>
            </a:r>
            <a:r>
              <a:rPr lang="fr-FR" sz="2900" dirty="0" smtClean="0"/>
              <a:t> 1</a:t>
            </a:r>
          </a:p>
          <a:p>
            <a:r>
              <a:rPr lang="fr-FR" sz="2900" dirty="0" err="1" smtClean="0">
                <a:solidFill>
                  <a:srgbClr val="FF0000"/>
                </a:solidFill>
              </a:rPr>
              <a:t>Identify</a:t>
            </a:r>
            <a:r>
              <a:rPr lang="fr-FR" sz="2900" dirty="0" smtClean="0">
                <a:solidFill>
                  <a:srgbClr val="FF0000"/>
                </a:solidFill>
              </a:rPr>
              <a:t>   </a:t>
            </a:r>
            <a:r>
              <a:rPr lang="fr-FR" sz="2900" dirty="0" err="1" smtClean="0">
                <a:solidFill>
                  <a:srgbClr val="FF0000"/>
                </a:solidFill>
              </a:rPr>
              <a:t>precisely</a:t>
            </a:r>
            <a:r>
              <a:rPr lang="fr-FR" sz="2900" dirty="0" smtClean="0">
                <a:solidFill>
                  <a:srgbClr val="FF0000"/>
                </a:solidFill>
              </a:rPr>
              <a:t>     </a:t>
            </a:r>
            <a:r>
              <a:rPr lang="fr-FR" sz="2900" dirty="0" err="1" smtClean="0">
                <a:solidFill>
                  <a:srgbClr val="FF0000"/>
                </a:solidFill>
              </a:rPr>
              <a:t>your</a:t>
            </a:r>
            <a:r>
              <a:rPr lang="fr-FR" sz="2900" dirty="0" smtClean="0">
                <a:solidFill>
                  <a:srgbClr val="FF0000"/>
                </a:solidFill>
              </a:rPr>
              <a:t> unit of </a:t>
            </a:r>
            <a:r>
              <a:rPr lang="fr-FR" sz="2900" dirty="0" err="1" smtClean="0">
                <a:solidFill>
                  <a:srgbClr val="FF0000"/>
                </a:solidFill>
              </a:rPr>
              <a:t>analysis</a:t>
            </a:r>
            <a:endParaRPr lang="fr-FR" sz="29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900" dirty="0" smtClean="0"/>
          </a:p>
          <a:p>
            <a:r>
              <a:rPr lang="en-US" sz="2900" dirty="0" smtClean="0"/>
              <a:t> The unit of analysis is </a:t>
            </a:r>
            <a:r>
              <a:rPr lang="en-US" sz="2900" dirty="0"/>
              <a:t>the major entity that you are analyzing in your study. </a:t>
            </a:r>
            <a:r>
              <a:rPr lang="en-US" sz="2900" dirty="0" smtClean="0"/>
              <a:t> Who, what ………………….</a:t>
            </a:r>
          </a:p>
          <a:p>
            <a:r>
              <a:rPr lang="en-US" sz="2900" dirty="0" smtClean="0"/>
              <a:t>Step 2 </a:t>
            </a:r>
          </a:p>
          <a:p>
            <a:r>
              <a:rPr lang="en-US" sz="2900" dirty="0" smtClean="0">
                <a:solidFill>
                  <a:srgbClr val="FF0000"/>
                </a:solidFill>
              </a:rPr>
              <a:t>Decide about the way you will analyze  it </a:t>
            </a:r>
          </a:p>
          <a:p>
            <a:r>
              <a:rPr lang="en-US" sz="2900" dirty="0" smtClean="0"/>
              <a:t>your time frame and factors in relation . Ex: do we analyze the analysis unit’s development, drawback……..</a:t>
            </a:r>
          </a:p>
          <a:p>
            <a:r>
              <a:rPr lang="en-US" sz="2900" dirty="0" smtClean="0"/>
              <a:t>Step 3</a:t>
            </a:r>
          </a:p>
          <a:p>
            <a:pPr marL="0" indent="0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  Select the data you will use in the analysis</a:t>
            </a:r>
          </a:p>
          <a:p>
            <a:r>
              <a:rPr lang="en-US" sz="2900" dirty="0" smtClean="0"/>
              <a:t>Step 4</a:t>
            </a:r>
          </a:p>
          <a:p>
            <a:r>
              <a:rPr lang="en-US" sz="2900" dirty="0" smtClean="0">
                <a:solidFill>
                  <a:srgbClr val="FF0000"/>
                </a:solidFill>
              </a:rPr>
              <a:t>Map the relationships between these data to develop a logical connection to make sense and convince the reader</a:t>
            </a:r>
          </a:p>
          <a:p>
            <a:pPr marL="0" indent="0">
              <a:buNone/>
            </a:pPr>
            <a:r>
              <a:rPr lang="en-US" sz="2900" dirty="0" smtClean="0"/>
              <a:t>       Step 5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smtClean="0">
                <a:solidFill>
                  <a:srgbClr val="FF0000"/>
                </a:solidFill>
              </a:rPr>
              <a:t>      Draw a thought line  to follow  along your data analysis </a:t>
            </a:r>
            <a:r>
              <a:rPr lang="en-US" sz="2900" dirty="0" smtClean="0"/>
              <a:t> to be able to move from one point  to </a:t>
            </a:r>
          </a:p>
          <a:p>
            <a:pPr marL="0" indent="0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 another point without  </a:t>
            </a:r>
            <a:r>
              <a:rPr lang="en-US" sz="2900" dirty="0" err="1" smtClean="0"/>
              <a:t>contraiction</a:t>
            </a:r>
            <a:endParaRPr lang="en-US" sz="2900" dirty="0" smtClean="0"/>
          </a:p>
          <a:p>
            <a:pPr marL="0" indent="0">
              <a:buNone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Leave</a:t>
            </a:r>
            <a:r>
              <a:rPr lang="en-US" sz="2900" dirty="0" smtClean="0"/>
              <a:t> the most important arguments  to the end of your analysis to give a strong effect.</a:t>
            </a:r>
          </a:p>
          <a:p>
            <a:pPr marL="0" indent="0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 </a:t>
            </a:r>
          </a:p>
          <a:p>
            <a:pPr marL="0" indent="0">
              <a:buNone/>
            </a:pPr>
            <a:r>
              <a:rPr lang="en-US" sz="2900" dirty="0"/>
              <a:t> </a:t>
            </a:r>
            <a:r>
              <a:rPr lang="en-US" sz="2900" dirty="0" smtClean="0"/>
              <a:t>     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43564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 smtClean="0"/>
              <a:t>Throughout</a:t>
            </a:r>
            <a:r>
              <a:rPr lang="fr-FR" dirty="0" smtClean="0"/>
              <a:t> time,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aimed</a:t>
            </a:r>
            <a:r>
              <a:rPr lang="fr-FR" dirty="0" smtClean="0"/>
              <a:t> </a:t>
            </a:r>
            <a:r>
              <a:rPr lang="fr-FR" dirty="0" err="1" smtClean="0"/>
              <a:t>basically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developping</a:t>
            </a:r>
            <a:r>
              <a:rPr lang="fr-FR" dirty="0" smtClean="0"/>
              <a:t> </a:t>
            </a:r>
            <a:r>
              <a:rPr lang="fr-FR" dirty="0" err="1" smtClean="0"/>
              <a:t>theories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help us </a:t>
            </a:r>
            <a:r>
              <a:rPr lang="fr-FR" dirty="0" err="1" smtClean="0"/>
              <a:t>solve</a:t>
            </a:r>
            <a:r>
              <a:rPr lang="fr-FR" dirty="0" smtClean="0"/>
              <a:t> </a:t>
            </a:r>
            <a:r>
              <a:rPr lang="fr-FR" dirty="0" err="1" smtClean="0"/>
              <a:t>problems</a:t>
            </a:r>
            <a:r>
              <a:rPr lang="fr-FR" dirty="0" smtClean="0"/>
              <a:t>, </a:t>
            </a:r>
            <a:r>
              <a:rPr lang="fr-FR" dirty="0" err="1" smtClean="0"/>
              <a:t>understand</a:t>
            </a:r>
            <a:r>
              <a:rPr lang="fr-FR" dirty="0" smtClean="0"/>
              <a:t> </a:t>
            </a:r>
            <a:r>
              <a:rPr lang="fr-FR" dirty="0" err="1" smtClean="0"/>
              <a:t>phenomena</a:t>
            </a:r>
            <a:r>
              <a:rPr lang="fr-FR" dirty="0" smtClean="0"/>
              <a:t>,  control </a:t>
            </a:r>
            <a:r>
              <a:rPr lang="fr-FR" dirty="0" err="1" smtClean="0"/>
              <a:t>them</a:t>
            </a:r>
            <a:r>
              <a:rPr lang="fr-FR" dirty="0" smtClean="0"/>
              <a:t> or </a:t>
            </a:r>
            <a:r>
              <a:rPr lang="fr-FR" dirty="0" err="1" smtClean="0"/>
              <a:t>predict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evolution</a:t>
            </a:r>
            <a:r>
              <a:rPr lang="fr-FR" dirty="0" smtClean="0"/>
              <a:t>  </a:t>
            </a:r>
            <a:r>
              <a:rPr lang="fr-FR" dirty="0" err="1" smtClean="0"/>
              <a:t>with</a:t>
            </a:r>
            <a:r>
              <a:rPr lang="fr-FR" dirty="0" smtClean="0"/>
              <a:t> non, total or partial </a:t>
            </a:r>
            <a:r>
              <a:rPr lang="fr-FR" dirty="0" err="1" smtClean="0"/>
              <a:t>involvement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part of the </a:t>
            </a:r>
            <a:r>
              <a:rPr lang="fr-FR" dirty="0" err="1" smtClean="0"/>
              <a:t>researcher</a:t>
            </a:r>
            <a:r>
              <a:rPr lang="fr-FR" dirty="0" smtClean="0"/>
              <a:t>. Data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remains</a:t>
            </a:r>
            <a:r>
              <a:rPr lang="fr-FR" dirty="0" smtClean="0"/>
              <a:t> as  a </a:t>
            </a:r>
            <a:r>
              <a:rPr lang="fr-FR" dirty="0" err="1" smtClean="0"/>
              <a:t>pillar</a:t>
            </a:r>
            <a:r>
              <a:rPr lang="fr-FR" dirty="0" smtClean="0"/>
              <a:t> in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; </a:t>
            </a:r>
            <a:r>
              <a:rPr lang="fr-FR" dirty="0" err="1" smtClean="0"/>
              <a:t>it</a:t>
            </a:r>
            <a:r>
              <a:rPr lang="fr-FR" dirty="0" smtClean="0"/>
              <a:t> carries </a:t>
            </a:r>
            <a:r>
              <a:rPr lang="fr-FR" dirty="0" err="1" smtClean="0"/>
              <a:t>every</a:t>
            </a:r>
            <a:r>
              <a:rPr lang="fr-FR" dirty="0" smtClean="0"/>
              <a:t> aspect of the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 </a:t>
            </a:r>
            <a:r>
              <a:rPr lang="fr-FR" dirty="0" err="1" smtClean="0"/>
              <a:t>explcit</a:t>
            </a:r>
            <a:r>
              <a:rPr lang="fr-FR" dirty="0" smtClean="0"/>
              <a:t> or </a:t>
            </a:r>
            <a:r>
              <a:rPr lang="fr-FR" dirty="0" err="1" smtClean="0"/>
              <a:t>hidden</a:t>
            </a:r>
            <a:r>
              <a:rPr lang="fr-FR" dirty="0" smtClean="0"/>
              <a:t>, the </a:t>
            </a:r>
            <a:r>
              <a:rPr lang="fr-FR" dirty="0" err="1" smtClean="0"/>
              <a:t>researcher’s</a:t>
            </a:r>
            <a:r>
              <a:rPr lang="fr-FR" dirty="0" smtClean="0"/>
              <a:t> </a:t>
            </a:r>
            <a:r>
              <a:rPr lang="fr-FR" dirty="0" err="1" smtClean="0"/>
              <a:t>skills</a:t>
            </a:r>
            <a:r>
              <a:rPr lang="fr-FR" dirty="0" smtClean="0"/>
              <a:t>, vision, </a:t>
            </a:r>
            <a:r>
              <a:rPr lang="fr-FR" dirty="0" err="1" smtClean="0"/>
              <a:t>way</a:t>
            </a:r>
            <a:r>
              <a:rPr lang="fr-FR" dirty="0" smtClean="0"/>
              <a:t> of </a:t>
            </a:r>
            <a:r>
              <a:rPr lang="fr-FR" dirty="0" err="1" smtClean="0"/>
              <a:t>thinking</a:t>
            </a:r>
            <a:r>
              <a:rPr lang="fr-FR" dirty="0" smtClean="0"/>
              <a:t> and </a:t>
            </a:r>
            <a:r>
              <a:rPr lang="fr-FR" dirty="0" err="1" smtClean="0"/>
              <a:t>knowledge</a:t>
            </a:r>
            <a:r>
              <a:rPr lang="fr-FR" dirty="0"/>
              <a:t> </a:t>
            </a:r>
            <a:r>
              <a:rPr lang="fr-FR" dirty="0" smtClean="0"/>
              <a:t>and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importantly</a:t>
            </a:r>
            <a:r>
              <a:rPr lang="fr-FR" dirty="0" smtClean="0"/>
              <a:t>, </a:t>
            </a:r>
            <a:r>
              <a:rPr lang="fr-FR" dirty="0" err="1" smtClean="0"/>
              <a:t>his</a:t>
            </a:r>
            <a:r>
              <a:rPr lang="fr-FR" dirty="0" smtClean="0"/>
              <a:t> contribution.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557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Introduction</a:t>
            </a:r>
          </a:p>
          <a:p>
            <a:r>
              <a:rPr lang="fr-FR" sz="2800" dirty="0" err="1" smtClean="0"/>
              <a:t>Interpretive</a:t>
            </a:r>
            <a:r>
              <a:rPr lang="fr-FR" sz="2800" dirty="0" smtClean="0"/>
              <a:t> </a:t>
            </a:r>
            <a:r>
              <a:rPr lang="fr-FR" sz="2800" dirty="0" err="1" smtClean="0"/>
              <a:t>Research</a:t>
            </a:r>
            <a:r>
              <a:rPr lang="fr-FR" sz="2800" dirty="0" smtClean="0"/>
              <a:t> </a:t>
            </a:r>
            <a:r>
              <a:rPr lang="fr-FR" sz="2800" dirty="0" err="1" smtClean="0"/>
              <a:t>Benefits</a:t>
            </a:r>
            <a:r>
              <a:rPr lang="fr-FR" sz="2800" dirty="0" smtClean="0"/>
              <a:t> and Challenges</a:t>
            </a:r>
          </a:p>
          <a:p>
            <a:r>
              <a:rPr lang="fr-FR" sz="2800" dirty="0" err="1" smtClean="0"/>
              <a:t>History</a:t>
            </a:r>
            <a:r>
              <a:rPr lang="fr-FR" sz="2800" dirty="0" smtClean="0"/>
              <a:t> of </a:t>
            </a:r>
            <a:r>
              <a:rPr lang="fr-FR" sz="2800" dirty="0" err="1" smtClean="0"/>
              <a:t>Research</a:t>
            </a:r>
            <a:r>
              <a:rPr lang="fr-FR" sz="2800" dirty="0" smtClean="0"/>
              <a:t> and Data </a:t>
            </a:r>
            <a:r>
              <a:rPr lang="fr-FR" sz="2800" dirty="0" err="1" smtClean="0"/>
              <a:t>Analysis</a:t>
            </a:r>
            <a:endParaRPr lang="fr-FR" sz="2800" dirty="0" smtClean="0"/>
          </a:p>
          <a:p>
            <a:r>
              <a:rPr lang="fr-FR" sz="2800" dirty="0" err="1" smtClean="0"/>
              <a:t>Rationalism</a:t>
            </a:r>
            <a:r>
              <a:rPr lang="fr-FR" sz="2800" dirty="0" smtClean="0"/>
              <a:t> and </a:t>
            </a:r>
            <a:r>
              <a:rPr lang="fr-FR" sz="2800" dirty="0" err="1" smtClean="0"/>
              <a:t>Analysis</a:t>
            </a:r>
            <a:r>
              <a:rPr lang="fr-FR" sz="2800" dirty="0" smtClean="0"/>
              <a:t> : An </a:t>
            </a:r>
            <a:r>
              <a:rPr lang="fr-FR" sz="2800" dirty="0" err="1" smtClean="0"/>
              <a:t>example</a:t>
            </a:r>
            <a:endParaRPr lang="fr-FR" sz="2800" dirty="0" smtClean="0"/>
          </a:p>
          <a:p>
            <a:r>
              <a:rPr lang="fr-FR" sz="2800" dirty="0" err="1" smtClean="0"/>
              <a:t>Definition</a:t>
            </a:r>
            <a:r>
              <a:rPr lang="fr-FR" sz="2800" dirty="0" smtClean="0"/>
              <a:t> of Data </a:t>
            </a:r>
            <a:r>
              <a:rPr lang="fr-FR" sz="2800" dirty="0" err="1" smtClean="0"/>
              <a:t>Analysis</a:t>
            </a:r>
            <a:endParaRPr lang="fr-FR" sz="2800" dirty="0" smtClean="0"/>
          </a:p>
          <a:p>
            <a:r>
              <a:rPr lang="fr-FR" sz="2800" dirty="0" smtClean="0"/>
              <a:t>Challenges in Data </a:t>
            </a:r>
            <a:r>
              <a:rPr lang="fr-FR" sz="2800" dirty="0" err="1" smtClean="0"/>
              <a:t>Analysis</a:t>
            </a:r>
            <a:r>
              <a:rPr lang="fr-FR" sz="2800" dirty="0" smtClean="0"/>
              <a:t> in </a:t>
            </a:r>
            <a:r>
              <a:rPr lang="fr-FR" sz="2800" dirty="0" err="1" smtClean="0"/>
              <a:t>Interpretive</a:t>
            </a:r>
            <a:r>
              <a:rPr lang="fr-FR" sz="2800" dirty="0" smtClean="0"/>
              <a:t> </a:t>
            </a:r>
            <a:r>
              <a:rPr lang="fr-FR" sz="2800" dirty="0" err="1" smtClean="0"/>
              <a:t>Research</a:t>
            </a:r>
            <a:endParaRPr lang="fr-FR" sz="2800" dirty="0" smtClean="0"/>
          </a:p>
          <a:p>
            <a:r>
              <a:rPr lang="fr-FR" sz="2800" dirty="0" err="1" smtClean="0"/>
              <a:t>Developing</a:t>
            </a:r>
            <a:r>
              <a:rPr lang="fr-FR" sz="2800" dirty="0" smtClean="0"/>
              <a:t>  a Consistent </a:t>
            </a:r>
            <a:r>
              <a:rPr lang="fr-FR" sz="2800" dirty="0" err="1" smtClean="0"/>
              <a:t>Analysis</a:t>
            </a:r>
            <a:r>
              <a:rPr lang="fr-FR" sz="2800" dirty="0" smtClean="0"/>
              <a:t> in </a:t>
            </a:r>
            <a:r>
              <a:rPr lang="fr-FR" sz="2800" dirty="0" err="1" smtClean="0"/>
              <a:t>Interpretive</a:t>
            </a:r>
            <a:r>
              <a:rPr lang="fr-FR" sz="2800" dirty="0" smtClean="0"/>
              <a:t> </a:t>
            </a:r>
            <a:r>
              <a:rPr lang="fr-FR" sz="2800" dirty="0" err="1" smtClean="0"/>
              <a:t>Research</a:t>
            </a:r>
            <a:endParaRPr lang="fr-FR" sz="2800" dirty="0" smtClean="0"/>
          </a:p>
          <a:p>
            <a:r>
              <a:rPr lang="fr-FR" sz="2800" dirty="0" smtClean="0"/>
              <a:t>Conclusion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776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fr-FR" sz="2700" dirty="0" smtClean="0"/>
              <a:t>Introduction</a:t>
            </a: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Data </a:t>
            </a:r>
            <a:r>
              <a:rPr lang="en-US" sz="2400" dirty="0"/>
              <a:t>Analysis constitutes one of the major steps in academic research; a phase that carries researchers' deep view to their research findings and in- context implementation of their discipline knowledge to reach a grounded theory. </a:t>
            </a:r>
            <a:r>
              <a:rPr lang="en-US" sz="2400" dirty="0" err="1"/>
              <a:t>Nontheless</a:t>
            </a:r>
            <a:r>
              <a:rPr lang="en-US" sz="2400" dirty="0"/>
              <a:t> the nature of interpretive research presents a set of challenges as far as data analysis is concerned since it is qualified as subjective and based on biased data collection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355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Interpretive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fr-FR" sz="5100" dirty="0" smtClean="0"/>
          </a:p>
          <a:p>
            <a:r>
              <a:rPr lang="fr-FR" sz="6000" dirty="0" smtClean="0"/>
              <a:t>The </a:t>
            </a:r>
            <a:r>
              <a:rPr lang="fr-FR" sz="6000" dirty="0" err="1"/>
              <a:t>term</a:t>
            </a:r>
            <a:r>
              <a:rPr lang="fr-FR" sz="6000" dirty="0"/>
              <a:t> </a:t>
            </a:r>
            <a:r>
              <a:rPr lang="fr-FR" sz="6000" dirty="0" err="1"/>
              <a:t>interpretive</a:t>
            </a:r>
            <a:r>
              <a:rPr lang="fr-FR" sz="6000" dirty="0"/>
              <a:t> </a:t>
            </a:r>
            <a:r>
              <a:rPr lang="fr-FR" sz="6000" dirty="0" err="1"/>
              <a:t>research</a:t>
            </a:r>
            <a:r>
              <a:rPr lang="fr-FR" sz="6000" dirty="0"/>
              <a:t> </a:t>
            </a:r>
            <a:r>
              <a:rPr lang="fr-FR" sz="6000" dirty="0" err="1"/>
              <a:t>is</a:t>
            </a:r>
            <a:r>
              <a:rPr lang="fr-FR" sz="6000" dirty="0"/>
              <a:t> </a:t>
            </a:r>
            <a:r>
              <a:rPr lang="fr-FR" sz="6000" dirty="0" err="1"/>
              <a:t>used</a:t>
            </a:r>
            <a:r>
              <a:rPr lang="fr-FR" sz="6000" dirty="0"/>
              <a:t> </a:t>
            </a:r>
            <a:r>
              <a:rPr lang="fr-FR" sz="6000" dirty="0" err="1"/>
              <a:t>interchangebly</a:t>
            </a:r>
            <a:r>
              <a:rPr lang="fr-FR" sz="6000" dirty="0"/>
              <a:t> </a:t>
            </a:r>
            <a:r>
              <a:rPr lang="fr-FR" sz="6000" dirty="0" err="1"/>
              <a:t>with</a:t>
            </a:r>
            <a:r>
              <a:rPr lang="fr-FR" sz="6000" dirty="0"/>
              <a:t> the </a:t>
            </a:r>
            <a:r>
              <a:rPr lang="fr-FR" sz="6000" dirty="0" err="1" smtClean="0"/>
              <a:t>term</a:t>
            </a:r>
            <a:r>
              <a:rPr lang="fr-FR" sz="6000" dirty="0" smtClean="0"/>
              <a:t> </a:t>
            </a:r>
            <a:r>
              <a:rPr lang="fr-FR" sz="6000" dirty="0"/>
              <a:t>Qualitative </a:t>
            </a:r>
            <a:r>
              <a:rPr lang="fr-FR" sz="6000" dirty="0" err="1"/>
              <a:t>research</a:t>
            </a:r>
            <a:r>
              <a:rPr lang="fr-FR" sz="6000" dirty="0"/>
              <a:t> but in </a:t>
            </a:r>
            <a:r>
              <a:rPr lang="fr-FR" sz="6000" dirty="0" err="1"/>
              <a:t>fact</a:t>
            </a:r>
            <a:r>
              <a:rPr lang="fr-FR" sz="6000" dirty="0"/>
              <a:t> </a:t>
            </a:r>
            <a:r>
              <a:rPr lang="fr-FR" sz="6000" dirty="0" err="1"/>
              <a:t>there</a:t>
            </a:r>
            <a:r>
              <a:rPr lang="fr-FR" sz="6000" dirty="0"/>
              <a:t> are </a:t>
            </a:r>
            <a:r>
              <a:rPr lang="fr-FR" sz="6000" dirty="0" err="1" smtClean="0"/>
              <a:t>differences</a:t>
            </a:r>
            <a:r>
              <a:rPr lang="fr-FR" sz="6000" dirty="0" smtClean="0"/>
              <a:t> </a:t>
            </a:r>
            <a:r>
              <a:rPr lang="fr-FR" sz="6000" dirty="0" err="1"/>
              <a:t>between</a:t>
            </a:r>
            <a:r>
              <a:rPr lang="fr-FR" sz="6000" dirty="0"/>
              <a:t> the </a:t>
            </a:r>
            <a:r>
              <a:rPr lang="fr-FR" sz="6000" dirty="0" err="1" smtClean="0"/>
              <a:t>two</a:t>
            </a:r>
            <a:r>
              <a:rPr lang="fr-FR" sz="6000" dirty="0" smtClean="0"/>
              <a:t> </a:t>
            </a:r>
            <a:r>
              <a:rPr lang="fr-FR" sz="6000" dirty="0" err="1"/>
              <a:t>terms</a:t>
            </a:r>
            <a:r>
              <a:rPr lang="fr-FR" sz="6000" dirty="0"/>
              <a:t>, IR </a:t>
            </a:r>
            <a:r>
              <a:rPr lang="fr-FR" sz="6000" dirty="0" err="1"/>
              <a:t>is</a:t>
            </a:r>
            <a:r>
              <a:rPr lang="fr-FR" sz="6000" dirty="0"/>
              <a:t> </a:t>
            </a:r>
            <a:r>
              <a:rPr lang="fr-FR" sz="6000" dirty="0" err="1"/>
              <a:t>based</a:t>
            </a:r>
            <a:r>
              <a:rPr lang="fr-FR" sz="6000" dirty="0"/>
              <a:t> on the </a:t>
            </a:r>
            <a:r>
              <a:rPr lang="fr-FR" sz="6000" dirty="0" err="1"/>
              <a:t>assumption</a:t>
            </a:r>
            <a:r>
              <a:rPr lang="fr-FR" sz="6000" dirty="0"/>
              <a:t> </a:t>
            </a:r>
            <a:r>
              <a:rPr lang="fr-FR" sz="6000" dirty="0" err="1"/>
              <a:t>that</a:t>
            </a:r>
            <a:r>
              <a:rPr lang="fr-FR" sz="6000" dirty="0"/>
              <a:t> the social reality </a:t>
            </a:r>
            <a:r>
              <a:rPr lang="fr-FR" sz="6000" dirty="0" err="1"/>
              <a:t>is</a:t>
            </a:r>
            <a:r>
              <a:rPr lang="fr-FR" sz="6000" dirty="0"/>
              <a:t> not </a:t>
            </a:r>
            <a:r>
              <a:rPr lang="fr-FR" sz="6000" dirty="0" err="1"/>
              <a:t>singular</a:t>
            </a:r>
            <a:r>
              <a:rPr lang="fr-FR" sz="6000" dirty="0"/>
              <a:t> or  objective, but </a:t>
            </a:r>
            <a:r>
              <a:rPr lang="fr-FR" sz="6000" dirty="0" err="1"/>
              <a:t>it</a:t>
            </a:r>
            <a:r>
              <a:rPr lang="fr-FR" sz="6000" dirty="0"/>
              <a:t> </a:t>
            </a:r>
            <a:r>
              <a:rPr lang="fr-FR" sz="6000" dirty="0" err="1"/>
              <a:t>is</a:t>
            </a:r>
            <a:r>
              <a:rPr lang="fr-FR" sz="6000" dirty="0"/>
              <a:t> </a:t>
            </a:r>
            <a:r>
              <a:rPr lang="fr-FR" sz="6000" dirty="0" err="1"/>
              <a:t>rather</a:t>
            </a:r>
            <a:r>
              <a:rPr lang="fr-FR" sz="6000" dirty="0"/>
              <a:t> </a:t>
            </a:r>
            <a:r>
              <a:rPr lang="fr-FR" sz="6000" dirty="0" err="1"/>
              <a:t>shaped</a:t>
            </a:r>
            <a:r>
              <a:rPr lang="fr-FR" sz="6000" dirty="0"/>
              <a:t> by </a:t>
            </a:r>
            <a:r>
              <a:rPr lang="fr-FR" sz="6000" dirty="0" err="1"/>
              <a:t>human</a:t>
            </a:r>
            <a:r>
              <a:rPr lang="fr-FR" sz="6000" dirty="0"/>
              <a:t> </a:t>
            </a:r>
            <a:r>
              <a:rPr lang="fr-FR" sz="6000" dirty="0" err="1"/>
              <a:t>experience</a:t>
            </a:r>
            <a:r>
              <a:rPr lang="fr-FR" sz="6000" dirty="0"/>
              <a:t> and social </a:t>
            </a:r>
            <a:r>
              <a:rPr lang="fr-FR" sz="6000" dirty="0" err="1"/>
              <a:t>contexts</a:t>
            </a:r>
            <a:r>
              <a:rPr lang="fr-FR" sz="6000" dirty="0"/>
              <a:t> by </a:t>
            </a:r>
            <a:r>
              <a:rPr lang="fr-FR" sz="6000" dirty="0" err="1"/>
              <a:t>considering</a:t>
            </a:r>
            <a:r>
              <a:rPr lang="fr-FR" sz="6000" dirty="0"/>
              <a:t> the subjective </a:t>
            </a:r>
            <a:r>
              <a:rPr lang="fr-FR" sz="6000" dirty="0" err="1"/>
              <a:t>interpretations</a:t>
            </a:r>
            <a:r>
              <a:rPr lang="fr-FR" sz="6000" dirty="0"/>
              <a:t> of </a:t>
            </a:r>
            <a:r>
              <a:rPr lang="fr-FR" sz="6000" dirty="0" err="1"/>
              <a:t>its</a:t>
            </a:r>
            <a:r>
              <a:rPr lang="fr-FR" sz="6000" dirty="0"/>
              <a:t> </a:t>
            </a:r>
            <a:r>
              <a:rPr lang="fr-FR" sz="6000" dirty="0" err="1"/>
              <a:t>varied</a:t>
            </a:r>
            <a:r>
              <a:rPr lang="fr-FR" sz="6000" dirty="0"/>
              <a:t> </a:t>
            </a:r>
            <a:r>
              <a:rPr lang="fr-FR" sz="6000" dirty="0" smtClean="0"/>
              <a:t>participants</a:t>
            </a:r>
            <a:endParaRPr lang="fr-FR" sz="6000" dirty="0"/>
          </a:p>
          <a:p>
            <a:endParaRPr lang="fr-FR" sz="6000" dirty="0" smtClean="0"/>
          </a:p>
          <a:p>
            <a:r>
              <a:rPr lang="fr-FR" sz="6000" dirty="0" smtClean="0"/>
              <a:t>Social </a:t>
            </a:r>
            <a:r>
              <a:rPr lang="fr-FR" sz="6000" dirty="0" err="1"/>
              <a:t>reseachers</a:t>
            </a:r>
            <a:r>
              <a:rPr lang="fr-FR" sz="6000" dirty="0"/>
              <a:t> </a:t>
            </a:r>
            <a:r>
              <a:rPr lang="fr-FR" sz="6000" dirty="0" err="1"/>
              <a:t>try</a:t>
            </a:r>
            <a:r>
              <a:rPr lang="fr-FR" sz="6000" dirty="0"/>
              <a:t> to </a:t>
            </a:r>
            <a:r>
              <a:rPr lang="fr-FR" sz="6000" dirty="0" err="1"/>
              <a:t>interpret</a:t>
            </a:r>
            <a:r>
              <a:rPr lang="fr-FR" sz="6000" dirty="0"/>
              <a:t> reality </a:t>
            </a:r>
            <a:r>
              <a:rPr lang="fr-FR" sz="6000" dirty="0" err="1"/>
              <a:t>through</a:t>
            </a:r>
            <a:r>
              <a:rPr lang="fr-FR" sz="6000" dirty="0"/>
              <a:t> a </a:t>
            </a:r>
            <a:r>
              <a:rPr lang="fr-FR" sz="6000" dirty="0" err="1"/>
              <a:t>sense</a:t>
            </a:r>
            <a:r>
              <a:rPr lang="fr-FR" sz="6000" dirty="0"/>
              <a:t> </a:t>
            </a:r>
            <a:r>
              <a:rPr lang="fr-FR" sz="6000" dirty="0" err="1"/>
              <a:t>making</a:t>
            </a:r>
            <a:r>
              <a:rPr lang="fr-FR" sz="6000" dirty="0"/>
              <a:t> </a:t>
            </a:r>
            <a:r>
              <a:rPr lang="fr-FR" sz="6000" dirty="0" err="1"/>
              <a:t>process</a:t>
            </a:r>
            <a:r>
              <a:rPr lang="fr-FR" sz="6000" dirty="0"/>
              <a:t> </a:t>
            </a:r>
            <a:r>
              <a:rPr lang="fr-FR" sz="6000" dirty="0" err="1"/>
              <a:t>rather</a:t>
            </a:r>
            <a:r>
              <a:rPr lang="fr-FR" sz="6000" dirty="0"/>
              <a:t> </a:t>
            </a:r>
            <a:r>
              <a:rPr lang="fr-FR" sz="6000" dirty="0" err="1"/>
              <a:t>than</a:t>
            </a:r>
            <a:r>
              <a:rPr lang="fr-FR" sz="6000" dirty="0"/>
              <a:t> a </a:t>
            </a:r>
            <a:r>
              <a:rPr lang="fr-FR" sz="6000" dirty="0" err="1"/>
              <a:t>hypothesis</a:t>
            </a:r>
            <a:r>
              <a:rPr lang="fr-FR" sz="6000" dirty="0"/>
              <a:t> </a:t>
            </a:r>
            <a:r>
              <a:rPr lang="fr-FR" sz="6000" dirty="0" err="1"/>
              <a:t>testing</a:t>
            </a:r>
            <a:r>
              <a:rPr lang="fr-FR" sz="6000" dirty="0"/>
              <a:t> </a:t>
            </a:r>
            <a:r>
              <a:rPr lang="fr-FR" sz="6000" dirty="0" err="1"/>
              <a:t>process</a:t>
            </a:r>
            <a:r>
              <a:rPr lang="fr-FR" sz="6000" dirty="0"/>
              <a:t> </a:t>
            </a:r>
            <a:r>
              <a:rPr lang="fr-FR" sz="6000" dirty="0" err="1"/>
              <a:t>when</a:t>
            </a:r>
            <a:r>
              <a:rPr lang="fr-FR" sz="6000" dirty="0"/>
              <a:t> </a:t>
            </a:r>
            <a:r>
              <a:rPr lang="fr-FR" sz="6000" dirty="0" err="1"/>
              <a:t>they</a:t>
            </a:r>
            <a:r>
              <a:rPr lang="fr-FR" sz="6000" dirty="0"/>
              <a:t> </a:t>
            </a:r>
            <a:r>
              <a:rPr lang="fr-FR" sz="6000" dirty="0" err="1"/>
              <a:t>implement</a:t>
            </a:r>
            <a:r>
              <a:rPr lang="fr-FR" sz="6000" dirty="0"/>
              <a:t> </a:t>
            </a:r>
            <a:r>
              <a:rPr lang="fr-FR" sz="6000" dirty="0" err="1"/>
              <a:t>statistics</a:t>
            </a:r>
            <a:r>
              <a:rPr lang="fr-FR" sz="6000" dirty="0"/>
              <a:t> in </a:t>
            </a:r>
            <a:r>
              <a:rPr lang="fr-FR" sz="6000" dirty="0" err="1"/>
              <a:t>their</a:t>
            </a:r>
            <a:r>
              <a:rPr lang="fr-FR" sz="6000" dirty="0"/>
              <a:t> investigations </a:t>
            </a:r>
            <a:r>
              <a:rPr lang="fr-FR" sz="6000" dirty="0" err="1"/>
              <a:t>they</a:t>
            </a:r>
            <a:r>
              <a:rPr lang="fr-FR" sz="6000" dirty="0"/>
              <a:t> </a:t>
            </a:r>
            <a:r>
              <a:rPr lang="fr-FR" sz="6000" dirty="0" err="1"/>
              <a:t>try</a:t>
            </a:r>
            <a:r>
              <a:rPr lang="fr-FR" sz="6000" dirty="0"/>
              <a:t> </a:t>
            </a:r>
            <a:r>
              <a:rPr lang="fr-FR" sz="6000" dirty="0" err="1"/>
              <a:t>only</a:t>
            </a:r>
            <a:r>
              <a:rPr lang="fr-FR" sz="6000" dirty="0"/>
              <a:t> to </a:t>
            </a:r>
            <a:r>
              <a:rPr lang="fr-FR" sz="6000" dirty="0" err="1"/>
              <a:t>add</a:t>
            </a:r>
            <a:r>
              <a:rPr lang="fr-FR" sz="6000" dirty="0"/>
              <a:t> </a:t>
            </a:r>
            <a:r>
              <a:rPr lang="fr-FR" sz="6000" dirty="0" err="1"/>
              <a:t>some</a:t>
            </a:r>
            <a:r>
              <a:rPr lang="fr-FR" sz="6000" dirty="0"/>
              <a:t> </a:t>
            </a:r>
            <a:r>
              <a:rPr lang="fr-FR" sz="6000" dirty="0" err="1" smtClean="0"/>
              <a:t>precision</a:t>
            </a:r>
            <a:r>
              <a:rPr lang="fr-FR" sz="6000" dirty="0" smtClean="0"/>
              <a:t> </a:t>
            </a:r>
            <a:r>
              <a:rPr lang="fr-FR" sz="6000" dirty="0"/>
              <a:t>to the </a:t>
            </a:r>
            <a:r>
              <a:rPr lang="fr-FR" sz="6000" dirty="0" err="1"/>
              <a:t>the</a:t>
            </a:r>
            <a:r>
              <a:rPr lang="fr-FR" sz="6000" dirty="0"/>
              <a:t> </a:t>
            </a:r>
            <a:r>
              <a:rPr lang="fr-FR" sz="6000" dirty="0" err="1" smtClean="0"/>
              <a:t>findings</a:t>
            </a:r>
            <a:endParaRPr lang="fr-FR" sz="6000" dirty="0" smtClean="0"/>
          </a:p>
          <a:p>
            <a:endParaRPr lang="fr-FR" sz="5100" dirty="0" smtClean="0"/>
          </a:p>
          <a:p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0902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and Challenges 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Interpretive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Research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many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positive aspects of IR 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such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as :</a:t>
            </a:r>
          </a:p>
          <a:p>
            <a:pPr lvl="0"/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well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suited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to explore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hidden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easons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behind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multifaceted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social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processes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ex : in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politics</a:t>
            </a:r>
            <a:endParaRPr lang="fr-FR" sz="4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helpful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building</a:t>
            </a:r>
          </a:p>
          <a:p>
            <a:pPr lvl="0"/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extremely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helpful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study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context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specific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events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processes</a:t>
            </a:r>
            <a:endParaRPr lang="fr-FR" sz="4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interperetive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benfits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agency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in employer-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employed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rrelationship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as far as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payment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concerned</a:t>
            </a:r>
            <a:endParaRPr lang="fr-FR" sz="4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Interpretive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 smtClean="0"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faces 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following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problems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 :</a:t>
            </a:r>
          </a:p>
          <a:p>
            <a:pPr lvl="0"/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consumes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much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time in data collection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because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too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little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data lead to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premature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assumptions</a:t>
            </a:r>
            <a:endParaRPr lang="fr-FR" sz="4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requires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well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trained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researchers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 ho are capable of 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seeing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interpreting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social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phenomena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without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injecting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biases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precoceptions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Interperetive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do not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lend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themselves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4200" dirty="0" err="1">
                <a:latin typeface="Times New Roman" pitchFamily="18" charset="0"/>
                <a:cs typeface="Times New Roman" pitchFamily="18" charset="0"/>
              </a:rPr>
              <a:t>repetition</a:t>
            </a:r>
            <a:r>
              <a:rPr lang="fr-FR" sz="42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fr-FR" sz="4200" dirty="0" err="1" smtClean="0">
                <a:latin typeface="Times New Roman" pitchFamily="18" charset="0"/>
                <a:cs typeface="Times New Roman" pitchFamily="18" charset="0"/>
              </a:rPr>
              <a:t>generalization</a:t>
            </a: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9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Rationalism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08512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In the 3rd Century, </a:t>
            </a:r>
            <a:r>
              <a:rPr lang="fr-FR" dirty="0" err="1" smtClean="0"/>
              <a:t>Plato</a:t>
            </a:r>
            <a:r>
              <a:rPr lang="fr-FR" dirty="0"/>
              <a:t>, </a:t>
            </a:r>
            <a:r>
              <a:rPr lang="fr-FR" dirty="0" err="1"/>
              <a:t>Aristotle</a:t>
            </a:r>
            <a:r>
              <a:rPr lang="fr-FR" dirty="0"/>
              <a:t> and </a:t>
            </a:r>
            <a:r>
              <a:rPr lang="fr-FR" dirty="0" err="1"/>
              <a:t>Socrates</a:t>
            </a:r>
            <a:r>
              <a:rPr lang="fr-FR" dirty="0"/>
              <a:t> </a:t>
            </a:r>
            <a:r>
              <a:rPr lang="fr-FR" dirty="0" err="1"/>
              <a:t>established</a:t>
            </a:r>
            <a:r>
              <a:rPr lang="fr-FR" dirty="0"/>
              <a:t> the first </a:t>
            </a:r>
            <a:r>
              <a:rPr lang="fr-FR" dirty="0" err="1"/>
              <a:t>principles</a:t>
            </a:r>
            <a:r>
              <a:rPr lang="fr-FR" dirty="0"/>
              <a:t> of </a:t>
            </a:r>
            <a:r>
              <a:rPr lang="fr-FR" dirty="0" err="1" smtClean="0"/>
              <a:t>analysis</a:t>
            </a:r>
            <a:r>
              <a:rPr lang="fr-FR" dirty="0" smtClean="0"/>
              <a:t>, </a:t>
            </a:r>
            <a:r>
              <a:rPr lang="fr-FR" dirty="0" err="1"/>
              <a:t>they</a:t>
            </a:r>
            <a:r>
              <a:rPr lang="fr-FR" dirty="0"/>
              <a:t>  </a:t>
            </a:r>
            <a:r>
              <a:rPr lang="fr-FR" dirty="0" err="1"/>
              <a:t>believed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</a:p>
          <a:p>
            <a:r>
              <a:rPr lang="fr-FR" dirty="0"/>
              <a:t>‘The </a:t>
            </a:r>
            <a:r>
              <a:rPr lang="fr-FR" dirty="0" err="1"/>
              <a:t>fundamental</a:t>
            </a:r>
            <a:r>
              <a:rPr lang="fr-FR" dirty="0"/>
              <a:t> nature  of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being</a:t>
            </a:r>
            <a:r>
              <a:rPr lang="fr-FR" dirty="0"/>
              <a:t> and the world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understood</a:t>
            </a:r>
            <a:r>
              <a:rPr lang="fr-FR" dirty="0"/>
              <a:t>  more </a:t>
            </a:r>
            <a:r>
              <a:rPr lang="fr-FR" dirty="0" err="1"/>
              <a:t>accurately</a:t>
            </a:r>
            <a:r>
              <a:rPr lang="fr-FR" dirty="0"/>
              <a:t> </a:t>
            </a:r>
            <a:r>
              <a:rPr lang="fr-FR" dirty="0" err="1"/>
              <a:t>through</a:t>
            </a:r>
            <a:r>
              <a:rPr lang="fr-FR" dirty="0"/>
              <a:t> the </a:t>
            </a:r>
            <a:r>
              <a:rPr lang="fr-FR" dirty="0" err="1"/>
              <a:t>process</a:t>
            </a:r>
            <a:r>
              <a:rPr lang="fr-FR" dirty="0"/>
              <a:t> of </a:t>
            </a:r>
            <a:r>
              <a:rPr lang="fr-FR" dirty="0" err="1"/>
              <a:t>logical</a:t>
            </a:r>
            <a:r>
              <a:rPr lang="fr-FR" dirty="0"/>
              <a:t> </a:t>
            </a:r>
            <a:r>
              <a:rPr lang="fr-FR" dirty="0" err="1"/>
              <a:t>reasoning</a:t>
            </a:r>
            <a:r>
              <a:rPr lang="fr-FR" dirty="0"/>
              <a:t> </a:t>
            </a:r>
            <a:r>
              <a:rPr lang="fr-FR" dirty="0" err="1"/>
              <a:t>called</a:t>
            </a:r>
            <a:r>
              <a:rPr lang="fr-FR" dirty="0"/>
              <a:t> </a:t>
            </a:r>
            <a:r>
              <a:rPr lang="fr-FR" dirty="0" err="1"/>
              <a:t>Rationalism</a:t>
            </a:r>
            <a:r>
              <a:rPr lang="fr-FR" dirty="0"/>
              <a:t>.  </a:t>
            </a:r>
            <a:r>
              <a:rPr lang="fr-FR" dirty="0" err="1"/>
              <a:t>Aristotle</a:t>
            </a:r>
            <a:r>
              <a:rPr lang="fr-FR" dirty="0"/>
              <a:t>, in </a:t>
            </a:r>
            <a:r>
              <a:rPr lang="fr-FR" dirty="0" err="1"/>
              <a:t>his</a:t>
            </a:r>
            <a:r>
              <a:rPr lang="fr-FR" dirty="0"/>
              <a:t> book, </a:t>
            </a:r>
            <a:r>
              <a:rPr lang="fr-FR" dirty="0" err="1"/>
              <a:t>Metaphysics</a:t>
            </a:r>
            <a:r>
              <a:rPr lang="fr-FR" dirty="0"/>
              <a:t>, </a:t>
            </a:r>
            <a:r>
              <a:rPr lang="fr-FR" dirty="0" err="1"/>
              <a:t>suggested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criterion</a:t>
            </a:r>
            <a:r>
              <a:rPr lang="fr-FR" dirty="0"/>
              <a:t> of </a:t>
            </a:r>
            <a:r>
              <a:rPr lang="fr-FR" dirty="0" err="1"/>
              <a:t>truth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sensory</a:t>
            </a:r>
            <a:r>
              <a:rPr lang="fr-FR" dirty="0"/>
              <a:t>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intellectual</a:t>
            </a:r>
            <a:r>
              <a:rPr lang="fr-FR" dirty="0"/>
              <a:t> for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 smtClean="0"/>
              <a:t>reason</a:t>
            </a:r>
            <a:r>
              <a:rPr lang="fr-FR" dirty="0" smtClean="0"/>
              <a:t>, 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fr-FR" dirty="0" err="1"/>
              <a:t>laws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called</a:t>
            </a:r>
            <a:r>
              <a:rPr lang="fr-FR" dirty="0"/>
              <a:t> the </a:t>
            </a:r>
            <a:r>
              <a:rPr lang="fr-FR" dirty="0" err="1"/>
              <a:t>laws</a:t>
            </a:r>
            <a:r>
              <a:rPr lang="fr-FR" dirty="0"/>
              <a:t> of non contradiction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gained</a:t>
            </a:r>
            <a:r>
              <a:rPr lang="fr-FR" dirty="0"/>
              <a:t> </a:t>
            </a:r>
            <a:r>
              <a:rPr lang="fr-FR" dirty="0" err="1"/>
              <a:t>unlimited</a:t>
            </a:r>
            <a:r>
              <a:rPr lang="fr-FR" dirty="0"/>
              <a:t> </a:t>
            </a:r>
            <a:r>
              <a:rPr lang="fr-FR" dirty="0" smtClean="0"/>
              <a:t>support and </a:t>
            </a:r>
            <a:r>
              <a:rPr lang="fr-FR" dirty="0" err="1" smtClean="0"/>
              <a:t>analysis</a:t>
            </a:r>
            <a:r>
              <a:rPr lang="fr-FR" dirty="0" smtClean="0"/>
              <a:t> as a </a:t>
            </a:r>
            <a:r>
              <a:rPr lang="fr-FR" dirty="0" err="1" smtClean="0"/>
              <a:t>skill</a:t>
            </a:r>
            <a:r>
              <a:rPr lang="fr-FR" dirty="0" smtClean="0"/>
              <a:t> </a:t>
            </a:r>
            <a:r>
              <a:rPr lang="fr-FR" dirty="0" err="1" smtClean="0"/>
              <a:t>became</a:t>
            </a:r>
            <a:r>
              <a:rPr lang="fr-FR" dirty="0" smtClean="0"/>
              <a:t> the </a:t>
            </a:r>
            <a:r>
              <a:rPr lang="fr-FR" dirty="0" err="1" smtClean="0"/>
              <a:t>only</a:t>
            </a:r>
            <a:r>
              <a:rPr lang="fr-FR" dirty="0" smtClean="0"/>
              <a:t> </a:t>
            </a:r>
            <a:r>
              <a:rPr lang="fr-FR" dirty="0" err="1" smtClean="0"/>
              <a:t>means</a:t>
            </a:r>
            <a:r>
              <a:rPr lang="fr-FR" dirty="0" smtClean="0"/>
              <a:t> investigation.</a:t>
            </a:r>
            <a:endParaRPr lang="fr-FR" dirty="0"/>
          </a:p>
          <a:p>
            <a:endParaRPr lang="fr-FR" dirty="0"/>
          </a:p>
        </p:txBody>
      </p:sp>
      <p:pic>
        <p:nvPicPr>
          <p:cNvPr id="4" name="Image 3" descr="https://c8.alamy.com/comp/C4RKEN/aristotle-plato-socrates-classical-greek-philosophers-illustration-C4RK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16632"/>
            <a:ext cx="2263140" cy="1655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 descr="RÃ©sultat de recherche d'images pour &quot;old philosophy book image metaphysics&quo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84"/>
            <a:ext cx="2339753" cy="1895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622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Rationalism</a:t>
            </a:r>
            <a:r>
              <a:rPr lang="fr-FR" dirty="0" smtClean="0"/>
              <a:t> and Modern </a:t>
            </a:r>
            <a:r>
              <a:rPr lang="fr-FR" dirty="0" err="1" smtClean="0"/>
              <a:t>Research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err="1" smtClean="0">
                <a:solidFill>
                  <a:srgbClr val="C00000"/>
                </a:solidFill>
              </a:rPr>
              <a:t>Example</a:t>
            </a:r>
            <a:r>
              <a:rPr lang="fr-FR" dirty="0" smtClean="0">
                <a:solidFill>
                  <a:srgbClr val="C00000"/>
                </a:solidFill>
              </a:rPr>
              <a:t>: The « Agen</a:t>
            </a:r>
            <a:r>
              <a:rPr lang="fr-F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dirty="0" smtClean="0">
                <a:solidFill>
                  <a:srgbClr val="C00000"/>
                </a:solidFill>
              </a:rPr>
              <a:t>y </a:t>
            </a:r>
            <a:r>
              <a:rPr lang="fr-FR" dirty="0" err="1" smtClean="0">
                <a:solidFill>
                  <a:srgbClr val="C00000"/>
                </a:solidFill>
              </a:rPr>
              <a:t>Theory</a:t>
            </a:r>
            <a:r>
              <a:rPr lang="fr-FR" dirty="0" smtClean="0">
                <a:solidFill>
                  <a:srgbClr val="C00000"/>
                </a:solidFill>
              </a:rPr>
              <a:t>  »  in the </a:t>
            </a:r>
            <a:r>
              <a:rPr lang="fr-FR" dirty="0" err="1" smtClean="0">
                <a:solidFill>
                  <a:srgbClr val="C00000"/>
                </a:solidFill>
              </a:rPr>
              <a:t>private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sector</a:t>
            </a:r>
            <a:r>
              <a:rPr lang="fr-FR" dirty="0" smtClean="0">
                <a:solidFill>
                  <a:srgbClr val="C00000"/>
                </a:solidFill>
              </a:rPr>
              <a:t> of </a:t>
            </a:r>
            <a:r>
              <a:rPr lang="fr-FR" dirty="0" err="1" smtClean="0">
                <a:solidFill>
                  <a:srgbClr val="C00000"/>
                </a:solidFill>
              </a:rPr>
              <a:t>buisiness</a:t>
            </a:r>
            <a:r>
              <a:rPr lang="fr-FR" dirty="0" smtClean="0">
                <a:solidFill>
                  <a:srgbClr val="C00000"/>
                </a:solidFill>
              </a:rPr>
              <a:t>:</a:t>
            </a:r>
          </a:p>
          <a:p>
            <a:r>
              <a:rPr lang="fr-FR" u="sng" dirty="0" smtClean="0"/>
              <a:t>The employer</a:t>
            </a:r>
            <a:r>
              <a:rPr lang="fr-FR" dirty="0" smtClean="0"/>
              <a:t>                                           </a:t>
            </a:r>
            <a:r>
              <a:rPr lang="fr-FR" u="sng" dirty="0" smtClean="0"/>
              <a:t>The active </a:t>
            </a:r>
            <a:r>
              <a:rPr lang="fr-FR" u="sng" dirty="0" err="1" smtClean="0"/>
              <a:t>employed</a:t>
            </a:r>
            <a:endParaRPr lang="fr-FR" u="sng" dirty="0" smtClean="0"/>
          </a:p>
          <a:p>
            <a:r>
              <a:rPr lang="fr-FR" dirty="0" err="1" smtClean="0"/>
              <a:t>Needs</a:t>
            </a:r>
            <a:r>
              <a:rPr lang="fr-FR" dirty="0" smtClean="0"/>
              <a:t> active </a:t>
            </a:r>
            <a:r>
              <a:rPr lang="fr-FR" dirty="0" err="1" smtClean="0"/>
              <a:t>workers</a:t>
            </a:r>
            <a:r>
              <a:rPr lang="fr-FR" dirty="0" smtClean="0"/>
              <a:t>                    Can do </a:t>
            </a:r>
            <a:r>
              <a:rPr lang="fr-FR" dirty="0" err="1" smtClean="0"/>
              <a:t>better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the 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                                       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workers</a:t>
            </a:r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 err="1" smtClean="0"/>
              <a:t>Needs</a:t>
            </a:r>
            <a:r>
              <a:rPr lang="fr-FR" dirty="0" smtClean="0"/>
              <a:t> </a:t>
            </a:r>
            <a:r>
              <a:rPr lang="fr-FR" dirty="0" err="1" smtClean="0"/>
              <a:t>continuous</a:t>
            </a:r>
            <a:r>
              <a:rPr lang="fr-FR" dirty="0" smtClean="0"/>
              <a:t> </a:t>
            </a:r>
            <a:r>
              <a:rPr lang="fr-FR" dirty="0" err="1" smtClean="0"/>
              <a:t>progress</a:t>
            </a:r>
            <a:r>
              <a:rPr lang="fr-FR" dirty="0" smtClean="0"/>
              <a:t>          </a:t>
            </a:r>
            <a:r>
              <a:rPr lang="fr-FR" dirty="0" err="1" smtClean="0"/>
              <a:t>Seeks</a:t>
            </a:r>
            <a:r>
              <a:rPr lang="fr-FR" dirty="0" smtClean="0"/>
              <a:t> more </a:t>
            </a:r>
            <a:r>
              <a:rPr lang="fr-FR" dirty="0" err="1" smtClean="0"/>
              <a:t>consideration</a:t>
            </a:r>
            <a:r>
              <a:rPr lang="fr-FR" dirty="0" smtClean="0"/>
              <a:t>         </a:t>
            </a:r>
          </a:p>
          <a:p>
            <a:r>
              <a:rPr lang="fr-FR" dirty="0" smtClean="0"/>
              <a:t>Payes </a:t>
            </a:r>
            <a:r>
              <a:rPr lang="fr-FR" dirty="0" err="1" smtClean="0"/>
              <a:t>equally</a:t>
            </a:r>
            <a:r>
              <a:rPr lang="fr-FR" dirty="0" smtClean="0"/>
              <a:t> all </a:t>
            </a:r>
            <a:r>
              <a:rPr lang="fr-FR" dirty="0" err="1" smtClean="0"/>
              <a:t>workers</a:t>
            </a:r>
            <a:r>
              <a:rPr lang="fr-FR" dirty="0" smtClean="0"/>
              <a:t>               Is </a:t>
            </a:r>
            <a:r>
              <a:rPr lang="fr-FR" dirty="0" err="1" smtClean="0"/>
              <a:t>obliged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less</a:t>
            </a:r>
            <a:r>
              <a:rPr lang="fr-FR" dirty="0" smtClean="0"/>
              <a:t> active</a:t>
            </a:r>
          </a:p>
          <a:p>
            <a:endParaRPr lang="fr-FR" dirty="0" smtClean="0"/>
          </a:p>
          <a:p>
            <a:r>
              <a:rPr lang="fr-FR" dirty="0" smtClean="0"/>
              <a:t>He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satisfied</a:t>
            </a:r>
            <a:r>
              <a:rPr lang="fr-FR" dirty="0" smtClean="0"/>
              <a:t>                                He </a:t>
            </a:r>
            <a:r>
              <a:rPr lang="fr-FR" dirty="0" err="1" smtClean="0"/>
              <a:t>is</a:t>
            </a:r>
            <a:r>
              <a:rPr lang="fr-FR" dirty="0" smtClean="0"/>
              <a:t> no longer active</a:t>
            </a:r>
          </a:p>
          <a:p>
            <a:r>
              <a:rPr lang="fr-FR" dirty="0" smtClean="0"/>
              <a:t>The Solution:</a:t>
            </a:r>
          </a:p>
          <a:p>
            <a:r>
              <a:rPr lang="fr-FR" dirty="0" err="1" smtClean="0"/>
              <a:t>Payment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relative to efforts and </a:t>
            </a:r>
            <a:r>
              <a:rPr lang="fr-FR" dirty="0" err="1" smtClean="0"/>
              <a:t>success</a:t>
            </a:r>
            <a:r>
              <a:rPr lang="fr-FR" dirty="0" smtClean="0"/>
              <a:t> to </a:t>
            </a:r>
            <a:r>
              <a:rPr lang="fr-FR" dirty="0" err="1" smtClean="0"/>
              <a:t>achieve</a:t>
            </a:r>
            <a:r>
              <a:rPr lang="fr-FR" dirty="0" smtClean="0"/>
              <a:t> </a:t>
            </a:r>
            <a:r>
              <a:rPr lang="fr-FR" dirty="0" err="1" smtClean="0"/>
              <a:t>progress</a:t>
            </a:r>
            <a:r>
              <a:rPr lang="fr-FR" dirty="0" smtClean="0"/>
              <a:t> and </a:t>
            </a:r>
            <a:r>
              <a:rPr lang="fr-FR" dirty="0" err="1" smtClean="0"/>
              <a:t>satisfy</a:t>
            </a:r>
            <a:r>
              <a:rPr lang="fr-FR" dirty="0" smtClean="0"/>
              <a:t> active </a:t>
            </a:r>
            <a:r>
              <a:rPr lang="fr-FR" dirty="0" err="1" smtClean="0"/>
              <a:t>workers</a:t>
            </a:r>
            <a:r>
              <a:rPr lang="fr-FR" dirty="0" smtClean="0"/>
              <a:t>. The commission</a:t>
            </a:r>
          </a:p>
          <a:p>
            <a:endParaRPr lang="fr-FR" dirty="0"/>
          </a:p>
        </p:txBody>
      </p:sp>
      <p:sp>
        <p:nvSpPr>
          <p:cNvPr id="6" name="Flèche vers le bas 5"/>
          <p:cNvSpPr/>
          <p:nvPr/>
        </p:nvSpPr>
        <p:spPr>
          <a:xfrm>
            <a:off x="2195736" y="4149080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>
            <a:off x="6660232" y="4149080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06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Empericism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Francis </a:t>
            </a:r>
            <a:r>
              <a:rPr lang="fr-FR" dirty="0"/>
              <a:t>Bacon</a:t>
            </a:r>
            <a:r>
              <a:rPr lang="fr-FR" b="1" dirty="0"/>
              <a:t> , </a:t>
            </a:r>
            <a:r>
              <a:rPr lang="fr-FR" dirty="0"/>
              <a:t>In the 16th </a:t>
            </a:r>
            <a:r>
              <a:rPr lang="fr-FR" dirty="0" err="1"/>
              <a:t>century</a:t>
            </a:r>
            <a:r>
              <a:rPr lang="fr-FR" dirty="0"/>
              <a:t> the British philosopher (1561-1626) </a:t>
            </a:r>
            <a:r>
              <a:rPr lang="fr-FR" dirty="0" err="1"/>
              <a:t>suggested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knowledge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derived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observation in the real </a:t>
            </a:r>
            <a:r>
              <a:rPr lang="fr-FR" dirty="0" smtClean="0"/>
              <a:t>world, </a:t>
            </a:r>
            <a:r>
              <a:rPr lang="fr-FR" dirty="0" err="1"/>
              <a:t>experimentation</a:t>
            </a:r>
            <a:r>
              <a:rPr lang="fr-FR" dirty="0"/>
              <a:t> and </a:t>
            </a:r>
            <a:r>
              <a:rPr lang="fr-FR" dirty="0" err="1"/>
              <a:t>Empericism</a:t>
            </a:r>
            <a:r>
              <a:rPr lang="fr-FR" dirty="0"/>
              <a:t> </a:t>
            </a:r>
            <a:r>
              <a:rPr lang="fr-FR" dirty="0" err="1"/>
              <a:t>emerged</a:t>
            </a:r>
            <a:r>
              <a:rPr lang="fr-FR" dirty="0"/>
              <a:t> as a </a:t>
            </a:r>
            <a:r>
              <a:rPr lang="fr-FR" dirty="0" err="1"/>
              <a:t>branch</a:t>
            </a:r>
            <a:r>
              <a:rPr lang="fr-FR" dirty="0"/>
              <a:t> of </a:t>
            </a:r>
            <a:r>
              <a:rPr lang="fr-FR" dirty="0" err="1" smtClean="0"/>
              <a:t>philosophy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4" name="Image 3" descr="RÃ©sultat de recherche d'images pour &quot;francis bacon philosophe&quot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700" y="0"/>
            <a:ext cx="2752725" cy="24343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1590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772400" cy="1470025"/>
          </a:xfrm>
        </p:spPr>
        <p:txBody>
          <a:bodyPr/>
          <a:lstStyle/>
          <a:p>
            <a:r>
              <a:rPr lang="fr-FR" dirty="0" err="1" smtClean="0"/>
              <a:t>Empericism</a:t>
            </a:r>
            <a:r>
              <a:rPr lang="fr-FR" dirty="0" smtClean="0"/>
              <a:t> and Data </a:t>
            </a:r>
            <a:r>
              <a:rPr lang="fr-FR" dirty="0" err="1" smtClean="0"/>
              <a:t>Analysis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280920" cy="4010000"/>
          </a:xfrm>
        </p:spPr>
        <p:txBody>
          <a:bodyPr>
            <a:normAutofit fontScale="85000" lnSpcReduction="10000"/>
          </a:bodyPr>
          <a:lstStyle/>
          <a:p>
            <a:r>
              <a:rPr lang="fr-FR" dirty="0">
                <a:solidFill>
                  <a:schemeClr val="tx1"/>
                </a:solidFill>
              </a:rPr>
              <a:t>As a </a:t>
            </a:r>
            <a:r>
              <a:rPr lang="fr-FR" dirty="0" err="1">
                <a:solidFill>
                  <a:schemeClr val="tx1"/>
                </a:solidFill>
              </a:rPr>
              <a:t>theory</a:t>
            </a:r>
            <a:r>
              <a:rPr lang="fr-FR" dirty="0">
                <a:solidFill>
                  <a:schemeClr val="tx1"/>
                </a:solidFill>
              </a:rPr>
              <a:t> of </a:t>
            </a:r>
            <a:r>
              <a:rPr lang="fr-FR" dirty="0" err="1" smtClean="0">
                <a:solidFill>
                  <a:schemeClr val="tx1"/>
                </a:solidFill>
              </a:rPr>
              <a:t>knowledge</a:t>
            </a:r>
            <a:r>
              <a:rPr lang="fr-FR" dirty="0" smtClean="0">
                <a:solidFill>
                  <a:schemeClr val="tx1"/>
                </a:solidFill>
              </a:rPr>
              <a:t>,  </a:t>
            </a:r>
            <a:r>
              <a:rPr lang="fr-FR" dirty="0" err="1">
                <a:solidFill>
                  <a:schemeClr val="tx1"/>
                </a:solidFill>
              </a:rPr>
              <a:t>empiricism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upholds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>
                <a:solidFill>
                  <a:schemeClr val="tx1"/>
                </a:solidFill>
              </a:rPr>
              <a:t>view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that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experience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is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>
                <a:solidFill>
                  <a:schemeClr val="tx1"/>
                </a:solidFill>
              </a:rPr>
              <a:t>only</a:t>
            </a:r>
            <a:r>
              <a:rPr lang="fr-FR" dirty="0">
                <a:solidFill>
                  <a:schemeClr val="tx1"/>
                </a:solidFill>
              </a:rPr>
              <a:t> source of </a:t>
            </a:r>
            <a:r>
              <a:rPr lang="fr-FR" dirty="0" err="1">
                <a:solidFill>
                  <a:schemeClr val="tx1"/>
                </a:solidFill>
              </a:rPr>
              <a:t>knowledge</a:t>
            </a:r>
            <a:r>
              <a:rPr lang="fr-FR" dirty="0">
                <a:solidFill>
                  <a:schemeClr val="tx1"/>
                </a:solidFill>
              </a:rPr>
              <a:t>, or </a:t>
            </a:r>
            <a:r>
              <a:rPr lang="fr-FR" dirty="0" err="1">
                <a:solidFill>
                  <a:schemeClr val="tx1"/>
                </a:solidFill>
              </a:rPr>
              <a:t>that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senses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alone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can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provide</a:t>
            </a:r>
            <a:r>
              <a:rPr lang="fr-FR" dirty="0">
                <a:solidFill>
                  <a:schemeClr val="tx1"/>
                </a:solidFill>
              </a:rPr>
              <a:t> us </a:t>
            </a:r>
            <a:r>
              <a:rPr lang="fr-FR" dirty="0" err="1">
                <a:solidFill>
                  <a:schemeClr val="tx1"/>
                </a:solidFill>
              </a:rPr>
              <a:t>with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knowledge</a:t>
            </a:r>
            <a:r>
              <a:rPr lang="fr-FR" dirty="0" smtClean="0">
                <a:solidFill>
                  <a:schemeClr val="tx1"/>
                </a:solidFill>
              </a:rPr>
              <a:t>. In </a:t>
            </a:r>
            <a:r>
              <a:rPr lang="fr-FR" dirty="0" err="1" smtClean="0">
                <a:solidFill>
                  <a:schemeClr val="tx1"/>
                </a:solidFill>
              </a:rPr>
              <a:t>other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words</a:t>
            </a:r>
            <a:r>
              <a:rPr lang="fr-FR" dirty="0" smtClean="0">
                <a:solidFill>
                  <a:schemeClr val="tx1"/>
                </a:solidFill>
              </a:rPr>
              <a:t>, Perception of observable data are </a:t>
            </a:r>
            <a:r>
              <a:rPr lang="fr-FR" dirty="0" err="1" smtClean="0">
                <a:solidFill>
                  <a:schemeClr val="tx1"/>
                </a:solidFill>
              </a:rPr>
              <a:t>sufficient</a:t>
            </a:r>
            <a:r>
              <a:rPr lang="fr-FR" dirty="0" smtClean="0">
                <a:solidFill>
                  <a:schemeClr val="tx1"/>
                </a:solidFill>
              </a:rPr>
              <a:t> to </a:t>
            </a:r>
            <a:r>
              <a:rPr lang="fr-FR" dirty="0" err="1" smtClean="0">
                <a:solidFill>
                  <a:schemeClr val="tx1"/>
                </a:solidFill>
              </a:rPr>
              <a:t>reveal</a:t>
            </a:r>
            <a:r>
              <a:rPr lang="fr-FR" dirty="0" smtClean="0">
                <a:solidFill>
                  <a:schemeClr val="tx1"/>
                </a:solidFill>
              </a:rPr>
              <a:t> all </a:t>
            </a:r>
            <a:r>
              <a:rPr lang="fr-FR" dirty="0" err="1" smtClean="0">
                <a:solidFill>
                  <a:schemeClr val="tx1"/>
                </a:solidFill>
              </a:rPr>
              <a:t>needed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explanations</a:t>
            </a:r>
            <a:r>
              <a:rPr lang="fr-FR" dirty="0" smtClean="0">
                <a:solidFill>
                  <a:schemeClr val="tx1"/>
                </a:solidFill>
              </a:rPr>
              <a:t> . </a:t>
            </a:r>
          </a:p>
          <a:p>
            <a:r>
              <a:rPr lang="fr-FR" dirty="0" err="1" smtClean="0">
                <a:solidFill>
                  <a:srgbClr val="FF0000"/>
                </a:solidFill>
              </a:rPr>
              <a:t>Two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negative</a:t>
            </a:r>
            <a:r>
              <a:rPr lang="fr-FR" dirty="0" smtClean="0">
                <a:solidFill>
                  <a:srgbClr val="FF0000"/>
                </a:solidFill>
              </a:rPr>
              <a:t> aspects </a:t>
            </a:r>
            <a:r>
              <a:rPr lang="fr-FR" dirty="0" err="1" smtClean="0">
                <a:solidFill>
                  <a:srgbClr val="FF0000"/>
                </a:solidFill>
              </a:rPr>
              <a:t>appeared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r>
              <a:rPr lang="fr-FR" dirty="0" err="1" smtClean="0">
                <a:solidFill>
                  <a:schemeClr val="tx1"/>
                </a:solidFill>
              </a:rPr>
              <a:t>Researchers</a:t>
            </a:r>
            <a:r>
              <a:rPr lang="fr-FR" dirty="0" smtClean="0">
                <a:solidFill>
                  <a:schemeClr val="tx1"/>
                </a:solidFill>
              </a:rPr>
              <a:t>’ </a:t>
            </a:r>
            <a:r>
              <a:rPr lang="fr-FR" dirty="0" err="1" smtClean="0">
                <a:solidFill>
                  <a:schemeClr val="tx1"/>
                </a:solidFill>
              </a:rPr>
              <a:t>interpetations</a:t>
            </a:r>
            <a:r>
              <a:rPr lang="fr-FR" dirty="0" smtClean="0">
                <a:solidFill>
                  <a:schemeClr val="tx1"/>
                </a:solidFill>
              </a:rPr>
              <a:t> and </a:t>
            </a:r>
            <a:r>
              <a:rPr lang="fr-FR" dirty="0" err="1" smtClean="0">
                <a:solidFill>
                  <a:schemeClr val="tx1"/>
                </a:solidFill>
              </a:rPr>
              <a:t>analysis</a:t>
            </a:r>
            <a:r>
              <a:rPr lang="fr-FR" dirty="0" smtClean="0">
                <a:solidFill>
                  <a:schemeClr val="tx1"/>
                </a:solidFill>
              </a:rPr>
              <a:t>  have no real </a:t>
            </a:r>
            <a:r>
              <a:rPr lang="fr-FR" dirty="0" err="1" smtClean="0">
                <a:solidFill>
                  <a:schemeClr val="tx1"/>
                </a:solidFill>
              </a:rPr>
              <a:t>significance</a:t>
            </a:r>
            <a:r>
              <a:rPr lang="fr-FR" dirty="0" smtClean="0">
                <a:solidFill>
                  <a:schemeClr val="tx1"/>
                </a:solidFill>
              </a:rPr>
              <a:t>, and, </a:t>
            </a:r>
            <a:r>
              <a:rPr lang="fr-FR" dirty="0" err="1" smtClean="0">
                <a:solidFill>
                  <a:schemeClr val="tx1"/>
                </a:solidFill>
              </a:rPr>
              <a:t>empericism</a:t>
            </a:r>
            <a:r>
              <a:rPr lang="fr-FR" dirty="0" smtClean="0">
                <a:solidFill>
                  <a:schemeClr val="tx1"/>
                </a:solidFill>
              </a:rPr>
              <a:t> c</a:t>
            </a:r>
            <a:r>
              <a:rPr lang="en-US" dirty="0" err="1" smtClean="0">
                <a:solidFill>
                  <a:schemeClr val="tx1"/>
                </a:solidFill>
              </a:rPr>
              <a:t>annot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meet the demands of enquiries in the fields of epistemology and metaphysics because of its inherent limitations</a:t>
            </a:r>
            <a:r>
              <a:rPr lang="en-US" dirty="0"/>
              <a:t>.</a:t>
            </a:r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57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871</Words>
  <Application>Microsoft Office PowerPoint</Application>
  <PresentationFormat>Affichage à l'écran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Data Analysis in Interpretive Research: An Overview of Analysis Historical Development and its Main Constraints</vt:lpstr>
      <vt:lpstr>Contents</vt:lpstr>
      <vt:lpstr>Introduction</vt:lpstr>
      <vt:lpstr>Interpretive Research</vt:lpstr>
      <vt:lpstr>Benefits and Challenges of Interpretive Research</vt:lpstr>
      <vt:lpstr>Rationalism</vt:lpstr>
      <vt:lpstr>Rationalism and Modern Research</vt:lpstr>
      <vt:lpstr>Empericism</vt:lpstr>
      <vt:lpstr>Empericism and Data Analysis</vt:lpstr>
      <vt:lpstr>Rationalism Vs Empericism</vt:lpstr>
      <vt:lpstr>The Birth of Sociology</vt:lpstr>
      <vt:lpstr>Data Analysis in Social Sciences</vt:lpstr>
      <vt:lpstr>Types of Analysis</vt:lpstr>
      <vt:lpstr>Steps in Developping Data Analysis in Interpretive Research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Analysis in Interpretive Research: An Overview of Analysis Historical Development and its Main Constraints</dc:title>
  <dc:creator>PLANET INFORMATIQUE</dc:creator>
  <cp:lastModifiedBy>hp</cp:lastModifiedBy>
  <cp:revision>48</cp:revision>
  <dcterms:created xsi:type="dcterms:W3CDTF">2019-04-30T07:06:55Z</dcterms:created>
  <dcterms:modified xsi:type="dcterms:W3CDTF">2020-04-06T12:35:41Z</dcterms:modified>
</cp:coreProperties>
</file>