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79" r:id="rId10"/>
    <p:sldId id="280" r:id="rId11"/>
    <p:sldId id="281" r:id="rId12"/>
    <p:sldId id="277" r:id="rId13"/>
    <p:sldId id="264" r:id="rId14"/>
    <p:sldId id="292" r:id="rId15"/>
    <p:sldId id="273" r:id="rId16"/>
    <p:sldId id="274" r:id="rId17"/>
    <p:sldId id="275" r:id="rId18"/>
    <p:sldId id="276" r:id="rId19"/>
    <p:sldId id="290" r:id="rId20"/>
    <p:sldId id="295" r:id="rId21"/>
    <p:sldId id="294" r:id="rId22"/>
    <p:sldId id="298" r:id="rId23"/>
    <p:sldId id="265" r:id="rId24"/>
    <p:sldId id="266" r:id="rId25"/>
    <p:sldId id="267" r:id="rId26"/>
    <p:sldId id="268" r:id="rId27"/>
    <p:sldId id="269" r:id="rId28"/>
    <p:sldId id="270" r:id="rId29"/>
    <p:sldId id="288" r:id="rId30"/>
    <p:sldId id="271" r:id="rId31"/>
    <p:sldId id="272" r:id="rId32"/>
    <p:sldId id="287" r:id="rId33"/>
    <p:sldId id="283" r:id="rId34"/>
    <p:sldId id="291" r:id="rId35"/>
    <p:sldId id="299" r:id="rId36"/>
    <p:sldId id="300" r:id="rId3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81" autoAdjust="0"/>
  </p:normalViewPr>
  <p:slideViewPr>
    <p:cSldViewPr>
      <p:cViewPr>
        <p:scale>
          <a:sx n="54" d="100"/>
          <a:sy n="54" d="100"/>
        </p:scale>
        <p:origin x="-966" y="-4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13623FD-F821-4DEA-9DC9-48F8EEE17A1D}" type="datetimeFigureOut">
              <a:rPr lang="fr-FR"/>
              <a:pPr>
                <a:defRPr/>
              </a:pPr>
              <a:t>29/04/2020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E00DE1E-BE67-42FC-8691-A21C3C11150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E9E86FEF-A525-4C86-962A-8BB7059DA8AE}" type="datetimeFigureOut">
              <a:rPr lang="fr-FR"/>
              <a:pPr>
                <a:defRPr/>
              </a:pPr>
              <a:t>29/04/2020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562DED74-E9F5-46CB-B984-B12EF0B5B08E}"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A9AD1D3C-7C64-45A7-BBC1-6686519F66A2}" type="datetimeFigureOut">
              <a:rPr lang="fr-FR"/>
              <a:pPr>
                <a:defRPr/>
              </a:pPr>
              <a:t>29/04/2020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F9542EC8-B697-4158-9551-CCB4DBBE3A84}"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5C59FAB2-5905-439B-8080-12AED1CF86DF}" type="datetimeFigureOut">
              <a:rPr lang="fr-FR"/>
              <a:pPr>
                <a:defRPr/>
              </a:pPr>
              <a:t>29/04/2020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89ABD1F-FE52-410B-AF0A-26255EB4226A}"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E3D4962-7047-4208-96B5-B85C8E1E498B}" type="datetimeFigureOut">
              <a:rPr lang="fr-FR"/>
              <a:pPr>
                <a:defRPr/>
              </a:pPr>
              <a:t>29/04/2020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267E578A-81FF-426E-B0F2-DFF570F48C23}"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DF87024F-DB57-4506-A93F-73C47D579DA7}" type="datetimeFigureOut">
              <a:rPr lang="fr-FR"/>
              <a:pPr>
                <a:defRPr/>
              </a:pPr>
              <a:t>29/04/2020</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94E4FD3F-FF47-40B9-861A-840BD27DF00D}"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7183D61C-C7CE-478D-B1AB-0CB2E4BBBE80}" type="datetimeFigureOut">
              <a:rPr lang="fr-FR"/>
              <a:pPr>
                <a:defRPr/>
              </a:pPr>
              <a:t>29/04/2020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D5C7E313-01B0-4B0A-9134-2238E076A2BE}"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3F8612B1-2AB4-4766-BC8F-927FB119B91A}" type="datetimeFigureOut">
              <a:rPr lang="fr-FR"/>
              <a:pPr>
                <a:defRPr/>
              </a:pPr>
              <a:t>29/04/2020</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141A1941-691D-43C3-BB24-F928BCE02E72}"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40D1F331-0A09-4BD0-B82D-CE86C99523EE}" type="datetimeFigureOut">
              <a:rPr lang="fr-FR"/>
              <a:pPr>
                <a:defRPr/>
              </a:pPr>
              <a:t>29/04/2020</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B9D2583D-47E8-4B12-8446-94F415E50D51}"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7F47675-53BF-410D-9394-620658BDC6E6}" type="datetimeFigureOut">
              <a:rPr lang="fr-FR"/>
              <a:pPr>
                <a:defRPr/>
              </a:pPr>
              <a:t>29/04/2020</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BF29BACB-70C4-4D28-9FE7-9C2571083D40}"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BA6284F-DD5D-46FC-A7A8-062EE5354E12}" type="datetimeFigureOut">
              <a:rPr lang="fr-FR"/>
              <a:pPr>
                <a:defRPr/>
              </a:pPr>
              <a:t>29/04/2020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340D23F5-A767-4552-AB4B-EE2C863B369F}"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82B379C-6F59-468F-A0D3-205E081582BB}" type="datetimeFigureOut">
              <a:rPr lang="fr-FR"/>
              <a:pPr>
                <a:defRPr/>
              </a:pPr>
              <a:t>29/04/2020</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D33FBC02-93A9-46C6-9FA1-75F20831345C}"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BE" smtClean="0"/>
          </a:p>
        </p:txBody>
      </p:sp>
      <p:sp>
        <p:nvSpPr>
          <p:cNvPr id="717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15D6AD6-DE13-4DB9-B6A9-6D43B1EACBA7}" type="datetimeFigureOut">
              <a:rPr lang="fr-FR"/>
              <a:pPr>
                <a:defRPr/>
              </a:pPr>
              <a:t>29/04/2020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5D47AC4-AF5B-452D-A747-D2682C817C3D}"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en.m.wikipedia.org/wiki/Bernoulli_family" TargetMode="External"/><Relationship Id="rId13" Type="http://schemas.openxmlformats.org/officeDocument/2006/relationships/hyperlink" Target="https://en.m.wikipedia.org/wiki/Conservation_of_energy" TargetMode="External"/><Relationship Id="rId3" Type="http://schemas.openxmlformats.org/officeDocument/2006/relationships/image" Target="../media/image25.jpeg"/><Relationship Id="rId7" Type="http://schemas.openxmlformats.org/officeDocument/2006/relationships/hyperlink" Target="https://en.m.wikipedia.org/wiki/Physicist" TargetMode="External"/><Relationship Id="rId12" Type="http://schemas.openxmlformats.org/officeDocument/2006/relationships/hyperlink" Target="https://en.m.wikipedia.org/wiki/Bernoulli's_principle" TargetMode="Externa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hyperlink" Target="https://en.m.wikipedia.org/wiki/Mathematician" TargetMode="External"/><Relationship Id="rId11" Type="http://schemas.openxmlformats.org/officeDocument/2006/relationships/hyperlink" Target="https://en.m.wikipedia.org/wiki/Statistics" TargetMode="External"/><Relationship Id="rId5" Type="http://schemas.openxmlformats.org/officeDocument/2006/relationships/hyperlink" Target="https://www.google.dz/url?sa=i&amp;source=images&amp;cd=&amp;cad=rja&amp;uact=8&amp;ved=0ahUKEwi23_faq7TgAhUQohQKHW63BrAQMwhFKAMwAw&amp;url=https://www.quotetab.com/quotes/by-daniel-bernoulli&amp;psig=AOvVaw1TC91sPA6loCReaRVwQ46A&amp;ust=1549997211998843&amp;ictx=3&amp;uact=3" TargetMode="External"/><Relationship Id="rId15" Type="http://schemas.openxmlformats.org/officeDocument/2006/relationships/hyperlink" Target="https://en.m.wikipedia.org/wiki/Wing" TargetMode="External"/><Relationship Id="rId10" Type="http://schemas.openxmlformats.org/officeDocument/2006/relationships/hyperlink" Target="https://en.m.wikipedia.org/wiki/Probability" TargetMode="External"/><Relationship Id="rId4" Type="http://schemas.openxmlformats.org/officeDocument/2006/relationships/hyperlink" Target="https://www.google.dz/imgres?imgurl=https://qt.azureedge.net/resources/authors-images-large/daniel-bernoulli.jpg&amp;imgrefurl=https://www.quotetab.com/quotes/by-daniel-bernoulli&amp;docid=saT63YHewBcLsM&amp;tbnid=6jk_hqQ6uGjI7M:&amp;vet=10ahUKEwi23_faq7TgAhUQohQKHW63BrAQMwhFKAMwAw..i&amp;w=250&amp;h=250&amp;bih=657&amp;biw=1024&amp;q=bernoulli&amp;ved=0ahUKEwi23_faq7TgAhUQohQKHW63BrAQMwhFKAMwAw&amp;iact=mrc&amp;uact=8" TargetMode="External"/><Relationship Id="rId9" Type="http://schemas.openxmlformats.org/officeDocument/2006/relationships/hyperlink" Target="https://en.m.wikipedia.org/wiki/Fluid_mechanics" TargetMode="External"/><Relationship Id="rId14" Type="http://schemas.openxmlformats.org/officeDocument/2006/relationships/hyperlink" Target="https://en.m.wikipedia.org/wiki/Carbureto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Image 2" descr="volume-eau-douce sur terre-01.jpg"/>
          <p:cNvPicPr>
            <a:picLocks noChangeAspect="1"/>
          </p:cNvPicPr>
          <p:nvPr/>
        </p:nvPicPr>
        <p:blipFill>
          <a:blip r:embed="rId3"/>
          <a:stretch>
            <a:fillRect/>
          </a:stretch>
        </p:blipFill>
        <p:spPr>
          <a:xfrm>
            <a:off x="804713" y="0"/>
            <a:ext cx="7534574" cy="6858000"/>
          </a:xfrm>
          <a:prstGeom prst="rect">
            <a:avLst/>
          </a:prstGeom>
        </p:spPr>
      </p:pic>
      <p:sp>
        <p:nvSpPr>
          <p:cNvPr id="2" name="Titre 1"/>
          <p:cNvSpPr>
            <a:spLocks noGrp="1"/>
          </p:cNvSpPr>
          <p:nvPr>
            <p:ph type="ctrTitle"/>
          </p:nvPr>
        </p:nvSpPr>
        <p:spPr>
          <a:xfrm>
            <a:off x="685800" y="2530479"/>
            <a:ext cx="7772400" cy="14700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rmAutofit/>
          </a:bodyPr>
          <a:lstStyle/>
          <a:p>
            <a:pPr eaLnBrk="1" fontAlgn="auto" hangingPunct="1">
              <a:spcAft>
                <a:spcPts val="0"/>
              </a:spcAft>
              <a:defRPr/>
            </a:pPr>
            <a:r>
              <a:rPr lang="fr-FR" sz="6600" b="1" dirty="0" smtClean="0">
                <a:effectLst/>
              </a:rPr>
              <a:t>HYDRODYNAMIQUE</a:t>
            </a:r>
            <a:endParaRPr lang="fr-FR" sz="6600" b="1" dirty="0">
              <a:effectLst/>
            </a:endParaRPr>
          </a:p>
        </p:txBody>
      </p:sp>
      <p:pic>
        <p:nvPicPr>
          <p:cNvPr id="19457" name="Picture 1" descr="C:\Users\bik\Desktop\Capture.PNG"/>
          <p:cNvPicPr>
            <a:picLocks noChangeAspect="1" noChangeArrowheads="1"/>
          </p:cNvPicPr>
          <p:nvPr/>
        </p:nvPicPr>
        <p:blipFill>
          <a:blip r:embed="rId4"/>
          <a:srcRect/>
          <a:stretch>
            <a:fillRect/>
          </a:stretch>
        </p:blipFill>
        <p:spPr bwMode="auto">
          <a:xfrm>
            <a:off x="5857875" y="0"/>
            <a:ext cx="3286125" cy="2657475"/>
          </a:xfrm>
          <a:prstGeom prst="ellipse">
            <a:avLst/>
          </a:prstGeom>
          <a:ln>
            <a:noFill/>
          </a:ln>
          <a:effectLst>
            <a:softEdge rad="112500"/>
          </a:effectLst>
        </p:spPr>
      </p:pic>
      <p:pic>
        <p:nvPicPr>
          <p:cNvPr id="19458" name="Picture 2" descr="C:\Users\bik\Desktop\avion1.PNG"/>
          <p:cNvPicPr>
            <a:picLocks noChangeAspect="1" noChangeArrowheads="1"/>
          </p:cNvPicPr>
          <p:nvPr/>
        </p:nvPicPr>
        <p:blipFill>
          <a:blip r:embed="rId5"/>
          <a:srcRect/>
          <a:stretch>
            <a:fillRect/>
          </a:stretch>
        </p:blipFill>
        <p:spPr bwMode="auto">
          <a:xfrm>
            <a:off x="0" y="642918"/>
            <a:ext cx="3661197" cy="2143140"/>
          </a:xfrm>
          <a:prstGeom prst="ellipse">
            <a:avLst/>
          </a:prstGeom>
          <a:ln>
            <a:noFill/>
          </a:ln>
          <a:effectLst>
            <a:softEdge rad="112500"/>
          </a:effectLst>
        </p:spPr>
      </p:pic>
      <p:pic>
        <p:nvPicPr>
          <p:cNvPr id="19460" name="Picture 4" descr="C:\Users\bik\Desktop\images.jpeg"/>
          <p:cNvPicPr>
            <a:picLocks noChangeAspect="1" noChangeArrowheads="1"/>
          </p:cNvPicPr>
          <p:nvPr/>
        </p:nvPicPr>
        <p:blipFill>
          <a:blip r:embed="rId6"/>
          <a:srcRect/>
          <a:stretch>
            <a:fillRect/>
          </a:stretch>
        </p:blipFill>
        <p:spPr bwMode="auto">
          <a:xfrm>
            <a:off x="6429388" y="4357694"/>
            <a:ext cx="2143125" cy="2143125"/>
          </a:xfrm>
          <a:prstGeom prst="ellipse">
            <a:avLst/>
          </a:prstGeom>
          <a:ln>
            <a:noFill/>
          </a:ln>
          <a:effectLst>
            <a:softEdge rad="112500"/>
          </a:effectLst>
        </p:spPr>
      </p:pic>
      <p:pic>
        <p:nvPicPr>
          <p:cNvPr id="19461" name="Picture 5" descr="C:\Users\bik\Desktop\Pulvérisateur-660x330.jpg"/>
          <p:cNvPicPr>
            <a:picLocks noChangeAspect="1" noChangeArrowheads="1"/>
          </p:cNvPicPr>
          <p:nvPr/>
        </p:nvPicPr>
        <p:blipFill>
          <a:blip r:embed="rId7"/>
          <a:srcRect/>
          <a:stretch>
            <a:fillRect/>
          </a:stretch>
        </p:blipFill>
        <p:spPr bwMode="auto">
          <a:xfrm>
            <a:off x="285720" y="4214818"/>
            <a:ext cx="4714886" cy="2357443"/>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101600" y="0"/>
            <a:ext cx="9245600" cy="678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107950" y="765175"/>
            <a:ext cx="8920163" cy="573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Documents and Settings\G.I.B\Mes documents\Mes images\levitation.JPG"/>
          <p:cNvPicPr>
            <a:picLocks noChangeAspect="1" noChangeArrowheads="1"/>
          </p:cNvPicPr>
          <p:nvPr/>
        </p:nvPicPr>
        <p:blipFill>
          <a:blip r:embed="rId2"/>
          <a:srcRect/>
          <a:stretch>
            <a:fillRect/>
          </a:stretch>
        </p:blipFill>
        <p:spPr bwMode="auto">
          <a:xfrm>
            <a:off x="1214438" y="0"/>
            <a:ext cx="70008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b="1" smtClean="0">
                <a:solidFill>
                  <a:srgbClr val="0070C0"/>
                </a:solidFill>
              </a:rPr>
              <a:t>III  Relation de Bernoulli</a:t>
            </a:r>
            <a:endParaRPr lang="fr-FR" smtClean="0">
              <a:solidFill>
                <a:srgbClr val="0070C0"/>
              </a:solidFill>
            </a:endParaRPr>
          </a:p>
        </p:txBody>
      </p:sp>
      <p:sp>
        <p:nvSpPr>
          <p:cNvPr id="18435" name="Rectangle 3"/>
          <p:cNvSpPr>
            <a:spLocks noChangeArrowheads="1"/>
          </p:cNvSpPr>
          <p:nvPr/>
        </p:nvSpPr>
        <p:spPr bwMode="auto">
          <a:xfrm>
            <a:off x="571500" y="1285875"/>
            <a:ext cx="7929563" cy="1938338"/>
          </a:xfrm>
          <a:prstGeom prst="rect">
            <a:avLst/>
          </a:prstGeom>
          <a:noFill/>
          <a:ln w="9525">
            <a:noFill/>
            <a:miter lim="800000"/>
            <a:headEnd/>
            <a:tailEnd/>
          </a:ln>
        </p:spPr>
        <p:txBody>
          <a:bodyPr>
            <a:spAutoFit/>
          </a:bodyPr>
          <a:lstStyle/>
          <a:p>
            <a:r>
              <a:rPr lang="fr-FR" sz="2400">
                <a:latin typeface="Calibri" pitchFamily="34" charset="0"/>
              </a:rPr>
              <a:t>A partir du principe de conservation de l’énergie, on peut démontrer que</a:t>
            </a:r>
          </a:p>
          <a:p>
            <a:r>
              <a:rPr lang="fr-FR" sz="2400">
                <a:latin typeface="Calibri" pitchFamily="34" charset="0"/>
              </a:rPr>
              <a:t>               - si l’écoulement est stationnaire,</a:t>
            </a:r>
          </a:p>
          <a:p>
            <a:r>
              <a:rPr lang="fr-FR" sz="2400">
                <a:latin typeface="Calibri" pitchFamily="34" charset="0"/>
              </a:rPr>
              <a:t>               - si la viscosité est négligeable,</a:t>
            </a:r>
          </a:p>
          <a:p>
            <a:r>
              <a:rPr lang="fr-FR" sz="2400">
                <a:latin typeface="Calibri" pitchFamily="34" charset="0"/>
              </a:rPr>
              <a:t>               - si le fluide n’est soumis qu’aux forces de pesanteur,</a:t>
            </a:r>
          </a:p>
        </p:txBody>
      </p:sp>
      <p:sp>
        <p:nvSpPr>
          <p:cNvPr id="18436" name="Rectangle 4"/>
          <p:cNvSpPr>
            <a:spLocks noChangeArrowheads="1"/>
          </p:cNvSpPr>
          <p:nvPr/>
        </p:nvSpPr>
        <p:spPr bwMode="auto">
          <a:xfrm>
            <a:off x="357188" y="3286125"/>
            <a:ext cx="8429625" cy="1200150"/>
          </a:xfrm>
          <a:prstGeom prst="rect">
            <a:avLst/>
          </a:prstGeom>
          <a:noFill/>
          <a:ln w="9525">
            <a:noFill/>
            <a:miter lim="800000"/>
            <a:headEnd/>
            <a:tailEnd/>
          </a:ln>
        </p:spPr>
        <p:txBody>
          <a:bodyPr>
            <a:spAutoFit/>
          </a:bodyPr>
          <a:lstStyle/>
          <a:p>
            <a:r>
              <a:rPr lang="fr-FR" sz="2400">
                <a:latin typeface="Calibri" pitchFamily="34" charset="0"/>
              </a:rPr>
              <a:t>alors la somme des </a:t>
            </a:r>
            <a:r>
              <a:rPr lang="fr-FR" sz="2400" u="sng">
                <a:latin typeface="Calibri" pitchFamily="34" charset="0"/>
              </a:rPr>
              <a:t>énergies cinétique</a:t>
            </a:r>
            <a:r>
              <a:rPr lang="fr-FR" sz="2400">
                <a:latin typeface="Calibri" pitchFamily="34" charset="0"/>
              </a:rPr>
              <a:t>, </a:t>
            </a:r>
            <a:r>
              <a:rPr lang="fr-FR" sz="2400" u="sng">
                <a:latin typeface="Calibri" pitchFamily="34" charset="0"/>
              </a:rPr>
              <a:t>potentielle</a:t>
            </a:r>
            <a:r>
              <a:rPr lang="fr-FR" sz="2400">
                <a:latin typeface="Calibri" pitchFamily="34" charset="0"/>
              </a:rPr>
              <a:t> et </a:t>
            </a:r>
            <a:r>
              <a:rPr lang="fr-FR" sz="2400" u="sng">
                <a:latin typeface="Calibri" pitchFamily="34" charset="0"/>
              </a:rPr>
              <a:t>de pression </a:t>
            </a:r>
            <a:r>
              <a:rPr lang="fr-FR" sz="2400">
                <a:latin typeface="Calibri" pitchFamily="34" charset="0"/>
              </a:rPr>
              <a:t>par unité de volume de fluide est constante le long d’une ligne de courant. on peut écrire:</a:t>
            </a:r>
          </a:p>
        </p:txBody>
      </p:sp>
      <p:pic>
        <p:nvPicPr>
          <p:cNvPr id="18437" name="Picture 2"/>
          <p:cNvPicPr>
            <a:picLocks noChangeAspect="1" noChangeArrowheads="1"/>
          </p:cNvPicPr>
          <p:nvPr/>
        </p:nvPicPr>
        <p:blipFill>
          <a:blip r:embed="rId2"/>
          <a:srcRect/>
          <a:stretch>
            <a:fillRect/>
          </a:stretch>
        </p:blipFill>
        <p:spPr bwMode="auto">
          <a:xfrm>
            <a:off x="47625" y="5000625"/>
            <a:ext cx="8053388" cy="1200150"/>
          </a:xfrm>
          <a:prstGeom prst="rect">
            <a:avLst/>
          </a:prstGeom>
          <a:noFill/>
          <a:ln w="9525">
            <a:noFill/>
            <a:miter lim="800000"/>
            <a:headEnd/>
            <a:tailEnd/>
          </a:ln>
        </p:spPr>
      </p:pic>
      <p:sp>
        <p:nvSpPr>
          <p:cNvPr id="18438" name="Rectangle 6"/>
          <p:cNvSpPr>
            <a:spLocks noChangeArrowheads="1"/>
          </p:cNvSpPr>
          <p:nvPr/>
        </p:nvSpPr>
        <p:spPr bwMode="auto">
          <a:xfrm>
            <a:off x="642938" y="6286500"/>
            <a:ext cx="7429500" cy="461963"/>
          </a:xfrm>
          <a:prstGeom prst="rect">
            <a:avLst/>
          </a:prstGeom>
          <a:noFill/>
          <a:ln w="9525">
            <a:noFill/>
            <a:miter lim="800000"/>
            <a:headEnd/>
            <a:tailEnd/>
          </a:ln>
        </p:spPr>
        <p:txBody>
          <a:bodyPr>
            <a:spAutoFit/>
          </a:bodyPr>
          <a:lstStyle/>
          <a:p>
            <a:r>
              <a:rPr lang="fr-FR" sz="2400">
                <a:latin typeface="Calibri" pitchFamily="34" charset="0"/>
              </a:rPr>
              <a:t>Cette relation est attribuée à Daniel Bernoulli (1700-1782).</a:t>
            </a:r>
          </a:p>
        </p:txBody>
      </p:sp>
      <p:sp>
        <p:nvSpPr>
          <p:cNvPr id="8" name="Titre 1"/>
          <p:cNvSpPr txBox="1">
            <a:spLocks/>
          </p:cNvSpPr>
          <p:nvPr/>
        </p:nvSpPr>
        <p:spPr>
          <a:xfrm>
            <a:off x="7524750" y="5143500"/>
            <a:ext cx="1616075" cy="857250"/>
          </a:xfrm>
          <a:prstGeom prst="rect">
            <a:avLst/>
          </a:prstGeom>
        </p:spPr>
        <p:txBody>
          <a:bodyPr anchor="ctr">
            <a:normAutofit/>
          </a:bodyPr>
          <a:lstStyle/>
          <a:p>
            <a:pPr algn="ctr" fontAlgn="auto">
              <a:spcAft>
                <a:spcPts val="0"/>
              </a:spcAft>
              <a:defRPr/>
            </a:pPr>
            <a:r>
              <a:rPr lang="fr-FR" sz="2800" b="1" i="1" dirty="0">
                <a:latin typeface="+mj-lt"/>
                <a:ea typeface="+mj-ea"/>
                <a:cs typeface="+mj-cs"/>
              </a:rPr>
              <a:t>       … (3)</a:t>
            </a:r>
            <a:endParaRPr lang="fr-FR" sz="2800" dirty="0">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218" name="AutoShape 2" descr="Image result for bernoull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sp>
        <p:nvSpPr>
          <p:cNvPr id="9219" name="AutoShape 4" descr="Image result for bernoulli"/>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fr-FR"/>
          </a:p>
        </p:txBody>
      </p:sp>
      <p:pic>
        <p:nvPicPr>
          <p:cNvPr id="9220" name="Picture 5" descr="C:\Users\agro\Desktop\téléchargement.jpg"/>
          <p:cNvPicPr>
            <a:picLocks noChangeAspect="1" noChangeArrowheads="1"/>
          </p:cNvPicPr>
          <p:nvPr/>
        </p:nvPicPr>
        <p:blipFill>
          <a:blip r:embed="rId3"/>
          <a:srcRect/>
          <a:stretch>
            <a:fillRect/>
          </a:stretch>
        </p:blipFill>
        <p:spPr bwMode="auto">
          <a:xfrm>
            <a:off x="285750" y="285750"/>
            <a:ext cx="3500438" cy="3500438"/>
          </a:xfrm>
          <a:prstGeom prst="rect">
            <a:avLst/>
          </a:prstGeom>
          <a:noFill/>
          <a:ln w="9525">
            <a:noFill/>
            <a:miter lim="800000"/>
            <a:headEnd/>
            <a:tailEnd/>
          </a:ln>
        </p:spPr>
      </p:pic>
      <p:sp>
        <p:nvSpPr>
          <p:cNvPr id="9221" name="AutoShape 7" descr="Image result for bernoulli">
            <a:hlinkClick r:id="rId4"/>
          </p:cNvPr>
          <p:cNvSpPr>
            <a:spLocks noChangeAspect="1" noChangeArrowheads="1"/>
          </p:cNvSpPr>
          <p:nvPr/>
        </p:nvSpPr>
        <p:spPr bwMode="auto">
          <a:xfrm>
            <a:off x="92075" y="-68263"/>
            <a:ext cx="304800" cy="304801"/>
          </a:xfrm>
          <a:prstGeom prst="rect">
            <a:avLst/>
          </a:prstGeom>
          <a:noFill/>
          <a:ln w="9525">
            <a:noFill/>
            <a:miter lim="800000"/>
            <a:headEnd/>
            <a:tailEnd/>
          </a:ln>
        </p:spPr>
        <p:txBody>
          <a:bodyPr/>
          <a:lstStyle/>
          <a:p>
            <a:endParaRPr lang="fr-FR"/>
          </a:p>
        </p:txBody>
      </p:sp>
      <p:sp>
        <p:nvSpPr>
          <p:cNvPr id="9222" name="Rectangle 6"/>
          <p:cNvSpPr>
            <a:spLocks noChangeArrowheads="1"/>
          </p:cNvSpPr>
          <p:nvPr/>
        </p:nvSpPr>
        <p:spPr bwMode="auto">
          <a:xfrm>
            <a:off x="714375" y="4357688"/>
            <a:ext cx="2706688" cy="523875"/>
          </a:xfrm>
          <a:prstGeom prst="rect">
            <a:avLst/>
          </a:prstGeom>
          <a:noFill/>
          <a:ln w="9525">
            <a:noFill/>
            <a:miter lim="800000"/>
            <a:headEnd/>
            <a:tailEnd/>
          </a:ln>
        </p:spPr>
        <p:txBody>
          <a:bodyPr wrap="none">
            <a:spAutoFit/>
          </a:bodyPr>
          <a:lstStyle/>
          <a:p>
            <a:pPr eaLnBrk="0" hangingPunct="0"/>
            <a:r>
              <a:rPr lang="fr-FR" sz="2800">
                <a:solidFill>
                  <a:srgbClr val="70757A"/>
                </a:solidFill>
                <a:hlinkClick r:id="rId5"/>
              </a:rPr>
              <a:t>Daniel Bernoulli</a:t>
            </a:r>
            <a:endParaRPr lang="fr-FR" sz="2800">
              <a:solidFill>
                <a:srgbClr val="660099"/>
              </a:solidFill>
            </a:endParaRPr>
          </a:p>
        </p:txBody>
      </p:sp>
      <p:sp>
        <p:nvSpPr>
          <p:cNvPr id="9223" name="ZoneTexte 7"/>
          <p:cNvSpPr txBox="1">
            <a:spLocks noChangeArrowheads="1"/>
          </p:cNvSpPr>
          <p:nvPr/>
        </p:nvSpPr>
        <p:spPr bwMode="auto">
          <a:xfrm>
            <a:off x="4000500" y="928688"/>
            <a:ext cx="4857750" cy="4800600"/>
          </a:xfrm>
          <a:prstGeom prst="rect">
            <a:avLst/>
          </a:prstGeom>
          <a:noFill/>
          <a:ln w="9525">
            <a:noFill/>
            <a:miter lim="800000"/>
            <a:headEnd/>
            <a:tailEnd/>
          </a:ln>
        </p:spPr>
        <p:txBody>
          <a:bodyPr>
            <a:spAutoFit/>
          </a:bodyPr>
          <a:lstStyle/>
          <a:p>
            <a:pPr algn="ctr"/>
            <a:r>
              <a:rPr lang="fr-FR" b="1" dirty="0"/>
              <a:t>Daniel Bernoulli </a:t>
            </a:r>
          </a:p>
          <a:p>
            <a:pPr algn="ctr"/>
            <a:r>
              <a:rPr lang="fr-FR" b="1" dirty="0"/>
              <a:t>(8 février 1700 au 17 mars 1782) </a:t>
            </a:r>
          </a:p>
          <a:p>
            <a:endParaRPr lang="fr-FR" dirty="0"/>
          </a:p>
          <a:p>
            <a:pPr algn="just"/>
            <a:r>
              <a:rPr lang="fr-FR" dirty="0"/>
              <a:t>était un </a:t>
            </a:r>
            <a:r>
              <a:rPr lang="fr-FR" dirty="0">
                <a:hlinkClick r:id="rId6" tooltip="Mathématicien"/>
              </a:rPr>
              <a:t>mathématicien</a:t>
            </a:r>
            <a:r>
              <a:rPr lang="fr-FR" dirty="0"/>
              <a:t> et </a:t>
            </a:r>
            <a:r>
              <a:rPr lang="fr-FR" dirty="0">
                <a:hlinkClick r:id="rId7" tooltip="Physicien"/>
              </a:rPr>
              <a:t>physicien</a:t>
            </a:r>
            <a:r>
              <a:rPr lang="fr-FR" dirty="0"/>
              <a:t> suisse et faisait partie des nombreux éminents mathématiciens de la </a:t>
            </a:r>
            <a:r>
              <a:rPr lang="fr-FR" dirty="0">
                <a:hlinkClick r:id="rId8" tooltip="Famille Bernoulli"/>
              </a:rPr>
              <a:t>famille Bernoulli</a:t>
            </a:r>
            <a:r>
              <a:rPr lang="fr-FR" dirty="0"/>
              <a:t> . Il est particulièrement connu pour ses applications des mathématiques à la mécanique, en particulier </a:t>
            </a:r>
            <a:r>
              <a:rPr lang="fr-FR" dirty="0">
                <a:hlinkClick r:id="rId9" tooltip="Mécanique des fluides"/>
              </a:rPr>
              <a:t>la mécanique des fluides</a:t>
            </a:r>
            <a:r>
              <a:rPr lang="fr-FR" dirty="0"/>
              <a:t> , et pour son travail de pionnier dans les </a:t>
            </a:r>
            <a:r>
              <a:rPr lang="fr-FR" dirty="0">
                <a:hlinkClick r:id="rId10" tooltip="Probabilité"/>
              </a:rPr>
              <a:t>domaines des probabilités</a:t>
            </a:r>
            <a:r>
              <a:rPr lang="fr-FR" dirty="0"/>
              <a:t> et des </a:t>
            </a:r>
            <a:r>
              <a:rPr lang="fr-FR" dirty="0">
                <a:hlinkClick r:id="rId11" tooltip="Statistiques"/>
              </a:rPr>
              <a:t>statistiques</a:t>
            </a:r>
            <a:r>
              <a:rPr lang="fr-FR" dirty="0"/>
              <a:t> . Son nom est commémoré dans le </a:t>
            </a:r>
            <a:r>
              <a:rPr lang="fr-FR" dirty="0">
                <a:hlinkClick r:id="rId12" tooltip="Principe de Bernoulli"/>
              </a:rPr>
              <a:t>principe de Bernoulli</a:t>
            </a:r>
            <a:r>
              <a:rPr lang="fr-FR" dirty="0"/>
              <a:t> , un exemple particulier de </a:t>
            </a:r>
            <a:r>
              <a:rPr lang="fr-FR" dirty="0">
                <a:hlinkClick r:id="rId13" tooltip="Conservation d'énergie"/>
              </a:rPr>
              <a:t>conservation de l'énergie</a:t>
            </a:r>
            <a:r>
              <a:rPr lang="fr-FR" dirty="0"/>
              <a:t>, qui décrit les mathématiques du mécanisme sous-jacent au fonctionnement de deux technologies importantes du 20ème siècle: le </a:t>
            </a:r>
            <a:r>
              <a:rPr lang="fr-FR" dirty="0">
                <a:hlinkClick r:id="rId14" tooltip="Carburateur"/>
              </a:rPr>
              <a:t>carburateur</a:t>
            </a:r>
            <a:r>
              <a:rPr lang="fr-FR" dirty="0"/>
              <a:t> et l’ </a:t>
            </a:r>
            <a:r>
              <a:rPr lang="fr-FR" dirty="0">
                <a:hlinkClick r:id="rId15" tooltip="Aile"/>
              </a:rPr>
              <a:t>aile de</a:t>
            </a:r>
            <a:r>
              <a:rPr lang="fr-FR" dirty="0"/>
              <a:t> l’avion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14313" y="2286000"/>
          <a:ext cx="8501122" cy="1714512"/>
        </p:xfrm>
        <a:graphic>
          <a:graphicData uri="http://schemas.openxmlformats.org/drawingml/2006/table">
            <a:tbl>
              <a:tblPr/>
              <a:tblGrid>
                <a:gridCol w="8501122"/>
              </a:tblGrid>
              <a:tr h="1714512">
                <a:tc>
                  <a:txBody>
                    <a:bodyPr/>
                    <a:lstStyle/>
                    <a:p>
                      <a:pPr algn="ctr">
                        <a:spcAft>
                          <a:spcPts val="0"/>
                        </a:spcAft>
                      </a:pPr>
                      <a:r>
                        <a:rPr lang="fr-FR" sz="1800" b="1" i="1" dirty="0">
                          <a:latin typeface="Times New Roman"/>
                          <a:ea typeface="Times New Roman"/>
                          <a:cs typeface="Arial"/>
                        </a:rPr>
                        <a:t>Energie potentielle + Energie cinétique + Energie de pression (travail) = Constante</a:t>
                      </a:r>
                      <a:endParaRPr lang="fr-FR" sz="1800" dirty="0">
                        <a:latin typeface="Times New Roman"/>
                        <a:ea typeface="Times New Roman"/>
                        <a:cs typeface="Arial"/>
                      </a:endParaRPr>
                    </a:p>
                  </a:txBody>
                  <a:tcPr marL="19050" marR="19050" marT="19050" marB="19050" anchor="ctr">
                    <a:lnL>
                      <a:noFill/>
                    </a:lnL>
                    <a:lnR>
                      <a:noFill/>
                    </a:lnR>
                    <a:lnT>
                      <a:noFill/>
                    </a:lnT>
                    <a:lnB>
                      <a:noFill/>
                    </a:lnB>
                    <a:solidFill>
                      <a:srgbClr val="FFCC99"/>
                    </a:solidFill>
                  </a:tcPr>
                </a:tc>
              </a:tr>
            </a:tbl>
          </a:graphicData>
        </a:graphic>
      </p:graphicFrame>
      <p:sp>
        <p:nvSpPr>
          <p:cNvPr id="19460" name="Rectangle 1"/>
          <p:cNvSpPr>
            <a:spLocks noChangeArrowheads="1"/>
          </p:cNvSpPr>
          <p:nvPr/>
        </p:nvSpPr>
        <p:spPr bwMode="auto">
          <a:xfrm>
            <a:off x="214313" y="1143000"/>
            <a:ext cx="8609012" cy="830263"/>
          </a:xfrm>
          <a:prstGeom prst="rect">
            <a:avLst/>
          </a:prstGeom>
          <a:noFill/>
          <a:ln w="9525">
            <a:noFill/>
            <a:miter lim="800000"/>
            <a:headEnd/>
            <a:tailEnd/>
          </a:ln>
        </p:spPr>
        <p:txBody>
          <a:bodyPr wrap="none" anchor="ctr">
            <a:spAutoFit/>
          </a:bodyPr>
          <a:lstStyle/>
          <a:p>
            <a:r>
              <a:rPr lang="fr-FR" sz="2400" b="1">
                <a:cs typeface="Times New Roman" pitchFamily="18" charset="0"/>
              </a:rPr>
              <a:t>N.B :</a:t>
            </a:r>
            <a:r>
              <a:rPr lang="fr-FR" sz="2400">
                <a:cs typeface="Times New Roman" pitchFamily="18" charset="0"/>
              </a:rPr>
              <a:t> Le théorème de Bernoulli exprime alors la conservation </a:t>
            </a:r>
          </a:p>
          <a:p>
            <a:r>
              <a:rPr lang="fr-FR" sz="2400">
                <a:cs typeface="Times New Roman" pitchFamily="18" charset="0"/>
              </a:rPr>
              <a:t>de l'énergie que possède le fluide au point </a:t>
            </a:r>
            <a:r>
              <a:rPr lang="fr-FR" sz="2400" b="1">
                <a:cs typeface="Times New Roman" pitchFamily="18" charset="0"/>
              </a:rPr>
              <a:t>1</a:t>
            </a:r>
            <a:r>
              <a:rPr lang="fr-FR" sz="2400">
                <a:cs typeface="Times New Roman" pitchFamily="18" charset="0"/>
              </a:rPr>
              <a:t> et au point </a:t>
            </a:r>
            <a:r>
              <a:rPr lang="fr-FR" sz="2400" b="1">
                <a:cs typeface="Times New Roman" pitchFamily="18" charset="0"/>
              </a:rPr>
              <a:t>2</a:t>
            </a:r>
            <a:r>
              <a:rPr lang="fr-FR" sz="2400">
                <a:cs typeface="Times New Roman"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3"/>
          <p:cNvSpPr>
            <a:spLocks noChangeArrowheads="1"/>
          </p:cNvSpPr>
          <p:nvPr/>
        </p:nvSpPr>
        <p:spPr bwMode="auto">
          <a:xfrm>
            <a:off x="642938" y="500063"/>
            <a:ext cx="7500937" cy="830262"/>
          </a:xfrm>
          <a:prstGeom prst="rect">
            <a:avLst/>
          </a:prstGeom>
          <a:noFill/>
          <a:ln w="9525">
            <a:noFill/>
            <a:miter lim="800000"/>
            <a:headEnd/>
            <a:tailEnd/>
          </a:ln>
        </p:spPr>
        <p:txBody>
          <a:bodyPr>
            <a:spAutoFit/>
          </a:bodyPr>
          <a:lstStyle/>
          <a:p>
            <a:r>
              <a:rPr lang="fr-FR" sz="2400">
                <a:latin typeface="Calibri" pitchFamily="34" charset="0"/>
              </a:rPr>
              <a:t>L’expression  que nous venons de trouver peut se mettre sous deux formes :</a:t>
            </a:r>
          </a:p>
        </p:txBody>
      </p:sp>
      <p:graphicFrame>
        <p:nvGraphicFramePr>
          <p:cNvPr id="25" name="Tableau 24"/>
          <p:cNvGraphicFramePr>
            <a:graphicFrameLocks noGrp="1"/>
          </p:cNvGraphicFramePr>
          <p:nvPr/>
        </p:nvGraphicFramePr>
        <p:xfrm>
          <a:off x="642938" y="2643188"/>
          <a:ext cx="8321550" cy="2571768"/>
        </p:xfrm>
        <a:graphic>
          <a:graphicData uri="http://schemas.openxmlformats.org/drawingml/2006/table">
            <a:tbl>
              <a:tblPr/>
              <a:tblGrid>
                <a:gridCol w="3679057"/>
                <a:gridCol w="4642493"/>
              </a:tblGrid>
              <a:tr h="1238259">
                <a:tc>
                  <a:txBody>
                    <a:bodyPr/>
                    <a:lstStyle/>
                    <a:p>
                      <a:pPr>
                        <a:spcAft>
                          <a:spcPts val="0"/>
                        </a:spcAft>
                      </a:pPr>
                      <a:r>
                        <a:rPr lang="fr-FR" sz="2400" b="1" i="1" dirty="0">
                          <a:latin typeface="Times New Roman"/>
                          <a:ea typeface="Times New Roman"/>
                          <a:cs typeface="Arial"/>
                        </a:rPr>
                        <a:t>Le liquide est caractérisé par sa pression totale</a:t>
                      </a:r>
                      <a:endParaRPr lang="fr-FR"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2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9">
                <a:tc>
                  <a:txBody>
                    <a:bodyPr/>
                    <a:lstStyle/>
                    <a:p>
                      <a:pPr>
                        <a:spcAft>
                          <a:spcPts val="0"/>
                        </a:spcAft>
                      </a:pPr>
                      <a:r>
                        <a:rPr lang="fr-FR" sz="2400" b="1" i="1" dirty="0">
                          <a:latin typeface="Times New Roman"/>
                          <a:ea typeface="Times New Roman"/>
                          <a:cs typeface="Arial"/>
                        </a:rPr>
                        <a:t>Le liquide est caractérisé par sa charge</a:t>
                      </a:r>
                      <a:endParaRPr lang="fr-FR"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098" name="Object 23"/>
          <p:cNvGraphicFramePr>
            <a:graphicFrameLocks noChangeAspect="1"/>
          </p:cNvGraphicFramePr>
          <p:nvPr/>
        </p:nvGraphicFramePr>
        <p:xfrm>
          <a:off x="4286250" y="2636838"/>
          <a:ext cx="4597400" cy="1149350"/>
        </p:xfrm>
        <a:graphic>
          <a:graphicData uri="http://schemas.openxmlformats.org/presentationml/2006/ole">
            <p:oleObj spid="_x0000_s4098" name="Équation" r:id="rId3" imgW="1562100" imgH="393700" progId="Equation.3">
              <p:embed/>
            </p:oleObj>
          </a:graphicData>
        </a:graphic>
      </p:graphicFrame>
      <p:graphicFrame>
        <p:nvGraphicFramePr>
          <p:cNvPr id="4099" name="Object 22"/>
          <p:cNvGraphicFramePr>
            <a:graphicFrameLocks noChangeAspect="1"/>
          </p:cNvGraphicFramePr>
          <p:nvPr/>
        </p:nvGraphicFramePr>
        <p:xfrm>
          <a:off x="4572000" y="3929063"/>
          <a:ext cx="4032250" cy="1233487"/>
        </p:xfrm>
        <a:graphic>
          <a:graphicData uri="http://schemas.openxmlformats.org/presentationml/2006/ole">
            <p:oleObj spid="_x0000_s4099" name="Équation" r:id="rId4" imgW="1231366" imgH="444307"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1"/>
          <p:cNvSpPr>
            <a:spLocks noChangeArrowheads="1"/>
          </p:cNvSpPr>
          <p:nvPr/>
        </p:nvSpPr>
        <p:spPr bwMode="auto">
          <a:xfrm>
            <a:off x="428625" y="857250"/>
            <a:ext cx="7715250" cy="830263"/>
          </a:xfrm>
          <a:prstGeom prst="rect">
            <a:avLst/>
          </a:prstGeom>
          <a:noFill/>
          <a:ln w="9525">
            <a:noFill/>
            <a:miter lim="800000"/>
            <a:headEnd/>
            <a:tailEnd/>
          </a:ln>
        </p:spPr>
        <p:txBody>
          <a:bodyPr>
            <a:spAutoFit/>
          </a:bodyPr>
          <a:lstStyle/>
          <a:p>
            <a:r>
              <a:rPr lang="fr-FR" sz="2400">
                <a:latin typeface="Calibri" pitchFamily="34" charset="0"/>
              </a:rPr>
              <a:t>Les expressions ci-dessus font apparaître quelques termes jouant un grand rôle dans le comportement des liquides :</a:t>
            </a:r>
          </a:p>
        </p:txBody>
      </p:sp>
      <p:graphicFrame>
        <p:nvGraphicFramePr>
          <p:cNvPr id="3" name="Tableau 2"/>
          <p:cNvGraphicFramePr>
            <a:graphicFrameLocks noGrp="1"/>
          </p:cNvGraphicFramePr>
          <p:nvPr/>
        </p:nvGraphicFramePr>
        <p:xfrm>
          <a:off x="611188" y="2286000"/>
          <a:ext cx="7818092" cy="4023320"/>
        </p:xfrm>
        <a:graphic>
          <a:graphicData uri="http://schemas.openxmlformats.org/drawingml/2006/table">
            <a:tbl>
              <a:tblPr/>
              <a:tblGrid>
                <a:gridCol w="2808312"/>
                <a:gridCol w="5009780"/>
              </a:tblGrid>
              <a:tr h="1451098">
                <a:tc>
                  <a:txBody>
                    <a:bodyPr/>
                    <a:lstStyle/>
                    <a:p>
                      <a:pPr>
                        <a:spcAft>
                          <a:spcPts val="0"/>
                        </a:spcAft>
                      </a:pPr>
                      <a:r>
                        <a:rPr lang="fr-FR" sz="2400" b="1" i="1" dirty="0">
                          <a:latin typeface="Times New Roman"/>
                          <a:ea typeface="Times New Roman"/>
                          <a:cs typeface="Arial"/>
                        </a:rPr>
                        <a:t>Pression totale</a:t>
                      </a:r>
                      <a:endParaRPr lang="fr-FR"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20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538">
                <a:tc>
                  <a:txBody>
                    <a:bodyPr/>
                    <a:lstStyle/>
                    <a:p>
                      <a:pPr>
                        <a:spcAft>
                          <a:spcPts val="0"/>
                        </a:spcAft>
                      </a:pPr>
                      <a:r>
                        <a:rPr lang="fr-FR" sz="2400" b="1" i="1" dirty="0">
                          <a:latin typeface="Times New Roman"/>
                          <a:ea typeface="Times New Roman"/>
                          <a:cs typeface="Arial"/>
                        </a:rPr>
                        <a:t>Pression motrice</a:t>
                      </a:r>
                      <a:endParaRPr lang="fr-FR"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7684">
                <a:tc>
                  <a:txBody>
                    <a:bodyPr/>
                    <a:lstStyle/>
                    <a:p>
                      <a:pPr>
                        <a:spcAft>
                          <a:spcPts val="0"/>
                        </a:spcAft>
                      </a:pPr>
                      <a:r>
                        <a:rPr lang="fr-FR" sz="2400" b="1" i="1" dirty="0">
                          <a:latin typeface="Times New Roman"/>
                          <a:ea typeface="Times New Roman"/>
                          <a:cs typeface="Arial"/>
                        </a:rPr>
                        <a:t>Pression dynamique</a:t>
                      </a:r>
                      <a:endParaRPr lang="fr-FR" sz="24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200" dirty="0">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122" name="Object 3"/>
          <p:cNvGraphicFramePr>
            <a:graphicFrameLocks noChangeAspect="1"/>
          </p:cNvGraphicFramePr>
          <p:nvPr/>
        </p:nvGraphicFramePr>
        <p:xfrm>
          <a:off x="3471863" y="2420938"/>
          <a:ext cx="4814887" cy="1295400"/>
        </p:xfrm>
        <a:graphic>
          <a:graphicData uri="http://schemas.openxmlformats.org/presentationml/2006/ole">
            <p:oleObj spid="_x0000_s5122" name="Équation" r:id="rId3" imgW="1562100" imgH="393700" progId="Equation.3">
              <p:embed/>
            </p:oleObj>
          </a:graphicData>
        </a:graphic>
      </p:graphicFrame>
      <p:graphicFrame>
        <p:nvGraphicFramePr>
          <p:cNvPr id="5123" name="Object 2"/>
          <p:cNvGraphicFramePr>
            <a:graphicFrameLocks noChangeAspect="1"/>
          </p:cNvGraphicFramePr>
          <p:nvPr/>
        </p:nvGraphicFramePr>
        <p:xfrm>
          <a:off x="3927475" y="3571875"/>
          <a:ext cx="4379913" cy="936625"/>
        </p:xfrm>
        <a:graphic>
          <a:graphicData uri="http://schemas.openxmlformats.org/presentationml/2006/ole">
            <p:oleObj spid="_x0000_s5123" name="Équation" r:id="rId4" imgW="622030" imgH="203112" progId="Equation.3">
              <p:embed/>
            </p:oleObj>
          </a:graphicData>
        </a:graphic>
      </p:graphicFrame>
      <p:graphicFrame>
        <p:nvGraphicFramePr>
          <p:cNvPr id="5124" name="Object 1"/>
          <p:cNvGraphicFramePr>
            <a:graphicFrameLocks noChangeAspect="1"/>
          </p:cNvGraphicFramePr>
          <p:nvPr/>
        </p:nvGraphicFramePr>
        <p:xfrm>
          <a:off x="5364163" y="4724400"/>
          <a:ext cx="1568450" cy="1368425"/>
        </p:xfrm>
        <a:graphic>
          <a:graphicData uri="http://schemas.openxmlformats.org/presentationml/2006/ole">
            <p:oleObj spid="_x0000_s5124" name="Équation" r:id="rId5" imgW="444307" imgH="393529"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857250" y="857250"/>
            <a:ext cx="7215188" cy="4003675"/>
            <a:chOff x="853" y="2035"/>
            <a:chExt cx="9168" cy="4458"/>
          </a:xfrm>
        </p:grpSpPr>
        <p:sp>
          <p:nvSpPr>
            <p:cNvPr id="20484" name="Rectangle 3" descr="Gouttelettes"/>
            <p:cNvSpPr>
              <a:spLocks noChangeArrowheads="1"/>
            </p:cNvSpPr>
            <p:nvPr/>
          </p:nvSpPr>
          <p:spPr bwMode="auto">
            <a:xfrm>
              <a:off x="2233" y="3841"/>
              <a:ext cx="6588" cy="1050"/>
            </a:xfrm>
            <a:prstGeom prst="rect">
              <a:avLst/>
            </a:prstGeom>
            <a:blipFill dpi="0" rotWithShape="1">
              <a:blip r:embed="rId2"/>
              <a:srcRect/>
              <a:tile tx="0" ty="0" sx="100000" sy="100000" flip="none" algn="tl"/>
            </a:blipFill>
            <a:ln w="25400">
              <a:solidFill>
                <a:srgbClr val="000000"/>
              </a:solidFill>
              <a:miter lim="800000"/>
              <a:headEnd/>
              <a:tailEnd/>
            </a:ln>
          </p:spPr>
          <p:txBody>
            <a:bodyPr/>
            <a:lstStyle/>
            <a:p>
              <a:endParaRPr lang="ar-DZ">
                <a:latin typeface="Calibri" pitchFamily="34" charset="0"/>
              </a:endParaRPr>
            </a:p>
          </p:txBody>
        </p:sp>
        <p:sp>
          <p:nvSpPr>
            <p:cNvPr id="20485" name="Line 4"/>
            <p:cNvSpPr>
              <a:spLocks noChangeShapeType="1"/>
            </p:cNvSpPr>
            <p:nvPr/>
          </p:nvSpPr>
          <p:spPr bwMode="auto">
            <a:xfrm>
              <a:off x="3673" y="2221"/>
              <a:ext cx="0" cy="2160"/>
            </a:xfrm>
            <a:prstGeom prst="line">
              <a:avLst/>
            </a:prstGeom>
            <a:noFill/>
            <a:ln w="9525">
              <a:solidFill>
                <a:srgbClr val="000000"/>
              </a:solidFill>
              <a:round/>
              <a:headEnd/>
              <a:tailEnd/>
            </a:ln>
          </p:spPr>
          <p:txBody>
            <a:bodyPr/>
            <a:lstStyle/>
            <a:p>
              <a:endParaRPr lang="fr-FR"/>
            </a:p>
          </p:txBody>
        </p:sp>
        <p:sp>
          <p:nvSpPr>
            <p:cNvPr id="20486" name="Line 5"/>
            <p:cNvSpPr>
              <a:spLocks noChangeShapeType="1"/>
            </p:cNvSpPr>
            <p:nvPr/>
          </p:nvSpPr>
          <p:spPr bwMode="auto">
            <a:xfrm>
              <a:off x="3895" y="2233"/>
              <a:ext cx="1" cy="2160"/>
            </a:xfrm>
            <a:prstGeom prst="line">
              <a:avLst/>
            </a:prstGeom>
            <a:noFill/>
            <a:ln w="9525">
              <a:solidFill>
                <a:srgbClr val="000000"/>
              </a:solidFill>
              <a:round/>
              <a:headEnd/>
              <a:tailEnd/>
            </a:ln>
          </p:spPr>
          <p:txBody>
            <a:bodyPr/>
            <a:lstStyle/>
            <a:p>
              <a:endParaRPr lang="fr-FR"/>
            </a:p>
          </p:txBody>
        </p:sp>
        <p:sp>
          <p:nvSpPr>
            <p:cNvPr id="20487" name="Line 6"/>
            <p:cNvSpPr>
              <a:spLocks noChangeShapeType="1"/>
            </p:cNvSpPr>
            <p:nvPr/>
          </p:nvSpPr>
          <p:spPr bwMode="auto">
            <a:xfrm>
              <a:off x="5136" y="2035"/>
              <a:ext cx="1" cy="2160"/>
            </a:xfrm>
            <a:prstGeom prst="line">
              <a:avLst/>
            </a:prstGeom>
            <a:noFill/>
            <a:ln w="9525">
              <a:solidFill>
                <a:srgbClr val="000000"/>
              </a:solidFill>
              <a:round/>
              <a:headEnd/>
              <a:tailEnd/>
            </a:ln>
          </p:spPr>
          <p:txBody>
            <a:bodyPr/>
            <a:lstStyle/>
            <a:p>
              <a:endParaRPr lang="fr-FR"/>
            </a:p>
          </p:txBody>
        </p:sp>
        <p:sp>
          <p:nvSpPr>
            <p:cNvPr id="20488" name="Line 7"/>
            <p:cNvSpPr>
              <a:spLocks noChangeShapeType="1"/>
            </p:cNvSpPr>
            <p:nvPr/>
          </p:nvSpPr>
          <p:spPr bwMode="auto">
            <a:xfrm>
              <a:off x="5358" y="2047"/>
              <a:ext cx="1" cy="2472"/>
            </a:xfrm>
            <a:prstGeom prst="line">
              <a:avLst/>
            </a:prstGeom>
            <a:noFill/>
            <a:ln w="9525">
              <a:solidFill>
                <a:srgbClr val="000000"/>
              </a:solidFill>
              <a:round/>
              <a:headEnd/>
              <a:tailEnd/>
            </a:ln>
          </p:spPr>
          <p:txBody>
            <a:bodyPr/>
            <a:lstStyle/>
            <a:p>
              <a:endParaRPr lang="fr-FR"/>
            </a:p>
          </p:txBody>
        </p:sp>
        <p:sp>
          <p:nvSpPr>
            <p:cNvPr id="20489" name="Line 8"/>
            <p:cNvSpPr>
              <a:spLocks noChangeShapeType="1"/>
            </p:cNvSpPr>
            <p:nvPr/>
          </p:nvSpPr>
          <p:spPr bwMode="auto">
            <a:xfrm flipH="1">
              <a:off x="4801" y="4513"/>
              <a:ext cx="552" cy="0"/>
            </a:xfrm>
            <a:prstGeom prst="line">
              <a:avLst/>
            </a:prstGeom>
            <a:noFill/>
            <a:ln w="9525">
              <a:solidFill>
                <a:srgbClr val="000000"/>
              </a:solidFill>
              <a:round/>
              <a:headEnd/>
              <a:tailEnd/>
            </a:ln>
          </p:spPr>
          <p:txBody>
            <a:bodyPr/>
            <a:lstStyle/>
            <a:p>
              <a:endParaRPr lang="fr-FR"/>
            </a:p>
          </p:txBody>
        </p:sp>
        <p:sp>
          <p:nvSpPr>
            <p:cNvPr id="20490" name="Line 9"/>
            <p:cNvSpPr>
              <a:spLocks noChangeShapeType="1"/>
            </p:cNvSpPr>
            <p:nvPr/>
          </p:nvSpPr>
          <p:spPr bwMode="auto">
            <a:xfrm flipH="1">
              <a:off x="4687" y="4225"/>
              <a:ext cx="462" cy="1"/>
            </a:xfrm>
            <a:prstGeom prst="line">
              <a:avLst/>
            </a:prstGeom>
            <a:noFill/>
            <a:ln w="9525">
              <a:solidFill>
                <a:srgbClr val="000000"/>
              </a:solidFill>
              <a:round/>
              <a:headEnd/>
              <a:tailEnd/>
            </a:ln>
          </p:spPr>
          <p:txBody>
            <a:bodyPr/>
            <a:lstStyle/>
            <a:p>
              <a:endParaRPr lang="fr-FR"/>
            </a:p>
          </p:txBody>
        </p:sp>
        <p:sp>
          <p:nvSpPr>
            <p:cNvPr id="20491" name="Line 10"/>
            <p:cNvSpPr>
              <a:spLocks noChangeShapeType="1"/>
            </p:cNvSpPr>
            <p:nvPr/>
          </p:nvSpPr>
          <p:spPr bwMode="auto">
            <a:xfrm>
              <a:off x="6696" y="4333"/>
              <a:ext cx="1" cy="2160"/>
            </a:xfrm>
            <a:prstGeom prst="line">
              <a:avLst/>
            </a:prstGeom>
            <a:noFill/>
            <a:ln w="9525">
              <a:solidFill>
                <a:srgbClr val="000000"/>
              </a:solidFill>
              <a:round/>
              <a:headEnd/>
              <a:tailEnd/>
            </a:ln>
          </p:spPr>
          <p:txBody>
            <a:bodyPr/>
            <a:lstStyle/>
            <a:p>
              <a:endParaRPr lang="fr-FR"/>
            </a:p>
          </p:txBody>
        </p:sp>
        <p:sp>
          <p:nvSpPr>
            <p:cNvPr id="20492" name="Line 11"/>
            <p:cNvSpPr>
              <a:spLocks noChangeShapeType="1"/>
            </p:cNvSpPr>
            <p:nvPr/>
          </p:nvSpPr>
          <p:spPr bwMode="auto">
            <a:xfrm>
              <a:off x="6918" y="4345"/>
              <a:ext cx="1" cy="1842"/>
            </a:xfrm>
            <a:prstGeom prst="line">
              <a:avLst/>
            </a:prstGeom>
            <a:noFill/>
            <a:ln w="9525">
              <a:solidFill>
                <a:srgbClr val="000000"/>
              </a:solidFill>
              <a:round/>
              <a:headEnd/>
              <a:tailEnd/>
            </a:ln>
          </p:spPr>
          <p:txBody>
            <a:bodyPr/>
            <a:lstStyle/>
            <a:p>
              <a:endParaRPr lang="fr-FR"/>
            </a:p>
          </p:txBody>
        </p:sp>
        <p:sp>
          <p:nvSpPr>
            <p:cNvPr id="20493" name="Line 12"/>
            <p:cNvSpPr>
              <a:spLocks noChangeShapeType="1"/>
            </p:cNvSpPr>
            <p:nvPr/>
          </p:nvSpPr>
          <p:spPr bwMode="auto">
            <a:xfrm flipV="1">
              <a:off x="6703" y="6439"/>
              <a:ext cx="1110" cy="24"/>
            </a:xfrm>
            <a:prstGeom prst="line">
              <a:avLst/>
            </a:prstGeom>
            <a:noFill/>
            <a:ln w="9525">
              <a:solidFill>
                <a:srgbClr val="000000"/>
              </a:solidFill>
              <a:round/>
              <a:headEnd/>
              <a:tailEnd/>
            </a:ln>
          </p:spPr>
          <p:txBody>
            <a:bodyPr/>
            <a:lstStyle/>
            <a:p>
              <a:endParaRPr lang="fr-FR"/>
            </a:p>
          </p:txBody>
        </p:sp>
        <p:sp>
          <p:nvSpPr>
            <p:cNvPr id="20494" name="Line 13"/>
            <p:cNvSpPr>
              <a:spLocks noChangeShapeType="1"/>
            </p:cNvSpPr>
            <p:nvPr/>
          </p:nvSpPr>
          <p:spPr bwMode="auto">
            <a:xfrm>
              <a:off x="6913" y="6192"/>
              <a:ext cx="690" cy="1"/>
            </a:xfrm>
            <a:prstGeom prst="line">
              <a:avLst/>
            </a:prstGeom>
            <a:noFill/>
            <a:ln w="9525">
              <a:solidFill>
                <a:srgbClr val="000000"/>
              </a:solidFill>
              <a:round/>
              <a:headEnd/>
              <a:tailEnd/>
            </a:ln>
          </p:spPr>
          <p:txBody>
            <a:bodyPr/>
            <a:lstStyle/>
            <a:p>
              <a:endParaRPr lang="fr-FR"/>
            </a:p>
          </p:txBody>
        </p:sp>
        <p:sp>
          <p:nvSpPr>
            <p:cNvPr id="20495" name="Line 14"/>
            <p:cNvSpPr>
              <a:spLocks noChangeShapeType="1"/>
            </p:cNvSpPr>
            <p:nvPr/>
          </p:nvSpPr>
          <p:spPr bwMode="auto">
            <a:xfrm flipH="1" flipV="1">
              <a:off x="7567" y="4567"/>
              <a:ext cx="18" cy="1596"/>
            </a:xfrm>
            <a:prstGeom prst="line">
              <a:avLst/>
            </a:prstGeom>
            <a:noFill/>
            <a:ln w="9525">
              <a:solidFill>
                <a:srgbClr val="000000"/>
              </a:solidFill>
              <a:round/>
              <a:headEnd/>
              <a:tailEnd/>
            </a:ln>
          </p:spPr>
          <p:txBody>
            <a:bodyPr/>
            <a:lstStyle/>
            <a:p>
              <a:endParaRPr lang="fr-FR"/>
            </a:p>
          </p:txBody>
        </p:sp>
        <p:sp>
          <p:nvSpPr>
            <p:cNvPr id="20496" name="Line 15"/>
            <p:cNvSpPr>
              <a:spLocks noChangeShapeType="1"/>
            </p:cNvSpPr>
            <p:nvPr/>
          </p:nvSpPr>
          <p:spPr bwMode="auto">
            <a:xfrm flipH="1" flipV="1">
              <a:off x="7783" y="4231"/>
              <a:ext cx="1" cy="2202"/>
            </a:xfrm>
            <a:prstGeom prst="line">
              <a:avLst/>
            </a:prstGeom>
            <a:noFill/>
            <a:ln w="9525">
              <a:solidFill>
                <a:srgbClr val="000000"/>
              </a:solidFill>
              <a:round/>
              <a:headEnd/>
              <a:tailEnd/>
            </a:ln>
          </p:spPr>
          <p:txBody>
            <a:bodyPr/>
            <a:lstStyle/>
            <a:p>
              <a:endParaRPr lang="fr-FR"/>
            </a:p>
          </p:txBody>
        </p:sp>
        <p:sp>
          <p:nvSpPr>
            <p:cNvPr id="20497" name="Line 16"/>
            <p:cNvSpPr>
              <a:spLocks noChangeShapeType="1"/>
            </p:cNvSpPr>
            <p:nvPr/>
          </p:nvSpPr>
          <p:spPr bwMode="auto">
            <a:xfrm flipH="1">
              <a:off x="7261" y="4213"/>
              <a:ext cx="492" cy="1"/>
            </a:xfrm>
            <a:prstGeom prst="line">
              <a:avLst/>
            </a:prstGeom>
            <a:noFill/>
            <a:ln w="9525">
              <a:solidFill>
                <a:srgbClr val="000000"/>
              </a:solidFill>
              <a:round/>
              <a:headEnd/>
              <a:tailEnd/>
            </a:ln>
          </p:spPr>
          <p:txBody>
            <a:bodyPr/>
            <a:lstStyle/>
            <a:p>
              <a:endParaRPr lang="fr-FR"/>
            </a:p>
          </p:txBody>
        </p:sp>
        <p:sp>
          <p:nvSpPr>
            <p:cNvPr id="20498" name="Line 17"/>
            <p:cNvSpPr>
              <a:spLocks noChangeShapeType="1"/>
            </p:cNvSpPr>
            <p:nvPr/>
          </p:nvSpPr>
          <p:spPr bwMode="auto">
            <a:xfrm flipH="1" flipV="1">
              <a:off x="7243" y="4501"/>
              <a:ext cx="318" cy="12"/>
            </a:xfrm>
            <a:prstGeom prst="line">
              <a:avLst/>
            </a:prstGeom>
            <a:noFill/>
            <a:ln w="9525">
              <a:solidFill>
                <a:srgbClr val="000000"/>
              </a:solidFill>
              <a:round/>
              <a:headEnd/>
              <a:tailEnd/>
            </a:ln>
          </p:spPr>
          <p:txBody>
            <a:bodyPr/>
            <a:lstStyle/>
            <a:p>
              <a:endParaRPr lang="fr-FR"/>
            </a:p>
          </p:txBody>
        </p:sp>
        <p:sp>
          <p:nvSpPr>
            <p:cNvPr id="20499" name="Rectangle 18" descr="Gouttelettes"/>
            <p:cNvSpPr>
              <a:spLocks noChangeArrowheads="1"/>
            </p:cNvSpPr>
            <p:nvPr/>
          </p:nvSpPr>
          <p:spPr bwMode="auto">
            <a:xfrm>
              <a:off x="5161" y="2281"/>
              <a:ext cx="162" cy="2220"/>
            </a:xfrm>
            <a:prstGeom prst="rect">
              <a:avLst/>
            </a:prstGeom>
            <a:blipFill dpi="0" rotWithShape="1">
              <a:blip r:embed="rId2"/>
              <a:srcRect/>
              <a:tile tx="0" ty="0" sx="100000" sy="100000" flip="none" algn="tl"/>
            </a:blipFill>
            <a:ln w="9525">
              <a:noFill/>
              <a:miter lim="800000"/>
              <a:headEnd/>
              <a:tailEnd/>
            </a:ln>
          </p:spPr>
          <p:txBody>
            <a:bodyPr/>
            <a:lstStyle/>
            <a:p>
              <a:endParaRPr lang="ar-DZ">
                <a:latin typeface="Calibri" pitchFamily="34" charset="0"/>
              </a:endParaRPr>
            </a:p>
          </p:txBody>
        </p:sp>
        <p:sp>
          <p:nvSpPr>
            <p:cNvPr id="20500" name="Rectangle 19" descr="Gouttelettes"/>
            <p:cNvSpPr>
              <a:spLocks noChangeArrowheads="1"/>
            </p:cNvSpPr>
            <p:nvPr/>
          </p:nvSpPr>
          <p:spPr bwMode="auto">
            <a:xfrm>
              <a:off x="3691" y="2803"/>
              <a:ext cx="198" cy="1548"/>
            </a:xfrm>
            <a:prstGeom prst="rect">
              <a:avLst/>
            </a:prstGeom>
            <a:blipFill dpi="0" rotWithShape="1">
              <a:blip r:embed="rId2"/>
              <a:srcRect/>
              <a:tile tx="0" ty="0" sx="100000" sy="100000" flip="none" algn="tl"/>
            </a:blipFill>
            <a:ln w="9525">
              <a:noFill/>
              <a:miter lim="800000"/>
              <a:headEnd/>
              <a:tailEnd/>
            </a:ln>
          </p:spPr>
          <p:txBody>
            <a:bodyPr/>
            <a:lstStyle/>
            <a:p>
              <a:endParaRPr lang="ar-DZ">
                <a:latin typeface="Calibri" pitchFamily="34" charset="0"/>
              </a:endParaRPr>
            </a:p>
          </p:txBody>
        </p:sp>
        <p:sp>
          <p:nvSpPr>
            <p:cNvPr id="20501" name="Rectangle 20" descr="noir)"/>
            <p:cNvSpPr>
              <a:spLocks noChangeArrowheads="1"/>
            </p:cNvSpPr>
            <p:nvPr/>
          </p:nvSpPr>
          <p:spPr bwMode="auto">
            <a:xfrm>
              <a:off x="6733" y="5323"/>
              <a:ext cx="168" cy="1140"/>
            </a:xfrm>
            <a:prstGeom prst="rect">
              <a:avLst/>
            </a:prstGeom>
            <a:pattFill prst="ltUpDiag">
              <a:fgClr>
                <a:srgbClr val="000000"/>
              </a:fgClr>
              <a:bgClr>
                <a:srgbClr val="FFFFFF"/>
              </a:bgClr>
            </a:pattFill>
            <a:ln w="9525">
              <a:noFill/>
              <a:miter lim="800000"/>
              <a:headEnd/>
              <a:tailEnd/>
            </a:ln>
          </p:spPr>
          <p:txBody>
            <a:bodyPr/>
            <a:lstStyle/>
            <a:p>
              <a:endParaRPr lang="ar-DZ">
                <a:latin typeface="Calibri" pitchFamily="34" charset="0"/>
              </a:endParaRPr>
            </a:p>
          </p:txBody>
        </p:sp>
        <p:sp>
          <p:nvSpPr>
            <p:cNvPr id="20502" name="Rectangle 21" descr="noir)"/>
            <p:cNvSpPr>
              <a:spLocks noChangeArrowheads="1"/>
            </p:cNvSpPr>
            <p:nvPr/>
          </p:nvSpPr>
          <p:spPr bwMode="auto">
            <a:xfrm>
              <a:off x="6901" y="6241"/>
              <a:ext cx="882" cy="210"/>
            </a:xfrm>
            <a:prstGeom prst="rect">
              <a:avLst/>
            </a:prstGeom>
            <a:pattFill prst="ltUpDiag">
              <a:fgClr>
                <a:srgbClr val="000000"/>
              </a:fgClr>
              <a:bgClr>
                <a:srgbClr val="FFFFFF"/>
              </a:bgClr>
            </a:pattFill>
            <a:ln w="9525" algn="ctr">
              <a:noFill/>
              <a:miter lim="800000"/>
              <a:headEnd/>
              <a:tailEnd/>
            </a:ln>
          </p:spPr>
          <p:txBody>
            <a:bodyPr/>
            <a:lstStyle/>
            <a:p>
              <a:endParaRPr lang="ar-DZ">
                <a:latin typeface="Calibri" pitchFamily="34" charset="0"/>
              </a:endParaRPr>
            </a:p>
          </p:txBody>
        </p:sp>
        <p:sp>
          <p:nvSpPr>
            <p:cNvPr id="20503" name="Rectangle 22" descr="noir)"/>
            <p:cNvSpPr>
              <a:spLocks noChangeArrowheads="1"/>
            </p:cNvSpPr>
            <p:nvPr/>
          </p:nvSpPr>
          <p:spPr bwMode="auto">
            <a:xfrm>
              <a:off x="7603" y="5653"/>
              <a:ext cx="138" cy="648"/>
            </a:xfrm>
            <a:prstGeom prst="rect">
              <a:avLst/>
            </a:prstGeom>
            <a:pattFill prst="ltUpDiag">
              <a:fgClr>
                <a:srgbClr val="000000"/>
              </a:fgClr>
              <a:bgClr>
                <a:srgbClr val="FFFFFF"/>
              </a:bgClr>
            </a:pattFill>
            <a:ln w="9525" algn="ctr">
              <a:noFill/>
              <a:miter lim="800000"/>
              <a:headEnd/>
              <a:tailEnd/>
            </a:ln>
          </p:spPr>
          <p:txBody>
            <a:bodyPr/>
            <a:lstStyle/>
            <a:p>
              <a:endParaRPr lang="ar-DZ">
                <a:latin typeface="Calibri" pitchFamily="34" charset="0"/>
              </a:endParaRPr>
            </a:p>
          </p:txBody>
        </p:sp>
        <p:sp>
          <p:nvSpPr>
            <p:cNvPr id="20504" name="Line 23"/>
            <p:cNvSpPr>
              <a:spLocks noChangeShapeType="1"/>
            </p:cNvSpPr>
            <p:nvPr/>
          </p:nvSpPr>
          <p:spPr bwMode="auto">
            <a:xfrm flipV="1">
              <a:off x="1813" y="4351"/>
              <a:ext cx="6768" cy="12"/>
            </a:xfrm>
            <a:prstGeom prst="line">
              <a:avLst/>
            </a:prstGeom>
            <a:noFill/>
            <a:ln w="9525">
              <a:solidFill>
                <a:srgbClr val="000000"/>
              </a:solidFill>
              <a:round/>
              <a:headEnd/>
              <a:tailEnd/>
            </a:ln>
          </p:spPr>
          <p:txBody>
            <a:bodyPr/>
            <a:lstStyle/>
            <a:p>
              <a:endParaRPr lang="fr-FR"/>
            </a:p>
          </p:txBody>
        </p:sp>
        <p:sp>
          <p:nvSpPr>
            <p:cNvPr id="20505" name="Rectangle 24" descr="Gouttelettes"/>
            <p:cNvSpPr>
              <a:spLocks noChangeArrowheads="1"/>
            </p:cNvSpPr>
            <p:nvPr/>
          </p:nvSpPr>
          <p:spPr bwMode="auto">
            <a:xfrm>
              <a:off x="6703" y="4711"/>
              <a:ext cx="198" cy="600"/>
            </a:xfrm>
            <a:prstGeom prst="rect">
              <a:avLst/>
            </a:prstGeom>
            <a:blipFill dpi="0" rotWithShape="1">
              <a:blip r:embed="rId2"/>
              <a:srcRect/>
              <a:tile tx="0" ty="0" sx="100000" sy="100000" flip="none" algn="tl"/>
            </a:blipFill>
            <a:ln w="9525">
              <a:noFill/>
              <a:miter lim="800000"/>
              <a:headEnd/>
              <a:tailEnd/>
            </a:ln>
          </p:spPr>
          <p:txBody>
            <a:bodyPr/>
            <a:lstStyle/>
            <a:p>
              <a:endParaRPr lang="ar-DZ">
                <a:latin typeface="Calibri" pitchFamily="34" charset="0"/>
              </a:endParaRPr>
            </a:p>
          </p:txBody>
        </p:sp>
        <p:sp>
          <p:nvSpPr>
            <p:cNvPr id="20506" name="Rectangle 25" descr="Gouttelettes"/>
            <p:cNvSpPr>
              <a:spLocks noChangeArrowheads="1"/>
            </p:cNvSpPr>
            <p:nvPr/>
          </p:nvSpPr>
          <p:spPr bwMode="auto">
            <a:xfrm>
              <a:off x="7591" y="4909"/>
              <a:ext cx="168" cy="828"/>
            </a:xfrm>
            <a:prstGeom prst="rect">
              <a:avLst/>
            </a:prstGeom>
            <a:blipFill dpi="0" rotWithShape="1">
              <a:blip r:embed="rId2"/>
              <a:srcRect/>
              <a:tile tx="0" ty="0" sx="100000" sy="100000" flip="none" algn="tl"/>
            </a:blipFill>
            <a:ln w="9525">
              <a:noFill/>
              <a:miter lim="800000"/>
              <a:headEnd/>
              <a:tailEnd/>
            </a:ln>
          </p:spPr>
          <p:txBody>
            <a:bodyPr/>
            <a:lstStyle/>
            <a:p>
              <a:endParaRPr lang="ar-DZ">
                <a:latin typeface="Calibri" pitchFamily="34" charset="0"/>
              </a:endParaRPr>
            </a:p>
          </p:txBody>
        </p:sp>
        <p:sp>
          <p:nvSpPr>
            <p:cNvPr id="20507" name="Line 26"/>
            <p:cNvSpPr>
              <a:spLocks noChangeShapeType="1"/>
            </p:cNvSpPr>
            <p:nvPr/>
          </p:nvSpPr>
          <p:spPr bwMode="auto">
            <a:xfrm flipV="1">
              <a:off x="6211" y="5293"/>
              <a:ext cx="1854" cy="18"/>
            </a:xfrm>
            <a:prstGeom prst="line">
              <a:avLst/>
            </a:prstGeom>
            <a:noFill/>
            <a:ln w="9525">
              <a:solidFill>
                <a:srgbClr val="000000"/>
              </a:solidFill>
              <a:round/>
              <a:headEnd/>
              <a:tailEnd/>
            </a:ln>
          </p:spPr>
          <p:txBody>
            <a:bodyPr/>
            <a:lstStyle/>
            <a:p>
              <a:endParaRPr lang="fr-FR"/>
            </a:p>
          </p:txBody>
        </p:sp>
        <p:sp>
          <p:nvSpPr>
            <p:cNvPr id="20508" name="Line 27"/>
            <p:cNvSpPr>
              <a:spLocks noChangeShapeType="1"/>
            </p:cNvSpPr>
            <p:nvPr/>
          </p:nvSpPr>
          <p:spPr bwMode="auto">
            <a:xfrm flipV="1">
              <a:off x="7171" y="5713"/>
              <a:ext cx="870" cy="18"/>
            </a:xfrm>
            <a:prstGeom prst="line">
              <a:avLst/>
            </a:prstGeom>
            <a:noFill/>
            <a:ln w="9525">
              <a:solidFill>
                <a:srgbClr val="000000"/>
              </a:solidFill>
              <a:round/>
              <a:headEnd/>
              <a:tailEnd/>
            </a:ln>
          </p:spPr>
          <p:txBody>
            <a:bodyPr/>
            <a:lstStyle/>
            <a:p>
              <a:endParaRPr lang="fr-FR"/>
            </a:p>
          </p:txBody>
        </p:sp>
        <p:sp>
          <p:nvSpPr>
            <p:cNvPr id="20509" name="Text Box 28"/>
            <p:cNvSpPr txBox="1">
              <a:spLocks noChangeArrowheads="1"/>
            </p:cNvSpPr>
            <p:nvPr/>
          </p:nvSpPr>
          <p:spPr bwMode="auto">
            <a:xfrm>
              <a:off x="8401" y="5173"/>
              <a:ext cx="1620" cy="738"/>
            </a:xfrm>
            <a:prstGeom prst="rect">
              <a:avLst/>
            </a:prstGeom>
            <a:noFill/>
            <a:ln w="9525">
              <a:noFill/>
              <a:miter lim="800000"/>
              <a:headEnd/>
              <a:tailEnd/>
            </a:ln>
          </p:spPr>
          <p:txBody>
            <a:bodyPr/>
            <a:lstStyle/>
            <a:p>
              <a:pPr algn="ctr">
                <a:spcAft>
                  <a:spcPts val="1000"/>
                </a:spcAft>
              </a:pPr>
              <a:r>
                <a:rPr lang="fr-FR" sz="1600" b="1">
                  <a:latin typeface="Calibri" pitchFamily="34" charset="0"/>
                </a:rPr>
                <a:t>Pression dynamique</a:t>
              </a:r>
              <a:endParaRPr lang="fr-FR" sz="1600"/>
            </a:p>
          </p:txBody>
        </p:sp>
        <p:sp>
          <p:nvSpPr>
            <p:cNvPr id="20510" name="Text Box 29"/>
            <p:cNvSpPr txBox="1">
              <a:spLocks noChangeArrowheads="1"/>
            </p:cNvSpPr>
            <p:nvPr/>
          </p:nvSpPr>
          <p:spPr bwMode="auto">
            <a:xfrm>
              <a:off x="5491" y="2485"/>
              <a:ext cx="2811" cy="738"/>
            </a:xfrm>
            <a:prstGeom prst="rect">
              <a:avLst/>
            </a:prstGeom>
            <a:noFill/>
            <a:ln w="9525">
              <a:noFill/>
              <a:miter lim="800000"/>
              <a:headEnd/>
              <a:tailEnd/>
            </a:ln>
          </p:spPr>
          <p:txBody>
            <a:bodyPr/>
            <a:lstStyle/>
            <a:p>
              <a:pPr algn="ctr">
                <a:spcAft>
                  <a:spcPts val="1000"/>
                </a:spcAft>
              </a:pPr>
              <a:r>
                <a:rPr lang="fr-FR" sz="1600" b="1">
                  <a:latin typeface="Calibri" pitchFamily="34" charset="0"/>
                </a:rPr>
                <a:t>Pression totale</a:t>
              </a:r>
              <a:endParaRPr lang="fr-FR" sz="1600"/>
            </a:p>
          </p:txBody>
        </p:sp>
        <p:sp>
          <p:nvSpPr>
            <p:cNvPr id="20511" name="Text Box 30"/>
            <p:cNvSpPr txBox="1">
              <a:spLocks noChangeArrowheads="1"/>
            </p:cNvSpPr>
            <p:nvPr/>
          </p:nvSpPr>
          <p:spPr bwMode="auto">
            <a:xfrm>
              <a:off x="853" y="2965"/>
              <a:ext cx="2346" cy="738"/>
            </a:xfrm>
            <a:prstGeom prst="rect">
              <a:avLst/>
            </a:prstGeom>
            <a:noFill/>
            <a:ln w="9525">
              <a:noFill/>
              <a:miter lim="800000"/>
              <a:headEnd/>
              <a:tailEnd/>
            </a:ln>
          </p:spPr>
          <p:txBody>
            <a:bodyPr/>
            <a:lstStyle/>
            <a:p>
              <a:pPr algn="ctr">
                <a:spcAft>
                  <a:spcPts val="1000"/>
                </a:spcAft>
              </a:pPr>
              <a:r>
                <a:rPr lang="fr-FR" sz="1600" b="1">
                  <a:latin typeface="Calibri" pitchFamily="34" charset="0"/>
                </a:rPr>
                <a:t>Pression statique</a:t>
              </a:r>
              <a:endParaRPr lang="fr-FR" sz="1600"/>
            </a:p>
          </p:txBody>
        </p:sp>
        <p:sp>
          <p:nvSpPr>
            <p:cNvPr id="20512" name="Line 31"/>
            <p:cNvSpPr>
              <a:spLocks noChangeShapeType="1"/>
            </p:cNvSpPr>
            <p:nvPr/>
          </p:nvSpPr>
          <p:spPr bwMode="auto">
            <a:xfrm flipV="1">
              <a:off x="3463" y="2833"/>
              <a:ext cx="18" cy="1470"/>
            </a:xfrm>
            <a:prstGeom prst="line">
              <a:avLst/>
            </a:prstGeom>
            <a:noFill/>
            <a:ln w="9525">
              <a:solidFill>
                <a:srgbClr val="000000"/>
              </a:solidFill>
              <a:round/>
              <a:headEnd type="triangle" w="med" len="med"/>
              <a:tailEnd type="triangle" w="med" len="med"/>
            </a:ln>
          </p:spPr>
          <p:txBody>
            <a:bodyPr/>
            <a:lstStyle/>
            <a:p>
              <a:endParaRPr lang="fr-FR"/>
            </a:p>
          </p:txBody>
        </p:sp>
        <p:sp>
          <p:nvSpPr>
            <p:cNvPr id="20513" name="Line 32"/>
            <p:cNvSpPr>
              <a:spLocks noChangeShapeType="1"/>
            </p:cNvSpPr>
            <p:nvPr/>
          </p:nvSpPr>
          <p:spPr bwMode="auto">
            <a:xfrm flipH="1" flipV="1">
              <a:off x="5539" y="2263"/>
              <a:ext cx="1" cy="2088"/>
            </a:xfrm>
            <a:prstGeom prst="line">
              <a:avLst/>
            </a:prstGeom>
            <a:noFill/>
            <a:ln w="9525">
              <a:solidFill>
                <a:srgbClr val="000000"/>
              </a:solidFill>
              <a:round/>
              <a:headEnd type="triangle" w="med" len="med"/>
              <a:tailEnd type="triangle" w="med" len="med"/>
            </a:ln>
          </p:spPr>
          <p:txBody>
            <a:bodyPr/>
            <a:lstStyle/>
            <a:p>
              <a:endParaRPr lang="fr-FR"/>
            </a:p>
          </p:txBody>
        </p:sp>
      </p:grpSp>
      <p:sp>
        <p:nvSpPr>
          <p:cNvPr id="20483" name="Rectangle 33"/>
          <p:cNvSpPr>
            <a:spLocks noChangeArrowheads="1"/>
          </p:cNvSpPr>
          <p:nvPr/>
        </p:nvSpPr>
        <p:spPr bwMode="auto">
          <a:xfrm>
            <a:off x="214313" y="5500688"/>
            <a:ext cx="8715375" cy="1077912"/>
          </a:xfrm>
          <a:prstGeom prst="rect">
            <a:avLst/>
          </a:prstGeom>
          <a:noFill/>
          <a:ln w="9525">
            <a:noFill/>
            <a:miter lim="800000"/>
            <a:headEnd/>
            <a:tailEnd/>
          </a:ln>
        </p:spPr>
        <p:txBody>
          <a:bodyPr anchor="ctr">
            <a:spAutoFit/>
          </a:bodyPr>
          <a:lstStyle/>
          <a:p>
            <a:pPr algn="ctr"/>
            <a:r>
              <a:rPr lang="fr-FR" sz="1600" b="1" i="1">
                <a:cs typeface="Times New Roman" pitchFamily="18" charset="0"/>
              </a:rPr>
              <a:t>Figure :</a:t>
            </a:r>
            <a:r>
              <a:rPr lang="fr-FR" sz="1600" i="1">
                <a:cs typeface="Times New Roman" pitchFamily="18" charset="0"/>
              </a:rPr>
              <a:t> mesure des termes constituant la charge d’un liquide. La pression dynamique est proportionnelle au carré de la vitesse du liquide. Mesurer la hauteur de chute permet donc de mesurer le débit de liquide. C’est un dispositif analogue – le tube de Pitot – qui permet aux avions de déterminer leur vitesse par rapport à l’air.</a:t>
            </a:r>
            <a:endParaRPr lang="fr-FR" sz="160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601653"/>
            <a:ext cx="7772400" cy="1470025"/>
          </a:xfrm>
        </p:spPr>
        <p:txBody>
          <a:bodyPr/>
          <a:lstStyle/>
          <a:p>
            <a:r>
              <a:rPr lang="fr-FR" sz="4000" b="1" dirty="0" smtClean="0">
                <a:solidFill>
                  <a:schemeClr val="tx2"/>
                </a:solidFill>
              </a:rPr>
              <a:t>Principe de Bernoulli/</a:t>
            </a:r>
            <a:br>
              <a:rPr lang="fr-FR" sz="4000" b="1" dirty="0" smtClean="0">
                <a:solidFill>
                  <a:schemeClr val="tx2"/>
                </a:solidFill>
              </a:rPr>
            </a:br>
            <a:r>
              <a:rPr lang="fr-FR" sz="4000" b="1" dirty="0" smtClean="0">
                <a:solidFill>
                  <a:schemeClr val="tx2"/>
                </a:solidFill>
              </a:rPr>
              <a:t>Application : </a:t>
            </a:r>
            <a:r>
              <a:rPr lang="fr-FR" sz="4000" b="1" dirty="0" smtClean="0">
                <a:solidFill>
                  <a:schemeClr val="tx2"/>
                </a:solidFill>
              </a:rPr>
              <a:t>Aile d’avion</a:t>
            </a:r>
            <a:r>
              <a:rPr lang="fr-FR" dirty="0" smtClean="0"/>
              <a:t/>
            </a:r>
            <a:br>
              <a:rPr lang="fr-FR" dirty="0" smtClean="0"/>
            </a:br>
            <a:r>
              <a:rPr lang="fr-FR" dirty="0" smtClean="0"/>
              <a:t/>
            </a:r>
            <a:br>
              <a:rPr lang="fr-FR" dirty="0" smtClean="0"/>
            </a:br>
            <a:r>
              <a:rPr lang="fr-FR" b="1" dirty="0" smtClean="0">
                <a:solidFill>
                  <a:schemeClr val="tx2"/>
                </a:solidFill>
              </a:rPr>
              <a:t>avion</a:t>
            </a:r>
            <a:endParaRPr lang="fr-FR" b="1" dirty="0">
              <a:solidFill>
                <a:schemeClr val="tx2"/>
              </a:solidFill>
            </a:endParaRPr>
          </a:p>
        </p:txBody>
      </p:sp>
      <p:pic>
        <p:nvPicPr>
          <p:cNvPr id="39939" name="Picture 3" descr="C:\Users\bik\Desktop\Capture.PNG"/>
          <p:cNvPicPr>
            <a:picLocks noChangeAspect="1" noChangeArrowheads="1"/>
          </p:cNvPicPr>
          <p:nvPr/>
        </p:nvPicPr>
        <p:blipFill>
          <a:blip r:embed="rId2"/>
          <a:srcRect/>
          <a:stretch>
            <a:fillRect/>
          </a:stretch>
        </p:blipFill>
        <p:spPr bwMode="auto">
          <a:xfrm>
            <a:off x="52533" y="1285860"/>
            <a:ext cx="9091499" cy="55007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571500"/>
            <a:ext cx="7772400" cy="2500310"/>
          </a:xfrm>
        </p:spPr>
        <p:txBody>
          <a:bodyPr rtlCol="0">
            <a:normAutofit fontScale="90000"/>
          </a:bodyPr>
          <a:lstStyle/>
          <a:p>
            <a:pPr eaLnBrk="1" fontAlgn="auto" hangingPunct="1">
              <a:spcAft>
                <a:spcPts val="0"/>
              </a:spcAft>
              <a:defRPr/>
            </a:pPr>
            <a:r>
              <a:rPr lang="fr-FR" b="1" i="1" dirty="0" smtClean="0">
                <a:solidFill>
                  <a:srgbClr val="00B0F0"/>
                </a:solidFill>
              </a:rPr>
              <a:t>Ecoulement d'un fluide</a:t>
            </a:r>
            <a:r>
              <a:rPr lang="fr-FR" dirty="0" smtClean="0"/>
              <a:t/>
            </a:r>
            <a:br>
              <a:rPr lang="fr-FR" dirty="0" smtClean="0"/>
            </a:br>
            <a:r>
              <a:rPr lang="fr-FR" sz="3600" dirty="0" smtClean="0"/>
              <a:t>Différentes situations d'écoulement peuvent se présenter.</a:t>
            </a:r>
            <a:br>
              <a:rPr lang="fr-FR" sz="3600" dirty="0" smtClean="0"/>
            </a:br>
            <a:r>
              <a:rPr lang="fr-FR" sz="3600" dirty="0" smtClean="0"/>
              <a:t>Trajectoire de quelques particules:</a:t>
            </a:r>
            <a:r>
              <a:rPr lang="fr-FR" dirty="0" smtClean="0"/>
              <a:t/>
            </a:r>
            <a:br>
              <a:rPr lang="fr-FR" dirty="0" smtClean="0"/>
            </a:br>
            <a:endParaRPr lang="fr-FR" dirty="0"/>
          </a:p>
        </p:txBody>
      </p:sp>
      <p:grpSp>
        <p:nvGrpSpPr>
          <p:cNvPr id="10243" name="Group 2"/>
          <p:cNvGrpSpPr>
            <a:grpSpLocks/>
          </p:cNvGrpSpPr>
          <p:nvPr/>
        </p:nvGrpSpPr>
        <p:grpSpPr bwMode="auto">
          <a:xfrm>
            <a:off x="857224" y="2500306"/>
            <a:ext cx="7429552" cy="4357694"/>
            <a:chOff x="1597" y="4657"/>
            <a:chExt cx="8820" cy="4320"/>
          </a:xfrm>
        </p:grpSpPr>
        <p:pic>
          <p:nvPicPr>
            <p:cNvPr id="10244" name="Picture 3" descr="du5-4"/>
            <p:cNvPicPr>
              <a:picLocks noChangeAspect="1" noChangeArrowheads="1"/>
            </p:cNvPicPr>
            <p:nvPr/>
          </p:nvPicPr>
          <p:blipFill>
            <a:blip r:embed="rId2"/>
            <a:srcRect/>
            <a:stretch>
              <a:fillRect/>
            </a:stretch>
          </p:blipFill>
          <p:spPr bwMode="auto">
            <a:xfrm>
              <a:off x="1597" y="4657"/>
              <a:ext cx="4320" cy="3367"/>
            </a:xfrm>
            <a:prstGeom prst="rect">
              <a:avLst/>
            </a:prstGeom>
            <a:ln>
              <a:noFill/>
            </a:ln>
            <a:effectLst>
              <a:outerShdw blurRad="292100" dist="139700" dir="2700000" algn="tl" rotWithShape="0">
                <a:srgbClr val="333333">
                  <a:alpha val="65000"/>
                </a:srgbClr>
              </a:outerShdw>
            </a:effectLst>
          </p:spPr>
        </p:pic>
        <p:pic>
          <p:nvPicPr>
            <p:cNvPr id="10245" name="Picture 4" descr="du5-5"/>
            <p:cNvPicPr>
              <a:picLocks noChangeAspect="1" noChangeArrowheads="1"/>
            </p:cNvPicPr>
            <p:nvPr/>
          </p:nvPicPr>
          <p:blipFill>
            <a:blip r:embed="rId3"/>
            <a:srcRect/>
            <a:stretch>
              <a:fillRect/>
            </a:stretch>
          </p:blipFill>
          <p:spPr bwMode="auto">
            <a:xfrm>
              <a:off x="6277" y="4837"/>
              <a:ext cx="4140" cy="3170"/>
            </a:xfrm>
            <a:prstGeom prst="rect">
              <a:avLst/>
            </a:prstGeom>
            <a:ln>
              <a:noFill/>
            </a:ln>
            <a:effectLst>
              <a:outerShdw blurRad="292100" dist="139700" dir="2700000" algn="tl" rotWithShape="0">
                <a:srgbClr val="333333">
                  <a:alpha val="65000"/>
                </a:srgbClr>
              </a:outerShdw>
            </a:effectLst>
          </p:spPr>
        </p:pic>
        <p:sp>
          <p:nvSpPr>
            <p:cNvPr id="10246" name="Text Box 5"/>
            <p:cNvSpPr txBox="1">
              <a:spLocks noChangeArrowheads="1"/>
            </p:cNvSpPr>
            <p:nvPr/>
          </p:nvSpPr>
          <p:spPr bwMode="auto">
            <a:xfrm>
              <a:off x="2267" y="8576"/>
              <a:ext cx="2817" cy="401"/>
            </a:xfrm>
            <a:prstGeom prst="rect">
              <a:avLst/>
            </a:prstGeom>
            <a:solidFill>
              <a:srgbClr val="FFFFFF"/>
            </a:solidFill>
            <a:ln w="9525">
              <a:solidFill>
                <a:srgbClr val="000000"/>
              </a:solidFill>
              <a:miter lim="800000"/>
              <a:headEnd/>
              <a:tailEnd/>
            </a:ln>
          </p:spPr>
          <p:txBody>
            <a:bodyPr wrap="none"/>
            <a:lstStyle/>
            <a:p>
              <a:pPr>
                <a:spcAft>
                  <a:spcPts val="1000"/>
                </a:spcAft>
              </a:pPr>
              <a:r>
                <a:rPr lang="fr-FR" sz="1600" b="1" i="1" dirty="0">
                  <a:solidFill>
                    <a:srgbClr val="0070C0"/>
                  </a:solidFill>
                  <a:latin typeface="Calibri" pitchFamily="34" charset="0"/>
                </a:rPr>
                <a:t>écoulement laminaire</a:t>
              </a:r>
              <a:r>
                <a:rPr lang="fr-FR" sz="1100" b="1" dirty="0"/>
                <a:t>      </a:t>
              </a:r>
              <a:endParaRPr lang="fr-FR" dirty="0"/>
            </a:p>
          </p:txBody>
        </p:sp>
        <p:sp>
          <p:nvSpPr>
            <p:cNvPr id="10247" name="Text Box 6"/>
            <p:cNvSpPr txBox="1">
              <a:spLocks noChangeArrowheads="1"/>
            </p:cNvSpPr>
            <p:nvPr/>
          </p:nvSpPr>
          <p:spPr bwMode="auto">
            <a:xfrm>
              <a:off x="7194" y="8576"/>
              <a:ext cx="2417" cy="401"/>
            </a:xfrm>
            <a:prstGeom prst="rect">
              <a:avLst/>
            </a:prstGeom>
            <a:solidFill>
              <a:srgbClr val="FFFFFF"/>
            </a:solidFill>
            <a:ln w="9525">
              <a:solidFill>
                <a:srgbClr val="000000"/>
              </a:solidFill>
              <a:miter lim="800000"/>
              <a:headEnd/>
              <a:tailEnd/>
            </a:ln>
          </p:spPr>
          <p:txBody>
            <a:bodyPr wrap="none"/>
            <a:lstStyle/>
            <a:p>
              <a:pPr>
                <a:spcAft>
                  <a:spcPts val="1000"/>
                </a:spcAft>
              </a:pPr>
              <a:r>
                <a:rPr lang="fr-FR" sz="1600" b="1" i="1" dirty="0">
                  <a:solidFill>
                    <a:srgbClr val="FF0000"/>
                  </a:solidFill>
                  <a:latin typeface="Calibri" pitchFamily="34" charset="0"/>
                </a:rPr>
                <a:t>écoulement turbulent</a:t>
              </a:r>
              <a:endParaRPr lang="fr-FR" sz="1600" dirty="0">
                <a:solidFill>
                  <a:srgbClr val="FF0000"/>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ik\Desktop\avion.PNG"/>
          <p:cNvPicPr>
            <a:picLocks noChangeAspect="1" noChangeArrowheads="1"/>
          </p:cNvPicPr>
          <p:nvPr/>
        </p:nvPicPr>
        <p:blipFill>
          <a:blip r:embed="rId2"/>
          <a:srcRect/>
          <a:stretch>
            <a:fillRect/>
          </a:stretch>
        </p:blipFill>
        <p:spPr bwMode="auto">
          <a:xfrm>
            <a:off x="-32" y="4714884"/>
            <a:ext cx="4253762" cy="1571636"/>
          </a:xfrm>
          <a:prstGeom prst="rect">
            <a:avLst/>
          </a:prstGeom>
          <a:noFill/>
        </p:spPr>
      </p:pic>
      <p:pic>
        <p:nvPicPr>
          <p:cNvPr id="41986" name="Picture 2"/>
          <p:cNvPicPr>
            <a:picLocks noChangeAspect="1" noChangeArrowheads="1"/>
          </p:cNvPicPr>
          <p:nvPr/>
        </p:nvPicPr>
        <p:blipFill>
          <a:blip r:embed="rId3"/>
          <a:srcRect/>
          <a:stretch>
            <a:fillRect/>
          </a:stretch>
        </p:blipFill>
        <p:spPr bwMode="auto">
          <a:xfrm>
            <a:off x="0" y="0"/>
            <a:ext cx="6257925" cy="4095750"/>
          </a:xfrm>
          <a:prstGeom prst="rect">
            <a:avLst/>
          </a:prstGeom>
          <a:noFill/>
          <a:ln w="9525">
            <a:noFill/>
            <a:miter lim="800000"/>
            <a:headEnd/>
            <a:tailEnd/>
          </a:ln>
          <a:effectLst/>
        </p:spPr>
      </p:pic>
      <p:pic>
        <p:nvPicPr>
          <p:cNvPr id="43011" name="Picture 3" descr="C:\Users\bik\Pictures\Nouvelle image.bmp"/>
          <p:cNvPicPr>
            <a:picLocks noChangeAspect="1" noChangeArrowheads="1"/>
          </p:cNvPicPr>
          <p:nvPr/>
        </p:nvPicPr>
        <p:blipFill>
          <a:blip r:embed="rId4"/>
          <a:srcRect/>
          <a:stretch>
            <a:fillRect/>
          </a:stretch>
        </p:blipFill>
        <p:spPr bwMode="auto">
          <a:xfrm>
            <a:off x="4095741" y="3062220"/>
            <a:ext cx="5048259" cy="3795780"/>
          </a:xfrm>
          <a:prstGeom prst="rect">
            <a:avLst/>
          </a:prstGeom>
          <a:noFill/>
        </p:spPr>
      </p:pic>
      <p:cxnSp>
        <p:nvCxnSpPr>
          <p:cNvPr id="8" name="Connecteur droit avec flèche 7"/>
          <p:cNvCxnSpPr/>
          <p:nvPr/>
        </p:nvCxnSpPr>
        <p:spPr>
          <a:xfrm rot="10800000">
            <a:off x="1785918" y="2786058"/>
            <a:ext cx="3143272" cy="2000264"/>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bik\Desktop\ail d'avion.PNG"/>
          <p:cNvPicPr>
            <a:picLocks noChangeAspect="1" noChangeArrowheads="1"/>
          </p:cNvPicPr>
          <p:nvPr/>
        </p:nvPicPr>
        <p:blipFill>
          <a:blip r:embed="rId2"/>
          <a:srcRect/>
          <a:stretch>
            <a:fillRect/>
          </a:stretch>
        </p:blipFill>
        <p:spPr bwMode="auto">
          <a:xfrm>
            <a:off x="940620" y="0"/>
            <a:ext cx="7000876" cy="3429000"/>
          </a:xfrm>
          <a:prstGeom prst="rect">
            <a:avLst/>
          </a:prstGeom>
          <a:noFill/>
        </p:spPr>
      </p:pic>
      <p:sp>
        <p:nvSpPr>
          <p:cNvPr id="3" name="Rectangle 2"/>
          <p:cNvSpPr/>
          <p:nvPr/>
        </p:nvSpPr>
        <p:spPr>
          <a:xfrm>
            <a:off x="285720" y="3786190"/>
            <a:ext cx="8572560"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smtClean="0"/>
              <a:t>Le principe de Bernoulli est utilisé dans le fonctionnement de l’aile d’un avion. C’est la différence de profil entre le dessus et le dessous de l’aile qui influence la vitesse de l’air créant ainsi une différence de pression qui permettra la d’améliorer la portance de l’avion</a:t>
            </a:r>
            <a:endParaRPr lang="fr-FR" sz="2400" dirty="0"/>
          </a:p>
        </p:txBody>
      </p:sp>
      <p:sp>
        <p:nvSpPr>
          <p:cNvPr id="5" name="ZoneTexte 4"/>
          <p:cNvSpPr txBox="1"/>
          <p:nvPr/>
        </p:nvSpPr>
        <p:spPr>
          <a:xfrm>
            <a:off x="1500166" y="6000768"/>
            <a:ext cx="6286544" cy="646331"/>
          </a:xfrm>
          <a:prstGeom prst="rect">
            <a:avLst/>
          </a:prstGeom>
          <a:noFill/>
        </p:spPr>
        <p:txBody>
          <a:bodyPr wrap="square" rtlCol="0">
            <a:spAutoFit/>
          </a:bodyPr>
          <a:lstStyle/>
          <a:p>
            <a:pPr algn="ctr"/>
            <a:r>
              <a:rPr lang="fr-FR" dirty="0" smtClean="0"/>
              <a:t>Voir le lien vidéo </a:t>
            </a:r>
            <a:r>
              <a:rPr lang="fr-FR" dirty="0" err="1" smtClean="0"/>
              <a:t>youtube</a:t>
            </a:r>
            <a:r>
              <a:rPr lang="fr-FR" dirty="0" smtClean="0"/>
              <a:t> </a:t>
            </a:r>
          </a:p>
          <a:p>
            <a:pPr algn="ctr"/>
            <a:r>
              <a:rPr lang="fr-FR" dirty="0" smtClean="0"/>
              <a:t>pour des explications complémentaires</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bik\Desktop\comment-entretenir-une-eolienne-750x410.jpg"/>
          <p:cNvPicPr>
            <a:picLocks noChangeAspect="1" noChangeArrowheads="1"/>
          </p:cNvPicPr>
          <p:nvPr/>
        </p:nvPicPr>
        <p:blipFill>
          <a:blip r:embed="rId2"/>
          <a:srcRect/>
          <a:stretch>
            <a:fillRect/>
          </a:stretch>
        </p:blipFill>
        <p:spPr bwMode="auto">
          <a:xfrm>
            <a:off x="500034" y="1202992"/>
            <a:ext cx="8384382" cy="458346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28625" y="0"/>
            <a:ext cx="8229600" cy="1143000"/>
          </a:xfrm>
        </p:spPr>
        <p:txBody>
          <a:bodyPr/>
          <a:lstStyle/>
          <a:p>
            <a:pPr eaLnBrk="1" hangingPunct="1"/>
            <a:r>
              <a:rPr lang="fr-FR" b="1" dirty="0" smtClean="0">
                <a:solidFill>
                  <a:srgbClr val="00B0F0"/>
                </a:solidFill>
              </a:rPr>
              <a:t>VI  Applications</a:t>
            </a:r>
            <a:endParaRPr lang="fr-FR" dirty="0" smtClean="0">
              <a:solidFill>
                <a:srgbClr val="00B0F0"/>
              </a:solidFill>
            </a:endParaRPr>
          </a:p>
        </p:txBody>
      </p:sp>
      <p:sp>
        <p:nvSpPr>
          <p:cNvPr id="21507" name="Rectangle 3"/>
          <p:cNvSpPr>
            <a:spLocks noChangeArrowheads="1"/>
          </p:cNvSpPr>
          <p:nvPr/>
        </p:nvSpPr>
        <p:spPr bwMode="auto">
          <a:xfrm>
            <a:off x="785813" y="1143000"/>
            <a:ext cx="3032125" cy="461963"/>
          </a:xfrm>
          <a:prstGeom prst="rect">
            <a:avLst/>
          </a:prstGeom>
          <a:noFill/>
          <a:ln w="9525">
            <a:noFill/>
            <a:miter lim="800000"/>
            <a:headEnd/>
            <a:tailEnd/>
          </a:ln>
        </p:spPr>
        <p:txBody>
          <a:bodyPr wrap="none">
            <a:spAutoFit/>
          </a:bodyPr>
          <a:lstStyle/>
          <a:p>
            <a:r>
              <a:rPr lang="fr-FR" sz="2400" b="1">
                <a:latin typeface="Calibri" pitchFamily="34" charset="0"/>
              </a:rPr>
              <a:t>1.Formule de Torricelli</a:t>
            </a:r>
            <a:endParaRPr lang="fr-FR" sz="2400">
              <a:latin typeface="Calibri" pitchFamily="34" charset="0"/>
            </a:endParaRPr>
          </a:p>
        </p:txBody>
      </p:sp>
      <p:sp>
        <p:nvSpPr>
          <p:cNvPr id="21508" name="Rectangle 4"/>
          <p:cNvSpPr>
            <a:spLocks noChangeArrowheads="1"/>
          </p:cNvSpPr>
          <p:nvPr/>
        </p:nvSpPr>
        <p:spPr bwMode="auto">
          <a:xfrm>
            <a:off x="285750" y="1571625"/>
            <a:ext cx="8501063" cy="1200150"/>
          </a:xfrm>
          <a:prstGeom prst="rect">
            <a:avLst/>
          </a:prstGeom>
          <a:noFill/>
          <a:ln w="9525">
            <a:noFill/>
            <a:miter lim="800000"/>
            <a:headEnd/>
            <a:tailEnd/>
          </a:ln>
        </p:spPr>
        <p:txBody>
          <a:bodyPr>
            <a:spAutoFit/>
          </a:bodyPr>
          <a:lstStyle/>
          <a:p>
            <a:r>
              <a:rPr lang="fr-FR" sz="2400">
                <a:latin typeface="Calibri" pitchFamily="34" charset="0"/>
              </a:rPr>
              <a:t>Soit un récipient rempli de liquide et percé d’un trou (figure). Les parois imperméables constituent un tube de courant. Considérons les sections S1 de la surface libre et S2 de l’orifice.</a:t>
            </a:r>
          </a:p>
        </p:txBody>
      </p:sp>
      <p:pic>
        <p:nvPicPr>
          <p:cNvPr id="21509" name="Picture 2"/>
          <p:cNvPicPr>
            <a:picLocks noChangeAspect="1" noChangeArrowheads="1"/>
          </p:cNvPicPr>
          <p:nvPr/>
        </p:nvPicPr>
        <p:blipFill>
          <a:blip r:embed="rId2"/>
          <a:srcRect/>
          <a:stretch>
            <a:fillRect/>
          </a:stretch>
        </p:blipFill>
        <p:spPr bwMode="auto">
          <a:xfrm>
            <a:off x="214313" y="2714625"/>
            <a:ext cx="4718050" cy="3355975"/>
          </a:xfrm>
          <a:prstGeom prst="rect">
            <a:avLst/>
          </a:prstGeom>
          <a:noFill/>
          <a:ln w="9525">
            <a:noFill/>
            <a:miter lim="800000"/>
            <a:headEnd/>
            <a:tailEnd/>
          </a:ln>
        </p:spPr>
      </p:pic>
      <p:sp>
        <p:nvSpPr>
          <p:cNvPr id="21510" name="Rectangle 6"/>
          <p:cNvSpPr>
            <a:spLocks noChangeArrowheads="1"/>
          </p:cNvSpPr>
          <p:nvPr/>
        </p:nvSpPr>
        <p:spPr bwMode="auto">
          <a:xfrm>
            <a:off x="3492500" y="3286125"/>
            <a:ext cx="5437188" cy="646113"/>
          </a:xfrm>
          <a:prstGeom prst="rect">
            <a:avLst/>
          </a:prstGeom>
          <a:noFill/>
          <a:ln w="9525">
            <a:noFill/>
            <a:miter lim="800000"/>
            <a:headEnd/>
            <a:tailEnd/>
          </a:ln>
        </p:spPr>
        <p:txBody>
          <a:bodyPr>
            <a:spAutoFit/>
          </a:bodyPr>
          <a:lstStyle/>
          <a:p>
            <a:r>
              <a:rPr lang="fr-FR">
                <a:latin typeface="Calibri" pitchFamily="34" charset="0"/>
              </a:rPr>
              <a:t>L’équation de continuité (2) montre que si S1 &gt;&gt;S2, alors v1 &lt;&lt; v2. De plus,</a:t>
            </a:r>
          </a:p>
        </p:txBody>
      </p:sp>
      <p:pic>
        <p:nvPicPr>
          <p:cNvPr id="21511" name="Picture 3"/>
          <p:cNvPicPr>
            <a:picLocks noChangeAspect="1" noChangeArrowheads="1"/>
          </p:cNvPicPr>
          <p:nvPr/>
        </p:nvPicPr>
        <p:blipFill>
          <a:blip r:embed="rId3"/>
          <a:srcRect/>
          <a:stretch>
            <a:fillRect/>
          </a:stretch>
        </p:blipFill>
        <p:spPr bwMode="auto">
          <a:xfrm>
            <a:off x="2500298" y="5264150"/>
            <a:ext cx="6624637" cy="159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60325" y="928688"/>
            <a:ext cx="9083675" cy="2571750"/>
          </a:xfrm>
          <a:prstGeom prst="rect">
            <a:avLst/>
          </a:prstGeom>
          <a:noFill/>
          <a:ln w="9525">
            <a:noFill/>
            <a:miter lim="800000"/>
            <a:headEnd/>
            <a:tailEnd/>
          </a:ln>
        </p:spPr>
      </p:pic>
      <p:sp>
        <p:nvSpPr>
          <p:cNvPr id="22531" name="Rectangle 4"/>
          <p:cNvSpPr>
            <a:spLocks noChangeArrowheads="1"/>
          </p:cNvSpPr>
          <p:nvPr/>
        </p:nvSpPr>
        <p:spPr bwMode="auto">
          <a:xfrm>
            <a:off x="142875" y="4286250"/>
            <a:ext cx="8572500" cy="1570038"/>
          </a:xfrm>
          <a:prstGeom prst="rect">
            <a:avLst/>
          </a:prstGeom>
          <a:noFill/>
          <a:ln w="9525">
            <a:noFill/>
            <a:miter lim="800000"/>
            <a:headEnd/>
            <a:tailEnd/>
          </a:ln>
        </p:spPr>
        <p:txBody>
          <a:bodyPr>
            <a:spAutoFit/>
          </a:bodyPr>
          <a:lstStyle/>
          <a:p>
            <a:r>
              <a:rPr lang="fr-FR" sz="2400">
                <a:latin typeface="Calibri" pitchFamily="34" charset="0"/>
              </a:rPr>
              <a:t>Cette vitesse scalaire v2 est indépendante de la masse spécifique du fluide, de la direction du jet et de la forme du trou. Elle est égale à la vitesse d’un corps tombant en chute libre, sans frottement, d’une hauteur Dh.</a:t>
            </a:r>
          </a:p>
        </p:txBody>
      </p:sp>
      <p:sp>
        <p:nvSpPr>
          <p:cNvPr id="4" name="Ellipse 3"/>
          <p:cNvSpPr/>
          <p:nvPr/>
        </p:nvSpPr>
        <p:spPr>
          <a:xfrm>
            <a:off x="3214678" y="2857496"/>
            <a:ext cx="2500330" cy="85725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38100">
                <a:solidFill>
                  <a:schemeClr val="tx1"/>
                </a:solidFill>
              </a:l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785786" y="0"/>
            <a:ext cx="5429288" cy="1143000"/>
          </a:xfrm>
        </p:spPr>
        <p:txBody>
          <a:bodyPr/>
          <a:lstStyle/>
          <a:p>
            <a:pPr algn="l" eaLnBrk="1" hangingPunct="1"/>
            <a:r>
              <a:rPr lang="fr-FR" sz="2400" b="1" dirty="0" smtClean="0">
                <a:solidFill>
                  <a:schemeClr val="tx2"/>
                </a:solidFill>
              </a:rPr>
              <a:t>2.</a:t>
            </a:r>
            <a:r>
              <a:rPr lang="fr-FR" sz="2400" b="1" dirty="0" smtClean="0">
                <a:solidFill>
                  <a:schemeClr val="tx2"/>
                </a:solidFill>
              </a:rPr>
              <a:t>Phénomène </a:t>
            </a:r>
            <a:r>
              <a:rPr lang="fr-FR" sz="2400" b="1" dirty="0" smtClean="0">
                <a:solidFill>
                  <a:schemeClr val="tx2"/>
                </a:solidFill>
              </a:rPr>
              <a:t>de </a:t>
            </a:r>
            <a:r>
              <a:rPr lang="fr-FR" sz="2400" b="1" dirty="0" smtClean="0">
                <a:solidFill>
                  <a:schemeClr val="tx2"/>
                </a:solidFill>
              </a:rPr>
              <a:t>Venturi</a:t>
            </a:r>
            <a:endParaRPr lang="fr-FR" sz="2400" dirty="0" smtClean="0">
              <a:solidFill>
                <a:schemeClr val="tx2"/>
              </a:solidFill>
            </a:endParaRPr>
          </a:p>
        </p:txBody>
      </p:sp>
      <p:sp>
        <p:nvSpPr>
          <p:cNvPr id="23555" name="Rectangle 3"/>
          <p:cNvSpPr>
            <a:spLocks noChangeArrowheads="1"/>
          </p:cNvSpPr>
          <p:nvPr/>
        </p:nvSpPr>
        <p:spPr bwMode="auto">
          <a:xfrm>
            <a:off x="142875" y="1143000"/>
            <a:ext cx="9001125" cy="830263"/>
          </a:xfrm>
          <a:prstGeom prst="rect">
            <a:avLst/>
          </a:prstGeom>
          <a:noFill/>
          <a:ln w="9525">
            <a:noFill/>
            <a:miter lim="800000"/>
            <a:headEnd/>
            <a:tailEnd/>
          </a:ln>
        </p:spPr>
        <p:txBody>
          <a:bodyPr>
            <a:spAutoFit/>
          </a:bodyPr>
          <a:lstStyle/>
          <a:p>
            <a:r>
              <a:rPr lang="fr-FR" sz="2400">
                <a:latin typeface="Calibri" pitchFamily="34" charset="0"/>
              </a:rPr>
              <a:t>Un tube de Venturi est un tube de section variable tel que représenté sur la figure ci-dessous</a:t>
            </a:r>
          </a:p>
        </p:txBody>
      </p:sp>
      <p:pic>
        <p:nvPicPr>
          <p:cNvPr id="23556" name="Picture 3"/>
          <p:cNvPicPr>
            <a:picLocks noChangeAspect="1" noChangeArrowheads="1"/>
          </p:cNvPicPr>
          <p:nvPr/>
        </p:nvPicPr>
        <p:blipFill>
          <a:blip r:embed="rId2"/>
          <a:srcRect/>
          <a:stretch>
            <a:fillRect/>
          </a:stretch>
        </p:blipFill>
        <p:spPr bwMode="auto">
          <a:xfrm>
            <a:off x="963613" y="1857375"/>
            <a:ext cx="6975475" cy="4500563"/>
          </a:xfrm>
          <a:prstGeom prst="rect">
            <a:avLst/>
          </a:prstGeom>
          <a:noFill/>
          <a:ln w="9525">
            <a:noFill/>
            <a:miter lim="800000"/>
            <a:headEnd/>
            <a:tailEnd/>
          </a:ln>
        </p:spPr>
      </p:pic>
      <p:pic>
        <p:nvPicPr>
          <p:cNvPr id="23557" name="Picture 4"/>
          <p:cNvPicPr>
            <a:picLocks noChangeAspect="1" noChangeArrowheads="1"/>
          </p:cNvPicPr>
          <p:nvPr/>
        </p:nvPicPr>
        <p:blipFill>
          <a:blip r:embed="rId3"/>
          <a:srcRect/>
          <a:stretch>
            <a:fillRect/>
          </a:stretch>
        </p:blipFill>
        <p:spPr bwMode="auto">
          <a:xfrm>
            <a:off x="2571750" y="6296025"/>
            <a:ext cx="4068763"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14313" y="500063"/>
            <a:ext cx="8929687" cy="1570037"/>
          </a:xfrm>
          <a:prstGeom prst="rect">
            <a:avLst/>
          </a:prstGeom>
          <a:noFill/>
          <a:ln w="9525">
            <a:noFill/>
            <a:miter lim="800000"/>
            <a:headEnd/>
            <a:tailEnd/>
          </a:ln>
        </p:spPr>
        <p:txBody>
          <a:bodyPr>
            <a:spAutoFit/>
          </a:bodyPr>
          <a:lstStyle/>
          <a:p>
            <a:r>
              <a:rPr lang="fr-FR" sz="2400">
                <a:latin typeface="Calibri" pitchFamily="34" charset="0"/>
              </a:rPr>
              <a:t>Il permet de mesurer </a:t>
            </a:r>
            <a:r>
              <a:rPr lang="fr-FR" sz="2400" b="1">
                <a:solidFill>
                  <a:srgbClr val="0070C0"/>
                </a:solidFill>
                <a:latin typeface="Calibri" pitchFamily="34" charset="0"/>
              </a:rPr>
              <a:t>des débits </a:t>
            </a:r>
            <a:r>
              <a:rPr lang="fr-FR" sz="2400">
                <a:latin typeface="Calibri" pitchFamily="34" charset="0"/>
              </a:rPr>
              <a:t>et des </a:t>
            </a:r>
            <a:r>
              <a:rPr lang="fr-FR" sz="2400" b="1">
                <a:solidFill>
                  <a:srgbClr val="0070C0"/>
                </a:solidFill>
                <a:latin typeface="Calibri" pitchFamily="34" charset="0"/>
              </a:rPr>
              <a:t>vitesses</a:t>
            </a:r>
            <a:r>
              <a:rPr lang="fr-FR" sz="2400">
                <a:latin typeface="Calibri" pitchFamily="34" charset="0"/>
              </a:rPr>
              <a:t> connaissant la pression dans les différentes sections. </a:t>
            </a:r>
            <a:r>
              <a:rPr lang="fr-FR" sz="2400">
                <a:solidFill>
                  <a:srgbClr val="FF0000"/>
                </a:solidFill>
                <a:latin typeface="Calibri" pitchFamily="34" charset="0"/>
              </a:rPr>
              <a:t>Cette </a:t>
            </a:r>
            <a:r>
              <a:rPr lang="fr-FR" sz="2400" b="1">
                <a:solidFill>
                  <a:srgbClr val="FF0000"/>
                </a:solidFill>
                <a:latin typeface="Calibri" pitchFamily="34" charset="0"/>
              </a:rPr>
              <a:t>pression</a:t>
            </a:r>
            <a:r>
              <a:rPr lang="fr-FR" sz="2400">
                <a:solidFill>
                  <a:srgbClr val="FF0000"/>
                </a:solidFill>
                <a:latin typeface="Calibri" pitchFamily="34" charset="0"/>
              </a:rPr>
              <a:t> </a:t>
            </a:r>
            <a:r>
              <a:rPr lang="fr-FR" sz="2400">
                <a:latin typeface="Calibri" pitchFamily="34" charset="0"/>
              </a:rPr>
              <a:t>est mesurée par l’intermédiaire de </a:t>
            </a:r>
            <a:r>
              <a:rPr lang="fr-FR" sz="2400" u="sng">
                <a:latin typeface="Calibri" pitchFamily="34" charset="0"/>
              </a:rPr>
              <a:t>3 manomètres </a:t>
            </a:r>
            <a:r>
              <a:rPr lang="fr-FR" sz="2400">
                <a:latin typeface="Calibri" pitchFamily="34" charset="0"/>
              </a:rPr>
              <a:t>dont le fonctionnement est basé sur la </a:t>
            </a:r>
            <a:r>
              <a:rPr lang="fr-FR" sz="2400" b="1" u="sng">
                <a:solidFill>
                  <a:srgbClr val="7030A0"/>
                </a:solidFill>
                <a:latin typeface="Calibri" pitchFamily="34" charset="0"/>
              </a:rPr>
              <a:t>pression exercée par une colonne de liquide</a:t>
            </a:r>
            <a:r>
              <a:rPr lang="fr-FR" sz="2400">
                <a:latin typeface="Calibri" pitchFamily="34" charset="0"/>
              </a:rPr>
              <a:t>. Ainsi au point 1</a:t>
            </a:r>
          </a:p>
        </p:txBody>
      </p:sp>
      <p:pic>
        <p:nvPicPr>
          <p:cNvPr id="24579" name="Picture 2"/>
          <p:cNvPicPr>
            <a:picLocks noChangeAspect="1" noChangeArrowheads="1"/>
          </p:cNvPicPr>
          <p:nvPr/>
        </p:nvPicPr>
        <p:blipFill>
          <a:blip r:embed="rId2"/>
          <a:srcRect/>
          <a:stretch>
            <a:fillRect/>
          </a:stretch>
        </p:blipFill>
        <p:spPr bwMode="auto">
          <a:xfrm>
            <a:off x="2857500" y="2357438"/>
            <a:ext cx="2997200" cy="714375"/>
          </a:xfrm>
          <a:prstGeom prst="rect">
            <a:avLst/>
          </a:prstGeom>
          <a:noFill/>
          <a:ln w="9525">
            <a:noFill/>
            <a:miter lim="800000"/>
            <a:headEnd/>
            <a:tailEnd/>
          </a:ln>
        </p:spPr>
      </p:pic>
      <p:sp>
        <p:nvSpPr>
          <p:cNvPr id="24580" name="Rectangle 3"/>
          <p:cNvSpPr>
            <a:spLocks noChangeArrowheads="1"/>
          </p:cNvSpPr>
          <p:nvPr/>
        </p:nvSpPr>
        <p:spPr bwMode="auto">
          <a:xfrm>
            <a:off x="500063" y="3643313"/>
            <a:ext cx="8072437" cy="1200150"/>
          </a:xfrm>
          <a:prstGeom prst="rect">
            <a:avLst/>
          </a:prstGeom>
          <a:noFill/>
          <a:ln w="9525">
            <a:noFill/>
            <a:miter lim="800000"/>
            <a:headEnd/>
            <a:tailEnd/>
          </a:ln>
        </p:spPr>
        <p:txBody>
          <a:bodyPr>
            <a:spAutoFit/>
          </a:bodyPr>
          <a:lstStyle/>
          <a:p>
            <a:r>
              <a:rPr lang="fr-FR" sz="2400">
                <a:latin typeface="Calibri" pitchFamily="34" charset="0"/>
              </a:rPr>
              <a:t>L’équation de continuité (2) montre que v2 &gt; v1. </a:t>
            </a:r>
          </a:p>
          <a:p>
            <a:r>
              <a:rPr lang="fr-FR" sz="2400">
                <a:latin typeface="Calibri" pitchFamily="34" charset="0"/>
              </a:rPr>
              <a:t>L’équation de Bernoulli (3) appliquée sur une même ligne de courant entre 1 et 2 montre que p2 &lt; p1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85750" y="714375"/>
            <a:ext cx="8429625" cy="1631950"/>
          </a:xfrm>
          <a:prstGeom prst="rect">
            <a:avLst/>
          </a:prstGeom>
          <a:noFill/>
          <a:ln w="9525">
            <a:noFill/>
            <a:miter lim="800000"/>
            <a:headEnd/>
            <a:tailEnd/>
          </a:ln>
        </p:spPr>
        <p:txBody>
          <a:bodyPr>
            <a:spAutoFit/>
          </a:bodyPr>
          <a:lstStyle/>
          <a:p>
            <a:r>
              <a:rPr lang="fr-FR" sz="2800" b="1">
                <a:solidFill>
                  <a:srgbClr val="7030A0"/>
                </a:solidFill>
                <a:latin typeface="Calibri" pitchFamily="34" charset="0"/>
              </a:rPr>
              <a:t>si </a:t>
            </a:r>
            <a:r>
              <a:rPr lang="fr-FR" sz="2400">
                <a:latin typeface="Calibri" pitchFamily="34" charset="0"/>
              </a:rPr>
              <a:t>le tube est horizontal et si l’on connaît les 2 sections du tube (S1 et S2)……</a:t>
            </a:r>
            <a:r>
              <a:rPr lang="fr-FR" sz="2400">
                <a:solidFill>
                  <a:srgbClr val="7030A0"/>
                </a:solidFill>
                <a:latin typeface="Calibri" pitchFamily="34" charset="0"/>
              </a:rPr>
              <a:t>l’équation de continuité (2) et l’équation de Bernoulli (3) </a:t>
            </a:r>
            <a:r>
              <a:rPr lang="fr-FR" sz="2400">
                <a:latin typeface="Calibri" pitchFamily="34" charset="0"/>
              </a:rPr>
              <a:t>forment un système de 2 équations à 2 inconnues </a:t>
            </a:r>
            <a:r>
              <a:rPr lang="fr-FR" sz="2400">
                <a:solidFill>
                  <a:srgbClr val="7030A0"/>
                </a:solidFill>
                <a:latin typeface="Calibri" pitchFamily="34" charset="0"/>
              </a:rPr>
              <a:t>v1 et v2 </a:t>
            </a:r>
            <a:r>
              <a:rPr lang="fr-FR" sz="2400">
                <a:latin typeface="Calibri" pitchFamily="34" charset="0"/>
              </a:rPr>
              <a:t>, qui permet de calculer v1 :</a:t>
            </a:r>
          </a:p>
        </p:txBody>
      </p:sp>
      <p:pic>
        <p:nvPicPr>
          <p:cNvPr id="25603" name="Picture 2"/>
          <p:cNvPicPr>
            <a:picLocks noChangeAspect="1" noChangeArrowheads="1"/>
          </p:cNvPicPr>
          <p:nvPr/>
        </p:nvPicPr>
        <p:blipFill>
          <a:blip r:embed="rId2"/>
          <a:srcRect/>
          <a:stretch>
            <a:fillRect/>
          </a:stretch>
        </p:blipFill>
        <p:spPr bwMode="auto">
          <a:xfrm>
            <a:off x="2673350" y="2500313"/>
            <a:ext cx="4367213" cy="1643062"/>
          </a:xfrm>
          <a:prstGeom prst="rect">
            <a:avLst/>
          </a:prstGeom>
          <a:noFill/>
          <a:ln w="9525">
            <a:noFill/>
            <a:miter lim="800000"/>
            <a:headEnd/>
            <a:tailEnd/>
          </a:ln>
        </p:spPr>
      </p:pic>
      <p:sp>
        <p:nvSpPr>
          <p:cNvPr id="25604" name="Rectangle 3"/>
          <p:cNvSpPr>
            <a:spLocks noChangeArrowheads="1"/>
          </p:cNvSpPr>
          <p:nvPr/>
        </p:nvSpPr>
        <p:spPr bwMode="auto">
          <a:xfrm>
            <a:off x="642938" y="4500563"/>
            <a:ext cx="7786687" cy="1692275"/>
          </a:xfrm>
          <a:prstGeom prst="rect">
            <a:avLst/>
          </a:prstGeom>
          <a:noFill/>
          <a:ln w="9525">
            <a:noFill/>
            <a:miter lim="800000"/>
            <a:headEnd/>
            <a:tailEnd/>
          </a:ln>
        </p:spPr>
        <p:txBody>
          <a:bodyPr>
            <a:spAutoFit/>
          </a:bodyPr>
          <a:lstStyle/>
          <a:p>
            <a:r>
              <a:rPr lang="fr-FR" sz="3200" b="1">
                <a:solidFill>
                  <a:srgbClr val="7030A0"/>
                </a:solidFill>
                <a:latin typeface="Calibri" pitchFamily="34" charset="0"/>
              </a:rPr>
              <a:t>Remarque1/</a:t>
            </a:r>
            <a:r>
              <a:rPr lang="fr-FR" sz="2400">
                <a:latin typeface="Calibri" pitchFamily="34" charset="0"/>
              </a:rPr>
              <a:t> Les sections S1 et S3 étant égales, les vitesses en 1 et 3 sont égales et les pressions devraient l’être aussi. </a:t>
            </a:r>
            <a:r>
              <a:rPr lang="fr-FR" sz="2400" b="1">
                <a:solidFill>
                  <a:srgbClr val="FF0000"/>
                </a:solidFill>
                <a:latin typeface="Calibri" pitchFamily="34" charset="0"/>
              </a:rPr>
              <a:t>Mais </a:t>
            </a:r>
            <a:r>
              <a:rPr lang="fr-FR" sz="2400">
                <a:latin typeface="Calibri" pitchFamily="34" charset="0"/>
              </a:rPr>
              <a:t>on constate expérimentalement que </a:t>
            </a:r>
            <a:r>
              <a:rPr lang="fr-FR" sz="2400">
                <a:solidFill>
                  <a:srgbClr val="FF0000"/>
                </a:solidFill>
                <a:latin typeface="Calibri" pitchFamily="34" charset="0"/>
              </a:rPr>
              <a:t>h3</a:t>
            </a:r>
            <a:r>
              <a:rPr lang="fr-FR" sz="2400">
                <a:latin typeface="Calibri" pitchFamily="34" charset="0"/>
              </a:rPr>
              <a:t> est toujours plus petit que h1. </a:t>
            </a:r>
            <a:r>
              <a:rPr lang="fr-FR" sz="2400">
                <a:solidFill>
                  <a:srgbClr val="FF0000"/>
                </a:solidFill>
                <a:latin typeface="Calibri" pitchFamily="34" charset="0"/>
              </a:rPr>
              <a:t>Expliquez pourquoi?</a:t>
            </a:r>
            <a:r>
              <a:rPr lang="fr-FR" sz="2400">
                <a:latin typeface="Calibri" pitchFamily="34" charset="0"/>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85750" y="2036772"/>
            <a:ext cx="8501063" cy="2678112"/>
          </a:xfrm>
          <a:prstGeom prst="rect">
            <a:avLst/>
          </a:prstGeom>
          <a:noFill/>
          <a:ln w="9525">
            <a:noFill/>
            <a:miter lim="800000"/>
            <a:headEnd/>
            <a:tailEnd/>
          </a:ln>
        </p:spPr>
        <p:txBody>
          <a:bodyPr>
            <a:spAutoFit/>
          </a:bodyPr>
          <a:lstStyle/>
          <a:p>
            <a:r>
              <a:rPr lang="fr-FR" sz="2400" b="1" dirty="0">
                <a:solidFill>
                  <a:srgbClr val="7030A0"/>
                </a:solidFill>
                <a:latin typeface="Calibri" pitchFamily="34" charset="0"/>
              </a:rPr>
              <a:t>Remarque2/ </a:t>
            </a:r>
            <a:r>
              <a:rPr lang="fr-FR" sz="2400" dirty="0">
                <a:latin typeface="Calibri" pitchFamily="34" charset="0"/>
              </a:rPr>
              <a:t>Comme le tube de Venturi débouche à l’air libre en 4, peu éloigné de 3.</a:t>
            </a:r>
          </a:p>
          <a:p>
            <a:r>
              <a:rPr lang="fr-FR" sz="2400" dirty="0">
                <a:latin typeface="Calibri" pitchFamily="34" charset="0"/>
              </a:rPr>
              <a:t>*la pression p4 est égale à la pression atmosphérique </a:t>
            </a:r>
            <a:r>
              <a:rPr lang="fr-FR" sz="2400" dirty="0" err="1">
                <a:latin typeface="Calibri" pitchFamily="34" charset="0"/>
              </a:rPr>
              <a:t>pA</a:t>
            </a:r>
            <a:r>
              <a:rPr lang="fr-FR" sz="2400" dirty="0">
                <a:latin typeface="Calibri" pitchFamily="34" charset="0"/>
              </a:rPr>
              <a:t> . </a:t>
            </a:r>
          </a:p>
          <a:p>
            <a:r>
              <a:rPr lang="fr-FR" sz="2400" dirty="0">
                <a:latin typeface="Calibri" pitchFamily="34" charset="0"/>
              </a:rPr>
              <a:t>*Or nous avons vu que </a:t>
            </a:r>
          </a:p>
          <a:p>
            <a:r>
              <a:rPr lang="fr-FR" sz="2400" dirty="0">
                <a:latin typeface="Calibri" pitchFamily="34" charset="0"/>
              </a:rPr>
              <a:t>     S2 &lt; S4 entraîne v2 &gt; v4 et p2 &lt; p4 . </a:t>
            </a:r>
          </a:p>
          <a:p>
            <a:endParaRPr lang="fr-FR" sz="2400" dirty="0">
              <a:latin typeface="Calibri" pitchFamily="34" charset="0"/>
            </a:endParaRPr>
          </a:p>
          <a:p>
            <a:r>
              <a:rPr lang="fr-FR" sz="2400" dirty="0">
                <a:latin typeface="Calibri" pitchFamily="34" charset="0"/>
              </a:rPr>
              <a:t>On peut utiliser cette propriété pour construire une pompe!.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66700" y="566738"/>
            <a:ext cx="8610600" cy="5724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re 1"/>
          <p:cNvSpPr>
            <a:spLocks noGrp="1"/>
          </p:cNvSpPr>
          <p:nvPr>
            <p:ph type="title"/>
          </p:nvPr>
        </p:nvSpPr>
        <p:spPr>
          <a:xfrm>
            <a:off x="428625" y="571500"/>
            <a:ext cx="8229600" cy="2643188"/>
          </a:xfrm>
        </p:spPr>
        <p:txBody>
          <a:bodyPr/>
          <a:lstStyle/>
          <a:p>
            <a:pPr algn="l" eaLnBrk="1" hangingPunct="1"/>
            <a:r>
              <a:rPr lang="fr-FR" sz="2400" b="1" i="1" smtClean="0"/>
              <a:t>C/ Dynamique des fluides incompressibles</a:t>
            </a:r>
            <a:r>
              <a:rPr lang="fr-FR" sz="2400" smtClean="0"/>
              <a:t/>
            </a:r>
            <a:br>
              <a:rPr lang="fr-FR" sz="2400" smtClean="0"/>
            </a:br>
            <a:r>
              <a:rPr lang="fr-FR" sz="2400" b="1" u="sng" smtClean="0"/>
              <a:t>Définitions</a:t>
            </a:r>
            <a:r>
              <a:rPr lang="fr-FR" sz="2400" b="1" smtClean="0"/>
              <a:t> :</a:t>
            </a:r>
            <a:r>
              <a:rPr lang="fr-FR" sz="2400" smtClean="0"/>
              <a:t> Le débit est le quotient de la quantité de fluide qui traverse une section droite de la conduite par la durée de cet écoulement.</a:t>
            </a:r>
            <a:br>
              <a:rPr lang="fr-FR" sz="2400" smtClean="0"/>
            </a:br>
            <a:r>
              <a:rPr lang="fr-FR" sz="2400" b="1" u="sng" smtClean="0"/>
              <a:t>Débit-masse</a:t>
            </a:r>
            <a:r>
              <a:rPr lang="fr-FR" sz="2400" b="1" smtClean="0"/>
              <a:t> : </a:t>
            </a:r>
            <a:r>
              <a:rPr lang="fr-FR" sz="2400" smtClean="0"/>
              <a:t>Si </a:t>
            </a:r>
            <a:r>
              <a:rPr lang="fr-FR" sz="2400" smtClean="0">
                <a:sym typeface="Symbol" pitchFamily="18" charset="2"/>
              </a:rPr>
              <a:t></a:t>
            </a:r>
            <a:r>
              <a:rPr lang="fr-FR" sz="2400" smtClean="0"/>
              <a:t>m est la masse de fluide qui à traversé une section droite de la conduite pendant le temps </a:t>
            </a:r>
            <a:r>
              <a:rPr lang="fr-FR" sz="2400" smtClean="0">
                <a:sym typeface="Symbol" pitchFamily="18" charset="2"/>
              </a:rPr>
              <a:t></a:t>
            </a:r>
            <a:r>
              <a:rPr lang="fr-FR" sz="2400" smtClean="0"/>
              <a:t>t :</a:t>
            </a:r>
          </a:p>
        </p:txBody>
      </p:sp>
      <p:sp>
        <p:nvSpPr>
          <p:cNvPr id="1029" name="Text Box 2"/>
          <p:cNvSpPr txBox="1">
            <a:spLocks noChangeArrowheads="1"/>
          </p:cNvSpPr>
          <p:nvPr/>
        </p:nvSpPr>
        <p:spPr bwMode="auto">
          <a:xfrm>
            <a:off x="3143250" y="3286125"/>
            <a:ext cx="2786063" cy="857250"/>
          </a:xfrm>
          <a:prstGeom prst="rect">
            <a:avLst/>
          </a:prstGeom>
          <a:solidFill>
            <a:srgbClr val="FFFFFF"/>
          </a:solidFill>
          <a:ln w="9525">
            <a:solidFill>
              <a:srgbClr val="000000"/>
            </a:solidFill>
            <a:miter lim="800000"/>
            <a:headEnd/>
            <a:tailEnd/>
          </a:ln>
        </p:spPr>
        <p:txBody>
          <a:bodyPr wrap="none"/>
          <a:lstStyle/>
          <a:p>
            <a:pPr>
              <a:spcAft>
                <a:spcPts val="1000"/>
              </a:spcAft>
              <a:defRPr/>
            </a:pPr>
            <a:r>
              <a:rPr lang="fr-FR" sz="1100" dirty="0">
                <a:latin typeface="Calibri" pitchFamily="34" charset="0"/>
              </a:rPr>
              <a:t>                     </a:t>
            </a:r>
            <a:r>
              <a:rPr lang="fr-FR" sz="2400" dirty="0">
                <a:latin typeface="+mj-lt"/>
                <a:ea typeface="+mj-ea"/>
                <a:cs typeface="+mj-cs"/>
              </a:rPr>
              <a:t>unité : </a:t>
            </a:r>
            <a:r>
              <a:rPr lang="fr-FR" sz="2400" dirty="0" err="1">
                <a:latin typeface="+mj-lt"/>
                <a:ea typeface="+mj-ea"/>
                <a:cs typeface="+mj-cs"/>
              </a:rPr>
              <a:t>kg.s</a:t>
            </a:r>
            <a:r>
              <a:rPr lang="fr-FR" sz="2400" dirty="0">
                <a:latin typeface="+mj-lt"/>
                <a:ea typeface="+mj-ea"/>
                <a:cs typeface="+mj-cs"/>
              </a:rPr>
              <a:t>-1</a:t>
            </a:r>
          </a:p>
        </p:txBody>
      </p:sp>
      <p:sp>
        <p:nvSpPr>
          <p:cNvPr id="103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latin typeface="Calibri" pitchFamily="34" charset="0"/>
            </a:endParaRPr>
          </a:p>
        </p:txBody>
      </p:sp>
      <p:graphicFrame>
        <p:nvGraphicFramePr>
          <p:cNvPr id="1026" name="Object 3"/>
          <p:cNvGraphicFramePr>
            <a:graphicFrameLocks noChangeAspect="1"/>
          </p:cNvGraphicFramePr>
          <p:nvPr/>
        </p:nvGraphicFramePr>
        <p:xfrm>
          <a:off x="2357438" y="3214688"/>
          <a:ext cx="1449387" cy="928687"/>
        </p:xfrm>
        <a:graphic>
          <a:graphicData uri="http://schemas.openxmlformats.org/presentationml/2006/ole">
            <p:oleObj spid="_x0000_s1026" name="Équation" r:id="rId3" imgW="609336" imgH="393529" progId="Equation.3">
              <p:embed/>
            </p:oleObj>
          </a:graphicData>
        </a:graphic>
      </p:graphicFrame>
      <p:sp>
        <p:nvSpPr>
          <p:cNvPr id="1031" name="Rectangle 6"/>
          <p:cNvSpPr>
            <a:spLocks noChangeArrowheads="1"/>
          </p:cNvSpPr>
          <p:nvPr/>
        </p:nvSpPr>
        <p:spPr bwMode="auto">
          <a:xfrm>
            <a:off x="428625" y="4357688"/>
            <a:ext cx="7929563" cy="830262"/>
          </a:xfrm>
          <a:prstGeom prst="rect">
            <a:avLst/>
          </a:prstGeom>
          <a:noFill/>
          <a:ln w="9525">
            <a:noFill/>
            <a:miter lim="800000"/>
            <a:headEnd/>
            <a:tailEnd/>
          </a:ln>
        </p:spPr>
        <p:txBody>
          <a:bodyPr>
            <a:spAutoFit/>
          </a:bodyPr>
          <a:lstStyle/>
          <a:p>
            <a:r>
              <a:rPr lang="fr-FR" sz="2400" b="1" u="sng">
                <a:latin typeface="Calibri" pitchFamily="34" charset="0"/>
              </a:rPr>
              <a:t>Débit-volume </a:t>
            </a:r>
            <a:r>
              <a:rPr lang="fr-FR" sz="2400" b="1">
                <a:latin typeface="Calibri" pitchFamily="34" charset="0"/>
              </a:rPr>
              <a:t>: </a:t>
            </a:r>
            <a:r>
              <a:rPr lang="fr-FR" sz="2400">
                <a:latin typeface="Calibri" pitchFamily="34" charset="0"/>
              </a:rPr>
              <a:t>Si </a:t>
            </a:r>
            <a:r>
              <a:rPr lang="fr-FR" sz="2400">
                <a:latin typeface="Calibri" pitchFamily="34" charset="0"/>
                <a:sym typeface="Symbol" pitchFamily="18" charset="2"/>
              </a:rPr>
              <a:t></a:t>
            </a:r>
            <a:r>
              <a:rPr lang="fr-FR" sz="2400">
                <a:latin typeface="Calibri" pitchFamily="34" charset="0"/>
              </a:rPr>
              <a:t>V est le volume de fluide qui a traversé une section droite de la conduite pendant le temps </a:t>
            </a:r>
            <a:r>
              <a:rPr lang="fr-FR" sz="2400">
                <a:latin typeface="Calibri" pitchFamily="34" charset="0"/>
                <a:sym typeface="Symbol" pitchFamily="18" charset="2"/>
              </a:rPr>
              <a:t></a:t>
            </a:r>
            <a:r>
              <a:rPr lang="fr-FR" sz="2400">
                <a:latin typeface="Calibri" pitchFamily="34" charset="0"/>
              </a:rPr>
              <a:t>t :</a:t>
            </a:r>
          </a:p>
        </p:txBody>
      </p:sp>
      <p:sp>
        <p:nvSpPr>
          <p:cNvPr id="1032" name="Text Box 5"/>
          <p:cNvSpPr txBox="1">
            <a:spLocks noChangeArrowheads="1"/>
          </p:cNvSpPr>
          <p:nvPr/>
        </p:nvSpPr>
        <p:spPr bwMode="auto">
          <a:xfrm>
            <a:off x="4214813" y="5715000"/>
            <a:ext cx="2300287" cy="495300"/>
          </a:xfrm>
          <a:prstGeom prst="rect">
            <a:avLst/>
          </a:prstGeom>
          <a:solidFill>
            <a:srgbClr val="FFFFFF"/>
          </a:solidFill>
          <a:ln w="9525">
            <a:solidFill>
              <a:srgbClr val="000000"/>
            </a:solidFill>
            <a:miter lim="800000"/>
            <a:headEnd/>
            <a:tailEnd/>
          </a:ln>
        </p:spPr>
        <p:txBody>
          <a:bodyPr wrap="none"/>
          <a:lstStyle/>
          <a:p>
            <a:pPr>
              <a:spcAft>
                <a:spcPts val="1000"/>
              </a:spcAft>
              <a:defRPr/>
            </a:pPr>
            <a:r>
              <a:rPr lang="fr-FR" sz="1100" dirty="0">
                <a:latin typeface="Calibri" pitchFamily="34" charset="0"/>
              </a:rPr>
              <a:t>                   </a:t>
            </a:r>
            <a:r>
              <a:rPr lang="fr-FR" sz="2400" dirty="0">
                <a:latin typeface="+mj-lt"/>
                <a:ea typeface="+mj-ea"/>
                <a:cs typeface="+mj-cs"/>
              </a:rPr>
              <a:t>unité : m3.s-1</a:t>
            </a:r>
          </a:p>
        </p:txBody>
      </p:sp>
      <p:sp>
        <p:nvSpPr>
          <p:cNvPr id="103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latin typeface="Calibri" pitchFamily="34" charset="0"/>
            </a:endParaRPr>
          </a:p>
        </p:txBody>
      </p:sp>
      <p:graphicFrame>
        <p:nvGraphicFramePr>
          <p:cNvPr id="1027" name="Object 6"/>
          <p:cNvGraphicFramePr>
            <a:graphicFrameLocks noChangeAspect="1"/>
          </p:cNvGraphicFramePr>
          <p:nvPr/>
        </p:nvGraphicFramePr>
        <p:xfrm>
          <a:off x="2500313" y="5532438"/>
          <a:ext cx="1512887" cy="968375"/>
        </p:xfrm>
        <a:graphic>
          <a:graphicData uri="http://schemas.openxmlformats.org/presentationml/2006/ole">
            <p:oleObj spid="_x0000_s1027" name="Équation" r:id="rId4" imgW="609336" imgH="393529"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00063" y="357188"/>
            <a:ext cx="2614612" cy="642937"/>
          </a:xfrm>
          <a:prstGeom prst="rect">
            <a:avLst/>
          </a:prstGeom>
        </p:spPr>
        <p:txBody>
          <a:bodyPr>
            <a:normAutofit/>
          </a:bodyPr>
          <a:lstStyle/>
          <a:p>
            <a:pPr fontAlgn="auto">
              <a:spcAft>
                <a:spcPts val="0"/>
              </a:spcAft>
              <a:defRPr/>
            </a:pPr>
            <a:r>
              <a:rPr lang="fr-FR" sz="2400" b="1" dirty="0">
                <a:solidFill>
                  <a:schemeClr val="tx2"/>
                </a:solidFill>
                <a:latin typeface="+mn-lt"/>
                <a:cs typeface="+mn-cs"/>
              </a:rPr>
              <a:t>3.Tube de Pitot</a:t>
            </a:r>
            <a:endParaRPr lang="fr-FR" sz="2400" dirty="0">
              <a:solidFill>
                <a:schemeClr val="tx2"/>
              </a:solidFill>
              <a:latin typeface="+mj-lt"/>
              <a:ea typeface="+mj-ea"/>
              <a:cs typeface="+mj-cs"/>
            </a:endParaRPr>
          </a:p>
        </p:txBody>
      </p:sp>
      <p:sp>
        <p:nvSpPr>
          <p:cNvPr id="27651" name="Rectangle 2"/>
          <p:cNvSpPr>
            <a:spLocks noChangeArrowheads="1"/>
          </p:cNvSpPr>
          <p:nvPr/>
        </p:nvSpPr>
        <p:spPr bwMode="auto">
          <a:xfrm>
            <a:off x="214313" y="1000125"/>
            <a:ext cx="8572500" cy="830263"/>
          </a:xfrm>
          <a:prstGeom prst="rect">
            <a:avLst/>
          </a:prstGeom>
          <a:noFill/>
          <a:ln w="9525">
            <a:noFill/>
            <a:miter lim="800000"/>
            <a:headEnd/>
            <a:tailEnd/>
          </a:ln>
        </p:spPr>
        <p:txBody>
          <a:bodyPr>
            <a:spAutoFit/>
          </a:bodyPr>
          <a:lstStyle/>
          <a:p>
            <a:r>
              <a:rPr lang="fr-FR" sz="2400">
                <a:latin typeface="Calibri" pitchFamily="34" charset="0"/>
              </a:rPr>
              <a:t>Comme le tube de Venturi, le tube de Pitot (figure) permet de déterminer la vitesse et le débit du fluide par mesure de pression.</a:t>
            </a:r>
          </a:p>
        </p:txBody>
      </p:sp>
      <p:pic>
        <p:nvPicPr>
          <p:cNvPr id="27652" name="Picture 2"/>
          <p:cNvPicPr>
            <a:picLocks noChangeAspect="1" noChangeArrowheads="1"/>
          </p:cNvPicPr>
          <p:nvPr/>
        </p:nvPicPr>
        <p:blipFill>
          <a:blip r:embed="rId2"/>
          <a:srcRect/>
          <a:stretch>
            <a:fillRect/>
          </a:stretch>
        </p:blipFill>
        <p:spPr bwMode="auto">
          <a:xfrm>
            <a:off x="0" y="1928813"/>
            <a:ext cx="5981700" cy="3714750"/>
          </a:xfrm>
          <a:prstGeom prst="rect">
            <a:avLst/>
          </a:prstGeom>
          <a:noFill/>
          <a:ln w="9525">
            <a:noFill/>
            <a:miter lim="800000"/>
            <a:headEnd/>
            <a:tailEnd/>
          </a:ln>
        </p:spPr>
      </p:pic>
      <p:sp>
        <p:nvSpPr>
          <p:cNvPr id="27653" name="Rectangle 4"/>
          <p:cNvSpPr>
            <a:spLocks noChangeArrowheads="1"/>
          </p:cNvSpPr>
          <p:nvPr/>
        </p:nvSpPr>
        <p:spPr bwMode="auto">
          <a:xfrm>
            <a:off x="5786438" y="2286000"/>
            <a:ext cx="3000375" cy="1938338"/>
          </a:xfrm>
          <a:prstGeom prst="rect">
            <a:avLst/>
          </a:prstGeom>
          <a:noFill/>
          <a:ln w="9525">
            <a:noFill/>
            <a:miter lim="800000"/>
            <a:headEnd/>
            <a:tailEnd/>
          </a:ln>
        </p:spPr>
        <p:txBody>
          <a:bodyPr>
            <a:spAutoFit/>
          </a:bodyPr>
          <a:lstStyle/>
          <a:p>
            <a:r>
              <a:rPr lang="fr-FR" sz="2400" dirty="0">
                <a:latin typeface="Calibri" pitchFamily="34" charset="0"/>
              </a:rPr>
              <a:t>La relation de Bernoulli appliquée sur la ligne de courant entre 1 et 2 donne alors:</a:t>
            </a:r>
          </a:p>
        </p:txBody>
      </p:sp>
      <p:pic>
        <p:nvPicPr>
          <p:cNvPr id="27654" name="Picture 3"/>
          <p:cNvPicPr>
            <a:picLocks noChangeAspect="1" noChangeArrowheads="1"/>
          </p:cNvPicPr>
          <p:nvPr/>
        </p:nvPicPr>
        <p:blipFill>
          <a:blip r:embed="rId3"/>
          <a:srcRect/>
          <a:stretch>
            <a:fillRect/>
          </a:stretch>
        </p:blipFill>
        <p:spPr bwMode="auto">
          <a:xfrm>
            <a:off x="5429250" y="4214813"/>
            <a:ext cx="3455988" cy="1038225"/>
          </a:xfrm>
          <a:prstGeom prst="rect">
            <a:avLst/>
          </a:prstGeom>
          <a:noFill/>
          <a:ln w="9525">
            <a:noFill/>
            <a:miter lim="800000"/>
            <a:headEnd/>
            <a:tailEnd/>
          </a:ln>
        </p:spPr>
      </p:pic>
      <p:pic>
        <p:nvPicPr>
          <p:cNvPr id="27655" name="Picture 4"/>
          <p:cNvPicPr>
            <a:picLocks noChangeAspect="1" noChangeArrowheads="1"/>
          </p:cNvPicPr>
          <p:nvPr/>
        </p:nvPicPr>
        <p:blipFill>
          <a:blip r:embed="rId4"/>
          <a:srcRect/>
          <a:stretch>
            <a:fillRect/>
          </a:stretch>
        </p:blipFill>
        <p:spPr bwMode="auto">
          <a:xfrm>
            <a:off x="3354388" y="5643563"/>
            <a:ext cx="5789612" cy="1214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0" y="357188"/>
            <a:ext cx="8621713" cy="3416300"/>
          </a:xfrm>
          <a:prstGeom prst="rect">
            <a:avLst/>
          </a:prstGeom>
          <a:noFill/>
          <a:ln w="9525">
            <a:noFill/>
            <a:miter lim="800000"/>
            <a:headEnd/>
            <a:tailEnd/>
          </a:ln>
        </p:spPr>
        <p:txBody>
          <a:bodyPr wrap="none" anchor="ctr">
            <a:spAutoFit/>
          </a:bodyPr>
          <a:lstStyle/>
          <a:p>
            <a:pPr indent="449263"/>
            <a:r>
              <a:rPr lang="fr-FR" sz="2400" b="1" i="1" dirty="0">
                <a:cs typeface="Times New Roman" pitchFamily="18" charset="0"/>
              </a:rPr>
              <a:t>V  </a:t>
            </a:r>
            <a:r>
              <a:rPr lang="fr-FR" sz="2400" b="1" i="1" dirty="0">
                <a:solidFill>
                  <a:srgbClr val="00B0F0"/>
                </a:solidFill>
                <a:cs typeface="Times New Roman" pitchFamily="18" charset="0"/>
              </a:rPr>
              <a:t>THÉORÈME DE BERNOULLI GÉNÉRALISÉ</a:t>
            </a:r>
            <a:endParaRPr lang="fr-FR" sz="2400" dirty="0">
              <a:solidFill>
                <a:srgbClr val="00B0F0"/>
              </a:solidFill>
              <a:cs typeface="Times New Roman" pitchFamily="18" charset="0"/>
            </a:endParaRPr>
          </a:p>
          <a:p>
            <a:pPr indent="449263" eaLnBrk="0" hangingPunct="0"/>
            <a:r>
              <a:rPr lang="fr-FR" sz="2400" dirty="0">
                <a:cs typeface="Times New Roman" pitchFamily="18" charset="0"/>
              </a:rPr>
              <a:t>Au milieu de la conduite on place un appareil hydraulique, </a:t>
            </a:r>
          </a:p>
          <a:p>
            <a:pPr indent="449263" eaLnBrk="0" hangingPunct="0"/>
            <a:r>
              <a:rPr lang="fr-FR" sz="2400" dirty="0">
                <a:cs typeface="Times New Roman" pitchFamily="18" charset="0"/>
              </a:rPr>
              <a:t>par exemple une turbine ou une pompe. </a:t>
            </a:r>
          </a:p>
          <a:p>
            <a:pPr indent="449263" eaLnBrk="0" hangingPunct="0"/>
            <a:r>
              <a:rPr lang="fr-FR" sz="2400" dirty="0">
                <a:cs typeface="Times New Roman" pitchFamily="18" charset="0"/>
              </a:rPr>
              <a:t>On a un travail </a:t>
            </a:r>
            <a:r>
              <a:rPr lang="fr-FR" sz="2400" b="1" i="1" dirty="0">
                <a:cs typeface="Times New Roman" pitchFamily="18" charset="0"/>
              </a:rPr>
              <a:t>W</a:t>
            </a:r>
            <a:r>
              <a:rPr lang="fr-FR" sz="2400" dirty="0">
                <a:cs typeface="Times New Roman" pitchFamily="18" charset="0"/>
              </a:rPr>
              <a:t> supplémentaire dû à cet appareil. </a:t>
            </a:r>
          </a:p>
          <a:p>
            <a:pPr indent="449263" eaLnBrk="0" hangingPunct="0"/>
            <a:r>
              <a:rPr lang="fr-FR" sz="2400" dirty="0">
                <a:cs typeface="Times New Roman" pitchFamily="18" charset="0"/>
              </a:rPr>
              <a:t>Ce travail sera </a:t>
            </a:r>
            <a:r>
              <a:rPr lang="fr-FR" sz="2400" b="1" u="sng" dirty="0">
                <a:solidFill>
                  <a:srgbClr val="FF0000"/>
                </a:solidFill>
                <a:cs typeface="Times New Roman" pitchFamily="18" charset="0"/>
              </a:rPr>
              <a:t>positif si le fluide </a:t>
            </a:r>
            <a:r>
              <a:rPr lang="fr-FR" sz="2400" dirty="0">
                <a:cs typeface="Times New Roman" pitchFamily="18" charset="0"/>
              </a:rPr>
              <a:t>le reçoit (pompe), </a:t>
            </a:r>
          </a:p>
          <a:p>
            <a:pPr indent="449263" eaLnBrk="0" hangingPunct="0"/>
            <a:r>
              <a:rPr lang="fr-FR" sz="2400" b="1" u="sng" dirty="0">
                <a:solidFill>
                  <a:srgbClr val="FF0000"/>
                </a:solidFill>
                <a:cs typeface="Times New Roman" pitchFamily="18" charset="0"/>
              </a:rPr>
              <a:t>négatif s'il le cède (turbine</a:t>
            </a:r>
            <a:r>
              <a:rPr lang="fr-FR" sz="2400" u="sng" dirty="0">
                <a:solidFill>
                  <a:srgbClr val="FF0000"/>
                </a:solidFill>
                <a:cs typeface="Times New Roman" pitchFamily="18" charset="0"/>
              </a:rPr>
              <a:t>)</a:t>
            </a:r>
            <a:r>
              <a:rPr lang="fr-FR" sz="2400" dirty="0">
                <a:cs typeface="Times New Roman" pitchFamily="18" charset="0"/>
              </a:rPr>
              <a:t>. </a:t>
            </a:r>
          </a:p>
          <a:p>
            <a:pPr indent="449263" eaLnBrk="0" hangingPunct="0"/>
            <a:endParaRPr lang="fr-FR" sz="2400" dirty="0">
              <a:cs typeface="Times New Roman" pitchFamily="18" charset="0"/>
            </a:endParaRPr>
          </a:p>
          <a:p>
            <a:pPr indent="449263" eaLnBrk="0" hangingPunct="0"/>
            <a:r>
              <a:rPr lang="fr-FR" sz="2400" i="1" u="sng" dirty="0">
                <a:cs typeface="Times New Roman" pitchFamily="18" charset="0"/>
              </a:rPr>
              <a:t>L'équation de Bernoulli</a:t>
            </a:r>
            <a:r>
              <a:rPr lang="fr-FR" sz="2400" dirty="0">
                <a:cs typeface="Times New Roman" pitchFamily="18" charset="0"/>
              </a:rPr>
              <a:t> s'écrit :</a:t>
            </a:r>
          </a:p>
          <a:p>
            <a:pPr indent="449263" eaLnBrk="0" hangingPunct="0"/>
            <a:endParaRPr lang="fr-FR" sz="2400" dirty="0">
              <a:cs typeface="Times New Roman" pitchFamily="18" charset="0"/>
            </a:endParaRPr>
          </a:p>
        </p:txBody>
      </p:sp>
      <p:graphicFrame>
        <p:nvGraphicFramePr>
          <p:cNvPr id="6146" name="Object 1"/>
          <p:cNvGraphicFramePr>
            <a:graphicFrameLocks noChangeAspect="1"/>
          </p:cNvGraphicFramePr>
          <p:nvPr/>
        </p:nvGraphicFramePr>
        <p:xfrm>
          <a:off x="1571625" y="3286125"/>
          <a:ext cx="6115050" cy="1233488"/>
        </p:xfrm>
        <a:graphic>
          <a:graphicData uri="http://schemas.openxmlformats.org/presentationml/2006/ole">
            <p:oleObj spid="_x0000_s6146" name="Équation" r:id="rId3" imgW="2222500" imgH="444500" progId="Equation.3">
              <p:embed/>
            </p:oleObj>
          </a:graphicData>
        </a:graphic>
      </p:graphicFrame>
      <p:sp>
        <p:nvSpPr>
          <p:cNvPr id="6148" name="Rectangle 3"/>
          <p:cNvSpPr>
            <a:spLocks noChangeArrowheads="1"/>
          </p:cNvSpPr>
          <p:nvPr/>
        </p:nvSpPr>
        <p:spPr bwMode="auto">
          <a:xfrm>
            <a:off x="0" y="4714875"/>
            <a:ext cx="9144000" cy="2062163"/>
          </a:xfrm>
          <a:prstGeom prst="rect">
            <a:avLst/>
          </a:prstGeom>
          <a:noFill/>
          <a:ln w="9525">
            <a:noFill/>
            <a:miter lim="800000"/>
            <a:headEnd/>
            <a:tailEnd/>
          </a:ln>
        </p:spPr>
        <p:txBody>
          <a:bodyPr anchor="ctr">
            <a:spAutoFit/>
          </a:bodyPr>
          <a:lstStyle/>
          <a:p>
            <a:r>
              <a:rPr lang="fr-FR" sz="2400" dirty="0">
                <a:cs typeface="Times New Roman" pitchFamily="18" charset="0"/>
              </a:rPr>
              <a:t>Si </a:t>
            </a:r>
            <a:r>
              <a:rPr lang="fr-FR" sz="2400" b="1" i="1" dirty="0">
                <a:cs typeface="Times New Roman" pitchFamily="18" charset="0"/>
              </a:rPr>
              <a:t>P</a:t>
            </a:r>
            <a:r>
              <a:rPr lang="fr-FR" sz="2400" dirty="0">
                <a:cs typeface="Times New Roman" pitchFamily="18" charset="0"/>
              </a:rPr>
              <a:t> est la puissance de l'appareil et si </a:t>
            </a:r>
            <a:r>
              <a:rPr lang="fr-FR" sz="2400" b="1" i="1" dirty="0" err="1">
                <a:cs typeface="Times New Roman" pitchFamily="18" charset="0"/>
              </a:rPr>
              <a:t>q</a:t>
            </a:r>
            <a:r>
              <a:rPr lang="fr-FR" sz="2400" b="1" i="1" baseline="-30000" dirty="0" err="1">
                <a:cs typeface="Times New Roman" pitchFamily="18" charset="0"/>
              </a:rPr>
              <a:t>m</a:t>
            </a:r>
            <a:r>
              <a:rPr lang="fr-FR" sz="2400" dirty="0">
                <a:cs typeface="Times New Roman" pitchFamily="18" charset="0"/>
              </a:rPr>
              <a:t> est le débit massique, on a la relation :</a:t>
            </a:r>
          </a:p>
          <a:p>
            <a:pPr eaLnBrk="0" hangingPunct="0"/>
            <a:r>
              <a:rPr lang="fr-FR" sz="2400" b="1" i="1" dirty="0">
                <a:cs typeface="Times New Roman" pitchFamily="18" charset="0"/>
              </a:rPr>
              <a:t>                                              P = </a:t>
            </a:r>
            <a:r>
              <a:rPr lang="fr-FR" sz="2400" b="1" i="1" dirty="0" err="1">
                <a:cs typeface="Times New Roman" pitchFamily="18" charset="0"/>
              </a:rPr>
              <a:t>W.q</a:t>
            </a:r>
            <a:r>
              <a:rPr lang="fr-FR" sz="2400" b="1" i="1" baseline="-30000" dirty="0" err="1">
                <a:cs typeface="Times New Roman" pitchFamily="18" charset="0"/>
              </a:rPr>
              <a:t>m</a:t>
            </a:r>
            <a:endParaRPr lang="fr-FR" sz="2400" b="1" i="1" baseline="-30000" dirty="0">
              <a:cs typeface="Times New Roman" pitchFamily="18" charset="0"/>
            </a:endParaRPr>
          </a:p>
          <a:p>
            <a:pPr eaLnBrk="0" hangingPunct="0"/>
            <a:endParaRPr lang="fr-FR" sz="2400" dirty="0">
              <a:cs typeface="Times New Roman" pitchFamily="18" charset="0"/>
            </a:endParaRPr>
          </a:p>
          <a:p>
            <a:pPr eaLnBrk="0" hangingPunct="0"/>
            <a:r>
              <a:rPr lang="fr-FR" sz="2400" dirty="0">
                <a:cs typeface="Times New Roman" pitchFamily="18" charset="0"/>
              </a:rPr>
              <a:t>                                 </a:t>
            </a:r>
            <a:r>
              <a:rPr lang="fr-FR" sz="2400" i="1" u="sng" dirty="0">
                <a:cs typeface="Times New Roman" pitchFamily="18" charset="0"/>
              </a:rPr>
              <a:t>La puissance </a:t>
            </a:r>
            <a:r>
              <a:rPr lang="fr-FR" sz="3200" b="1" i="1" u="sng" dirty="0">
                <a:solidFill>
                  <a:srgbClr val="FF0000"/>
                </a:solidFill>
                <a:cs typeface="Times New Roman" pitchFamily="18" charset="0"/>
              </a:rPr>
              <a:t>est </a:t>
            </a:r>
            <a:r>
              <a:rPr lang="fr-FR" sz="2400" i="1" u="sng" dirty="0">
                <a:cs typeface="Times New Roman" pitchFamily="18" charset="0"/>
              </a:rPr>
              <a:t>le débit d'énergie</a:t>
            </a:r>
            <a:r>
              <a:rPr lang="fr-FR" sz="2400" u="sng" dirty="0">
                <a:cs typeface="Times New Roman" pitchFamily="18" charset="0"/>
              </a:rPr>
              <a:t>.</a:t>
            </a:r>
            <a:endParaRPr lang="fr-FR" sz="2400" dirty="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7200" b="1" dirty="0" smtClean="0"/>
              <a:t>Autres applications</a:t>
            </a:r>
            <a:endParaRPr lang="fr-FR" sz="72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srcRect/>
          <a:stretch>
            <a:fillRect/>
          </a:stretch>
        </p:blipFill>
        <p:spPr bwMode="auto">
          <a:xfrm>
            <a:off x="790575" y="1595438"/>
            <a:ext cx="7562850" cy="3667125"/>
          </a:xfrm>
          <a:prstGeom prst="rect">
            <a:avLst/>
          </a:prstGeom>
          <a:noFill/>
          <a:ln w="9525">
            <a:noFill/>
            <a:miter lim="800000"/>
            <a:headEnd/>
            <a:tailEnd/>
          </a:ln>
          <a:effectLst/>
        </p:spPr>
      </p:pic>
      <p:sp>
        <p:nvSpPr>
          <p:cNvPr id="4" name="ZoneTexte 3"/>
          <p:cNvSpPr txBox="1"/>
          <p:nvPr/>
        </p:nvSpPr>
        <p:spPr>
          <a:xfrm>
            <a:off x="1785918" y="5857892"/>
            <a:ext cx="485778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b="1" dirty="0" smtClean="0"/>
              <a:t>Pulvérisateur manuelle (principe venturi)</a:t>
            </a:r>
            <a:endParaRPr lang="fr-FR"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agro\Desktop\DSC00344.JPG"/>
          <p:cNvPicPr>
            <a:picLocks noChangeAspect="1" noChangeArrowheads="1"/>
          </p:cNvPicPr>
          <p:nvPr/>
        </p:nvPicPr>
        <p:blipFill>
          <a:blip r:embed="rId2"/>
          <a:srcRect/>
          <a:stretch>
            <a:fillRect/>
          </a:stretch>
        </p:blipFill>
        <p:spPr bwMode="auto">
          <a:xfrm>
            <a:off x="2071670" y="0"/>
            <a:ext cx="5048260" cy="6858000"/>
          </a:xfrm>
          <a:prstGeom prst="rect">
            <a:avLst/>
          </a:prstGeom>
          <a:noFill/>
        </p:spPr>
      </p:pic>
      <p:sp>
        <p:nvSpPr>
          <p:cNvPr id="3" name="ZoneTexte 2"/>
          <p:cNvSpPr txBox="1"/>
          <p:nvPr/>
        </p:nvSpPr>
        <p:spPr>
          <a:xfrm>
            <a:off x="0" y="3500438"/>
            <a:ext cx="250029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b="1" dirty="0" smtClean="0">
                <a:solidFill>
                  <a:schemeClr val="bg1"/>
                </a:solidFill>
              </a:rPr>
              <a:t>Canon d’irrigation</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C:\Users\bik\Desktop\images1.jpeg"/>
          <p:cNvPicPr>
            <a:picLocks noChangeAspect="1" noChangeArrowheads="1"/>
          </p:cNvPicPr>
          <p:nvPr/>
        </p:nvPicPr>
        <p:blipFill>
          <a:blip r:embed="rId2"/>
          <a:srcRect/>
          <a:stretch>
            <a:fillRect/>
          </a:stretch>
        </p:blipFill>
        <p:spPr bwMode="auto">
          <a:xfrm>
            <a:off x="1542698" y="1000108"/>
            <a:ext cx="6707739" cy="442915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bik\Desktop\CW3A274FSRP6EG6ISLM5QIRZ3E.jpg"/>
          <p:cNvPicPr>
            <a:picLocks noChangeAspect="1" noChangeArrowheads="1"/>
          </p:cNvPicPr>
          <p:nvPr/>
        </p:nvPicPr>
        <p:blipFill>
          <a:blip r:embed="rId2"/>
          <a:srcRect/>
          <a:stretch>
            <a:fillRect/>
          </a:stretch>
        </p:blipFill>
        <p:spPr bwMode="auto">
          <a:xfrm>
            <a:off x="1357290" y="152001"/>
            <a:ext cx="6786610" cy="64857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re 1"/>
          <p:cNvSpPr>
            <a:spLocks noGrp="1"/>
          </p:cNvSpPr>
          <p:nvPr>
            <p:ph type="title"/>
          </p:nvPr>
        </p:nvSpPr>
        <p:spPr>
          <a:xfrm>
            <a:off x="457200" y="2116141"/>
            <a:ext cx="8229600" cy="1143000"/>
          </a:xfrm>
        </p:spPr>
        <p:txBody>
          <a:bodyPr/>
          <a:lstStyle/>
          <a:p>
            <a:pPr eaLnBrk="1" hangingPunct="1"/>
            <a:r>
              <a:rPr lang="fr-FR" sz="2400" b="1" u="sng" dirty="0" smtClean="0"/>
              <a:t>D/ Relation entre </a:t>
            </a:r>
            <a:r>
              <a:rPr lang="fr-FR" sz="2400" b="1" u="sng" dirty="0" err="1" smtClean="0"/>
              <a:t>q</a:t>
            </a:r>
            <a:r>
              <a:rPr lang="fr-FR" sz="2400" b="1" u="sng" baseline="-25000" dirty="0" err="1" smtClean="0"/>
              <a:t>m</a:t>
            </a:r>
            <a:r>
              <a:rPr lang="fr-FR" sz="2400" b="1" u="sng" baseline="-25000" dirty="0" smtClean="0"/>
              <a:t> </a:t>
            </a:r>
            <a:r>
              <a:rPr lang="fr-FR" sz="2400" b="1" u="sng" dirty="0" smtClean="0"/>
              <a:t>et </a:t>
            </a:r>
            <a:r>
              <a:rPr lang="fr-FR" sz="2400" b="1" u="sng" dirty="0" err="1" smtClean="0"/>
              <a:t>q</a:t>
            </a:r>
            <a:r>
              <a:rPr lang="fr-FR" sz="2400" b="1" u="sng" baseline="-25000" dirty="0" err="1" smtClean="0"/>
              <a:t>v</a:t>
            </a:r>
            <a:r>
              <a:rPr lang="fr-FR" sz="2400" b="1" u="sng" baseline="-25000" dirty="0" smtClean="0"/>
              <a:t> </a:t>
            </a:r>
            <a:r>
              <a:rPr lang="fr-FR" sz="2400" b="1" dirty="0" smtClean="0"/>
              <a:t>: </a:t>
            </a:r>
            <a:r>
              <a:rPr lang="fr-FR" sz="2400" dirty="0" smtClean="0"/>
              <a:t>La masse volumique </a:t>
            </a:r>
            <a:r>
              <a:rPr lang="fr-FR" sz="2400" b="1" i="1" dirty="0" smtClean="0"/>
              <a:t>ρ</a:t>
            </a:r>
            <a:r>
              <a:rPr lang="fr-FR" sz="2400" dirty="0" smtClean="0"/>
              <a:t> est donnée par la relation :</a:t>
            </a:r>
            <a:br>
              <a:rPr lang="fr-FR" sz="2400" dirty="0" smtClean="0"/>
            </a:br>
            <a:endParaRPr lang="fr-FR" sz="2400" dirty="0" smtClean="0"/>
          </a:p>
        </p:txBody>
      </p:sp>
      <p:sp>
        <p:nvSpPr>
          <p:cNvPr id="2053" name="Text Box 2"/>
          <p:cNvSpPr txBox="1">
            <a:spLocks noChangeArrowheads="1"/>
          </p:cNvSpPr>
          <p:nvPr/>
        </p:nvSpPr>
        <p:spPr bwMode="auto">
          <a:xfrm>
            <a:off x="2286000" y="3198816"/>
            <a:ext cx="714375" cy="473075"/>
          </a:xfrm>
          <a:prstGeom prst="rect">
            <a:avLst/>
          </a:prstGeom>
          <a:solidFill>
            <a:srgbClr val="FFFFFF"/>
          </a:solidFill>
          <a:ln w="9525">
            <a:solidFill>
              <a:srgbClr val="000000"/>
            </a:solidFill>
            <a:miter lim="800000"/>
            <a:headEnd/>
            <a:tailEnd/>
          </a:ln>
        </p:spPr>
        <p:txBody>
          <a:bodyPr wrap="none"/>
          <a:lstStyle/>
          <a:p>
            <a:pPr>
              <a:spcAft>
                <a:spcPts val="1000"/>
              </a:spcAft>
            </a:pPr>
            <a:r>
              <a:rPr lang="fr-FR" sz="1100">
                <a:latin typeface="Calibri" pitchFamily="34" charset="0"/>
              </a:rPr>
              <a:t>   </a:t>
            </a:r>
            <a:r>
              <a:rPr lang="fr-FR" b="1" i="1">
                <a:latin typeface="Calibri" pitchFamily="34" charset="0"/>
              </a:rPr>
              <a:t>d’où</a:t>
            </a:r>
            <a:r>
              <a:rPr lang="fr-FR" sz="1100">
                <a:latin typeface="Calibri" pitchFamily="34" charset="0"/>
              </a:rPr>
              <a:t>        </a:t>
            </a:r>
            <a:endParaRPr lang="fr-FR"/>
          </a:p>
        </p:txBody>
      </p:sp>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latin typeface="Calibri" pitchFamily="34" charset="0"/>
            </a:endParaRPr>
          </a:p>
        </p:txBody>
      </p:sp>
      <p:graphicFrame>
        <p:nvGraphicFramePr>
          <p:cNvPr id="2050" name="Object 3"/>
          <p:cNvGraphicFramePr>
            <a:graphicFrameLocks noChangeAspect="1"/>
          </p:cNvGraphicFramePr>
          <p:nvPr/>
        </p:nvGraphicFramePr>
        <p:xfrm>
          <a:off x="928688" y="2984503"/>
          <a:ext cx="1214437" cy="873125"/>
        </p:xfrm>
        <a:graphic>
          <a:graphicData uri="http://schemas.openxmlformats.org/presentationml/2006/ole">
            <p:oleObj spid="_x0000_s2050" name="Équation" r:id="rId3" imgW="545863" imgH="393529" progId="Equation.3">
              <p:embed/>
            </p:oleObj>
          </a:graphicData>
        </a:graphic>
      </p:graphicFrame>
      <p:sp>
        <p:nvSpPr>
          <p:cNvPr id="205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latin typeface="Calibri" pitchFamily="34" charset="0"/>
            </a:endParaRPr>
          </a:p>
        </p:txBody>
      </p:sp>
      <p:graphicFrame>
        <p:nvGraphicFramePr>
          <p:cNvPr id="2051" name="Object 5"/>
          <p:cNvGraphicFramePr>
            <a:graphicFrameLocks noChangeAspect="1"/>
          </p:cNvGraphicFramePr>
          <p:nvPr/>
        </p:nvGraphicFramePr>
        <p:xfrm>
          <a:off x="3500438" y="2984503"/>
          <a:ext cx="2143125" cy="803275"/>
        </p:xfrm>
        <a:graphic>
          <a:graphicData uri="http://schemas.openxmlformats.org/presentationml/2006/ole">
            <p:oleObj spid="_x0000_s2051" name="Équation" r:id="rId4" imgW="609600" imgH="2286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sz="2800" b="1" i="1" dirty="0" smtClean="0"/>
              <a:t>F/ Equation de conservation de la masse ou équation de continuité</a:t>
            </a:r>
            <a:r>
              <a:rPr lang="fr-FR" sz="2800" dirty="0" smtClean="0"/>
              <a:t/>
            </a:r>
            <a:br>
              <a:rPr lang="fr-FR" sz="2800" dirty="0" smtClean="0"/>
            </a:br>
            <a:endParaRPr lang="fr-FR" sz="2800" dirty="0"/>
          </a:p>
        </p:txBody>
      </p:sp>
      <p:pic>
        <p:nvPicPr>
          <p:cNvPr id="11267" name="Picture 2"/>
          <p:cNvPicPr>
            <a:picLocks noChangeAspect="1" noChangeArrowheads="1"/>
          </p:cNvPicPr>
          <p:nvPr/>
        </p:nvPicPr>
        <p:blipFill>
          <a:blip r:embed="rId2"/>
          <a:srcRect/>
          <a:stretch>
            <a:fillRect/>
          </a:stretch>
        </p:blipFill>
        <p:spPr bwMode="auto">
          <a:xfrm>
            <a:off x="1857375" y="1063625"/>
            <a:ext cx="5286375" cy="3508375"/>
          </a:xfrm>
          <a:prstGeom prst="rect">
            <a:avLst/>
          </a:prstGeom>
          <a:noFill/>
          <a:ln w="9525">
            <a:noFill/>
            <a:miter lim="800000"/>
            <a:headEnd/>
            <a:tailEnd/>
          </a:ln>
        </p:spPr>
      </p:pic>
      <p:sp>
        <p:nvSpPr>
          <p:cNvPr id="11268" name="Rectangle 3"/>
          <p:cNvSpPr>
            <a:spLocks noChangeArrowheads="1"/>
          </p:cNvSpPr>
          <p:nvPr/>
        </p:nvSpPr>
        <p:spPr bwMode="auto">
          <a:xfrm>
            <a:off x="214313" y="4143375"/>
            <a:ext cx="1508125" cy="708025"/>
          </a:xfrm>
          <a:prstGeom prst="rect">
            <a:avLst/>
          </a:prstGeom>
          <a:noFill/>
          <a:ln w="9525">
            <a:noFill/>
            <a:miter lim="800000"/>
            <a:headEnd/>
            <a:tailEnd/>
          </a:ln>
        </p:spPr>
        <p:txBody>
          <a:bodyPr wrap="none" anchor="ctr">
            <a:spAutoFit/>
          </a:bodyPr>
          <a:lstStyle/>
          <a:p>
            <a:r>
              <a:rPr lang="fr-FR" sz="2000" b="1" u="sng">
                <a:solidFill>
                  <a:srgbClr val="00B050"/>
                </a:solidFill>
                <a:cs typeface="Times New Roman" pitchFamily="18" charset="0"/>
              </a:rPr>
              <a:t>Définitions</a:t>
            </a:r>
            <a:endParaRPr lang="fr-FR" sz="2000">
              <a:solidFill>
                <a:srgbClr val="00B050"/>
              </a:solidFill>
              <a:cs typeface="Times New Roman" pitchFamily="18" charset="0"/>
            </a:endParaRPr>
          </a:p>
          <a:p>
            <a:pPr eaLnBrk="0" hangingPunct="0"/>
            <a:endParaRPr lang="fr-FR" sz="2000">
              <a:solidFill>
                <a:srgbClr val="00B050"/>
              </a:solidFill>
              <a:cs typeface="Times New Roman" pitchFamily="18" charset="0"/>
            </a:endParaRPr>
          </a:p>
        </p:txBody>
      </p:sp>
      <p:sp>
        <p:nvSpPr>
          <p:cNvPr id="11269" name="Rectangle 4"/>
          <p:cNvSpPr>
            <a:spLocks noChangeArrowheads="1"/>
          </p:cNvSpPr>
          <p:nvPr/>
        </p:nvSpPr>
        <p:spPr bwMode="auto">
          <a:xfrm>
            <a:off x="457200" y="457200"/>
            <a:ext cx="0" cy="0"/>
          </a:xfrm>
          <a:prstGeom prst="rect">
            <a:avLst/>
          </a:prstGeom>
          <a:solidFill>
            <a:schemeClr val="accent1"/>
          </a:solidFill>
          <a:ln w="9525">
            <a:solidFill>
              <a:schemeClr val="tx1"/>
            </a:solidFill>
            <a:miter lim="800000"/>
            <a:headEnd/>
            <a:tailEnd/>
          </a:ln>
        </p:spPr>
        <p:txBody>
          <a:bodyPr/>
          <a:lstStyle/>
          <a:p>
            <a:endParaRPr lang="ar-DZ">
              <a:latin typeface="Calibri" pitchFamily="34" charset="0"/>
            </a:endParaRPr>
          </a:p>
        </p:txBody>
      </p:sp>
      <p:sp>
        <p:nvSpPr>
          <p:cNvPr id="17413" name="Rectangle 5"/>
          <p:cNvSpPr>
            <a:spLocks noChangeArrowheads="1"/>
          </p:cNvSpPr>
          <p:nvPr/>
        </p:nvSpPr>
        <p:spPr bwMode="auto">
          <a:xfrm>
            <a:off x="0" y="4714875"/>
            <a:ext cx="9315450" cy="1846263"/>
          </a:xfrm>
          <a:prstGeom prst="rect">
            <a:avLst/>
          </a:prstGeom>
          <a:noFill/>
          <a:ln w="9525">
            <a:noFill/>
            <a:miter lim="800000"/>
            <a:headEnd/>
            <a:tailEnd/>
          </a:ln>
          <a:effectLst/>
        </p:spPr>
        <p:txBody>
          <a:bodyPr anchor="ctr">
            <a:spAutoFit/>
          </a:bodyPr>
          <a:lstStyle/>
          <a:p>
            <a:pPr>
              <a:buFont typeface="Arial" pitchFamily="34" charset="0"/>
              <a:buChar char="•"/>
              <a:tabLst>
                <a:tab pos="457200" algn="l"/>
              </a:tabLst>
              <a:defRPr/>
            </a:pPr>
            <a:r>
              <a:rPr lang="fr-FR" sz="2000" b="1" i="1" u="sng" dirty="0">
                <a:solidFill>
                  <a:schemeClr val="accent2">
                    <a:lumMod val="75000"/>
                  </a:schemeClr>
                </a:solidFill>
                <a:latin typeface="Arial" pitchFamily="34" charset="0"/>
                <a:ea typeface="Times New Roman" pitchFamily="18" charset="0"/>
                <a:cs typeface="Arial" pitchFamily="34" charset="0"/>
              </a:rPr>
              <a:t>Ligne de courant</a:t>
            </a:r>
            <a:r>
              <a:rPr lang="fr-FR" sz="2000" b="1" dirty="0">
                <a:solidFill>
                  <a:schemeClr val="accent2">
                    <a:lumMod val="75000"/>
                  </a:schemeClr>
                </a:solidFill>
                <a:latin typeface="Arial" pitchFamily="34" charset="0"/>
                <a:ea typeface="Times New Roman" pitchFamily="18" charset="0"/>
                <a:cs typeface="Arial" pitchFamily="34" charset="0"/>
              </a:rPr>
              <a:t> : </a:t>
            </a:r>
            <a:r>
              <a:rPr lang="fr-FR" dirty="0">
                <a:latin typeface="Arial" pitchFamily="34" charset="0"/>
                <a:ea typeface="Times New Roman" pitchFamily="18" charset="0"/>
                <a:cs typeface="Arial" pitchFamily="34" charset="0"/>
              </a:rPr>
              <a:t>en régime stationnaire, on appelle ligne de courant la courbe suivant laquelle se déplace un élément de fluide. </a:t>
            </a:r>
            <a:endParaRPr lang="fr-FR" dirty="0">
              <a:latin typeface="Arial" pitchFamily="34" charset="0"/>
              <a:cs typeface="Arial" pitchFamily="34" charset="0"/>
            </a:endParaRPr>
          </a:p>
          <a:p>
            <a:pPr eaLnBrk="0" hangingPunct="0">
              <a:buFontTx/>
              <a:buChar char="•"/>
              <a:tabLst>
                <a:tab pos="457200" algn="l"/>
              </a:tabLst>
              <a:defRPr/>
            </a:pPr>
            <a:r>
              <a:rPr lang="fr-FR" sz="2000" b="1" i="1" u="sng" dirty="0">
                <a:solidFill>
                  <a:schemeClr val="accent2">
                    <a:lumMod val="75000"/>
                  </a:schemeClr>
                </a:solidFill>
                <a:latin typeface="Arial" pitchFamily="34" charset="0"/>
                <a:ea typeface="Times New Roman" pitchFamily="18" charset="0"/>
                <a:cs typeface="Arial" pitchFamily="34" charset="0"/>
              </a:rPr>
              <a:t>Tube de courant</a:t>
            </a:r>
            <a:r>
              <a:rPr lang="fr-FR" sz="2000" b="1" dirty="0">
                <a:solidFill>
                  <a:schemeClr val="accent2">
                    <a:lumMod val="75000"/>
                  </a:schemeClr>
                </a:solidFill>
                <a:latin typeface="Arial" pitchFamily="34" charset="0"/>
                <a:ea typeface="Times New Roman" pitchFamily="18" charset="0"/>
                <a:cs typeface="Arial" pitchFamily="34" charset="0"/>
              </a:rPr>
              <a:t> : </a:t>
            </a:r>
            <a:r>
              <a:rPr lang="fr-FR" dirty="0">
                <a:latin typeface="Arial" pitchFamily="34" charset="0"/>
                <a:ea typeface="Times New Roman" pitchFamily="18" charset="0"/>
                <a:cs typeface="Arial" pitchFamily="34" charset="0"/>
              </a:rPr>
              <a:t>ensemble de lignes de courant s’appuyant sur une courbe fermée.</a:t>
            </a:r>
            <a:endParaRPr lang="fr-FR" dirty="0">
              <a:latin typeface="Arial" pitchFamily="34" charset="0"/>
              <a:cs typeface="Arial" pitchFamily="34" charset="0"/>
            </a:endParaRPr>
          </a:p>
          <a:p>
            <a:pPr eaLnBrk="0" hangingPunct="0">
              <a:buFontTx/>
              <a:buChar char="•"/>
              <a:tabLst>
                <a:tab pos="457200" algn="l"/>
              </a:tabLst>
              <a:defRPr/>
            </a:pPr>
            <a:r>
              <a:rPr lang="fr-FR" sz="2000" b="1" i="1" u="sng" dirty="0">
                <a:solidFill>
                  <a:schemeClr val="accent2">
                    <a:lumMod val="75000"/>
                  </a:schemeClr>
                </a:solidFill>
                <a:latin typeface="Arial" pitchFamily="34" charset="0"/>
                <a:ea typeface="Times New Roman" pitchFamily="18" charset="0"/>
                <a:cs typeface="Arial" pitchFamily="34" charset="0"/>
              </a:rPr>
              <a:t>Filet de courant</a:t>
            </a:r>
            <a:r>
              <a:rPr lang="fr-FR" sz="2000" b="1" dirty="0">
                <a:solidFill>
                  <a:schemeClr val="accent2">
                    <a:lumMod val="75000"/>
                  </a:schemeClr>
                </a:solidFill>
                <a:latin typeface="Arial" pitchFamily="34" charset="0"/>
                <a:ea typeface="Times New Roman" pitchFamily="18" charset="0"/>
                <a:cs typeface="Arial" pitchFamily="34" charset="0"/>
              </a:rPr>
              <a:t> :</a:t>
            </a:r>
            <a:r>
              <a:rPr lang="fr-FR" sz="2000" dirty="0">
                <a:solidFill>
                  <a:schemeClr val="accent2">
                    <a:lumMod val="75000"/>
                  </a:schemeClr>
                </a:solidFill>
                <a:latin typeface="Arial" pitchFamily="34" charset="0"/>
                <a:ea typeface="Times New Roman" pitchFamily="18" charset="0"/>
                <a:cs typeface="Arial" pitchFamily="34" charset="0"/>
              </a:rPr>
              <a:t> </a:t>
            </a:r>
            <a:r>
              <a:rPr lang="fr-FR" dirty="0">
                <a:latin typeface="Arial" pitchFamily="34" charset="0"/>
                <a:ea typeface="Times New Roman" pitchFamily="18" charset="0"/>
                <a:cs typeface="Arial" pitchFamily="34" charset="0"/>
              </a:rPr>
              <a:t>tube de courant s’appuyant sur un petit élément de surface </a:t>
            </a:r>
            <a:r>
              <a:rPr lang="fr-FR" b="1" i="1" dirty="0">
                <a:latin typeface="Times New Roman" pitchFamily="18" charset="0"/>
                <a:ea typeface="Times New Roman" pitchFamily="18" charset="0"/>
                <a:cs typeface="Arial" pitchFamily="34" charset="0"/>
                <a:sym typeface="Symbol" pitchFamily="18" charset="2"/>
              </a:rPr>
              <a:t></a:t>
            </a:r>
            <a:r>
              <a:rPr lang="fr-FR" b="1" i="1" dirty="0">
                <a:latin typeface="Arial" pitchFamily="34" charset="0"/>
                <a:ea typeface="Times New Roman" pitchFamily="18" charset="0"/>
                <a:cs typeface="Arial" pitchFamily="34" charset="0"/>
              </a:rPr>
              <a:t>S</a:t>
            </a:r>
            <a:r>
              <a:rPr lang="fr-FR" dirty="0">
                <a:latin typeface="Times New Roman" pitchFamily="18" charset="0"/>
                <a:ea typeface="Times New Roman" pitchFamily="18" charset="0"/>
                <a:cs typeface="Arial" pitchFamily="34" charset="0"/>
                <a:sym typeface="Symbol" pitchFamily="18" charset="2"/>
              </a:rPr>
              <a:t>.</a:t>
            </a:r>
            <a:endParaRPr lang="fr-FR" b="1" i="1" dirty="0">
              <a:latin typeface="Times New Roman" pitchFamily="18" charset="0"/>
              <a:cs typeface="Arial" pitchFamily="34" charset="0"/>
              <a:sym typeface="Symbol" pitchFamily="18" charset="2"/>
            </a:endParaRPr>
          </a:p>
          <a:p>
            <a:pPr eaLnBrk="0" hangingPunct="0">
              <a:tabLst>
                <a:tab pos="457200" algn="l"/>
              </a:tabLst>
              <a:defRPr/>
            </a:pPr>
            <a:r>
              <a:rPr lang="fr-FR" b="1" i="1" dirty="0">
                <a:latin typeface="Times New Roman" pitchFamily="18" charset="0"/>
                <a:ea typeface="Times New Roman" pitchFamily="18" charset="0"/>
                <a:cs typeface="Arial" pitchFamily="34" charset="0"/>
                <a:sym typeface="Symbol" pitchFamily="18" charset="2"/>
              </a:rPr>
              <a:t>La section de base </a:t>
            </a:r>
            <a:r>
              <a:rPr lang="fr-FR" b="1" i="1" dirty="0">
                <a:latin typeface="Arial" pitchFamily="34" charset="0"/>
                <a:ea typeface="Times New Roman" pitchFamily="18" charset="0"/>
                <a:cs typeface="Arial" pitchFamily="34" charset="0"/>
              </a:rPr>
              <a:t>S</a:t>
            </a:r>
            <a:r>
              <a:rPr lang="fr-FR" dirty="0">
                <a:latin typeface="Times New Roman" pitchFamily="18" charset="0"/>
                <a:ea typeface="Times New Roman" pitchFamily="18" charset="0"/>
                <a:cs typeface="Arial" pitchFamily="34" charset="0"/>
                <a:sym typeface="Symbol" pitchFamily="18" charset="2"/>
              </a:rPr>
              <a:t> du tube ainsi définie est suffisamment petite pour que la vitesse du fluide soit la même en tous ses points (répartition uniforme).</a:t>
            </a:r>
            <a:endParaRPr lang="fr-FR" b="1" i="1" dirty="0">
              <a:latin typeface="Times New Roman" pitchFamily="18" charset="0"/>
              <a:ea typeface="Times New Roman" pitchFamily="18" charset="0"/>
              <a:cs typeface="Arial" pitchFamily="34" charset="0"/>
              <a:sym typeface="Symbol" pitchFamily="18" charset="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eaLnBrk="1" fontAlgn="auto" hangingPunct="1">
              <a:spcAft>
                <a:spcPts val="0"/>
              </a:spcAft>
              <a:defRPr/>
            </a:pPr>
            <a:r>
              <a:rPr lang="fr-FR" b="1" i="1" dirty="0" smtClean="0"/>
              <a:t>G/ </a:t>
            </a:r>
            <a:r>
              <a:rPr lang="fr-FR" b="1" i="1" dirty="0" smtClean="0">
                <a:solidFill>
                  <a:srgbClr val="00B0F0"/>
                </a:solidFill>
              </a:rPr>
              <a:t>Conservation du débit</a:t>
            </a:r>
            <a:r>
              <a:rPr lang="fr-FR" dirty="0" smtClean="0"/>
              <a:t/>
            </a:r>
            <a:br>
              <a:rPr lang="fr-FR" dirty="0" smtClean="0"/>
            </a:br>
            <a:endParaRPr lang="fr-FR" dirty="0"/>
          </a:p>
        </p:txBody>
      </p:sp>
      <p:sp>
        <p:nvSpPr>
          <p:cNvPr id="307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latin typeface="Calibri" pitchFamily="34" charset="0"/>
            </a:endParaRPr>
          </a:p>
        </p:txBody>
      </p:sp>
      <p:graphicFrame>
        <p:nvGraphicFramePr>
          <p:cNvPr id="3074" name="Object 1"/>
          <p:cNvGraphicFramePr>
            <a:graphicFrameLocks noChangeAspect="1"/>
          </p:cNvGraphicFramePr>
          <p:nvPr/>
        </p:nvGraphicFramePr>
        <p:xfrm>
          <a:off x="357188" y="3000375"/>
          <a:ext cx="2095500" cy="785813"/>
        </p:xfrm>
        <a:graphic>
          <a:graphicData uri="http://schemas.openxmlformats.org/presentationml/2006/ole">
            <p:oleObj spid="_x0000_s3074" name="Équation" r:id="rId3" imgW="609600" imgH="228600" progId="Equation.3">
              <p:embed/>
            </p:oleObj>
          </a:graphicData>
        </a:graphic>
      </p:graphicFrame>
      <p:sp>
        <p:nvSpPr>
          <p:cNvPr id="3078" name="Rectangle 6"/>
          <p:cNvSpPr>
            <a:spLocks noChangeArrowheads="1"/>
          </p:cNvSpPr>
          <p:nvPr/>
        </p:nvSpPr>
        <p:spPr bwMode="auto">
          <a:xfrm>
            <a:off x="2571750" y="2928938"/>
            <a:ext cx="5786438" cy="1200150"/>
          </a:xfrm>
          <a:prstGeom prst="rect">
            <a:avLst/>
          </a:prstGeom>
          <a:noFill/>
          <a:ln w="9525">
            <a:noFill/>
            <a:miter lim="800000"/>
            <a:headEnd/>
            <a:tailEnd/>
          </a:ln>
        </p:spPr>
        <p:txBody>
          <a:bodyPr>
            <a:spAutoFit/>
          </a:bodyPr>
          <a:lstStyle/>
          <a:p>
            <a:r>
              <a:rPr lang="fr-FR" sz="2400" dirty="0">
                <a:latin typeface="Calibri" pitchFamily="34" charset="0"/>
              </a:rPr>
              <a:t>En régime stationnaire, le </a:t>
            </a:r>
            <a:r>
              <a:rPr lang="fr-FR" sz="2400" b="1" i="1" u="sng" dirty="0">
                <a:latin typeface="Calibri" pitchFamily="34" charset="0"/>
              </a:rPr>
              <a:t>débit-masse</a:t>
            </a:r>
            <a:r>
              <a:rPr lang="fr-FR" sz="2400" dirty="0">
                <a:latin typeface="Calibri" pitchFamily="34" charset="0"/>
              </a:rPr>
              <a:t> est le même à travers toutes les sections droites d’un même tube de courant.</a:t>
            </a:r>
          </a:p>
        </p:txBody>
      </p:sp>
      <p:sp>
        <p:nvSpPr>
          <p:cNvPr id="3079" name="Rectangle 7"/>
          <p:cNvSpPr>
            <a:spLocks noChangeArrowheads="1"/>
          </p:cNvSpPr>
          <p:nvPr/>
        </p:nvSpPr>
        <p:spPr bwMode="auto">
          <a:xfrm>
            <a:off x="642938" y="4429125"/>
            <a:ext cx="6500812" cy="461963"/>
          </a:xfrm>
          <a:prstGeom prst="rect">
            <a:avLst/>
          </a:prstGeom>
          <a:noFill/>
          <a:ln w="9525">
            <a:noFill/>
            <a:miter lim="800000"/>
            <a:headEnd/>
            <a:tailEnd/>
          </a:ln>
        </p:spPr>
        <p:txBody>
          <a:bodyPr>
            <a:spAutoFit/>
          </a:bodyPr>
          <a:lstStyle/>
          <a:p>
            <a:r>
              <a:rPr lang="fr-FR" sz="2400">
                <a:solidFill>
                  <a:srgbClr val="FF0000"/>
                </a:solidFill>
                <a:latin typeface="Calibri" pitchFamily="34" charset="0"/>
              </a:rPr>
              <a:t>Dans le cas d’un écoulement </a:t>
            </a:r>
            <a:r>
              <a:rPr lang="fr-FR" sz="2400" b="1" i="1" u="sng">
                <a:solidFill>
                  <a:srgbClr val="FF0000"/>
                </a:solidFill>
                <a:latin typeface="Calibri" pitchFamily="34" charset="0"/>
              </a:rPr>
              <a:t>isovolume</a:t>
            </a:r>
            <a:r>
              <a:rPr lang="fr-FR" sz="2400">
                <a:solidFill>
                  <a:srgbClr val="FF0000"/>
                </a:solidFill>
                <a:latin typeface="Calibri" pitchFamily="34" charset="0"/>
              </a:rPr>
              <a:t> (</a:t>
            </a:r>
            <a:r>
              <a:rPr lang="fr-FR" sz="2400" b="1" i="1">
                <a:solidFill>
                  <a:srgbClr val="FF0000"/>
                </a:solidFill>
                <a:latin typeface="Calibri" pitchFamily="34" charset="0"/>
              </a:rPr>
              <a:t>ρ = Cte</a:t>
            </a:r>
            <a:r>
              <a:rPr lang="fr-FR" sz="2400">
                <a:solidFill>
                  <a:srgbClr val="FF0000"/>
                </a:solidFill>
                <a:latin typeface="Calibri" pitchFamily="34" charset="0"/>
              </a:rPr>
              <a:t>)</a:t>
            </a:r>
          </a:p>
        </p:txBody>
      </p:sp>
      <p:sp>
        <p:nvSpPr>
          <p:cNvPr id="30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ar-DZ">
              <a:latin typeface="Calibri" pitchFamily="34" charset="0"/>
            </a:endParaRPr>
          </a:p>
        </p:txBody>
      </p:sp>
      <p:graphicFrame>
        <p:nvGraphicFramePr>
          <p:cNvPr id="3075" name="Object 3"/>
          <p:cNvGraphicFramePr>
            <a:graphicFrameLocks noChangeAspect="1"/>
          </p:cNvGraphicFramePr>
          <p:nvPr/>
        </p:nvGraphicFramePr>
        <p:xfrm>
          <a:off x="142875" y="5072063"/>
          <a:ext cx="2286000" cy="857250"/>
        </p:xfrm>
        <a:graphic>
          <a:graphicData uri="http://schemas.openxmlformats.org/presentationml/2006/ole">
            <p:oleObj spid="_x0000_s3075" name="Équation" r:id="rId4" imgW="609600" imgH="228600" progId="Equation.3">
              <p:embed/>
            </p:oleObj>
          </a:graphicData>
        </a:graphic>
      </p:graphicFrame>
      <p:sp>
        <p:nvSpPr>
          <p:cNvPr id="3081" name="Rectangle 10"/>
          <p:cNvSpPr>
            <a:spLocks noChangeArrowheads="1"/>
          </p:cNvSpPr>
          <p:nvPr/>
        </p:nvSpPr>
        <p:spPr bwMode="auto">
          <a:xfrm>
            <a:off x="2500313" y="5072063"/>
            <a:ext cx="6143625" cy="1200150"/>
          </a:xfrm>
          <a:prstGeom prst="rect">
            <a:avLst/>
          </a:prstGeom>
          <a:noFill/>
          <a:ln w="9525">
            <a:noFill/>
            <a:miter lim="800000"/>
            <a:headEnd/>
            <a:tailEnd/>
          </a:ln>
        </p:spPr>
        <p:txBody>
          <a:bodyPr>
            <a:spAutoFit/>
          </a:bodyPr>
          <a:lstStyle/>
          <a:p>
            <a:r>
              <a:rPr lang="fr-FR" sz="2400">
                <a:latin typeface="Calibri" pitchFamily="34" charset="0"/>
              </a:rPr>
              <a:t>En régime stationnaire, le </a:t>
            </a:r>
            <a:r>
              <a:rPr lang="fr-FR" sz="2400" b="1" i="1" u="sng">
                <a:latin typeface="Calibri" pitchFamily="34" charset="0"/>
              </a:rPr>
              <a:t>débit-volume</a:t>
            </a:r>
            <a:r>
              <a:rPr lang="fr-FR" sz="2400">
                <a:latin typeface="Calibri" pitchFamily="34" charset="0"/>
              </a:rPr>
              <a:t> est le même à travers toutes les sections droites d’un même tube de courant.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28625" y="142875"/>
            <a:ext cx="8229600" cy="1357313"/>
          </a:xfrm>
        </p:spPr>
        <p:txBody>
          <a:bodyPr/>
          <a:lstStyle/>
          <a:p>
            <a:pPr eaLnBrk="1" hangingPunct="1"/>
            <a:r>
              <a:rPr lang="fr-FR" sz="2800" b="1" i="1" dirty="0" smtClean="0"/>
              <a:t>II  </a:t>
            </a:r>
            <a:r>
              <a:rPr lang="fr-FR" sz="2800" b="1" dirty="0" smtClean="0">
                <a:solidFill>
                  <a:srgbClr val="00B0F0"/>
                </a:solidFill>
              </a:rPr>
              <a:t>Equation de continuité et conservation de la masse</a:t>
            </a:r>
            <a:endParaRPr lang="fr-FR" sz="2800" dirty="0" smtClean="0">
              <a:solidFill>
                <a:srgbClr val="00B0F0"/>
              </a:solidFill>
            </a:endParaRPr>
          </a:p>
        </p:txBody>
      </p:sp>
      <p:grpSp>
        <p:nvGrpSpPr>
          <p:cNvPr id="12291" name="Group 2"/>
          <p:cNvGrpSpPr>
            <a:grpSpLocks/>
          </p:cNvGrpSpPr>
          <p:nvPr/>
        </p:nvGrpSpPr>
        <p:grpSpPr bwMode="auto">
          <a:xfrm>
            <a:off x="2214563" y="1143000"/>
            <a:ext cx="4586287" cy="2490788"/>
            <a:chOff x="2800" y="6181"/>
            <a:chExt cx="4737" cy="2700"/>
          </a:xfrm>
        </p:grpSpPr>
        <p:sp>
          <p:nvSpPr>
            <p:cNvPr id="12296" name="AutoShape 3"/>
            <p:cNvSpPr>
              <a:spLocks noChangeArrowheads="1"/>
            </p:cNvSpPr>
            <p:nvPr/>
          </p:nvSpPr>
          <p:spPr bwMode="auto">
            <a:xfrm rot="5400000">
              <a:off x="4359" y="5220"/>
              <a:ext cx="1440" cy="4557"/>
            </a:xfrm>
            <a:prstGeom prst="can">
              <a:avLst>
                <a:gd name="adj" fmla="val 29097"/>
              </a:avLst>
            </a:prstGeom>
            <a:solidFill>
              <a:srgbClr val="FFFFFF"/>
            </a:solidFill>
            <a:ln w="9525">
              <a:solidFill>
                <a:srgbClr val="000000"/>
              </a:solidFill>
              <a:round/>
              <a:headEnd/>
              <a:tailEnd/>
            </a:ln>
          </p:spPr>
          <p:txBody>
            <a:bodyPr/>
            <a:lstStyle/>
            <a:p>
              <a:endParaRPr lang="ar-DZ">
                <a:latin typeface="Calibri" pitchFamily="34" charset="0"/>
              </a:endParaRPr>
            </a:p>
          </p:txBody>
        </p:sp>
        <p:sp>
          <p:nvSpPr>
            <p:cNvPr id="12297" name="Text Box 4"/>
            <p:cNvSpPr txBox="1">
              <a:spLocks noChangeArrowheads="1"/>
            </p:cNvSpPr>
            <p:nvPr/>
          </p:nvSpPr>
          <p:spPr bwMode="auto">
            <a:xfrm>
              <a:off x="3757" y="8341"/>
              <a:ext cx="540" cy="540"/>
            </a:xfrm>
            <a:prstGeom prst="rect">
              <a:avLst/>
            </a:prstGeom>
            <a:solidFill>
              <a:srgbClr val="FFFFFF"/>
            </a:solidFill>
            <a:ln w="9525">
              <a:noFill/>
              <a:miter lim="800000"/>
              <a:headEnd/>
              <a:tailEnd/>
            </a:ln>
          </p:spPr>
          <p:txBody>
            <a:bodyPr/>
            <a:lstStyle/>
            <a:p>
              <a:pPr>
                <a:spcAft>
                  <a:spcPts val="1000"/>
                </a:spcAft>
              </a:pPr>
              <a:r>
                <a:rPr lang="fr-FR" sz="1100" b="1">
                  <a:latin typeface="Calibri" pitchFamily="34" charset="0"/>
                </a:rPr>
                <a:t>N</a:t>
              </a:r>
              <a:endParaRPr lang="fr-FR"/>
            </a:p>
          </p:txBody>
        </p:sp>
        <p:sp>
          <p:nvSpPr>
            <p:cNvPr id="12298" name="Text Box 5"/>
            <p:cNvSpPr txBox="1">
              <a:spLocks noChangeArrowheads="1"/>
            </p:cNvSpPr>
            <p:nvPr/>
          </p:nvSpPr>
          <p:spPr bwMode="auto">
            <a:xfrm>
              <a:off x="3937" y="6181"/>
              <a:ext cx="540" cy="540"/>
            </a:xfrm>
            <a:prstGeom prst="rect">
              <a:avLst/>
            </a:prstGeom>
            <a:solidFill>
              <a:srgbClr val="FFFFFF"/>
            </a:solidFill>
            <a:ln w="9525">
              <a:noFill/>
              <a:miter lim="800000"/>
              <a:headEnd/>
              <a:tailEnd/>
            </a:ln>
          </p:spPr>
          <p:txBody>
            <a:bodyPr/>
            <a:lstStyle/>
            <a:p>
              <a:pPr>
                <a:spcAft>
                  <a:spcPts val="1000"/>
                </a:spcAft>
              </a:pPr>
              <a:r>
                <a:rPr lang="fr-FR" sz="1100" b="1">
                  <a:latin typeface="Calibri" pitchFamily="34" charset="0"/>
                </a:rPr>
                <a:t>M</a:t>
              </a:r>
              <a:endParaRPr lang="fr-FR"/>
            </a:p>
          </p:txBody>
        </p:sp>
        <p:sp>
          <p:nvSpPr>
            <p:cNvPr id="12299" name="Text Box 6"/>
            <p:cNvSpPr txBox="1">
              <a:spLocks noChangeArrowheads="1"/>
            </p:cNvSpPr>
            <p:nvPr/>
          </p:nvSpPr>
          <p:spPr bwMode="auto">
            <a:xfrm>
              <a:off x="5557" y="6181"/>
              <a:ext cx="540" cy="540"/>
            </a:xfrm>
            <a:prstGeom prst="rect">
              <a:avLst/>
            </a:prstGeom>
            <a:solidFill>
              <a:srgbClr val="FFFFFF"/>
            </a:solidFill>
            <a:ln w="9525">
              <a:noFill/>
              <a:miter lim="800000"/>
              <a:headEnd/>
              <a:tailEnd/>
            </a:ln>
          </p:spPr>
          <p:txBody>
            <a:bodyPr/>
            <a:lstStyle/>
            <a:p>
              <a:pPr>
                <a:spcAft>
                  <a:spcPts val="1000"/>
                </a:spcAft>
              </a:pPr>
              <a:r>
                <a:rPr lang="fr-FR" sz="1100" b="1">
                  <a:latin typeface="Calibri" pitchFamily="34" charset="0"/>
                </a:rPr>
                <a:t>O</a:t>
              </a:r>
              <a:endParaRPr lang="fr-FR"/>
            </a:p>
          </p:txBody>
        </p:sp>
        <p:sp>
          <p:nvSpPr>
            <p:cNvPr id="12300" name="Text Box 7"/>
            <p:cNvSpPr txBox="1">
              <a:spLocks noChangeArrowheads="1"/>
            </p:cNvSpPr>
            <p:nvPr/>
          </p:nvSpPr>
          <p:spPr bwMode="auto">
            <a:xfrm>
              <a:off x="5377" y="8341"/>
              <a:ext cx="540" cy="540"/>
            </a:xfrm>
            <a:prstGeom prst="rect">
              <a:avLst/>
            </a:prstGeom>
            <a:solidFill>
              <a:srgbClr val="FFFFFF"/>
            </a:solidFill>
            <a:ln w="9525">
              <a:noFill/>
              <a:miter lim="800000"/>
              <a:headEnd/>
              <a:tailEnd/>
            </a:ln>
          </p:spPr>
          <p:txBody>
            <a:bodyPr/>
            <a:lstStyle/>
            <a:p>
              <a:pPr>
                <a:spcAft>
                  <a:spcPts val="1000"/>
                </a:spcAft>
              </a:pPr>
              <a:r>
                <a:rPr lang="fr-FR" sz="1100" b="1">
                  <a:latin typeface="Calibri" pitchFamily="34" charset="0"/>
                </a:rPr>
                <a:t>P</a:t>
              </a:r>
              <a:endParaRPr lang="fr-FR"/>
            </a:p>
          </p:txBody>
        </p:sp>
        <p:grpSp>
          <p:nvGrpSpPr>
            <p:cNvPr id="12301" name="Group 8"/>
            <p:cNvGrpSpPr>
              <a:grpSpLocks/>
            </p:cNvGrpSpPr>
            <p:nvPr/>
          </p:nvGrpSpPr>
          <p:grpSpPr bwMode="auto">
            <a:xfrm>
              <a:off x="4477" y="7261"/>
              <a:ext cx="540" cy="540"/>
              <a:chOff x="3937" y="7261"/>
              <a:chExt cx="540" cy="540"/>
            </a:xfrm>
          </p:grpSpPr>
          <p:sp>
            <p:nvSpPr>
              <p:cNvPr id="12305" name="Text Box 9"/>
              <p:cNvSpPr txBox="1">
                <a:spLocks noChangeArrowheads="1"/>
              </p:cNvSpPr>
              <p:nvPr/>
            </p:nvSpPr>
            <p:spPr bwMode="auto">
              <a:xfrm>
                <a:off x="3937" y="7261"/>
                <a:ext cx="540" cy="540"/>
              </a:xfrm>
              <a:prstGeom prst="rect">
                <a:avLst/>
              </a:prstGeom>
              <a:solidFill>
                <a:srgbClr val="FFFFFF"/>
              </a:solidFill>
              <a:ln w="9525">
                <a:noFill/>
                <a:miter lim="800000"/>
                <a:headEnd/>
                <a:tailEnd/>
              </a:ln>
            </p:spPr>
            <p:txBody>
              <a:bodyPr/>
              <a:lstStyle/>
              <a:p>
                <a:pPr>
                  <a:spcAft>
                    <a:spcPts val="1000"/>
                  </a:spcAft>
                </a:pPr>
                <a:r>
                  <a:rPr lang="fr-FR" sz="1100" b="1">
                    <a:latin typeface="Calibri" pitchFamily="34" charset="0"/>
                  </a:rPr>
                  <a:t>V</a:t>
                </a:r>
                <a:endParaRPr lang="fr-FR"/>
              </a:p>
            </p:txBody>
          </p:sp>
          <p:sp>
            <p:nvSpPr>
              <p:cNvPr id="12306" name="Line 10"/>
              <p:cNvSpPr>
                <a:spLocks noChangeShapeType="1"/>
              </p:cNvSpPr>
              <p:nvPr/>
            </p:nvSpPr>
            <p:spPr bwMode="auto">
              <a:xfrm>
                <a:off x="3937" y="7261"/>
                <a:ext cx="360" cy="0"/>
              </a:xfrm>
              <a:prstGeom prst="line">
                <a:avLst/>
              </a:prstGeom>
              <a:noFill/>
              <a:ln w="9525">
                <a:solidFill>
                  <a:srgbClr val="000000"/>
                </a:solidFill>
                <a:round/>
                <a:headEnd/>
                <a:tailEnd type="triangle" w="med" len="med"/>
              </a:ln>
            </p:spPr>
            <p:txBody>
              <a:bodyPr/>
              <a:lstStyle/>
              <a:p>
                <a:endParaRPr lang="fr-FR"/>
              </a:p>
            </p:txBody>
          </p:sp>
        </p:grpSp>
        <p:sp>
          <p:nvSpPr>
            <p:cNvPr id="12302" name="Text Box 11"/>
            <p:cNvSpPr txBox="1">
              <a:spLocks noChangeArrowheads="1"/>
            </p:cNvSpPr>
            <p:nvPr/>
          </p:nvSpPr>
          <p:spPr bwMode="auto">
            <a:xfrm>
              <a:off x="6997" y="7261"/>
              <a:ext cx="540" cy="540"/>
            </a:xfrm>
            <a:prstGeom prst="rect">
              <a:avLst/>
            </a:prstGeom>
            <a:solidFill>
              <a:srgbClr val="FFFFFF"/>
            </a:solidFill>
            <a:ln w="9525">
              <a:noFill/>
              <a:miter lim="800000"/>
              <a:headEnd/>
              <a:tailEnd/>
            </a:ln>
          </p:spPr>
          <p:txBody>
            <a:bodyPr/>
            <a:lstStyle/>
            <a:p>
              <a:pPr>
                <a:spcAft>
                  <a:spcPts val="1000"/>
                </a:spcAft>
              </a:pPr>
              <a:r>
                <a:rPr lang="fr-FR" sz="1100" b="1">
                  <a:latin typeface="Calibri" pitchFamily="34" charset="0"/>
                </a:rPr>
                <a:t>S</a:t>
              </a:r>
              <a:endParaRPr lang="fr-FR"/>
            </a:p>
          </p:txBody>
        </p:sp>
        <p:sp>
          <p:nvSpPr>
            <p:cNvPr id="12303" name="Arc 12"/>
            <p:cNvSpPr>
              <a:spLocks/>
            </p:cNvSpPr>
            <p:nvPr/>
          </p:nvSpPr>
          <p:spPr bwMode="auto">
            <a:xfrm rot="-7310206">
              <a:off x="5269" y="6692"/>
              <a:ext cx="1322" cy="1439"/>
            </a:xfrm>
            <a:custGeom>
              <a:avLst/>
              <a:gdLst>
                <a:gd name="T0" fmla="*/ 0 w 19836"/>
                <a:gd name="T1" fmla="*/ 0 h 21581"/>
                <a:gd name="T2" fmla="*/ 0 w 19836"/>
                <a:gd name="T3" fmla="*/ 0 h 21581"/>
                <a:gd name="T4" fmla="*/ 0 w 19836"/>
                <a:gd name="T5" fmla="*/ 0 h 21581"/>
                <a:gd name="T6" fmla="*/ 0 60000 65536"/>
                <a:gd name="T7" fmla="*/ 0 60000 65536"/>
                <a:gd name="T8" fmla="*/ 0 60000 65536"/>
                <a:gd name="T9" fmla="*/ 0 w 19836"/>
                <a:gd name="T10" fmla="*/ 0 h 21581"/>
                <a:gd name="T11" fmla="*/ 19836 w 19836"/>
                <a:gd name="T12" fmla="*/ 21581 h 21581"/>
              </a:gdLst>
              <a:ahLst/>
              <a:cxnLst>
                <a:cxn ang="T6">
                  <a:pos x="T0" y="T1"/>
                </a:cxn>
                <a:cxn ang="T7">
                  <a:pos x="T2" y="T3"/>
                </a:cxn>
                <a:cxn ang="T8">
                  <a:pos x="T4" y="T5"/>
                </a:cxn>
              </a:cxnLst>
              <a:rect l="T9" t="T10" r="T11" b="T12"/>
              <a:pathLst>
                <a:path w="19836" h="21581" fill="none" extrusionOk="0">
                  <a:moveTo>
                    <a:pt x="901" y="-1"/>
                  </a:moveTo>
                  <a:cubicBezTo>
                    <a:pt x="9191" y="345"/>
                    <a:pt x="16551" y="5410"/>
                    <a:pt x="19835" y="13031"/>
                  </a:cubicBezTo>
                </a:path>
                <a:path w="19836" h="21581" stroke="0" extrusionOk="0">
                  <a:moveTo>
                    <a:pt x="901" y="-1"/>
                  </a:moveTo>
                  <a:cubicBezTo>
                    <a:pt x="9191" y="345"/>
                    <a:pt x="16551" y="5410"/>
                    <a:pt x="19835" y="13031"/>
                  </a:cubicBezTo>
                  <a:lnTo>
                    <a:pt x="0" y="21581"/>
                  </a:lnTo>
                  <a:close/>
                </a:path>
              </a:pathLst>
            </a:custGeom>
            <a:noFill/>
            <a:ln w="9525">
              <a:solidFill>
                <a:srgbClr val="000000"/>
              </a:solidFill>
              <a:prstDash val="dash"/>
              <a:round/>
              <a:headEnd/>
              <a:tailEnd/>
            </a:ln>
          </p:spPr>
          <p:txBody>
            <a:bodyPr/>
            <a:lstStyle/>
            <a:p>
              <a:endParaRPr lang="fr-FR"/>
            </a:p>
          </p:txBody>
        </p:sp>
        <p:sp>
          <p:nvSpPr>
            <p:cNvPr id="12304" name="Arc 13"/>
            <p:cNvSpPr>
              <a:spLocks/>
            </p:cNvSpPr>
            <p:nvPr/>
          </p:nvSpPr>
          <p:spPr bwMode="auto">
            <a:xfrm rot="-7310206">
              <a:off x="3634" y="6664"/>
              <a:ext cx="1322" cy="1436"/>
            </a:xfrm>
            <a:custGeom>
              <a:avLst/>
              <a:gdLst>
                <a:gd name="T0" fmla="*/ 0 w 19836"/>
                <a:gd name="T1" fmla="*/ 0 h 21540"/>
                <a:gd name="T2" fmla="*/ 0 w 19836"/>
                <a:gd name="T3" fmla="*/ 0 h 21540"/>
                <a:gd name="T4" fmla="*/ 0 w 19836"/>
                <a:gd name="T5" fmla="*/ 0 h 21540"/>
                <a:gd name="T6" fmla="*/ 0 60000 65536"/>
                <a:gd name="T7" fmla="*/ 0 60000 65536"/>
                <a:gd name="T8" fmla="*/ 0 60000 65536"/>
                <a:gd name="T9" fmla="*/ 0 w 19836"/>
                <a:gd name="T10" fmla="*/ 0 h 21540"/>
                <a:gd name="T11" fmla="*/ 19836 w 19836"/>
                <a:gd name="T12" fmla="*/ 21540 h 21540"/>
              </a:gdLst>
              <a:ahLst/>
              <a:cxnLst>
                <a:cxn ang="T6">
                  <a:pos x="T0" y="T1"/>
                </a:cxn>
                <a:cxn ang="T7">
                  <a:pos x="T2" y="T3"/>
                </a:cxn>
                <a:cxn ang="T8">
                  <a:pos x="T4" y="T5"/>
                </a:cxn>
              </a:cxnLst>
              <a:rect l="T9" t="T10" r="T11" b="T12"/>
              <a:pathLst>
                <a:path w="19836" h="21540" fill="none" extrusionOk="0">
                  <a:moveTo>
                    <a:pt x="1605" y="-1"/>
                  </a:moveTo>
                  <a:cubicBezTo>
                    <a:pt x="9626" y="597"/>
                    <a:pt x="16651" y="5603"/>
                    <a:pt x="19835" y="12990"/>
                  </a:cubicBezTo>
                </a:path>
                <a:path w="19836" h="21540" stroke="0" extrusionOk="0">
                  <a:moveTo>
                    <a:pt x="1605" y="-1"/>
                  </a:moveTo>
                  <a:cubicBezTo>
                    <a:pt x="9626" y="597"/>
                    <a:pt x="16651" y="5603"/>
                    <a:pt x="19835" y="12990"/>
                  </a:cubicBezTo>
                  <a:lnTo>
                    <a:pt x="0" y="21540"/>
                  </a:lnTo>
                  <a:close/>
                </a:path>
              </a:pathLst>
            </a:custGeom>
            <a:noFill/>
            <a:ln w="9525">
              <a:solidFill>
                <a:srgbClr val="000000"/>
              </a:solidFill>
              <a:prstDash val="dash"/>
              <a:round/>
              <a:headEnd/>
              <a:tailEnd/>
            </a:ln>
          </p:spPr>
          <p:txBody>
            <a:bodyPr/>
            <a:lstStyle/>
            <a:p>
              <a:endParaRPr lang="fr-FR"/>
            </a:p>
          </p:txBody>
        </p:sp>
      </p:grpSp>
      <p:sp>
        <p:nvSpPr>
          <p:cNvPr id="12292" name="Rectangle 16"/>
          <p:cNvSpPr>
            <a:spLocks noChangeArrowheads="1"/>
          </p:cNvSpPr>
          <p:nvPr/>
        </p:nvSpPr>
        <p:spPr bwMode="auto">
          <a:xfrm>
            <a:off x="0" y="3429000"/>
            <a:ext cx="8929688" cy="677863"/>
          </a:xfrm>
          <a:prstGeom prst="rect">
            <a:avLst/>
          </a:prstGeom>
          <a:noFill/>
          <a:ln w="9525">
            <a:noFill/>
            <a:miter lim="800000"/>
            <a:headEnd/>
            <a:tailEnd/>
          </a:ln>
        </p:spPr>
        <p:txBody>
          <a:bodyPr>
            <a:spAutoFit/>
          </a:bodyPr>
          <a:lstStyle/>
          <a:p>
            <a:r>
              <a:rPr lang="fr-FR" sz="1900">
                <a:latin typeface="Calibri" pitchFamily="34" charset="0"/>
              </a:rPr>
              <a:t>En vertu du principe de conservation de la masse, les débits de masse à travers S1 et S2</a:t>
            </a:r>
          </a:p>
          <a:p>
            <a:r>
              <a:rPr lang="fr-FR" sz="1900">
                <a:latin typeface="Calibri" pitchFamily="34" charset="0"/>
              </a:rPr>
              <a:t>sont égaux en régime stationnaire:</a:t>
            </a:r>
          </a:p>
        </p:txBody>
      </p:sp>
      <p:pic>
        <p:nvPicPr>
          <p:cNvPr id="12293" name="Picture 3"/>
          <p:cNvPicPr>
            <a:picLocks noChangeAspect="1" noChangeArrowheads="1"/>
          </p:cNvPicPr>
          <p:nvPr/>
        </p:nvPicPr>
        <p:blipFill>
          <a:blip r:embed="rId2"/>
          <a:srcRect/>
          <a:stretch>
            <a:fillRect/>
          </a:stretch>
        </p:blipFill>
        <p:spPr bwMode="auto">
          <a:xfrm>
            <a:off x="285750" y="4786313"/>
            <a:ext cx="3609975" cy="938212"/>
          </a:xfrm>
          <a:prstGeom prst="rect">
            <a:avLst/>
          </a:prstGeom>
          <a:noFill/>
          <a:ln w="9525">
            <a:noFill/>
            <a:miter lim="800000"/>
            <a:headEnd/>
            <a:tailEnd/>
          </a:ln>
        </p:spPr>
      </p:pic>
      <p:pic>
        <p:nvPicPr>
          <p:cNvPr id="12294" name="Picture 4"/>
          <p:cNvPicPr>
            <a:picLocks noChangeAspect="1" noChangeArrowheads="1"/>
          </p:cNvPicPr>
          <p:nvPr/>
        </p:nvPicPr>
        <p:blipFill>
          <a:blip r:embed="rId3"/>
          <a:srcRect/>
          <a:stretch>
            <a:fillRect/>
          </a:stretch>
        </p:blipFill>
        <p:spPr bwMode="auto">
          <a:xfrm>
            <a:off x="3714750" y="5672138"/>
            <a:ext cx="5233988" cy="1185862"/>
          </a:xfrm>
          <a:prstGeom prst="rect">
            <a:avLst/>
          </a:prstGeom>
          <a:noFill/>
          <a:ln w="9525">
            <a:noFill/>
            <a:miter lim="800000"/>
            <a:headEnd/>
            <a:tailEnd/>
          </a:ln>
        </p:spPr>
      </p:pic>
      <p:sp>
        <p:nvSpPr>
          <p:cNvPr id="20" name="Titre 1"/>
          <p:cNvSpPr txBox="1">
            <a:spLocks/>
          </p:cNvSpPr>
          <p:nvPr/>
        </p:nvSpPr>
        <p:spPr>
          <a:xfrm>
            <a:off x="3643313" y="4857750"/>
            <a:ext cx="2643187" cy="857250"/>
          </a:xfrm>
          <a:prstGeom prst="rect">
            <a:avLst/>
          </a:prstGeom>
        </p:spPr>
        <p:txBody>
          <a:bodyPr anchor="ctr">
            <a:normAutofit/>
          </a:bodyPr>
          <a:lstStyle/>
          <a:p>
            <a:pPr algn="ctr" fontAlgn="auto">
              <a:spcAft>
                <a:spcPts val="0"/>
              </a:spcAft>
              <a:defRPr/>
            </a:pPr>
            <a:r>
              <a:rPr lang="fr-FR" sz="2800" b="1" i="1" dirty="0">
                <a:latin typeface="+mj-lt"/>
                <a:ea typeface="+mj-ea"/>
                <a:cs typeface="+mj-cs"/>
              </a:rPr>
              <a:t>………… (1)</a:t>
            </a:r>
            <a:endParaRPr lang="fr-FR" sz="2800" dirty="0">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214313" y="1643063"/>
            <a:ext cx="8229600" cy="1143000"/>
          </a:xfrm>
        </p:spPr>
        <p:txBody>
          <a:bodyPr/>
          <a:lstStyle/>
          <a:p>
            <a:pPr eaLnBrk="1" hangingPunct="1"/>
            <a:r>
              <a:rPr lang="fr-FR" sz="2400" smtClean="0"/>
              <a:t>et les débits de volume D1 et D2 sont égaux</a:t>
            </a:r>
          </a:p>
        </p:txBody>
      </p:sp>
      <p:pic>
        <p:nvPicPr>
          <p:cNvPr id="13315" name="Picture 2"/>
          <p:cNvPicPr>
            <a:picLocks noChangeAspect="1" noChangeArrowheads="1"/>
          </p:cNvPicPr>
          <p:nvPr/>
        </p:nvPicPr>
        <p:blipFill>
          <a:blip r:embed="rId2"/>
          <a:srcRect/>
          <a:stretch>
            <a:fillRect/>
          </a:stretch>
        </p:blipFill>
        <p:spPr bwMode="auto">
          <a:xfrm>
            <a:off x="928688" y="2571750"/>
            <a:ext cx="3894137" cy="771525"/>
          </a:xfrm>
          <a:prstGeom prst="rect">
            <a:avLst/>
          </a:prstGeom>
          <a:noFill/>
          <a:ln w="9525">
            <a:noFill/>
            <a:miter lim="800000"/>
            <a:headEnd/>
            <a:tailEnd/>
          </a:ln>
        </p:spPr>
      </p:pic>
      <p:sp>
        <p:nvSpPr>
          <p:cNvPr id="13316" name="Rectangle 4"/>
          <p:cNvSpPr>
            <a:spLocks noChangeArrowheads="1"/>
          </p:cNvSpPr>
          <p:nvPr/>
        </p:nvSpPr>
        <p:spPr bwMode="auto">
          <a:xfrm>
            <a:off x="500063" y="3357563"/>
            <a:ext cx="8001000" cy="830262"/>
          </a:xfrm>
          <a:prstGeom prst="rect">
            <a:avLst/>
          </a:prstGeom>
          <a:noFill/>
          <a:ln w="9525">
            <a:noFill/>
            <a:miter lim="800000"/>
            <a:headEnd/>
            <a:tailEnd/>
          </a:ln>
        </p:spPr>
        <p:txBody>
          <a:bodyPr>
            <a:spAutoFit/>
          </a:bodyPr>
          <a:lstStyle/>
          <a:p>
            <a:r>
              <a:rPr lang="fr-FR" sz="2400">
                <a:latin typeface="Calibri" pitchFamily="34" charset="0"/>
              </a:rPr>
              <a:t>Ce résultat s’applique notamment à l’écoulement d’un liquide dans un tuyau de section variable.</a:t>
            </a:r>
          </a:p>
        </p:txBody>
      </p:sp>
      <p:sp>
        <p:nvSpPr>
          <p:cNvPr id="6" name="Titre 1"/>
          <p:cNvSpPr txBox="1">
            <a:spLocks/>
          </p:cNvSpPr>
          <p:nvPr/>
        </p:nvSpPr>
        <p:spPr>
          <a:xfrm>
            <a:off x="5000625" y="2428875"/>
            <a:ext cx="2643188" cy="857250"/>
          </a:xfrm>
          <a:prstGeom prst="rect">
            <a:avLst/>
          </a:prstGeom>
        </p:spPr>
        <p:txBody>
          <a:bodyPr anchor="ctr">
            <a:normAutofit/>
          </a:bodyPr>
          <a:lstStyle/>
          <a:p>
            <a:pPr algn="ctr" fontAlgn="auto">
              <a:spcAft>
                <a:spcPts val="0"/>
              </a:spcAft>
              <a:defRPr/>
            </a:pPr>
            <a:r>
              <a:rPr lang="fr-FR" sz="2000" b="1" i="1" dirty="0">
                <a:latin typeface="+mj-lt"/>
                <a:ea typeface="+mj-ea"/>
                <a:cs typeface="+mj-cs"/>
              </a:rPr>
              <a:t>………… (2)</a:t>
            </a:r>
            <a:endParaRPr lang="fr-FR" sz="2000" dirty="0">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26988"/>
            <a:ext cx="9144000" cy="6911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1311</TotalTime>
  <Words>905</Words>
  <Application>Microsoft Office PowerPoint</Application>
  <PresentationFormat>Affichage à l'écran (4:3)</PresentationFormat>
  <Paragraphs>100</Paragraphs>
  <Slides>36</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36</vt:i4>
      </vt:variant>
    </vt:vector>
  </HeadingPairs>
  <TitlesOfParts>
    <vt:vector size="38" baseType="lpstr">
      <vt:lpstr>Thème Office</vt:lpstr>
      <vt:lpstr>Équation</vt:lpstr>
      <vt:lpstr>HYDRODYNAMIQUE</vt:lpstr>
      <vt:lpstr>Ecoulement d'un fluide Différentes situations d'écoulement peuvent se présenter. Trajectoire de quelques particules: </vt:lpstr>
      <vt:lpstr>C/ Dynamique des fluides incompressibles Définitions : Le débit est le quotient de la quantité de fluide qui traverse une section droite de la conduite par la durée de cet écoulement. Débit-masse : Si m est la masse de fluide qui à traversé une section droite de la conduite pendant le temps t :</vt:lpstr>
      <vt:lpstr>D/ Relation entre qm et qv : La masse volumique ρ est donnée par la relation : </vt:lpstr>
      <vt:lpstr>F/ Equation de conservation de la masse ou équation de continuité </vt:lpstr>
      <vt:lpstr>G/ Conservation du débit </vt:lpstr>
      <vt:lpstr>II  Equation de continuité et conservation de la masse</vt:lpstr>
      <vt:lpstr>et les débits de volume D1 et D2 sont égaux</vt:lpstr>
      <vt:lpstr>Diapositive 9</vt:lpstr>
      <vt:lpstr>Diapositive 10</vt:lpstr>
      <vt:lpstr>Diapositive 11</vt:lpstr>
      <vt:lpstr>Diapositive 12</vt:lpstr>
      <vt:lpstr>III  Relation de Bernoulli</vt:lpstr>
      <vt:lpstr>Diapositive 14</vt:lpstr>
      <vt:lpstr>Diapositive 15</vt:lpstr>
      <vt:lpstr>Diapositive 16</vt:lpstr>
      <vt:lpstr>Diapositive 17</vt:lpstr>
      <vt:lpstr>Diapositive 18</vt:lpstr>
      <vt:lpstr>Principe de Bernoulli/ Application : Aile d’avion  avion</vt:lpstr>
      <vt:lpstr>Diapositive 20</vt:lpstr>
      <vt:lpstr>Diapositive 21</vt:lpstr>
      <vt:lpstr>Diapositive 22</vt:lpstr>
      <vt:lpstr>VI  Applications</vt:lpstr>
      <vt:lpstr>Diapositive 24</vt:lpstr>
      <vt:lpstr>2.Phénomène de Venturi</vt:lpstr>
      <vt:lpstr>Diapositive 26</vt:lpstr>
      <vt:lpstr>Diapositive 27</vt:lpstr>
      <vt:lpstr>Diapositive 28</vt:lpstr>
      <vt:lpstr>Diapositive 29</vt:lpstr>
      <vt:lpstr>Diapositive 30</vt:lpstr>
      <vt:lpstr>Diapositive 31</vt:lpstr>
      <vt:lpstr>Autres applications</vt:lpstr>
      <vt:lpstr>Diapositive 33</vt:lpstr>
      <vt:lpstr>Diapositive 34</vt:lpstr>
      <vt:lpstr>Diapositive 35</vt:lpstr>
      <vt:lpstr>Diapositive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HYDRODYNAMIQUE</dc:title>
  <dc:creator>agro</dc:creator>
  <cp:lastModifiedBy>bik</cp:lastModifiedBy>
  <cp:revision>96</cp:revision>
  <dcterms:modified xsi:type="dcterms:W3CDTF">2020-04-29T21:03:09Z</dcterms:modified>
</cp:coreProperties>
</file>