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6"/>
  </p:notes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 id="330" r:id="rId73"/>
    <p:sldId id="331" r:id="rId74"/>
    <p:sldId id="332" r:id="rId75"/>
    <p:sldId id="333" r:id="rId76"/>
    <p:sldId id="334" r:id="rId77"/>
    <p:sldId id="335" r:id="rId78"/>
    <p:sldId id="336" r:id="rId79"/>
    <p:sldId id="337" r:id="rId80"/>
    <p:sldId id="338" r:id="rId81"/>
    <p:sldId id="339" r:id="rId82"/>
    <p:sldId id="340" r:id="rId83"/>
    <p:sldId id="341" r:id="rId84"/>
    <p:sldId id="342" r:id="rId85"/>
    <p:sldId id="343" r:id="rId86"/>
    <p:sldId id="344" r:id="rId87"/>
    <p:sldId id="345" r:id="rId88"/>
    <p:sldId id="346" r:id="rId89"/>
    <p:sldId id="347" r:id="rId90"/>
    <p:sldId id="348" r:id="rId91"/>
    <p:sldId id="349" r:id="rId92"/>
    <p:sldId id="350" r:id="rId93"/>
    <p:sldId id="351" r:id="rId94"/>
    <p:sldId id="352" r:id="rId95"/>
    <p:sldId id="353" r:id="rId96"/>
    <p:sldId id="354" r:id="rId97"/>
    <p:sldId id="355" r:id="rId98"/>
    <p:sldId id="356" r:id="rId99"/>
    <p:sldId id="357" r:id="rId100"/>
    <p:sldId id="358" r:id="rId101"/>
    <p:sldId id="359" r:id="rId102"/>
    <p:sldId id="360" r:id="rId103"/>
    <p:sldId id="361" r:id="rId104"/>
    <p:sldId id="362" r:id="rId10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741E3B-D48F-4402-899D-76EAD6D5F920}" type="datetimeFigureOut">
              <a:rPr lang="fr-FR" smtClean="0"/>
              <a:pPr/>
              <a:t>10/03/2020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A92B27-7D44-488A-8DEF-D049AFF923C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32A242-8644-485F-87A7-55B351B77F5F}" type="slidenum">
              <a:rPr lang="fr-FR"/>
              <a:pPr/>
              <a:t>3</a:t>
            </a:fld>
            <a:endParaRPr lang="fr-FR"/>
          </a:p>
        </p:txBody>
      </p:sp>
      <p:sp>
        <p:nvSpPr>
          <p:cNvPr id="130050" name="Rectangle 2050"/>
          <p:cNvSpPr>
            <a:spLocks noGrp="1" noRot="1" noChangeAspect="1" noChangeArrowheads="1" noTextEdit="1"/>
          </p:cNvSpPr>
          <p:nvPr>
            <p:ph type="sldImg"/>
          </p:nvPr>
        </p:nvSpPr>
        <p:spPr>
          <a:xfrm>
            <a:off x="1143000" y="685800"/>
            <a:ext cx="4572000" cy="3429000"/>
          </a:xfrm>
          <a:ln/>
        </p:spPr>
      </p:sp>
      <p:sp>
        <p:nvSpPr>
          <p:cNvPr id="130051" name="Rectangle 2051"/>
          <p:cNvSpPr>
            <a:spLocks noGrp="1" noChangeArrowheads="1"/>
          </p:cNvSpPr>
          <p:nvPr>
            <p:ph type="body" idx="1"/>
          </p:nvPr>
        </p:nvSpPr>
        <p:spPr/>
        <p:txBody>
          <a:bodyPr/>
          <a:lstStyle/>
          <a:p>
            <a:endParaRPr lang="fr-FR" dirty="0"/>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8BCB61-D79A-4CE7-80D0-275288648034}" type="slidenum">
              <a:rPr lang="fr-FR"/>
              <a:pPr/>
              <a:t>58</a:t>
            </a:fld>
            <a:endParaRPr lang="fr-FR"/>
          </a:p>
        </p:txBody>
      </p:sp>
      <p:sp>
        <p:nvSpPr>
          <p:cNvPr id="199682" name="Rectangle 2"/>
          <p:cNvSpPr>
            <a:spLocks noGrp="1" noRot="1" noChangeAspect="1" noChangeArrowheads="1" noTextEdit="1"/>
          </p:cNvSpPr>
          <p:nvPr>
            <p:ph type="sldImg"/>
          </p:nvPr>
        </p:nvSpPr>
        <p:spPr>
          <a:xfrm>
            <a:off x="1143000" y="685800"/>
            <a:ext cx="4572000" cy="3429000"/>
          </a:xfrm>
          <a:ln/>
        </p:spPr>
      </p:sp>
      <p:sp>
        <p:nvSpPr>
          <p:cNvPr id="199683" name="Rectangle 3"/>
          <p:cNvSpPr>
            <a:spLocks noGrp="1" noChangeArrowheads="1"/>
          </p:cNvSpPr>
          <p:nvPr>
            <p:ph type="body" idx="1"/>
          </p:nvPr>
        </p:nvSpPr>
        <p:spPr/>
        <p:txBody>
          <a:bodyPr/>
          <a:lstStyle/>
          <a:p>
            <a:r>
              <a:rPr lang="fr-FR"/>
              <a:t>Hiérarchie au sein du document</a:t>
            </a:r>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8BCB61-D79A-4CE7-80D0-275288648034}" type="slidenum">
              <a:rPr lang="fr-FR"/>
              <a:pPr/>
              <a:t>68</a:t>
            </a:fld>
            <a:endParaRPr lang="fr-FR"/>
          </a:p>
        </p:txBody>
      </p:sp>
      <p:sp>
        <p:nvSpPr>
          <p:cNvPr id="199682" name="Rectangle 2"/>
          <p:cNvSpPr>
            <a:spLocks noGrp="1" noRot="1" noChangeAspect="1" noChangeArrowheads="1" noTextEdit="1"/>
          </p:cNvSpPr>
          <p:nvPr>
            <p:ph type="sldImg"/>
          </p:nvPr>
        </p:nvSpPr>
        <p:spPr>
          <a:xfrm>
            <a:off x="1143000" y="685800"/>
            <a:ext cx="4572000" cy="3429000"/>
          </a:xfrm>
          <a:ln/>
        </p:spPr>
      </p:sp>
      <p:sp>
        <p:nvSpPr>
          <p:cNvPr id="199683" name="Rectangle 3"/>
          <p:cNvSpPr>
            <a:spLocks noGrp="1" noChangeArrowheads="1"/>
          </p:cNvSpPr>
          <p:nvPr>
            <p:ph type="body" idx="1"/>
          </p:nvPr>
        </p:nvSpPr>
        <p:spPr/>
        <p:txBody>
          <a:bodyPr/>
          <a:lstStyle/>
          <a:p>
            <a:r>
              <a:rPr lang="fr-FR"/>
              <a:t>Hiérarchie au sein du document</a:t>
            </a:r>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8950AC-8FD1-421C-8D9D-96E9C434D89A}" type="slidenum">
              <a:rPr lang="fr-FR"/>
              <a:pPr/>
              <a:t>83</a:t>
            </a:fld>
            <a:endParaRPr lang="fr-FR"/>
          </a:p>
        </p:txBody>
      </p:sp>
      <p:sp>
        <p:nvSpPr>
          <p:cNvPr id="144386" name="Rectangle 2"/>
          <p:cNvSpPr>
            <a:spLocks noGrp="1" noRot="1" noChangeAspect="1" noChangeArrowheads="1" noTextEdit="1"/>
          </p:cNvSpPr>
          <p:nvPr>
            <p:ph type="sldImg"/>
          </p:nvPr>
        </p:nvSpPr>
        <p:spPr>
          <a:xfrm>
            <a:off x="1143000" y="685800"/>
            <a:ext cx="4572000" cy="3429000"/>
          </a:xfrm>
          <a:ln/>
        </p:spPr>
      </p:sp>
      <p:sp>
        <p:nvSpPr>
          <p:cNvPr id="144387" name="Rectangle 3"/>
          <p:cNvSpPr>
            <a:spLocks noGrp="1" noChangeArrowheads="1"/>
          </p:cNvSpPr>
          <p:nvPr>
            <p:ph type="body" idx="1"/>
          </p:nvPr>
        </p:nvSpPr>
        <p:spPr/>
        <p:txBody>
          <a:bodyPr/>
          <a:lstStyle/>
          <a:p>
            <a:r>
              <a:rPr lang="fr-FR"/>
              <a:t>align=position dans la fenêtre …</a:t>
            </a:r>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D20682-AA7E-4270-B52A-FFAEB7B47A17}" type="slidenum">
              <a:rPr lang="fr-FR"/>
              <a:pPr/>
              <a:t>5</a:t>
            </a:fld>
            <a:endParaRPr lang="fr-FR"/>
          </a:p>
        </p:txBody>
      </p:sp>
      <p:sp>
        <p:nvSpPr>
          <p:cNvPr id="132098" name="Rectangle 2"/>
          <p:cNvSpPr>
            <a:spLocks noGrp="1" noRot="1" noChangeAspect="1" noChangeArrowheads="1" noTextEdit="1"/>
          </p:cNvSpPr>
          <p:nvPr>
            <p:ph type="sldImg"/>
          </p:nvPr>
        </p:nvSpPr>
        <p:spPr>
          <a:xfrm>
            <a:off x="1143000" y="685800"/>
            <a:ext cx="4572000" cy="3429000"/>
          </a:xfrm>
          <a:ln/>
        </p:spPr>
      </p:sp>
      <p:sp>
        <p:nvSpPr>
          <p:cNvPr id="132099" name="Rectangle 3"/>
          <p:cNvSpPr>
            <a:spLocks noGrp="1" noChangeArrowheads="1"/>
          </p:cNvSpPr>
          <p:nvPr>
            <p:ph type="body" idx="1"/>
          </p:nvPr>
        </p:nvSpPr>
        <p:spPr/>
        <p:txBody>
          <a:bodyPr/>
          <a:lstStyle/>
          <a:p>
            <a:r>
              <a:rPr lang="fr-FR"/>
              <a:t>Les balises délimitent une zone.Le couple &lt;marq&gt; &lt;/marq&gt; s'appelle le conteneur </a:t>
            </a:r>
          </a:p>
          <a:p>
            <a:r>
              <a:rPr lang="fr-FR"/>
              <a:t>Analogie avec un traitement de texte, ici les balises sont accessibles !!</a:t>
            </a:r>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824AE0-2A96-4324-AFF7-C029ACE5F1C6}" type="slidenum">
              <a:rPr lang="fr-FR"/>
              <a:pPr/>
              <a:t>7</a:t>
            </a:fld>
            <a:endParaRPr lang="fr-FR"/>
          </a:p>
        </p:txBody>
      </p:sp>
      <p:sp>
        <p:nvSpPr>
          <p:cNvPr id="133122" name="Rectangle 2"/>
          <p:cNvSpPr>
            <a:spLocks noGrp="1" noRot="1" noChangeAspect="1" noChangeArrowheads="1" noTextEdit="1"/>
          </p:cNvSpPr>
          <p:nvPr>
            <p:ph type="sldImg"/>
          </p:nvPr>
        </p:nvSpPr>
        <p:spPr>
          <a:xfrm>
            <a:off x="1143000" y="685800"/>
            <a:ext cx="4572000" cy="3429000"/>
          </a:xfrm>
          <a:ln/>
        </p:spPr>
      </p:sp>
      <p:sp>
        <p:nvSpPr>
          <p:cNvPr id="133123" name="Rectangle 3"/>
          <p:cNvSpPr>
            <a:spLocks noGrp="1" noChangeArrowheads="1"/>
          </p:cNvSpPr>
          <p:nvPr>
            <p:ph type="body" idx="1"/>
          </p:nvPr>
        </p:nvSpPr>
        <p:spPr/>
        <p:txBody>
          <a:bodyPr/>
          <a:lstStyle/>
          <a:p>
            <a:r>
              <a:rPr lang="fr-FR"/>
              <a:t>les balises sont imbriquées et non entrecroisées.</a:t>
            </a:r>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E6EB94-E349-4306-B1D3-6347F478E9D5}" type="slidenum">
              <a:rPr lang="fr-FR"/>
              <a:pPr/>
              <a:t>8</a:t>
            </a:fld>
            <a:endParaRPr lang="fr-FR"/>
          </a:p>
        </p:txBody>
      </p:sp>
      <p:sp>
        <p:nvSpPr>
          <p:cNvPr id="121858" name="Rectangle 1026"/>
          <p:cNvSpPr>
            <a:spLocks noGrp="1" noRot="1" noChangeAspect="1" noChangeArrowheads="1" noTextEdit="1"/>
          </p:cNvSpPr>
          <p:nvPr>
            <p:ph type="sldImg"/>
          </p:nvPr>
        </p:nvSpPr>
        <p:spPr>
          <a:xfrm>
            <a:off x="1143000" y="685800"/>
            <a:ext cx="4572000" cy="3429000"/>
          </a:xfrm>
          <a:ln/>
        </p:spPr>
      </p:sp>
      <p:sp>
        <p:nvSpPr>
          <p:cNvPr id="121859" name="Rectangle 1027"/>
          <p:cNvSpPr>
            <a:spLocks noGrp="1" noChangeArrowheads="1"/>
          </p:cNvSpPr>
          <p:nvPr>
            <p:ph type="body" idx="1"/>
          </p:nvPr>
        </p:nvSpPr>
        <p:spPr/>
        <p:txBody>
          <a:bodyPr/>
          <a:lstStyle/>
          <a:p>
            <a:r>
              <a:rPr lang="fr-FR"/>
              <a:t>L’interprétation produit un résultat identique</a:t>
            </a:r>
          </a:p>
          <a:p>
            <a:r>
              <a:rPr lang="fr-FR"/>
              <a:t>Attention XHTML sensible à la casse , maintenant il faut utiliser des minuscules.</a:t>
            </a:r>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C69224-9241-4D62-94BC-95ACF9543452}" type="slidenum">
              <a:rPr lang="fr-FR"/>
              <a:pPr/>
              <a:t>9</a:t>
            </a:fld>
            <a:endParaRPr lang="fr-FR"/>
          </a:p>
        </p:txBody>
      </p:sp>
      <p:sp>
        <p:nvSpPr>
          <p:cNvPr id="123906" name="Rectangle 2"/>
          <p:cNvSpPr>
            <a:spLocks noGrp="1" noRot="1" noChangeAspect="1" noChangeArrowheads="1" noTextEdit="1"/>
          </p:cNvSpPr>
          <p:nvPr>
            <p:ph type="sldImg"/>
          </p:nvPr>
        </p:nvSpPr>
        <p:spPr>
          <a:xfrm>
            <a:off x="1143000" y="685800"/>
            <a:ext cx="4572000" cy="3429000"/>
          </a:xfrm>
          <a:ln/>
        </p:spPr>
      </p:sp>
      <p:sp>
        <p:nvSpPr>
          <p:cNvPr id="123907" name="Rectangle 3"/>
          <p:cNvSpPr>
            <a:spLocks noGrp="1" noChangeArrowheads="1"/>
          </p:cNvSpPr>
          <p:nvPr>
            <p:ph type="body" idx="1"/>
          </p:nvPr>
        </p:nvSpPr>
        <p:spPr/>
        <p:txBody>
          <a:bodyPr/>
          <a:lstStyle/>
          <a:p>
            <a:r>
              <a:rPr lang="fr-FR"/>
              <a:t>Exemple taille=10% ou 100.</a:t>
            </a:r>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DA871E-09D0-453F-9301-B7EC699AAA25}" type="slidenum">
              <a:rPr lang="fr-FR"/>
              <a:pPr/>
              <a:t>10</a:t>
            </a:fld>
            <a:endParaRPr lang="fr-FR"/>
          </a:p>
        </p:txBody>
      </p:sp>
      <p:sp>
        <p:nvSpPr>
          <p:cNvPr id="195586" name="Rectangle 2"/>
          <p:cNvSpPr>
            <a:spLocks noGrp="1" noRot="1" noChangeAspect="1" noChangeArrowheads="1" noTextEdit="1"/>
          </p:cNvSpPr>
          <p:nvPr>
            <p:ph type="sldImg"/>
          </p:nvPr>
        </p:nvSpPr>
        <p:spPr>
          <a:xfrm>
            <a:off x="1143000" y="685800"/>
            <a:ext cx="4572000" cy="3429000"/>
          </a:xfrm>
          <a:ln/>
        </p:spPr>
      </p:sp>
      <p:sp>
        <p:nvSpPr>
          <p:cNvPr id="195587" name="Rectangle 3"/>
          <p:cNvSpPr>
            <a:spLocks noGrp="1" noChangeArrowheads="1"/>
          </p:cNvSpPr>
          <p:nvPr>
            <p:ph type="body" idx="1"/>
          </p:nvPr>
        </p:nvSpPr>
        <p:spPr/>
        <p:txBody>
          <a:bodyPr/>
          <a:lstStyle/>
          <a:p>
            <a:r>
              <a:rPr lang="fr-FR"/>
              <a:t>Exemple taille=10% ou 100.</a:t>
            </a:r>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9E01DA-AE89-4131-AE97-BAAA787C86AE}" type="slidenum">
              <a:rPr lang="fr-FR"/>
              <a:pPr/>
              <a:t>11</a:t>
            </a:fld>
            <a:endParaRPr lang="fr-FR"/>
          </a:p>
        </p:txBody>
      </p:sp>
      <p:sp>
        <p:nvSpPr>
          <p:cNvPr id="125954" name="Rectangle 2"/>
          <p:cNvSpPr>
            <a:spLocks noGrp="1" noRot="1" noChangeAspect="1" noChangeArrowheads="1" noTextEdit="1"/>
          </p:cNvSpPr>
          <p:nvPr>
            <p:ph type="sldImg"/>
          </p:nvPr>
        </p:nvSpPr>
        <p:spPr>
          <a:xfrm>
            <a:off x="1143000" y="685800"/>
            <a:ext cx="4572000" cy="3429000"/>
          </a:xfrm>
          <a:ln/>
        </p:spPr>
      </p:sp>
      <p:sp>
        <p:nvSpPr>
          <p:cNvPr id="125955" name="Rectangle 3"/>
          <p:cNvSpPr>
            <a:spLocks noGrp="1" noChangeArrowheads="1"/>
          </p:cNvSpPr>
          <p:nvPr>
            <p:ph type="body" idx="1"/>
          </p:nvPr>
        </p:nvSpPr>
        <p:spPr/>
        <p:txBody>
          <a:bodyPr/>
          <a:lstStyle/>
          <a:p>
            <a:r>
              <a:rPr lang="fr-FR"/>
              <a:t>Garder la maîtrise du code.</a:t>
            </a:r>
          </a:p>
          <a:p>
            <a:r>
              <a:rPr lang="fr-FR"/>
              <a:t>Celà peut être très long</a:t>
            </a:r>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211640-1E85-43F6-991D-609F4361F05B}" type="slidenum">
              <a:rPr lang="fr-FR"/>
              <a:pPr/>
              <a:t>12</a:t>
            </a:fld>
            <a:endParaRPr lang="fr-FR"/>
          </a:p>
        </p:txBody>
      </p:sp>
      <p:sp>
        <p:nvSpPr>
          <p:cNvPr id="192514" name="Rectangle 2"/>
          <p:cNvSpPr>
            <a:spLocks noGrp="1" noRot="1" noChangeAspect="1" noChangeArrowheads="1" noTextEdit="1"/>
          </p:cNvSpPr>
          <p:nvPr>
            <p:ph type="sldImg"/>
          </p:nvPr>
        </p:nvSpPr>
        <p:spPr>
          <a:xfrm>
            <a:off x="1143000" y="685800"/>
            <a:ext cx="4572000" cy="3429000"/>
          </a:xfrm>
          <a:ln/>
        </p:spPr>
      </p:sp>
      <p:sp>
        <p:nvSpPr>
          <p:cNvPr id="192515" name="Rectangle 3"/>
          <p:cNvSpPr>
            <a:spLocks noGrp="1" noChangeArrowheads="1"/>
          </p:cNvSpPr>
          <p:nvPr>
            <p:ph type="body" idx="1"/>
          </p:nvPr>
        </p:nvSpPr>
        <p:spPr/>
        <p:txBody>
          <a:bodyPr/>
          <a:lstStyle/>
          <a:p>
            <a:r>
              <a:rPr lang="fr-FR"/>
              <a:t>Source d'incertitude,ne donnent jamais le même résultat, l' interprétation varie d'un navigateur à l'autre, d'une version à l'autre, d'une plate-forme à l'autre !! Bon courage.  </a:t>
            </a:r>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BC9CD1-0DAF-4EE5-BC42-F3E62DBA9B5C}" type="slidenum">
              <a:rPr lang="fr-FR"/>
              <a:pPr/>
              <a:t>17</a:t>
            </a:fld>
            <a:endParaRPr lang="fr-FR"/>
          </a:p>
        </p:txBody>
      </p:sp>
      <p:sp>
        <p:nvSpPr>
          <p:cNvPr id="136194" name="Rectangle 2"/>
          <p:cNvSpPr>
            <a:spLocks noGrp="1" noRot="1" noChangeAspect="1" noChangeArrowheads="1" noTextEdit="1"/>
          </p:cNvSpPr>
          <p:nvPr>
            <p:ph type="sldImg"/>
          </p:nvPr>
        </p:nvSpPr>
        <p:spPr>
          <a:xfrm>
            <a:off x="1143000" y="685800"/>
            <a:ext cx="4572000" cy="3429000"/>
          </a:xfrm>
          <a:ln/>
        </p:spPr>
      </p:sp>
      <p:sp>
        <p:nvSpPr>
          <p:cNvPr id="136195" name="Rectangle 3"/>
          <p:cNvSpPr>
            <a:spLocks noGrp="1" noChangeArrowheads="1"/>
          </p:cNvSpPr>
          <p:nvPr>
            <p:ph type="body" idx="1"/>
          </p:nvPr>
        </p:nvSpPr>
        <p:spPr/>
        <p:txBody>
          <a:bodyPr/>
          <a:lstStyle/>
          <a:p>
            <a:r>
              <a:rPr lang="fr-FR"/>
              <a:t>C'est un fichier HTML!</a:t>
            </a:r>
          </a:p>
        </p:txBody>
      </p:sp>
      <p:sp>
        <p:nvSpPr>
          <p:cNvPr id="5" name="Espace réservé du pied de page 4"/>
          <p:cNvSpPr>
            <a:spLocks noGrp="1"/>
          </p:cNvSpPr>
          <p:nvPr>
            <p:ph type="ftr" sz="quarter" idx="10"/>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8318001-8878-4057-8ECA-BC529DBB0DD5}" type="datetimeFigureOut">
              <a:rPr lang="fr-FR" smtClean="0"/>
              <a:pPr/>
              <a:t>10/03/2020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99FCABED-B8C8-48E3-AFB8-0FFB27A5B3E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78318001-8878-4057-8ECA-BC529DBB0DD5}" type="datetimeFigureOut">
              <a:rPr lang="fr-FR" smtClean="0"/>
              <a:pPr/>
              <a:t>10/03/2020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FCABED-B8C8-48E3-AFB8-0FFB27A5B3E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78318001-8878-4057-8ECA-BC529DBB0DD5}" type="datetimeFigureOut">
              <a:rPr lang="fr-FR" smtClean="0"/>
              <a:pPr/>
              <a:t>10/03/2020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FCABED-B8C8-48E3-AFB8-0FFB27A5B3E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78318001-8878-4057-8ECA-BC529DBB0DD5}" type="datetimeFigureOut">
              <a:rPr lang="fr-FR" smtClean="0"/>
              <a:pPr/>
              <a:t>10/03/2020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FCABED-B8C8-48E3-AFB8-0FFB27A5B3E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78318001-8878-4057-8ECA-BC529DBB0DD5}" type="datetimeFigureOut">
              <a:rPr lang="fr-FR" smtClean="0"/>
              <a:pPr/>
              <a:t>10/03/2020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FCABED-B8C8-48E3-AFB8-0FFB27A5B3E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78318001-8878-4057-8ECA-BC529DBB0DD5}" type="datetimeFigureOut">
              <a:rPr lang="fr-FR" smtClean="0"/>
              <a:pPr/>
              <a:t>10/03/2020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FCABED-B8C8-48E3-AFB8-0FFB27A5B3E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78318001-8878-4057-8ECA-BC529DBB0DD5}" type="datetimeFigureOut">
              <a:rPr lang="fr-FR" smtClean="0"/>
              <a:pPr/>
              <a:t>10/03/2020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9FCABED-B8C8-48E3-AFB8-0FFB27A5B3E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78318001-8878-4057-8ECA-BC529DBB0DD5}" type="datetimeFigureOut">
              <a:rPr lang="fr-FR" smtClean="0"/>
              <a:pPr/>
              <a:t>10/03/2020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9FCABED-B8C8-48E3-AFB8-0FFB27A5B3E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8318001-8878-4057-8ECA-BC529DBB0DD5}" type="datetimeFigureOut">
              <a:rPr lang="fr-FR" smtClean="0"/>
              <a:pPr/>
              <a:t>10/03/2020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9FCABED-B8C8-48E3-AFB8-0FFB27A5B3E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78318001-8878-4057-8ECA-BC529DBB0DD5}" type="datetimeFigureOut">
              <a:rPr lang="fr-FR" smtClean="0"/>
              <a:pPr/>
              <a:t>10/03/2020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FCABED-B8C8-48E3-AFB8-0FFB27A5B3E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78318001-8878-4057-8ECA-BC529DBB0DD5}" type="datetimeFigureOut">
              <a:rPr lang="fr-FR" smtClean="0"/>
              <a:pPr/>
              <a:t>10/03/2020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99FCABED-B8C8-48E3-AFB8-0FFB27A5B3E4}"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8318001-8878-4057-8ECA-BC529DBB0DD5}" type="datetimeFigureOut">
              <a:rPr lang="fr-FR" smtClean="0"/>
              <a:pPr/>
              <a:t>10/03/2020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9FCABED-B8C8-48E3-AFB8-0FFB27A5B3E4}"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8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a:solidFill>
                  <a:schemeClr val="tx2"/>
                </a:solidFill>
              </a:rPr>
              <a:t>Le langage HTML</a:t>
            </a:r>
          </a:p>
        </p:txBody>
      </p:sp>
      <p:sp>
        <p:nvSpPr>
          <p:cNvPr id="3" name="Espace réservé du numéro de diapositive 2"/>
          <p:cNvSpPr>
            <a:spLocks noGrp="1"/>
          </p:cNvSpPr>
          <p:nvPr>
            <p:ph type="sldNum" sz="quarter" idx="12"/>
          </p:nvPr>
        </p:nvSpPr>
        <p:spPr/>
        <p:txBody>
          <a:bodyPr/>
          <a:lstStyle/>
          <a:p>
            <a:fld id="{EA7C8D44-3667-46F6-9772-CC52308E2A7F}" type="slidenum">
              <a:rPr kumimoji="0" lang="en-US" smtClean="0"/>
              <a:pPr/>
              <a:t>1</a:t>
            </a:fld>
            <a:endParaRPr kumimoji="0"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050"/>
          <p:cNvSpPr>
            <a:spLocks noGrp="1" noChangeArrowheads="1"/>
          </p:cNvSpPr>
          <p:nvPr>
            <p:ph type="title"/>
          </p:nvPr>
        </p:nvSpPr>
        <p:spPr>
          <a:xfrm>
            <a:off x="685800" y="381000"/>
            <a:ext cx="7772400" cy="1047736"/>
          </a:xfrm>
          <a:noFill/>
          <a:ln/>
        </p:spPr>
        <p:txBody>
          <a:bodyPr/>
          <a:lstStyle/>
          <a:p>
            <a:r>
              <a:rPr lang="fr-FR" dirty="0"/>
              <a:t>Les commentaires</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10</a:t>
            </a:fld>
            <a:endParaRPr lang="fr-FR"/>
          </a:p>
        </p:txBody>
      </p:sp>
      <p:sp>
        <p:nvSpPr>
          <p:cNvPr id="194564" name="Text Box 2052"/>
          <p:cNvSpPr txBox="1">
            <a:spLocks noChangeArrowheads="1"/>
          </p:cNvSpPr>
          <p:nvPr/>
        </p:nvSpPr>
        <p:spPr bwMode="auto">
          <a:xfrm>
            <a:off x="253971" y="1857364"/>
            <a:ext cx="8441267" cy="4635115"/>
          </a:xfrm>
          <a:prstGeom prst="rect">
            <a:avLst/>
          </a:prstGeom>
          <a:noFill/>
          <a:ln w="28575">
            <a:solidFill>
              <a:schemeClr val="tx1"/>
            </a:solidFill>
            <a:miter lim="800000"/>
            <a:headEnd/>
            <a:tailEnd/>
          </a:ln>
          <a:effectLst/>
        </p:spPr>
        <p:txBody>
          <a:bodyPr wrap="square">
            <a:spAutoFit/>
          </a:bodyPr>
          <a:lstStyle/>
          <a:p>
            <a:pPr>
              <a:spcBef>
                <a:spcPct val="20000"/>
              </a:spcBef>
              <a:buClr>
                <a:srgbClr val="352377"/>
              </a:buClr>
              <a:buSzPct val="65000"/>
            </a:pPr>
            <a:r>
              <a:rPr lang="fr-FR" sz="1800" dirty="0">
                <a:solidFill>
                  <a:srgbClr val="333399"/>
                </a:solidFill>
                <a:latin typeface="Courier New" pitchFamily="49" charset="0"/>
                <a:cs typeface="Arial" pitchFamily="34" charset="0"/>
              </a:rPr>
              <a:t>	</a:t>
            </a:r>
          </a:p>
          <a:p>
            <a:pPr algn="ctr">
              <a:spcBef>
                <a:spcPct val="20000"/>
              </a:spcBef>
              <a:buClr>
                <a:srgbClr val="352377"/>
              </a:buClr>
              <a:buSzPct val="65000"/>
            </a:pPr>
            <a:r>
              <a:rPr lang="fr-FR" sz="1800" dirty="0">
                <a:solidFill>
                  <a:srgbClr val="333399"/>
                </a:solidFill>
                <a:latin typeface="Courier New" pitchFamily="49" charset="0"/>
                <a:cs typeface="Arial" pitchFamily="34" charset="0"/>
              </a:rPr>
              <a:t>&lt;!–- Voici un commentaire HTML --&gt;</a:t>
            </a:r>
          </a:p>
          <a:p>
            <a:pPr algn="ctr">
              <a:spcBef>
                <a:spcPct val="20000"/>
              </a:spcBef>
              <a:buClr>
                <a:srgbClr val="352377"/>
              </a:buClr>
              <a:buSzPct val="65000"/>
            </a:pPr>
            <a:endParaRPr lang="fr-FR" sz="1800" dirty="0">
              <a:solidFill>
                <a:srgbClr val="333399"/>
              </a:solidFill>
              <a:latin typeface="Courier New" pitchFamily="49" charset="0"/>
              <a:cs typeface="Arial" pitchFamily="34" charset="0"/>
            </a:endParaRPr>
          </a:p>
          <a:p>
            <a:pPr>
              <a:spcBef>
                <a:spcPct val="20000"/>
              </a:spcBef>
              <a:buClr>
                <a:srgbClr val="352377"/>
              </a:buClr>
              <a:buSzPct val="65000"/>
            </a:pPr>
            <a:endParaRPr lang="fr-FR" sz="1800" dirty="0">
              <a:solidFill>
                <a:srgbClr val="333399"/>
              </a:solidFill>
              <a:latin typeface="Courier New" pitchFamily="49" charset="0"/>
              <a:cs typeface="Arial" pitchFamily="34" charset="0"/>
            </a:endParaRPr>
          </a:p>
          <a:p>
            <a:pPr>
              <a:spcBef>
                <a:spcPct val="20000"/>
              </a:spcBef>
              <a:buClr>
                <a:srgbClr val="352377"/>
              </a:buClr>
              <a:buSzPct val="65000"/>
            </a:pPr>
            <a:r>
              <a:rPr lang="fr-FR" sz="1800" dirty="0">
                <a:solidFill>
                  <a:srgbClr val="333399"/>
                </a:solidFill>
                <a:latin typeface="Courier New" pitchFamily="49" charset="0"/>
                <a:cs typeface="Arial" pitchFamily="34" charset="0"/>
              </a:rPr>
              <a:t>&lt;!–- </a:t>
            </a:r>
          </a:p>
          <a:p>
            <a:pPr>
              <a:spcBef>
                <a:spcPct val="20000"/>
              </a:spcBef>
              <a:buClr>
                <a:srgbClr val="352377"/>
              </a:buClr>
              <a:buSzPct val="65000"/>
            </a:pPr>
            <a:r>
              <a:rPr lang="fr-FR" sz="1800" dirty="0">
                <a:solidFill>
                  <a:srgbClr val="333399"/>
                </a:solidFill>
                <a:latin typeface="Courier New" pitchFamily="49" charset="0"/>
                <a:cs typeface="Arial" pitchFamily="34" charset="0"/>
              </a:rPr>
              <a:t>		Voici un commentaire HTML qui</a:t>
            </a:r>
          </a:p>
          <a:p>
            <a:pPr>
              <a:spcBef>
                <a:spcPct val="20000"/>
              </a:spcBef>
              <a:buClr>
                <a:srgbClr val="352377"/>
              </a:buClr>
              <a:buSzPct val="65000"/>
            </a:pPr>
            <a:r>
              <a:rPr lang="fr-FR" sz="1800" dirty="0">
                <a:solidFill>
                  <a:srgbClr val="333399"/>
                </a:solidFill>
                <a:latin typeface="Courier New" pitchFamily="49" charset="0"/>
                <a:cs typeface="Arial" pitchFamily="34" charset="0"/>
              </a:rPr>
              <a:t>		peut se placer sur plusieurs lignes</a:t>
            </a:r>
          </a:p>
          <a:p>
            <a:pPr>
              <a:spcBef>
                <a:spcPct val="20000"/>
              </a:spcBef>
              <a:buClr>
                <a:srgbClr val="352377"/>
              </a:buClr>
              <a:buSzPct val="65000"/>
            </a:pPr>
            <a:endParaRPr lang="fr-FR" sz="1800" dirty="0">
              <a:solidFill>
                <a:srgbClr val="333399"/>
              </a:solidFill>
              <a:latin typeface="Courier New" pitchFamily="49" charset="0"/>
              <a:cs typeface="Arial" pitchFamily="34" charset="0"/>
            </a:endParaRPr>
          </a:p>
          <a:p>
            <a:pPr>
              <a:spcBef>
                <a:spcPct val="20000"/>
              </a:spcBef>
              <a:buClr>
                <a:srgbClr val="352377"/>
              </a:buClr>
              <a:buSzPct val="65000"/>
            </a:pPr>
            <a:r>
              <a:rPr lang="fr-FR" sz="1800" dirty="0">
                <a:solidFill>
                  <a:srgbClr val="333399"/>
                </a:solidFill>
                <a:latin typeface="Courier New" pitchFamily="49" charset="0"/>
                <a:cs typeface="Arial" pitchFamily="34" charset="0"/>
              </a:rPr>
              <a:t>--&gt;</a:t>
            </a:r>
          </a:p>
          <a:p>
            <a:pPr>
              <a:spcBef>
                <a:spcPct val="20000"/>
              </a:spcBef>
              <a:buClr>
                <a:srgbClr val="352377"/>
              </a:buClr>
              <a:buSzPct val="65000"/>
            </a:pPr>
            <a:r>
              <a:rPr lang="fr-FR" sz="1800" dirty="0">
                <a:solidFill>
                  <a:srgbClr val="C00000"/>
                </a:solidFill>
                <a:latin typeface="Courier New" pitchFamily="49" charset="0"/>
                <a:cs typeface="Arial" pitchFamily="34" charset="0"/>
              </a:rPr>
              <a:t>&lt;!--------------- Cette méthode est déconseillée ! ---------------&gt; </a:t>
            </a:r>
          </a:p>
          <a:p>
            <a:pPr>
              <a:spcBef>
                <a:spcPct val="20000"/>
              </a:spcBef>
              <a:buClr>
                <a:srgbClr val="352377"/>
              </a:buClr>
              <a:buSzPct val="65000"/>
            </a:pPr>
            <a:endParaRPr lang="fr-FR" sz="1800" dirty="0">
              <a:solidFill>
                <a:srgbClr val="333399"/>
              </a:solidFill>
              <a:latin typeface="Courier New" pitchFamily="49" charset="0"/>
              <a:cs typeface="Arial" pitchFamily="34" charset="0"/>
            </a:endParaRPr>
          </a:p>
          <a:p>
            <a:pPr>
              <a:spcBef>
                <a:spcPct val="20000"/>
              </a:spcBef>
              <a:buClr>
                <a:srgbClr val="352377"/>
              </a:buClr>
              <a:buSzPct val="65000"/>
            </a:pPr>
            <a:endParaRPr lang="fr-FR" sz="1800" dirty="0">
              <a:solidFill>
                <a:srgbClr val="333399"/>
              </a:solidFill>
              <a:latin typeface="Courier New" pitchFamily="49" charset="0"/>
              <a:cs typeface="Arial" pitchFamily="34" charset="0"/>
            </a:endParaRPr>
          </a:p>
          <a:p>
            <a:pPr>
              <a:spcBef>
                <a:spcPct val="20000"/>
              </a:spcBef>
              <a:buClr>
                <a:srgbClr val="352377"/>
              </a:buClr>
              <a:buSzPct val="65000"/>
            </a:pPr>
            <a:endParaRPr lang="fr-FR" sz="1800" dirty="0">
              <a:solidFill>
                <a:srgbClr val="333399"/>
              </a:solidFill>
              <a:latin typeface="Courier New" pitchFamily="49" charset="0"/>
              <a:cs typeface="Arial" pitchFamily="34" charset="0"/>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0971" y="1571612"/>
            <a:ext cx="8229600" cy="1143008"/>
          </a:xfrm>
        </p:spPr>
        <p:txBody>
          <a:bodyPr anchor="ctr">
            <a:noAutofit/>
          </a:bodyPr>
          <a:lstStyle/>
          <a:p>
            <a:pPr rtl="0"/>
            <a:r>
              <a:rPr lang="fr-FR" sz="1800" b="1" dirty="0"/>
              <a:t>Fond et quadrillage : </a:t>
            </a:r>
            <a:r>
              <a:rPr lang="fr-FR" sz="1800" dirty="0"/>
              <a:t>&lt;table border </a:t>
            </a:r>
            <a:r>
              <a:rPr lang="fr-FR" sz="1800" dirty="0" err="1"/>
              <a:t>bgcolor</a:t>
            </a:r>
            <a:r>
              <a:rPr lang="fr-FR" sz="1800" dirty="0"/>
              <a:t>="</a:t>
            </a:r>
            <a:r>
              <a:rPr lang="fr-FR" sz="1800" dirty="0" err="1"/>
              <a:t>yellow</a:t>
            </a:r>
            <a:r>
              <a:rPr lang="fr-FR" sz="1800" dirty="0"/>
              <a:t>" </a:t>
            </a:r>
            <a:r>
              <a:rPr lang="fr-FR" sz="1800" dirty="0" err="1"/>
              <a:t>bordercolor</a:t>
            </a:r>
            <a:r>
              <a:rPr lang="fr-FR" sz="1800" dirty="0"/>
              <a:t>="green" &gt;</a:t>
            </a:r>
            <a:br>
              <a:rPr lang="fr-FR" sz="1800" dirty="0"/>
            </a:br>
            <a:r>
              <a:rPr lang="fr-FR" sz="1800" b="1" dirty="0"/>
              <a:t>Pour une cellule seulement : </a:t>
            </a:r>
            <a:r>
              <a:rPr lang="fr-FR" sz="1800" dirty="0"/>
              <a:t>dans le tag cellule &lt;td </a:t>
            </a:r>
            <a:r>
              <a:rPr lang="fr-FR" sz="1800" dirty="0" err="1"/>
              <a:t>bgcolor</a:t>
            </a:r>
            <a:r>
              <a:rPr lang="fr-FR" sz="1800" dirty="0"/>
              <a:t>="</a:t>
            </a:r>
            <a:r>
              <a:rPr lang="fr-FR" sz="1800" dirty="0" err="1"/>
              <a:t>yellow</a:t>
            </a:r>
            <a:r>
              <a:rPr lang="fr-FR" sz="1800" dirty="0"/>
              <a:t>"&gt;Contenu cellule&lt;/td&gt;</a:t>
            </a:r>
            <a:br>
              <a:rPr lang="fr-FR" sz="1800" dirty="0"/>
            </a:br>
            <a:r>
              <a:rPr lang="fr-FR" sz="1800" b="1" dirty="0"/>
              <a:t>Ombrages :</a:t>
            </a:r>
            <a:r>
              <a:rPr lang="fr-FR" sz="1800" dirty="0"/>
              <a:t> &lt;table border </a:t>
            </a:r>
            <a:r>
              <a:rPr lang="fr-FR" sz="1800" dirty="0" err="1"/>
              <a:t>bodercolordark</a:t>
            </a:r>
            <a:r>
              <a:rPr lang="fr-FR" sz="1800" dirty="0"/>
              <a:t>="green" </a:t>
            </a:r>
            <a:r>
              <a:rPr lang="fr-FR" sz="1800" dirty="0" err="1"/>
              <a:t>bordercolorlight</a:t>
            </a:r>
            <a:r>
              <a:rPr lang="fr-FR" sz="1800" dirty="0"/>
              <a:t>="</a:t>
            </a:r>
            <a:r>
              <a:rPr lang="fr-FR" sz="1800" dirty="0" err="1"/>
              <a:t>yellow</a:t>
            </a:r>
            <a:r>
              <a:rPr lang="fr-FR" sz="1800" dirty="0"/>
              <a:t>" &gt; </a:t>
            </a:r>
          </a:p>
        </p:txBody>
      </p:sp>
      <p:pic>
        <p:nvPicPr>
          <p:cNvPr id="7" name="Espace réservé du contenu 6" descr="T3.png"/>
          <p:cNvPicPr>
            <a:picLocks noGrp="1" noChangeAspect="1"/>
          </p:cNvPicPr>
          <p:nvPr>
            <p:ph idx="1"/>
          </p:nvPr>
        </p:nvPicPr>
        <p:blipFill>
          <a:blip r:embed="rId2"/>
          <a:stretch>
            <a:fillRect/>
          </a:stretch>
        </p:blipFill>
        <p:spPr>
          <a:xfrm>
            <a:off x="1029142" y="3253691"/>
            <a:ext cx="7085715" cy="1752381"/>
          </a:xfrm>
        </p:spPr>
      </p:pic>
      <p:sp>
        <p:nvSpPr>
          <p:cNvPr id="5" name="Espace réservé du numéro de diapositive 4"/>
          <p:cNvSpPr>
            <a:spLocks noGrp="1"/>
          </p:cNvSpPr>
          <p:nvPr>
            <p:ph type="sldNum" sz="quarter" idx="12"/>
          </p:nvPr>
        </p:nvSpPr>
        <p:spPr/>
        <p:txBody>
          <a:bodyPr/>
          <a:lstStyle/>
          <a:p>
            <a:fld id="{FCEA5FB9-EE5F-4B16-B755-8C10415D232F}" type="slidenum">
              <a:rPr lang="fr-FR" smtClean="0"/>
              <a:pPr/>
              <a:t>100</a:t>
            </a:fld>
            <a:endParaRPr lang="fr-FR"/>
          </a:p>
        </p:txBody>
      </p:sp>
      <p:sp>
        <p:nvSpPr>
          <p:cNvPr id="9" name="Titre 1"/>
          <p:cNvSpPr txBox="1">
            <a:spLocks/>
          </p:cNvSpPr>
          <p:nvPr/>
        </p:nvSpPr>
        <p:spPr>
          <a:xfrm>
            <a:off x="457200" y="704088"/>
            <a:ext cx="8229600" cy="938962"/>
          </a:xfrm>
          <a:prstGeom prst="rect">
            <a:avLst/>
          </a:prstGeom>
        </p:spPr>
        <p:txBody>
          <a:bodyPr vert="horz" lIns="0" rIns="0" bIns="0" anchor="b">
            <a:normAutofit/>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a:ln>
                  <a:noFill/>
                </a:ln>
                <a:solidFill>
                  <a:schemeClr val="tx2"/>
                </a:solidFill>
                <a:effectLst/>
                <a:uLnTx/>
                <a:uFillTx/>
                <a:latin typeface="+mj-lt"/>
                <a:ea typeface="+mj-ea"/>
                <a:cs typeface="+mj-cs"/>
              </a:rPr>
              <a:t>TABLEAU: Résumé</a:t>
            </a:r>
            <a:endParaRPr kumimoji="0" lang="fr-FR"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Espace réservé du contenu 6" descr="T4.png"/>
          <p:cNvPicPr>
            <a:picLocks noGrp="1" noChangeAspect="1"/>
          </p:cNvPicPr>
          <p:nvPr>
            <p:ph idx="1"/>
          </p:nvPr>
        </p:nvPicPr>
        <p:blipFill>
          <a:blip r:embed="rId2"/>
          <a:stretch>
            <a:fillRect/>
          </a:stretch>
        </p:blipFill>
        <p:spPr>
          <a:xfrm>
            <a:off x="457200" y="2670425"/>
            <a:ext cx="8229600" cy="2918912"/>
          </a:xfrm>
        </p:spPr>
      </p:pic>
      <p:sp>
        <p:nvSpPr>
          <p:cNvPr id="4" name="Espace réservé du numéro de diapositive 3"/>
          <p:cNvSpPr>
            <a:spLocks noGrp="1"/>
          </p:cNvSpPr>
          <p:nvPr>
            <p:ph type="sldNum" sz="quarter" idx="12"/>
          </p:nvPr>
        </p:nvSpPr>
        <p:spPr/>
        <p:txBody>
          <a:bodyPr/>
          <a:lstStyle/>
          <a:p>
            <a:fld id="{FCEA5FB9-EE5F-4B16-B755-8C10415D232F}" type="slidenum">
              <a:rPr lang="fr-FR" smtClean="0"/>
              <a:pPr/>
              <a:t>101</a:t>
            </a:fld>
            <a:endParaRPr lang="fr-FR"/>
          </a:p>
        </p:txBody>
      </p:sp>
      <p:sp>
        <p:nvSpPr>
          <p:cNvPr id="8" name="Titre 1"/>
          <p:cNvSpPr txBox="1">
            <a:spLocks/>
          </p:cNvSpPr>
          <p:nvPr/>
        </p:nvSpPr>
        <p:spPr>
          <a:xfrm>
            <a:off x="507972" y="357166"/>
            <a:ext cx="8229600" cy="938962"/>
          </a:xfrm>
          <a:prstGeom prst="rect">
            <a:avLst/>
          </a:prstGeom>
        </p:spPr>
        <p:txBody>
          <a:bodyPr vert="horz" lIns="0" rIns="0" bIns="0" anchor="b">
            <a:normAutofit/>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chemeClr val="tx2"/>
                </a:solidFill>
                <a:effectLst/>
                <a:uLnTx/>
                <a:uFillTx/>
                <a:latin typeface="+mj-lt"/>
                <a:ea typeface="+mj-ea"/>
                <a:cs typeface="+mj-cs"/>
              </a:rPr>
              <a:t>TABLEAU: Résumé</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571480"/>
            <a:ext cx="8229600" cy="653210"/>
          </a:xfrm>
        </p:spPr>
        <p:txBody>
          <a:bodyPr>
            <a:normAutofit fontScale="90000"/>
          </a:bodyPr>
          <a:lstStyle/>
          <a:p>
            <a:r>
              <a:rPr lang="fr-FR" dirty="0"/>
              <a:t>exercice</a:t>
            </a:r>
          </a:p>
        </p:txBody>
      </p:sp>
      <p:sp>
        <p:nvSpPr>
          <p:cNvPr id="3" name="Espace réservé du contenu 2"/>
          <p:cNvSpPr>
            <a:spLocks noGrp="1"/>
          </p:cNvSpPr>
          <p:nvPr>
            <p:ph idx="1"/>
          </p:nvPr>
        </p:nvSpPr>
        <p:spPr>
          <a:xfrm>
            <a:off x="457200" y="1857364"/>
            <a:ext cx="8229600" cy="4467236"/>
          </a:xfrm>
        </p:spPr>
        <p:txBody>
          <a:bodyPr anchor="ctr">
            <a:normAutofit fontScale="55000" lnSpcReduction="20000"/>
          </a:bodyPr>
          <a:lstStyle/>
          <a:p>
            <a:pPr algn="l" rtl="0">
              <a:buNone/>
            </a:pPr>
            <a:r>
              <a:rPr lang="fr-FR" dirty="0"/>
              <a:t>&lt;HEAD&gt;&lt;/HEAD&gt;</a:t>
            </a:r>
          </a:p>
          <a:p>
            <a:pPr algn="l" rtl="0">
              <a:buNone/>
            </a:pPr>
            <a:r>
              <a:rPr lang="fr-FR" dirty="0"/>
              <a:t>&lt;BODY&gt;</a:t>
            </a:r>
          </a:p>
          <a:p>
            <a:pPr algn="l" rtl="0">
              <a:buNone/>
            </a:pPr>
            <a:r>
              <a:rPr lang="fr-FR" dirty="0"/>
              <a:t>&lt;table border </a:t>
            </a:r>
            <a:r>
              <a:rPr lang="fr-FR" dirty="0" err="1"/>
              <a:t>bgcolor</a:t>
            </a:r>
            <a:r>
              <a:rPr lang="fr-FR" dirty="0"/>
              <a:t>="#EEEEEE"&gt;</a:t>
            </a:r>
          </a:p>
          <a:p>
            <a:pPr algn="l" rtl="0">
              <a:buNone/>
            </a:pPr>
            <a:r>
              <a:rPr lang="fr-FR" dirty="0"/>
              <a:t>&lt;tr&gt;&lt;td&gt;&lt;font </a:t>
            </a:r>
            <a:r>
              <a:rPr lang="fr-FR" dirty="0" err="1"/>
              <a:t>color</a:t>
            </a:r>
            <a:r>
              <a:rPr lang="fr-FR" dirty="0"/>
              <a:t>="#FF0000"&gt;&lt;b&gt;CHOISISSEZ&lt;/b&gt;&lt;/font&gt;&lt;/td&gt;&lt;/tr&gt;</a:t>
            </a:r>
          </a:p>
          <a:p>
            <a:pPr algn="l" rtl="0">
              <a:buNone/>
            </a:pPr>
            <a:r>
              <a:rPr lang="fr-FR" dirty="0"/>
              <a:t>&lt;/table&gt;</a:t>
            </a:r>
          </a:p>
          <a:p>
            <a:pPr algn="l" rtl="0">
              <a:buNone/>
            </a:pPr>
            <a:r>
              <a:rPr lang="fr-FR" dirty="0"/>
              <a:t>&lt;p&gt;</a:t>
            </a:r>
          </a:p>
          <a:p>
            <a:pPr algn="l" rtl="0">
              <a:buNone/>
            </a:pPr>
            <a:r>
              <a:rPr lang="fr-FR" dirty="0"/>
              <a:t>&lt;TABLE BORDER&gt;</a:t>
            </a:r>
          </a:p>
          <a:p>
            <a:pPr algn="l" rtl="0">
              <a:buNone/>
            </a:pPr>
            <a:r>
              <a:rPr lang="fr-FR" dirty="0"/>
              <a:t>&lt;TR&gt;&lt;TD&gt;&lt;table border="6" </a:t>
            </a:r>
            <a:r>
              <a:rPr lang="fr-FR" dirty="0" err="1"/>
              <a:t>width</a:t>
            </a:r>
            <a:r>
              <a:rPr lang="fr-FR" dirty="0"/>
              <a:t>="100%"&gt;</a:t>
            </a:r>
          </a:p>
          <a:p>
            <a:pPr algn="l" rtl="0">
              <a:buNone/>
            </a:pPr>
            <a:r>
              <a:rPr lang="fr-FR" dirty="0"/>
              <a:t>        &lt;tr&gt;&lt;td&gt;&lt;a </a:t>
            </a:r>
            <a:r>
              <a:rPr lang="fr-FR" dirty="0" err="1"/>
              <a:t>href</a:t>
            </a:r>
            <a:r>
              <a:rPr lang="fr-FR" dirty="0"/>
              <a:t>="cinema.htm"&gt;CINEMA&lt;/a&gt;&lt;/td&gt;&lt;/tr&gt;&lt;/table&gt;&lt;/TD&gt;</a:t>
            </a:r>
          </a:p>
          <a:p>
            <a:pPr algn="l" rtl="0">
              <a:buNone/>
            </a:pPr>
            <a:r>
              <a:rPr lang="fr-FR" dirty="0"/>
              <a:t>    &lt;TD&gt;Films à l'affiche...&lt;/TD&gt;&lt;/TR&gt;</a:t>
            </a:r>
          </a:p>
          <a:p>
            <a:pPr algn="l" rtl="0">
              <a:buNone/>
            </a:pPr>
            <a:r>
              <a:rPr lang="fr-FR" dirty="0"/>
              <a:t>&lt;TR&gt;&lt;TD&gt;&lt;table border="6" </a:t>
            </a:r>
            <a:r>
              <a:rPr lang="fr-FR" dirty="0" err="1"/>
              <a:t>width</a:t>
            </a:r>
            <a:r>
              <a:rPr lang="fr-FR" dirty="0"/>
              <a:t>="100%"&gt;</a:t>
            </a:r>
          </a:p>
          <a:p>
            <a:pPr algn="l" rtl="0">
              <a:buNone/>
            </a:pPr>
            <a:r>
              <a:rPr lang="fr-FR" dirty="0"/>
              <a:t>        &lt;tr&gt;&lt;td&gt;&lt;a </a:t>
            </a:r>
            <a:r>
              <a:rPr lang="fr-FR" dirty="0" err="1"/>
              <a:t>href</a:t>
            </a:r>
            <a:r>
              <a:rPr lang="fr-FR" dirty="0"/>
              <a:t>="concert.htm"&gt;CONCERT&lt;/a&gt;&lt;/td&gt;&lt;/tr&gt;&lt;/table&gt;&lt;/TD&gt;</a:t>
            </a:r>
          </a:p>
          <a:p>
            <a:pPr algn="l" rtl="0">
              <a:buNone/>
            </a:pPr>
            <a:r>
              <a:rPr lang="fr-FR" dirty="0"/>
              <a:t>    &lt;TD&gt;Où irez-vous cette semaine ?&lt;/TD&gt;&lt;/TR&gt;</a:t>
            </a:r>
          </a:p>
          <a:p>
            <a:pPr algn="l" rtl="0">
              <a:buNone/>
            </a:pPr>
            <a:r>
              <a:rPr lang="fr-FR" dirty="0"/>
              <a:t>&lt;TR&gt;&lt;TD&gt;&lt;table border="6" </a:t>
            </a:r>
            <a:r>
              <a:rPr lang="fr-FR" dirty="0" err="1"/>
              <a:t>width</a:t>
            </a:r>
            <a:r>
              <a:rPr lang="fr-FR" dirty="0"/>
              <a:t>="100%"&gt;</a:t>
            </a:r>
          </a:p>
          <a:p>
            <a:pPr algn="l" rtl="0">
              <a:buNone/>
            </a:pPr>
            <a:r>
              <a:rPr lang="fr-FR" dirty="0"/>
              <a:t>        &lt;tr&gt;&lt;td&gt;&lt;a </a:t>
            </a:r>
            <a:r>
              <a:rPr lang="fr-FR" dirty="0" err="1"/>
              <a:t>href</a:t>
            </a:r>
            <a:r>
              <a:rPr lang="fr-FR" dirty="0"/>
              <a:t>="theatre.htm"&gt;THEATRE&lt;/a&gt;&lt;/td&gt;&lt;/tr&gt;&lt;/table&gt;&lt;/TD&gt;</a:t>
            </a:r>
          </a:p>
          <a:p>
            <a:pPr algn="l" rtl="0">
              <a:buNone/>
            </a:pPr>
            <a:r>
              <a:rPr lang="fr-FR" dirty="0"/>
              <a:t>    &lt;TD&gt;Un spectacle exceptionnel&lt;/TD&gt;&lt;/TR&gt;</a:t>
            </a:r>
          </a:p>
          <a:p>
            <a:pPr algn="l" rtl="0">
              <a:buNone/>
            </a:pPr>
            <a:r>
              <a:rPr lang="fr-FR" dirty="0"/>
              <a:t>&lt;/TABLE&gt;</a:t>
            </a:r>
          </a:p>
          <a:p>
            <a:pPr algn="l" rtl="0">
              <a:buNone/>
            </a:pPr>
            <a:r>
              <a:rPr lang="fr-FR" dirty="0"/>
              <a:t>&lt;/BODY&gt;</a:t>
            </a:r>
          </a:p>
          <a:p>
            <a:pPr algn="l" rtl="0">
              <a:buNone/>
            </a:pPr>
            <a:r>
              <a:rPr lang="fr-FR" dirty="0"/>
              <a:t>&lt;/HTML&gt;</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102</a:t>
            </a:fld>
            <a:endParaRPr lang="fr-FR"/>
          </a:p>
        </p:txBody>
      </p:sp>
      <p:sp>
        <p:nvSpPr>
          <p:cNvPr id="7" name="Rectangle 6"/>
          <p:cNvSpPr/>
          <p:nvPr/>
        </p:nvSpPr>
        <p:spPr>
          <a:xfrm>
            <a:off x="571472" y="1214423"/>
            <a:ext cx="8255058" cy="369332"/>
          </a:xfrm>
          <a:prstGeom prst="rect">
            <a:avLst/>
          </a:prstGeom>
        </p:spPr>
        <p:txBody>
          <a:bodyPr wrap="square">
            <a:spAutoFit/>
          </a:bodyPr>
          <a:lstStyle/>
          <a:p>
            <a:r>
              <a:rPr lang="fr-FR" dirty="0"/>
              <a:t>Essayez de dessiner le résultat </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428604"/>
            <a:ext cx="8229600" cy="928694"/>
          </a:xfrm>
        </p:spPr>
        <p:txBody>
          <a:bodyPr/>
          <a:lstStyle/>
          <a:p>
            <a:r>
              <a:rPr lang="fr-FR" dirty="0"/>
              <a:t>Corrigé de l’exercice</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103</a:t>
            </a:fld>
            <a:endParaRPr lang="fr-FR"/>
          </a:p>
        </p:txBody>
      </p:sp>
      <p:pic>
        <p:nvPicPr>
          <p:cNvPr id="1026" name="Picture 2"/>
          <p:cNvPicPr>
            <a:picLocks noChangeAspect="1" noChangeArrowheads="1"/>
          </p:cNvPicPr>
          <p:nvPr/>
        </p:nvPicPr>
        <p:blipFill>
          <a:blip r:embed="rId2"/>
          <a:srcRect/>
          <a:stretch>
            <a:fillRect/>
          </a:stretch>
        </p:blipFill>
        <p:spPr bwMode="auto">
          <a:xfrm>
            <a:off x="634972" y="1571612"/>
            <a:ext cx="7429552" cy="4429156"/>
          </a:xfrm>
          <a:prstGeom prst="rect">
            <a:avLst/>
          </a:prstGeom>
          <a:noFill/>
          <a:ln w="9525">
            <a:noFill/>
            <a:miter lim="800000"/>
            <a:headEnd/>
            <a:tailEnd/>
          </a:ln>
          <a:effectLst/>
        </p:spPr>
      </p:pic>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0971" y="428604"/>
            <a:ext cx="8229600" cy="1143000"/>
          </a:xfrm>
        </p:spPr>
        <p:txBody>
          <a:bodyPr>
            <a:normAutofit fontScale="90000"/>
          </a:bodyPr>
          <a:lstStyle/>
          <a:p>
            <a:r>
              <a:rPr lang="fr-FR" dirty="0"/>
              <a:t>Aligner des graphiques et autres contenus à l'aide de tableaux</a:t>
            </a:r>
          </a:p>
        </p:txBody>
      </p:sp>
      <p:sp>
        <p:nvSpPr>
          <p:cNvPr id="3" name="Espace réservé du contenu 2"/>
          <p:cNvSpPr>
            <a:spLocks noGrp="1"/>
          </p:cNvSpPr>
          <p:nvPr>
            <p:ph idx="1"/>
          </p:nvPr>
        </p:nvSpPr>
        <p:spPr/>
        <p:txBody>
          <a:bodyPr>
            <a:normAutofit fontScale="40000" lnSpcReduction="20000"/>
          </a:bodyPr>
          <a:lstStyle/>
          <a:p>
            <a:pPr algn="l" rtl="0">
              <a:buNone/>
            </a:pPr>
            <a:r>
              <a:rPr lang="fr-FR" dirty="0"/>
              <a:t>&lt;/</a:t>
            </a:r>
            <a:r>
              <a:rPr lang="fr-FR" dirty="0" err="1"/>
              <a:t>head</a:t>
            </a:r>
            <a:r>
              <a:rPr lang="fr-FR" dirty="0"/>
              <a:t>&gt;</a:t>
            </a:r>
          </a:p>
          <a:p>
            <a:pPr algn="l" rtl="0">
              <a:buNone/>
            </a:pPr>
            <a:r>
              <a:rPr lang="fr-FR" dirty="0"/>
              <a:t>&lt;body&gt;</a:t>
            </a:r>
          </a:p>
          <a:p>
            <a:pPr algn="l" rtl="0">
              <a:buNone/>
            </a:pPr>
            <a:endParaRPr lang="fr-FR" dirty="0"/>
          </a:p>
          <a:p>
            <a:pPr algn="l" rtl="0">
              <a:buNone/>
            </a:pPr>
            <a:r>
              <a:rPr lang="fr-FR" dirty="0"/>
              <a:t>&lt;</a:t>
            </a:r>
            <a:r>
              <a:rPr lang="fr-FR" dirty="0" err="1"/>
              <a:t>div</a:t>
            </a:r>
            <a:r>
              <a:rPr lang="fr-FR" dirty="0"/>
              <a:t> </a:t>
            </a:r>
            <a:r>
              <a:rPr lang="fr-FR" dirty="0" err="1"/>
              <a:t>align</a:t>
            </a:r>
            <a:r>
              <a:rPr lang="fr-FR" dirty="0"/>
              <a:t>="center"&gt;</a:t>
            </a:r>
          </a:p>
          <a:p>
            <a:pPr algn="l" rtl="0">
              <a:buNone/>
            </a:pPr>
            <a:r>
              <a:rPr lang="fr-FR" dirty="0"/>
              <a:t>&lt;table border="0" </a:t>
            </a:r>
            <a:r>
              <a:rPr lang="fr-FR" dirty="0" err="1"/>
              <a:t>cellpadding</a:t>
            </a:r>
            <a:r>
              <a:rPr lang="fr-FR" dirty="0"/>
              <a:t>="4" </a:t>
            </a:r>
            <a:r>
              <a:rPr lang="fr-FR" dirty="0" err="1"/>
              <a:t>width</a:t>
            </a:r>
            <a:r>
              <a:rPr lang="fr-FR" dirty="0"/>
              <a:t>="600"&gt;</a:t>
            </a:r>
          </a:p>
          <a:p>
            <a:pPr algn="l" rtl="0">
              <a:buNone/>
            </a:pPr>
            <a:r>
              <a:rPr lang="fr-FR" dirty="0"/>
              <a:t> &lt;tr&gt;</a:t>
            </a:r>
          </a:p>
          <a:p>
            <a:pPr algn="l" rtl="0">
              <a:buNone/>
            </a:pPr>
            <a:r>
              <a:rPr lang="fr-FR" dirty="0"/>
              <a:t>  &lt;th&gt;&lt;h3&gt;Joie machiavélique&lt;/h3&gt;&lt;/th&gt;</a:t>
            </a:r>
          </a:p>
          <a:p>
            <a:pPr algn="l" rtl="0">
              <a:buNone/>
            </a:pPr>
            <a:r>
              <a:rPr lang="fr-FR" dirty="0"/>
              <a:t>  &lt;th&gt;&lt;h3&gt;Étonnement&lt;/h3&gt;&lt;/th&gt;</a:t>
            </a:r>
          </a:p>
          <a:p>
            <a:pPr algn="l" rtl="0">
              <a:buNone/>
            </a:pPr>
            <a:r>
              <a:rPr lang="fr-FR" dirty="0"/>
              <a:t>  &lt;th&gt;&lt;h3&gt;Doute&lt;/h3&gt;&lt;/th&gt;</a:t>
            </a:r>
          </a:p>
          <a:p>
            <a:pPr algn="l" rtl="0">
              <a:buNone/>
            </a:pPr>
            <a:r>
              <a:rPr lang="fr-FR" dirty="0"/>
              <a:t>  &lt;th&gt;&lt;h3&gt;Embarras&lt;/h3&gt;&lt;/th&gt;</a:t>
            </a:r>
          </a:p>
          <a:p>
            <a:pPr algn="l" rtl="0">
              <a:buNone/>
            </a:pPr>
            <a:r>
              <a:rPr lang="fr-FR" dirty="0"/>
              <a:t> &lt;/tr&gt;&lt;tr&gt;</a:t>
            </a:r>
          </a:p>
          <a:p>
            <a:pPr algn="l" rtl="0">
              <a:buNone/>
            </a:pPr>
            <a:r>
              <a:rPr lang="fr-FR" dirty="0"/>
              <a:t>  &lt;td </a:t>
            </a:r>
            <a:r>
              <a:rPr lang="fr-FR" dirty="0" err="1"/>
              <a:t>align</a:t>
            </a:r>
            <a:r>
              <a:rPr lang="fr-FR" dirty="0"/>
              <a:t>="center"&gt;&lt;</a:t>
            </a:r>
            <a:r>
              <a:rPr lang="fr-FR" dirty="0" err="1"/>
              <a:t>img</a:t>
            </a:r>
            <a:r>
              <a:rPr lang="fr-FR" dirty="0"/>
              <a:t> </a:t>
            </a:r>
            <a:r>
              <a:rPr lang="fr-FR" dirty="0" err="1"/>
              <a:t>src</a:t>
            </a:r>
            <a:r>
              <a:rPr lang="fr-FR" dirty="0"/>
              <a:t>="expression_1.gif" </a:t>
            </a:r>
            <a:r>
              <a:rPr lang="fr-FR" dirty="0" err="1"/>
              <a:t>width</a:t>
            </a:r>
            <a:r>
              <a:rPr lang="fr-FR" dirty="0"/>
              <a:t>="100" </a:t>
            </a:r>
            <a:r>
              <a:rPr lang="fr-FR" dirty="0" err="1"/>
              <a:t>height</a:t>
            </a:r>
            <a:r>
              <a:rPr lang="fr-FR" dirty="0"/>
              <a:t>="100" </a:t>
            </a:r>
            <a:r>
              <a:rPr lang="fr-FR" dirty="0" err="1"/>
              <a:t>alt</a:t>
            </a:r>
            <a:r>
              <a:rPr lang="fr-FR" dirty="0"/>
              <a:t>="joie machiavélique"&gt;&lt;/td&gt;</a:t>
            </a:r>
          </a:p>
          <a:p>
            <a:pPr algn="l" rtl="0">
              <a:buNone/>
            </a:pPr>
            <a:r>
              <a:rPr lang="fr-FR" dirty="0"/>
              <a:t>  &lt;td </a:t>
            </a:r>
            <a:r>
              <a:rPr lang="fr-FR" dirty="0" err="1"/>
              <a:t>align</a:t>
            </a:r>
            <a:r>
              <a:rPr lang="fr-FR" dirty="0"/>
              <a:t>="center"&gt;&lt;</a:t>
            </a:r>
            <a:r>
              <a:rPr lang="fr-FR" dirty="0" err="1"/>
              <a:t>img</a:t>
            </a:r>
            <a:r>
              <a:rPr lang="fr-FR" dirty="0"/>
              <a:t> </a:t>
            </a:r>
            <a:r>
              <a:rPr lang="fr-FR" dirty="0" err="1"/>
              <a:t>src</a:t>
            </a:r>
            <a:r>
              <a:rPr lang="fr-FR" dirty="0"/>
              <a:t>="expression_2.gif" </a:t>
            </a:r>
            <a:r>
              <a:rPr lang="fr-FR" dirty="0" err="1"/>
              <a:t>width</a:t>
            </a:r>
            <a:r>
              <a:rPr lang="fr-FR" dirty="0"/>
              <a:t>="100" </a:t>
            </a:r>
            <a:r>
              <a:rPr lang="fr-FR" dirty="0" err="1"/>
              <a:t>height</a:t>
            </a:r>
            <a:r>
              <a:rPr lang="fr-FR" dirty="0"/>
              <a:t>="100" </a:t>
            </a:r>
            <a:r>
              <a:rPr lang="fr-FR" dirty="0" err="1"/>
              <a:t>alt</a:t>
            </a:r>
            <a:r>
              <a:rPr lang="fr-FR" dirty="0"/>
              <a:t>="étonnement"&gt;&lt;/td&gt;</a:t>
            </a:r>
          </a:p>
          <a:p>
            <a:pPr algn="l" rtl="0">
              <a:buNone/>
            </a:pPr>
            <a:r>
              <a:rPr lang="fr-FR" dirty="0"/>
              <a:t>  &lt;td </a:t>
            </a:r>
            <a:r>
              <a:rPr lang="fr-FR" dirty="0" err="1"/>
              <a:t>align</a:t>
            </a:r>
            <a:r>
              <a:rPr lang="fr-FR" dirty="0"/>
              <a:t>="center"&gt;&lt;</a:t>
            </a:r>
            <a:r>
              <a:rPr lang="fr-FR" dirty="0" err="1"/>
              <a:t>img</a:t>
            </a:r>
            <a:r>
              <a:rPr lang="fr-FR" dirty="0"/>
              <a:t> </a:t>
            </a:r>
            <a:r>
              <a:rPr lang="fr-FR" dirty="0" err="1"/>
              <a:t>src</a:t>
            </a:r>
            <a:r>
              <a:rPr lang="fr-FR" dirty="0"/>
              <a:t>="expression_3.gif" </a:t>
            </a:r>
            <a:r>
              <a:rPr lang="fr-FR" dirty="0" err="1"/>
              <a:t>width</a:t>
            </a:r>
            <a:r>
              <a:rPr lang="fr-FR" dirty="0"/>
              <a:t>="100" </a:t>
            </a:r>
            <a:r>
              <a:rPr lang="fr-FR" dirty="0" err="1"/>
              <a:t>height</a:t>
            </a:r>
            <a:r>
              <a:rPr lang="fr-FR" dirty="0"/>
              <a:t>="100" </a:t>
            </a:r>
            <a:r>
              <a:rPr lang="fr-FR" dirty="0" err="1"/>
              <a:t>alt</a:t>
            </a:r>
            <a:r>
              <a:rPr lang="fr-FR" dirty="0"/>
              <a:t>="doute"&gt;&lt;/td&gt;</a:t>
            </a:r>
          </a:p>
          <a:p>
            <a:pPr algn="l" rtl="0">
              <a:buNone/>
            </a:pPr>
            <a:r>
              <a:rPr lang="fr-FR" dirty="0"/>
              <a:t>  &lt;td </a:t>
            </a:r>
            <a:r>
              <a:rPr lang="fr-FR" dirty="0" err="1"/>
              <a:t>align</a:t>
            </a:r>
            <a:r>
              <a:rPr lang="fr-FR" dirty="0"/>
              <a:t>="center"&gt;&lt;</a:t>
            </a:r>
            <a:r>
              <a:rPr lang="fr-FR" dirty="0" err="1"/>
              <a:t>img</a:t>
            </a:r>
            <a:r>
              <a:rPr lang="fr-FR" dirty="0"/>
              <a:t> </a:t>
            </a:r>
            <a:r>
              <a:rPr lang="fr-FR" dirty="0" err="1"/>
              <a:t>src</a:t>
            </a:r>
            <a:r>
              <a:rPr lang="fr-FR" dirty="0"/>
              <a:t>="expression_4.gif" </a:t>
            </a:r>
            <a:r>
              <a:rPr lang="fr-FR" dirty="0" err="1"/>
              <a:t>width</a:t>
            </a:r>
            <a:r>
              <a:rPr lang="fr-FR" dirty="0"/>
              <a:t>="100" </a:t>
            </a:r>
            <a:r>
              <a:rPr lang="fr-FR" dirty="0" err="1"/>
              <a:t>height</a:t>
            </a:r>
            <a:r>
              <a:rPr lang="fr-FR" dirty="0"/>
              <a:t>="100" </a:t>
            </a:r>
            <a:r>
              <a:rPr lang="fr-FR" dirty="0" err="1"/>
              <a:t>alt</a:t>
            </a:r>
            <a:r>
              <a:rPr lang="fr-FR" dirty="0"/>
              <a:t>="embarras"&gt;&lt;/td&gt;</a:t>
            </a:r>
          </a:p>
          <a:p>
            <a:pPr algn="l" rtl="0">
              <a:buNone/>
            </a:pPr>
            <a:r>
              <a:rPr lang="fr-FR" dirty="0"/>
              <a:t> &lt;/tr&gt;&lt;tr&gt;</a:t>
            </a:r>
          </a:p>
          <a:p>
            <a:pPr algn="l" rtl="0">
              <a:buNone/>
            </a:pPr>
            <a:r>
              <a:rPr lang="fr-FR" dirty="0"/>
              <a:t>  &lt;td </a:t>
            </a:r>
            <a:r>
              <a:rPr lang="fr-FR" dirty="0" err="1"/>
              <a:t>align</a:t>
            </a:r>
            <a:r>
              <a:rPr lang="fr-FR" dirty="0"/>
              <a:t>="center" </a:t>
            </a:r>
            <a:r>
              <a:rPr lang="fr-FR" dirty="0" err="1"/>
              <a:t>valign</a:t>
            </a:r>
            <a:r>
              <a:rPr lang="fr-FR" dirty="0"/>
              <a:t>="top"&gt;c'est la plus belle joie mais elle peut créer l'inimitié&lt;/td&gt;</a:t>
            </a:r>
          </a:p>
          <a:p>
            <a:pPr algn="l" rtl="0">
              <a:buNone/>
            </a:pPr>
            <a:r>
              <a:rPr lang="fr-FR" dirty="0"/>
              <a:t>  &lt;td </a:t>
            </a:r>
            <a:r>
              <a:rPr lang="fr-FR" dirty="0" err="1"/>
              <a:t>align</a:t>
            </a:r>
            <a:r>
              <a:rPr lang="fr-FR" dirty="0"/>
              <a:t>="center" </a:t>
            </a:r>
            <a:r>
              <a:rPr lang="fr-FR" dirty="0" err="1"/>
              <a:t>valign</a:t>
            </a:r>
            <a:r>
              <a:rPr lang="fr-FR" dirty="0"/>
              <a:t>="top"&gt;à l'origine de la philosophie, il est toujours sous-estimé par ceux qui ont raison&lt;/td&gt;</a:t>
            </a:r>
          </a:p>
          <a:p>
            <a:pPr algn="l" rtl="0">
              <a:buNone/>
            </a:pPr>
            <a:r>
              <a:rPr lang="fr-FR" dirty="0"/>
              <a:t>  &lt;td </a:t>
            </a:r>
            <a:r>
              <a:rPr lang="fr-FR" dirty="0" err="1"/>
              <a:t>align</a:t>
            </a:r>
            <a:r>
              <a:rPr lang="fr-FR" dirty="0"/>
              <a:t>="center" </a:t>
            </a:r>
            <a:r>
              <a:rPr lang="fr-FR" dirty="0" err="1"/>
              <a:t>valign</a:t>
            </a:r>
            <a:r>
              <a:rPr lang="fr-FR" dirty="0"/>
              <a:t>="top"&gt;il convient parfois mais ne doit pas être un frein à la formation permanente&lt;/td&gt;</a:t>
            </a:r>
          </a:p>
          <a:p>
            <a:pPr algn="l" rtl="0">
              <a:buNone/>
            </a:pPr>
            <a:r>
              <a:rPr lang="fr-FR" dirty="0"/>
              <a:t>  &lt;td </a:t>
            </a:r>
            <a:r>
              <a:rPr lang="fr-FR" dirty="0" err="1"/>
              <a:t>align</a:t>
            </a:r>
            <a:r>
              <a:rPr lang="fr-FR" dirty="0"/>
              <a:t>="center" </a:t>
            </a:r>
            <a:r>
              <a:rPr lang="fr-FR" dirty="0" err="1"/>
              <a:t>valign</a:t>
            </a:r>
            <a:r>
              <a:rPr lang="fr-FR" dirty="0"/>
              <a:t>="top"&gt;il est très désagréable ne protège pourtant pas éternellement&lt;/td&gt;</a:t>
            </a:r>
          </a:p>
          <a:p>
            <a:pPr algn="l" rtl="0">
              <a:buNone/>
            </a:pPr>
            <a:r>
              <a:rPr lang="fr-FR" dirty="0"/>
              <a:t> &lt;/tr&gt;</a:t>
            </a:r>
          </a:p>
          <a:p>
            <a:pPr algn="l" rtl="0">
              <a:buNone/>
            </a:pPr>
            <a:r>
              <a:rPr lang="fr-FR" dirty="0"/>
              <a:t>&lt;/table&gt;</a:t>
            </a:r>
          </a:p>
          <a:p>
            <a:pPr algn="l" rtl="0">
              <a:buNone/>
            </a:pPr>
            <a:r>
              <a:rPr lang="fr-FR" dirty="0"/>
              <a:t>&lt;/</a:t>
            </a:r>
            <a:r>
              <a:rPr lang="fr-FR" dirty="0" err="1"/>
              <a:t>div</a:t>
            </a:r>
            <a:r>
              <a:rPr lang="fr-FR" dirty="0"/>
              <a:t>&gt;</a:t>
            </a:r>
          </a:p>
          <a:p>
            <a:pPr algn="l" rtl="0">
              <a:buNone/>
            </a:pPr>
            <a:endParaRPr lang="fr-FR" dirty="0"/>
          </a:p>
          <a:p>
            <a:pPr algn="l" rtl="0">
              <a:buNone/>
            </a:pPr>
            <a:r>
              <a:rPr lang="fr-FR" dirty="0"/>
              <a:t>&lt;/body&gt;</a:t>
            </a:r>
          </a:p>
          <a:p>
            <a:pPr algn="l" rtl="0">
              <a:buNone/>
            </a:pPr>
            <a:r>
              <a:rPr lang="fr-FR" dirty="0"/>
              <a:t>&lt;/html&gt;</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104</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190471" y="285728"/>
            <a:ext cx="8636060" cy="766746"/>
          </a:xfrm>
        </p:spPr>
        <p:txBody>
          <a:bodyPr>
            <a:normAutofit/>
          </a:bodyPr>
          <a:lstStyle/>
          <a:p>
            <a:r>
              <a:rPr lang="fr-FR" sz="3600" dirty="0"/>
              <a:t>Que choisir pour écrire </a:t>
            </a:r>
            <a:r>
              <a:rPr lang="fr-FR" sz="3600"/>
              <a:t>de l‘ HTML</a:t>
            </a:r>
            <a:r>
              <a:rPr lang="fr-FR" sz="3600" dirty="0"/>
              <a:t>?</a:t>
            </a:r>
          </a:p>
        </p:txBody>
      </p:sp>
      <p:sp>
        <p:nvSpPr>
          <p:cNvPr id="92163" name="Rectangle 3"/>
          <p:cNvSpPr>
            <a:spLocks noGrp="1" noChangeArrowheads="1"/>
          </p:cNvSpPr>
          <p:nvPr>
            <p:ph idx="1"/>
          </p:nvPr>
        </p:nvSpPr>
        <p:spPr>
          <a:xfrm>
            <a:off x="317474" y="1643050"/>
            <a:ext cx="8487863" cy="4833950"/>
          </a:xfrm>
          <a:ln/>
        </p:spPr>
        <p:txBody>
          <a:bodyPr anchor="ctr">
            <a:noAutofit/>
          </a:bodyPr>
          <a:lstStyle/>
          <a:p>
            <a:pPr algn="l" rtl="0">
              <a:lnSpc>
                <a:spcPct val="90000"/>
              </a:lnSpc>
              <a:buFontTx/>
              <a:buBlip>
                <a:blip r:embed="rId3"/>
              </a:buBlip>
            </a:pPr>
            <a:r>
              <a:rPr lang="fr-FR" sz="2800" b="1" dirty="0">
                <a:solidFill>
                  <a:srgbClr val="000066"/>
                </a:solidFill>
              </a:rPr>
              <a:t>A la main, avec un éditeur de texte</a:t>
            </a:r>
            <a:endParaRPr lang="fr-FR" sz="2800" b="1" dirty="0">
              <a:solidFill>
                <a:srgbClr val="0000CC"/>
              </a:solidFill>
            </a:endParaRPr>
          </a:p>
          <a:p>
            <a:pPr lvl="1" algn="l" rtl="0">
              <a:lnSpc>
                <a:spcPct val="90000"/>
              </a:lnSpc>
              <a:buFontTx/>
              <a:buBlip>
                <a:blip r:embed="rId3"/>
              </a:buBlip>
            </a:pPr>
            <a:r>
              <a:rPr lang="fr-FR" dirty="0" err="1"/>
              <a:t>WordPad</a:t>
            </a:r>
            <a:r>
              <a:rPr lang="fr-FR" dirty="0"/>
              <a:t>, Bloc notes, </a:t>
            </a:r>
            <a:r>
              <a:rPr lang="fr-FR" dirty="0" err="1"/>
              <a:t>Bbedit,Notepad</a:t>
            </a:r>
            <a:r>
              <a:rPr lang="fr-FR" dirty="0"/>
              <a:t>++,Emacs , …</a:t>
            </a:r>
          </a:p>
          <a:p>
            <a:pPr algn="l" rtl="0">
              <a:lnSpc>
                <a:spcPct val="90000"/>
              </a:lnSpc>
              <a:buFontTx/>
              <a:buBlip>
                <a:blip r:embed="rId3"/>
              </a:buBlip>
            </a:pPr>
            <a:endParaRPr lang="fr-FR" sz="2400" dirty="0">
              <a:solidFill>
                <a:srgbClr val="66FFCC"/>
              </a:solidFill>
            </a:endParaRPr>
          </a:p>
          <a:p>
            <a:pPr algn="l" rtl="0">
              <a:lnSpc>
                <a:spcPct val="90000"/>
              </a:lnSpc>
              <a:buFontTx/>
              <a:buBlip>
                <a:blip r:embed="rId3"/>
              </a:buBlip>
            </a:pPr>
            <a:r>
              <a:rPr lang="fr-FR" sz="2800" b="1" dirty="0">
                <a:solidFill>
                  <a:srgbClr val="000066"/>
                </a:solidFill>
              </a:rPr>
              <a:t>Avec un logiciel « assistant » au code HTML</a:t>
            </a:r>
          </a:p>
          <a:p>
            <a:pPr lvl="1" algn="l" rtl="0">
              <a:lnSpc>
                <a:spcPct val="90000"/>
              </a:lnSpc>
              <a:buFontTx/>
              <a:buBlip>
                <a:blip r:embed="rId3"/>
              </a:buBlip>
            </a:pPr>
            <a:r>
              <a:rPr lang="fr-FR" dirty="0" err="1"/>
              <a:t>PageSpinner</a:t>
            </a:r>
            <a:r>
              <a:rPr lang="fr-FR" dirty="0"/>
              <a:t> sur </a:t>
            </a:r>
            <a:r>
              <a:rPr lang="fr-FR" dirty="0" err="1"/>
              <a:t>MacIntosh</a:t>
            </a:r>
            <a:r>
              <a:rPr lang="fr-FR" dirty="0"/>
              <a:t>, Amaya sur Unix, HTML-Kit sur PC …</a:t>
            </a:r>
          </a:p>
          <a:p>
            <a:pPr lvl="2" algn="l" rtl="0">
              <a:lnSpc>
                <a:spcPct val="90000"/>
              </a:lnSpc>
              <a:buFontTx/>
              <a:buBlip>
                <a:blip r:embed="rId3"/>
              </a:buBlip>
            </a:pPr>
            <a:endParaRPr lang="fr-FR" sz="2800" dirty="0">
              <a:solidFill>
                <a:srgbClr val="000066"/>
              </a:solidFill>
            </a:endParaRPr>
          </a:p>
          <a:p>
            <a:pPr algn="l" rtl="0">
              <a:lnSpc>
                <a:spcPct val="90000"/>
              </a:lnSpc>
              <a:buFontTx/>
              <a:buBlip>
                <a:blip r:embed="rId3"/>
              </a:buBlip>
            </a:pPr>
            <a:r>
              <a:rPr lang="fr-FR" sz="2400" b="1" dirty="0">
                <a:solidFill>
                  <a:srgbClr val="000066"/>
                </a:solidFill>
              </a:rPr>
              <a:t>A l'aide d'un programme dit "WYSIWYG"</a:t>
            </a:r>
            <a:r>
              <a:rPr lang="fr-FR" sz="2400" dirty="0">
                <a:solidFill>
                  <a:srgbClr val="000066"/>
                </a:solidFill>
              </a:rPr>
              <a:t> </a:t>
            </a:r>
          </a:p>
          <a:p>
            <a:pPr lvl="1" algn="l" rtl="0">
              <a:lnSpc>
                <a:spcPct val="90000"/>
              </a:lnSpc>
              <a:buFontTx/>
              <a:buBlip>
                <a:blip r:embed="rId3"/>
              </a:buBlip>
            </a:pPr>
            <a:r>
              <a:rPr lang="fr-FR" dirty="0" err="1"/>
              <a:t>Dreamweaver</a:t>
            </a:r>
            <a:r>
              <a:rPr lang="fr-FR" dirty="0"/>
              <a:t> , </a:t>
            </a:r>
            <a:r>
              <a:rPr lang="fr-FR" dirty="0" err="1"/>
              <a:t>Golive</a:t>
            </a:r>
            <a:r>
              <a:rPr lang="fr-FR" dirty="0"/>
              <a:t>, Netscape composer, FrontPage, </a:t>
            </a:r>
            <a:r>
              <a:rPr lang="fr-FR" dirty="0" err="1"/>
              <a:t>Claris</a:t>
            </a:r>
            <a:r>
              <a:rPr lang="fr-FR" dirty="0"/>
              <a:t> </a:t>
            </a:r>
            <a:r>
              <a:rPr lang="fr-FR" dirty="0" err="1"/>
              <a:t>Homepage</a:t>
            </a:r>
            <a:r>
              <a:rPr lang="fr-FR" dirty="0"/>
              <a:t> …</a:t>
            </a:r>
            <a:r>
              <a:rPr lang="fr-FR" sz="2800" dirty="0"/>
              <a:t>	</a:t>
            </a:r>
          </a:p>
          <a:p>
            <a:pPr>
              <a:lnSpc>
                <a:spcPct val="90000"/>
              </a:lnSpc>
            </a:pPr>
            <a:endParaRPr lang="fr-FR" sz="3200"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11</a:t>
            </a:fld>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1" name="Rectangle 1027"/>
          <p:cNvSpPr>
            <a:spLocks noGrp="1" noChangeArrowheads="1"/>
          </p:cNvSpPr>
          <p:nvPr>
            <p:ph type="title"/>
          </p:nvPr>
        </p:nvSpPr>
        <p:spPr>
          <a:xfrm>
            <a:off x="81844" y="285736"/>
            <a:ext cx="8991600" cy="1143000"/>
          </a:xfrm>
          <a:noFill/>
          <a:ln/>
        </p:spPr>
        <p:txBody>
          <a:bodyPr/>
          <a:lstStyle/>
          <a:p>
            <a:r>
              <a:rPr lang="fr-FR"/>
              <a:t>Que choisir pour lire  HTML?</a:t>
            </a:r>
          </a:p>
        </p:txBody>
      </p:sp>
      <p:sp>
        <p:nvSpPr>
          <p:cNvPr id="191490" name="Rectangle 1026"/>
          <p:cNvSpPr>
            <a:spLocks noGrp="1" noChangeArrowheads="1"/>
          </p:cNvSpPr>
          <p:nvPr>
            <p:ph idx="1"/>
          </p:nvPr>
        </p:nvSpPr>
        <p:spPr>
          <a:xfrm>
            <a:off x="135467" y="2438400"/>
            <a:ext cx="8602133" cy="3124200"/>
          </a:xfrm>
        </p:spPr>
        <p:txBody>
          <a:bodyPr/>
          <a:lstStyle/>
          <a:p>
            <a:pPr marL="457200" indent="-457200" algn="just" rtl="0">
              <a:buFontTx/>
              <a:buBlip>
                <a:blip r:embed="rId3"/>
              </a:buBlip>
            </a:pPr>
            <a:r>
              <a:rPr lang="fr-FR" dirty="0"/>
              <a:t>Le client doit pouvoir interpréter HTML et afficher le résultat. Ils sont divers, tournant sur des systèmes différents:</a:t>
            </a:r>
          </a:p>
          <a:p>
            <a:pPr marL="457200" indent="-457200" algn="just" rtl="0"/>
            <a:endParaRPr lang="fr-FR" dirty="0"/>
          </a:p>
          <a:p>
            <a:pPr marL="838200" lvl="1" indent="-381000" algn="just" rtl="0"/>
            <a:r>
              <a:rPr lang="fr-FR" sz="2400" dirty="0">
                <a:solidFill>
                  <a:srgbClr val="FF0000"/>
                </a:solidFill>
                <a:effectLst>
                  <a:outerShdw blurRad="38100" dist="38100" dir="2700000" algn="tl">
                    <a:srgbClr val="000000">
                      <a:alpha val="43137"/>
                    </a:srgbClr>
                  </a:outerShdw>
                </a:effectLst>
              </a:rPr>
              <a:t>Netscape Navigator, </a:t>
            </a:r>
            <a:r>
              <a:rPr lang="fr-FR" sz="2800" dirty="0" err="1">
                <a:solidFill>
                  <a:schemeClr val="accent5">
                    <a:lumMod val="75000"/>
                  </a:schemeClr>
                </a:solidFill>
                <a:effectLst>
                  <a:outerShdw blurRad="38100" dist="38100" dir="2700000" algn="tl">
                    <a:srgbClr val="000000">
                      <a:alpha val="43137"/>
                    </a:srgbClr>
                  </a:outerShdw>
                </a:effectLst>
              </a:rPr>
              <a:t>Mozilla</a:t>
            </a:r>
            <a:r>
              <a:rPr lang="fr-FR" sz="2800" dirty="0">
                <a:solidFill>
                  <a:schemeClr val="accent5">
                    <a:lumMod val="75000"/>
                  </a:schemeClr>
                </a:solidFill>
                <a:effectLst>
                  <a:outerShdw blurRad="38100" dist="38100" dir="2700000" algn="tl">
                    <a:srgbClr val="000000">
                      <a:alpha val="43137"/>
                    </a:srgbClr>
                  </a:outerShdw>
                </a:effectLst>
              </a:rPr>
              <a:t>, Internet explorer</a:t>
            </a:r>
            <a:r>
              <a:rPr lang="fr-FR" sz="2400" dirty="0">
                <a:solidFill>
                  <a:srgbClr val="FF0000"/>
                </a:solidFill>
                <a:effectLst>
                  <a:outerShdw blurRad="38100" dist="38100" dir="2700000" algn="tl">
                    <a:srgbClr val="000000">
                      <a:alpha val="43137"/>
                    </a:srgbClr>
                  </a:outerShdw>
                </a:effectLst>
              </a:rPr>
              <a:t>, Safari, Opéra, </a:t>
            </a:r>
            <a:r>
              <a:rPr lang="fr-FR" sz="2400" dirty="0" err="1">
                <a:solidFill>
                  <a:srgbClr val="FF0000"/>
                </a:solidFill>
                <a:effectLst>
                  <a:outerShdw blurRad="38100" dist="38100" dir="2700000" algn="tl">
                    <a:srgbClr val="000000">
                      <a:alpha val="43137"/>
                    </a:srgbClr>
                  </a:outerShdw>
                </a:effectLst>
              </a:rPr>
              <a:t>iCab</a:t>
            </a:r>
            <a:r>
              <a:rPr lang="fr-FR" sz="2400" dirty="0">
                <a:solidFill>
                  <a:srgbClr val="FF0000"/>
                </a:solidFill>
                <a:effectLst>
                  <a:outerShdw blurRad="38100" dist="38100" dir="2700000" algn="tl">
                    <a:srgbClr val="000000">
                      <a:alpha val="43137"/>
                    </a:srgbClr>
                  </a:outerShdw>
                </a:effectLst>
              </a:rPr>
              <a:t>, Emacs mode www, Amaya, Lynx, links, w3m …</a:t>
            </a:r>
          </a:p>
          <a:p>
            <a:pPr marL="838200" lvl="1" indent="-381000" algn="just" rtl="0"/>
            <a:endParaRPr lang="fr-FR" sz="1800" dirty="0"/>
          </a:p>
          <a:p>
            <a:pPr marL="838200" lvl="1" indent="-381000" algn="just"/>
            <a:endParaRPr lang="fr-FR" sz="1800" dirty="0"/>
          </a:p>
          <a:p>
            <a:pPr marL="838200" lvl="1" indent="-381000" algn="just">
              <a:buFont typeface="Wingdings" pitchFamily="2" charset="2"/>
              <a:buNone/>
            </a:pPr>
            <a:endParaRPr lang="fr-FR" sz="1800" b="1"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12</a:t>
            </a:fld>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34975" y="1785929"/>
            <a:ext cx="7556554" cy="4770537"/>
          </a:xfrm>
          <a:prstGeom prst="rect">
            <a:avLst/>
          </a:prstGeom>
        </p:spPr>
        <p:txBody>
          <a:bodyPr wrap="square">
            <a:spAutoFit/>
          </a:bodyPr>
          <a:lstStyle/>
          <a:p>
            <a:pPr indent="449263">
              <a:buClr>
                <a:srgbClr val="006600"/>
              </a:buClr>
              <a:buFont typeface="Wingdings" pitchFamily="2" charset="2"/>
              <a:buChar char="Ø"/>
            </a:pPr>
            <a:r>
              <a:rPr lang="fr-FR" sz="1600" dirty="0"/>
              <a:t>Remplacez le signe </a:t>
            </a:r>
            <a:r>
              <a:rPr lang="fr-FR" sz="1600" dirty="0">
                <a:solidFill>
                  <a:srgbClr val="FF0000"/>
                </a:solidFill>
              </a:rPr>
              <a:t>é</a:t>
            </a:r>
            <a:r>
              <a:rPr lang="fr-FR" sz="1600" dirty="0"/>
              <a:t> par la suite de signes </a:t>
            </a:r>
            <a:r>
              <a:rPr lang="fr-FR" sz="1600" dirty="0">
                <a:solidFill>
                  <a:srgbClr val="FF0000"/>
                </a:solidFill>
              </a:rPr>
              <a:t>&amp;</a:t>
            </a:r>
            <a:r>
              <a:rPr lang="fr-FR" sz="1600" dirty="0" err="1">
                <a:solidFill>
                  <a:srgbClr val="FF0000"/>
                </a:solidFill>
              </a:rPr>
              <a:t>eacute</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É</a:t>
            </a:r>
            <a:r>
              <a:rPr lang="fr-FR" sz="1600" dirty="0"/>
              <a:t> par la suite de signes </a:t>
            </a:r>
            <a:r>
              <a:rPr lang="fr-FR" sz="1600" dirty="0">
                <a:solidFill>
                  <a:srgbClr val="FF0000"/>
                </a:solidFill>
              </a:rPr>
              <a:t>&amp;</a:t>
            </a:r>
            <a:r>
              <a:rPr lang="fr-FR" sz="1600" dirty="0" err="1">
                <a:solidFill>
                  <a:srgbClr val="FF0000"/>
                </a:solidFill>
              </a:rPr>
              <a:t>Eacute</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è</a:t>
            </a:r>
            <a:r>
              <a:rPr lang="fr-FR" sz="1600" dirty="0"/>
              <a:t> par la suite de signes </a:t>
            </a:r>
            <a:r>
              <a:rPr lang="fr-FR" sz="1600" dirty="0">
                <a:solidFill>
                  <a:srgbClr val="FF0000"/>
                </a:solidFill>
              </a:rPr>
              <a:t>&amp;</a:t>
            </a:r>
            <a:r>
              <a:rPr lang="fr-FR" sz="1600" dirty="0" err="1">
                <a:solidFill>
                  <a:srgbClr val="FF0000"/>
                </a:solidFill>
              </a:rPr>
              <a:t>egrave</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È</a:t>
            </a:r>
            <a:r>
              <a:rPr lang="fr-FR" sz="1600" dirty="0"/>
              <a:t> par la suite de signes </a:t>
            </a:r>
            <a:r>
              <a:rPr lang="fr-FR" sz="1600" dirty="0">
                <a:solidFill>
                  <a:srgbClr val="FF0000"/>
                </a:solidFill>
              </a:rPr>
              <a:t>&amp;</a:t>
            </a:r>
            <a:r>
              <a:rPr lang="fr-FR" sz="1600" dirty="0" err="1">
                <a:solidFill>
                  <a:srgbClr val="FF0000"/>
                </a:solidFill>
              </a:rPr>
              <a:t>Egrave</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ê</a:t>
            </a:r>
            <a:r>
              <a:rPr lang="fr-FR" sz="1600" dirty="0"/>
              <a:t> par la suite de signes </a:t>
            </a:r>
            <a:r>
              <a:rPr lang="fr-FR" sz="1600" dirty="0">
                <a:solidFill>
                  <a:srgbClr val="FF0000"/>
                </a:solidFill>
              </a:rPr>
              <a:t>&amp;</a:t>
            </a:r>
            <a:r>
              <a:rPr lang="fr-FR" sz="1600" dirty="0" err="1">
                <a:solidFill>
                  <a:srgbClr val="FF0000"/>
                </a:solidFill>
              </a:rPr>
              <a:t>ecirc</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Ê</a:t>
            </a:r>
            <a:r>
              <a:rPr lang="fr-FR" sz="1600" dirty="0"/>
              <a:t> par la suite de signes </a:t>
            </a:r>
            <a:r>
              <a:rPr lang="fr-FR" sz="1600" dirty="0">
                <a:solidFill>
                  <a:srgbClr val="FF0000"/>
                </a:solidFill>
              </a:rPr>
              <a:t>&amp;</a:t>
            </a:r>
            <a:r>
              <a:rPr lang="fr-FR" sz="1600" dirty="0" err="1">
                <a:solidFill>
                  <a:srgbClr val="FF0000"/>
                </a:solidFill>
              </a:rPr>
              <a:t>Ecirc</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ë</a:t>
            </a:r>
            <a:r>
              <a:rPr lang="fr-FR" sz="1600" dirty="0"/>
              <a:t> par la suite de signes </a:t>
            </a:r>
            <a:r>
              <a:rPr lang="fr-FR" sz="1600" dirty="0">
                <a:solidFill>
                  <a:srgbClr val="FF0000"/>
                </a:solidFill>
              </a:rPr>
              <a:t>&amp;</a:t>
            </a:r>
            <a:r>
              <a:rPr lang="fr-FR" sz="1600" dirty="0" err="1">
                <a:solidFill>
                  <a:srgbClr val="FF0000"/>
                </a:solidFill>
              </a:rPr>
              <a:t>euml</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î</a:t>
            </a:r>
            <a:r>
              <a:rPr lang="fr-FR" sz="1600" dirty="0"/>
              <a:t> par la suite de signes </a:t>
            </a:r>
            <a:r>
              <a:rPr lang="fr-FR" sz="1600" dirty="0">
                <a:solidFill>
                  <a:srgbClr val="FF0000"/>
                </a:solidFill>
              </a:rPr>
              <a:t>&amp;</a:t>
            </a:r>
            <a:r>
              <a:rPr lang="fr-FR" sz="1600" dirty="0" err="1">
                <a:solidFill>
                  <a:srgbClr val="FF0000"/>
                </a:solidFill>
              </a:rPr>
              <a:t>icirc</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ï</a:t>
            </a:r>
            <a:r>
              <a:rPr lang="fr-FR" sz="1600" dirty="0"/>
              <a:t> par la suite de signes </a:t>
            </a:r>
            <a:r>
              <a:rPr lang="fr-FR" sz="1600" dirty="0">
                <a:solidFill>
                  <a:srgbClr val="FF0000"/>
                </a:solidFill>
              </a:rPr>
              <a:t>&amp;</a:t>
            </a:r>
            <a:r>
              <a:rPr lang="fr-FR" sz="1600" dirty="0" err="1">
                <a:solidFill>
                  <a:srgbClr val="FF0000"/>
                </a:solidFill>
              </a:rPr>
              <a:t>iuml</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ç</a:t>
            </a:r>
            <a:r>
              <a:rPr lang="fr-FR" sz="1600" dirty="0"/>
              <a:t> par la suite de signes </a:t>
            </a:r>
            <a:r>
              <a:rPr lang="fr-FR" sz="1600" dirty="0">
                <a:solidFill>
                  <a:srgbClr val="FF0000"/>
                </a:solidFill>
              </a:rPr>
              <a:t>&amp;</a:t>
            </a:r>
            <a:r>
              <a:rPr lang="fr-FR" sz="1600" dirty="0" err="1">
                <a:solidFill>
                  <a:srgbClr val="FF0000"/>
                </a:solidFill>
              </a:rPr>
              <a:t>ccedil</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Ç</a:t>
            </a:r>
            <a:r>
              <a:rPr lang="fr-FR" sz="1600" dirty="0"/>
              <a:t> par la suite de signes </a:t>
            </a:r>
            <a:r>
              <a:rPr lang="fr-FR" sz="1600" dirty="0">
                <a:solidFill>
                  <a:srgbClr val="FF0000"/>
                </a:solidFill>
              </a:rPr>
              <a:t>&amp;</a:t>
            </a:r>
            <a:r>
              <a:rPr lang="fr-FR" sz="1600" dirty="0" err="1">
                <a:solidFill>
                  <a:srgbClr val="FF0000"/>
                </a:solidFill>
              </a:rPr>
              <a:t>Ccedil</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ç</a:t>
            </a:r>
            <a:r>
              <a:rPr lang="fr-FR" sz="1600" dirty="0"/>
              <a:t> par la suite de signes </a:t>
            </a:r>
            <a:r>
              <a:rPr lang="fr-FR" sz="1600" dirty="0">
                <a:solidFill>
                  <a:srgbClr val="FF0000"/>
                </a:solidFill>
              </a:rPr>
              <a:t>&amp;</a:t>
            </a:r>
            <a:r>
              <a:rPr lang="fr-FR" sz="1600" dirty="0" err="1">
                <a:solidFill>
                  <a:srgbClr val="FF0000"/>
                </a:solidFill>
              </a:rPr>
              <a:t>ccedil</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Ç</a:t>
            </a:r>
            <a:r>
              <a:rPr lang="fr-FR" sz="1600" dirty="0"/>
              <a:t> par la suite de signes </a:t>
            </a:r>
            <a:r>
              <a:rPr lang="fr-FR" sz="1600" dirty="0">
                <a:solidFill>
                  <a:srgbClr val="FF0000"/>
                </a:solidFill>
              </a:rPr>
              <a:t>&amp;</a:t>
            </a:r>
            <a:r>
              <a:rPr lang="fr-FR" sz="1600" dirty="0" err="1">
                <a:solidFill>
                  <a:srgbClr val="FF0000"/>
                </a:solidFill>
              </a:rPr>
              <a:t>Ccedil</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æ</a:t>
            </a:r>
            <a:r>
              <a:rPr lang="fr-FR" sz="1600" dirty="0"/>
              <a:t> par la suite de signes </a:t>
            </a:r>
            <a:r>
              <a:rPr lang="fr-FR" sz="1600" dirty="0">
                <a:solidFill>
                  <a:srgbClr val="FF0000"/>
                </a:solidFill>
              </a:rPr>
              <a:t>&amp;</a:t>
            </a:r>
            <a:r>
              <a:rPr lang="fr-FR" sz="1600" dirty="0" err="1">
                <a:solidFill>
                  <a:srgbClr val="FF0000"/>
                </a:solidFill>
              </a:rPr>
              <a:t>aelig</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œ</a:t>
            </a:r>
            <a:r>
              <a:rPr lang="fr-FR" sz="1600" dirty="0"/>
              <a:t> par la suite de signes </a:t>
            </a:r>
            <a:r>
              <a:rPr lang="fr-FR" sz="1600" dirty="0">
                <a:solidFill>
                  <a:srgbClr val="FF0000"/>
                </a:solidFill>
              </a:rPr>
              <a:t>&amp;</a:t>
            </a:r>
            <a:r>
              <a:rPr lang="fr-FR" sz="1600" dirty="0" err="1">
                <a:solidFill>
                  <a:srgbClr val="FF0000"/>
                </a:solidFill>
              </a:rPr>
              <a:t>oelig</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ä</a:t>
            </a:r>
            <a:r>
              <a:rPr lang="fr-FR" sz="1600" dirty="0"/>
              <a:t> par la suite de signes </a:t>
            </a:r>
            <a:r>
              <a:rPr lang="fr-FR" sz="1600" dirty="0">
                <a:solidFill>
                  <a:srgbClr val="FF0000"/>
                </a:solidFill>
              </a:rPr>
              <a:t>&amp;</a:t>
            </a:r>
            <a:r>
              <a:rPr lang="fr-FR" sz="1600" dirty="0" err="1">
                <a:solidFill>
                  <a:srgbClr val="FF0000"/>
                </a:solidFill>
              </a:rPr>
              <a:t>auml</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Ä</a:t>
            </a:r>
            <a:r>
              <a:rPr lang="fr-FR" sz="1600" dirty="0"/>
              <a:t> par la suite de signes </a:t>
            </a:r>
            <a:r>
              <a:rPr lang="fr-FR" sz="1600" dirty="0">
                <a:solidFill>
                  <a:srgbClr val="FF0000"/>
                </a:solidFill>
              </a:rPr>
              <a:t>&amp;</a:t>
            </a:r>
            <a:r>
              <a:rPr lang="fr-FR" sz="1600" dirty="0" err="1">
                <a:solidFill>
                  <a:srgbClr val="FF0000"/>
                </a:solidFill>
              </a:rPr>
              <a:t>Auml</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ö</a:t>
            </a:r>
            <a:r>
              <a:rPr lang="fr-FR" sz="1600" dirty="0"/>
              <a:t> par la suite de signes </a:t>
            </a:r>
            <a:r>
              <a:rPr lang="fr-FR" sz="1600" dirty="0">
                <a:solidFill>
                  <a:srgbClr val="FF0000"/>
                </a:solidFill>
              </a:rPr>
              <a:t>&amp;</a:t>
            </a:r>
            <a:r>
              <a:rPr lang="fr-FR" sz="1600" dirty="0" err="1">
                <a:solidFill>
                  <a:srgbClr val="FF0000"/>
                </a:solidFill>
              </a:rPr>
              <a:t>ouml</a:t>
            </a:r>
            <a:r>
              <a:rPr lang="fr-FR" sz="1600" dirty="0"/>
              <a:t>;</a:t>
            </a:r>
          </a:p>
          <a:p>
            <a:pPr indent="449263">
              <a:buClr>
                <a:srgbClr val="006600"/>
              </a:buClr>
              <a:buFont typeface="Wingdings" pitchFamily="2" charset="2"/>
              <a:buChar char="Ø"/>
            </a:pPr>
            <a:r>
              <a:rPr lang="fr-FR" sz="1600" dirty="0"/>
              <a:t>Remplacez le signe </a:t>
            </a:r>
            <a:r>
              <a:rPr lang="fr-FR" sz="1600" dirty="0">
                <a:solidFill>
                  <a:srgbClr val="FF0000"/>
                </a:solidFill>
              </a:rPr>
              <a:t>Ö</a:t>
            </a:r>
            <a:r>
              <a:rPr lang="fr-FR" sz="1600" dirty="0"/>
              <a:t> par la suite de signes </a:t>
            </a:r>
            <a:r>
              <a:rPr lang="fr-FR" sz="1600" dirty="0">
                <a:solidFill>
                  <a:srgbClr val="FF0000"/>
                </a:solidFill>
              </a:rPr>
              <a:t>&amp;</a:t>
            </a:r>
            <a:r>
              <a:rPr lang="fr-FR" sz="1600" dirty="0" err="1">
                <a:solidFill>
                  <a:srgbClr val="FF0000"/>
                </a:solidFill>
              </a:rPr>
              <a:t>Ouml</a:t>
            </a:r>
            <a:r>
              <a:rPr lang="fr-FR" sz="1600" dirty="0"/>
              <a:t>;</a:t>
            </a:r>
          </a:p>
        </p:txBody>
      </p:sp>
      <p:sp>
        <p:nvSpPr>
          <p:cNvPr id="9" name="Rectangle 2"/>
          <p:cNvSpPr txBox="1">
            <a:spLocks noChangeArrowheads="1"/>
          </p:cNvSpPr>
          <p:nvPr/>
        </p:nvSpPr>
        <p:spPr>
          <a:xfrm>
            <a:off x="444471" y="285728"/>
            <a:ext cx="8229600" cy="867524"/>
          </a:xfrm>
          <a:prstGeom prst="rect">
            <a:avLst/>
          </a:prstGeom>
        </p:spPr>
        <p:txBody>
          <a:bodyPr vert="horz" lIns="0" rIns="0" bIns="0" anchor="b">
            <a:normAutofit fontScale="92500"/>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chemeClr val="tx2"/>
                </a:solidFill>
                <a:effectLst/>
                <a:uLnTx/>
                <a:uFillTx/>
                <a:latin typeface="+mj-lt"/>
                <a:ea typeface="+mj-ea"/>
                <a:cs typeface="+mj-cs"/>
              </a:rPr>
              <a:t>Note sur les caractères accentués</a:t>
            </a:r>
          </a:p>
        </p:txBody>
      </p:sp>
      <p:sp>
        <p:nvSpPr>
          <p:cNvPr id="11" name="Rectangle 10"/>
          <p:cNvSpPr/>
          <p:nvPr/>
        </p:nvSpPr>
        <p:spPr>
          <a:xfrm>
            <a:off x="634972" y="1071549"/>
            <a:ext cx="5570051" cy="584775"/>
          </a:xfrm>
          <a:prstGeom prst="rect">
            <a:avLst/>
          </a:prstGeom>
        </p:spPr>
        <p:txBody>
          <a:bodyPr wrap="none">
            <a:spAutoFit/>
          </a:bodyPr>
          <a:lstStyle/>
          <a:p>
            <a:r>
              <a:rPr lang="fr-FR" sz="3200" dirty="0">
                <a:solidFill>
                  <a:srgbClr val="FF0000"/>
                </a:solidFill>
                <a:effectLst>
                  <a:outerShdw blurRad="38100" dist="38100" dir="2700000" algn="tl">
                    <a:srgbClr val="000000">
                      <a:alpha val="43137"/>
                    </a:srgbClr>
                  </a:outerShdw>
                </a:effectLst>
              </a:rPr>
              <a:t>Accents et autres signes français</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13</a:t>
            </a:fld>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507972" y="2643182"/>
            <a:ext cx="8229600" cy="2928958"/>
          </a:xfrm>
          <a:prstGeom prst="rect">
            <a:avLst/>
          </a:prstGeom>
        </p:spPr>
        <p:txBody>
          <a:bodyPr vert="horz" anchor="ctr">
            <a:noAutofit/>
          </a:bodyPr>
          <a:lstStyle/>
          <a:p>
            <a:pPr marL="514350" marR="0" lvl="0" indent="-514350" algn="l" defTabSz="914400" rtl="0" eaLnBrk="1" fontAlgn="auto" latinLnBrk="0" hangingPunct="1">
              <a:lnSpc>
                <a:spcPct val="100000"/>
              </a:lnSpc>
              <a:spcBef>
                <a:spcPct val="20000"/>
              </a:spcBef>
              <a:spcAft>
                <a:spcPts val="0"/>
              </a:spcAft>
              <a:buClr>
                <a:schemeClr val="accent3"/>
              </a:buClr>
              <a:buSzPct val="95000"/>
              <a:buBlip>
                <a:blip r:embed="rId2"/>
              </a:buBlip>
              <a:tabLst/>
              <a:defRPr/>
            </a:pPr>
            <a:r>
              <a:rPr kumimoji="0" lang="fr-FR" sz="2800" b="0" i="0" u="none" strike="noStrike" kern="1200" cap="none" spc="0" normalizeH="0" baseline="0" noProof="0" dirty="0">
                <a:ln>
                  <a:noFill/>
                </a:ln>
                <a:solidFill>
                  <a:schemeClr val="tx1"/>
                </a:solidFill>
                <a:effectLst/>
                <a:uLnTx/>
                <a:uFillTx/>
                <a:latin typeface="+mn-lt"/>
                <a:ea typeface="+mn-ea"/>
                <a:cs typeface="+mn-cs"/>
              </a:rPr>
              <a:t>Remplacez le signe </a:t>
            </a:r>
            <a:r>
              <a:rPr kumimoji="0" lang="fr-FR" sz="2800" i="0" u="none" strike="noStrike" kern="1200" cap="none" spc="0" normalizeH="0" baseline="0" noProof="0" dirty="0">
                <a:ln>
                  <a:noFill/>
                </a:ln>
                <a:solidFill>
                  <a:srgbClr val="FF0000"/>
                </a:solidFill>
                <a:effectLst/>
                <a:uLnTx/>
                <a:uFillTx/>
                <a:latin typeface="+mn-lt"/>
                <a:ea typeface="+mn-ea"/>
                <a:cs typeface="+mn-cs"/>
              </a:rPr>
              <a:t>&lt;</a:t>
            </a:r>
            <a:r>
              <a:rPr kumimoji="0" lang="fr-FR" sz="2800" b="0" i="0" u="none" strike="noStrike" kern="1200" cap="none" spc="0" normalizeH="0" baseline="0" noProof="0" dirty="0">
                <a:ln>
                  <a:noFill/>
                </a:ln>
                <a:solidFill>
                  <a:schemeClr val="tx1"/>
                </a:solidFill>
                <a:effectLst/>
                <a:uLnTx/>
                <a:uFillTx/>
                <a:latin typeface="+mn-lt"/>
                <a:ea typeface="+mn-ea"/>
                <a:cs typeface="+mn-cs"/>
              </a:rPr>
              <a:t> par la suite de signes </a:t>
            </a:r>
            <a:r>
              <a:rPr kumimoji="0" lang="fr-FR" sz="2800" b="0" i="0" u="none" strike="noStrike" kern="1200" cap="none" spc="0" normalizeH="0" baseline="0" noProof="0" dirty="0">
                <a:ln>
                  <a:noFill/>
                </a:ln>
                <a:solidFill>
                  <a:srgbClr val="FF0000"/>
                </a:solidFill>
                <a:effectLst/>
                <a:uLnTx/>
                <a:uFillTx/>
                <a:latin typeface="+mn-lt"/>
                <a:ea typeface="+mn-ea"/>
                <a:cs typeface="+mn-cs"/>
              </a:rPr>
              <a:t>&amp;</a:t>
            </a:r>
            <a:r>
              <a:rPr kumimoji="0" lang="fr-FR" sz="2800" b="0" i="0" u="none" strike="noStrike" kern="1200" cap="none" spc="0" normalizeH="0" baseline="0" noProof="0" dirty="0" err="1">
                <a:ln>
                  <a:noFill/>
                </a:ln>
                <a:solidFill>
                  <a:srgbClr val="FF0000"/>
                </a:solidFill>
                <a:effectLst/>
                <a:uLnTx/>
                <a:uFillTx/>
                <a:latin typeface="+mn-lt"/>
                <a:ea typeface="+mn-ea"/>
                <a:cs typeface="+mn-cs"/>
              </a:rPr>
              <a:t>lt</a:t>
            </a:r>
            <a:r>
              <a:rPr kumimoji="0" lang="fr-FR" sz="2800" b="0" i="0" u="none" strike="noStrike" kern="1200" cap="none" spc="0" normalizeH="0" baseline="0" noProof="0" dirty="0">
                <a:ln>
                  <a:noFill/>
                </a:ln>
                <a:solidFill>
                  <a:srgbClr val="FF0000"/>
                </a:solidFill>
                <a:effectLst/>
                <a:uLnTx/>
                <a:uFillTx/>
                <a:latin typeface="+mn-lt"/>
                <a:ea typeface="+mn-ea"/>
                <a:cs typeface="+mn-cs"/>
              </a:rPr>
              <a:t>;</a:t>
            </a:r>
          </a:p>
          <a:p>
            <a:pPr marL="514350" marR="0" lvl="0" indent="-514350" algn="l" defTabSz="914400" rtl="0" eaLnBrk="1" fontAlgn="auto" latinLnBrk="0" hangingPunct="1">
              <a:lnSpc>
                <a:spcPct val="100000"/>
              </a:lnSpc>
              <a:spcBef>
                <a:spcPct val="20000"/>
              </a:spcBef>
              <a:spcAft>
                <a:spcPts val="0"/>
              </a:spcAft>
              <a:buClr>
                <a:schemeClr val="accent3"/>
              </a:buClr>
              <a:buSzPct val="95000"/>
              <a:buBlip>
                <a:blip r:embed="rId2"/>
              </a:buBlip>
              <a:tabLst/>
              <a:defRPr/>
            </a:pPr>
            <a:r>
              <a:rPr kumimoji="0" lang="fr-FR" sz="2800" b="0" i="0" u="none" strike="noStrike" kern="1200" cap="none" spc="0" normalizeH="0" baseline="0" noProof="0" dirty="0">
                <a:ln>
                  <a:noFill/>
                </a:ln>
                <a:solidFill>
                  <a:schemeClr val="tx1"/>
                </a:solidFill>
                <a:effectLst/>
                <a:uLnTx/>
                <a:uFillTx/>
                <a:latin typeface="+mn-lt"/>
                <a:ea typeface="+mn-ea"/>
                <a:cs typeface="+mn-cs"/>
              </a:rPr>
              <a:t>Remplacez le signe </a:t>
            </a:r>
            <a:r>
              <a:rPr kumimoji="0" lang="fr-FR" sz="2800" i="0" u="none" strike="noStrike" kern="1200" cap="none" spc="0" normalizeH="0" baseline="0" noProof="0" dirty="0">
                <a:ln>
                  <a:noFill/>
                </a:ln>
                <a:solidFill>
                  <a:srgbClr val="FF0000"/>
                </a:solidFill>
                <a:effectLst/>
                <a:uLnTx/>
                <a:uFillTx/>
                <a:latin typeface="+mn-lt"/>
                <a:ea typeface="+mn-ea"/>
                <a:cs typeface="+mn-cs"/>
              </a:rPr>
              <a:t>&gt;</a:t>
            </a:r>
            <a:r>
              <a:rPr kumimoji="0" lang="fr-FR" sz="2800" b="0" i="0" u="none" strike="noStrike" kern="1200" cap="none" spc="0" normalizeH="0" baseline="0" noProof="0" dirty="0">
                <a:ln>
                  <a:noFill/>
                </a:ln>
                <a:solidFill>
                  <a:schemeClr val="tx1"/>
                </a:solidFill>
                <a:effectLst/>
                <a:uLnTx/>
                <a:uFillTx/>
                <a:latin typeface="+mn-lt"/>
                <a:ea typeface="+mn-ea"/>
                <a:cs typeface="+mn-cs"/>
              </a:rPr>
              <a:t> par la suite de signes </a:t>
            </a:r>
            <a:r>
              <a:rPr kumimoji="0" lang="fr-FR" sz="2800" b="0" i="0" u="none" strike="noStrike" kern="1200" cap="none" spc="0" normalizeH="0" baseline="0" noProof="0" dirty="0">
                <a:ln>
                  <a:noFill/>
                </a:ln>
                <a:solidFill>
                  <a:srgbClr val="FF0000"/>
                </a:solidFill>
                <a:effectLst/>
                <a:uLnTx/>
                <a:uFillTx/>
                <a:latin typeface="+mn-lt"/>
                <a:ea typeface="+mn-ea"/>
                <a:cs typeface="+mn-cs"/>
              </a:rPr>
              <a:t>&amp;gt</a:t>
            </a:r>
            <a:r>
              <a:rPr kumimoji="0" lang="fr-FR" sz="2800" b="0" i="0" u="none" strike="noStrike" kern="1200" cap="none" spc="0" normalizeH="0" baseline="0" noProof="0" dirty="0">
                <a:ln>
                  <a:noFill/>
                </a:ln>
                <a:solidFill>
                  <a:schemeClr val="tx1"/>
                </a:solidFill>
                <a:effectLst/>
                <a:uLnTx/>
                <a:uFillTx/>
                <a:latin typeface="+mn-lt"/>
                <a:ea typeface="+mn-ea"/>
                <a:cs typeface="+mn-cs"/>
              </a:rPr>
              <a:t>;</a:t>
            </a:r>
          </a:p>
          <a:p>
            <a:pPr marL="514350" marR="0" lvl="0" indent="-514350" algn="l" defTabSz="914400" rtl="0" eaLnBrk="1" fontAlgn="auto" latinLnBrk="0" hangingPunct="1">
              <a:lnSpc>
                <a:spcPct val="100000"/>
              </a:lnSpc>
              <a:spcBef>
                <a:spcPct val="20000"/>
              </a:spcBef>
              <a:spcAft>
                <a:spcPts val="0"/>
              </a:spcAft>
              <a:buClr>
                <a:schemeClr val="accent3"/>
              </a:buClr>
              <a:buSzPct val="95000"/>
              <a:buBlip>
                <a:blip r:embed="rId2"/>
              </a:buBlip>
              <a:tabLst/>
              <a:defRPr/>
            </a:pPr>
            <a:r>
              <a:rPr kumimoji="0" lang="fr-FR" sz="2800" b="0" i="0" u="none" strike="noStrike" kern="1200" cap="none" spc="0" normalizeH="0" baseline="0" noProof="0" dirty="0">
                <a:ln>
                  <a:noFill/>
                </a:ln>
                <a:solidFill>
                  <a:schemeClr val="tx1"/>
                </a:solidFill>
                <a:effectLst/>
                <a:uLnTx/>
                <a:uFillTx/>
                <a:latin typeface="+mn-lt"/>
                <a:ea typeface="+mn-ea"/>
                <a:cs typeface="+mn-cs"/>
              </a:rPr>
              <a:t>Remplacez le signe </a:t>
            </a:r>
            <a:r>
              <a:rPr kumimoji="0" lang="fr-FR" sz="2800" i="0" u="none" strike="noStrike" kern="1200" cap="none" spc="0" normalizeH="0" baseline="0" noProof="0" dirty="0">
                <a:ln>
                  <a:noFill/>
                </a:ln>
                <a:solidFill>
                  <a:srgbClr val="FF0000"/>
                </a:solidFill>
                <a:effectLst/>
                <a:uLnTx/>
                <a:uFillTx/>
                <a:latin typeface="+mn-lt"/>
                <a:ea typeface="+mn-ea"/>
                <a:cs typeface="+mn-cs"/>
              </a:rPr>
              <a:t>&amp;</a:t>
            </a:r>
            <a:r>
              <a:rPr kumimoji="0" lang="fr-FR" sz="2800" b="0" i="0" u="none" strike="noStrike" kern="1200" cap="none" spc="0" normalizeH="0" baseline="0" noProof="0" dirty="0">
                <a:ln>
                  <a:noFill/>
                </a:ln>
                <a:solidFill>
                  <a:schemeClr val="tx1"/>
                </a:solidFill>
                <a:effectLst/>
                <a:uLnTx/>
                <a:uFillTx/>
                <a:latin typeface="+mn-lt"/>
                <a:ea typeface="+mn-ea"/>
                <a:cs typeface="+mn-cs"/>
              </a:rPr>
              <a:t> par la suite de signes </a:t>
            </a:r>
            <a:r>
              <a:rPr kumimoji="0" lang="fr-FR" sz="2800" b="0" i="0" u="none" strike="noStrike" kern="1200" cap="none" spc="0" normalizeH="0" baseline="0" noProof="0" dirty="0">
                <a:ln>
                  <a:noFill/>
                </a:ln>
                <a:solidFill>
                  <a:srgbClr val="FF0000"/>
                </a:solidFill>
                <a:effectLst/>
                <a:uLnTx/>
                <a:uFillTx/>
                <a:latin typeface="+mn-lt"/>
                <a:ea typeface="+mn-ea"/>
                <a:cs typeface="+mn-cs"/>
              </a:rPr>
              <a:t>&amp;</a:t>
            </a:r>
            <a:r>
              <a:rPr kumimoji="0" lang="fr-FR" sz="2800" b="0" i="0" u="none" strike="noStrike" kern="1200" cap="none" spc="0" normalizeH="0" baseline="0" noProof="0" dirty="0" err="1">
                <a:ln>
                  <a:noFill/>
                </a:ln>
                <a:solidFill>
                  <a:srgbClr val="FF0000"/>
                </a:solidFill>
                <a:effectLst/>
                <a:uLnTx/>
                <a:uFillTx/>
                <a:latin typeface="+mn-lt"/>
                <a:ea typeface="+mn-ea"/>
                <a:cs typeface="+mn-cs"/>
              </a:rPr>
              <a:t>amp</a:t>
            </a:r>
            <a:r>
              <a:rPr kumimoji="0" lang="fr-FR" sz="2800" b="0" i="0" u="none" strike="noStrike" kern="1200" cap="none" spc="0" normalizeH="0" baseline="0" noProof="0" dirty="0">
                <a:ln>
                  <a:noFill/>
                </a:ln>
                <a:solidFill>
                  <a:srgbClr val="FF0000"/>
                </a:solidFill>
                <a:effectLst/>
                <a:uLnTx/>
                <a:uFillTx/>
                <a:latin typeface="+mn-lt"/>
                <a:ea typeface="+mn-ea"/>
                <a:cs typeface="+mn-cs"/>
              </a:rPr>
              <a:t>;</a:t>
            </a:r>
          </a:p>
          <a:p>
            <a:pPr marL="514350" marR="0" lvl="0" indent="-514350" algn="l" defTabSz="914400" rtl="0" eaLnBrk="1" fontAlgn="auto" latinLnBrk="0" hangingPunct="1">
              <a:lnSpc>
                <a:spcPct val="100000"/>
              </a:lnSpc>
              <a:spcBef>
                <a:spcPct val="20000"/>
              </a:spcBef>
              <a:spcAft>
                <a:spcPts val="0"/>
              </a:spcAft>
              <a:buClr>
                <a:schemeClr val="accent3"/>
              </a:buClr>
              <a:buSzPct val="95000"/>
              <a:buBlip>
                <a:blip r:embed="rId2"/>
              </a:buBlip>
              <a:tabLst/>
              <a:defRPr/>
            </a:pPr>
            <a:r>
              <a:rPr kumimoji="0" lang="fr-FR" sz="2800" b="0" i="0" u="none" strike="noStrike" kern="1200" cap="none" spc="0" normalizeH="0" baseline="0" noProof="0" dirty="0">
                <a:ln>
                  <a:noFill/>
                </a:ln>
                <a:solidFill>
                  <a:schemeClr val="tx1"/>
                </a:solidFill>
                <a:effectLst/>
                <a:uLnTx/>
                <a:uFillTx/>
                <a:latin typeface="+mn-lt"/>
                <a:ea typeface="+mn-ea"/>
                <a:cs typeface="+mn-cs"/>
              </a:rPr>
              <a:t>Remplacez le signe </a:t>
            </a:r>
            <a:r>
              <a:rPr kumimoji="0" lang="fr-FR" sz="2800" i="0" u="none" strike="noStrike" kern="1200" cap="none" spc="0" normalizeH="0" baseline="0" noProof="0" dirty="0">
                <a:ln>
                  <a:noFill/>
                </a:ln>
                <a:solidFill>
                  <a:srgbClr val="FF0000"/>
                </a:solidFill>
                <a:effectLst/>
                <a:uLnTx/>
                <a:uFillTx/>
                <a:latin typeface="+mn-lt"/>
                <a:ea typeface="+mn-ea"/>
                <a:cs typeface="+mn-cs"/>
              </a:rPr>
              <a:t>"</a:t>
            </a:r>
            <a:r>
              <a:rPr kumimoji="0" lang="fr-FR" sz="2800" b="0" i="0" u="none" strike="noStrike" kern="1200" cap="none" spc="0" normalizeH="0" baseline="0" noProof="0" dirty="0">
                <a:ln>
                  <a:noFill/>
                </a:ln>
                <a:solidFill>
                  <a:schemeClr val="tx1"/>
                </a:solidFill>
                <a:effectLst/>
                <a:uLnTx/>
                <a:uFillTx/>
                <a:latin typeface="+mn-lt"/>
                <a:ea typeface="+mn-ea"/>
                <a:cs typeface="+mn-cs"/>
              </a:rPr>
              <a:t> par la suite de signes </a:t>
            </a:r>
            <a:r>
              <a:rPr kumimoji="0" lang="fr-FR" sz="2800" b="0" i="0" u="none" strike="noStrike" kern="1200" cap="none" spc="0" normalizeH="0" baseline="0" noProof="0" dirty="0">
                <a:ln>
                  <a:noFill/>
                </a:ln>
                <a:solidFill>
                  <a:srgbClr val="FF0000"/>
                </a:solidFill>
                <a:effectLst/>
                <a:uLnTx/>
                <a:uFillTx/>
                <a:latin typeface="+mn-lt"/>
                <a:ea typeface="+mn-ea"/>
                <a:cs typeface="+mn-cs"/>
              </a:rPr>
              <a:t>&amp;</a:t>
            </a:r>
            <a:r>
              <a:rPr kumimoji="0" lang="fr-FR" sz="2800" b="0" i="0" u="none" strike="noStrike" kern="1200" cap="none" spc="0" normalizeH="0" baseline="0" noProof="0" dirty="0" err="1">
                <a:ln>
                  <a:noFill/>
                </a:ln>
                <a:solidFill>
                  <a:srgbClr val="FF0000"/>
                </a:solidFill>
                <a:effectLst/>
                <a:uLnTx/>
                <a:uFillTx/>
                <a:latin typeface="+mn-lt"/>
                <a:ea typeface="+mn-ea"/>
                <a:cs typeface="+mn-cs"/>
              </a:rPr>
              <a:t>quot</a:t>
            </a:r>
            <a:r>
              <a:rPr kumimoji="0" lang="fr-FR" sz="2800" b="0" i="0" u="none" strike="noStrike" kern="1200" cap="none" spc="0" normalizeH="0" baseline="0" noProof="0" dirty="0">
                <a:ln>
                  <a:noFill/>
                </a:ln>
                <a:solidFill>
                  <a:srgbClr val="FF0000"/>
                </a:solidFill>
                <a:effectLst/>
                <a:uLnTx/>
                <a:uFillTx/>
                <a:latin typeface="+mn-lt"/>
                <a:ea typeface="+mn-ea"/>
                <a:cs typeface="+mn-cs"/>
              </a:rPr>
              <a:t>;</a:t>
            </a:r>
          </a:p>
        </p:txBody>
      </p:sp>
      <p:sp>
        <p:nvSpPr>
          <p:cNvPr id="8" name="Rectangle 7"/>
          <p:cNvSpPr/>
          <p:nvPr/>
        </p:nvSpPr>
        <p:spPr>
          <a:xfrm>
            <a:off x="634972" y="1928805"/>
            <a:ext cx="7810555" cy="584775"/>
          </a:xfrm>
          <a:prstGeom prst="rect">
            <a:avLst/>
          </a:prstGeom>
        </p:spPr>
        <p:txBody>
          <a:bodyPr wrap="square">
            <a:spAutoFit/>
          </a:bodyPr>
          <a:lstStyle/>
          <a:p>
            <a:pPr marL="274320" lvl="0" indent="-274320" eaLnBrk="1" fontAlgn="auto" hangingPunct="1">
              <a:spcBef>
                <a:spcPct val="20000"/>
              </a:spcBef>
              <a:spcAft>
                <a:spcPts val="0"/>
              </a:spcAft>
              <a:buClr>
                <a:schemeClr val="accent3"/>
              </a:buClr>
              <a:buSzPct val="95000"/>
              <a:defRPr/>
            </a:pPr>
            <a:r>
              <a:rPr lang="fr-FR" sz="3200" dirty="0">
                <a:solidFill>
                  <a:srgbClr val="FF0000"/>
                </a:solidFill>
                <a:effectLst>
                  <a:outerShdw blurRad="38100" dist="38100" dir="2700000" algn="tl">
                    <a:srgbClr val="000000">
                      <a:alpha val="43137"/>
                    </a:srgbClr>
                  </a:outerShdw>
                </a:effectLst>
              </a:rPr>
              <a:t>Masquer les caractères HTML propres</a:t>
            </a:r>
          </a:p>
        </p:txBody>
      </p:sp>
      <p:sp>
        <p:nvSpPr>
          <p:cNvPr id="9" name="Rectangle 2"/>
          <p:cNvSpPr txBox="1">
            <a:spLocks noChangeArrowheads="1"/>
          </p:cNvSpPr>
          <p:nvPr/>
        </p:nvSpPr>
        <p:spPr>
          <a:xfrm>
            <a:off x="380971" y="714356"/>
            <a:ext cx="8229600" cy="867524"/>
          </a:xfrm>
          <a:prstGeom prst="rect">
            <a:avLst/>
          </a:prstGeom>
        </p:spPr>
        <p:txBody>
          <a:bodyPr vert="horz" lIns="0" rIns="0" bIns="0" anchor="b">
            <a:normAutofit fontScale="92500"/>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chemeClr val="tx2"/>
                </a:solidFill>
                <a:effectLst/>
                <a:uLnTx/>
                <a:uFillTx/>
                <a:latin typeface="+mj-lt"/>
                <a:ea typeface="+mj-ea"/>
                <a:cs typeface="+mj-cs"/>
              </a:rPr>
              <a:t>Note sur les caractères accentués</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14</a:t>
            </a:fld>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0352" y="2780924"/>
            <a:ext cx="7772400" cy="1362456"/>
          </a:xfrm>
        </p:spPr>
        <p:txBody>
          <a:bodyPr>
            <a:normAutofit fontScale="90000"/>
          </a:bodyPr>
          <a:lstStyle/>
          <a:p>
            <a:pPr algn="ctr"/>
            <a:r>
              <a:rPr lang="fr-FR" sz="5400" dirty="0">
                <a:solidFill>
                  <a:schemeClr val="tx2"/>
                </a:solidFill>
                <a:effectLst>
                  <a:outerShdw blurRad="38100" dist="38100" dir="2700000" algn="tl">
                    <a:srgbClr val="000000">
                      <a:alpha val="43137"/>
                    </a:srgbClr>
                  </a:outerShdw>
                </a:effectLst>
              </a:rPr>
              <a:t>Structure de base d’un fichier  HTML</a:t>
            </a:r>
            <a:endParaRPr lang="fr-FR" dirty="0">
              <a:solidFill>
                <a:schemeClr val="tx2"/>
              </a:solidFill>
            </a:endParaRPr>
          </a:p>
        </p:txBody>
      </p:sp>
      <p:sp>
        <p:nvSpPr>
          <p:cNvPr id="3" name="Espace réservé du numéro de diapositive 2"/>
          <p:cNvSpPr>
            <a:spLocks noGrp="1"/>
          </p:cNvSpPr>
          <p:nvPr>
            <p:ph type="sldNum" sz="quarter" idx="12"/>
          </p:nvPr>
        </p:nvSpPr>
        <p:spPr/>
        <p:txBody>
          <a:bodyPr/>
          <a:lstStyle/>
          <a:p>
            <a:fld id="{51C1033F-5B93-4698-8ED8-0E2C33BA0540}" type="slidenum">
              <a:rPr lang="fr-FR" smtClean="0"/>
              <a:pPr/>
              <a:t>15</a:t>
            </a:fld>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685800" y="228600"/>
            <a:ext cx="7772400" cy="914384"/>
          </a:xfrm>
        </p:spPr>
        <p:txBody>
          <a:bodyPr>
            <a:normAutofit fontScale="90000"/>
          </a:bodyPr>
          <a:lstStyle/>
          <a:p>
            <a:r>
              <a:rPr lang="fr-FR" dirty="0"/>
              <a:t>Structure de base d'un fichier HTML</a:t>
            </a:r>
          </a:p>
        </p:txBody>
      </p:sp>
      <p:sp>
        <p:nvSpPr>
          <p:cNvPr id="96259" name="Rectangle 3"/>
          <p:cNvSpPr>
            <a:spLocks noGrp="1" noChangeArrowheads="1"/>
          </p:cNvSpPr>
          <p:nvPr>
            <p:ph idx="1"/>
          </p:nvPr>
        </p:nvSpPr>
        <p:spPr>
          <a:xfrm>
            <a:off x="444474" y="1357298"/>
            <a:ext cx="8255058" cy="4357718"/>
          </a:xfrm>
        </p:spPr>
        <p:txBody>
          <a:bodyPr anchor="ctr">
            <a:noAutofit/>
          </a:bodyPr>
          <a:lstStyle/>
          <a:p>
            <a:pPr algn="l" rtl="0">
              <a:lnSpc>
                <a:spcPct val="90000"/>
              </a:lnSpc>
              <a:buFontTx/>
              <a:buNone/>
            </a:pPr>
            <a:r>
              <a:rPr lang="fr-FR" sz="2400" b="1" dirty="0">
                <a:solidFill>
                  <a:srgbClr val="FF0000"/>
                </a:solidFill>
                <a:latin typeface="Courier New" pitchFamily="49" charset="0"/>
              </a:rPr>
              <a:t>&lt;html&gt;</a:t>
            </a:r>
          </a:p>
          <a:p>
            <a:pPr algn="l" rtl="0">
              <a:lnSpc>
                <a:spcPct val="90000"/>
              </a:lnSpc>
              <a:buFontTx/>
              <a:buNone/>
            </a:pPr>
            <a:r>
              <a:rPr lang="fr-FR" sz="2400" b="1" dirty="0">
                <a:latin typeface="Courier New" pitchFamily="49" charset="0"/>
              </a:rPr>
              <a:t>	</a:t>
            </a:r>
            <a:r>
              <a:rPr lang="fr-FR" sz="2400" b="1" dirty="0">
                <a:solidFill>
                  <a:srgbClr val="00B050"/>
                </a:solidFill>
                <a:latin typeface="Courier New" pitchFamily="49" charset="0"/>
              </a:rPr>
              <a:t>&lt;</a:t>
            </a:r>
            <a:r>
              <a:rPr lang="fr-FR" sz="2400" b="1" dirty="0" err="1">
                <a:solidFill>
                  <a:srgbClr val="00B050"/>
                </a:solidFill>
                <a:latin typeface="Courier New" pitchFamily="49" charset="0"/>
              </a:rPr>
              <a:t>head</a:t>
            </a:r>
            <a:r>
              <a:rPr lang="fr-FR" sz="2400" b="1" dirty="0">
                <a:solidFill>
                  <a:srgbClr val="00B050"/>
                </a:solidFill>
                <a:latin typeface="Courier New" pitchFamily="49" charset="0"/>
              </a:rPr>
              <a:t>&gt;</a:t>
            </a:r>
          </a:p>
          <a:p>
            <a:pPr algn="l" rtl="0">
              <a:lnSpc>
                <a:spcPct val="90000"/>
              </a:lnSpc>
              <a:buFontTx/>
              <a:buNone/>
            </a:pPr>
            <a:r>
              <a:rPr lang="fr-FR" sz="2400" b="1" dirty="0">
                <a:solidFill>
                  <a:srgbClr val="00B050"/>
                </a:solidFill>
                <a:latin typeface="Courier New" pitchFamily="49" charset="0"/>
              </a:rPr>
              <a:t>     </a:t>
            </a:r>
            <a:r>
              <a:rPr lang="fr-FR" sz="2400" b="1" dirty="0">
                <a:solidFill>
                  <a:schemeClr val="bg2">
                    <a:lumMod val="50000"/>
                  </a:schemeClr>
                </a:solidFill>
                <a:latin typeface="Courier New" pitchFamily="49" charset="0"/>
              </a:rPr>
              <a:t>&lt;</a:t>
            </a:r>
            <a:r>
              <a:rPr lang="fr-FR" sz="2400" b="1" dirty="0" err="1">
                <a:solidFill>
                  <a:schemeClr val="bg2">
                    <a:lumMod val="50000"/>
                  </a:schemeClr>
                </a:solidFill>
                <a:latin typeface="Courier New" pitchFamily="49" charset="0"/>
              </a:rPr>
              <a:t>title</a:t>
            </a:r>
            <a:r>
              <a:rPr lang="fr-FR" sz="2400" b="1" dirty="0">
                <a:solidFill>
                  <a:schemeClr val="bg2">
                    <a:lumMod val="50000"/>
                  </a:schemeClr>
                </a:solidFill>
                <a:latin typeface="Courier New" pitchFamily="49" charset="0"/>
              </a:rPr>
              <a:t>&gt; </a:t>
            </a:r>
            <a:r>
              <a:rPr lang="fr-FR" sz="2400" b="1" dirty="0">
                <a:latin typeface="Courier New" pitchFamily="49" charset="0"/>
              </a:rPr>
              <a:t>titre de la page </a:t>
            </a:r>
            <a:r>
              <a:rPr lang="fr-FR" sz="2400" b="1" dirty="0">
                <a:solidFill>
                  <a:schemeClr val="bg2">
                    <a:lumMod val="50000"/>
                  </a:schemeClr>
                </a:solidFill>
                <a:latin typeface="Courier New" pitchFamily="49" charset="0"/>
              </a:rPr>
              <a:t>&lt;/</a:t>
            </a:r>
            <a:r>
              <a:rPr lang="fr-FR" sz="2400" b="1" dirty="0" err="1">
                <a:solidFill>
                  <a:schemeClr val="bg2">
                    <a:lumMod val="50000"/>
                  </a:schemeClr>
                </a:solidFill>
                <a:latin typeface="Courier New" pitchFamily="49" charset="0"/>
              </a:rPr>
              <a:t>title&gt;</a:t>
            </a:r>
          </a:p>
          <a:p>
            <a:pPr algn="l" rtl="0">
              <a:lnSpc>
                <a:spcPct val="90000"/>
              </a:lnSpc>
              <a:buFontTx/>
              <a:buNone/>
            </a:pPr>
            <a:r>
              <a:rPr lang="fr-FR" sz="2400" b="1" dirty="0">
                <a:latin typeface="Courier New" pitchFamily="49" charset="0"/>
              </a:rPr>
              <a:t>		    … éléments d'en-tête</a:t>
            </a:r>
          </a:p>
          <a:p>
            <a:pPr algn="l" rtl="0">
              <a:lnSpc>
                <a:spcPct val="90000"/>
              </a:lnSpc>
              <a:buFontTx/>
              <a:buNone/>
            </a:pPr>
            <a:r>
              <a:rPr lang="fr-FR" sz="2400" b="1" dirty="0">
                <a:latin typeface="Courier New" pitchFamily="49" charset="0"/>
              </a:rPr>
              <a:t>	</a:t>
            </a:r>
            <a:r>
              <a:rPr lang="fr-FR" sz="2400" b="1" dirty="0">
                <a:solidFill>
                  <a:srgbClr val="00B050"/>
                </a:solidFill>
                <a:latin typeface="Courier New" pitchFamily="49" charset="0"/>
              </a:rPr>
              <a:t>&lt;/</a:t>
            </a:r>
            <a:r>
              <a:rPr lang="fr-FR" sz="2400" b="1" dirty="0" err="1">
                <a:solidFill>
                  <a:srgbClr val="00B050"/>
                </a:solidFill>
                <a:latin typeface="Courier New" pitchFamily="49" charset="0"/>
              </a:rPr>
              <a:t>head</a:t>
            </a:r>
            <a:r>
              <a:rPr lang="fr-FR" sz="2400" b="1" dirty="0">
                <a:solidFill>
                  <a:srgbClr val="00B050"/>
                </a:solidFill>
                <a:latin typeface="Courier New" pitchFamily="49" charset="0"/>
              </a:rPr>
              <a:t>&gt;</a:t>
            </a:r>
          </a:p>
          <a:p>
            <a:pPr algn="l" rtl="0">
              <a:lnSpc>
                <a:spcPct val="90000"/>
              </a:lnSpc>
              <a:buFontTx/>
              <a:buNone/>
            </a:pPr>
            <a:r>
              <a:rPr lang="fr-FR" sz="2400" b="1" dirty="0">
                <a:latin typeface="Courier New" pitchFamily="49" charset="0"/>
              </a:rPr>
              <a:t>	</a:t>
            </a:r>
            <a:r>
              <a:rPr lang="fr-FR" sz="2400" b="1" dirty="0">
                <a:solidFill>
                  <a:srgbClr val="FFC000"/>
                </a:solidFill>
                <a:latin typeface="Courier New" pitchFamily="49" charset="0"/>
              </a:rPr>
              <a:t>&lt;body&gt;</a:t>
            </a:r>
          </a:p>
          <a:p>
            <a:pPr algn="l" rtl="0">
              <a:lnSpc>
                <a:spcPct val="90000"/>
              </a:lnSpc>
              <a:buFontTx/>
              <a:buNone/>
            </a:pPr>
            <a:r>
              <a:rPr lang="fr-FR" sz="2400" b="1" dirty="0">
                <a:latin typeface="Courier New" pitchFamily="49" charset="0"/>
              </a:rPr>
              <a:t>		… éléments de corps</a:t>
            </a:r>
          </a:p>
          <a:p>
            <a:pPr algn="l" rtl="0">
              <a:lnSpc>
                <a:spcPct val="90000"/>
              </a:lnSpc>
              <a:buFontTx/>
              <a:buNone/>
            </a:pPr>
            <a:r>
              <a:rPr lang="fr-FR" sz="2400" b="1" dirty="0">
                <a:latin typeface="Courier New" pitchFamily="49" charset="0"/>
              </a:rPr>
              <a:t>	</a:t>
            </a:r>
            <a:r>
              <a:rPr lang="fr-FR" sz="2400" b="1" dirty="0">
                <a:solidFill>
                  <a:srgbClr val="FFC000"/>
                </a:solidFill>
                <a:latin typeface="Courier New" pitchFamily="49" charset="0"/>
              </a:rPr>
              <a:t>&lt;/body&gt;</a:t>
            </a:r>
          </a:p>
          <a:p>
            <a:pPr algn="l" rtl="0">
              <a:lnSpc>
                <a:spcPct val="90000"/>
              </a:lnSpc>
              <a:buNone/>
            </a:pPr>
            <a:r>
              <a:rPr lang="fr-FR" sz="2400" b="1" dirty="0">
                <a:solidFill>
                  <a:srgbClr val="FF0000"/>
                </a:solidFill>
                <a:latin typeface="Courier New" pitchFamily="49" charset="0"/>
              </a:rPr>
              <a:t>&lt;/html&gt;</a:t>
            </a:r>
            <a:r>
              <a:rPr lang="fr-FR" sz="1400" b="1" dirty="0">
                <a:latin typeface="Courier New" pitchFamily="49" charset="0"/>
              </a:rPr>
              <a:t>  </a:t>
            </a:r>
          </a:p>
          <a:p>
            <a:pPr>
              <a:lnSpc>
                <a:spcPct val="90000"/>
              </a:lnSpc>
              <a:buFontTx/>
              <a:buNone/>
            </a:pPr>
            <a:r>
              <a:rPr lang="fr-FR" sz="1200" dirty="0"/>
              <a:t>.</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16</a:t>
            </a:fld>
            <a:endParaRPr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38667" y="381000"/>
            <a:ext cx="8534400" cy="1143000"/>
          </a:xfrm>
        </p:spPr>
        <p:txBody>
          <a:bodyPr/>
          <a:lstStyle/>
          <a:p>
            <a:r>
              <a:rPr lang="fr-FR" dirty="0"/>
              <a:t>Analyse des balises</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17</a:t>
            </a:fld>
            <a:endParaRPr lang="fr-FR"/>
          </a:p>
        </p:txBody>
      </p:sp>
      <p:pic>
        <p:nvPicPr>
          <p:cNvPr id="8" name="Image 7" descr="BALISE HTML.png"/>
          <p:cNvPicPr>
            <a:picLocks noChangeAspect="1"/>
          </p:cNvPicPr>
          <p:nvPr/>
        </p:nvPicPr>
        <p:blipFill>
          <a:blip r:embed="rId3"/>
          <a:stretch>
            <a:fillRect/>
          </a:stretch>
        </p:blipFill>
        <p:spPr>
          <a:xfrm>
            <a:off x="634975" y="1714488"/>
            <a:ext cx="7683554" cy="4429156"/>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428604"/>
            <a:ext cx="8229600" cy="938962"/>
          </a:xfrm>
        </p:spPr>
        <p:txBody>
          <a:bodyPr/>
          <a:lstStyle/>
          <a:p>
            <a:r>
              <a:rPr lang="fr-FR" dirty="0"/>
              <a:t>Analyse des balises</a:t>
            </a:r>
            <a:endParaRPr lang="ar-DZ" dirty="0"/>
          </a:p>
        </p:txBody>
      </p:sp>
      <p:sp>
        <p:nvSpPr>
          <p:cNvPr id="3" name="Espace réservé du contenu 2"/>
          <p:cNvSpPr>
            <a:spLocks noGrp="1"/>
          </p:cNvSpPr>
          <p:nvPr>
            <p:ph idx="1"/>
          </p:nvPr>
        </p:nvSpPr>
        <p:spPr>
          <a:xfrm>
            <a:off x="457200" y="1935480"/>
            <a:ext cx="8229600" cy="3636660"/>
          </a:xfrm>
        </p:spPr>
        <p:txBody>
          <a:bodyPr anchor="ctr">
            <a:noAutofit/>
          </a:bodyPr>
          <a:lstStyle/>
          <a:p>
            <a:pPr marL="36000" indent="0" algn="just" rtl="0">
              <a:spcBef>
                <a:spcPts val="0"/>
              </a:spcBef>
              <a:buNone/>
            </a:pPr>
            <a:r>
              <a:rPr lang="fr-FR" sz="3200" dirty="0"/>
              <a:t>Une balise </a:t>
            </a:r>
            <a:r>
              <a:rPr lang="fr-FR" sz="3200" dirty="0">
                <a:solidFill>
                  <a:srgbClr val="FF0000"/>
                </a:solidFill>
              </a:rPr>
              <a:t>&lt;html&gt; </a:t>
            </a:r>
            <a:r>
              <a:rPr lang="fr-FR" sz="3200" dirty="0"/>
              <a:t>contenant une seule balise </a:t>
            </a:r>
            <a:r>
              <a:rPr lang="fr-FR" sz="3200" dirty="0">
                <a:solidFill>
                  <a:srgbClr val="FF0000"/>
                </a:solidFill>
              </a:rPr>
              <a:t>&lt;</a:t>
            </a:r>
            <a:r>
              <a:rPr lang="fr-FR" sz="3200" dirty="0" err="1">
                <a:solidFill>
                  <a:srgbClr val="FF0000"/>
                </a:solidFill>
              </a:rPr>
              <a:t>head</a:t>
            </a:r>
            <a:r>
              <a:rPr lang="fr-FR" sz="3200" dirty="0"/>
              <a:t>&gt; et une seule balise </a:t>
            </a:r>
            <a:r>
              <a:rPr lang="fr-FR" sz="3200" dirty="0">
                <a:solidFill>
                  <a:srgbClr val="FF0000"/>
                </a:solidFill>
              </a:rPr>
              <a:t>&lt;body&gt;</a:t>
            </a:r>
            <a:r>
              <a:rPr lang="fr-FR" sz="3200" dirty="0"/>
              <a:t>.</a:t>
            </a:r>
          </a:p>
          <a:p>
            <a:pPr marL="36000" indent="0" algn="just" rtl="0">
              <a:spcBef>
                <a:spcPts val="0"/>
              </a:spcBef>
              <a:buNone/>
            </a:pPr>
            <a:r>
              <a:rPr lang="fr-FR" sz="3200" dirty="0"/>
              <a:t>La balise </a:t>
            </a:r>
            <a:r>
              <a:rPr lang="fr-FR" sz="3200">
                <a:solidFill>
                  <a:srgbClr val="C00000"/>
                </a:solidFill>
              </a:rPr>
              <a:t>&lt;html&gt; </a:t>
            </a:r>
            <a:r>
              <a:rPr lang="fr-FR" sz="3200"/>
              <a:t>encadre </a:t>
            </a:r>
            <a:r>
              <a:rPr lang="fr-FR" sz="3200" dirty="0"/>
              <a:t>l'ensemble des autres balises.</a:t>
            </a:r>
          </a:p>
          <a:p>
            <a:pPr marL="36000" indent="0" algn="just" rtl="0">
              <a:spcBef>
                <a:spcPts val="0"/>
              </a:spcBef>
              <a:buNone/>
            </a:pPr>
            <a:br>
              <a:rPr lang="fr-FR" sz="3200" dirty="0"/>
            </a:br>
            <a:r>
              <a:rPr lang="fr-FR" sz="3200" dirty="0"/>
              <a:t>La balise &lt;html&gt; contient deux grandes balises : </a:t>
            </a:r>
            <a:r>
              <a:rPr lang="fr-FR" sz="3200" dirty="0">
                <a:solidFill>
                  <a:srgbClr val="C00000"/>
                </a:solidFill>
              </a:rPr>
              <a:t>&lt;</a:t>
            </a:r>
            <a:r>
              <a:rPr lang="fr-FR" sz="3200" dirty="0" err="1">
                <a:solidFill>
                  <a:srgbClr val="C00000"/>
                </a:solidFill>
              </a:rPr>
              <a:t>head</a:t>
            </a:r>
            <a:r>
              <a:rPr lang="fr-FR" sz="3200" dirty="0">
                <a:solidFill>
                  <a:srgbClr val="C00000"/>
                </a:solidFill>
              </a:rPr>
              <a:t>&gt;, </a:t>
            </a:r>
            <a:r>
              <a:rPr lang="fr-FR" sz="3200" dirty="0"/>
              <a:t>qui va contenir tout l'en-tête de la page et </a:t>
            </a:r>
            <a:r>
              <a:rPr lang="fr-FR" sz="3200" dirty="0">
                <a:solidFill>
                  <a:srgbClr val="C00000"/>
                </a:solidFill>
              </a:rPr>
              <a:t>&lt;body&gt; </a:t>
            </a:r>
            <a:r>
              <a:rPr lang="fr-FR" sz="3200" dirty="0"/>
              <a:t>qui va contenir tout le corps du document. </a:t>
            </a:r>
            <a:endParaRPr lang="ar-DZ" sz="3200"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18</a:t>
            </a:fld>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380971" y="428604"/>
            <a:ext cx="8229600" cy="1143000"/>
          </a:xfrm>
        </p:spPr>
        <p:txBody>
          <a:bodyPr/>
          <a:lstStyle/>
          <a:p>
            <a:r>
              <a:rPr lang="fr-FR" dirty="0"/>
              <a:t>Analyse des balises</a:t>
            </a:r>
          </a:p>
        </p:txBody>
      </p:sp>
      <p:sp>
        <p:nvSpPr>
          <p:cNvPr id="211972" name="Rectangle 4"/>
          <p:cNvSpPr>
            <a:spLocks noGrp="1" noChangeArrowheads="1"/>
          </p:cNvSpPr>
          <p:nvPr>
            <p:ph idx="1"/>
          </p:nvPr>
        </p:nvSpPr>
        <p:spPr>
          <a:xfrm>
            <a:off x="203200" y="1142984"/>
            <a:ext cx="8712200" cy="4643470"/>
          </a:xfrm>
          <a:noFill/>
          <a:ln/>
        </p:spPr>
        <p:txBody>
          <a:bodyPr anchor="ctr">
            <a:noAutofit/>
          </a:bodyPr>
          <a:lstStyle/>
          <a:p>
            <a:pPr algn="l" rtl="0">
              <a:lnSpc>
                <a:spcPct val="125000"/>
              </a:lnSpc>
              <a:buFontTx/>
              <a:buBlip>
                <a:blip r:embed="rId2"/>
              </a:buBlip>
            </a:pPr>
            <a:r>
              <a:rPr lang="fr-FR" sz="2800" dirty="0"/>
              <a:t>Les noms d' éléments sont sensibles à la casse et sont écrits en </a:t>
            </a:r>
            <a:r>
              <a:rPr lang="fr-FR" sz="2800" b="1" dirty="0">
                <a:solidFill>
                  <a:srgbClr val="FF0000"/>
                </a:solidFill>
              </a:rPr>
              <a:t>minuscules</a:t>
            </a:r>
            <a:r>
              <a:rPr lang="fr-FR" sz="2800" dirty="0"/>
              <a:t>.</a:t>
            </a:r>
          </a:p>
          <a:p>
            <a:pPr algn="l" rtl="0">
              <a:lnSpc>
                <a:spcPct val="125000"/>
              </a:lnSpc>
              <a:buFontTx/>
              <a:buBlip>
                <a:blip r:embed="rId2"/>
              </a:buBlip>
            </a:pPr>
            <a:r>
              <a:rPr lang="fr-FR" sz="2800" dirty="0"/>
              <a:t>Les noms d'attributs sont sensibles à la casse, doivent être écrits en </a:t>
            </a:r>
            <a:r>
              <a:rPr lang="fr-FR" sz="2800" b="1" dirty="0">
                <a:solidFill>
                  <a:srgbClr val="FF0000"/>
                </a:solidFill>
              </a:rPr>
              <a:t>minuscules</a:t>
            </a:r>
            <a:r>
              <a:rPr lang="fr-FR" sz="2800" dirty="0"/>
              <a:t> et encadrées par des </a:t>
            </a:r>
            <a:r>
              <a:rPr lang="fr-FR" sz="2800" b="1" dirty="0"/>
              <a:t>guillemets</a:t>
            </a:r>
            <a:r>
              <a:rPr lang="fr-FR" sz="2800" dirty="0"/>
              <a:t>. Tous les attributs doivent recevoir </a:t>
            </a:r>
            <a:r>
              <a:rPr lang="fr-FR" sz="2800" b="1" dirty="0">
                <a:solidFill>
                  <a:srgbClr val="FF0000"/>
                </a:solidFill>
              </a:rPr>
              <a:t>une valeur</a:t>
            </a:r>
            <a:r>
              <a:rPr lang="fr-FR" sz="2800" dirty="0"/>
              <a:t>.</a:t>
            </a:r>
          </a:p>
          <a:p>
            <a:pPr algn="l" rtl="0">
              <a:lnSpc>
                <a:spcPct val="125000"/>
              </a:lnSpc>
              <a:buFontTx/>
              <a:buBlip>
                <a:blip r:embed="rId2"/>
              </a:buBlip>
            </a:pPr>
            <a:r>
              <a:rPr lang="fr-FR" sz="2800" dirty="0"/>
              <a:t>Les balises fermantes sont obligatoires. </a:t>
            </a:r>
            <a:endParaRPr lang="fr-FR" sz="2800" b="1"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19</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457200" y="704088"/>
            <a:ext cx="8229600" cy="796086"/>
          </a:xfrm>
        </p:spPr>
        <p:txBody>
          <a:bodyPr>
            <a:normAutofit/>
          </a:bodyPr>
          <a:lstStyle/>
          <a:p>
            <a:r>
              <a:rPr lang="fr-FR" sz="4800" dirty="0"/>
              <a:t>HTML, l'origine</a:t>
            </a:r>
          </a:p>
        </p:txBody>
      </p:sp>
      <p:sp>
        <p:nvSpPr>
          <p:cNvPr id="1027" name="Rectangle 3"/>
          <p:cNvSpPr>
            <a:spLocks noGrp="1" noChangeArrowheads="1"/>
          </p:cNvSpPr>
          <p:nvPr>
            <p:ph idx="1"/>
          </p:nvPr>
        </p:nvSpPr>
        <p:spPr/>
        <p:txBody>
          <a:bodyPr>
            <a:normAutofit/>
          </a:bodyPr>
          <a:lstStyle/>
          <a:p>
            <a:pPr algn="just" rtl="0">
              <a:buFontTx/>
              <a:buBlip>
                <a:blip r:embed="rId2"/>
              </a:buBlip>
            </a:pPr>
            <a:r>
              <a:rPr lang="fr-FR" dirty="0"/>
              <a:t>HTML </a:t>
            </a:r>
            <a:r>
              <a:rPr lang="fr-FR" b="1" dirty="0">
                <a:solidFill>
                  <a:srgbClr val="FF0000"/>
                </a:solidFill>
                <a:effectLst>
                  <a:outerShdw blurRad="38100" dist="38100" dir="2700000" algn="tl">
                    <a:srgbClr val="000000">
                      <a:alpha val="43137"/>
                    </a:srgbClr>
                  </a:outerShdw>
                </a:effectLst>
              </a:rPr>
              <a:t>Hyper </a:t>
            </a:r>
            <a:r>
              <a:rPr lang="fr-FR" b="1" dirty="0" err="1">
                <a:solidFill>
                  <a:srgbClr val="FF0000"/>
                </a:solidFill>
                <a:effectLst>
                  <a:outerShdw blurRad="38100" dist="38100" dir="2700000" algn="tl">
                    <a:srgbClr val="000000">
                      <a:alpha val="43137"/>
                    </a:srgbClr>
                  </a:outerShdw>
                </a:effectLst>
              </a:rPr>
              <a:t>Text</a:t>
            </a:r>
            <a:r>
              <a:rPr lang="fr-FR" b="1" dirty="0">
                <a:solidFill>
                  <a:srgbClr val="FF0000"/>
                </a:solidFill>
                <a:effectLst>
                  <a:outerShdw blurRad="38100" dist="38100" dir="2700000" algn="tl">
                    <a:srgbClr val="000000">
                      <a:alpha val="43137"/>
                    </a:srgbClr>
                  </a:outerShdw>
                </a:effectLst>
              </a:rPr>
              <a:t> </a:t>
            </a:r>
            <a:r>
              <a:rPr lang="fr-FR" b="1" dirty="0" err="1">
                <a:solidFill>
                  <a:srgbClr val="FF0000"/>
                </a:solidFill>
                <a:effectLst>
                  <a:outerShdw blurRad="38100" dist="38100" dir="2700000" algn="tl">
                    <a:srgbClr val="000000">
                      <a:alpha val="43137"/>
                    </a:srgbClr>
                  </a:outerShdw>
                </a:effectLst>
              </a:rPr>
              <a:t>Markup</a:t>
            </a:r>
            <a:r>
              <a:rPr lang="fr-FR" b="1" dirty="0">
                <a:solidFill>
                  <a:srgbClr val="FF0000"/>
                </a:solidFill>
                <a:effectLst>
                  <a:outerShdw blurRad="38100" dist="38100" dir="2700000" algn="tl">
                    <a:srgbClr val="000000">
                      <a:alpha val="43137"/>
                    </a:srgbClr>
                  </a:outerShdw>
                </a:effectLst>
              </a:rPr>
              <a:t> </a:t>
            </a:r>
            <a:r>
              <a:rPr lang="fr-FR" b="1" dirty="0" err="1">
                <a:solidFill>
                  <a:srgbClr val="FF0000"/>
                </a:solidFill>
                <a:effectLst>
                  <a:outerShdw blurRad="38100" dist="38100" dir="2700000" algn="tl">
                    <a:srgbClr val="000000">
                      <a:alpha val="43137"/>
                    </a:srgbClr>
                  </a:outerShdw>
                </a:effectLst>
              </a:rPr>
              <a:t>Language</a:t>
            </a:r>
            <a:r>
              <a:rPr lang="fr-FR" dirty="0">
                <a:solidFill>
                  <a:srgbClr val="FF0000"/>
                </a:solidFill>
                <a:effectLst>
                  <a:outerShdw blurRad="38100" dist="38100" dir="2700000" algn="tl">
                    <a:srgbClr val="000000">
                      <a:alpha val="43137"/>
                    </a:srgbClr>
                  </a:outerShdw>
                </a:effectLst>
              </a:rPr>
              <a:t> </a:t>
            </a:r>
            <a:r>
              <a:rPr lang="fr-FR" dirty="0"/>
              <a:t>est né en 1989 sous l'impulsion de </a:t>
            </a:r>
            <a:r>
              <a:rPr lang="fr-FR" dirty="0">
                <a:solidFill>
                  <a:schemeClr val="accent5">
                    <a:lumMod val="50000"/>
                  </a:schemeClr>
                </a:solidFill>
                <a:effectLst>
                  <a:outerShdw blurRad="38100" dist="38100" dir="2700000" algn="tl">
                    <a:srgbClr val="000000">
                      <a:alpha val="43137"/>
                    </a:srgbClr>
                  </a:outerShdw>
                </a:effectLst>
              </a:rPr>
              <a:t>Tim </a:t>
            </a:r>
            <a:r>
              <a:rPr lang="fr-FR" dirty="0" err="1">
                <a:solidFill>
                  <a:schemeClr val="accent5">
                    <a:lumMod val="50000"/>
                  </a:schemeClr>
                </a:solidFill>
                <a:effectLst>
                  <a:outerShdw blurRad="38100" dist="38100" dir="2700000" algn="tl">
                    <a:srgbClr val="000000">
                      <a:alpha val="43137"/>
                    </a:srgbClr>
                  </a:outerShdw>
                </a:effectLst>
              </a:rPr>
              <a:t>Berners</a:t>
            </a:r>
            <a:r>
              <a:rPr lang="fr-FR" dirty="0">
                <a:solidFill>
                  <a:schemeClr val="accent5">
                    <a:lumMod val="50000"/>
                  </a:schemeClr>
                </a:solidFill>
                <a:effectLst>
                  <a:outerShdw blurRad="38100" dist="38100" dir="2700000" algn="tl">
                    <a:srgbClr val="000000">
                      <a:alpha val="43137"/>
                    </a:srgbClr>
                  </a:outerShdw>
                </a:effectLst>
              </a:rPr>
              <a:t> Lee</a:t>
            </a:r>
            <a:r>
              <a:rPr lang="fr-FR" dirty="0"/>
              <a:t>, " inventeur " du Web. </a:t>
            </a:r>
          </a:p>
          <a:p>
            <a:pPr algn="just" rtl="0">
              <a:buFontTx/>
              <a:buBlip>
                <a:blip r:embed="rId2"/>
              </a:buBlip>
            </a:pPr>
            <a:endParaRPr lang="fr-FR" dirty="0"/>
          </a:p>
          <a:p>
            <a:pPr algn="just" rtl="0">
              <a:buFontTx/>
              <a:buBlip>
                <a:blip r:embed="rId2"/>
              </a:buBlip>
            </a:pPr>
            <a:r>
              <a:rPr lang="fr-FR" dirty="0"/>
              <a:t>HTML est basé sur </a:t>
            </a:r>
            <a:r>
              <a:rPr lang="fr-FR" b="1" dirty="0"/>
              <a:t>SGML (</a:t>
            </a:r>
            <a:r>
              <a:rPr lang="fr-FR" b="1" dirty="0" err="1"/>
              <a:t>Structured</a:t>
            </a:r>
            <a:r>
              <a:rPr lang="fr-FR" b="1" dirty="0"/>
              <a:t> </a:t>
            </a:r>
            <a:r>
              <a:rPr lang="fr-FR" b="1" dirty="0" err="1"/>
              <a:t>Markup</a:t>
            </a:r>
            <a:r>
              <a:rPr lang="fr-FR" b="1" dirty="0"/>
              <a:t> </a:t>
            </a:r>
            <a:r>
              <a:rPr lang="fr-FR" b="1" dirty="0" err="1"/>
              <a:t>Language</a:t>
            </a:r>
            <a:r>
              <a:rPr lang="fr-FR" b="1" dirty="0"/>
              <a:t>)</a:t>
            </a:r>
            <a:r>
              <a:rPr lang="fr-FR" dirty="0"/>
              <a:t>, qui est une vieille norme utilisée pour la description de documents. Elle est conçue pour les grosses documentations techniques.</a:t>
            </a:r>
          </a:p>
          <a:p>
            <a:pPr algn="just" rtl="0">
              <a:buFontTx/>
              <a:buBlip>
                <a:blip r:embed="rId2"/>
              </a:buBlip>
            </a:pPr>
            <a:endParaRPr lang="fr-FR" dirty="0"/>
          </a:p>
          <a:p>
            <a:pPr algn="just" rtl="0">
              <a:buFontTx/>
              <a:buBlip>
                <a:blip r:embed="rId2"/>
              </a:buBlip>
            </a:pPr>
            <a:r>
              <a:rPr lang="fr-FR" dirty="0"/>
              <a:t>HTML est une </a:t>
            </a:r>
            <a:r>
              <a:rPr lang="fr-FR" b="1" dirty="0"/>
              <a:t>instance</a:t>
            </a:r>
            <a:r>
              <a:rPr lang="fr-FR" dirty="0"/>
              <a:t> de SGML.</a:t>
            </a:r>
          </a:p>
          <a:p>
            <a:pPr>
              <a:buFontTx/>
              <a:buBlip>
                <a:blip r:embed="rId2"/>
              </a:buBlip>
            </a:pPr>
            <a:endParaRPr lang="fr-FR"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2</a:t>
            </a:fld>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938962"/>
          </a:xfrm>
        </p:spPr>
        <p:txBody>
          <a:bodyPr/>
          <a:lstStyle/>
          <a:p>
            <a:r>
              <a:rPr lang="fr-FR" dirty="0"/>
              <a:t>Titre d’un fichier HTML</a:t>
            </a:r>
            <a:endParaRPr lang="ar-DZ" dirty="0"/>
          </a:p>
        </p:txBody>
      </p:sp>
      <p:sp>
        <p:nvSpPr>
          <p:cNvPr id="3" name="Espace réservé du contenu 2"/>
          <p:cNvSpPr>
            <a:spLocks noGrp="1"/>
          </p:cNvSpPr>
          <p:nvPr>
            <p:ph idx="1"/>
          </p:nvPr>
        </p:nvSpPr>
        <p:spPr>
          <a:xfrm>
            <a:off x="457200" y="1785926"/>
            <a:ext cx="8229600" cy="4538674"/>
          </a:xfrm>
        </p:spPr>
        <p:txBody>
          <a:bodyPr>
            <a:normAutofit fontScale="92500"/>
          </a:bodyPr>
          <a:lstStyle/>
          <a:p>
            <a:pPr algn="l" rtl="0">
              <a:buNone/>
            </a:pPr>
            <a:r>
              <a:rPr lang="fr-FR" dirty="0"/>
              <a:t>Chaque fichier HTML devrait avoir un titre. C'est particulièrement important pour les raisons suivantes:</a:t>
            </a:r>
          </a:p>
          <a:p>
            <a:pPr algn="l" rtl="0"/>
            <a:r>
              <a:rPr lang="fr-FR" dirty="0"/>
              <a:t>Le titre du fichier est indiqué dans la ligne de titre de la fenêtre d'affichage lors de l'affichage sur le navigateur Web.</a:t>
            </a:r>
          </a:p>
          <a:p>
            <a:pPr algn="l" rtl="0"/>
            <a:r>
              <a:rPr lang="fr-FR" dirty="0"/>
              <a:t>Le titre du fichier est affiché dans le navigateur WWW dans l'historique des pages déjà visitées.</a:t>
            </a:r>
          </a:p>
          <a:p>
            <a:pPr algn="l" rtl="0"/>
            <a:r>
              <a:rPr lang="fr-FR" dirty="0"/>
              <a:t>Le titre du fichier sert sur le WWW à beaucoup de programmes de recherche automatiques d'entrée importante. Si le fichier et son contenu sont dans les résultats, beaucoup de moteurs de recherche proposent le titre du fichier comme lien pouvant être cliqué.</a:t>
            </a:r>
          </a:p>
          <a:p>
            <a:pPr algn="l" rtl="0"/>
            <a:endParaRPr lang="ar-DZ"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20</a:t>
            </a:fld>
            <a:endParaRPr lang="fr-F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938962"/>
          </a:xfrm>
        </p:spPr>
        <p:txBody>
          <a:bodyPr/>
          <a:lstStyle/>
          <a:p>
            <a:r>
              <a:rPr lang="fr-FR" dirty="0"/>
              <a:t>Exemple de Titre</a:t>
            </a:r>
            <a:endParaRPr lang="ar-DZ" dirty="0"/>
          </a:p>
        </p:txBody>
      </p:sp>
      <p:sp>
        <p:nvSpPr>
          <p:cNvPr id="3" name="Espace réservé du contenu 2"/>
          <p:cNvSpPr>
            <a:spLocks noGrp="1"/>
          </p:cNvSpPr>
          <p:nvPr>
            <p:ph idx="1"/>
          </p:nvPr>
        </p:nvSpPr>
        <p:spPr/>
        <p:txBody>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sz="4400" dirty="0">
                <a:solidFill>
                  <a:srgbClr val="FF0000"/>
                </a:solidFill>
              </a:rPr>
              <a:t>&lt;</a:t>
            </a:r>
            <a:r>
              <a:rPr lang="fr-FR" sz="4400" dirty="0" err="1">
                <a:solidFill>
                  <a:srgbClr val="FF0000"/>
                </a:solidFill>
              </a:rPr>
              <a:t>title</a:t>
            </a:r>
            <a:r>
              <a:rPr lang="fr-FR" sz="4400" dirty="0">
                <a:solidFill>
                  <a:srgbClr val="FF0000"/>
                </a:solidFill>
              </a:rPr>
              <a:t>&gt;Titre de la page&lt;/</a:t>
            </a:r>
            <a:r>
              <a:rPr lang="fr-FR" sz="4400" dirty="0" err="1">
                <a:solidFill>
                  <a:srgbClr val="FF0000"/>
                </a:solidFill>
              </a:rPr>
              <a:t>title</a:t>
            </a:r>
            <a:r>
              <a:rPr lang="fr-FR" sz="4400" dirty="0">
                <a:solidFill>
                  <a:srgbClr val="FF0000"/>
                </a:solidFill>
              </a:rPr>
              <a:t>&gt;</a:t>
            </a:r>
          </a:p>
          <a:p>
            <a:pPr algn="l" rtl="0">
              <a:buNone/>
            </a:pPr>
            <a:r>
              <a:rPr lang="fr-FR" dirty="0"/>
              <a:t>  </a:t>
            </a:r>
            <a:r>
              <a:rPr lang="fr-FR" i="1" dirty="0"/>
              <a:t>&lt;!-- ... autres mentions dans l'entête du fichier ... --&gt;</a:t>
            </a:r>
          </a:p>
          <a:p>
            <a:pPr algn="l" rtl="0">
              <a:buNone/>
            </a:pPr>
            <a:r>
              <a:rPr lang="fr-FR" dirty="0"/>
              <a:t>&lt;/</a:t>
            </a:r>
            <a:r>
              <a:rPr lang="fr-FR" dirty="0" err="1"/>
              <a:t>head</a:t>
            </a:r>
            <a:r>
              <a:rPr lang="fr-FR" dirty="0"/>
              <a:t>&gt;</a:t>
            </a:r>
          </a:p>
          <a:p>
            <a:pPr algn="l" rtl="0">
              <a:buNone/>
            </a:pPr>
            <a:r>
              <a:rPr lang="fr-FR" dirty="0"/>
              <a:t>&lt;/html&gt;</a:t>
            </a:r>
            <a:endParaRPr lang="ar-DZ"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21</a:t>
            </a:fld>
            <a:endParaRPr lang="fr-F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507972" y="500042"/>
            <a:ext cx="8229600" cy="1357322"/>
          </a:xfrm>
        </p:spPr>
        <p:txBody>
          <a:bodyPr>
            <a:noAutofit/>
          </a:bodyPr>
          <a:lstStyle/>
          <a:p>
            <a:pPr algn="ctr" rtl="0"/>
            <a:r>
              <a:rPr lang="ar-DZ" sz="3600" dirty="0"/>
              <a:t> </a:t>
            </a:r>
            <a:r>
              <a:rPr lang="fr-FR" sz="3600" dirty="0"/>
              <a:t> </a:t>
            </a:r>
            <a:r>
              <a:rPr lang="fr-FR" sz="5400" dirty="0"/>
              <a:t>Réglage pour tout un fichier</a:t>
            </a:r>
            <a:br>
              <a:rPr lang="fr-FR" sz="3600" dirty="0"/>
            </a:br>
            <a:r>
              <a:rPr lang="fr-FR" sz="3600" dirty="0"/>
              <a:t>Couleur pour l'arrière plan, le texte et les liens</a:t>
            </a:r>
            <a:endParaRPr lang="fr-FR" sz="3600" dirty="0">
              <a:solidFill>
                <a:srgbClr val="FF0000"/>
              </a:solidFill>
            </a:endParaRP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22</a:t>
            </a:fld>
            <a:endParaRPr lang="fr-FR"/>
          </a:p>
        </p:txBody>
      </p:sp>
      <p:sp>
        <p:nvSpPr>
          <p:cNvPr id="69638" name="Rectangle 6"/>
          <p:cNvSpPr>
            <a:spLocks noChangeArrowheads="1"/>
          </p:cNvSpPr>
          <p:nvPr/>
        </p:nvSpPr>
        <p:spPr bwMode="auto">
          <a:xfrm>
            <a:off x="253972" y="2000241"/>
            <a:ext cx="8619098" cy="330552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nSpc>
                <a:spcPct val="90000"/>
              </a:lnSpc>
              <a:spcBef>
                <a:spcPct val="50000"/>
              </a:spcBef>
              <a:buClr>
                <a:srgbClr val="352377"/>
              </a:buClr>
              <a:buSzPct val="65000"/>
            </a:pPr>
            <a:r>
              <a:rPr lang="fr-FR" sz="1800" dirty="0">
                <a:solidFill>
                  <a:srgbClr val="000066"/>
                </a:solidFill>
                <a:latin typeface="Sylfaen" pitchFamily="18" charset="0"/>
                <a:cs typeface="Arial" pitchFamily="34" charset="0"/>
              </a:rPr>
              <a:t>&lt;html&gt; </a:t>
            </a:r>
          </a:p>
          <a:p>
            <a:pPr>
              <a:lnSpc>
                <a:spcPct val="90000"/>
              </a:lnSpc>
              <a:spcBef>
                <a:spcPct val="50000"/>
              </a:spcBef>
              <a:buClr>
                <a:srgbClr val="352377"/>
              </a:buClr>
              <a:buSzPct val="65000"/>
            </a:pPr>
            <a:r>
              <a:rPr lang="fr-FR" sz="1800" dirty="0">
                <a:solidFill>
                  <a:srgbClr val="000066"/>
                </a:solidFill>
                <a:latin typeface="Sylfaen" pitchFamily="18" charset="0"/>
                <a:cs typeface="Arial" pitchFamily="34" charset="0"/>
              </a:rPr>
              <a:t>&lt;</a:t>
            </a:r>
            <a:r>
              <a:rPr lang="fr-FR" sz="1800" dirty="0" err="1">
                <a:solidFill>
                  <a:srgbClr val="000066"/>
                </a:solidFill>
                <a:latin typeface="Sylfaen" pitchFamily="18" charset="0"/>
                <a:cs typeface="Arial" pitchFamily="34" charset="0"/>
              </a:rPr>
              <a:t>head</a:t>
            </a:r>
            <a:r>
              <a:rPr lang="fr-FR" sz="1800" dirty="0">
                <a:solidFill>
                  <a:srgbClr val="000066"/>
                </a:solidFill>
                <a:latin typeface="Sylfaen" pitchFamily="18" charset="0"/>
                <a:cs typeface="Arial" pitchFamily="34" charset="0"/>
              </a:rPr>
              <a:t>&gt; &lt;</a:t>
            </a:r>
            <a:r>
              <a:rPr lang="fr-FR" sz="1800" dirty="0" err="1">
                <a:solidFill>
                  <a:srgbClr val="000066"/>
                </a:solidFill>
                <a:latin typeface="Sylfaen" pitchFamily="18" charset="0"/>
                <a:cs typeface="Arial" pitchFamily="34" charset="0"/>
              </a:rPr>
              <a:t>title</a:t>
            </a:r>
            <a:r>
              <a:rPr lang="fr-FR" sz="1800" dirty="0">
                <a:solidFill>
                  <a:srgbClr val="000066"/>
                </a:solidFill>
                <a:latin typeface="Sylfaen" pitchFamily="18" charset="0"/>
                <a:cs typeface="Arial" pitchFamily="34" charset="0"/>
              </a:rPr>
              <a:t>&gt;Texte du titre&lt;/</a:t>
            </a:r>
            <a:r>
              <a:rPr lang="fr-FR" sz="1800" dirty="0" err="1">
                <a:solidFill>
                  <a:srgbClr val="000066"/>
                </a:solidFill>
                <a:latin typeface="Sylfaen" pitchFamily="18" charset="0"/>
                <a:cs typeface="Arial" pitchFamily="34" charset="0"/>
              </a:rPr>
              <a:t>title</a:t>
            </a:r>
            <a:r>
              <a:rPr lang="fr-FR" sz="1800" dirty="0">
                <a:solidFill>
                  <a:srgbClr val="000066"/>
                </a:solidFill>
                <a:latin typeface="Sylfaen" pitchFamily="18" charset="0"/>
                <a:cs typeface="Arial" pitchFamily="34" charset="0"/>
              </a:rPr>
              <a:t>&gt;</a:t>
            </a:r>
          </a:p>
          <a:p>
            <a:pPr>
              <a:lnSpc>
                <a:spcPct val="90000"/>
              </a:lnSpc>
              <a:spcBef>
                <a:spcPct val="50000"/>
              </a:spcBef>
              <a:buClr>
                <a:srgbClr val="352377"/>
              </a:buClr>
              <a:buSzPct val="65000"/>
            </a:pPr>
            <a:r>
              <a:rPr lang="fr-FR" sz="1800" dirty="0">
                <a:solidFill>
                  <a:srgbClr val="000066"/>
                </a:solidFill>
                <a:latin typeface="Sylfaen" pitchFamily="18" charset="0"/>
                <a:cs typeface="Arial" pitchFamily="34" charset="0"/>
              </a:rPr>
              <a:t> &lt;/</a:t>
            </a:r>
            <a:r>
              <a:rPr lang="fr-FR" sz="1800" dirty="0" err="1">
                <a:solidFill>
                  <a:srgbClr val="000066"/>
                </a:solidFill>
                <a:latin typeface="Sylfaen" pitchFamily="18" charset="0"/>
                <a:cs typeface="Arial" pitchFamily="34" charset="0"/>
              </a:rPr>
              <a:t>head</a:t>
            </a:r>
            <a:r>
              <a:rPr lang="fr-FR" sz="1800" dirty="0">
                <a:solidFill>
                  <a:srgbClr val="000066"/>
                </a:solidFill>
                <a:latin typeface="Sylfaen" pitchFamily="18" charset="0"/>
                <a:cs typeface="Arial" pitchFamily="34" charset="0"/>
              </a:rPr>
              <a:t>&gt;</a:t>
            </a:r>
          </a:p>
          <a:p>
            <a:pPr>
              <a:lnSpc>
                <a:spcPct val="90000"/>
              </a:lnSpc>
              <a:spcBef>
                <a:spcPct val="50000"/>
              </a:spcBef>
              <a:buClr>
                <a:srgbClr val="352377"/>
              </a:buClr>
              <a:buSzPct val="65000"/>
            </a:pPr>
            <a:r>
              <a:rPr lang="fr-FR" sz="1800" dirty="0">
                <a:solidFill>
                  <a:srgbClr val="000066"/>
                </a:solidFill>
                <a:latin typeface="Sylfaen" pitchFamily="18" charset="0"/>
                <a:cs typeface="Arial" pitchFamily="34" charset="0"/>
              </a:rPr>
              <a:t> &lt;body </a:t>
            </a:r>
            <a:r>
              <a:rPr lang="fr-FR" sz="1800" dirty="0" err="1">
                <a:solidFill>
                  <a:srgbClr val="C00000"/>
                </a:solidFill>
                <a:latin typeface="Sylfaen" pitchFamily="18" charset="0"/>
                <a:cs typeface="Arial" pitchFamily="34" charset="0"/>
              </a:rPr>
              <a:t>bgcolor</a:t>
            </a:r>
            <a:r>
              <a:rPr lang="fr-FR" sz="1800" dirty="0">
                <a:solidFill>
                  <a:srgbClr val="C00000"/>
                </a:solidFill>
                <a:latin typeface="Sylfaen" pitchFamily="18" charset="0"/>
                <a:cs typeface="Arial" pitchFamily="34" charset="0"/>
              </a:rPr>
              <a:t>="#663333" </a:t>
            </a:r>
            <a:r>
              <a:rPr lang="fr-FR" sz="1800" dirty="0" err="1">
                <a:solidFill>
                  <a:srgbClr val="C00000"/>
                </a:solidFill>
                <a:latin typeface="Sylfaen" pitchFamily="18" charset="0"/>
                <a:cs typeface="Arial" pitchFamily="34" charset="0"/>
              </a:rPr>
              <a:t>text</a:t>
            </a:r>
            <a:r>
              <a:rPr lang="fr-FR" sz="1800" dirty="0">
                <a:solidFill>
                  <a:srgbClr val="C00000"/>
                </a:solidFill>
                <a:latin typeface="Sylfaen" pitchFamily="18" charset="0"/>
                <a:cs typeface="Arial" pitchFamily="34" charset="0"/>
              </a:rPr>
              <a:t>="#FFCC99" </a:t>
            </a:r>
            <a:r>
              <a:rPr lang="fr-FR" sz="1800" dirty="0" err="1">
                <a:solidFill>
                  <a:srgbClr val="C00000"/>
                </a:solidFill>
                <a:latin typeface="Sylfaen" pitchFamily="18" charset="0"/>
                <a:cs typeface="Arial" pitchFamily="34" charset="0"/>
              </a:rPr>
              <a:t>link</a:t>
            </a:r>
            <a:r>
              <a:rPr lang="fr-FR" sz="1800" dirty="0">
                <a:solidFill>
                  <a:srgbClr val="C00000"/>
                </a:solidFill>
                <a:latin typeface="Sylfaen" pitchFamily="18" charset="0"/>
                <a:cs typeface="Arial" pitchFamily="34" charset="0"/>
              </a:rPr>
              <a:t>="#FF9966" </a:t>
            </a:r>
            <a:r>
              <a:rPr lang="fr-FR" sz="1800" dirty="0" err="1">
                <a:solidFill>
                  <a:srgbClr val="C00000"/>
                </a:solidFill>
                <a:latin typeface="Sylfaen" pitchFamily="18" charset="0"/>
                <a:cs typeface="Arial" pitchFamily="34" charset="0"/>
              </a:rPr>
              <a:t>vlink</a:t>
            </a:r>
            <a:r>
              <a:rPr lang="fr-FR" sz="1800" dirty="0">
                <a:solidFill>
                  <a:srgbClr val="C00000"/>
                </a:solidFill>
                <a:latin typeface="Sylfaen" pitchFamily="18" charset="0"/>
                <a:cs typeface="Arial" pitchFamily="34" charset="0"/>
              </a:rPr>
              <a:t>="#FF9900" </a:t>
            </a:r>
            <a:r>
              <a:rPr lang="fr-FR" sz="1800" dirty="0" err="1">
                <a:solidFill>
                  <a:srgbClr val="C00000"/>
                </a:solidFill>
                <a:latin typeface="Sylfaen" pitchFamily="18" charset="0"/>
                <a:cs typeface="Arial" pitchFamily="34" charset="0"/>
              </a:rPr>
              <a:t>alink</a:t>
            </a:r>
            <a:r>
              <a:rPr lang="fr-FR" sz="1800" dirty="0">
                <a:solidFill>
                  <a:srgbClr val="C00000"/>
                </a:solidFill>
                <a:latin typeface="Sylfaen" pitchFamily="18" charset="0"/>
                <a:cs typeface="Arial" pitchFamily="34" charset="0"/>
              </a:rPr>
              <a:t>="#FFFFFF"</a:t>
            </a:r>
            <a:r>
              <a:rPr lang="fr-FR" sz="1800" dirty="0">
                <a:solidFill>
                  <a:srgbClr val="000066"/>
                </a:solidFill>
                <a:latin typeface="Sylfaen" pitchFamily="18" charset="0"/>
                <a:cs typeface="Arial" pitchFamily="34" charset="0"/>
              </a:rPr>
              <a:t>&gt; </a:t>
            </a:r>
          </a:p>
          <a:p>
            <a:pPr>
              <a:lnSpc>
                <a:spcPct val="90000"/>
              </a:lnSpc>
              <a:spcBef>
                <a:spcPct val="50000"/>
              </a:spcBef>
              <a:buClr>
                <a:srgbClr val="352377"/>
              </a:buClr>
              <a:buSzPct val="65000"/>
            </a:pPr>
            <a:r>
              <a:rPr lang="fr-FR" sz="1800" dirty="0">
                <a:solidFill>
                  <a:srgbClr val="000066"/>
                </a:solidFill>
                <a:latin typeface="Sylfaen" pitchFamily="18" charset="0"/>
                <a:cs typeface="Arial" pitchFamily="34" charset="0"/>
              </a:rPr>
              <a:t>&lt;h1&gt;texte&lt;/h1&gt; </a:t>
            </a:r>
          </a:p>
          <a:p>
            <a:pPr>
              <a:lnSpc>
                <a:spcPct val="90000"/>
              </a:lnSpc>
              <a:spcBef>
                <a:spcPct val="50000"/>
              </a:spcBef>
              <a:buClr>
                <a:srgbClr val="352377"/>
              </a:buClr>
              <a:buSzPct val="65000"/>
            </a:pPr>
            <a:r>
              <a:rPr lang="fr-FR" sz="1800" dirty="0">
                <a:solidFill>
                  <a:srgbClr val="000066"/>
                </a:solidFill>
                <a:latin typeface="Sylfaen" pitchFamily="18" charset="0"/>
                <a:cs typeface="Arial" pitchFamily="34" charset="0"/>
              </a:rPr>
              <a:t>&lt;a </a:t>
            </a:r>
            <a:r>
              <a:rPr lang="fr-FR" sz="1800" dirty="0" err="1">
                <a:solidFill>
                  <a:srgbClr val="000066"/>
                </a:solidFill>
                <a:latin typeface="Sylfaen" pitchFamily="18" charset="0"/>
                <a:cs typeface="Arial" pitchFamily="34" charset="0"/>
              </a:rPr>
              <a:t>href</a:t>
            </a:r>
            <a:r>
              <a:rPr lang="fr-FR" sz="1800" dirty="0">
                <a:solidFill>
                  <a:srgbClr val="000066"/>
                </a:solidFill>
                <a:latin typeface="Sylfaen" pitchFamily="18" charset="0"/>
                <a:cs typeface="Arial" pitchFamily="34" charset="0"/>
              </a:rPr>
              <a:t>="http://fr.yahoo.com/"&gt;lien à Yahoo&lt;/a&gt; </a:t>
            </a:r>
          </a:p>
          <a:p>
            <a:pPr>
              <a:lnSpc>
                <a:spcPct val="90000"/>
              </a:lnSpc>
              <a:spcBef>
                <a:spcPct val="50000"/>
              </a:spcBef>
              <a:buClr>
                <a:srgbClr val="352377"/>
              </a:buClr>
              <a:buSzPct val="65000"/>
            </a:pPr>
            <a:r>
              <a:rPr lang="fr-FR" sz="1800" dirty="0">
                <a:solidFill>
                  <a:srgbClr val="000066"/>
                </a:solidFill>
                <a:latin typeface="Sylfaen" pitchFamily="18" charset="0"/>
                <a:cs typeface="Arial" pitchFamily="34" charset="0"/>
              </a:rPr>
              <a:t>&lt;/body&gt;</a:t>
            </a:r>
          </a:p>
          <a:p>
            <a:pPr>
              <a:lnSpc>
                <a:spcPct val="90000"/>
              </a:lnSpc>
              <a:spcBef>
                <a:spcPct val="50000"/>
              </a:spcBef>
              <a:buClr>
                <a:srgbClr val="352377"/>
              </a:buClr>
              <a:buSzPct val="65000"/>
            </a:pPr>
            <a:r>
              <a:rPr lang="fr-FR" sz="1800" dirty="0">
                <a:solidFill>
                  <a:srgbClr val="000066"/>
                </a:solidFill>
                <a:latin typeface="Sylfaen" pitchFamily="18" charset="0"/>
                <a:cs typeface="Arial" pitchFamily="34" charset="0"/>
              </a:rPr>
              <a:t>&lt;/html&gt;</a:t>
            </a:r>
            <a:endParaRPr lang="fr-FR" b="0" dirty="0">
              <a:solidFill>
                <a:schemeClr val="tx2"/>
              </a:solidFill>
              <a:latin typeface="+mj-lt"/>
              <a:ea typeface="+mj-ea"/>
              <a:cs typeface="+mj-cs"/>
            </a:endParaRPr>
          </a:p>
        </p:txBody>
      </p:sp>
      <p:sp>
        <p:nvSpPr>
          <p:cNvPr id="9" name="Rectangle 2"/>
          <p:cNvSpPr txBox="1">
            <a:spLocks noChangeArrowheads="1"/>
          </p:cNvSpPr>
          <p:nvPr/>
        </p:nvSpPr>
        <p:spPr>
          <a:xfrm>
            <a:off x="163663" y="5143512"/>
            <a:ext cx="8890031" cy="1143008"/>
          </a:xfrm>
          <a:prstGeom prst="rect">
            <a:avLst/>
          </a:prstGeom>
        </p:spPr>
        <p:txBody>
          <a:bodyPr vert="horz" lIns="0" rIns="0" bIns="0" anchor="ctr">
            <a:noAutofit/>
          </a:bodyPr>
          <a:lstStyle/>
          <a:p>
            <a:pPr lvl="0" eaLnBrk="1" fontAlgn="auto" hangingPunct="1">
              <a:spcAft>
                <a:spcPts val="0"/>
              </a:spcAft>
            </a:pPr>
            <a:r>
              <a:rPr kumimoji="0" lang="ar-DZ" sz="1400" b="0" i="0" u="none" strike="noStrike" kern="1200" cap="none" spc="0" normalizeH="0" baseline="0" noProof="0" dirty="0">
                <a:ln>
                  <a:noFill/>
                </a:ln>
                <a:solidFill>
                  <a:schemeClr val="tx2"/>
                </a:solidFill>
                <a:effectLst/>
                <a:uLnTx/>
                <a:uFillTx/>
                <a:latin typeface="+mj-lt"/>
                <a:ea typeface="+mj-ea"/>
                <a:cs typeface="+mj-cs"/>
              </a:rPr>
              <a:t> </a:t>
            </a:r>
            <a:r>
              <a:rPr lang="fr-FR" sz="1400" b="0" dirty="0"/>
              <a:t>Avec </a:t>
            </a:r>
            <a:r>
              <a:rPr lang="fr-FR" sz="1400" b="0" dirty="0" err="1">
                <a:solidFill>
                  <a:srgbClr val="FF0000"/>
                </a:solidFill>
                <a:effectLst>
                  <a:outerShdw blurRad="38100" dist="38100" dir="2700000" algn="tl">
                    <a:srgbClr val="000000">
                      <a:alpha val="43137"/>
                    </a:srgbClr>
                  </a:outerShdw>
                </a:effectLst>
              </a:rPr>
              <a:t>text</a:t>
            </a:r>
            <a:r>
              <a:rPr lang="fr-FR" sz="1400" b="0" dirty="0">
                <a:solidFill>
                  <a:srgbClr val="FF0000"/>
                </a:solidFill>
                <a:effectLst>
                  <a:outerShdw blurRad="38100" dist="38100" dir="2700000" algn="tl">
                    <a:srgbClr val="000000">
                      <a:alpha val="43137"/>
                    </a:srgbClr>
                  </a:outerShdw>
                </a:effectLst>
              </a:rPr>
              <a:t>=</a:t>
            </a:r>
            <a:r>
              <a:rPr lang="fr-FR" sz="1400" b="0" dirty="0"/>
              <a:t> vous définissez une couleur pour le texte.</a:t>
            </a:r>
            <a:br>
              <a:rPr lang="fr-FR" sz="1400" b="0" dirty="0"/>
            </a:br>
            <a:r>
              <a:rPr lang="fr-FR" sz="1400" b="0" dirty="0"/>
              <a:t>Avec </a:t>
            </a:r>
            <a:r>
              <a:rPr lang="fr-FR" sz="1400" b="0" dirty="0" err="1">
                <a:solidFill>
                  <a:srgbClr val="FF0000"/>
                </a:solidFill>
                <a:effectLst>
                  <a:outerShdw blurRad="38100" dist="38100" dir="2700000" algn="tl">
                    <a:srgbClr val="000000">
                      <a:alpha val="43137"/>
                    </a:srgbClr>
                  </a:outerShdw>
                </a:effectLst>
              </a:rPr>
              <a:t>link</a:t>
            </a:r>
            <a:r>
              <a:rPr lang="fr-FR" sz="1400" b="0" dirty="0">
                <a:solidFill>
                  <a:srgbClr val="FF0000"/>
                </a:solidFill>
                <a:effectLst>
                  <a:outerShdw blurRad="38100" dist="38100" dir="2700000" algn="tl">
                    <a:srgbClr val="000000">
                      <a:alpha val="43137"/>
                    </a:srgbClr>
                  </a:outerShdw>
                </a:effectLst>
              </a:rPr>
              <a:t>=</a:t>
            </a:r>
            <a:r>
              <a:rPr lang="fr-FR" sz="1400" b="0" dirty="0"/>
              <a:t> vous définissez une couleur pour les liens à des fichiers non encore visités (</a:t>
            </a:r>
            <a:r>
              <a:rPr lang="fr-FR" sz="1400" b="0" i="1" dirty="0" err="1"/>
              <a:t>link</a:t>
            </a:r>
            <a:r>
              <a:rPr lang="fr-FR" sz="1400" b="0" i="1" dirty="0"/>
              <a:t> = lien</a:t>
            </a:r>
            <a:r>
              <a:rPr lang="fr-FR" sz="1400" b="0" dirty="0"/>
              <a:t>).</a:t>
            </a:r>
            <a:br>
              <a:rPr lang="fr-FR" sz="1400" b="0" dirty="0"/>
            </a:br>
            <a:r>
              <a:rPr lang="fr-FR" sz="1400" b="0" dirty="0"/>
              <a:t>Avec </a:t>
            </a:r>
            <a:r>
              <a:rPr lang="fr-FR" sz="1400" b="0" dirty="0" err="1">
                <a:solidFill>
                  <a:srgbClr val="FF0000"/>
                </a:solidFill>
                <a:effectLst>
                  <a:outerShdw blurRad="38100" dist="38100" dir="2700000" algn="tl">
                    <a:srgbClr val="000000">
                      <a:alpha val="43137"/>
                    </a:srgbClr>
                  </a:outerShdw>
                </a:effectLst>
              </a:rPr>
              <a:t>vlink</a:t>
            </a:r>
            <a:r>
              <a:rPr lang="fr-FR" sz="1400" b="0" dirty="0">
                <a:solidFill>
                  <a:srgbClr val="FF0000"/>
                </a:solidFill>
                <a:effectLst>
                  <a:outerShdw blurRad="38100" dist="38100" dir="2700000" algn="tl">
                    <a:srgbClr val="000000">
                      <a:alpha val="43137"/>
                    </a:srgbClr>
                  </a:outerShdw>
                </a:effectLst>
              </a:rPr>
              <a:t>=</a:t>
            </a:r>
            <a:r>
              <a:rPr lang="fr-FR" sz="1400" b="0" dirty="0"/>
              <a:t> vous définissez une couleur pour les liens à des fichiers déjà visités (</a:t>
            </a:r>
            <a:r>
              <a:rPr lang="fr-FR" sz="1400" b="0" i="1" dirty="0" err="1"/>
              <a:t>vlink</a:t>
            </a:r>
            <a:r>
              <a:rPr lang="fr-FR" sz="1400" b="0" i="1" dirty="0"/>
              <a:t> = </a:t>
            </a:r>
            <a:r>
              <a:rPr lang="fr-FR" sz="1400" b="0" i="1" dirty="0" err="1"/>
              <a:t>visited</a:t>
            </a:r>
            <a:r>
              <a:rPr lang="fr-FR" sz="1400" b="0" i="1" dirty="0"/>
              <a:t> </a:t>
            </a:r>
            <a:r>
              <a:rPr lang="fr-FR" sz="1400" b="0" i="1" dirty="0" err="1"/>
              <a:t>link</a:t>
            </a:r>
            <a:r>
              <a:rPr lang="fr-FR" sz="1400" b="0" i="1" dirty="0"/>
              <a:t> = lien visité</a:t>
            </a:r>
            <a:r>
              <a:rPr lang="fr-FR" sz="1400" b="0" dirty="0"/>
              <a:t>).</a:t>
            </a:r>
            <a:br>
              <a:rPr lang="fr-FR" sz="1400" b="0" dirty="0"/>
            </a:br>
            <a:r>
              <a:rPr lang="fr-FR" sz="1400" b="0" dirty="0"/>
              <a:t>Avec </a:t>
            </a:r>
            <a:r>
              <a:rPr lang="fr-FR" sz="1400" b="0" dirty="0" err="1">
                <a:solidFill>
                  <a:srgbClr val="FF0000"/>
                </a:solidFill>
                <a:effectLst>
                  <a:outerShdw blurRad="38100" dist="38100" dir="2700000" algn="tl">
                    <a:srgbClr val="000000">
                      <a:alpha val="43137"/>
                    </a:srgbClr>
                  </a:outerShdw>
                </a:effectLst>
              </a:rPr>
              <a:t>alink</a:t>
            </a:r>
            <a:r>
              <a:rPr lang="fr-FR" sz="1400" b="0" dirty="0">
                <a:solidFill>
                  <a:srgbClr val="FF0000"/>
                </a:solidFill>
                <a:effectLst>
                  <a:outerShdw blurRad="38100" dist="38100" dir="2700000" algn="tl">
                    <a:srgbClr val="000000">
                      <a:alpha val="43137"/>
                    </a:srgbClr>
                  </a:outerShdw>
                </a:effectLst>
              </a:rPr>
              <a:t>=</a:t>
            </a:r>
            <a:r>
              <a:rPr lang="fr-FR" sz="1400" b="0" dirty="0"/>
              <a:t> vous définissez une couleur pour les liens que l'utilisateur est juste en train de cliquer (</a:t>
            </a:r>
            <a:r>
              <a:rPr lang="fr-FR" sz="1400" b="0" i="1" dirty="0" err="1"/>
              <a:t>alink</a:t>
            </a:r>
            <a:r>
              <a:rPr lang="fr-FR" sz="1400" b="0" i="1" dirty="0"/>
              <a:t> = </a:t>
            </a:r>
            <a:r>
              <a:rPr lang="fr-FR" sz="1400" b="0" i="1" dirty="0" err="1"/>
              <a:t>activated</a:t>
            </a:r>
            <a:r>
              <a:rPr lang="fr-FR" sz="1400" b="0" i="1" dirty="0"/>
              <a:t> </a:t>
            </a:r>
            <a:r>
              <a:rPr lang="fr-FR" sz="1400" b="0" i="1" dirty="0" err="1"/>
              <a:t>link</a:t>
            </a:r>
            <a:r>
              <a:rPr lang="fr-FR" sz="1400" b="0" i="1" dirty="0"/>
              <a:t> = lien activé</a:t>
            </a:r>
            <a:r>
              <a:rPr lang="fr-FR" sz="1400" b="0" dirty="0"/>
              <a:t>).</a:t>
            </a:r>
            <a:endParaRPr kumimoji="0" lang="fr-FR" sz="1400" b="0"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507972" y="500042"/>
            <a:ext cx="8229600" cy="1357322"/>
          </a:xfrm>
        </p:spPr>
        <p:txBody>
          <a:bodyPr>
            <a:noAutofit/>
          </a:bodyPr>
          <a:lstStyle/>
          <a:p>
            <a:pPr algn="ctr" rtl="0"/>
            <a:r>
              <a:rPr lang="ar-DZ" sz="3600" dirty="0"/>
              <a:t> </a:t>
            </a:r>
            <a:r>
              <a:rPr lang="fr-FR" sz="3600" dirty="0"/>
              <a:t> </a:t>
            </a:r>
            <a:r>
              <a:rPr lang="fr-FR" sz="5400" dirty="0"/>
              <a:t>Réglage pour tout un fichier</a:t>
            </a:r>
            <a:br>
              <a:rPr lang="fr-FR" sz="3600" dirty="0"/>
            </a:br>
            <a:r>
              <a:rPr lang="fr-FR" sz="3600" b="1" dirty="0"/>
              <a:t> Images d'arrière plan</a:t>
            </a:r>
            <a:endParaRPr lang="fr-FR" sz="3600" dirty="0">
              <a:solidFill>
                <a:srgbClr val="FF0000"/>
              </a:solidFill>
            </a:endParaRP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23</a:t>
            </a:fld>
            <a:endParaRPr lang="fr-FR"/>
          </a:p>
        </p:txBody>
      </p:sp>
      <p:sp>
        <p:nvSpPr>
          <p:cNvPr id="69638" name="Rectangle 6"/>
          <p:cNvSpPr>
            <a:spLocks noChangeArrowheads="1"/>
          </p:cNvSpPr>
          <p:nvPr/>
        </p:nvSpPr>
        <p:spPr bwMode="auto">
          <a:xfrm>
            <a:off x="159026" y="2000242"/>
            <a:ext cx="8619098" cy="3662541"/>
          </a:xfrm>
          <a:prstGeom prst="rect">
            <a:avLst/>
          </a:prstGeom>
          <a:noFill/>
          <a:ln w="9525">
            <a:noFill/>
            <a:miter lim="800000"/>
            <a:headEnd/>
            <a:tailEnd/>
          </a:ln>
          <a:effectLst/>
        </p:spPr>
        <p:txBody>
          <a:bodyPr wrap="square">
            <a:spAutoFit/>
          </a:bodyPr>
          <a:lstStyle/>
          <a:p>
            <a:pPr>
              <a:lnSpc>
                <a:spcPct val="90000"/>
              </a:lnSpc>
              <a:spcBef>
                <a:spcPct val="50000"/>
              </a:spcBef>
              <a:buClr>
                <a:srgbClr val="352377"/>
              </a:buClr>
              <a:buSzPct val="65000"/>
            </a:pPr>
            <a:r>
              <a:rPr lang="fr-FR" sz="2000" dirty="0"/>
              <a:t>&lt;html&gt;</a:t>
            </a:r>
          </a:p>
          <a:p>
            <a:pPr>
              <a:lnSpc>
                <a:spcPct val="90000"/>
              </a:lnSpc>
              <a:spcBef>
                <a:spcPct val="50000"/>
              </a:spcBef>
              <a:buClr>
                <a:srgbClr val="352377"/>
              </a:buClr>
              <a:buSzPct val="65000"/>
            </a:pPr>
            <a:r>
              <a:rPr lang="fr-FR" sz="2000" dirty="0"/>
              <a:t>&lt;</a:t>
            </a:r>
            <a:r>
              <a:rPr lang="fr-FR" sz="2000" dirty="0" err="1"/>
              <a:t>head</a:t>
            </a:r>
            <a:r>
              <a:rPr lang="fr-FR" sz="2000" dirty="0"/>
              <a:t>&gt;</a:t>
            </a:r>
          </a:p>
          <a:p>
            <a:pPr>
              <a:lnSpc>
                <a:spcPct val="90000"/>
              </a:lnSpc>
              <a:spcBef>
                <a:spcPct val="50000"/>
              </a:spcBef>
              <a:buClr>
                <a:srgbClr val="352377"/>
              </a:buClr>
              <a:buSzPct val="65000"/>
            </a:pPr>
            <a:r>
              <a:rPr lang="fr-FR" sz="2000" dirty="0"/>
              <a:t>&lt;</a:t>
            </a:r>
            <a:r>
              <a:rPr lang="fr-FR" sz="2000" dirty="0" err="1"/>
              <a:t>title</a:t>
            </a:r>
            <a:r>
              <a:rPr lang="fr-FR" sz="2000" dirty="0"/>
              <a:t>&gt;Texte du titre&lt;/</a:t>
            </a:r>
            <a:r>
              <a:rPr lang="fr-FR" sz="2000" dirty="0" err="1"/>
              <a:t>title</a:t>
            </a:r>
            <a:r>
              <a:rPr lang="fr-FR" sz="2000" dirty="0"/>
              <a:t>&gt;</a:t>
            </a:r>
          </a:p>
          <a:p>
            <a:pPr>
              <a:lnSpc>
                <a:spcPct val="90000"/>
              </a:lnSpc>
              <a:spcBef>
                <a:spcPct val="50000"/>
              </a:spcBef>
              <a:buClr>
                <a:srgbClr val="352377"/>
              </a:buClr>
              <a:buSzPct val="65000"/>
            </a:pPr>
            <a:r>
              <a:rPr lang="fr-FR" sz="2000" dirty="0"/>
              <a:t>&lt;/</a:t>
            </a:r>
            <a:r>
              <a:rPr lang="fr-FR" sz="2000" dirty="0" err="1"/>
              <a:t>head</a:t>
            </a:r>
            <a:r>
              <a:rPr lang="fr-FR" sz="2000" dirty="0"/>
              <a:t>&gt;</a:t>
            </a:r>
          </a:p>
          <a:p>
            <a:pPr>
              <a:lnSpc>
                <a:spcPct val="90000"/>
              </a:lnSpc>
              <a:spcBef>
                <a:spcPct val="50000"/>
              </a:spcBef>
              <a:buClr>
                <a:srgbClr val="352377"/>
              </a:buClr>
              <a:buSzPct val="65000"/>
            </a:pPr>
            <a:r>
              <a:rPr lang="fr-FR" sz="2000" dirty="0"/>
              <a:t>&lt;body </a:t>
            </a:r>
            <a:r>
              <a:rPr lang="fr-FR" sz="2000" dirty="0">
                <a:solidFill>
                  <a:srgbClr val="C00000"/>
                </a:solidFill>
                <a:effectLst>
                  <a:outerShdw blurRad="38100" dist="38100" dir="2700000" algn="tl">
                    <a:srgbClr val="000000">
                      <a:alpha val="43137"/>
                    </a:srgbClr>
                  </a:outerShdw>
                </a:effectLst>
              </a:rPr>
              <a:t>background=« /image/arrplan.jpg" </a:t>
            </a:r>
            <a:r>
              <a:rPr lang="fr-FR" sz="2000" dirty="0" err="1">
                <a:solidFill>
                  <a:srgbClr val="C00000"/>
                </a:solidFill>
                <a:effectLst>
                  <a:outerShdw blurRad="38100" dist="38100" dir="2700000" algn="tl">
                    <a:srgbClr val="000000">
                      <a:alpha val="43137"/>
                    </a:srgbClr>
                  </a:outerShdw>
                </a:effectLst>
              </a:rPr>
              <a:t>text</a:t>
            </a:r>
            <a:r>
              <a:rPr lang="fr-FR" sz="2000" dirty="0">
                <a:solidFill>
                  <a:srgbClr val="C00000"/>
                </a:solidFill>
                <a:effectLst>
                  <a:outerShdw blurRad="38100" dist="38100" dir="2700000" algn="tl">
                    <a:srgbClr val="000000">
                      <a:alpha val="43137"/>
                    </a:srgbClr>
                  </a:outerShdw>
                </a:effectLst>
              </a:rPr>
              <a:t>="#990000" </a:t>
            </a:r>
            <a:r>
              <a:rPr lang="fr-FR" sz="2000" dirty="0" err="1">
                <a:solidFill>
                  <a:srgbClr val="C00000"/>
                </a:solidFill>
                <a:effectLst>
                  <a:outerShdw blurRad="38100" dist="38100" dir="2700000" algn="tl">
                    <a:srgbClr val="000000">
                      <a:alpha val="43137"/>
                    </a:srgbClr>
                  </a:outerShdw>
                </a:effectLst>
              </a:rPr>
              <a:t>link</a:t>
            </a:r>
            <a:r>
              <a:rPr lang="fr-FR" sz="2000" dirty="0">
                <a:solidFill>
                  <a:srgbClr val="C00000"/>
                </a:solidFill>
                <a:effectLst>
                  <a:outerShdw blurRad="38100" dist="38100" dir="2700000" algn="tl">
                    <a:srgbClr val="000000">
                      <a:alpha val="43137"/>
                    </a:srgbClr>
                  </a:outerShdw>
                </a:effectLst>
              </a:rPr>
              <a:t>="#0000CC" </a:t>
            </a:r>
            <a:r>
              <a:rPr lang="fr-FR" sz="2000" dirty="0" err="1">
                <a:solidFill>
                  <a:srgbClr val="C00000"/>
                </a:solidFill>
                <a:effectLst>
                  <a:outerShdw blurRad="38100" dist="38100" dir="2700000" algn="tl">
                    <a:srgbClr val="000000">
                      <a:alpha val="43137"/>
                    </a:srgbClr>
                  </a:outerShdw>
                </a:effectLst>
              </a:rPr>
              <a:t>vlink</a:t>
            </a:r>
            <a:r>
              <a:rPr lang="fr-FR" sz="2000" dirty="0">
                <a:solidFill>
                  <a:srgbClr val="C00000"/>
                </a:solidFill>
                <a:effectLst>
                  <a:outerShdw blurRad="38100" dist="38100" dir="2700000" algn="tl">
                    <a:srgbClr val="000000">
                      <a:alpha val="43137"/>
                    </a:srgbClr>
                  </a:outerShdw>
                </a:effectLst>
              </a:rPr>
              <a:t>="#000066" </a:t>
            </a:r>
            <a:r>
              <a:rPr lang="fr-FR" sz="2000" dirty="0" err="1">
                <a:solidFill>
                  <a:srgbClr val="C00000"/>
                </a:solidFill>
                <a:effectLst>
                  <a:outerShdw blurRad="38100" dist="38100" dir="2700000" algn="tl">
                    <a:srgbClr val="000000">
                      <a:alpha val="43137"/>
                    </a:srgbClr>
                  </a:outerShdw>
                </a:effectLst>
              </a:rPr>
              <a:t>alink</a:t>
            </a:r>
            <a:r>
              <a:rPr lang="fr-FR" sz="2000" dirty="0">
                <a:solidFill>
                  <a:srgbClr val="C00000"/>
                </a:solidFill>
                <a:effectLst>
                  <a:outerShdw blurRad="38100" dist="38100" dir="2700000" algn="tl">
                    <a:srgbClr val="000000">
                      <a:alpha val="43137"/>
                    </a:srgbClr>
                  </a:outerShdw>
                </a:effectLst>
              </a:rPr>
              <a:t>="#000000"</a:t>
            </a:r>
            <a:r>
              <a:rPr lang="fr-FR" sz="2000" dirty="0"/>
              <a:t>&gt;</a:t>
            </a:r>
          </a:p>
          <a:p>
            <a:pPr>
              <a:lnSpc>
                <a:spcPct val="90000"/>
              </a:lnSpc>
              <a:spcBef>
                <a:spcPct val="50000"/>
              </a:spcBef>
              <a:buClr>
                <a:srgbClr val="352377"/>
              </a:buClr>
              <a:buSzPct val="65000"/>
            </a:pPr>
            <a:r>
              <a:rPr lang="fr-FR" sz="2000" dirty="0"/>
              <a:t>&lt;h1&gt;</a:t>
            </a:r>
            <a:r>
              <a:rPr lang="fr-FR" sz="2000" dirty="0" err="1"/>
              <a:t>Text</a:t>
            </a:r>
            <a:r>
              <a:rPr lang="fr-FR" sz="2000" dirty="0"/>
              <a:t>&lt;/h1&gt; &lt;a </a:t>
            </a:r>
            <a:r>
              <a:rPr lang="fr-FR" sz="2000" dirty="0" err="1"/>
              <a:t>href</a:t>
            </a:r>
            <a:r>
              <a:rPr lang="fr-FR" sz="2000" dirty="0"/>
              <a:t>="http://fr.yahoo.com/"&gt;&lt;b&gt;lien à Yahoo&lt;/b&gt;&lt;/a&gt;</a:t>
            </a:r>
          </a:p>
          <a:p>
            <a:pPr>
              <a:lnSpc>
                <a:spcPct val="90000"/>
              </a:lnSpc>
              <a:spcBef>
                <a:spcPct val="50000"/>
              </a:spcBef>
              <a:buClr>
                <a:srgbClr val="352377"/>
              </a:buClr>
              <a:buSzPct val="65000"/>
            </a:pPr>
            <a:r>
              <a:rPr lang="fr-FR" sz="2000" dirty="0"/>
              <a:t>&lt;/body&gt;</a:t>
            </a:r>
          </a:p>
          <a:p>
            <a:pPr>
              <a:lnSpc>
                <a:spcPct val="90000"/>
              </a:lnSpc>
              <a:spcBef>
                <a:spcPct val="50000"/>
              </a:spcBef>
              <a:buClr>
                <a:srgbClr val="352377"/>
              </a:buClr>
              <a:buSzPct val="65000"/>
            </a:pPr>
            <a:r>
              <a:rPr lang="fr-FR" sz="2000" dirty="0"/>
              <a:t> &lt;/html&gt;</a:t>
            </a:r>
            <a:endParaRPr lang="fr-FR" sz="2800" b="0" dirty="0">
              <a:solidFill>
                <a:schemeClr val="tx2"/>
              </a:solidFill>
              <a:latin typeface="+mj-lt"/>
              <a:ea typeface="+mj-ea"/>
              <a:cs typeface="+mj-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507972" y="500042"/>
            <a:ext cx="8229600" cy="1357322"/>
          </a:xfrm>
        </p:spPr>
        <p:txBody>
          <a:bodyPr>
            <a:noAutofit/>
          </a:bodyPr>
          <a:lstStyle/>
          <a:p>
            <a:pPr algn="ctr" rtl="0"/>
            <a:r>
              <a:rPr lang="ar-DZ" sz="3600" dirty="0"/>
              <a:t> </a:t>
            </a:r>
            <a:r>
              <a:rPr lang="fr-FR" sz="3600" dirty="0"/>
              <a:t> </a:t>
            </a:r>
            <a:r>
              <a:rPr lang="fr-FR" sz="5400" dirty="0"/>
              <a:t>Réglage pour tout un fichier</a:t>
            </a:r>
            <a:br>
              <a:rPr lang="fr-FR" sz="3600" dirty="0"/>
            </a:br>
            <a:r>
              <a:rPr lang="fr-FR" sz="3600" b="1" dirty="0"/>
              <a:t> Marge de la page</a:t>
            </a:r>
            <a:endParaRPr lang="fr-FR" sz="3600" dirty="0">
              <a:solidFill>
                <a:srgbClr val="FF0000"/>
              </a:solidFill>
            </a:endParaRP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24</a:t>
            </a:fld>
            <a:endParaRPr lang="fr-FR"/>
          </a:p>
        </p:txBody>
      </p:sp>
      <p:sp>
        <p:nvSpPr>
          <p:cNvPr id="69638" name="Rectangle 6"/>
          <p:cNvSpPr>
            <a:spLocks noChangeArrowheads="1"/>
          </p:cNvSpPr>
          <p:nvPr/>
        </p:nvSpPr>
        <p:spPr bwMode="auto">
          <a:xfrm>
            <a:off x="159026" y="2000242"/>
            <a:ext cx="8619098" cy="3816429"/>
          </a:xfrm>
          <a:prstGeom prst="rect">
            <a:avLst/>
          </a:prstGeom>
          <a:noFill/>
          <a:ln w="9525">
            <a:noFill/>
            <a:miter lim="800000"/>
            <a:headEnd/>
            <a:tailEnd/>
          </a:ln>
          <a:effectLst/>
        </p:spPr>
        <p:txBody>
          <a:bodyPr wrap="square">
            <a:spAutoFit/>
          </a:bodyPr>
          <a:lstStyle/>
          <a:p>
            <a:pPr>
              <a:lnSpc>
                <a:spcPct val="90000"/>
              </a:lnSpc>
              <a:spcBef>
                <a:spcPct val="50000"/>
              </a:spcBef>
              <a:buClr>
                <a:srgbClr val="352377"/>
              </a:buClr>
              <a:buSzPct val="65000"/>
            </a:pPr>
            <a:r>
              <a:rPr lang="fr-FR" sz="2000" dirty="0"/>
              <a:t>&lt;html&gt;</a:t>
            </a:r>
          </a:p>
          <a:p>
            <a:pPr>
              <a:lnSpc>
                <a:spcPct val="90000"/>
              </a:lnSpc>
              <a:spcBef>
                <a:spcPct val="50000"/>
              </a:spcBef>
              <a:buClr>
                <a:srgbClr val="352377"/>
              </a:buClr>
              <a:buSzPct val="65000"/>
            </a:pPr>
            <a:r>
              <a:rPr lang="fr-FR" sz="2000" dirty="0"/>
              <a:t>&lt;</a:t>
            </a:r>
            <a:r>
              <a:rPr lang="fr-FR" sz="2000" dirty="0" err="1"/>
              <a:t>head</a:t>
            </a:r>
            <a:r>
              <a:rPr lang="fr-FR" sz="2000" dirty="0"/>
              <a:t>&gt;</a:t>
            </a:r>
          </a:p>
          <a:p>
            <a:pPr>
              <a:lnSpc>
                <a:spcPct val="90000"/>
              </a:lnSpc>
              <a:spcBef>
                <a:spcPct val="50000"/>
              </a:spcBef>
              <a:buClr>
                <a:srgbClr val="352377"/>
              </a:buClr>
              <a:buSzPct val="65000"/>
            </a:pPr>
            <a:r>
              <a:rPr lang="fr-FR" sz="2000" dirty="0"/>
              <a:t>&lt;</a:t>
            </a:r>
            <a:r>
              <a:rPr lang="fr-FR" sz="2000" dirty="0" err="1"/>
              <a:t>title</a:t>
            </a:r>
            <a:r>
              <a:rPr lang="fr-FR" sz="2000" dirty="0"/>
              <a:t>&gt;Texte du titre&lt;/</a:t>
            </a:r>
            <a:r>
              <a:rPr lang="fr-FR" sz="2000" dirty="0" err="1"/>
              <a:t>title</a:t>
            </a:r>
            <a:r>
              <a:rPr lang="fr-FR" sz="2000" dirty="0"/>
              <a:t>&gt;</a:t>
            </a:r>
          </a:p>
          <a:p>
            <a:pPr>
              <a:lnSpc>
                <a:spcPct val="90000"/>
              </a:lnSpc>
              <a:spcBef>
                <a:spcPct val="50000"/>
              </a:spcBef>
              <a:buClr>
                <a:srgbClr val="352377"/>
              </a:buClr>
              <a:buSzPct val="65000"/>
            </a:pPr>
            <a:r>
              <a:rPr lang="fr-FR" sz="2000" dirty="0"/>
              <a:t>&lt;/</a:t>
            </a:r>
            <a:r>
              <a:rPr lang="fr-FR" sz="2000" dirty="0" err="1"/>
              <a:t>head</a:t>
            </a:r>
            <a:r>
              <a:rPr lang="fr-FR" sz="2000" dirty="0"/>
              <a:t>&gt;</a:t>
            </a:r>
          </a:p>
          <a:p>
            <a:pPr>
              <a:lnSpc>
                <a:spcPct val="90000"/>
              </a:lnSpc>
              <a:spcBef>
                <a:spcPct val="50000"/>
              </a:spcBef>
              <a:buClr>
                <a:srgbClr val="352377"/>
              </a:buClr>
              <a:buSzPct val="65000"/>
            </a:pPr>
            <a:r>
              <a:rPr lang="fr-FR" sz="2000" dirty="0"/>
              <a:t>&lt;body </a:t>
            </a:r>
            <a:r>
              <a:rPr lang="fr-FR" sz="2000" dirty="0" err="1">
                <a:solidFill>
                  <a:srgbClr val="C00000"/>
                </a:solidFill>
                <a:effectLst>
                  <a:outerShdw blurRad="38100" dist="38100" dir="2700000" algn="tl">
                    <a:srgbClr val="000000">
                      <a:alpha val="43137"/>
                    </a:srgbClr>
                  </a:outerShdw>
                </a:effectLst>
              </a:rPr>
              <a:t>marginwidth</a:t>
            </a:r>
            <a:r>
              <a:rPr lang="fr-FR" sz="2000" dirty="0">
                <a:solidFill>
                  <a:srgbClr val="C00000"/>
                </a:solidFill>
                <a:effectLst>
                  <a:outerShdw blurRad="38100" dist="38100" dir="2700000" algn="tl">
                    <a:srgbClr val="000000">
                      <a:alpha val="43137"/>
                    </a:srgbClr>
                  </a:outerShdw>
                </a:effectLst>
              </a:rPr>
              <a:t>="50" </a:t>
            </a:r>
            <a:r>
              <a:rPr lang="fr-FR" sz="2000" dirty="0" err="1">
                <a:solidFill>
                  <a:srgbClr val="C00000"/>
                </a:solidFill>
                <a:effectLst>
                  <a:outerShdw blurRad="38100" dist="38100" dir="2700000" algn="tl">
                    <a:srgbClr val="000000">
                      <a:alpha val="43137"/>
                    </a:srgbClr>
                  </a:outerShdw>
                </a:effectLst>
              </a:rPr>
              <a:t>marginheight</a:t>
            </a:r>
            <a:r>
              <a:rPr lang="fr-FR" sz="2000" dirty="0">
                <a:solidFill>
                  <a:srgbClr val="C00000"/>
                </a:solidFill>
                <a:effectLst>
                  <a:outerShdw blurRad="38100" dist="38100" dir="2700000" algn="tl">
                    <a:srgbClr val="000000">
                      <a:alpha val="43137"/>
                    </a:srgbClr>
                  </a:outerShdw>
                </a:effectLst>
              </a:rPr>
              <a:t>="100" </a:t>
            </a:r>
            <a:r>
              <a:rPr lang="fr-FR" sz="2000" dirty="0" err="1">
                <a:solidFill>
                  <a:srgbClr val="C00000"/>
                </a:solidFill>
                <a:effectLst>
                  <a:outerShdw blurRad="38100" dist="38100" dir="2700000" algn="tl">
                    <a:srgbClr val="000000">
                      <a:alpha val="43137"/>
                    </a:srgbClr>
                  </a:outerShdw>
                </a:effectLst>
              </a:rPr>
              <a:t>topmargin</a:t>
            </a:r>
            <a:r>
              <a:rPr lang="fr-FR" sz="2000" dirty="0">
                <a:solidFill>
                  <a:srgbClr val="C00000"/>
                </a:solidFill>
                <a:effectLst>
                  <a:outerShdw blurRad="38100" dist="38100" dir="2700000" algn="tl">
                    <a:srgbClr val="000000">
                      <a:alpha val="43137"/>
                    </a:srgbClr>
                  </a:outerShdw>
                </a:effectLst>
              </a:rPr>
              <a:t>="100" </a:t>
            </a:r>
            <a:r>
              <a:rPr lang="fr-FR" sz="2000" dirty="0" err="1">
                <a:solidFill>
                  <a:srgbClr val="C00000"/>
                </a:solidFill>
                <a:effectLst>
                  <a:outerShdw blurRad="38100" dist="38100" dir="2700000" algn="tl">
                    <a:srgbClr val="000000">
                      <a:alpha val="43137"/>
                    </a:srgbClr>
                  </a:outerShdw>
                </a:effectLst>
              </a:rPr>
              <a:t>leftmargin</a:t>
            </a:r>
            <a:r>
              <a:rPr lang="fr-FR" sz="2000" dirty="0">
                <a:solidFill>
                  <a:srgbClr val="C00000"/>
                </a:solidFill>
                <a:effectLst>
                  <a:outerShdw blurRad="38100" dist="38100" dir="2700000" algn="tl">
                    <a:srgbClr val="000000">
                      <a:alpha val="43137"/>
                    </a:srgbClr>
                  </a:outerShdw>
                </a:effectLst>
              </a:rPr>
              <a:t>="50"</a:t>
            </a:r>
            <a:r>
              <a:rPr lang="fr-FR" sz="2000" dirty="0"/>
              <a:t>&gt; </a:t>
            </a:r>
          </a:p>
          <a:p>
            <a:pPr>
              <a:lnSpc>
                <a:spcPct val="90000"/>
              </a:lnSpc>
              <a:spcBef>
                <a:spcPct val="50000"/>
              </a:spcBef>
              <a:buClr>
                <a:srgbClr val="352377"/>
              </a:buClr>
              <a:buSzPct val="65000"/>
            </a:pPr>
            <a:r>
              <a:rPr lang="fr-FR" sz="2000" dirty="0"/>
              <a:t>&lt;h1&gt;Texte&lt;/h1&gt; </a:t>
            </a:r>
          </a:p>
          <a:p>
            <a:pPr>
              <a:lnSpc>
                <a:spcPct val="90000"/>
              </a:lnSpc>
              <a:spcBef>
                <a:spcPct val="50000"/>
              </a:spcBef>
              <a:buClr>
                <a:srgbClr val="352377"/>
              </a:buClr>
              <a:buSzPct val="65000"/>
            </a:pPr>
            <a:r>
              <a:rPr lang="fr-FR" sz="2000" dirty="0"/>
              <a:t>beaucoup de texte etc. </a:t>
            </a:r>
          </a:p>
          <a:p>
            <a:pPr>
              <a:lnSpc>
                <a:spcPct val="90000"/>
              </a:lnSpc>
              <a:spcBef>
                <a:spcPct val="50000"/>
              </a:spcBef>
              <a:buClr>
                <a:srgbClr val="352377"/>
              </a:buClr>
              <a:buSzPct val="65000"/>
            </a:pPr>
            <a:r>
              <a:rPr lang="fr-FR" sz="2000" dirty="0"/>
              <a:t>&lt;/body&gt;</a:t>
            </a:r>
          </a:p>
          <a:p>
            <a:pPr>
              <a:lnSpc>
                <a:spcPct val="90000"/>
              </a:lnSpc>
              <a:spcBef>
                <a:spcPct val="50000"/>
              </a:spcBef>
              <a:buClr>
                <a:srgbClr val="352377"/>
              </a:buClr>
              <a:buSzPct val="65000"/>
            </a:pPr>
            <a:r>
              <a:rPr lang="fr-FR" sz="2000" dirty="0"/>
              <a:t>&lt;/html&gt;</a:t>
            </a:r>
            <a:endParaRPr lang="fr-FR" sz="2800" b="0" dirty="0">
              <a:solidFill>
                <a:schemeClr val="tx2"/>
              </a:solidFill>
              <a:latin typeface="+mj-lt"/>
              <a:ea typeface="+mj-ea"/>
              <a:cs typeface="+mj-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500042"/>
            <a:ext cx="8229600" cy="1143000"/>
          </a:xfrm>
        </p:spPr>
        <p:txBody>
          <a:bodyPr>
            <a:normAutofit fontScale="90000"/>
          </a:bodyPr>
          <a:lstStyle/>
          <a:p>
            <a:pPr algn="ctr"/>
            <a:r>
              <a:rPr lang="fr-FR" sz="4800" dirty="0"/>
              <a:t>Réglage pour tout un fichier</a:t>
            </a:r>
            <a:br>
              <a:rPr lang="fr-FR" sz="3200" dirty="0"/>
            </a:br>
            <a:r>
              <a:rPr lang="fr-FR" sz="3200" b="1" dirty="0"/>
              <a:t> Marge de la page</a:t>
            </a:r>
            <a:endParaRPr lang="ar-DZ" dirty="0"/>
          </a:p>
        </p:txBody>
      </p:sp>
      <p:pic>
        <p:nvPicPr>
          <p:cNvPr id="4" name="Espace réservé du contenu 3" descr="marge.png"/>
          <p:cNvPicPr>
            <a:picLocks noGrp="1" noChangeAspect="1"/>
          </p:cNvPicPr>
          <p:nvPr>
            <p:ph idx="1"/>
          </p:nvPr>
        </p:nvPicPr>
        <p:blipFill>
          <a:blip r:embed="rId2"/>
          <a:stretch>
            <a:fillRect/>
          </a:stretch>
        </p:blipFill>
        <p:spPr>
          <a:xfrm>
            <a:off x="1269979" y="1785927"/>
            <a:ext cx="6540546" cy="4538674"/>
          </a:xfrm>
        </p:spPr>
      </p:pic>
      <p:sp>
        <p:nvSpPr>
          <p:cNvPr id="5" name="Espace réservé du numéro de diapositive 4"/>
          <p:cNvSpPr>
            <a:spLocks noGrp="1"/>
          </p:cNvSpPr>
          <p:nvPr>
            <p:ph type="sldNum" sz="quarter" idx="12"/>
          </p:nvPr>
        </p:nvSpPr>
        <p:spPr/>
        <p:txBody>
          <a:bodyPr/>
          <a:lstStyle/>
          <a:p>
            <a:fld id="{FCEA5FB9-EE5F-4B16-B755-8C10415D232F}" type="slidenum">
              <a:rPr lang="fr-FR" smtClean="0"/>
              <a:pPr/>
              <a:t>25</a:t>
            </a:fld>
            <a:endParaRPr lang="fr-F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96086"/>
          </a:xfrm>
        </p:spPr>
        <p:txBody>
          <a:bodyPr>
            <a:normAutofit fontScale="90000"/>
          </a:bodyPr>
          <a:lstStyle/>
          <a:p>
            <a:pPr rtl="0"/>
            <a:r>
              <a:rPr lang="fr-FR" b="1" dirty="0"/>
              <a:t>Définir les couleurs en HTML</a:t>
            </a:r>
            <a:endParaRPr lang="fr-FR" dirty="0"/>
          </a:p>
        </p:txBody>
      </p:sp>
      <p:sp>
        <p:nvSpPr>
          <p:cNvPr id="3" name="Espace réservé du contenu 2"/>
          <p:cNvSpPr>
            <a:spLocks noGrp="1"/>
          </p:cNvSpPr>
          <p:nvPr>
            <p:ph idx="1"/>
          </p:nvPr>
        </p:nvSpPr>
        <p:spPr>
          <a:xfrm>
            <a:off x="457200" y="1935480"/>
            <a:ext cx="8229600" cy="1850710"/>
          </a:xfrm>
        </p:spPr>
        <p:txBody>
          <a:bodyPr>
            <a:normAutofit/>
          </a:bodyPr>
          <a:lstStyle/>
          <a:p>
            <a:pPr algn="l" rtl="0">
              <a:buNone/>
            </a:pPr>
            <a:r>
              <a:rPr lang="fr-FR" dirty="0"/>
              <a:t>Si vous définissez les couleurs en mode hexadécimal vous devez reconstituer la couleur désirée par rapport aux trois couleurs de bases Rouge, Vert et Bleu (valeurs RGB).</a:t>
            </a:r>
          </a:p>
          <a:p>
            <a:pPr algn="l" rtl="0">
              <a:buNone/>
            </a:pPr>
            <a:endParaRPr lang="fr-FR" dirty="0"/>
          </a:p>
          <a:p>
            <a:pPr algn="l" rtl="0">
              <a:buNone/>
            </a:pPr>
            <a:endParaRPr lang="fr-FR" dirty="0"/>
          </a:p>
          <a:p>
            <a:pPr algn="l" rtl="0">
              <a:buNone/>
            </a:pPr>
            <a:endParaRPr lang="fr-FR" dirty="0"/>
          </a:p>
        </p:txBody>
      </p:sp>
      <p:sp>
        <p:nvSpPr>
          <p:cNvPr id="7" name="Espace réservé du numéro de diapositive 6"/>
          <p:cNvSpPr>
            <a:spLocks noGrp="1"/>
          </p:cNvSpPr>
          <p:nvPr>
            <p:ph type="sldNum" sz="quarter" idx="12"/>
          </p:nvPr>
        </p:nvSpPr>
        <p:spPr/>
        <p:txBody>
          <a:bodyPr/>
          <a:lstStyle/>
          <a:p>
            <a:fld id="{FCEA5FB9-EE5F-4B16-B755-8C10415D232F}" type="slidenum">
              <a:rPr lang="fr-FR" smtClean="0"/>
              <a:pPr/>
              <a:t>26</a:t>
            </a:fld>
            <a:endParaRPr lang="fr-FR"/>
          </a:p>
        </p:txBody>
      </p:sp>
      <p:sp>
        <p:nvSpPr>
          <p:cNvPr id="8" name="Rectangle 7"/>
          <p:cNvSpPr/>
          <p:nvPr/>
        </p:nvSpPr>
        <p:spPr>
          <a:xfrm>
            <a:off x="507973" y="1357301"/>
            <a:ext cx="3553730" cy="369332"/>
          </a:xfrm>
          <a:prstGeom prst="rect">
            <a:avLst/>
          </a:prstGeom>
        </p:spPr>
        <p:txBody>
          <a:bodyPr wrap="none">
            <a:spAutoFit/>
          </a:bodyPr>
          <a:lstStyle/>
          <a:p>
            <a:r>
              <a:rPr lang="fr-FR" dirty="0">
                <a:solidFill>
                  <a:schemeClr val="tx2"/>
                </a:solidFill>
                <a:latin typeface="+mj-lt"/>
                <a:ea typeface="+mj-ea"/>
                <a:cs typeface="+mj-cs"/>
              </a:rPr>
              <a:t>mentions hexadécimales de couleur</a:t>
            </a:r>
          </a:p>
        </p:txBody>
      </p:sp>
      <p:sp>
        <p:nvSpPr>
          <p:cNvPr id="152577" name="Rectangle 1"/>
          <p:cNvSpPr>
            <a:spLocks noChangeArrowheads="1"/>
          </p:cNvSpPr>
          <p:nvPr/>
        </p:nvSpPr>
        <p:spPr bwMode="auto">
          <a:xfrm>
            <a:off x="825476" y="4572009"/>
            <a:ext cx="6413546"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a:ln>
                  <a:noFill/>
                </a:ln>
                <a:solidFill>
                  <a:srgbClr val="FF0000"/>
                </a:solidFill>
                <a:effectLst>
                  <a:outerShdw blurRad="38100" dist="38100" dir="2700000" algn="tl">
                    <a:srgbClr val="000000">
                      <a:alpha val="43137"/>
                    </a:srgbClr>
                  </a:outerShdw>
                </a:effectLst>
                <a:cs typeface="Times New Roman" pitchFamily="18" charset="0"/>
              </a:rPr>
              <a:t>Exemple</a:t>
            </a:r>
            <a:r>
              <a:rPr kumimoji="0" lang="fr-FR" sz="1600" b="0" i="0" u="none" strike="noStrike" cap="none" normalizeH="0" baseline="0" dirty="0">
                <a:ln>
                  <a:noFill/>
                </a:ln>
                <a:solidFill>
                  <a:schemeClr val="tx1"/>
                </a:solidFill>
                <a:effectLst/>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dirty="0">
              <a:ln>
                <a:noFill/>
              </a:ln>
              <a:solidFill>
                <a:schemeClr val="tx1"/>
              </a:solidFill>
              <a:effectLst/>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a:ln>
                  <a:noFill/>
                </a:ln>
                <a:solidFill>
                  <a:schemeClr val="tx1"/>
                </a:solidFill>
                <a:effectLst/>
                <a:cs typeface="Times New Roman" pitchFamily="18" charset="0"/>
              </a:rPr>
              <a:t>&lt;body </a:t>
            </a:r>
            <a:r>
              <a:rPr kumimoji="0" lang="fr-FR" sz="1600" b="0" i="0" u="none" strike="noStrike" cap="none" normalizeH="0" baseline="0" dirty="0" err="1">
                <a:ln>
                  <a:noFill/>
                </a:ln>
                <a:solidFill>
                  <a:schemeClr val="tx1"/>
                </a:solidFill>
                <a:effectLst/>
                <a:cs typeface="Times New Roman" pitchFamily="18" charset="0"/>
              </a:rPr>
              <a:t>bgcolor</a:t>
            </a:r>
            <a:r>
              <a:rPr kumimoji="0" lang="fr-FR" sz="1600" b="0" i="0" u="none" strike="noStrike" cap="none" normalizeH="0" baseline="0" dirty="0">
                <a:ln>
                  <a:noFill/>
                </a:ln>
                <a:solidFill>
                  <a:schemeClr val="tx1"/>
                </a:solidFill>
                <a:effectLst/>
                <a:cs typeface="Times New Roman" pitchFamily="18" charset="0"/>
              </a:rPr>
              <a:t>="#808080"&gt; &lt;!-- couleur d'arrière plan gris foncé --&gt;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a:ln>
                  <a:noFill/>
                </a:ln>
                <a:solidFill>
                  <a:schemeClr val="tx1"/>
                </a:solidFill>
                <a:effectLst/>
                <a:cs typeface="Times New Roman" pitchFamily="18" charset="0"/>
              </a:rPr>
              <a:t>&lt;table </a:t>
            </a:r>
            <a:r>
              <a:rPr kumimoji="0" lang="fr-FR" sz="1600" b="0" i="0" u="none" strike="noStrike" cap="none" normalizeH="0" baseline="0" dirty="0" err="1">
                <a:ln>
                  <a:noFill/>
                </a:ln>
                <a:solidFill>
                  <a:schemeClr val="tx1"/>
                </a:solidFill>
                <a:effectLst/>
                <a:cs typeface="Times New Roman" pitchFamily="18" charset="0"/>
              </a:rPr>
              <a:t>bgcolor</a:t>
            </a:r>
            <a:r>
              <a:rPr kumimoji="0" lang="fr-FR" sz="1600" b="0" i="0" u="none" strike="noStrike" cap="none" normalizeH="0" baseline="0" dirty="0">
                <a:ln>
                  <a:noFill/>
                </a:ln>
                <a:solidFill>
                  <a:schemeClr val="tx1"/>
                </a:solidFill>
                <a:effectLst/>
                <a:cs typeface="Times New Roman" pitchFamily="18" charset="0"/>
              </a:rPr>
              <a:t>="#00C0C0"&gt; &lt;!-- couleur d'arrière plan du tableau bleu-vert --&gt;</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a:ln>
                  <a:noFill/>
                </a:ln>
                <a:solidFill>
                  <a:schemeClr val="tx1"/>
                </a:solidFill>
                <a:effectLst/>
                <a:cs typeface="Times New Roman" pitchFamily="18" charset="0"/>
              </a:rPr>
              <a:t> &lt;</a:t>
            </a:r>
            <a:r>
              <a:rPr kumimoji="0" lang="fr-FR" sz="1600" b="0" i="0" u="none" strike="noStrike" cap="none" normalizeH="0" baseline="0" dirty="0" err="1">
                <a:ln>
                  <a:noFill/>
                </a:ln>
                <a:solidFill>
                  <a:schemeClr val="tx1"/>
                </a:solidFill>
                <a:effectLst/>
                <a:cs typeface="Times New Roman" pitchFamily="18" charset="0"/>
              </a:rPr>
              <a:t>hr</a:t>
            </a:r>
            <a:r>
              <a:rPr kumimoji="0" lang="fr-FR" sz="1600" b="0" i="0" u="none" strike="noStrike" cap="none" normalizeH="0" baseline="0" dirty="0">
                <a:ln>
                  <a:noFill/>
                </a:ln>
                <a:solidFill>
                  <a:schemeClr val="tx1"/>
                </a:solidFill>
                <a:effectLst/>
                <a:cs typeface="Times New Roman" pitchFamily="18" charset="0"/>
              </a:rPr>
              <a:t> </a:t>
            </a:r>
            <a:r>
              <a:rPr kumimoji="0" lang="fr-FR" sz="1600" b="0" i="0" u="none" strike="noStrike" cap="none" normalizeH="0" baseline="0" dirty="0" err="1">
                <a:ln>
                  <a:noFill/>
                </a:ln>
                <a:solidFill>
                  <a:schemeClr val="tx1"/>
                </a:solidFill>
                <a:effectLst/>
                <a:cs typeface="Times New Roman" pitchFamily="18" charset="0"/>
              </a:rPr>
              <a:t>color</a:t>
            </a:r>
            <a:r>
              <a:rPr kumimoji="0" lang="fr-FR" sz="1600" b="0" i="0" u="none" strike="noStrike" cap="none" normalizeH="0" baseline="0" dirty="0">
                <a:ln>
                  <a:noFill/>
                </a:ln>
                <a:solidFill>
                  <a:schemeClr val="tx1"/>
                </a:solidFill>
                <a:effectLst/>
                <a:cs typeface="Times New Roman" pitchFamily="18" charset="0"/>
              </a:rPr>
              <a:t>="#CC00CC"&gt; &lt;!-- ligne de séparation violette --&gt;</a:t>
            </a:r>
            <a:r>
              <a:rPr kumimoji="0" lang="fr-FR" sz="1400" b="0" i="0" u="none" strike="noStrike" cap="none" normalizeH="0" baseline="0" dirty="0">
                <a:ln>
                  <a:noFill/>
                </a:ln>
                <a:solidFill>
                  <a:schemeClr val="tx1"/>
                </a:solidFill>
                <a:effectLst/>
                <a:cs typeface="Times New Roman" pitchFamily="18" charset="0"/>
              </a:rPr>
              <a:t> </a:t>
            </a:r>
            <a:endParaRPr kumimoji="0" lang="fr-FR" sz="3600" b="0" i="0" u="none" strike="noStrike" cap="none" normalizeH="0" baseline="0" dirty="0">
              <a:ln>
                <a:noFill/>
              </a:ln>
              <a:solidFill>
                <a:schemeClr val="tx1"/>
              </a:solidFill>
              <a:effectLst/>
              <a:cs typeface="Times New Roman" pitchFamily="18" charset="0"/>
            </a:endParaRPr>
          </a:p>
        </p:txBody>
      </p:sp>
      <p:pic>
        <p:nvPicPr>
          <p:cNvPr id="10" name="Image 9" descr="couleurshexa.gif"/>
          <p:cNvPicPr>
            <a:picLocks noChangeAspect="1"/>
          </p:cNvPicPr>
          <p:nvPr/>
        </p:nvPicPr>
        <p:blipFill>
          <a:blip r:embed="rId2"/>
          <a:stretch>
            <a:fillRect/>
          </a:stretch>
        </p:blipFill>
        <p:spPr>
          <a:xfrm>
            <a:off x="3047989" y="3357562"/>
            <a:ext cx="1811867" cy="7620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867524"/>
          </a:xfrm>
        </p:spPr>
        <p:txBody>
          <a:bodyPr>
            <a:normAutofit/>
          </a:bodyPr>
          <a:lstStyle/>
          <a:p>
            <a:pPr rtl="0"/>
            <a:r>
              <a:rPr lang="fr-FR" b="1" dirty="0"/>
              <a:t>Définir les couleurs en HTML</a:t>
            </a:r>
            <a:endParaRPr lang="fr-FR" dirty="0"/>
          </a:p>
        </p:txBody>
      </p:sp>
      <p:sp>
        <p:nvSpPr>
          <p:cNvPr id="3" name="Espace réservé du contenu 2"/>
          <p:cNvSpPr>
            <a:spLocks noGrp="1"/>
          </p:cNvSpPr>
          <p:nvPr>
            <p:ph idx="1"/>
          </p:nvPr>
        </p:nvSpPr>
        <p:spPr>
          <a:xfrm>
            <a:off x="444471" y="2357430"/>
            <a:ext cx="8229600" cy="1285884"/>
          </a:xfrm>
        </p:spPr>
        <p:txBody>
          <a:bodyPr>
            <a:normAutofit/>
          </a:bodyPr>
          <a:lstStyle/>
          <a:p>
            <a:pPr algn="l"/>
            <a:r>
              <a:rPr lang="fr-FR" dirty="0"/>
              <a:t>Pour définir une couleur avec un nom de couleur mentionnez simplement à la place de la valeur hexadécimale RGB le nom de la couleur désirée.</a:t>
            </a:r>
          </a:p>
        </p:txBody>
      </p:sp>
      <p:sp>
        <p:nvSpPr>
          <p:cNvPr id="9" name="Espace réservé du numéro de diapositive 8"/>
          <p:cNvSpPr>
            <a:spLocks noGrp="1"/>
          </p:cNvSpPr>
          <p:nvPr>
            <p:ph type="sldNum" sz="quarter" idx="12"/>
          </p:nvPr>
        </p:nvSpPr>
        <p:spPr/>
        <p:txBody>
          <a:bodyPr/>
          <a:lstStyle/>
          <a:p>
            <a:fld id="{FCEA5FB9-EE5F-4B16-B755-8C10415D232F}" type="slidenum">
              <a:rPr lang="fr-FR" smtClean="0"/>
              <a:pPr/>
              <a:t>27</a:t>
            </a:fld>
            <a:endParaRPr lang="fr-FR"/>
          </a:p>
        </p:txBody>
      </p:sp>
      <p:sp>
        <p:nvSpPr>
          <p:cNvPr id="7" name="Rectangle 6"/>
          <p:cNvSpPr/>
          <p:nvPr/>
        </p:nvSpPr>
        <p:spPr>
          <a:xfrm>
            <a:off x="380973" y="1571614"/>
            <a:ext cx="8318559" cy="584775"/>
          </a:xfrm>
          <a:prstGeom prst="rect">
            <a:avLst/>
          </a:prstGeom>
        </p:spPr>
        <p:txBody>
          <a:bodyPr wrap="square">
            <a:spAutoFit/>
          </a:bodyPr>
          <a:lstStyle/>
          <a:p>
            <a:r>
              <a:rPr lang="fr-FR" sz="3200" dirty="0">
                <a:solidFill>
                  <a:schemeClr val="tx2"/>
                </a:solidFill>
                <a:latin typeface="+mj-lt"/>
                <a:ea typeface="+mj-ea"/>
                <a:cs typeface="+mj-cs"/>
              </a:rPr>
              <a:t>Noms de couleurs pour les 16 couleurs de base</a:t>
            </a:r>
          </a:p>
        </p:txBody>
      </p:sp>
      <p:sp>
        <p:nvSpPr>
          <p:cNvPr id="8" name="Rectangle 7"/>
          <p:cNvSpPr/>
          <p:nvPr/>
        </p:nvSpPr>
        <p:spPr>
          <a:xfrm>
            <a:off x="761973" y="4000507"/>
            <a:ext cx="1042593"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Exemple:</a:t>
            </a:r>
          </a:p>
        </p:txBody>
      </p:sp>
      <p:sp>
        <p:nvSpPr>
          <p:cNvPr id="153601" name="Rectangle 1"/>
          <p:cNvSpPr>
            <a:spLocks noChangeArrowheads="1"/>
          </p:cNvSpPr>
          <p:nvPr/>
        </p:nvSpPr>
        <p:spPr bwMode="auto">
          <a:xfrm>
            <a:off x="507975" y="4643446"/>
            <a:ext cx="7747055"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a:ln>
                  <a:noFill/>
                </a:ln>
                <a:solidFill>
                  <a:schemeClr val="tx1"/>
                </a:solidFill>
                <a:effectLst/>
                <a:latin typeface="Arial Unicode MS" pitchFamily="34" charset="-128"/>
                <a:cs typeface="Arial" pitchFamily="34" charset="0"/>
              </a:rPr>
              <a:t>&lt;body </a:t>
            </a:r>
            <a:r>
              <a:rPr kumimoji="0" lang="fr-FR" sz="1800" b="0" i="0" u="none" strike="noStrike" cap="none" normalizeH="0" baseline="0" dirty="0" err="1">
                <a:ln>
                  <a:noFill/>
                </a:ln>
                <a:solidFill>
                  <a:schemeClr val="tx1"/>
                </a:solidFill>
                <a:effectLst/>
                <a:latin typeface="Arial Unicode MS" pitchFamily="34" charset="-128"/>
                <a:cs typeface="Arial" pitchFamily="34" charset="0"/>
              </a:rPr>
              <a:t>bgcolor</a:t>
            </a:r>
            <a:r>
              <a:rPr kumimoji="0" lang="fr-FR" sz="1800" b="0" i="0" u="none" strike="noStrike" cap="none" normalizeH="0" baseline="0" dirty="0">
                <a:ln>
                  <a:noFill/>
                </a:ln>
                <a:solidFill>
                  <a:schemeClr val="tx1"/>
                </a:solidFill>
                <a:effectLst/>
                <a:latin typeface="Arial Unicode MS" pitchFamily="34" charset="-128"/>
                <a:cs typeface="Arial" pitchFamily="34" charset="0"/>
              </a:rPr>
              <a:t>="black"&gt; &lt;!-- couleur d'arrière plan noire --&gt;</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a:ln>
                  <a:noFill/>
                </a:ln>
                <a:solidFill>
                  <a:schemeClr val="tx1"/>
                </a:solidFill>
                <a:effectLst/>
                <a:latin typeface="Arial Unicode MS" pitchFamily="34" charset="-128"/>
                <a:cs typeface="Arial" pitchFamily="34" charset="0"/>
              </a:rPr>
              <a:t> &lt;table </a:t>
            </a:r>
            <a:r>
              <a:rPr kumimoji="0" lang="fr-FR" sz="1800" b="0" i="0" u="none" strike="noStrike" cap="none" normalizeH="0" baseline="0" dirty="0" err="1">
                <a:ln>
                  <a:noFill/>
                </a:ln>
                <a:solidFill>
                  <a:schemeClr val="tx1"/>
                </a:solidFill>
                <a:effectLst/>
                <a:latin typeface="Arial Unicode MS" pitchFamily="34" charset="-128"/>
                <a:cs typeface="Arial" pitchFamily="34" charset="0"/>
              </a:rPr>
              <a:t>bgcolor</a:t>
            </a:r>
            <a:r>
              <a:rPr kumimoji="0" lang="fr-FR" sz="1800" b="0" i="0" u="none" strike="noStrike" cap="none" normalizeH="0" baseline="0" dirty="0">
                <a:ln>
                  <a:noFill/>
                </a:ln>
                <a:solidFill>
                  <a:schemeClr val="tx1"/>
                </a:solidFill>
                <a:effectLst/>
                <a:latin typeface="Arial Unicode MS" pitchFamily="34" charset="-128"/>
                <a:cs typeface="Arial" pitchFamily="34" charset="0"/>
              </a:rPr>
              <a:t>="</a:t>
            </a:r>
            <a:r>
              <a:rPr kumimoji="0" lang="fr-FR" sz="1800" b="0" i="0" u="none" strike="noStrike" cap="none" normalizeH="0" baseline="0" dirty="0" err="1">
                <a:ln>
                  <a:noFill/>
                </a:ln>
                <a:solidFill>
                  <a:schemeClr val="tx1"/>
                </a:solidFill>
                <a:effectLst/>
                <a:latin typeface="Arial Unicode MS" pitchFamily="34" charset="-128"/>
                <a:cs typeface="Arial" pitchFamily="34" charset="0"/>
              </a:rPr>
              <a:t>aqua</a:t>
            </a:r>
            <a:r>
              <a:rPr kumimoji="0" lang="fr-FR" sz="1800" b="0" i="0" u="none" strike="noStrike" cap="none" normalizeH="0" baseline="0" dirty="0">
                <a:ln>
                  <a:noFill/>
                </a:ln>
                <a:solidFill>
                  <a:schemeClr val="tx1"/>
                </a:solidFill>
                <a:effectLst/>
                <a:latin typeface="Arial Unicode MS" pitchFamily="34" charset="-128"/>
                <a:cs typeface="Arial" pitchFamily="34" charset="0"/>
              </a:rPr>
              <a:t>"&gt; &lt;!-- couleur d'arrière plan du tableau bleu ciel --&gt;</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a:ln>
                  <a:noFill/>
                </a:ln>
                <a:solidFill>
                  <a:schemeClr val="tx1"/>
                </a:solidFill>
                <a:effectLst/>
                <a:latin typeface="Arial Unicode MS" pitchFamily="34" charset="-128"/>
                <a:cs typeface="Arial" pitchFamily="34" charset="0"/>
              </a:rPr>
              <a:t> &lt;</a:t>
            </a:r>
            <a:r>
              <a:rPr kumimoji="0" lang="fr-FR" sz="1800" b="0" i="0" u="none" strike="noStrike" cap="none" normalizeH="0" baseline="0" dirty="0" err="1">
                <a:ln>
                  <a:noFill/>
                </a:ln>
                <a:solidFill>
                  <a:schemeClr val="tx1"/>
                </a:solidFill>
                <a:effectLst/>
                <a:latin typeface="Arial Unicode MS" pitchFamily="34" charset="-128"/>
                <a:cs typeface="Arial" pitchFamily="34" charset="0"/>
              </a:rPr>
              <a:t>hr</a:t>
            </a:r>
            <a:r>
              <a:rPr kumimoji="0" lang="fr-FR" sz="1800" b="0" i="0" u="none" strike="noStrike" cap="none" normalizeH="0" baseline="0" dirty="0">
                <a:ln>
                  <a:noFill/>
                </a:ln>
                <a:solidFill>
                  <a:schemeClr val="tx1"/>
                </a:solidFill>
                <a:effectLst/>
                <a:latin typeface="Arial Unicode MS" pitchFamily="34" charset="-128"/>
                <a:cs typeface="Arial" pitchFamily="34" charset="0"/>
              </a:rPr>
              <a:t> </a:t>
            </a:r>
            <a:r>
              <a:rPr kumimoji="0" lang="fr-FR" sz="1800" b="0" i="0" u="none" strike="noStrike" cap="none" normalizeH="0" baseline="0" dirty="0" err="1">
                <a:ln>
                  <a:noFill/>
                </a:ln>
                <a:solidFill>
                  <a:schemeClr val="tx1"/>
                </a:solidFill>
                <a:effectLst/>
                <a:latin typeface="Arial Unicode MS" pitchFamily="34" charset="-128"/>
                <a:cs typeface="Arial" pitchFamily="34" charset="0"/>
              </a:rPr>
              <a:t>color</a:t>
            </a:r>
            <a:r>
              <a:rPr kumimoji="0" lang="fr-FR" sz="1800" b="0" i="0" u="none" strike="noStrike" cap="none" normalizeH="0" baseline="0" dirty="0">
                <a:ln>
                  <a:noFill/>
                </a:ln>
                <a:solidFill>
                  <a:schemeClr val="tx1"/>
                </a:solidFill>
                <a:effectLst/>
                <a:latin typeface="Arial Unicode MS" pitchFamily="34" charset="-128"/>
                <a:cs typeface="Arial" pitchFamily="34" charset="0"/>
              </a:rPr>
              <a:t>="</a:t>
            </a:r>
            <a:r>
              <a:rPr kumimoji="0" lang="fr-FR" sz="1800" b="0" i="0" u="none" strike="noStrike" cap="none" normalizeH="0" baseline="0" dirty="0" err="1">
                <a:ln>
                  <a:noFill/>
                </a:ln>
                <a:solidFill>
                  <a:schemeClr val="tx1"/>
                </a:solidFill>
                <a:effectLst/>
                <a:latin typeface="Arial Unicode MS" pitchFamily="34" charset="-128"/>
                <a:cs typeface="Arial" pitchFamily="34" charset="0"/>
              </a:rPr>
              <a:t>red</a:t>
            </a:r>
            <a:r>
              <a:rPr kumimoji="0" lang="fr-FR" sz="1800" b="0" i="0" u="none" strike="noStrike" cap="none" normalizeH="0" baseline="0" dirty="0">
                <a:ln>
                  <a:noFill/>
                </a:ln>
                <a:solidFill>
                  <a:schemeClr val="tx1"/>
                </a:solidFill>
                <a:effectLst/>
                <a:latin typeface="Arial Unicode MS" pitchFamily="34" charset="-128"/>
                <a:cs typeface="Arial" pitchFamily="34" charset="0"/>
              </a:rPr>
              <a:t>"&gt; &lt;!-- ligne de séparation rouge --&gt;</a:t>
            </a:r>
            <a:r>
              <a:rPr kumimoji="0" lang="fr-FR" sz="1600" b="0" i="0" u="none" strike="noStrike" cap="none" normalizeH="0" baseline="0" dirty="0">
                <a:ln>
                  <a:noFill/>
                </a:ln>
                <a:solidFill>
                  <a:schemeClr val="tx1"/>
                </a:solidFill>
                <a:effectLst/>
                <a:latin typeface="Arial" pitchFamily="34" charset="0"/>
                <a:cs typeface="Arial" pitchFamily="34" charset="0"/>
              </a:rPr>
              <a:t> </a:t>
            </a:r>
            <a:endParaRPr kumimoji="0" lang="fr-FR" sz="4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0352" y="2780924"/>
            <a:ext cx="7772400" cy="1362456"/>
          </a:xfrm>
        </p:spPr>
        <p:txBody>
          <a:bodyPr>
            <a:normAutofit fontScale="90000"/>
          </a:bodyPr>
          <a:lstStyle/>
          <a:p>
            <a:pPr algn="ctr"/>
            <a:r>
              <a:rPr lang="fr-FR" sz="5400" dirty="0">
                <a:solidFill>
                  <a:schemeClr val="tx2"/>
                </a:solidFill>
                <a:effectLst>
                  <a:outerShdw blurRad="38100" dist="38100" dir="2700000" algn="tl">
                    <a:srgbClr val="000000">
                      <a:alpha val="43137"/>
                    </a:srgbClr>
                  </a:outerShdw>
                </a:effectLst>
              </a:rPr>
              <a:t>Eléments pour structurer le texte</a:t>
            </a:r>
            <a:endParaRPr lang="fr-FR" dirty="0">
              <a:solidFill>
                <a:schemeClr val="tx2"/>
              </a:solidFill>
            </a:endParaRPr>
          </a:p>
        </p:txBody>
      </p:sp>
      <p:sp>
        <p:nvSpPr>
          <p:cNvPr id="4" name="Espace réservé du numéro de diapositive 3"/>
          <p:cNvSpPr>
            <a:spLocks noGrp="1"/>
          </p:cNvSpPr>
          <p:nvPr>
            <p:ph type="sldNum" sz="quarter" idx="12"/>
          </p:nvPr>
        </p:nvSpPr>
        <p:spPr/>
        <p:txBody>
          <a:bodyPr/>
          <a:lstStyle/>
          <a:p>
            <a:fld id="{51C1033F-5B93-4698-8ED8-0E2C33BA0540}" type="slidenum">
              <a:rPr lang="fr-FR" smtClean="0"/>
              <a:pPr/>
              <a:t>28</a:t>
            </a:fld>
            <a:endParaRPr lang="fr-F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96086"/>
          </a:xfrm>
        </p:spPr>
        <p:txBody>
          <a:bodyPr>
            <a:normAutofit fontScale="90000"/>
          </a:bodyPr>
          <a:lstStyle/>
          <a:p>
            <a:pPr lvl="0" rtl="0"/>
            <a:r>
              <a:rPr lang="fr-FR" sz="5300" dirty="0"/>
              <a:t>Les titres</a:t>
            </a:r>
            <a:r>
              <a:rPr lang="fr-FR" dirty="0"/>
              <a:t>: </a:t>
            </a:r>
            <a:r>
              <a:rPr lang="fr-FR" sz="4400" dirty="0"/>
              <a:t>Définir les titres</a:t>
            </a:r>
            <a:endParaRPr lang="ar-DZ" dirty="0"/>
          </a:p>
        </p:txBody>
      </p:sp>
      <p:sp>
        <p:nvSpPr>
          <p:cNvPr id="8" name="Espace réservé du contenu 7"/>
          <p:cNvSpPr>
            <a:spLocks noGrp="1"/>
          </p:cNvSpPr>
          <p:nvPr>
            <p:ph idx="1"/>
          </p:nvPr>
        </p:nvSpPr>
        <p:spPr>
          <a:xfrm>
            <a:off x="380971" y="1643050"/>
            <a:ext cx="8229600" cy="3708098"/>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l" rtl="0">
              <a:buNone/>
            </a:pPr>
            <a:r>
              <a:rPr lang="pt-BR" dirty="0"/>
              <a:t>&lt;html&gt;</a:t>
            </a:r>
          </a:p>
          <a:p>
            <a:pPr algn="l" rtl="0">
              <a:buNone/>
            </a:pPr>
            <a:r>
              <a:rPr lang="pt-BR" dirty="0"/>
              <a:t>&lt;head&gt;</a:t>
            </a:r>
          </a:p>
          <a:p>
            <a:pPr algn="l" rtl="0">
              <a:buNone/>
            </a:pPr>
            <a:r>
              <a:rPr lang="pt-BR" dirty="0"/>
              <a:t>&lt;title&gt;Texte du titre&lt;/title&gt;</a:t>
            </a:r>
          </a:p>
          <a:p>
            <a:pPr algn="l" rtl="0">
              <a:buNone/>
            </a:pPr>
            <a:r>
              <a:rPr lang="pt-BR" dirty="0"/>
              <a:t>&lt;/head&gt;</a:t>
            </a:r>
          </a:p>
          <a:p>
            <a:pPr algn="l" rtl="0">
              <a:buNone/>
            </a:pPr>
            <a:r>
              <a:rPr lang="pt-BR" dirty="0"/>
              <a:t>&lt;body&gt;</a:t>
            </a:r>
          </a:p>
          <a:p>
            <a:pPr algn="l" rtl="0">
              <a:buNone/>
            </a:pPr>
            <a:r>
              <a:rPr lang="pt-BR" dirty="0"/>
              <a:t>&lt;h1&gt;Titre N°1&lt;/h1&gt;</a:t>
            </a:r>
          </a:p>
          <a:p>
            <a:pPr algn="l" rtl="0">
              <a:buNone/>
            </a:pPr>
            <a:r>
              <a:rPr lang="pt-BR" dirty="0"/>
              <a:t>&lt;h2&gt;Titre N°2&lt;/h2&gt;</a:t>
            </a:r>
          </a:p>
          <a:p>
            <a:pPr algn="l" rtl="0">
              <a:buNone/>
            </a:pPr>
            <a:r>
              <a:rPr lang="pt-BR" dirty="0"/>
              <a:t>&lt;h3&gt;Titre N°3&lt;/h3&gt;</a:t>
            </a:r>
          </a:p>
          <a:p>
            <a:pPr algn="l" rtl="0">
              <a:buNone/>
            </a:pPr>
            <a:r>
              <a:rPr lang="pt-BR" dirty="0"/>
              <a:t>&lt;h4&gt;Titre N°4&lt;/h4&gt;</a:t>
            </a:r>
          </a:p>
          <a:p>
            <a:pPr algn="l" rtl="0">
              <a:buNone/>
            </a:pPr>
            <a:r>
              <a:rPr lang="pt-BR" dirty="0"/>
              <a:t>&lt;h5&gt;Titre N°5&lt;/h5&gt;</a:t>
            </a:r>
          </a:p>
          <a:p>
            <a:pPr algn="l" rtl="0">
              <a:buNone/>
            </a:pPr>
            <a:r>
              <a:rPr lang="pt-BR" dirty="0"/>
              <a:t>&lt;h6&gt;Titre N°6&lt;/h6&gt;</a:t>
            </a:r>
          </a:p>
          <a:p>
            <a:pPr algn="l" rtl="0">
              <a:buNone/>
            </a:pPr>
            <a:r>
              <a:rPr lang="pt-BR" dirty="0"/>
              <a:t>&lt;/body&gt;</a:t>
            </a:r>
          </a:p>
          <a:p>
            <a:pPr algn="l" rtl="0">
              <a:buNone/>
            </a:pPr>
            <a:r>
              <a:rPr lang="pt-BR" dirty="0"/>
              <a:t>&lt;/html&gt;</a:t>
            </a:r>
            <a:endParaRPr lang="ar-DZ" dirty="0"/>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29</a:t>
            </a:fld>
            <a:endParaRPr lang="fr-FR"/>
          </a:p>
        </p:txBody>
      </p:sp>
      <p:sp>
        <p:nvSpPr>
          <p:cNvPr id="4" name="Titre 1"/>
          <p:cNvSpPr txBox="1">
            <a:spLocks/>
          </p:cNvSpPr>
          <p:nvPr/>
        </p:nvSpPr>
        <p:spPr>
          <a:xfrm>
            <a:off x="444471" y="1428736"/>
            <a:ext cx="8229600" cy="796086"/>
          </a:xfrm>
          <a:prstGeom prst="rect">
            <a:avLst/>
          </a:prstGeom>
        </p:spPr>
        <p:txBody>
          <a:bodyPr vert="horz" lIns="0" rIns="0" bIns="0" anchor="b">
            <a:normAutofit fontScale="97500"/>
          </a:bodyPr>
          <a:lstStyle/>
          <a:p>
            <a:pPr marL="0" marR="0" lvl="0" indent="0" defTabSz="914400" eaLnBrk="1" fontAlgn="auto" latinLnBrk="0" hangingPunct="1">
              <a:lnSpc>
                <a:spcPct val="100000"/>
              </a:lnSpc>
              <a:spcBef>
                <a:spcPct val="0"/>
              </a:spcBef>
              <a:spcAft>
                <a:spcPts val="0"/>
              </a:spcAft>
              <a:buClrTx/>
              <a:buSzTx/>
              <a:buFontTx/>
              <a:buNone/>
              <a:tabLst/>
              <a:defRPr/>
            </a:pPr>
            <a:endParaRPr kumimoji="0" lang="ar-DZ" sz="4000" b="0" i="0" u="none" strike="noStrike" kern="1200" cap="none" spc="0" normalizeH="0" baseline="0" noProof="0" dirty="0">
              <a:ln>
                <a:noFill/>
              </a:ln>
              <a:solidFill>
                <a:schemeClr val="tx2"/>
              </a:solidFill>
              <a:effectLst/>
              <a:uLnTx/>
              <a:uFillTx/>
              <a:latin typeface="+mj-lt"/>
              <a:ea typeface="+mj-ea"/>
              <a:cs typeface="+mj-cs"/>
            </a:endParaRPr>
          </a:p>
        </p:txBody>
      </p:sp>
      <p:sp>
        <p:nvSpPr>
          <p:cNvPr id="232449" name="Rectangle 1"/>
          <p:cNvSpPr>
            <a:spLocks noChangeArrowheads="1"/>
          </p:cNvSpPr>
          <p:nvPr/>
        </p:nvSpPr>
        <p:spPr bwMode="auto">
          <a:xfrm>
            <a:off x="317471" y="5429266"/>
            <a:ext cx="8382059"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rgbClr val="C00000"/>
                </a:solidFill>
                <a:effectLst/>
                <a:latin typeface="Arial Unicode MS" pitchFamily="34" charset="-128"/>
              </a:rPr>
              <a:t>&lt;h[1-6]&gt;</a:t>
            </a:r>
            <a:r>
              <a:rPr kumimoji="0" lang="fr-FR" b="0" i="0" u="none" strike="noStrike" cap="none" normalizeH="0" baseline="0" dirty="0">
                <a:ln>
                  <a:noFill/>
                </a:ln>
                <a:solidFill>
                  <a:srgbClr val="C00000"/>
                </a:solidFill>
                <a:effectLst/>
                <a:latin typeface="Times New Roman" pitchFamily="18" charset="0"/>
              </a:rPr>
              <a:t> (</a:t>
            </a:r>
            <a:r>
              <a:rPr kumimoji="0" lang="fr-FR" b="0" i="1" u="none" strike="noStrike" cap="none" normalizeH="0" baseline="0" dirty="0">
                <a:ln>
                  <a:noFill/>
                </a:ln>
                <a:solidFill>
                  <a:srgbClr val="C00000"/>
                </a:solidFill>
                <a:effectLst/>
                <a:latin typeface="Times New Roman" pitchFamily="18" charset="0"/>
              </a:rPr>
              <a:t>h = </a:t>
            </a:r>
            <a:r>
              <a:rPr kumimoji="0" lang="fr-FR" b="0" i="1" u="none" strike="noStrike" cap="none" normalizeH="0" baseline="0" dirty="0" err="1">
                <a:ln>
                  <a:noFill/>
                </a:ln>
                <a:solidFill>
                  <a:srgbClr val="C00000"/>
                </a:solidFill>
                <a:effectLst/>
                <a:latin typeface="Times New Roman" pitchFamily="18" charset="0"/>
              </a:rPr>
              <a:t>heading</a:t>
            </a:r>
            <a:r>
              <a:rPr kumimoji="0" lang="fr-FR" b="0" i="1" u="none" strike="noStrike" cap="none" normalizeH="0" baseline="0" dirty="0">
                <a:ln>
                  <a:noFill/>
                </a:ln>
                <a:solidFill>
                  <a:srgbClr val="C00000"/>
                </a:solidFill>
                <a:effectLst/>
                <a:latin typeface="Times New Roman" pitchFamily="18" charset="0"/>
              </a:rPr>
              <a:t> = Titre</a:t>
            </a:r>
            <a:r>
              <a:rPr kumimoji="0" lang="fr-FR" b="0" i="0" u="none" strike="noStrike" cap="none" normalizeH="0" baseline="0" dirty="0">
                <a:ln>
                  <a:noFill/>
                </a:ln>
                <a:solidFill>
                  <a:srgbClr val="C00000"/>
                </a:solidFill>
                <a:effectLst/>
                <a:latin typeface="Times New Roman" pitchFamily="18" charset="0"/>
              </a:rPr>
              <a:t>) introduit un titre. Le N° indique le niveau du titre. 1 est le niveau le plus élevé, 6 le niveau le plus bas. Après vient le texte du titre .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685800" y="304800"/>
            <a:ext cx="7772400" cy="1143000"/>
          </a:xfrm>
        </p:spPr>
        <p:txBody>
          <a:bodyPr/>
          <a:lstStyle/>
          <a:p>
            <a:pPr>
              <a:buClr>
                <a:srgbClr val="352377"/>
              </a:buClr>
              <a:buSzPct val="65000"/>
            </a:pPr>
            <a:r>
              <a:rPr lang="fr-FR"/>
              <a:t>HTML, les principes</a:t>
            </a:r>
          </a:p>
        </p:txBody>
      </p:sp>
      <p:sp>
        <p:nvSpPr>
          <p:cNvPr id="86019" name="Rectangle 3"/>
          <p:cNvSpPr>
            <a:spLocks noGrp="1" noChangeArrowheads="1"/>
          </p:cNvSpPr>
          <p:nvPr>
            <p:ph idx="1"/>
          </p:nvPr>
        </p:nvSpPr>
        <p:spPr>
          <a:xfrm>
            <a:off x="280815" y="1905000"/>
            <a:ext cx="8524522" cy="4495800"/>
          </a:xfrm>
        </p:spPr>
        <p:txBody>
          <a:bodyPr anchor="ctr">
            <a:normAutofit/>
          </a:bodyPr>
          <a:lstStyle/>
          <a:p>
            <a:pPr algn="just">
              <a:buFontTx/>
              <a:buBlip>
                <a:blip r:embed="rId3"/>
              </a:buBlip>
            </a:pPr>
            <a:endParaRPr lang="fr-FR" dirty="0"/>
          </a:p>
          <a:p>
            <a:pPr algn="just" rtl="0">
              <a:buFontTx/>
              <a:buBlip>
                <a:blip r:embed="rId3"/>
              </a:buBlip>
            </a:pPr>
            <a:r>
              <a:rPr lang="fr-FR" dirty="0"/>
              <a:t>Il contient des </a:t>
            </a:r>
            <a:r>
              <a:rPr lang="fr-FR" b="1" dirty="0"/>
              <a:t>commandes</a:t>
            </a:r>
            <a:r>
              <a:rPr lang="fr-FR" dirty="0"/>
              <a:t>, implémentées par des</a:t>
            </a:r>
            <a:r>
              <a:rPr lang="fr-FR" b="1" dirty="0"/>
              <a:t> balises </a:t>
            </a:r>
            <a:r>
              <a:rPr lang="fr-FR" dirty="0"/>
              <a:t>pour marquer les différents types de texte (titres, paragraphe, listes …) ,</a:t>
            </a:r>
            <a:r>
              <a:rPr lang="fr-FR" b="1" dirty="0"/>
              <a:t> </a:t>
            </a:r>
            <a:r>
              <a:rPr lang="fr-FR" dirty="0"/>
              <a:t>pour inclure des images, des formulaires, des liens …</a:t>
            </a:r>
          </a:p>
          <a:p>
            <a:pPr algn="just" rtl="0">
              <a:buFontTx/>
              <a:buBlip>
                <a:blip r:embed="rId3"/>
              </a:buBlip>
            </a:pPr>
            <a:endParaRPr lang="fr-FR" dirty="0"/>
          </a:p>
          <a:p>
            <a:pPr algn="just" rtl="0">
              <a:buFontTx/>
              <a:buBlip>
                <a:blip r:embed="rId3"/>
              </a:buBlip>
            </a:pPr>
            <a:r>
              <a:rPr lang="fr-FR" dirty="0"/>
              <a:t>C'est un </a:t>
            </a:r>
            <a:r>
              <a:rPr lang="fr-FR" b="1" dirty="0"/>
              <a:t>langage à balisage</a:t>
            </a:r>
            <a:r>
              <a:rPr lang="fr-FR" dirty="0"/>
              <a:t> qui décrit la structure logique d'un document </a:t>
            </a:r>
            <a:r>
              <a:rPr lang="fr-FR" b="1" dirty="0"/>
              <a:t>hypertexte</a:t>
            </a:r>
            <a:r>
              <a:rPr lang="fr-FR" dirty="0"/>
              <a:t>. Il a volontairement été conçu pour être simple.</a:t>
            </a:r>
          </a:p>
          <a:p>
            <a:pPr algn="just" rtl="0">
              <a:buFontTx/>
              <a:buBlip>
                <a:blip r:embed="rId3"/>
              </a:buBlip>
            </a:pPr>
            <a:endParaRPr lang="fr-FR" dirty="0"/>
          </a:p>
          <a:p>
            <a:pPr algn="just">
              <a:buFontTx/>
              <a:buBlip>
                <a:blip r:embed="rId3"/>
              </a:buBlip>
            </a:pPr>
            <a:endParaRPr lang="fr-FR"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3</a:t>
            </a:fld>
            <a:endParaRPr lang="fr-F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96086"/>
          </a:xfrm>
        </p:spPr>
        <p:txBody>
          <a:bodyPr>
            <a:normAutofit fontScale="90000"/>
          </a:bodyPr>
          <a:lstStyle/>
          <a:p>
            <a:pPr lvl="0" rtl="0"/>
            <a:r>
              <a:rPr lang="fr-FR" dirty="0"/>
              <a:t>Les titres: Aligner les titres</a:t>
            </a:r>
            <a:endParaRPr lang="ar-DZ" dirty="0"/>
          </a:p>
        </p:txBody>
      </p:sp>
      <p:sp>
        <p:nvSpPr>
          <p:cNvPr id="6" name="Espace réservé du contenu 5"/>
          <p:cNvSpPr>
            <a:spLocks noGrp="1"/>
          </p:cNvSpPr>
          <p:nvPr>
            <p:ph idx="1"/>
          </p:nvPr>
        </p:nvSpPr>
        <p:spPr>
          <a:xfrm>
            <a:off x="457200" y="1928802"/>
            <a:ext cx="8229600" cy="4395798"/>
          </a:xfrm>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&lt;h1 </a:t>
            </a:r>
            <a:r>
              <a:rPr lang="fr-FR" dirty="0" err="1"/>
              <a:t>align</a:t>
            </a:r>
            <a:r>
              <a:rPr lang="fr-FR" dirty="0"/>
              <a:t>="center"&gt;&amp;Titre N°1 centré&lt;/h1&gt;</a:t>
            </a:r>
          </a:p>
          <a:p>
            <a:pPr algn="l" rtl="0">
              <a:buNone/>
            </a:pPr>
            <a:r>
              <a:rPr lang="fr-FR" dirty="0"/>
              <a:t>&lt;h2 </a:t>
            </a:r>
            <a:r>
              <a:rPr lang="fr-FR" dirty="0" err="1"/>
              <a:t>align</a:t>
            </a:r>
            <a:r>
              <a:rPr lang="fr-FR" dirty="0"/>
              <a:t>="center"&gt;&amp;Titre N°2 centré&lt;/h2&gt;</a:t>
            </a:r>
          </a:p>
          <a:p>
            <a:pPr algn="l" rtl="0">
              <a:buNone/>
            </a:pPr>
            <a:r>
              <a:rPr lang="fr-FR" dirty="0"/>
              <a:t>&lt;h3 </a:t>
            </a:r>
            <a:r>
              <a:rPr lang="fr-FR" dirty="0" err="1"/>
              <a:t>align</a:t>
            </a:r>
            <a:r>
              <a:rPr lang="fr-FR" dirty="0"/>
              <a:t>="center"&gt;&amp;Titre N°3 centré&lt;/h3&gt;</a:t>
            </a:r>
          </a:p>
          <a:p>
            <a:pPr algn="l" rtl="0">
              <a:buNone/>
            </a:pPr>
            <a:r>
              <a:rPr lang="fr-FR" dirty="0"/>
              <a:t>&lt;h1 </a:t>
            </a:r>
            <a:r>
              <a:rPr lang="fr-FR" dirty="0" err="1"/>
              <a:t>align</a:t>
            </a:r>
            <a:r>
              <a:rPr lang="fr-FR" dirty="0"/>
              <a:t>="right"&gt;&amp;Titre N°1 à droite&lt;/h1&gt;</a:t>
            </a:r>
          </a:p>
          <a:p>
            <a:pPr algn="l" rtl="0">
              <a:buNone/>
            </a:pPr>
            <a:r>
              <a:rPr lang="fr-FR" dirty="0"/>
              <a:t>&lt;h2 </a:t>
            </a:r>
            <a:r>
              <a:rPr lang="fr-FR" dirty="0" err="1"/>
              <a:t>align</a:t>
            </a:r>
            <a:r>
              <a:rPr lang="fr-FR" dirty="0"/>
              <a:t>="right"&gt;&amp;Titre N°2 aligné à droite&lt;/h2&gt;</a:t>
            </a:r>
          </a:p>
          <a:p>
            <a:pPr algn="l" rtl="0">
              <a:buNone/>
            </a:pPr>
            <a:r>
              <a:rPr lang="fr-FR" dirty="0"/>
              <a:t>&lt;h3 </a:t>
            </a:r>
            <a:r>
              <a:rPr lang="fr-FR" dirty="0" err="1"/>
              <a:t>align</a:t>
            </a:r>
            <a:r>
              <a:rPr lang="fr-FR" dirty="0"/>
              <a:t>="right"&gt;&amp;Titre N°3 aligné à droite&lt;/h3&gt;</a:t>
            </a:r>
          </a:p>
          <a:p>
            <a:pPr algn="l" rtl="0">
              <a:buNone/>
            </a:pPr>
            <a:r>
              <a:rPr lang="fr-FR" dirty="0"/>
              <a:t>&lt;/body&gt;</a:t>
            </a:r>
          </a:p>
          <a:p>
            <a:pPr algn="l" rtl="0">
              <a:buNone/>
            </a:pPr>
            <a:r>
              <a:rPr lang="fr-FR" dirty="0"/>
              <a:t>&lt;/html&gt;</a:t>
            </a:r>
            <a:endParaRPr lang="ar-DZ"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30</a:t>
            </a:fld>
            <a:endParaRPr lang="fr-FR"/>
          </a:p>
        </p:txBody>
      </p:sp>
      <p:sp>
        <p:nvSpPr>
          <p:cNvPr id="4" name="Titre 1"/>
          <p:cNvSpPr txBox="1">
            <a:spLocks/>
          </p:cNvSpPr>
          <p:nvPr/>
        </p:nvSpPr>
        <p:spPr>
          <a:xfrm>
            <a:off x="444471" y="1571612"/>
            <a:ext cx="8229600" cy="796086"/>
          </a:xfrm>
          <a:prstGeom prst="rect">
            <a:avLst/>
          </a:prstGeom>
        </p:spPr>
        <p:txBody>
          <a:bodyPr vert="horz" lIns="0" rIns="0" bIns="0" anchor="b">
            <a:normAutofit fontScale="97500"/>
          </a:bodyPr>
          <a:lstStyle/>
          <a:p>
            <a:pPr marL="0" marR="0" lvl="0" indent="0" defTabSz="914400" eaLnBrk="1" fontAlgn="auto" latinLnBrk="0" hangingPunct="1">
              <a:lnSpc>
                <a:spcPct val="100000"/>
              </a:lnSpc>
              <a:spcBef>
                <a:spcPct val="0"/>
              </a:spcBef>
              <a:spcAft>
                <a:spcPts val="0"/>
              </a:spcAft>
              <a:buClrTx/>
              <a:buSzTx/>
              <a:buFontTx/>
              <a:buNone/>
              <a:tabLst/>
              <a:defRPr/>
            </a:pPr>
            <a:endParaRPr kumimoji="0" lang="ar-DZ"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867524"/>
          </a:xfrm>
        </p:spPr>
        <p:txBody>
          <a:bodyPr>
            <a:normAutofit/>
          </a:bodyPr>
          <a:lstStyle/>
          <a:p>
            <a:r>
              <a:rPr lang="fr-FR" sz="4800" dirty="0"/>
              <a:t>Paragraphes du texte</a:t>
            </a:r>
          </a:p>
        </p:txBody>
      </p:sp>
      <p:sp>
        <p:nvSpPr>
          <p:cNvPr id="3" name="Espace réservé du contenu 2"/>
          <p:cNvSpPr>
            <a:spLocks noGrp="1"/>
          </p:cNvSpPr>
          <p:nvPr>
            <p:ph idx="1"/>
          </p:nvPr>
        </p:nvSpPr>
        <p:spPr>
          <a:xfrm>
            <a:off x="457200" y="1935480"/>
            <a:ext cx="8229600" cy="3636660"/>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&lt;h1&gt;d&amp;</a:t>
            </a:r>
            <a:r>
              <a:rPr lang="fr-FR" dirty="0" err="1"/>
              <a:t>eacute;finir</a:t>
            </a:r>
            <a:r>
              <a:rPr lang="fr-FR" dirty="0"/>
              <a:t> des paragraphes de texte &lt;/h1&gt;</a:t>
            </a:r>
          </a:p>
          <a:p>
            <a:pPr algn="l" rtl="0">
              <a:buNone/>
            </a:pPr>
            <a:r>
              <a:rPr lang="fr-FR" sz="3300" b="1" dirty="0">
                <a:solidFill>
                  <a:srgbClr val="C00000"/>
                </a:solidFill>
              </a:rPr>
              <a:t>&lt;p&gt;</a:t>
            </a:r>
            <a:r>
              <a:rPr lang="fr-FR" dirty="0"/>
              <a:t>Ici commence un paragraphe et ici il se termine</a:t>
            </a:r>
            <a:r>
              <a:rPr lang="fr-FR" sz="3300" b="1" dirty="0">
                <a:solidFill>
                  <a:srgbClr val="C00000"/>
                </a:solidFill>
              </a:rPr>
              <a:t>.&lt;/p&gt;</a:t>
            </a:r>
          </a:p>
          <a:p>
            <a:pPr algn="l" rtl="0">
              <a:buNone/>
            </a:pPr>
            <a:r>
              <a:rPr lang="fr-FR" dirty="0"/>
              <a:t>&lt;p&gt;Ici commence un nouveau paragraphe et ici il se termine.&lt;/p&gt;</a:t>
            </a:r>
          </a:p>
          <a:p>
            <a:pPr algn="l" rtl="0">
              <a:buNone/>
            </a:pPr>
            <a:r>
              <a:rPr lang="fr-FR" dirty="0"/>
              <a:t>&lt;/body&gt;</a:t>
            </a:r>
          </a:p>
          <a:p>
            <a:pPr algn="l" rtl="0">
              <a:buNone/>
            </a:pPr>
            <a:r>
              <a:rPr lang="fr-FR" dirty="0"/>
              <a:t>&lt;/html&gt;</a:t>
            </a:r>
            <a:endParaRPr lang="ar-DZ"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31</a:t>
            </a:fld>
            <a:endParaRPr lang="fr-FR"/>
          </a:p>
        </p:txBody>
      </p:sp>
      <p:sp>
        <p:nvSpPr>
          <p:cNvPr id="273409" name="Rectangle 1"/>
          <p:cNvSpPr>
            <a:spLocks noChangeArrowheads="1"/>
          </p:cNvSpPr>
          <p:nvPr/>
        </p:nvSpPr>
        <p:spPr bwMode="auto">
          <a:xfrm>
            <a:off x="253973" y="5643580"/>
            <a:ext cx="8445559"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rgbClr val="C00000"/>
                </a:solidFill>
                <a:effectLst/>
                <a:latin typeface="Arial Unicode MS" pitchFamily="34" charset="-128"/>
              </a:rPr>
              <a:t>&lt;p&gt;</a:t>
            </a:r>
            <a:r>
              <a:rPr kumimoji="0" lang="fr-FR" b="0" i="0" u="none" strike="noStrike" cap="none" normalizeH="0" baseline="0" dirty="0">
                <a:ln>
                  <a:noFill/>
                </a:ln>
                <a:solidFill>
                  <a:srgbClr val="C00000"/>
                </a:solidFill>
                <a:effectLst/>
                <a:latin typeface="Times New Roman" pitchFamily="18" charset="0"/>
              </a:rPr>
              <a:t> </a:t>
            </a:r>
            <a:r>
              <a:rPr kumimoji="0" lang="fr-FR" b="0" i="0" u="none" strike="noStrike" cap="none" normalizeH="0" baseline="0" dirty="0">
                <a:ln>
                  <a:noFill/>
                </a:ln>
                <a:effectLst/>
                <a:latin typeface="Times New Roman" pitchFamily="18" charset="0"/>
              </a:rPr>
              <a:t>(</a:t>
            </a:r>
            <a:r>
              <a:rPr kumimoji="0" lang="fr-FR" b="0" i="1" u="none" strike="noStrike" cap="none" normalizeH="0" baseline="0" dirty="0">
                <a:ln>
                  <a:noFill/>
                </a:ln>
                <a:effectLst/>
                <a:latin typeface="Times New Roman" pitchFamily="18" charset="0"/>
              </a:rPr>
              <a:t>p = </a:t>
            </a:r>
            <a:r>
              <a:rPr kumimoji="0" lang="fr-FR" b="0" i="1" u="none" strike="noStrike" cap="none" normalizeH="0" baseline="0" dirty="0" err="1">
                <a:ln>
                  <a:noFill/>
                </a:ln>
                <a:effectLst/>
                <a:latin typeface="Times New Roman" pitchFamily="18" charset="0"/>
              </a:rPr>
              <a:t>paragraph</a:t>
            </a:r>
            <a:r>
              <a:rPr kumimoji="0" lang="fr-FR" b="0" i="1" u="none" strike="noStrike" cap="none" normalizeH="0" baseline="0" dirty="0">
                <a:ln>
                  <a:noFill/>
                </a:ln>
                <a:effectLst/>
                <a:latin typeface="Times New Roman" pitchFamily="18" charset="0"/>
              </a:rPr>
              <a:t> = paragraphe</a:t>
            </a:r>
            <a:r>
              <a:rPr kumimoji="0" lang="fr-FR" b="0" i="0" u="none" strike="noStrike" cap="none" normalizeH="0" baseline="0" dirty="0">
                <a:ln>
                  <a:noFill/>
                </a:ln>
                <a:effectLst/>
                <a:latin typeface="Times New Roman" pitchFamily="18" charset="0"/>
              </a:rPr>
              <a:t>) commence un paragraphe .</a:t>
            </a:r>
            <a:r>
              <a:rPr kumimoji="0" lang="fr-FR" b="0" i="0" u="none" strike="noStrike" cap="none" normalizeH="0" baseline="0" dirty="0">
                <a:ln>
                  <a:noFill/>
                </a:ln>
                <a:solidFill>
                  <a:srgbClr val="C00000"/>
                </a:solidFill>
                <a:effectLst/>
                <a:latin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rgbClr val="C00000"/>
                </a:solidFill>
                <a:effectLst/>
                <a:latin typeface="Arial Unicode MS" pitchFamily="34" charset="-128"/>
              </a:rPr>
              <a:t>&lt;/p&gt;</a:t>
            </a:r>
            <a:r>
              <a:rPr kumimoji="0" lang="fr-FR" b="0" i="0" u="none" strike="noStrike" cap="none" normalizeH="0" baseline="0" dirty="0">
                <a:ln>
                  <a:noFill/>
                </a:ln>
                <a:solidFill>
                  <a:srgbClr val="C00000"/>
                </a:solidFill>
                <a:effectLst/>
                <a:latin typeface="Times New Roman" pitchFamily="18" charset="0"/>
              </a:rPr>
              <a:t> </a:t>
            </a:r>
            <a:r>
              <a:rPr lang="fr-FR" b="0" dirty="0"/>
              <a:t>termine le paragraphe et se trouve à la fin du paragraphe.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867524"/>
          </a:xfrm>
        </p:spPr>
        <p:txBody>
          <a:bodyPr>
            <a:normAutofit fontScale="90000"/>
          </a:bodyPr>
          <a:lstStyle/>
          <a:p>
            <a:pPr rtl="0"/>
            <a:r>
              <a:rPr lang="fr-FR" dirty="0"/>
              <a:t>Aligner les paragraphes du texte</a:t>
            </a:r>
            <a:endParaRPr lang="ar-DZ" dirty="0"/>
          </a:p>
        </p:txBody>
      </p:sp>
      <p:sp>
        <p:nvSpPr>
          <p:cNvPr id="3" name="Espace réservé du contenu 2"/>
          <p:cNvSpPr>
            <a:spLocks noGrp="1"/>
          </p:cNvSpPr>
          <p:nvPr>
            <p:ph idx="1"/>
          </p:nvPr>
        </p:nvSpPr>
        <p:spPr>
          <a:xfrm>
            <a:off x="457200" y="1935480"/>
            <a:ext cx="8229600" cy="3993850"/>
          </a:xfrm>
        </p:spPr>
        <p:txBody>
          <a:bodyPr>
            <a:normAutofit fontScale="850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&lt;h1&gt;Aligner les paragraphes de texte&lt;/h1&gt;</a:t>
            </a:r>
          </a:p>
          <a:p>
            <a:pPr algn="l" rtl="0">
              <a:buNone/>
            </a:pPr>
            <a:r>
              <a:rPr lang="fr-FR" dirty="0"/>
              <a:t>&lt;p </a:t>
            </a:r>
            <a:r>
              <a:rPr lang="fr-FR" sz="3800" dirty="0" err="1">
                <a:solidFill>
                  <a:srgbClr val="C00000"/>
                </a:solidFill>
              </a:rPr>
              <a:t>align</a:t>
            </a:r>
            <a:r>
              <a:rPr lang="fr-FR" sz="3800" dirty="0">
                <a:solidFill>
                  <a:srgbClr val="C00000"/>
                </a:solidFill>
              </a:rPr>
              <a:t>=</a:t>
            </a:r>
            <a:r>
              <a:rPr lang="fr-FR" dirty="0"/>
              <a:t>"center"&gt;Ceci est un paragraphe centré.&lt;/p&gt;</a:t>
            </a:r>
          </a:p>
          <a:p>
            <a:pPr algn="l" rtl="0">
              <a:buNone/>
            </a:pPr>
            <a:r>
              <a:rPr lang="fr-FR" dirty="0"/>
              <a:t>&lt;p </a:t>
            </a:r>
            <a:r>
              <a:rPr lang="fr-FR" sz="4100" dirty="0" err="1">
                <a:solidFill>
                  <a:srgbClr val="C00000"/>
                </a:solidFill>
              </a:rPr>
              <a:t>align</a:t>
            </a:r>
            <a:r>
              <a:rPr lang="fr-FR" sz="4100" dirty="0">
                <a:solidFill>
                  <a:srgbClr val="C00000"/>
                </a:solidFill>
              </a:rPr>
              <a:t>=</a:t>
            </a:r>
            <a:r>
              <a:rPr lang="fr-FR" dirty="0"/>
              <a:t>"right"&gt;Ceci est un paragraphe aligné à droite.&lt;/p&gt;</a:t>
            </a:r>
          </a:p>
          <a:p>
            <a:pPr algn="l" rtl="0">
              <a:buNone/>
            </a:pPr>
            <a:r>
              <a:rPr lang="fr-FR" dirty="0"/>
              <a:t>&lt;/body&gt;</a:t>
            </a:r>
          </a:p>
          <a:p>
            <a:pPr algn="l" rtl="0">
              <a:buNone/>
            </a:pPr>
            <a:r>
              <a:rPr lang="fr-FR" dirty="0"/>
              <a:t>&lt;/html&gt;</a:t>
            </a:r>
            <a:endParaRPr lang="ar-DZ"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32</a:t>
            </a:fld>
            <a:endParaRPr lang="fr-F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500042"/>
            <a:ext cx="8229600" cy="867524"/>
          </a:xfrm>
        </p:spPr>
        <p:txBody>
          <a:bodyPr>
            <a:normAutofit/>
          </a:bodyPr>
          <a:lstStyle/>
          <a:p>
            <a:pPr rtl="0"/>
            <a:r>
              <a:rPr lang="fr-FR" dirty="0"/>
              <a:t>Forcer le passage à la ligne</a:t>
            </a:r>
            <a:endParaRPr lang="ar-DZ" dirty="0"/>
          </a:p>
        </p:txBody>
      </p:sp>
      <p:sp>
        <p:nvSpPr>
          <p:cNvPr id="3" name="Espace réservé du contenu 2"/>
          <p:cNvSpPr>
            <a:spLocks noGrp="1"/>
          </p:cNvSpPr>
          <p:nvPr>
            <p:ph idx="1"/>
          </p:nvPr>
        </p:nvSpPr>
        <p:spPr>
          <a:xfrm>
            <a:off x="457200" y="1714488"/>
            <a:ext cx="8229600" cy="4214842"/>
          </a:xfrm>
        </p:spPr>
        <p:txBody>
          <a:bodyPr>
            <a:normAutofit fontScale="775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&lt;h1&gt;Lettre de Otto à sa mère&lt;/h1&gt;</a:t>
            </a:r>
          </a:p>
          <a:p>
            <a:pPr algn="l" rtl="0">
              <a:buNone/>
            </a:pPr>
            <a:r>
              <a:rPr lang="fr-FR" dirty="0"/>
              <a:t>&lt;p&gt;Chère Maman!&lt;/p&gt;</a:t>
            </a:r>
          </a:p>
          <a:p>
            <a:pPr algn="l" rtl="0">
              <a:buNone/>
            </a:pPr>
            <a:r>
              <a:rPr lang="fr-FR" dirty="0"/>
              <a:t>&lt;p&gt;Il y a trois semaines j'ai appris </a:t>
            </a:r>
          </a:p>
          <a:p>
            <a:pPr algn="l" rtl="0">
              <a:buNone/>
            </a:pPr>
            <a:r>
              <a:rPr lang="fr-FR" dirty="0"/>
              <a:t>que tu étais malade</a:t>
            </a:r>
            <a:r>
              <a:rPr lang="fr-FR" b="1" dirty="0">
                <a:solidFill>
                  <a:srgbClr val="C00000"/>
                </a:solidFill>
              </a:rPr>
              <a:t>&lt;</a:t>
            </a:r>
            <a:r>
              <a:rPr lang="fr-FR" b="1" dirty="0" err="1">
                <a:solidFill>
                  <a:srgbClr val="C00000"/>
                </a:solidFill>
              </a:rPr>
              <a:t>br</a:t>
            </a:r>
            <a:r>
              <a:rPr lang="fr-FR" b="1" dirty="0">
                <a:solidFill>
                  <a:srgbClr val="C00000"/>
                </a:solidFill>
              </a:rPr>
              <a:t>&gt;</a:t>
            </a:r>
          </a:p>
          <a:p>
            <a:pPr algn="l" rtl="0">
              <a:buNone/>
            </a:pPr>
            <a:r>
              <a:rPr lang="fr-FR" dirty="0"/>
              <a:t>surtout, ne t'en fais pas</a:t>
            </a:r>
            <a:r>
              <a:rPr lang="fr-FR" b="1" dirty="0">
                <a:solidFill>
                  <a:srgbClr val="C00000"/>
                </a:solidFill>
              </a:rPr>
              <a:t>&lt;</a:t>
            </a:r>
            <a:r>
              <a:rPr lang="fr-FR" b="1" dirty="0" err="1">
                <a:solidFill>
                  <a:srgbClr val="C00000"/>
                </a:solidFill>
              </a:rPr>
              <a:t>br</a:t>
            </a:r>
            <a:r>
              <a:rPr lang="fr-FR" b="1" dirty="0">
                <a:solidFill>
                  <a:srgbClr val="C00000"/>
                </a:solidFill>
              </a:rPr>
              <a:t>&gt;</a:t>
            </a:r>
          </a:p>
          <a:p>
            <a:pPr algn="l" rtl="0">
              <a:buNone/>
            </a:pPr>
            <a:r>
              <a:rPr lang="fr-FR" dirty="0"/>
              <a:t>moi, je vais bien.&lt;/p&gt;</a:t>
            </a:r>
          </a:p>
          <a:p>
            <a:pPr algn="l" rtl="0">
              <a:buNone/>
            </a:pPr>
            <a:r>
              <a:rPr lang="fr-FR" dirty="0"/>
              <a:t>&lt;/body&gt;</a:t>
            </a:r>
          </a:p>
          <a:p>
            <a:pPr algn="l" rtl="0">
              <a:buNone/>
            </a:pPr>
            <a:r>
              <a:rPr lang="fr-FR" dirty="0"/>
              <a:t>&lt;/html&gt;</a:t>
            </a:r>
            <a:endParaRPr lang="ar-DZ"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33</a:t>
            </a:fld>
            <a:endParaRPr lang="fr-FR"/>
          </a:p>
        </p:txBody>
      </p:sp>
      <p:sp>
        <p:nvSpPr>
          <p:cNvPr id="279553" name="Rectangle 1"/>
          <p:cNvSpPr>
            <a:spLocks noChangeArrowheads="1"/>
          </p:cNvSpPr>
          <p:nvPr/>
        </p:nvSpPr>
        <p:spPr bwMode="auto">
          <a:xfrm>
            <a:off x="380973" y="5929329"/>
            <a:ext cx="8509028"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a:ln>
                  <a:noFill/>
                </a:ln>
                <a:solidFill>
                  <a:srgbClr val="C00000"/>
                </a:solidFill>
                <a:effectLst/>
                <a:latin typeface="Arial Unicode MS" pitchFamily="34" charset="-128"/>
              </a:rPr>
              <a:t>&lt;</a:t>
            </a:r>
            <a:r>
              <a:rPr kumimoji="0" lang="fr-FR" sz="1400" b="0" i="0" u="none" strike="noStrike" cap="none" normalizeH="0" baseline="0" dirty="0" err="1">
                <a:ln>
                  <a:noFill/>
                </a:ln>
                <a:solidFill>
                  <a:srgbClr val="C00000"/>
                </a:solidFill>
                <a:effectLst/>
                <a:latin typeface="Arial Unicode MS" pitchFamily="34" charset="-128"/>
              </a:rPr>
              <a:t>br</a:t>
            </a:r>
            <a:r>
              <a:rPr kumimoji="0" lang="fr-FR" sz="1400" b="0" i="0" u="none" strike="noStrike" cap="none" normalizeH="0" baseline="0" dirty="0">
                <a:ln>
                  <a:noFill/>
                </a:ln>
                <a:solidFill>
                  <a:srgbClr val="C00000"/>
                </a:solidFill>
                <a:effectLst/>
                <a:latin typeface="Arial Unicode MS" pitchFamily="34" charset="-128"/>
              </a:rPr>
              <a:t>&gt;</a:t>
            </a:r>
            <a:r>
              <a:rPr kumimoji="0" lang="fr-FR" sz="1400" b="0" i="0" u="none" strike="noStrike" cap="none" normalizeH="0" baseline="0" dirty="0">
                <a:ln>
                  <a:noFill/>
                </a:ln>
                <a:solidFill>
                  <a:srgbClr val="C00000"/>
                </a:solidFill>
                <a:effectLst/>
                <a:latin typeface="Times New Roman" pitchFamily="18" charset="0"/>
              </a:rPr>
              <a:t> (</a:t>
            </a:r>
            <a:r>
              <a:rPr kumimoji="0" lang="fr-FR" sz="1400" b="0" i="1" u="none" strike="noStrike" cap="none" normalizeH="0" baseline="0" dirty="0" err="1">
                <a:ln>
                  <a:noFill/>
                </a:ln>
                <a:solidFill>
                  <a:srgbClr val="C00000"/>
                </a:solidFill>
                <a:effectLst/>
                <a:latin typeface="Times New Roman" pitchFamily="18" charset="0"/>
              </a:rPr>
              <a:t>br</a:t>
            </a:r>
            <a:r>
              <a:rPr kumimoji="0" lang="fr-FR" sz="1400" b="0" i="1" u="none" strike="noStrike" cap="none" normalizeH="0" baseline="0" dirty="0">
                <a:ln>
                  <a:noFill/>
                </a:ln>
                <a:solidFill>
                  <a:srgbClr val="C00000"/>
                </a:solidFill>
                <a:effectLst/>
                <a:latin typeface="Times New Roman" pitchFamily="18" charset="0"/>
              </a:rPr>
              <a:t> = break = passage à la ligne</a:t>
            </a:r>
            <a:r>
              <a:rPr kumimoji="0" lang="fr-FR" sz="1400" b="0" i="0" u="none" strike="noStrike" cap="none" normalizeH="0" baseline="0" dirty="0">
                <a:ln>
                  <a:noFill/>
                </a:ln>
                <a:solidFill>
                  <a:srgbClr val="C00000"/>
                </a:solidFill>
                <a:effectLst/>
                <a:latin typeface="Times New Roman" pitchFamily="18" charset="0"/>
              </a:rPr>
              <a:t>) insère à l'endroit désiré un passage à la ligne. Peu importe qu'il soit placé à la fin de la ligne précédente, ou sur une ligne distincte ou encore au début de la ligne suivante.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428604"/>
            <a:ext cx="8229600" cy="1143000"/>
          </a:xfrm>
        </p:spPr>
        <p:txBody>
          <a:bodyPr>
            <a:normAutofit fontScale="90000"/>
          </a:bodyPr>
          <a:lstStyle/>
          <a:p>
            <a:pPr rtl="0"/>
            <a:r>
              <a:rPr lang="fr-FR" dirty="0"/>
              <a:t>Empêcher le passage à la ligne automatique: </a:t>
            </a:r>
            <a:r>
              <a:rPr lang="en-US" dirty="0" err="1">
                <a:solidFill>
                  <a:srgbClr val="C00000"/>
                </a:solidFill>
              </a:rPr>
              <a:t>nobr</a:t>
            </a:r>
            <a:endParaRPr lang="ar-DZ" dirty="0">
              <a:solidFill>
                <a:srgbClr val="C00000"/>
              </a:solidFill>
            </a:endParaRPr>
          </a:p>
        </p:txBody>
      </p:sp>
      <p:sp>
        <p:nvSpPr>
          <p:cNvPr id="3" name="Espace réservé du contenu 2"/>
          <p:cNvSpPr>
            <a:spLocks noGrp="1"/>
          </p:cNvSpPr>
          <p:nvPr>
            <p:ph idx="1"/>
          </p:nvPr>
        </p:nvSpPr>
        <p:spPr>
          <a:xfrm>
            <a:off x="457200" y="1714488"/>
            <a:ext cx="8229600" cy="4357718"/>
          </a:xfrm>
        </p:spPr>
        <p:txBody>
          <a:bodyPr>
            <a:normAutofit fontScale="925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&lt;h1&gt;</a:t>
            </a:r>
            <a:r>
              <a:rPr lang="en-US" b="1" dirty="0"/>
              <a:t> W3C </a:t>
            </a:r>
            <a:r>
              <a:rPr lang="fr-FR" dirty="0"/>
              <a:t>&lt;/h1&gt;</a:t>
            </a:r>
          </a:p>
          <a:p>
            <a:pPr algn="l" rtl="0">
              <a:buNone/>
            </a:pPr>
            <a:r>
              <a:rPr lang="fr-FR" dirty="0">
                <a:solidFill>
                  <a:srgbClr val="FF0000"/>
                </a:solidFill>
                <a:effectLst>
                  <a:outerShdw blurRad="38100" dist="38100" dir="2700000" algn="tl">
                    <a:srgbClr val="000000">
                      <a:alpha val="43137"/>
                    </a:srgbClr>
                  </a:outerShdw>
                </a:effectLst>
              </a:rPr>
              <a:t>&lt;</a:t>
            </a:r>
            <a:r>
              <a:rPr lang="en-US" dirty="0">
                <a:solidFill>
                  <a:srgbClr val="FF0000"/>
                </a:solidFill>
                <a:effectLst>
                  <a:outerShdw blurRad="38100" dist="38100" dir="2700000" algn="tl">
                    <a:srgbClr val="000000">
                      <a:alpha val="43137"/>
                    </a:srgbClr>
                  </a:outerShdw>
                </a:effectLst>
              </a:rPr>
              <a:t> </a:t>
            </a:r>
            <a:r>
              <a:rPr lang="en-US" dirty="0" err="1">
                <a:solidFill>
                  <a:srgbClr val="FF0000"/>
                </a:solidFill>
                <a:effectLst>
                  <a:outerShdw blurRad="38100" dist="38100" dir="2700000" algn="tl">
                    <a:srgbClr val="000000">
                      <a:alpha val="43137"/>
                    </a:srgbClr>
                  </a:outerShdw>
                </a:effectLst>
              </a:rPr>
              <a:t>nobr</a:t>
            </a:r>
            <a:r>
              <a:rPr lang="en-US" dirty="0">
                <a:solidFill>
                  <a:srgbClr val="FF0000"/>
                </a:solidFill>
                <a:effectLst>
                  <a:outerShdw blurRad="38100" dist="38100" dir="2700000" algn="tl">
                    <a:srgbClr val="000000">
                      <a:alpha val="43137"/>
                    </a:srgbClr>
                  </a:outerShdw>
                </a:effectLst>
              </a:rPr>
              <a:t>&gt;</a:t>
            </a:r>
            <a:r>
              <a:rPr lang="en-US" dirty="0"/>
              <a:t>Le </a:t>
            </a:r>
            <a:r>
              <a:rPr lang="en-US" b="1" dirty="0"/>
              <a:t>W3C</a:t>
            </a:r>
            <a:r>
              <a:rPr lang="en-US" dirty="0"/>
              <a:t> </a:t>
            </a:r>
            <a:r>
              <a:rPr lang="en-US" dirty="0" err="1"/>
              <a:t>est</a:t>
            </a:r>
            <a:r>
              <a:rPr lang="en-US" dirty="0"/>
              <a:t> un </a:t>
            </a:r>
            <a:r>
              <a:rPr lang="en-US" dirty="0" err="1"/>
              <a:t>sigle</a:t>
            </a:r>
            <a:r>
              <a:rPr lang="en-US" dirty="0"/>
              <a:t> </a:t>
            </a:r>
            <a:r>
              <a:rPr lang="en-US" dirty="0" err="1"/>
              <a:t>utilisé</a:t>
            </a:r>
            <a:r>
              <a:rPr lang="en-US" dirty="0"/>
              <a:t> pour </a:t>
            </a:r>
            <a:r>
              <a:rPr lang="en-US" dirty="0" err="1"/>
              <a:t>définir</a:t>
            </a:r>
            <a:r>
              <a:rPr lang="en-US" dirty="0"/>
              <a:t> le </a:t>
            </a:r>
            <a:r>
              <a:rPr lang="en-US" i="1" dirty="0"/>
              <a:t>World Wide Web Consortium</a:t>
            </a:r>
            <a:r>
              <a:rPr lang="en-US" dirty="0"/>
              <a:t> qui </a:t>
            </a:r>
            <a:r>
              <a:rPr lang="en-US" dirty="0" err="1"/>
              <a:t>est</a:t>
            </a:r>
            <a:r>
              <a:rPr lang="en-US" dirty="0"/>
              <a:t> </a:t>
            </a:r>
            <a:r>
              <a:rPr lang="en-US" dirty="0" err="1"/>
              <a:t>une</a:t>
            </a:r>
            <a:r>
              <a:rPr lang="en-US" dirty="0"/>
              <a:t> </a:t>
            </a:r>
            <a:r>
              <a:rPr lang="en-US" dirty="0" err="1"/>
              <a:t>organisation</a:t>
            </a:r>
            <a:r>
              <a:rPr lang="en-US" dirty="0"/>
              <a:t> non lucrative </a:t>
            </a:r>
            <a:r>
              <a:rPr lang="en-US" dirty="0" err="1"/>
              <a:t>permettant</a:t>
            </a:r>
            <a:r>
              <a:rPr lang="en-US" dirty="0"/>
              <a:t> </a:t>
            </a:r>
            <a:r>
              <a:rPr lang="en-US" dirty="0" err="1"/>
              <a:t>définir</a:t>
            </a:r>
            <a:r>
              <a:rPr lang="en-US" dirty="0"/>
              <a:t> des standards pour les technologies </a:t>
            </a:r>
            <a:r>
              <a:rPr lang="en-US" dirty="0" err="1"/>
              <a:t>liées</a:t>
            </a:r>
            <a:r>
              <a:rPr lang="en-US" dirty="0"/>
              <a:t> aux web. </a:t>
            </a:r>
            <a:r>
              <a:rPr lang="fr-FR" dirty="0">
                <a:solidFill>
                  <a:srgbClr val="FF0000"/>
                </a:solidFill>
                <a:effectLst>
                  <a:outerShdw blurRad="38100" dist="38100" dir="2700000" algn="tl">
                    <a:srgbClr val="000000">
                      <a:alpha val="43137"/>
                    </a:srgbClr>
                  </a:outerShdw>
                </a:effectLst>
              </a:rPr>
              <a:t>&lt;/</a:t>
            </a:r>
            <a:r>
              <a:rPr lang="fr-FR" dirty="0" err="1">
                <a:solidFill>
                  <a:srgbClr val="FF0000"/>
                </a:solidFill>
                <a:effectLst>
                  <a:outerShdw blurRad="38100" dist="38100" dir="2700000" algn="tl">
                    <a:srgbClr val="000000">
                      <a:alpha val="43137"/>
                    </a:srgbClr>
                  </a:outerShdw>
                </a:effectLst>
              </a:rPr>
              <a:t>nobr</a:t>
            </a:r>
            <a:r>
              <a:rPr lang="fr-FR" dirty="0">
                <a:solidFill>
                  <a:srgbClr val="FF0000"/>
                </a:solidFill>
                <a:effectLst>
                  <a:outerShdw blurRad="38100" dist="38100" dir="2700000" algn="tl">
                    <a:srgbClr val="000000">
                      <a:alpha val="43137"/>
                    </a:srgbClr>
                  </a:outerShdw>
                </a:effectLst>
              </a:rPr>
              <a:t>&gt;</a:t>
            </a:r>
          </a:p>
          <a:p>
            <a:pPr algn="l" rtl="0">
              <a:buNone/>
            </a:pPr>
            <a:r>
              <a:rPr lang="fr-FR" dirty="0"/>
              <a:t>&lt;/body&gt;</a:t>
            </a:r>
          </a:p>
          <a:p>
            <a:pPr algn="l" rtl="0">
              <a:buNone/>
            </a:pPr>
            <a:r>
              <a:rPr lang="fr-FR" dirty="0"/>
              <a:t>&lt;/html&gt;</a:t>
            </a:r>
            <a:endParaRPr lang="ar-DZ"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34</a:t>
            </a:fld>
            <a:endParaRPr lang="fr-FR"/>
          </a:p>
        </p:txBody>
      </p:sp>
      <p:sp>
        <p:nvSpPr>
          <p:cNvPr id="281601" name="Rectangle 1"/>
          <p:cNvSpPr>
            <a:spLocks noChangeArrowheads="1"/>
          </p:cNvSpPr>
          <p:nvPr/>
        </p:nvSpPr>
        <p:spPr bwMode="auto">
          <a:xfrm>
            <a:off x="229703" y="5985235"/>
            <a:ext cx="869953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a:ln>
                  <a:noFill/>
                </a:ln>
                <a:solidFill>
                  <a:srgbClr val="C00000"/>
                </a:solidFill>
                <a:effectLst/>
                <a:latin typeface="Arial Unicode MS" pitchFamily="34" charset="-128"/>
              </a:rPr>
              <a:t>&lt;</a:t>
            </a:r>
            <a:r>
              <a:rPr kumimoji="0" lang="fr-FR" sz="1400" b="0" i="0" u="none" strike="noStrike" cap="none" normalizeH="0" baseline="0" dirty="0" err="1">
                <a:ln>
                  <a:noFill/>
                </a:ln>
                <a:solidFill>
                  <a:srgbClr val="C00000"/>
                </a:solidFill>
                <a:effectLst/>
                <a:latin typeface="Arial Unicode MS" pitchFamily="34" charset="-128"/>
              </a:rPr>
              <a:t>nobr</a:t>
            </a:r>
            <a:r>
              <a:rPr kumimoji="0" lang="fr-FR" sz="1400" b="0" i="0" u="none" strike="noStrike" cap="none" normalizeH="0" baseline="0" dirty="0">
                <a:ln>
                  <a:noFill/>
                </a:ln>
                <a:solidFill>
                  <a:srgbClr val="C00000"/>
                </a:solidFill>
                <a:effectLst/>
                <a:latin typeface="Arial Unicode MS" pitchFamily="34" charset="-128"/>
              </a:rPr>
              <a:t>&gt;</a:t>
            </a:r>
            <a:r>
              <a:rPr kumimoji="0" lang="fr-FR" sz="1400" b="0" i="0" u="none" strike="noStrike" cap="none" normalizeH="0" baseline="0" dirty="0">
                <a:ln>
                  <a:noFill/>
                </a:ln>
                <a:solidFill>
                  <a:srgbClr val="C00000"/>
                </a:solidFill>
                <a:effectLst/>
                <a:latin typeface="Times New Roman" pitchFamily="18" charset="0"/>
              </a:rPr>
              <a:t> fait en sorte qu'aucun passage à la ligne ne soit fait sur le texte qui suit le repère (</a:t>
            </a:r>
            <a:r>
              <a:rPr kumimoji="0" lang="fr-FR" sz="1400" b="0" i="1" u="none" strike="noStrike" cap="none" normalizeH="0" baseline="0" dirty="0" err="1">
                <a:ln>
                  <a:noFill/>
                </a:ln>
                <a:solidFill>
                  <a:srgbClr val="C00000"/>
                </a:solidFill>
                <a:effectLst/>
                <a:latin typeface="Times New Roman" pitchFamily="18" charset="0"/>
              </a:rPr>
              <a:t>nobr</a:t>
            </a:r>
            <a:r>
              <a:rPr kumimoji="0" lang="fr-FR" sz="1400" b="0" i="1" u="none" strike="noStrike" cap="none" normalizeH="0" baseline="0" dirty="0">
                <a:ln>
                  <a:noFill/>
                </a:ln>
                <a:solidFill>
                  <a:srgbClr val="C00000"/>
                </a:solidFill>
                <a:effectLst/>
                <a:latin typeface="Times New Roman" pitchFamily="18" charset="0"/>
              </a:rPr>
              <a:t> = no break = pas de passage à la ligne</a:t>
            </a:r>
            <a:r>
              <a:rPr kumimoji="0" lang="fr-FR" sz="1400" b="0" i="0" u="none" strike="noStrike" cap="none" normalizeH="0" baseline="0" dirty="0">
                <a:ln>
                  <a:noFill/>
                </a:ln>
                <a:solidFill>
                  <a:srgbClr val="C00000"/>
                </a:solidFill>
                <a:effectLst/>
                <a:latin typeface="Times New Roman" pitchFamily="18" charset="0"/>
              </a:rPr>
              <a:t>). À la fin du passage de texte dans lequel aucun passage à la ligne ne doit être fait, mentionnez le repère de fermeture </a:t>
            </a:r>
            <a:r>
              <a:rPr kumimoji="0" lang="fr-FR" sz="1400" b="0" i="0" u="none" strike="noStrike" cap="none" normalizeH="0" baseline="0" dirty="0">
                <a:ln>
                  <a:noFill/>
                </a:ln>
                <a:solidFill>
                  <a:srgbClr val="C00000"/>
                </a:solidFill>
                <a:effectLst/>
                <a:latin typeface="Arial Unicode MS" pitchFamily="34" charset="-128"/>
              </a:rPr>
              <a:t>&lt;/</a:t>
            </a:r>
            <a:r>
              <a:rPr kumimoji="0" lang="fr-FR" sz="1400" b="0" i="0" u="none" strike="noStrike" cap="none" normalizeH="0" baseline="0" dirty="0" err="1">
                <a:ln>
                  <a:noFill/>
                </a:ln>
                <a:solidFill>
                  <a:srgbClr val="C00000"/>
                </a:solidFill>
                <a:effectLst/>
                <a:latin typeface="Arial Unicode MS" pitchFamily="34" charset="-128"/>
              </a:rPr>
              <a:t>nobr</a:t>
            </a:r>
            <a:r>
              <a:rPr kumimoji="0" lang="fr-FR" sz="1400" b="0" i="0" u="none" strike="noStrike" cap="none" normalizeH="0" baseline="0" dirty="0">
                <a:ln>
                  <a:noFill/>
                </a:ln>
                <a:solidFill>
                  <a:srgbClr val="C00000"/>
                </a:solidFill>
                <a:effectLst/>
                <a:latin typeface="Arial Unicode MS" pitchFamily="34" charset="-128"/>
              </a:rPr>
              <a:t>&gt;</a:t>
            </a:r>
            <a:r>
              <a:rPr kumimoji="0" lang="fr-FR" sz="1400" b="0" i="0" u="none" strike="noStrike" cap="none" normalizeH="0" baseline="0" dirty="0">
                <a:ln>
                  <a:noFill/>
                </a:ln>
                <a:solidFill>
                  <a:srgbClr val="C00000"/>
                </a:solidFill>
                <a:effectLst/>
                <a:latin typeface="Times New Roman" pitchFamily="18" charset="0"/>
              </a:rPr>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53210"/>
          </a:xfrm>
        </p:spPr>
        <p:txBody>
          <a:bodyPr>
            <a:normAutofit fontScale="90000"/>
          </a:bodyPr>
          <a:lstStyle/>
          <a:p>
            <a:pPr rtl="0"/>
            <a:r>
              <a:rPr lang="fr-FR" b="1" dirty="0"/>
              <a:t>Espaces protégés: </a:t>
            </a:r>
            <a:r>
              <a:rPr lang="fr-FR" dirty="0">
                <a:solidFill>
                  <a:srgbClr val="C00000"/>
                </a:solidFill>
              </a:rPr>
              <a:t>&amp;</a:t>
            </a:r>
            <a:r>
              <a:rPr lang="fr-FR" dirty="0" err="1">
                <a:solidFill>
                  <a:srgbClr val="C00000"/>
                </a:solidFill>
              </a:rPr>
              <a:t>nbsp</a:t>
            </a:r>
            <a:r>
              <a:rPr lang="fr-FR" dirty="0">
                <a:solidFill>
                  <a:srgbClr val="C00000"/>
                </a:solidFill>
              </a:rPr>
              <a:t>;</a:t>
            </a:r>
            <a:endParaRPr lang="ar-DZ" dirty="0">
              <a:solidFill>
                <a:srgbClr val="C00000"/>
              </a:solidFill>
            </a:endParaRPr>
          </a:p>
        </p:txBody>
      </p:sp>
      <p:sp>
        <p:nvSpPr>
          <p:cNvPr id="3" name="Espace réservé du contenu 2"/>
          <p:cNvSpPr>
            <a:spLocks noGrp="1"/>
          </p:cNvSpPr>
          <p:nvPr>
            <p:ph idx="1"/>
          </p:nvPr>
        </p:nvSpPr>
        <p:spPr>
          <a:xfrm>
            <a:off x="380971" y="1500174"/>
            <a:ext cx="8229600" cy="3993850"/>
          </a:xfrm>
        </p:spPr>
        <p:txBody>
          <a:bodyPr>
            <a:normAutofit fontScale="92500" lnSpcReduction="1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&lt;h1&gt;HTML 2.0 et HTML 4.0&lt;/h1&gt;</a:t>
            </a:r>
          </a:p>
          <a:p>
            <a:pPr algn="l" rtl="0">
              <a:buNone/>
            </a:pPr>
            <a:r>
              <a:rPr lang="fr-FR" dirty="0"/>
              <a:t>&lt;p&gt;Il y a beaucoup de choses qui différencient HTML</a:t>
            </a:r>
            <a:r>
              <a:rPr lang="fr-FR" b="1" dirty="0">
                <a:solidFill>
                  <a:srgbClr val="C00000"/>
                </a:solidFill>
              </a:rPr>
              <a:t>&amp;</a:t>
            </a:r>
            <a:r>
              <a:rPr lang="fr-FR" b="1" dirty="0" err="1">
                <a:solidFill>
                  <a:srgbClr val="C00000"/>
                </a:solidFill>
              </a:rPr>
              <a:t>nbsp</a:t>
            </a:r>
            <a:r>
              <a:rPr lang="fr-FR" b="1" dirty="0">
                <a:solidFill>
                  <a:srgbClr val="C00000"/>
                </a:solidFill>
              </a:rPr>
              <a:t>;</a:t>
            </a:r>
            <a:r>
              <a:rPr lang="fr-FR" dirty="0"/>
              <a:t>2.0 et HTML</a:t>
            </a:r>
            <a:r>
              <a:rPr lang="fr-FR" dirty="0">
                <a:solidFill>
                  <a:srgbClr val="C00000"/>
                </a:solidFill>
                <a:effectLst>
                  <a:outerShdw blurRad="38100" dist="38100" dir="2700000" algn="tl">
                    <a:srgbClr val="000000">
                      <a:alpha val="43137"/>
                    </a:srgbClr>
                  </a:outerShdw>
                </a:effectLst>
              </a:rPr>
              <a:t>&amp;</a:t>
            </a:r>
            <a:r>
              <a:rPr lang="fr-FR" dirty="0" err="1">
                <a:solidFill>
                  <a:srgbClr val="C00000"/>
                </a:solidFill>
                <a:effectLst>
                  <a:outerShdw blurRad="38100" dist="38100" dir="2700000" algn="tl">
                    <a:srgbClr val="000000">
                      <a:alpha val="43137"/>
                    </a:srgbClr>
                  </a:outerShdw>
                </a:effectLst>
              </a:rPr>
              <a:t>nbsp</a:t>
            </a:r>
            <a:r>
              <a:rPr lang="fr-FR" dirty="0">
                <a:solidFill>
                  <a:srgbClr val="C00000"/>
                </a:solidFill>
                <a:effectLst>
                  <a:outerShdw blurRad="38100" dist="38100" dir="2700000" algn="tl">
                    <a:srgbClr val="000000">
                      <a:alpha val="43137"/>
                    </a:srgbClr>
                  </a:outerShdw>
                </a:effectLst>
              </a:rPr>
              <a:t>;</a:t>
            </a:r>
            <a:r>
              <a:rPr lang="fr-FR" dirty="0"/>
              <a:t>4.0.&lt;/p&gt;</a:t>
            </a:r>
          </a:p>
          <a:p>
            <a:pPr algn="l" rtl="0">
              <a:buNone/>
            </a:pPr>
            <a:r>
              <a:rPr lang="fr-FR" dirty="0"/>
              <a:t>&lt;/body&gt;</a:t>
            </a:r>
          </a:p>
          <a:p>
            <a:pPr algn="l" rtl="0">
              <a:buNone/>
            </a:pPr>
            <a:r>
              <a:rPr lang="fr-FR" dirty="0"/>
              <a:t>&lt;/html&gt;</a:t>
            </a:r>
            <a:endParaRPr lang="ar-DZ"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35</a:t>
            </a:fld>
            <a:endParaRPr lang="fr-FR"/>
          </a:p>
        </p:txBody>
      </p:sp>
      <p:sp>
        <p:nvSpPr>
          <p:cNvPr id="4" name="Rectangle 3"/>
          <p:cNvSpPr/>
          <p:nvPr/>
        </p:nvSpPr>
        <p:spPr>
          <a:xfrm>
            <a:off x="444473" y="5643581"/>
            <a:ext cx="8318559" cy="830997"/>
          </a:xfrm>
          <a:prstGeom prst="rect">
            <a:avLst/>
          </a:prstGeom>
        </p:spPr>
        <p:txBody>
          <a:bodyPr wrap="square">
            <a:spAutoFit/>
          </a:bodyPr>
          <a:lstStyle/>
          <a:p>
            <a:pPr algn="just"/>
            <a:r>
              <a:rPr lang="fr-FR" sz="1400" dirty="0">
                <a:solidFill>
                  <a:srgbClr val="C00000"/>
                </a:solidFill>
              </a:rPr>
              <a:t>&amp;</a:t>
            </a:r>
            <a:r>
              <a:rPr lang="fr-FR" sz="1400" dirty="0" err="1">
                <a:solidFill>
                  <a:srgbClr val="C00000"/>
                </a:solidFill>
              </a:rPr>
              <a:t>nbsp</a:t>
            </a:r>
            <a:r>
              <a:rPr lang="fr-FR" sz="1400" dirty="0">
                <a:solidFill>
                  <a:srgbClr val="C00000"/>
                </a:solidFill>
              </a:rPr>
              <a:t>; </a:t>
            </a:r>
            <a:r>
              <a:rPr lang="fr-FR" sz="1600" b="0" dirty="0"/>
              <a:t>Un espace qui ne peut pas être coupé, qui garde ce qui l'entoure collé.  Et donc, si 2 mots sont séparés par un &amp;</a:t>
            </a:r>
            <a:r>
              <a:rPr lang="fr-FR" sz="1600" b="0" dirty="0" err="1"/>
              <a:t>nbsp</a:t>
            </a:r>
            <a:r>
              <a:rPr lang="fr-FR" sz="1600" b="0" dirty="0"/>
              <a:t>; lorsqu'ils sont au bout d'une ligne et qu'il ne reste plus assez de place pour qu'un seul reste sur cette ligne, alors les 2 mots passent à la ligne suivante. </a:t>
            </a:r>
            <a:endParaRPr lang="ar-DZ" sz="1600" b="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1000132"/>
          </a:xfrm>
        </p:spPr>
        <p:txBody>
          <a:bodyPr>
            <a:normAutofit/>
          </a:bodyPr>
          <a:lstStyle/>
          <a:p>
            <a:pPr rtl="0"/>
            <a:r>
              <a:rPr lang="fr-FR" dirty="0"/>
              <a:t>La mise en forme du texte</a:t>
            </a:r>
            <a:endParaRPr lang="ar-DZ" dirty="0"/>
          </a:p>
        </p:txBody>
      </p:sp>
      <p:sp>
        <p:nvSpPr>
          <p:cNvPr id="3" name="Espace réservé du contenu 2"/>
          <p:cNvSpPr>
            <a:spLocks noGrp="1"/>
          </p:cNvSpPr>
          <p:nvPr>
            <p:ph idx="1"/>
          </p:nvPr>
        </p:nvSpPr>
        <p:spPr>
          <a:xfrm>
            <a:off x="457200" y="1571612"/>
            <a:ext cx="8229600" cy="4752988"/>
          </a:xfrm>
        </p:spPr>
        <p:txBody>
          <a:bodyPr>
            <a:normAutofit/>
          </a:bodyPr>
          <a:lstStyle/>
          <a:p>
            <a:pPr algn="l" rtl="0"/>
            <a:r>
              <a:rPr lang="fr-FR" sz="3200" b="1" dirty="0">
                <a:solidFill>
                  <a:srgbClr val="FF0000"/>
                </a:solidFill>
              </a:rPr>
              <a:t>Le texte en gras</a:t>
            </a:r>
            <a:endParaRPr lang="fr-FR" sz="3200" dirty="0">
              <a:solidFill>
                <a:srgbClr val="FF0000"/>
              </a:solidFill>
            </a:endParaRPr>
          </a:p>
          <a:p>
            <a:pPr algn="l" rtl="0">
              <a:buNone/>
            </a:pPr>
            <a:r>
              <a:rPr lang="fr-FR" sz="3200" dirty="0"/>
              <a:t>&lt;b&gt;Ce texte s'affichera en gras&lt;/b&gt; </a:t>
            </a:r>
          </a:p>
          <a:p>
            <a:pPr algn="l" rtl="0"/>
            <a:r>
              <a:rPr lang="fr-FR" sz="3200" b="1" dirty="0">
                <a:solidFill>
                  <a:srgbClr val="FF0000"/>
                </a:solidFill>
              </a:rPr>
              <a:t>Le texte en italique</a:t>
            </a:r>
          </a:p>
          <a:p>
            <a:pPr algn="l" rtl="0">
              <a:buNone/>
            </a:pPr>
            <a:r>
              <a:rPr lang="fr-FR" sz="3200" dirty="0"/>
              <a:t>&lt;i&gt;Ce texte s'affichera en italique&lt;/i&gt; </a:t>
            </a:r>
          </a:p>
          <a:p>
            <a:pPr algn="l" rtl="0"/>
            <a:r>
              <a:rPr lang="fr-FR" sz="3200" b="1" dirty="0">
                <a:solidFill>
                  <a:srgbClr val="FF0000"/>
                </a:solidFill>
              </a:rPr>
              <a:t>Le texte souligné</a:t>
            </a:r>
          </a:p>
          <a:p>
            <a:pPr algn="l" rtl="0">
              <a:buNone/>
            </a:pPr>
            <a:r>
              <a:rPr lang="fr-FR" sz="3200" dirty="0"/>
              <a:t>&lt;u&gt;Ce texte sera souligné&lt;/u&gt; </a:t>
            </a:r>
          </a:p>
          <a:p>
            <a:pPr algn="l" rtl="0"/>
            <a:r>
              <a:rPr lang="fr-FR" sz="3200" b="1" dirty="0">
                <a:solidFill>
                  <a:srgbClr val="FF0000"/>
                </a:solidFill>
              </a:rPr>
              <a:t>Le texte barré</a:t>
            </a:r>
          </a:p>
          <a:p>
            <a:pPr algn="l" rtl="0">
              <a:buNone/>
            </a:pPr>
            <a:r>
              <a:rPr lang="fr-FR" sz="3200" dirty="0"/>
              <a:t>&lt;s&gt;Ce texte sera barré&lt;/s&gt; </a:t>
            </a:r>
          </a:p>
          <a:p>
            <a:pPr algn="l" rtl="0"/>
            <a:endParaRPr lang="fr-FR" sz="3200" b="1" dirty="0"/>
          </a:p>
          <a:p>
            <a:pPr algn="l" rtl="0"/>
            <a:endParaRPr lang="ar-DZ" sz="3200"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36</a:t>
            </a:fld>
            <a:endParaRPr lang="fr-F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1000132"/>
          </a:xfrm>
        </p:spPr>
        <p:txBody>
          <a:bodyPr>
            <a:normAutofit/>
          </a:bodyPr>
          <a:lstStyle/>
          <a:p>
            <a:pPr rtl="0"/>
            <a:r>
              <a:rPr lang="fr-FR" dirty="0"/>
              <a:t>La mise en forme du texte</a:t>
            </a:r>
            <a:endParaRPr lang="ar-DZ" dirty="0"/>
          </a:p>
        </p:txBody>
      </p:sp>
      <p:sp>
        <p:nvSpPr>
          <p:cNvPr id="3" name="Espace réservé du contenu 2"/>
          <p:cNvSpPr>
            <a:spLocks noGrp="1"/>
          </p:cNvSpPr>
          <p:nvPr>
            <p:ph idx="1"/>
          </p:nvPr>
        </p:nvSpPr>
        <p:spPr>
          <a:xfrm>
            <a:off x="457200" y="1571612"/>
            <a:ext cx="8229600" cy="4752988"/>
          </a:xfrm>
        </p:spPr>
        <p:txBody>
          <a:bodyPr>
            <a:normAutofit/>
          </a:bodyPr>
          <a:lstStyle/>
          <a:p>
            <a:pPr algn="l" rtl="0"/>
            <a:r>
              <a:rPr lang="fr-FR" sz="3200" b="1" dirty="0">
                <a:solidFill>
                  <a:srgbClr val="FF0000"/>
                </a:solidFill>
              </a:rPr>
              <a:t>Le texte en exposant</a:t>
            </a:r>
          </a:p>
          <a:p>
            <a:pPr algn="l" rtl="0">
              <a:buNone/>
            </a:pPr>
            <a:r>
              <a:rPr lang="fr-FR" sz="3200" dirty="0"/>
              <a:t>&lt;sup&gt;Ce texte sera en exposant.&lt;/sup&gt; </a:t>
            </a:r>
          </a:p>
          <a:p>
            <a:pPr algn="l" rtl="0"/>
            <a:r>
              <a:rPr lang="fr-FR" sz="3200" b="1" dirty="0">
                <a:solidFill>
                  <a:srgbClr val="FF0000"/>
                </a:solidFill>
              </a:rPr>
              <a:t>Le texte en indice</a:t>
            </a:r>
          </a:p>
          <a:p>
            <a:pPr algn="l" rtl="0">
              <a:buNone/>
            </a:pPr>
            <a:r>
              <a:rPr lang="fr-FR" sz="3200" dirty="0"/>
              <a:t>&lt;</a:t>
            </a:r>
            <a:r>
              <a:rPr lang="fr-FR" sz="3200" dirty="0" err="1"/>
              <a:t>sub</a:t>
            </a:r>
            <a:r>
              <a:rPr lang="fr-FR" sz="3200" dirty="0"/>
              <a:t>&gt;Ce texte sera en indice.&lt;/</a:t>
            </a:r>
            <a:r>
              <a:rPr lang="fr-FR" sz="3200" dirty="0" err="1"/>
              <a:t>sub</a:t>
            </a:r>
            <a:r>
              <a:rPr lang="fr-FR" sz="3200" dirty="0"/>
              <a:t>&gt; </a:t>
            </a:r>
          </a:p>
          <a:p>
            <a:pPr algn="l" rtl="0"/>
            <a:endParaRPr lang="fr-FR" sz="3200" b="1" dirty="0"/>
          </a:p>
          <a:p>
            <a:pPr algn="l" rtl="0"/>
            <a:endParaRPr lang="ar-DZ" sz="3200"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37</a:t>
            </a:fld>
            <a:endParaRPr lang="fr-F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785818"/>
          </a:xfrm>
        </p:spPr>
        <p:txBody>
          <a:bodyPr>
            <a:normAutofit/>
          </a:bodyPr>
          <a:lstStyle/>
          <a:p>
            <a:r>
              <a:rPr lang="fr-FR" sz="4800" dirty="0"/>
              <a:t>Modifier la couleur du texte</a:t>
            </a:r>
          </a:p>
        </p:txBody>
      </p:sp>
      <p:sp>
        <p:nvSpPr>
          <p:cNvPr id="3" name="Espace réservé du contenu 2"/>
          <p:cNvSpPr>
            <a:spLocks noGrp="1"/>
          </p:cNvSpPr>
          <p:nvPr>
            <p:ph idx="1"/>
          </p:nvPr>
        </p:nvSpPr>
        <p:spPr>
          <a:xfrm>
            <a:off x="457200" y="1571612"/>
            <a:ext cx="8229600" cy="3000396"/>
          </a:xfrm>
        </p:spPr>
        <p:txBody>
          <a:bodyPr>
            <a:normAutofit/>
          </a:bodyPr>
          <a:lstStyle/>
          <a:p>
            <a:pPr algn="l" rtl="0">
              <a:buNone/>
            </a:pPr>
            <a:r>
              <a:rPr lang="fr-FR" sz="3200" dirty="0"/>
              <a:t>Pour modifier la couleur du texte on utilise l'attribut </a:t>
            </a:r>
            <a:r>
              <a:rPr lang="fr-FR" sz="3200" dirty="0" err="1">
                <a:solidFill>
                  <a:srgbClr val="00B050"/>
                </a:solidFill>
                <a:effectLst>
                  <a:outerShdw blurRad="38100" dist="38100" dir="2700000" algn="tl">
                    <a:srgbClr val="000000">
                      <a:alpha val="43137"/>
                    </a:srgbClr>
                  </a:outerShdw>
                </a:effectLst>
              </a:rPr>
              <a:t>color</a:t>
            </a:r>
            <a:r>
              <a:rPr lang="fr-FR" sz="3200" dirty="0"/>
              <a:t> de la balise </a:t>
            </a:r>
            <a:r>
              <a:rPr lang="fr-FR" sz="3200" dirty="0">
                <a:solidFill>
                  <a:srgbClr val="FF0000"/>
                </a:solidFill>
                <a:effectLst>
                  <a:outerShdw blurRad="38100" dist="38100" dir="2700000" algn="tl">
                    <a:srgbClr val="000000">
                      <a:alpha val="43137"/>
                    </a:srgbClr>
                  </a:outerShdw>
                </a:effectLst>
              </a:rPr>
              <a:t>&lt;font&gt; </a:t>
            </a:r>
            <a:r>
              <a:rPr lang="fr-FR" sz="3200" dirty="0"/>
              <a:t>: </a:t>
            </a:r>
          </a:p>
          <a:p>
            <a:pPr algn="l" rtl="0">
              <a:buNone/>
            </a:pPr>
            <a:r>
              <a:rPr lang="fr-FR" sz="3200" b="1" dirty="0"/>
              <a:t>Exemple de la couleur rouge:</a:t>
            </a:r>
          </a:p>
          <a:p>
            <a:pPr algn="l" rtl="0">
              <a:buNone/>
            </a:pPr>
            <a:r>
              <a:rPr lang="fr-FR" sz="3200" dirty="0"/>
              <a:t>&lt;font </a:t>
            </a:r>
            <a:r>
              <a:rPr lang="fr-FR" sz="3200" dirty="0" err="1"/>
              <a:t>color</a:t>
            </a:r>
            <a:r>
              <a:rPr lang="fr-FR" sz="3200" dirty="0"/>
              <a:t>="#ff0000"&gt;Ce texte sera en rouge&lt;/font&gt; </a:t>
            </a:r>
          </a:p>
          <a:p>
            <a:pPr algn="l" rtl="0"/>
            <a:endParaRPr lang="ar-DZ" sz="3200"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38</a:t>
            </a:fld>
            <a:endParaRPr lang="fr-FR"/>
          </a:p>
        </p:txBody>
      </p:sp>
      <p:sp>
        <p:nvSpPr>
          <p:cNvPr id="4" name="Rectangle 3"/>
          <p:cNvSpPr/>
          <p:nvPr/>
        </p:nvSpPr>
        <p:spPr>
          <a:xfrm>
            <a:off x="444474" y="4786325"/>
            <a:ext cx="8064556" cy="1323439"/>
          </a:xfrm>
          <a:prstGeom prst="rect">
            <a:avLst/>
          </a:prstGeom>
        </p:spPr>
        <p:txBody>
          <a:bodyPr wrap="square">
            <a:spAutoFit/>
          </a:bodyPr>
          <a:lstStyle/>
          <a:p>
            <a:r>
              <a:rPr lang="fr-FR" sz="2000" b="0" dirty="0"/>
              <a:t>Les couleurs peuvent être écrites de deux manières : </a:t>
            </a:r>
          </a:p>
          <a:p>
            <a:pPr>
              <a:buFont typeface="Arial" pitchFamily="34" charset="0"/>
              <a:buChar char="•"/>
            </a:pPr>
            <a:r>
              <a:rPr lang="fr-FR" sz="2000" b="0" dirty="0"/>
              <a:t>En hexadécimal de type RVB et précédées d'un dièse (#) ; Exemples : #ff0000 =&gt; </a:t>
            </a:r>
            <a:r>
              <a:rPr lang="fr-FR" sz="2000" b="0" dirty="0">
                <a:solidFill>
                  <a:srgbClr val="FF0000"/>
                </a:solidFill>
              </a:rPr>
              <a:t>rouge,</a:t>
            </a:r>
            <a:r>
              <a:rPr lang="fr-FR" sz="2000" b="0" dirty="0"/>
              <a:t> #00ff00 =&gt; </a:t>
            </a:r>
            <a:r>
              <a:rPr lang="fr-FR" sz="2000" b="0" dirty="0">
                <a:solidFill>
                  <a:srgbClr val="00B050"/>
                </a:solidFill>
              </a:rPr>
              <a:t>vert,</a:t>
            </a:r>
            <a:r>
              <a:rPr lang="fr-FR" sz="2000" b="0" dirty="0"/>
              <a:t> #0000ff =&gt; </a:t>
            </a:r>
            <a:r>
              <a:rPr lang="fr-FR" sz="2000" b="0" dirty="0">
                <a:solidFill>
                  <a:srgbClr val="0000CC"/>
                </a:solidFill>
              </a:rPr>
              <a:t>bleu</a:t>
            </a:r>
            <a:r>
              <a:rPr lang="fr-FR" sz="2000" b="0" dirty="0"/>
              <a:t>.</a:t>
            </a:r>
          </a:p>
          <a:p>
            <a:pPr>
              <a:buFont typeface="Arial" pitchFamily="34" charset="0"/>
              <a:buChar char="•"/>
            </a:pPr>
            <a:r>
              <a:rPr lang="fr-FR" sz="2000" b="0" dirty="0"/>
              <a:t>En lettre comme </a:t>
            </a:r>
            <a:r>
              <a:rPr lang="fr-FR" sz="2000" b="0" dirty="0" err="1"/>
              <a:t>red</a:t>
            </a:r>
            <a:r>
              <a:rPr lang="fr-FR" sz="2000" b="0" dirty="0"/>
              <a:t>, </a:t>
            </a:r>
            <a:r>
              <a:rPr lang="fr-FR" sz="2000" b="0" dirty="0" err="1"/>
              <a:t>green,blue</a:t>
            </a:r>
            <a:endParaRPr lang="fr-FR" sz="2000" b="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24648"/>
          </a:xfrm>
        </p:spPr>
        <p:txBody>
          <a:bodyPr>
            <a:normAutofit fontScale="90000"/>
          </a:bodyPr>
          <a:lstStyle/>
          <a:p>
            <a:pPr rtl="0"/>
            <a:r>
              <a:rPr lang="fr-FR" dirty="0"/>
              <a:t>Modifier la police du texte</a:t>
            </a:r>
            <a:endParaRPr lang="ar-DZ" dirty="0"/>
          </a:p>
        </p:txBody>
      </p:sp>
      <p:sp>
        <p:nvSpPr>
          <p:cNvPr id="3" name="Espace réservé du contenu 2"/>
          <p:cNvSpPr>
            <a:spLocks noGrp="1"/>
          </p:cNvSpPr>
          <p:nvPr>
            <p:ph idx="1"/>
          </p:nvPr>
        </p:nvSpPr>
        <p:spPr>
          <a:xfrm>
            <a:off x="457200" y="1571612"/>
            <a:ext cx="8229600" cy="4752988"/>
          </a:xfrm>
        </p:spPr>
        <p:txBody>
          <a:bodyPr/>
          <a:lstStyle/>
          <a:p>
            <a:pPr algn="l" rtl="0">
              <a:buNone/>
            </a:pPr>
            <a:r>
              <a:rPr lang="fr-FR" dirty="0"/>
              <a:t>Pour modifier la police du texte on utilise l'attribut </a:t>
            </a:r>
            <a:r>
              <a:rPr lang="fr-FR" dirty="0">
                <a:solidFill>
                  <a:srgbClr val="006600"/>
                </a:solidFill>
                <a:effectLst>
                  <a:outerShdw blurRad="38100" dist="38100" dir="2700000" algn="tl">
                    <a:srgbClr val="000000">
                      <a:alpha val="43137"/>
                    </a:srgbClr>
                  </a:outerShdw>
                </a:effectLst>
              </a:rPr>
              <a:t>face</a:t>
            </a:r>
            <a:r>
              <a:rPr lang="fr-FR" dirty="0"/>
              <a:t> de la balise </a:t>
            </a:r>
            <a:r>
              <a:rPr lang="fr-FR" dirty="0">
                <a:solidFill>
                  <a:srgbClr val="C00000"/>
                </a:solidFill>
                <a:effectLst>
                  <a:outerShdw blurRad="38100" dist="38100" dir="2700000" algn="tl">
                    <a:srgbClr val="000000">
                      <a:alpha val="43137"/>
                    </a:srgbClr>
                  </a:outerShdw>
                </a:effectLst>
              </a:rPr>
              <a:t>&lt;font&gt;</a:t>
            </a:r>
            <a:r>
              <a:rPr lang="fr-FR" dirty="0"/>
              <a:t> : </a:t>
            </a:r>
          </a:p>
          <a:p>
            <a:pPr algn="l" rtl="0">
              <a:buNone/>
            </a:pPr>
            <a:r>
              <a:rPr lang="fr-FR" sz="2400" dirty="0">
                <a:solidFill>
                  <a:srgbClr val="0000CC"/>
                </a:solidFill>
              </a:rPr>
              <a:t>Texte en </a:t>
            </a:r>
            <a:r>
              <a:rPr lang="fr-FR" sz="2400" dirty="0" err="1">
                <a:solidFill>
                  <a:srgbClr val="0000CC"/>
                </a:solidFill>
              </a:rPr>
              <a:t>verdana</a:t>
            </a:r>
            <a:endParaRPr lang="fr-FR" sz="2400" dirty="0">
              <a:solidFill>
                <a:srgbClr val="0000CC"/>
              </a:solidFill>
            </a:endParaRPr>
          </a:p>
          <a:p>
            <a:pPr algn="l" rtl="0">
              <a:buNone/>
            </a:pPr>
            <a:r>
              <a:rPr lang="fr-FR" sz="2800" dirty="0">
                <a:solidFill>
                  <a:srgbClr val="C00000"/>
                </a:solidFill>
              </a:rPr>
              <a:t>&lt;font face</a:t>
            </a:r>
            <a:r>
              <a:rPr lang="fr-FR" dirty="0"/>
              <a:t>="</a:t>
            </a:r>
            <a:r>
              <a:rPr lang="fr-FR" dirty="0" err="1"/>
              <a:t>verdana</a:t>
            </a:r>
            <a:r>
              <a:rPr lang="fr-FR" dirty="0"/>
              <a:t>"&gt;Ce texte sera en </a:t>
            </a:r>
            <a:r>
              <a:rPr lang="fr-FR" dirty="0" err="1"/>
              <a:t>verdana</a:t>
            </a:r>
            <a:r>
              <a:rPr lang="fr-FR" sz="2800" dirty="0">
                <a:solidFill>
                  <a:srgbClr val="C00000"/>
                </a:solidFill>
              </a:rPr>
              <a:t>.&lt;/font&gt; </a:t>
            </a:r>
          </a:p>
          <a:p>
            <a:pPr algn="l" rtl="0">
              <a:buNone/>
            </a:pPr>
            <a:r>
              <a:rPr lang="fr-FR" sz="2400" dirty="0">
                <a:solidFill>
                  <a:srgbClr val="0000CC"/>
                </a:solidFill>
              </a:rPr>
              <a:t>Texte en </a:t>
            </a:r>
            <a:r>
              <a:rPr lang="fr-FR" sz="2400" dirty="0" err="1">
                <a:solidFill>
                  <a:srgbClr val="0000CC"/>
                </a:solidFill>
              </a:rPr>
              <a:t>verdana</a:t>
            </a:r>
            <a:r>
              <a:rPr lang="fr-FR" sz="2400" dirty="0">
                <a:solidFill>
                  <a:srgbClr val="0000CC"/>
                </a:solidFill>
              </a:rPr>
              <a:t> ou sans-</a:t>
            </a:r>
            <a:r>
              <a:rPr lang="fr-FR" sz="2400" dirty="0" err="1">
                <a:solidFill>
                  <a:srgbClr val="0000CC"/>
                </a:solidFill>
              </a:rPr>
              <a:t>serif</a:t>
            </a:r>
            <a:endParaRPr lang="fr-FR" sz="2400" dirty="0">
              <a:solidFill>
                <a:srgbClr val="0000CC"/>
              </a:solidFill>
            </a:endParaRPr>
          </a:p>
          <a:p>
            <a:pPr algn="l" rtl="0">
              <a:buNone/>
            </a:pPr>
            <a:r>
              <a:rPr lang="fr-FR" sz="2800" dirty="0">
                <a:solidFill>
                  <a:srgbClr val="C00000"/>
                </a:solidFill>
              </a:rPr>
              <a:t>&lt;font face</a:t>
            </a:r>
            <a:r>
              <a:rPr lang="fr-FR" dirty="0"/>
              <a:t>="</a:t>
            </a:r>
            <a:r>
              <a:rPr lang="fr-FR" dirty="0" err="1"/>
              <a:t>verdana,sans-serif</a:t>
            </a:r>
            <a:r>
              <a:rPr lang="fr-FR" dirty="0"/>
              <a:t>"&gt;Ce texte sera en </a:t>
            </a:r>
            <a:r>
              <a:rPr lang="fr-FR" dirty="0" err="1"/>
              <a:t>verdana</a:t>
            </a:r>
            <a:r>
              <a:rPr lang="fr-FR" dirty="0"/>
              <a:t> ou en sans-</a:t>
            </a:r>
            <a:r>
              <a:rPr lang="fr-FR" dirty="0" err="1"/>
              <a:t>serif</a:t>
            </a:r>
            <a:r>
              <a:rPr lang="fr-FR" dirty="0"/>
              <a:t> si </a:t>
            </a:r>
            <a:r>
              <a:rPr lang="fr-FR" dirty="0" err="1"/>
              <a:t>verdana</a:t>
            </a:r>
            <a:r>
              <a:rPr lang="fr-FR" dirty="0"/>
              <a:t> n'est pas installée</a:t>
            </a:r>
            <a:r>
              <a:rPr lang="fr-FR" sz="2800" dirty="0">
                <a:solidFill>
                  <a:srgbClr val="C00000"/>
                </a:solidFill>
              </a:rPr>
              <a:t>.&lt;/font&gt; </a:t>
            </a:r>
          </a:p>
          <a:p>
            <a:pPr algn="l" rtl="0">
              <a:buNone/>
            </a:pPr>
            <a:endParaRPr lang="ar-DZ"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39</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1026"/>
          <p:cNvSpPr>
            <a:spLocks noGrp="1" noChangeArrowheads="1"/>
          </p:cNvSpPr>
          <p:nvPr>
            <p:ph type="title"/>
          </p:nvPr>
        </p:nvSpPr>
        <p:spPr/>
        <p:txBody>
          <a:bodyPr/>
          <a:lstStyle/>
          <a:p>
            <a:r>
              <a:rPr lang="fr-FR" dirty="0"/>
              <a:t>L'hypertexte</a:t>
            </a:r>
          </a:p>
        </p:txBody>
      </p:sp>
      <p:sp>
        <p:nvSpPr>
          <p:cNvPr id="207876" name="Rectangle 1028"/>
          <p:cNvSpPr>
            <a:spLocks noGrp="1" noChangeArrowheads="1"/>
          </p:cNvSpPr>
          <p:nvPr>
            <p:ph idx="1"/>
          </p:nvPr>
        </p:nvSpPr>
        <p:spPr>
          <a:noFill/>
          <a:ln/>
        </p:spPr>
        <p:txBody>
          <a:bodyPr>
            <a:normAutofit/>
          </a:bodyPr>
          <a:lstStyle/>
          <a:p>
            <a:pPr algn="just">
              <a:buFontTx/>
              <a:buBlip>
                <a:blip r:embed="rId2"/>
              </a:buBlip>
            </a:pPr>
            <a:endParaRPr lang="fr-FR" dirty="0"/>
          </a:p>
          <a:p>
            <a:pPr algn="just" rtl="0">
              <a:buFontTx/>
              <a:buBlip>
                <a:blip r:embed="rId2"/>
              </a:buBlip>
            </a:pPr>
            <a:r>
              <a:rPr lang="fr-FR" dirty="0"/>
              <a:t>Le langage </a:t>
            </a:r>
            <a:r>
              <a:rPr lang="fr-FR" b="1" dirty="0"/>
              <a:t>HTML</a:t>
            </a:r>
            <a:r>
              <a:rPr lang="fr-FR" dirty="0"/>
              <a:t> permet de créer des documents interactifs grâce à des </a:t>
            </a:r>
            <a:r>
              <a:rPr lang="fr-FR" b="1" dirty="0"/>
              <a:t>liens hypertextes</a:t>
            </a:r>
            <a:r>
              <a:rPr lang="fr-FR" dirty="0"/>
              <a:t>, qui relient votre document à d'autres documents.</a:t>
            </a:r>
          </a:p>
          <a:p>
            <a:pPr algn="just" rtl="0">
              <a:buFontTx/>
              <a:buBlip>
                <a:blip r:embed="rId2"/>
              </a:buBlip>
            </a:pPr>
            <a:endParaRPr lang="fr-FR" dirty="0"/>
          </a:p>
          <a:p>
            <a:pPr algn="just" rtl="0">
              <a:buFontTx/>
              <a:buBlip>
                <a:blip r:embed="rId2"/>
              </a:buBlip>
            </a:pPr>
            <a:r>
              <a:rPr lang="fr-FR" dirty="0"/>
              <a:t>En </a:t>
            </a:r>
            <a:r>
              <a:rPr lang="fr-FR" b="1" dirty="0"/>
              <a:t>cliquant</a:t>
            </a:r>
            <a:r>
              <a:rPr lang="fr-FR" dirty="0"/>
              <a:t> sur une zone de texte (ou une image, un logo) mise en évidence, on peut accéder a un </a:t>
            </a:r>
            <a:r>
              <a:rPr lang="fr-FR" b="1" dirty="0"/>
              <a:t>nouveau document</a:t>
            </a:r>
            <a:r>
              <a:rPr lang="fr-FR" dirty="0"/>
              <a:t> situé sur un autre ordinateur en n'importe quel point du globe.</a:t>
            </a:r>
          </a:p>
          <a:p>
            <a:pPr algn="just">
              <a:buFontTx/>
              <a:buBlip>
                <a:blip r:embed="rId2"/>
              </a:buBlip>
            </a:pPr>
            <a:endParaRPr lang="fr-FR"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4</a:t>
            </a:fld>
            <a:endParaRPr lang="fr-F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24648"/>
          </a:xfrm>
        </p:spPr>
        <p:txBody>
          <a:bodyPr>
            <a:normAutofit/>
          </a:bodyPr>
          <a:lstStyle/>
          <a:p>
            <a:r>
              <a:rPr lang="fr-FR" sz="4400" dirty="0"/>
              <a:t>Modifier la taille du texte</a:t>
            </a:r>
          </a:p>
        </p:txBody>
      </p:sp>
      <p:sp>
        <p:nvSpPr>
          <p:cNvPr id="3" name="Espace réservé du contenu 2"/>
          <p:cNvSpPr>
            <a:spLocks noGrp="1"/>
          </p:cNvSpPr>
          <p:nvPr>
            <p:ph idx="1"/>
          </p:nvPr>
        </p:nvSpPr>
        <p:spPr>
          <a:xfrm>
            <a:off x="457200" y="1571612"/>
            <a:ext cx="8229600" cy="2286016"/>
          </a:xfrm>
        </p:spPr>
        <p:txBody>
          <a:bodyPr/>
          <a:lstStyle/>
          <a:p>
            <a:pPr algn="l" rtl="0">
              <a:buNone/>
            </a:pPr>
            <a:r>
              <a:rPr lang="fr-FR" dirty="0"/>
              <a:t>Pour modifier la taille du texte on utilise l'attribut </a:t>
            </a:r>
            <a:r>
              <a:rPr lang="fr-FR" sz="3200" b="1" dirty="0">
                <a:solidFill>
                  <a:srgbClr val="006600"/>
                </a:solidFill>
                <a:effectLst>
                  <a:outerShdw blurRad="38100" dist="38100" dir="2700000" algn="tl">
                    <a:srgbClr val="000000">
                      <a:alpha val="43137"/>
                    </a:srgbClr>
                  </a:outerShdw>
                </a:effectLst>
              </a:rPr>
              <a:t>size</a:t>
            </a:r>
            <a:r>
              <a:rPr lang="fr-FR" dirty="0"/>
              <a:t> de la balise </a:t>
            </a:r>
            <a:r>
              <a:rPr lang="fr-FR" sz="3600" dirty="0">
                <a:solidFill>
                  <a:srgbClr val="C00000"/>
                </a:solidFill>
                <a:effectLst>
                  <a:outerShdw blurRad="38100" dist="38100" dir="2700000" algn="tl">
                    <a:srgbClr val="000000">
                      <a:alpha val="43137"/>
                    </a:srgbClr>
                  </a:outerShdw>
                </a:effectLst>
              </a:rPr>
              <a:t>&lt;font&gt;</a:t>
            </a:r>
            <a:r>
              <a:rPr lang="fr-FR" sz="3600" dirty="0">
                <a:solidFill>
                  <a:srgbClr val="00FF00"/>
                </a:solidFill>
              </a:rPr>
              <a:t> </a:t>
            </a:r>
            <a:r>
              <a:rPr lang="fr-FR" dirty="0"/>
              <a:t>: </a:t>
            </a:r>
          </a:p>
          <a:p>
            <a:pPr algn="l" rtl="0">
              <a:buNone/>
            </a:pPr>
            <a:r>
              <a:rPr lang="fr-FR" sz="2400" dirty="0">
                <a:solidFill>
                  <a:srgbClr val="0000CC"/>
                </a:solidFill>
              </a:rPr>
              <a:t>Texte en  taille 5</a:t>
            </a:r>
          </a:p>
          <a:p>
            <a:pPr algn="l" rtl="0">
              <a:buNone/>
            </a:pPr>
            <a:r>
              <a:rPr lang="fr-FR" sz="2800" dirty="0"/>
              <a:t>&lt;font size="5"&gt;Ce texte sera en taille 5&lt;/font&gt; </a:t>
            </a:r>
          </a:p>
          <a:p>
            <a:pPr algn="l" rtl="0">
              <a:buNone/>
            </a:pPr>
            <a:endParaRPr lang="ar-DZ"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40</a:t>
            </a:fld>
            <a:endParaRPr lang="fr-FR"/>
          </a:p>
        </p:txBody>
      </p:sp>
      <p:sp>
        <p:nvSpPr>
          <p:cNvPr id="91137" name="Rectangle 1"/>
          <p:cNvSpPr>
            <a:spLocks noChangeArrowheads="1"/>
          </p:cNvSpPr>
          <p:nvPr/>
        </p:nvSpPr>
        <p:spPr bwMode="auto">
          <a:xfrm>
            <a:off x="190471" y="4643447"/>
            <a:ext cx="863606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a:ln>
                  <a:noFill/>
                </a:ln>
                <a:solidFill>
                  <a:srgbClr val="FF9933"/>
                </a:solidFill>
                <a:effectLst/>
                <a:latin typeface="Arial Unicode MS" pitchFamily="34" charset="-128"/>
                <a:cs typeface="Arial" pitchFamily="34" charset="0"/>
              </a:rPr>
              <a:t>size=</a:t>
            </a:r>
            <a:r>
              <a:rPr kumimoji="0" lang="fr-FR" sz="1800" b="0" i="0" u="none" strike="noStrike" cap="none" normalizeH="0" baseline="0" dirty="0">
                <a:ln>
                  <a:noFill/>
                </a:ln>
                <a:solidFill>
                  <a:srgbClr val="FF9933"/>
                </a:solidFill>
                <a:effectLst/>
                <a:latin typeface="Arial" pitchFamily="34" charset="0"/>
                <a:cs typeface="Arial" pitchFamily="34" charset="0"/>
              </a:rPr>
              <a:t> détermine la taille de la police (</a:t>
            </a:r>
            <a:r>
              <a:rPr kumimoji="0" lang="fr-FR" sz="1800" b="0" i="1" u="none" strike="noStrike" cap="none" normalizeH="0" baseline="0" dirty="0">
                <a:ln>
                  <a:noFill/>
                </a:ln>
                <a:solidFill>
                  <a:srgbClr val="FF9933"/>
                </a:solidFill>
                <a:effectLst/>
                <a:latin typeface="Arial" pitchFamily="34" charset="0"/>
                <a:cs typeface="Arial" pitchFamily="34" charset="0"/>
              </a:rPr>
              <a:t>font size = taille de la police</a:t>
            </a:r>
            <a:r>
              <a:rPr kumimoji="0" lang="fr-FR" sz="1800" b="0" i="0" u="none" strike="noStrike" cap="none" normalizeH="0" baseline="0" dirty="0">
                <a:ln>
                  <a:noFill/>
                </a:ln>
                <a:solidFill>
                  <a:srgbClr val="FF9933"/>
                </a:solidFill>
                <a:effectLst/>
                <a:latin typeface="Arial" pitchFamily="34" charset="0"/>
                <a:cs typeface="Arial" pitchFamily="34" charset="0"/>
              </a:rPr>
              <a:t>). Vous pouvez donner la valeur absolue en chiffres entre </a:t>
            </a:r>
            <a:r>
              <a:rPr kumimoji="0" lang="fr-FR" sz="1800" b="0" i="0" u="none" strike="noStrike" cap="none" normalizeH="0" baseline="0" dirty="0">
                <a:ln>
                  <a:noFill/>
                </a:ln>
                <a:solidFill>
                  <a:srgbClr val="FF9933"/>
                </a:solidFill>
                <a:effectLst/>
                <a:latin typeface="Arial Unicode MS" pitchFamily="34" charset="-128"/>
                <a:cs typeface="Arial" pitchFamily="34" charset="0"/>
              </a:rPr>
              <a:t>1</a:t>
            </a:r>
            <a:r>
              <a:rPr kumimoji="0" lang="fr-FR" sz="1800" b="0" i="0" u="none" strike="noStrike" cap="none" normalizeH="0" baseline="0" dirty="0">
                <a:ln>
                  <a:noFill/>
                </a:ln>
                <a:solidFill>
                  <a:srgbClr val="FF9933"/>
                </a:solidFill>
                <a:effectLst/>
                <a:latin typeface="Arial" pitchFamily="34" charset="0"/>
                <a:cs typeface="Arial" pitchFamily="34" charset="0"/>
              </a:rPr>
              <a:t> et </a:t>
            </a:r>
            <a:r>
              <a:rPr kumimoji="0" lang="fr-FR" sz="1800" b="0" i="0" u="none" strike="noStrike" cap="none" normalizeH="0" baseline="0" dirty="0">
                <a:ln>
                  <a:noFill/>
                </a:ln>
                <a:solidFill>
                  <a:srgbClr val="FF9933"/>
                </a:solidFill>
                <a:effectLst/>
                <a:latin typeface="Arial Unicode MS" pitchFamily="34" charset="-128"/>
                <a:cs typeface="Arial" pitchFamily="34" charset="0"/>
              </a:rPr>
              <a:t>7</a:t>
            </a:r>
            <a:r>
              <a:rPr kumimoji="0" lang="fr-FR" sz="1800" b="0" i="0" u="none" strike="noStrike" cap="none" normalizeH="0" baseline="0" dirty="0">
                <a:ln>
                  <a:noFill/>
                </a:ln>
                <a:solidFill>
                  <a:srgbClr val="FF9933"/>
                </a:solidFill>
                <a:effectLst/>
                <a:latin typeface="Arial" pitchFamily="34" charset="0"/>
                <a:cs typeface="Arial" pitchFamily="34" charset="0"/>
              </a:rPr>
              <a:t>, ou bien relative par rapport à la taille de police normale avec </a:t>
            </a:r>
            <a:r>
              <a:rPr kumimoji="0" lang="fr-FR" sz="1800" b="0" i="0" u="none" strike="noStrike" cap="none" normalizeH="0" baseline="0" dirty="0">
                <a:ln>
                  <a:noFill/>
                </a:ln>
                <a:solidFill>
                  <a:srgbClr val="FF9933"/>
                </a:solidFill>
                <a:effectLst/>
                <a:latin typeface="Arial Unicode MS" pitchFamily="34" charset="-128"/>
                <a:cs typeface="Arial" pitchFamily="34" charset="0"/>
              </a:rPr>
              <a:t>+chiffre</a:t>
            </a:r>
            <a:r>
              <a:rPr kumimoji="0" lang="fr-FR" sz="1800" b="0" i="0" u="none" strike="noStrike" cap="none" normalizeH="0" baseline="0" dirty="0">
                <a:ln>
                  <a:noFill/>
                </a:ln>
                <a:solidFill>
                  <a:srgbClr val="FF9933"/>
                </a:solidFill>
                <a:effectLst/>
                <a:latin typeface="Arial" pitchFamily="34" charset="0"/>
                <a:cs typeface="Arial" pitchFamily="34" charset="0"/>
              </a:rPr>
              <a:t> ou </a:t>
            </a:r>
            <a:r>
              <a:rPr kumimoji="0" lang="fr-FR" sz="1800" b="0" i="0" u="none" strike="noStrike" cap="none" normalizeH="0" baseline="0" dirty="0">
                <a:ln>
                  <a:noFill/>
                </a:ln>
                <a:solidFill>
                  <a:srgbClr val="FF9933"/>
                </a:solidFill>
                <a:effectLst/>
                <a:latin typeface="Arial Unicode MS" pitchFamily="34" charset="-128"/>
                <a:cs typeface="Arial" pitchFamily="34" charset="0"/>
              </a:rPr>
              <a:t>-chiffre</a:t>
            </a:r>
            <a:r>
              <a:rPr kumimoji="0" lang="fr-FR" sz="1800" b="0" i="0" u="none" strike="noStrike" cap="none" normalizeH="0" baseline="0" dirty="0">
                <a:ln>
                  <a:noFill/>
                </a:ln>
                <a:solidFill>
                  <a:srgbClr val="FF9933"/>
                </a:solidFill>
                <a:effectLst/>
                <a:latin typeface="Arial" pitchFamily="34" charset="0"/>
                <a:cs typeface="Arial" pitchFamily="34" charset="0"/>
              </a:rPr>
              <a:t>. La taille normale de police est </a:t>
            </a:r>
            <a:r>
              <a:rPr kumimoji="0" lang="fr-FR" sz="1800" b="0" i="0" u="none" strike="noStrike" cap="none" normalizeH="0" baseline="0" dirty="0">
                <a:ln>
                  <a:noFill/>
                </a:ln>
                <a:solidFill>
                  <a:srgbClr val="FF9933"/>
                </a:solidFill>
                <a:effectLst/>
                <a:latin typeface="Arial Unicode MS" pitchFamily="34" charset="-128"/>
                <a:cs typeface="Arial" pitchFamily="34" charset="0"/>
              </a:rPr>
              <a:t>3</a:t>
            </a:r>
            <a:r>
              <a:rPr kumimoji="0" lang="fr-FR" sz="1800" b="0" i="0" u="none" strike="noStrike" cap="none" normalizeH="0" baseline="0" dirty="0">
                <a:ln>
                  <a:noFill/>
                </a:ln>
                <a:solidFill>
                  <a:srgbClr val="FF9933"/>
                </a:solidFill>
                <a:effectLst/>
                <a:latin typeface="Arial" pitchFamily="34" charset="0"/>
                <a:cs typeface="Arial" pitchFamily="34" charset="0"/>
              </a:rPr>
              <a:t>. Avec </a:t>
            </a:r>
            <a:r>
              <a:rPr kumimoji="0" lang="fr-FR" sz="1800" b="0" i="0" u="none" strike="noStrike" cap="none" normalizeH="0" baseline="0" dirty="0">
                <a:ln>
                  <a:noFill/>
                </a:ln>
                <a:solidFill>
                  <a:srgbClr val="FF9933"/>
                </a:solidFill>
                <a:effectLst/>
                <a:latin typeface="Arial Unicode MS" pitchFamily="34" charset="-128"/>
                <a:cs typeface="Arial" pitchFamily="34" charset="0"/>
              </a:rPr>
              <a:t>&lt;/font&gt;</a:t>
            </a:r>
            <a:r>
              <a:rPr kumimoji="0" lang="fr-FR" sz="1800" b="0" i="0" u="none" strike="noStrike" cap="none" normalizeH="0" baseline="0" dirty="0">
                <a:ln>
                  <a:noFill/>
                </a:ln>
                <a:solidFill>
                  <a:srgbClr val="FF9933"/>
                </a:solidFill>
                <a:effectLst/>
                <a:latin typeface="Arial" pitchFamily="34" charset="0"/>
                <a:cs typeface="Arial" pitchFamily="34" charset="0"/>
              </a:rPr>
              <a:t> vous terminez le passage doté d'une autre taille de police.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1137"/>
                                        </p:tgtEl>
                                        <p:attrNameLst>
                                          <p:attrName>style.visibility</p:attrName>
                                        </p:attrNameLst>
                                      </p:cBhvr>
                                      <p:to>
                                        <p:strVal val="visible"/>
                                      </p:to>
                                    </p:set>
                                    <p:animEffect transition="in" filter="diamond(in)">
                                      <p:cBhvr>
                                        <p:cTn id="7" dur="2000"/>
                                        <p:tgtEl>
                                          <p:spTgt spid="91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0971" y="285728"/>
            <a:ext cx="8229600" cy="724648"/>
          </a:xfrm>
        </p:spPr>
        <p:txBody>
          <a:bodyPr>
            <a:normAutofit fontScale="90000"/>
          </a:bodyPr>
          <a:lstStyle/>
          <a:p>
            <a:pPr rtl="0"/>
            <a:r>
              <a:rPr lang="fr-FR" b="1" dirty="0"/>
              <a:t>Lignes de séparation: </a:t>
            </a:r>
            <a:r>
              <a:rPr lang="fr-FR" sz="7300" b="1" dirty="0" err="1">
                <a:solidFill>
                  <a:srgbClr val="FF0000"/>
                </a:solidFill>
                <a:effectLst>
                  <a:outerShdw blurRad="38100" dist="38100" dir="2700000" algn="tl">
                    <a:srgbClr val="000000">
                      <a:alpha val="43137"/>
                    </a:srgbClr>
                  </a:outerShdw>
                </a:effectLst>
              </a:rPr>
              <a:t>hr</a:t>
            </a:r>
            <a:endParaRPr lang="fr-FR" sz="7300"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2571744"/>
            <a:ext cx="8229600" cy="3752856"/>
          </a:xfrm>
        </p:spPr>
        <p:txBody>
          <a:bodyPr>
            <a:normAutofit fontScale="925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&lt;p&gt;Ici se termine une partie.&lt;/p&gt;</a:t>
            </a:r>
          </a:p>
          <a:p>
            <a:pPr algn="l" rtl="0">
              <a:buNone/>
            </a:pPr>
            <a:r>
              <a:rPr lang="fr-FR" dirty="0"/>
              <a:t>&lt;</a:t>
            </a:r>
            <a:r>
              <a:rPr lang="fr-FR" dirty="0" err="1"/>
              <a:t>hr</a:t>
            </a:r>
            <a:r>
              <a:rPr lang="fr-FR" dirty="0"/>
              <a:t>&gt;</a:t>
            </a:r>
          </a:p>
          <a:p>
            <a:pPr algn="l" rtl="0">
              <a:buNone/>
            </a:pPr>
            <a:r>
              <a:rPr lang="fr-FR" dirty="0"/>
              <a:t>&lt;p&gt;Et ici commence quelque chose de nouveau.&lt;/p&gt;</a:t>
            </a:r>
          </a:p>
          <a:p>
            <a:pPr algn="l" rtl="0">
              <a:buNone/>
            </a:pPr>
            <a:r>
              <a:rPr lang="fr-FR" dirty="0"/>
              <a:t>&lt;/body&gt;</a:t>
            </a:r>
          </a:p>
          <a:p>
            <a:pPr algn="l" rtl="0">
              <a:buNone/>
            </a:pPr>
            <a:r>
              <a:rPr lang="fr-FR" dirty="0"/>
              <a:t>&lt;/html&gt;</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41</a:t>
            </a:fld>
            <a:endParaRPr lang="fr-FR"/>
          </a:p>
        </p:txBody>
      </p:sp>
      <p:sp>
        <p:nvSpPr>
          <p:cNvPr id="7" name="Rectangle 6"/>
          <p:cNvSpPr/>
          <p:nvPr/>
        </p:nvSpPr>
        <p:spPr>
          <a:xfrm>
            <a:off x="444471" y="1142986"/>
            <a:ext cx="8191557" cy="923330"/>
          </a:xfrm>
          <a:prstGeom prst="rect">
            <a:avLst/>
          </a:prstGeom>
        </p:spPr>
        <p:txBody>
          <a:bodyPr wrap="square">
            <a:spAutoFit/>
          </a:bodyPr>
          <a:lstStyle/>
          <a:p>
            <a:r>
              <a:rPr lang="fr-FR" b="0" dirty="0"/>
              <a:t>Les lignes de séparation servent à séparer optiquement des passages de texte contigus ou pour aérer en général. Une ligne de séparation crée un paragraphe distinct.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0"/>
            <a:r>
              <a:rPr lang="fr-FR" b="1" dirty="0"/>
              <a:t>Mettre les lignes de séparation en forme avec HTML (1)</a:t>
            </a:r>
            <a:endParaRPr lang="fr-FR" dirty="0"/>
          </a:p>
        </p:txBody>
      </p:sp>
      <p:sp>
        <p:nvSpPr>
          <p:cNvPr id="3" name="Espace réservé du contenu 2"/>
          <p:cNvSpPr>
            <a:spLocks noGrp="1"/>
          </p:cNvSpPr>
          <p:nvPr>
            <p:ph idx="1"/>
          </p:nvPr>
        </p:nvSpPr>
        <p:spPr/>
        <p:txBody>
          <a:bodyPr anchor="ctr">
            <a:normAutofit fontScale="850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endParaRPr lang="fr-FR" dirty="0"/>
          </a:p>
          <a:p>
            <a:pPr algn="l" rtl="0">
              <a:buNone/>
            </a:pPr>
            <a:r>
              <a:rPr lang="fr-FR" dirty="0"/>
              <a:t>&lt;p&gt;Ici se termine une partie.&lt;/p&gt;</a:t>
            </a:r>
          </a:p>
          <a:p>
            <a:pPr algn="l" rtl="0">
              <a:buNone/>
            </a:pPr>
            <a:r>
              <a:rPr lang="fr-FR" dirty="0"/>
              <a:t>&lt;</a:t>
            </a:r>
            <a:r>
              <a:rPr lang="fr-FR" dirty="0" err="1"/>
              <a:t>hr</a:t>
            </a:r>
            <a:r>
              <a:rPr lang="fr-FR" dirty="0"/>
              <a:t>  </a:t>
            </a:r>
            <a:r>
              <a:rPr lang="fr-FR" dirty="0" err="1"/>
              <a:t>noshade</a:t>
            </a:r>
            <a:r>
              <a:rPr lang="fr-FR" dirty="0"/>
              <a:t> </a:t>
            </a:r>
            <a:r>
              <a:rPr lang="fr-FR" dirty="0" err="1"/>
              <a:t>width</a:t>
            </a:r>
            <a:r>
              <a:rPr lang="fr-FR" dirty="0"/>
              <a:t>="300" size="3" </a:t>
            </a:r>
            <a:r>
              <a:rPr lang="fr-FR" dirty="0" err="1"/>
              <a:t>align</a:t>
            </a:r>
            <a:r>
              <a:rPr lang="fr-FR" dirty="0"/>
              <a:t>="</a:t>
            </a:r>
            <a:r>
              <a:rPr lang="fr-FR" dirty="0" err="1"/>
              <a:t>left</a:t>
            </a:r>
            <a:r>
              <a:rPr lang="fr-FR" dirty="0"/>
              <a:t>"&gt;</a:t>
            </a:r>
          </a:p>
          <a:p>
            <a:pPr algn="l" rtl="0">
              <a:buNone/>
            </a:pPr>
            <a:r>
              <a:rPr lang="fr-FR" dirty="0"/>
              <a:t>&lt;p&gt;Ici commence quelque chose de nouveau.&lt;/p&gt;</a:t>
            </a:r>
          </a:p>
          <a:p>
            <a:pPr algn="l" rtl="0">
              <a:buNone/>
            </a:pPr>
            <a:endParaRPr lang="fr-FR" dirty="0"/>
          </a:p>
          <a:p>
            <a:pPr algn="l" rtl="0">
              <a:buNone/>
            </a:pPr>
            <a:r>
              <a:rPr lang="fr-FR" dirty="0"/>
              <a:t>&lt;/body&gt;</a:t>
            </a:r>
          </a:p>
          <a:p>
            <a:pPr algn="l" rtl="0">
              <a:buNone/>
            </a:pPr>
            <a:r>
              <a:rPr lang="fr-FR" dirty="0"/>
              <a:t>&lt;/html&gt;</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42</a:t>
            </a:fld>
            <a:endParaRPr lang="fr-F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Mettre les lignes de séparation en forme avec HTML (2)</a:t>
            </a:r>
            <a:endParaRPr lang="fr-FR" dirty="0"/>
          </a:p>
        </p:txBody>
      </p:sp>
      <p:sp>
        <p:nvSpPr>
          <p:cNvPr id="3" name="Espace réservé du contenu 2"/>
          <p:cNvSpPr>
            <a:spLocks noGrp="1"/>
          </p:cNvSpPr>
          <p:nvPr>
            <p:ph idx="1"/>
          </p:nvPr>
        </p:nvSpPr>
        <p:spPr/>
        <p:txBody>
          <a:bodyPr>
            <a:normAutofit fontScale="70000" lnSpcReduction="20000"/>
          </a:bodyPr>
          <a:lstStyle/>
          <a:p>
            <a:pPr algn="l" rtl="0">
              <a:buNone/>
            </a:pPr>
            <a:r>
              <a:rPr lang="fr-FR" dirty="0"/>
              <a:t>Avec l'attribut </a:t>
            </a:r>
            <a:r>
              <a:rPr lang="fr-FR" dirty="0" err="1"/>
              <a:t>noshade</a:t>
            </a:r>
            <a:r>
              <a:rPr lang="fr-FR" dirty="0"/>
              <a:t> vous faites en sorte que le navigateur représente la ligne en plein et d'un seul trait, c'est à dire sans ombrage (</a:t>
            </a:r>
            <a:r>
              <a:rPr lang="fr-FR" i="1" dirty="0" err="1"/>
              <a:t>noshade</a:t>
            </a:r>
            <a:r>
              <a:rPr lang="fr-FR" i="1" dirty="0"/>
              <a:t> = sans ombre</a:t>
            </a:r>
            <a:r>
              <a:rPr lang="fr-FR" dirty="0"/>
              <a:t>).</a:t>
            </a:r>
          </a:p>
          <a:p>
            <a:pPr algn="l" rtl="0"/>
            <a:r>
              <a:rPr lang="fr-FR" dirty="0"/>
              <a:t>Par l'attribut </a:t>
            </a:r>
            <a:r>
              <a:rPr lang="fr-FR" dirty="0" err="1"/>
              <a:t>width</a:t>
            </a:r>
            <a:r>
              <a:rPr lang="fr-FR" dirty="0"/>
              <a:t>= (</a:t>
            </a:r>
            <a:r>
              <a:rPr lang="fr-FR" i="1" dirty="0" err="1"/>
              <a:t>width</a:t>
            </a:r>
            <a:r>
              <a:rPr lang="fr-FR" i="1" dirty="0"/>
              <a:t> = largeur</a:t>
            </a:r>
            <a:r>
              <a:rPr lang="fr-FR" dirty="0"/>
              <a:t>) vous obtenez que le navigateur affiche la ligne de séparation, telle qu'il est mentionné. Vous pouvez mentionner un nombre ou un pourcentage. </a:t>
            </a:r>
          </a:p>
          <a:p>
            <a:pPr algn="l" rtl="0"/>
            <a:r>
              <a:rPr lang="fr-FR" dirty="0"/>
              <a:t>Avec l'attribut size= (</a:t>
            </a:r>
            <a:r>
              <a:rPr lang="fr-FR" i="1" dirty="0"/>
              <a:t>size = taille</a:t>
            </a:r>
            <a:r>
              <a:rPr lang="fr-FR" dirty="0"/>
              <a:t>) vous pouvez fixer la hauteur (épaisseur) d'une ligne de séparation. La valeur par défaut est de 2 points. Avec une valeur de 1 vous obtenez une ligne particulièrement fine, avec des valeurs supérieures à 2, vous pouvez obtenir des lignes de séparation plus épaisses que la normale.</a:t>
            </a:r>
          </a:p>
          <a:p>
            <a:pPr algn="l" rtl="0"/>
            <a:r>
              <a:rPr lang="fr-FR" dirty="0"/>
              <a:t>Avec l'attribut </a:t>
            </a:r>
            <a:r>
              <a:rPr lang="fr-FR" dirty="0" err="1"/>
              <a:t>align</a:t>
            </a:r>
            <a:r>
              <a:rPr lang="fr-FR" dirty="0"/>
              <a:t>="</a:t>
            </a:r>
            <a:r>
              <a:rPr lang="fr-FR" dirty="0" err="1"/>
              <a:t>left</a:t>
            </a:r>
            <a:r>
              <a:rPr lang="fr-FR" dirty="0"/>
              <a:t>" vous obtenez que la ligne de séparation soit alignée à gauche (</a:t>
            </a:r>
            <a:r>
              <a:rPr lang="fr-FR" i="1" dirty="0" err="1"/>
              <a:t>align</a:t>
            </a:r>
            <a:r>
              <a:rPr lang="fr-FR" i="1" dirty="0"/>
              <a:t> = alignement, </a:t>
            </a:r>
            <a:r>
              <a:rPr lang="fr-FR" i="1" dirty="0" err="1"/>
              <a:t>left</a:t>
            </a:r>
            <a:r>
              <a:rPr lang="fr-FR" i="1" dirty="0"/>
              <a:t> = gauche</a:t>
            </a:r>
            <a:r>
              <a:rPr lang="fr-FR" dirty="0"/>
              <a:t>). Avec </a:t>
            </a:r>
            <a:r>
              <a:rPr lang="fr-FR" dirty="0" err="1"/>
              <a:t>align</a:t>
            </a:r>
            <a:r>
              <a:rPr lang="fr-FR" dirty="0"/>
              <a:t>="right" la ligne de séparation sera alignée à droite (</a:t>
            </a:r>
            <a:r>
              <a:rPr lang="fr-FR" i="1" dirty="0"/>
              <a:t>right = à droite</a:t>
            </a:r>
            <a:r>
              <a:rPr lang="fr-FR" dirty="0"/>
              <a:t>) et avec  </a:t>
            </a:r>
            <a:r>
              <a:rPr lang="fr-FR" dirty="0" err="1"/>
              <a:t>align</a:t>
            </a:r>
            <a:r>
              <a:rPr lang="fr-FR" dirty="0"/>
              <a:t>="center" centrée (réglage par défaut). L'alignement des lignes de séparation n'a un sens que quand il est combiné avec la mention </a:t>
            </a:r>
            <a:r>
              <a:rPr lang="fr-FR" dirty="0" err="1"/>
              <a:t>width</a:t>
            </a:r>
            <a:r>
              <a:rPr lang="fr-FR" dirty="0"/>
              <a:t>= (largeur réduite), étant donné qu'autrement, la ligne de séparation occupe toute la largeur de l'écran.</a:t>
            </a:r>
          </a:p>
          <a:p>
            <a:pPr algn="l" rtl="0">
              <a:buNone/>
            </a:pPr>
            <a:endParaRPr lang="fr-FR"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43</a:t>
            </a:fld>
            <a:endParaRPr lang="fr-F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
            <a:ext cx="8229600" cy="642942"/>
          </a:xfrm>
        </p:spPr>
        <p:txBody>
          <a:bodyPr>
            <a:noAutofit/>
          </a:bodyPr>
          <a:lstStyle/>
          <a:p>
            <a:pPr rtl="0"/>
            <a:r>
              <a:rPr lang="fr-FR" sz="2800" b="1" dirty="0"/>
              <a:t>Texte pré-formaté (tel qu'il est saisi dans l'éditeur):</a:t>
            </a:r>
            <a:r>
              <a:rPr lang="fr-FR" sz="3600" b="1" dirty="0" err="1">
                <a:solidFill>
                  <a:srgbClr val="FF0000"/>
                </a:solidFill>
                <a:effectLst>
                  <a:outerShdw blurRad="38100" dist="38100" dir="2700000" algn="tl">
                    <a:srgbClr val="000000">
                      <a:alpha val="43137"/>
                    </a:srgbClr>
                  </a:outerShdw>
                </a:effectLst>
              </a:rPr>
              <a:t>pre</a:t>
            </a:r>
            <a:endParaRPr lang="fr-FR" sz="2000"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000108"/>
            <a:ext cx="8229600" cy="5324492"/>
          </a:xfrm>
        </p:spPr>
        <p:txBody>
          <a:bodyPr anchor="ctr">
            <a:noAutofit/>
          </a:bodyPr>
          <a:lstStyle/>
          <a:p>
            <a:pPr algn="l" rtl="0">
              <a:buNone/>
            </a:pPr>
            <a:r>
              <a:rPr lang="fr-FR" sz="1600" dirty="0"/>
              <a:t>&lt;html&gt;</a:t>
            </a:r>
          </a:p>
          <a:p>
            <a:pPr algn="l" rtl="0">
              <a:buNone/>
            </a:pPr>
            <a:r>
              <a:rPr lang="fr-FR" sz="1600" dirty="0"/>
              <a:t>&lt;</a:t>
            </a:r>
            <a:r>
              <a:rPr lang="fr-FR" sz="1600" dirty="0" err="1"/>
              <a:t>head</a:t>
            </a:r>
            <a:r>
              <a:rPr lang="fr-FR" sz="1600" dirty="0"/>
              <a:t>&gt;</a:t>
            </a:r>
          </a:p>
          <a:p>
            <a:pPr algn="l" rtl="0">
              <a:buNone/>
            </a:pPr>
            <a:r>
              <a:rPr lang="fr-FR" sz="1600" dirty="0"/>
              <a:t>&lt;</a:t>
            </a:r>
            <a:r>
              <a:rPr lang="fr-FR" sz="1600" dirty="0" err="1"/>
              <a:t>title</a:t>
            </a:r>
            <a:r>
              <a:rPr lang="fr-FR" sz="1600" dirty="0"/>
              <a:t>&gt;Texte du titre&lt;/</a:t>
            </a:r>
            <a:r>
              <a:rPr lang="fr-FR" sz="1600" dirty="0" err="1"/>
              <a:t>title</a:t>
            </a:r>
            <a:r>
              <a:rPr lang="fr-FR" sz="1600" dirty="0"/>
              <a:t>&gt;</a:t>
            </a:r>
          </a:p>
          <a:p>
            <a:pPr algn="l" rtl="0">
              <a:buNone/>
            </a:pPr>
            <a:r>
              <a:rPr lang="fr-FR" sz="1600" dirty="0"/>
              <a:t>&lt;/</a:t>
            </a:r>
            <a:r>
              <a:rPr lang="fr-FR" sz="1600" dirty="0" err="1"/>
              <a:t>head</a:t>
            </a:r>
            <a:r>
              <a:rPr lang="fr-FR" sz="1600" dirty="0"/>
              <a:t>&gt;</a:t>
            </a:r>
          </a:p>
          <a:p>
            <a:pPr algn="l" rtl="0">
              <a:buNone/>
            </a:pPr>
            <a:r>
              <a:rPr lang="fr-FR" sz="1600" dirty="0"/>
              <a:t>&lt;body&gt;</a:t>
            </a:r>
          </a:p>
          <a:p>
            <a:pPr algn="l" rtl="0">
              <a:buNone/>
            </a:pPr>
            <a:r>
              <a:rPr lang="fr-FR" sz="1600" dirty="0"/>
              <a:t>&lt;h1&gt;Fonction avec Pascal&lt;/h1&gt;</a:t>
            </a:r>
          </a:p>
          <a:p>
            <a:pPr algn="l" rtl="0">
              <a:buNone/>
            </a:pPr>
            <a:r>
              <a:rPr lang="fr-FR" sz="1600" dirty="0"/>
              <a:t>&lt;</a:t>
            </a:r>
            <a:r>
              <a:rPr lang="fr-FR" sz="1600" dirty="0" err="1"/>
              <a:t>pre</a:t>
            </a:r>
            <a:r>
              <a:rPr lang="fr-FR" sz="1600" dirty="0"/>
              <a:t>&gt;</a:t>
            </a:r>
          </a:p>
          <a:p>
            <a:pPr algn="l" rtl="0">
              <a:buNone/>
            </a:pPr>
            <a:r>
              <a:rPr lang="fr-FR" sz="1600" dirty="0"/>
              <a:t>  FUNCTION  </a:t>
            </a:r>
            <a:r>
              <a:rPr lang="fr-FR" sz="1600" dirty="0" err="1"/>
              <a:t>fonct</a:t>
            </a:r>
            <a:r>
              <a:rPr lang="fr-FR" sz="1600" dirty="0"/>
              <a:t>(</a:t>
            </a:r>
            <a:r>
              <a:rPr lang="fr-FR" sz="1600" dirty="0" err="1"/>
              <a:t>year</a:t>
            </a:r>
            <a:r>
              <a:rPr lang="fr-FR" sz="1600" dirty="0"/>
              <a:t> : INTEGER) : INTEGER;</a:t>
            </a:r>
          </a:p>
          <a:p>
            <a:pPr algn="l" rtl="0">
              <a:buNone/>
            </a:pPr>
            <a:r>
              <a:rPr lang="fr-FR" sz="1600" dirty="0"/>
              <a:t>  VAR  a, b, c, d, e  : INTEGER;</a:t>
            </a:r>
          </a:p>
          <a:p>
            <a:pPr algn="l" rtl="0">
              <a:buNone/>
            </a:pPr>
            <a:r>
              <a:rPr lang="fr-FR" sz="1600" dirty="0"/>
              <a:t>  BEGIN</a:t>
            </a:r>
          </a:p>
          <a:p>
            <a:pPr algn="l" rtl="0">
              <a:buNone/>
            </a:pPr>
            <a:r>
              <a:rPr lang="fr-FR" sz="1600" dirty="0"/>
              <a:t>     a  :=  </a:t>
            </a:r>
            <a:r>
              <a:rPr lang="fr-FR" sz="1600" dirty="0" err="1"/>
              <a:t>year</a:t>
            </a:r>
            <a:r>
              <a:rPr lang="fr-FR" sz="1600" dirty="0"/>
              <a:t> MOD 19;</a:t>
            </a:r>
          </a:p>
          <a:p>
            <a:pPr algn="l" rtl="0">
              <a:buNone/>
            </a:pPr>
            <a:r>
              <a:rPr lang="fr-FR" sz="1600" dirty="0"/>
              <a:t>     b  :=  </a:t>
            </a:r>
            <a:r>
              <a:rPr lang="fr-FR" sz="1600" dirty="0" err="1"/>
              <a:t>year</a:t>
            </a:r>
            <a:r>
              <a:rPr lang="fr-FR" sz="1600" dirty="0"/>
              <a:t> DIV 100;</a:t>
            </a:r>
          </a:p>
          <a:p>
            <a:pPr algn="l" rtl="0">
              <a:buNone/>
            </a:pPr>
            <a:r>
              <a:rPr lang="fr-FR" sz="1600" dirty="0"/>
              <a:t>     c  :=  </a:t>
            </a:r>
            <a:r>
              <a:rPr lang="fr-FR" sz="1600" dirty="0" err="1"/>
              <a:t>year</a:t>
            </a:r>
            <a:r>
              <a:rPr lang="fr-FR" sz="1600" dirty="0"/>
              <a:t> MOD 100;</a:t>
            </a:r>
          </a:p>
          <a:p>
            <a:pPr algn="l" rtl="0">
              <a:buNone/>
            </a:pPr>
            <a:r>
              <a:rPr lang="fr-FR" sz="1600" dirty="0"/>
              <a:t>     d  :=  b DIV 4;</a:t>
            </a:r>
          </a:p>
          <a:p>
            <a:pPr algn="l" rtl="0">
              <a:buNone/>
            </a:pPr>
            <a:r>
              <a:rPr lang="fr-FR" sz="1600" dirty="0"/>
              <a:t>     e  :=  b MOD 4;</a:t>
            </a:r>
          </a:p>
          <a:p>
            <a:pPr algn="l" rtl="0">
              <a:buNone/>
            </a:pPr>
            <a:r>
              <a:rPr lang="fr-FR" sz="1600" dirty="0"/>
              <a:t>END;</a:t>
            </a:r>
          </a:p>
          <a:p>
            <a:pPr algn="l" rtl="0">
              <a:buNone/>
            </a:pPr>
            <a:r>
              <a:rPr lang="fr-FR" sz="1600" dirty="0"/>
              <a:t>&lt;/</a:t>
            </a:r>
            <a:r>
              <a:rPr lang="fr-FR" sz="1600" dirty="0" err="1"/>
              <a:t>pre</a:t>
            </a:r>
            <a:r>
              <a:rPr lang="fr-FR" sz="1600" dirty="0"/>
              <a:t>&gt;</a:t>
            </a:r>
          </a:p>
          <a:p>
            <a:pPr algn="l" rtl="0">
              <a:buNone/>
            </a:pPr>
            <a:r>
              <a:rPr lang="fr-FR" sz="1600" dirty="0"/>
              <a:t>&lt;/body&gt;</a:t>
            </a:r>
          </a:p>
          <a:p>
            <a:pPr algn="l" rtl="0">
              <a:buNone/>
            </a:pPr>
            <a:r>
              <a:rPr lang="fr-FR" sz="1600" dirty="0"/>
              <a:t>&lt;/html&gt;</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44</a:t>
            </a:fld>
            <a:endParaRPr lang="fr-F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5400" dirty="0">
                <a:solidFill>
                  <a:schemeClr val="tx2"/>
                </a:solidFill>
                <a:effectLst>
                  <a:outerShdw blurRad="38100" dist="38100" dir="2700000" algn="tl">
                    <a:srgbClr val="000000">
                      <a:alpha val="43137"/>
                    </a:srgbClr>
                  </a:outerShdw>
                </a:effectLst>
              </a:rPr>
              <a:t>Les liens hypertextes</a:t>
            </a:r>
            <a:endParaRPr lang="fr-FR" dirty="0">
              <a:solidFill>
                <a:schemeClr val="tx2"/>
              </a:solidFill>
            </a:endParaRPr>
          </a:p>
        </p:txBody>
      </p:sp>
      <p:sp>
        <p:nvSpPr>
          <p:cNvPr id="3" name="Espace réservé du texte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1C1033F-5B93-4698-8ED8-0E2C33BA0540}" type="slidenum">
              <a:rPr lang="fr-FR" smtClean="0"/>
              <a:pPr/>
              <a:t>45</a:t>
            </a:fld>
            <a:endParaRPr lang="fr-F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571480"/>
            <a:ext cx="8229600" cy="724648"/>
          </a:xfrm>
        </p:spPr>
        <p:txBody>
          <a:bodyPr>
            <a:normAutofit/>
          </a:bodyPr>
          <a:lstStyle/>
          <a:p>
            <a:r>
              <a:rPr lang="fr-FR" sz="4400" dirty="0"/>
              <a:t>Les liens hypertextes</a:t>
            </a:r>
          </a:p>
        </p:txBody>
      </p:sp>
      <p:sp>
        <p:nvSpPr>
          <p:cNvPr id="3" name="Espace réservé du contenu 2"/>
          <p:cNvSpPr>
            <a:spLocks noGrp="1"/>
          </p:cNvSpPr>
          <p:nvPr>
            <p:ph idx="1"/>
          </p:nvPr>
        </p:nvSpPr>
        <p:spPr>
          <a:xfrm>
            <a:off x="457200" y="2285992"/>
            <a:ext cx="8229600" cy="4038608"/>
          </a:xfrm>
        </p:spPr>
        <p:txBody>
          <a:bodyPr>
            <a:normAutofit fontScale="92500"/>
          </a:bodyPr>
          <a:lstStyle/>
          <a:p>
            <a:pPr marL="0" indent="0" algn="just" rtl="0">
              <a:spcBef>
                <a:spcPts val="0"/>
              </a:spcBef>
            </a:pPr>
            <a:r>
              <a:rPr lang="fr-FR" dirty="0"/>
              <a:t>Un lien hypertexte est un élément HTML permettant d'envoyer le visiteur vers une nouvelle page. On peut insérer dans cet élément toute sorte de textes, images et autres balises.</a:t>
            </a:r>
          </a:p>
          <a:p>
            <a:pPr marL="0" indent="0" algn="just" rtl="0">
              <a:spcBef>
                <a:spcPts val="0"/>
              </a:spcBef>
              <a:buNone/>
            </a:pPr>
            <a:endParaRPr lang="fr-FR" dirty="0"/>
          </a:p>
          <a:p>
            <a:pPr marL="0" indent="0" algn="just" rtl="0">
              <a:spcBef>
                <a:spcPts val="0"/>
              </a:spcBef>
            </a:pPr>
            <a:r>
              <a:rPr lang="fr-FR" dirty="0"/>
              <a:t>Un lien sera représenté dans le code par la balise &lt;a&gt;. Tout ce qui sera dans cette balise fera office de lien. L'adresse de destination doit se trouver dans l'attribut </a:t>
            </a:r>
            <a:r>
              <a:rPr lang="fr-FR" dirty="0" err="1"/>
              <a:t>href</a:t>
            </a:r>
            <a:r>
              <a:rPr lang="fr-FR" dirty="0"/>
              <a:t>. </a:t>
            </a:r>
            <a:br>
              <a:rPr lang="fr-FR" dirty="0"/>
            </a:br>
            <a:r>
              <a:rPr lang="fr-FR" dirty="0"/>
              <a:t> </a:t>
            </a:r>
            <a:r>
              <a:rPr lang="fr-FR" dirty="0">
                <a:solidFill>
                  <a:srgbClr val="FF0000"/>
                </a:solidFill>
              </a:rPr>
              <a:t>Exemple d’un lien texte:</a:t>
            </a:r>
          </a:p>
          <a:p>
            <a:pPr marL="0" indent="0" algn="l" rtl="0">
              <a:spcBef>
                <a:spcPts val="0"/>
              </a:spcBef>
              <a:buNone/>
            </a:pPr>
            <a:r>
              <a:rPr lang="fr-FR" sz="3600" dirty="0">
                <a:solidFill>
                  <a:srgbClr val="FF0000"/>
                </a:solidFill>
                <a:effectLst>
                  <a:outerShdw blurRad="38100" dist="38100" dir="2700000" algn="tl">
                    <a:srgbClr val="000000">
                      <a:alpha val="43137"/>
                    </a:srgbClr>
                  </a:outerShdw>
                </a:effectLst>
              </a:rPr>
              <a:t>&lt;a </a:t>
            </a:r>
            <a:r>
              <a:rPr lang="fr-FR" sz="3600" dirty="0" err="1">
                <a:solidFill>
                  <a:srgbClr val="FF0000"/>
                </a:solidFill>
                <a:effectLst>
                  <a:outerShdw blurRad="38100" dist="38100" dir="2700000" algn="tl">
                    <a:srgbClr val="000000">
                      <a:alpha val="43137"/>
                    </a:srgbClr>
                  </a:outerShdw>
                </a:effectLst>
              </a:rPr>
              <a:t>href</a:t>
            </a:r>
            <a:r>
              <a:rPr lang="fr-FR" sz="3600" dirty="0">
                <a:solidFill>
                  <a:srgbClr val="FF0000"/>
                </a:solidFill>
                <a:effectLst>
                  <a:outerShdw blurRad="38100" dist="38100" dir="2700000" algn="tl">
                    <a:srgbClr val="000000">
                      <a:alpha val="43137"/>
                    </a:srgbClr>
                  </a:outerShdw>
                </a:effectLst>
              </a:rPr>
              <a:t>=</a:t>
            </a:r>
            <a:r>
              <a:rPr lang="fr-FR" sz="2400" dirty="0">
                <a:solidFill>
                  <a:srgbClr val="FF0000"/>
                </a:solidFill>
                <a:effectLst>
                  <a:outerShdw blurRad="38100" dist="38100" dir="2700000" algn="tl">
                    <a:srgbClr val="000000">
                      <a:alpha val="43137"/>
                    </a:srgbClr>
                  </a:outerShdw>
                </a:effectLst>
              </a:rPr>
              <a:t>"</a:t>
            </a:r>
            <a:r>
              <a:rPr lang="fr-FR" sz="2400" dirty="0"/>
              <a:t>adresse/de/destination.html"&gt;Texte du lien</a:t>
            </a:r>
            <a:r>
              <a:rPr lang="fr-FR" sz="3600" dirty="0">
                <a:solidFill>
                  <a:srgbClr val="FF0000"/>
                </a:solidFill>
                <a:effectLst>
                  <a:outerShdw blurRad="38100" dist="38100" dir="2700000" algn="tl">
                    <a:srgbClr val="000000">
                      <a:alpha val="43137"/>
                    </a:srgbClr>
                  </a:outerShdw>
                </a:effectLst>
              </a:rPr>
              <a:t>&lt;/a&gt;</a:t>
            </a:r>
            <a:r>
              <a:rPr lang="fr-FR" sz="2400" dirty="0"/>
              <a:t> </a:t>
            </a:r>
            <a:endParaRPr lang="ar-DZ"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46</a:t>
            </a:fld>
            <a:endParaRPr lang="fr-FR"/>
          </a:p>
        </p:txBody>
      </p:sp>
      <p:sp>
        <p:nvSpPr>
          <p:cNvPr id="8" name="Rectangle 7"/>
          <p:cNvSpPr/>
          <p:nvPr/>
        </p:nvSpPr>
        <p:spPr>
          <a:xfrm>
            <a:off x="698474" y="1285860"/>
            <a:ext cx="7874055" cy="861774"/>
          </a:xfrm>
          <a:prstGeom prst="rect">
            <a:avLst/>
          </a:prstGeom>
        </p:spPr>
        <p:txBody>
          <a:bodyPr wrap="square">
            <a:spAutoFit/>
          </a:bodyPr>
          <a:lstStyle/>
          <a:p>
            <a:pPr algn="ctr">
              <a:lnSpc>
                <a:spcPct val="125000"/>
              </a:lnSpc>
              <a:buFontTx/>
              <a:buNone/>
            </a:pPr>
            <a:r>
              <a:rPr lang="fr-FR" sz="4000" dirty="0">
                <a:solidFill>
                  <a:srgbClr val="FF0000"/>
                </a:solidFill>
                <a:effectLst>
                  <a:outerShdw blurRad="38100" dist="38100" dir="2700000" algn="tl">
                    <a:srgbClr val="000000">
                      <a:alpha val="43137"/>
                    </a:srgbClr>
                  </a:outerShdw>
                </a:effectLst>
                <a:latin typeface="Courier New" pitchFamily="49" charset="0"/>
              </a:rPr>
              <a:t>&lt;a&gt; . . &lt;/a&gt;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96086"/>
          </a:xfrm>
        </p:spPr>
        <p:txBody>
          <a:bodyPr>
            <a:normAutofit fontScale="90000"/>
          </a:bodyPr>
          <a:lstStyle/>
          <a:p>
            <a:r>
              <a:rPr lang="fr-FR" sz="5400" dirty="0">
                <a:effectLst>
                  <a:outerShdw blurRad="38100" dist="38100" dir="2700000" algn="tl">
                    <a:srgbClr val="000000">
                      <a:alpha val="43137"/>
                    </a:srgbClr>
                  </a:outerShdw>
                </a:effectLst>
              </a:rPr>
              <a:t>Les liens hypertextes</a:t>
            </a:r>
            <a:endParaRPr lang="ar-DZ"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643050"/>
            <a:ext cx="8229600" cy="4681550"/>
          </a:xfrm>
        </p:spPr>
        <p:style>
          <a:lnRef idx="1">
            <a:schemeClr val="accent1"/>
          </a:lnRef>
          <a:fillRef idx="2">
            <a:schemeClr val="accent1"/>
          </a:fillRef>
          <a:effectRef idx="1">
            <a:schemeClr val="accent1"/>
          </a:effectRef>
          <a:fontRef idx="minor">
            <a:schemeClr val="dk1"/>
          </a:fontRef>
        </p:style>
        <p:txBody>
          <a:bodyPr>
            <a:normAutofit fontScale="475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endParaRPr lang="fr-FR" dirty="0"/>
          </a:p>
          <a:p>
            <a:pPr algn="l" rtl="0">
              <a:buNone/>
            </a:pPr>
            <a:r>
              <a:rPr lang="fr-FR" dirty="0"/>
              <a:t>&lt;h1&gt;Une petite collection de liens&lt;/h1&gt;</a:t>
            </a:r>
          </a:p>
          <a:p>
            <a:pPr algn="l" rtl="0">
              <a:buNone/>
            </a:pPr>
            <a:endParaRPr lang="fr-FR" dirty="0"/>
          </a:p>
          <a:p>
            <a:pPr algn="l" rtl="0">
              <a:buNone/>
            </a:pPr>
            <a:r>
              <a:rPr lang="fr-FR" dirty="0"/>
              <a:t>&lt;p&gt;</a:t>
            </a:r>
          </a:p>
          <a:p>
            <a:pPr algn="l" rtl="0">
              <a:buNone/>
            </a:pPr>
            <a:r>
              <a:rPr lang="fr-FR" dirty="0"/>
              <a:t>&lt;a </a:t>
            </a:r>
            <a:r>
              <a:rPr lang="fr-FR" dirty="0" err="1"/>
              <a:t>href</a:t>
            </a:r>
            <a:r>
              <a:rPr lang="fr-FR" dirty="0"/>
              <a:t>="http://www.tf1.fr/news/monde/"&gt;TF1 actualités&lt;/a&gt; actualités&lt;</a:t>
            </a:r>
            <a:r>
              <a:rPr lang="fr-FR" dirty="0" err="1"/>
              <a:t>br</a:t>
            </a:r>
            <a:r>
              <a:rPr lang="fr-FR" dirty="0"/>
              <a:t>&gt;</a:t>
            </a:r>
          </a:p>
          <a:p>
            <a:pPr algn="l" rtl="0">
              <a:buNone/>
            </a:pPr>
            <a:r>
              <a:rPr lang="fr-FR" dirty="0"/>
              <a:t>&lt;a </a:t>
            </a:r>
            <a:r>
              <a:rPr lang="fr-FR" dirty="0" err="1"/>
              <a:t>href</a:t>
            </a:r>
            <a:r>
              <a:rPr lang="fr-FR" dirty="0"/>
              <a:t>="http://www.google.com/"&gt;Google&lt;/a&gt; le site </a:t>
            </a:r>
            <a:r>
              <a:rPr lang="fr-FR" dirty="0" err="1"/>
              <a:t>google</a:t>
            </a:r>
            <a:r>
              <a:rPr lang="fr-FR" dirty="0"/>
              <a:t>&lt;</a:t>
            </a:r>
            <a:r>
              <a:rPr lang="fr-FR" dirty="0" err="1"/>
              <a:t>br</a:t>
            </a:r>
            <a:r>
              <a:rPr lang="fr-FR" dirty="0"/>
              <a:t>&gt;</a:t>
            </a:r>
          </a:p>
          <a:p>
            <a:pPr algn="l" rtl="0">
              <a:buNone/>
            </a:pPr>
            <a:r>
              <a:rPr lang="fr-FR" dirty="0"/>
              <a:t>&lt;a </a:t>
            </a:r>
            <a:r>
              <a:rPr lang="fr-FR" dirty="0" err="1"/>
              <a:t>href</a:t>
            </a:r>
            <a:r>
              <a:rPr lang="fr-FR" dirty="0"/>
              <a:t>="http://www./"&gt;actualités Yahoo &lt;/a&gt; actualités&lt;</a:t>
            </a:r>
            <a:r>
              <a:rPr lang="fr-FR" dirty="0" err="1"/>
              <a:t>br</a:t>
            </a:r>
            <a:r>
              <a:rPr lang="fr-FR" dirty="0"/>
              <a:t>&gt;</a:t>
            </a:r>
          </a:p>
          <a:p>
            <a:pPr algn="l" rtl="0">
              <a:buNone/>
            </a:pPr>
            <a:r>
              <a:rPr lang="fr-FR" dirty="0"/>
              <a:t>&lt;a </a:t>
            </a:r>
            <a:r>
              <a:rPr lang="fr-FR" dirty="0" err="1"/>
              <a:t>href</a:t>
            </a:r>
            <a:r>
              <a:rPr lang="fr-FR" dirty="0"/>
              <a:t>="http://fr.wikipedia.org/wiki/Wikipédia:Accueil_principal"&gt;</a:t>
            </a:r>
          </a:p>
          <a:p>
            <a:pPr algn="l" rtl="0">
              <a:buNone/>
            </a:pPr>
            <a:r>
              <a:rPr lang="fr-FR" dirty="0"/>
              <a:t> Bienvenue sur </a:t>
            </a:r>
            <a:r>
              <a:rPr lang="fr-FR" dirty="0" err="1"/>
              <a:t>Wikipédia</a:t>
            </a:r>
            <a:r>
              <a:rPr lang="fr-FR" dirty="0"/>
              <a:t>&lt;/a&gt;</a:t>
            </a:r>
            <a:r>
              <a:rPr lang="fr-FR" dirty="0" err="1"/>
              <a:t>Wikipédia</a:t>
            </a:r>
            <a:r>
              <a:rPr lang="fr-FR" dirty="0"/>
              <a:t> l'encyclopédie libre</a:t>
            </a:r>
          </a:p>
          <a:p>
            <a:pPr algn="l" rtl="0">
              <a:buNone/>
            </a:pPr>
            <a:r>
              <a:rPr lang="fr-FR" dirty="0"/>
              <a:t>&lt;/p&gt;</a:t>
            </a:r>
          </a:p>
          <a:p>
            <a:pPr algn="l" rtl="0">
              <a:buNone/>
            </a:pPr>
            <a:r>
              <a:rPr lang="fr-FR" dirty="0"/>
              <a:t>&lt;p&gt;</a:t>
            </a:r>
          </a:p>
          <a:p>
            <a:pPr algn="l" rtl="0">
              <a:buNone/>
            </a:pPr>
            <a:r>
              <a:rPr lang="fr-FR" dirty="0"/>
              <a:t>&lt;a </a:t>
            </a:r>
            <a:r>
              <a:rPr lang="fr-FR" dirty="0" err="1"/>
              <a:t>href</a:t>
            </a:r>
            <a:r>
              <a:rPr lang="fr-FR" dirty="0"/>
              <a:t>="/"&gt;Où cela peut-il bien mener?&lt;/a&gt;&lt;</a:t>
            </a:r>
            <a:r>
              <a:rPr lang="fr-FR" dirty="0" err="1"/>
              <a:t>br</a:t>
            </a:r>
            <a:r>
              <a:rPr lang="fr-FR" dirty="0"/>
              <a:t>&gt;</a:t>
            </a:r>
          </a:p>
          <a:p>
            <a:pPr algn="l" rtl="0">
              <a:buNone/>
            </a:pPr>
            <a:r>
              <a:rPr lang="fr-FR" dirty="0"/>
              <a:t>&lt;a </a:t>
            </a:r>
            <a:r>
              <a:rPr lang="fr-FR" dirty="0" err="1"/>
              <a:t>href</a:t>
            </a:r>
            <a:r>
              <a:rPr lang="fr-FR" dirty="0"/>
              <a:t>="./"&gt;Et ceci?&lt;/a&gt;</a:t>
            </a:r>
          </a:p>
          <a:p>
            <a:pPr algn="l" rtl="0">
              <a:buNone/>
            </a:pPr>
            <a:r>
              <a:rPr lang="fr-FR" dirty="0"/>
              <a:t>&lt;/p&gt;</a:t>
            </a:r>
          </a:p>
          <a:p>
            <a:pPr algn="l" rtl="0">
              <a:buNone/>
            </a:pPr>
            <a:endParaRPr lang="fr-FR" dirty="0"/>
          </a:p>
          <a:p>
            <a:pPr algn="l" rtl="0">
              <a:buNone/>
            </a:pPr>
            <a:r>
              <a:rPr lang="fr-FR" dirty="0"/>
              <a:t>&lt;/body&gt;</a:t>
            </a:r>
          </a:p>
          <a:p>
            <a:pPr algn="l" rtl="0">
              <a:buNone/>
            </a:pPr>
            <a:r>
              <a:rPr lang="fr-FR" dirty="0"/>
              <a:t>&lt;/html&gt;</a:t>
            </a:r>
            <a:endParaRPr lang="ar-DZ"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47</a:t>
            </a:fld>
            <a:endParaRPr lang="fr-F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24648"/>
          </a:xfrm>
        </p:spPr>
        <p:txBody>
          <a:bodyPr>
            <a:normAutofit/>
          </a:bodyPr>
          <a:lstStyle/>
          <a:p>
            <a:r>
              <a:rPr lang="fr-FR" sz="4400" b="1" dirty="0">
                <a:effectLst>
                  <a:outerShdw blurRad="38100" dist="38100" dir="2700000" algn="tl">
                    <a:srgbClr val="000000">
                      <a:alpha val="43137"/>
                    </a:srgbClr>
                  </a:outerShdw>
                </a:effectLst>
              </a:rPr>
              <a:t>Les liens hypertextes</a:t>
            </a:r>
          </a:p>
        </p:txBody>
      </p:sp>
      <p:sp>
        <p:nvSpPr>
          <p:cNvPr id="3" name="Espace réservé du contenu 2"/>
          <p:cNvSpPr>
            <a:spLocks noGrp="1"/>
          </p:cNvSpPr>
          <p:nvPr>
            <p:ph idx="1"/>
          </p:nvPr>
        </p:nvSpPr>
        <p:spPr>
          <a:xfrm>
            <a:off x="457200" y="1714488"/>
            <a:ext cx="8229600" cy="4610112"/>
          </a:xfrm>
        </p:spPr>
        <p:txBody>
          <a:bodyPr anchor="ctr">
            <a:normAutofit/>
          </a:bodyPr>
          <a:lstStyle/>
          <a:p>
            <a:pPr marL="0" indent="0" algn="just" rtl="0">
              <a:spcBef>
                <a:spcPts val="0"/>
              </a:spcBef>
            </a:pPr>
            <a:r>
              <a:rPr lang="fr-FR" sz="3200" dirty="0">
                <a:solidFill>
                  <a:srgbClr val="FF0000"/>
                </a:solidFill>
              </a:rPr>
              <a:t>Les liens externes</a:t>
            </a:r>
          </a:p>
          <a:p>
            <a:pPr marL="0" indent="0" algn="just" rtl="0">
              <a:spcBef>
                <a:spcPts val="0"/>
              </a:spcBef>
              <a:buNone/>
            </a:pPr>
            <a:r>
              <a:rPr lang="fr-FR" dirty="0"/>
              <a:t>Un lien externe est un lien hypertexte qui renvoie vers une autre page. Cette autre page peut être une page de votre site ou celle d'un site tiers. </a:t>
            </a:r>
          </a:p>
          <a:p>
            <a:pPr marL="0" indent="0" algn="just" rtl="0">
              <a:spcBef>
                <a:spcPts val="0"/>
              </a:spcBef>
            </a:pPr>
            <a:r>
              <a:rPr lang="fr-FR" sz="3200" dirty="0">
                <a:solidFill>
                  <a:srgbClr val="FF0000"/>
                </a:solidFill>
              </a:rPr>
              <a:t>Les liens internes</a:t>
            </a:r>
          </a:p>
          <a:p>
            <a:pPr marL="0" indent="0" algn="just" rtl="0">
              <a:spcBef>
                <a:spcPts val="0"/>
              </a:spcBef>
              <a:buNone/>
            </a:pPr>
            <a:r>
              <a:rPr lang="fr-FR" dirty="0"/>
              <a:t>Un lien interne est un lien qui renvoie vers la même page, mais pas forcément au même endroit de la page.</a:t>
            </a:r>
          </a:p>
          <a:p>
            <a:pPr marL="0" indent="0" algn="just" rtl="0">
              <a:spcBef>
                <a:spcPts val="0"/>
              </a:spcBef>
              <a:buNone/>
            </a:pPr>
            <a:r>
              <a:rPr lang="fr-FR" dirty="0"/>
              <a:t> </a:t>
            </a:r>
            <a:br>
              <a:rPr lang="fr-FR" dirty="0"/>
            </a:br>
            <a:endParaRPr lang="ar-DZ"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48</a:t>
            </a:fld>
            <a:endParaRPr lang="fr-F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867524"/>
          </a:xfrm>
        </p:spPr>
        <p:txBody>
          <a:bodyPr>
            <a:noAutofit/>
          </a:bodyPr>
          <a:lstStyle/>
          <a:p>
            <a:pPr rtl="0"/>
            <a:r>
              <a:rPr lang="fr-FR" sz="4000" b="1" dirty="0">
                <a:effectLst>
                  <a:outerShdw blurRad="38100" dist="38100" dir="2700000" algn="tl">
                    <a:srgbClr val="000000">
                      <a:alpha val="43137"/>
                    </a:srgbClr>
                  </a:outerShdw>
                </a:effectLst>
              </a:rPr>
              <a:t>Liens d'un projet à d'autres fichiers HTML</a:t>
            </a:r>
            <a:endParaRPr lang="ar-DZ" sz="4000"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785926"/>
            <a:ext cx="8229600" cy="4214842"/>
          </a:xfrm>
        </p:spPr>
        <p:txBody>
          <a:bodyPr anchor="ctr">
            <a:normAutofit fontScale="925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&lt;h1&gt;Page d'accueil&lt;/h1&gt;</a:t>
            </a:r>
          </a:p>
          <a:p>
            <a:pPr algn="l" rtl="0">
              <a:buNone/>
            </a:pPr>
            <a:r>
              <a:rPr lang="fr-FR" dirty="0"/>
              <a:t>&lt;p&gt;Ceci est une page d'accueil tout à fait simple</a:t>
            </a:r>
          </a:p>
          <a:p>
            <a:pPr algn="l" rtl="0">
              <a:buNone/>
            </a:pPr>
            <a:r>
              <a:rPr lang="fr-FR" dirty="0"/>
              <a:t>Avec un </a:t>
            </a:r>
            <a:r>
              <a:rPr lang="fr-FR" b="1" dirty="0">
                <a:solidFill>
                  <a:srgbClr val="FF0000"/>
                </a:solidFill>
                <a:effectLst>
                  <a:outerShdw blurRad="38100" dist="38100" dir="2700000" algn="tl">
                    <a:srgbClr val="000000">
                      <a:alpha val="43137"/>
                    </a:srgbClr>
                  </a:outerShdw>
                </a:effectLst>
              </a:rPr>
              <a:t>&lt;a </a:t>
            </a:r>
            <a:r>
              <a:rPr lang="fr-FR" b="1" dirty="0" err="1">
                <a:solidFill>
                  <a:srgbClr val="FF0000"/>
                </a:solidFill>
                <a:effectLst>
                  <a:outerShdw blurRad="38100" dist="38100" dir="2700000" algn="tl">
                    <a:srgbClr val="000000">
                      <a:alpha val="43137"/>
                    </a:srgbClr>
                  </a:outerShdw>
                </a:effectLst>
              </a:rPr>
              <a:t>href</a:t>
            </a:r>
            <a:r>
              <a:rPr lang="fr-FR" b="1" dirty="0">
                <a:solidFill>
                  <a:srgbClr val="FF0000"/>
                </a:solidFill>
                <a:effectLst>
                  <a:outerShdw blurRad="38100" dist="38100" dir="2700000" algn="tl">
                    <a:srgbClr val="000000">
                      <a:alpha val="43137"/>
                    </a:srgbClr>
                  </a:outerShdw>
                </a:effectLst>
              </a:rPr>
              <a:t>="pagedeux.html"&gt;lien à une autre page du projet&lt;/a&gt;.</a:t>
            </a:r>
            <a:r>
              <a:rPr lang="fr-FR" dirty="0"/>
              <a:t> &lt;/P&gt;</a:t>
            </a:r>
          </a:p>
          <a:p>
            <a:pPr algn="l" rtl="0">
              <a:buNone/>
            </a:pPr>
            <a:r>
              <a:rPr lang="fr-FR" dirty="0"/>
              <a:t>&lt;/body&gt;</a:t>
            </a:r>
          </a:p>
          <a:p>
            <a:pPr algn="l" rtl="0">
              <a:buNone/>
            </a:pPr>
            <a:r>
              <a:rPr lang="fr-FR" dirty="0"/>
              <a:t>&lt;/html&gt;</a:t>
            </a:r>
            <a:endParaRPr lang="ar-DZ"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49</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381000"/>
            <a:ext cx="7772400" cy="1047736"/>
          </a:xfrm>
        </p:spPr>
        <p:txBody>
          <a:bodyPr/>
          <a:lstStyle/>
          <a:p>
            <a:r>
              <a:rPr lang="fr-FR" dirty="0"/>
              <a:t>Introduction au marquage - 1</a:t>
            </a:r>
          </a:p>
        </p:txBody>
      </p:sp>
      <p:sp>
        <p:nvSpPr>
          <p:cNvPr id="28675" name="Rectangle 3"/>
          <p:cNvSpPr>
            <a:spLocks noGrp="1" noChangeArrowheads="1"/>
          </p:cNvSpPr>
          <p:nvPr>
            <p:ph idx="1"/>
          </p:nvPr>
        </p:nvSpPr>
        <p:spPr>
          <a:xfrm>
            <a:off x="211667" y="1785926"/>
            <a:ext cx="8651523" cy="4357718"/>
          </a:xfrm>
        </p:spPr>
        <p:txBody>
          <a:bodyPr>
            <a:normAutofit/>
          </a:bodyPr>
          <a:lstStyle/>
          <a:p>
            <a:pPr marL="457200" indent="-457200" algn="just" rtl="0">
              <a:buFontTx/>
              <a:buBlip>
                <a:blip r:embed="rId3"/>
              </a:buBlip>
            </a:pPr>
            <a:r>
              <a:rPr lang="fr-FR" sz="2800" dirty="0">
                <a:cs typeface="Arial" pitchFamily="34" charset="0"/>
              </a:rPr>
              <a:t>Pour décrire un fichier hypertexte, le langage HTML insère des </a:t>
            </a:r>
            <a:r>
              <a:rPr lang="fr-FR" sz="2800" b="1" dirty="0">
                <a:solidFill>
                  <a:srgbClr val="FF0000"/>
                </a:solidFill>
                <a:effectLst>
                  <a:outerShdw blurRad="38100" dist="38100" dir="2700000" algn="tl">
                    <a:srgbClr val="000000">
                      <a:alpha val="43137"/>
                    </a:srgbClr>
                  </a:outerShdw>
                </a:effectLst>
                <a:cs typeface="Arial" pitchFamily="34" charset="0"/>
              </a:rPr>
              <a:t>balises</a:t>
            </a:r>
            <a:r>
              <a:rPr lang="fr-FR" sz="2800" dirty="0">
                <a:cs typeface="Arial" pitchFamily="34" charset="0"/>
              </a:rPr>
              <a:t> dans le texte du document :</a:t>
            </a:r>
          </a:p>
          <a:p>
            <a:pPr marL="457200" indent="-457200" algn="just" rtl="0">
              <a:buFontTx/>
              <a:buBlip>
                <a:blip r:embed="rId3"/>
              </a:buBlip>
            </a:pPr>
            <a:endParaRPr lang="fr-FR" sz="2800" dirty="0">
              <a:cs typeface="Arial" pitchFamily="34" charset="0"/>
            </a:endParaRPr>
          </a:p>
          <a:p>
            <a:pPr marL="457200" indent="-457200" algn="just" rtl="0">
              <a:buFontTx/>
              <a:buBlip>
                <a:blip r:embed="rId3"/>
              </a:buBlip>
            </a:pPr>
            <a:endParaRPr lang="fr-FR" b="1" dirty="0">
              <a:latin typeface="Courier New" pitchFamily="49" charset="0"/>
              <a:cs typeface="Arial" pitchFamily="34" charset="0"/>
            </a:endParaRPr>
          </a:p>
          <a:p>
            <a:pPr marL="838200" lvl="1" indent="-381000" algn="just" rtl="0">
              <a:buFontTx/>
              <a:buNone/>
            </a:pPr>
            <a:endParaRPr lang="fr-FR" b="1" dirty="0">
              <a:cs typeface="Arial" pitchFamily="34" charset="0"/>
            </a:endParaRPr>
          </a:p>
          <a:p>
            <a:pPr marL="838200" lvl="1" indent="-381000" algn="just" rtl="0">
              <a:buFontTx/>
              <a:buNone/>
            </a:pPr>
            <a:endParaRPr lang="fr-FR" b="1" dirty="0">
              <a:cs typeface="Arial" pitchFamily="34" charset="0"/>
            </a:endParaRPr>
          </a:p>
          <a:p>
            <a:pPr marL="838200" lvl="1" indent="-381000" algn="just" rtl="0">
              <a:buFontTx/>
              <a:buNone/>
            </a:pPr>
            <a:endParaRPr lang="fr-FR" b="1" dirty="0">
              <a:cs typeface="Arial" pitchFamily="34" charset="0"/>
            </a:endParaRPr>
          </a:p>
          <a:p>
            <a:pPr marL="838200" lvl="1" indent="-381000" algn="just" rtl="0">
              <a:buFontTx/>
              <a:buNone/>
            </a:pPr>
            <a:r>
              <a:rPr lang="fr-FR" b="1" dirty="0">
                <a:cs typeface="Arial" pitchFamily="34" charset="0"/>
              </a:rPr>
              <a:t>Début de mise en forme			Fin de mise en forme</a:t>
            </a:r>
          </a:p>
          <a:p>
            <a:pPr marL="838200" lvl="1" indent="-381000" algn="just">
              <a:buFontTx/>
              <a:buNone/>
            </a:pPr>
            <a:endParaRPr lang="fr-FR" dirty="0">
              <a:cs typeface="Arial" pitchFamily="34" charset="0"/>
            </a:endParaRPr>
          </a:p>
          <a:p>
            <a:pPr marL="457200" indent="-457200" algn="just">
              <a:buFontTx/>
              <a:buBlip>
                <a:blip r:embed="rId3"/>
              </a:buBlip>
            </a:pPr>
            <a:endParaRPr lang="fr-FR" b="1" dirty="0">
              <a:cs typeface="Arial" pitchFamily="34" charset="0"/>
            </a:endParaRPr>
          </a:p>
        </p:txBody>
      </p:sp>
      <p:sp>
        <p:nvSpPr>
          <p:cNvPr id="7" name="Espace réservé du numéro de diapositive 6"/>
          <p:cNvSpPr>
            <a:spLocks noGrp="1"/>
          </p:cNvSpPr>
          <p:nvPr>
            <p:ph type="sldNum" sz="quarter" idx="12"/>
          </p:nvPr>
        </p:nvSpPr>
        <p:spPr/>
        <p:txBody>
          <a:bodyPr/>
          <a:lstStyle/>
          <a:p>
            <a:fld id="{FCEA5FB9-EE5F-4B16-B755-8C10415D232F}" type="slidenum">
              <a:rPr lang="fr-FR" smtClean="0"/>
              <a:pPr/>
              <a:t>5</a:t>
            </a:fld>
            <a:endParaRPr lang="fr-FR"/>
          </a:p>
        </p:txBody>
      </p:sp>
      <p:sp>
        <p:nvSpPr>
          <p:cNvPr id="28676" name="Text Box 4"/>
          <p:cNvSpPr txBox="1">
            <a:spLocks noChangeArrowheads="1"/>
          </p:cNvSpPr>
          <p:nvPr/>
        </p:nvSpPr>
        <p:spPr bwMode="auto">
          <a:xfrm>
            <a:off x="1286937" y="3733804"/>
            <a:ext cx="5561138" cy="369332"/>
          </a:xfrm>
          <a:prstGeom prst="rect">
            <a:avLst/>
          </a:prstGeom>
          <a:noFill/>
          <a:ln w="28575">
            <a:solidFill>
              <a:schemeClr val="tx1"/>
            </a:solidFill>
            <a:miter lim="800000"/>
            <a:headEnd/>
            <a:tailEnd/>
          </a:ln>
          <a:effectLst/>
        </p:spPr>
        <p:txBody>
          <a:bodyPr wrap="none">
            <a:spAutoFit/>
          </a:bodyPr>
          <a:lstStyle/>
          <a:p>
            <a:pPr>
              <a:spcBef>
                <a:spcPct val="20000"/>
              </a:spcBef>
              <a:buClr>
                <a:srgbClr val="352377"/>
              </a:buClr>
              <a:buSzPct val="65000"/>
            </a:pPr>
            <a:r>
              <a:rPr lang="fr-FR" dirty="0">
                <a:solidFill>
                  <a:srgbClr val="333399"/>
                </a:solidFill>
                <a:latin typeface="Courier New" pitchFamily="49" charset="0"/>
                <a:cs typeface="Arial" pitchFamily="34" charset="0"/>
              </a:rPr>
              <a:t> &lt;marqueur&gt; </a:t>
            </a:r>
            <a:r>
              <a:rPr lang="fr-FR" dirty="0">
                <a:solidFill>
                  <a:srgbClr val="333399"/>
                </a:solidFill>
                <a:latin typeface="Courier New" pitchFamily="49" charset="0"/>
              </a:rPr>
              <a:t>ici votre texte </a:t>
            </a:r>
            <a:r>
              <a:rPr lang="fr-FR" dirty="0">
                <a:solidFill>
                  <a:srgbClr val="333399"/>
                </a:solidFill>
                <a:latin typeface="Courier New" pitchFamily="49" charset="0"/>
                <a:cs typeface="Arial" pitchFamily="34" charset="0"/>
              </a:rPr>
              <a:t>&lt;/marqueur&gt;</a:t>
            </a:r>
            <a:endParaRPr lang="fr-FR" dirty="0"/>
          </a:p>
        </p:txBody>
      </p:sp>
      <p:sp>
        <p:nvSpPr>
          <p:cNvPr id="28679" name="AutoShape 7"/>
          <p:cNvSpPr>
            <a:spLocks noChangeArrowheads="1"/>
          </p:cNvSpPr>
          <p:nvPr/>
        </p:nvSpPr>
        <p:spPr bwMode="auto">
          <a:xfrm>
            <a:off x="2099733" y="4343400"/>
            <a:ext cx="203200" cy="685800"/>
          </a:xfrm>
          <a:prstGeom prst="upArrow">
            <a:avLst>
              <a:gd name="adj1" fmla="val 50000"/>
              <a:gd name="adj2" fmla="val 75000"/>
            </a:avLst>
          </a:prstGeom>
          <a:solidFill>
            <a:srgbClr val="333399"/>
          </a:solidFill>
          <a:ln w="9525">
            <a:solidFill>
              <a:schemeClr val="tx1"/>
            </a:solidFill>
            <a:miter lim="800000"/>
            <a:headEnd/>
            <a:tailEnd/>
          </a:ln>
          <a:effectLst/>
        </p:spPr>
        <p:txBody>
          <a:bodyPr wrap="none" anchor="ctr"/>
          <a:lstStyle/>
          <a:p>
            <a:endParaRPr lang="ar-DZ"/>
          </a:p>
        </p:txBody>
      </p:sp>
      <p:sp>
        <p:nvSpPr>
          <p:cNvPr id="28680" name="AutoShape 8"/>
          <p:cNvSpPr>
            <a:spLocks noChangeArrowheads="1"/>
          </p:cNvSpPr>
          <p:nvPr/>
        </p:nvSpPr>
        <p:spPr bwMode="auto">
          <a:xfrm>
            <a:off x="6773333" y="4343400"/>
            <a:ext cx="203200" cy="685800"/>
          </a:xfrm>
          <a:prstGeom prst="upArrow">
            <a:avLst>
              <a:gd name="adj1" fmla="val 50000"/>
              <a:gd name="adj2" fmla="val 75000"/>
            </a:avLst>
          </a:prstGeom>
          <a:solidFill>
            <a:srgbClr val="333399"/>
          </a:solidFill>
          <a:ln w="9525">
            <a:solidFill>
              <a:schemeClr val="tx1"/>
            </a:solidFill>
            <a:miter lim="800000"/>
            <a:headEnd/>
            <a:tailEnd/>
          </a:ln>
          <a:effectLst/>
        </p:spPr>
        <p:txBody>
          <a:bodyPr wrap="none" anchor="ctr"/>
          <a:lstStyle/>
          <a:p>
            <a:endParaRPr lang="ar-DZ"/>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96086"/>
          </a:xfrm>
        </p:spPr>
        <p:txBody>
          <a:bodyPr>
            <a:noAutofit/>
          </a:bodyPr>
          <a:lstStyle/>
          <a:p>
            <a:r>
              <a:rPr lang="fr-FR" sz="4000" b="1" dirty="0">
                <a:effectLst>
                  <a:outerShdw blurRad="38100" dist="38100" dir="2700000" algn="tl">
                    <a:srgbClr val="000000">
                      <a:alpha val="43137"/>
                    </a:srgbClr>
                  </a:outerShdw>
                </a:effectLst>
              </a:rPr>
              <a:t>Liens d'un projet à d'autres fichiers HTML</a:t>
            </a:r>
            <a:endParaRPr lang="ar-DZ" sz="3600"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714488"/>
            <a:ext cx="8229600" cy="4610112"/>
          </a:xfrm>
        </p:spPr>
        <p:txBody>
          <a:bodyPr>
            <a:normAutofit/>
          </a:bodyPr>
          <a:lstStyle/>
          <a:p>
            <a:pPr lvl="1" algn="l" rtl="0">
              <a:buNone/>
            </a:pPr>
            <a:r>
              <a:rPr lang="fr-FR" dirty="0"/>
              <a:t>&lt;html&gt;</a:t>
            </a:r>
          </a:p>
          <a:p>
            <a:pPr lvl="1" algn="l" rtl="0">
              <a:buNone/>
            </a:pPr>
            <a:r>
              <a:rPr lang="fr-FR" dirty="0"/>
              <a:t>&lt;</a:t>
            </a:r>
            <a:r>
              <a:rPr lang="fr-FR" dirty="0" err="1"/>
              <a:t>head</a:t>
            </a:r>
            <a:r>
              <a:rPr lang="fr-FR" dirty="0"/>
              <a:t>&gt;</a:t>
            </a:r>
          </a:p>
          <a:p>
            <a:pPr lvl="1" algn="l" rtl="0">
              <a:buNone/>
            </a:pPr>
            <a:r>
              <a:rPr lang="fr-FR" dirty="0"/>
              <a:t>&lt;</a:t>
            </a:r>
            <a:r>
              <a:rPr lang="fr-FR" dirty="0" err="1"/>
              <a:t>title</a:t>
            </a:r>
            <a:r>
              <a:rPr lang="fr-FR" dirty="0"/>
              <a:t>&gt;Texte du titre&lt;/</a:t>
            </a:r>
            <a:r>
              <a:rPr lang="fr-FR" dirty="0" err="1"/>
              <a:t>title</a:t>
            </a:r>
            <a:r>
              <a:rPr lang="fr-FR" dirty="0"/>
              <a:t>&gt;</a:t>
            </a:r>
          </a:p>
          <a:p>
            <a:pPr lvl="1" algn="l" rtl="0">
              <a:buNone/>
            </a:pPr>
            <a:r>
              <a:rPr lang="fr-FR" dirty="0"/>
              <a:t>&lt;/</a:t>
            </a:r>
            <a:r>
              <a:rPr lang="fr-FR" dirty="0" err="1"/>
              <a:t>head</a:t>
            </a:r>
            <a:r>
              <a:rPr lang="fr-FR" dirty="0"/>
              <a:t>&gt;</a:t>
            </a:r>
          </a:p>
          <a:p>
            <a:pPr lvl="1" algn="l" rtl="0">
              <a:buNone/>
            </a:pPr>
            <a:r>
              <a:rPr lang="fr-FR" dirty="0"/>
              <a:t>&lt;body&gt;</a:t>
            </a:r>
          </a:p>
          <a:p>
            <a:pPr lvl="1" algn="l" rtl="0">
              <a:buNone/>
            </a:pPr>
            <a:r>
              <a:rPr lang="fr-FR" dirty="0">
                <a:solidFill>
                  <a:srgbClr val="FF0000"/>
                </a:solidFill>
              </a:rPr>
              <a:t>&lt;a </a:t>
            </a:r>
            <a:r>
              <a:rPr lang="fr-FR" dirty="0" err="1">
                <a:solidFill>
                  <a:srgbClr val="FF0000"/>
                </a:solidFill>
              </a:rPr>
              <a:t>href</a:t>
            </a:r>
            <a:r>
              <a:rPr lang="fr-FR" dirty="0">
                <a:solidFill>
                  <a:srgbClr val="FF0000"/>
                </a:solidFill>
              </a:rPr>
              <a:t>="index.html"&gt;page d'accueil&lt;/a&gt;</a:t>
            </a:r>
          </a:p>
          <a:p>
            <a:pPr lvl="1" algn="l" rtl="0">
              <a:buNone/>
            </a:pPr>
            <a:r>
              <a:rPr lang="fr-FR" dirty="0"/>
              <a:t>&lt;h1&gt;Deuxième page&lt;/h1&gt;</a:t>
            </a:r>
          </a:p>
          <a:p>
            <a:pPr lvl="1" algn="l" rtl="0">
              <a:buNone/>
            </a:pPr>
            <a:r>
              <a:rPr lang="fr-FR" dirty="0"/>
              <a:t>&lt;p&gt;oui bravo, c'est gagné!&lt;/p&gt;</a:t>
            </a:r>
          </a:p>
          <a:p>
            <a:pPr lvl="1" algn="l" rtl="0">
              <a:buNone/>
            </a:pPr>
            <a:r>
              <a:rPr lang="fr-FR" dirty="0"/>
              <a:t>&lt;/body&gt;</a:t>
            </a:r>
          </a:p>
          <a:p>
            <a:pPr lvl="1" algn="l" rtl="0">
              <a:buNone/>
            </a:pPr>
            <a:r>
              <a:rPr lang="fr-FR" dirty="0"/>
              <a:t>&lt;/html&gt;</a:t>
            </a:r>
            <a:endParaRPr lang="ar-DZ"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50</a:t>
            </a:fld>
            <a:endParaRPr lang="fr-F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53210"/>
          </a:xfrm>
        </p:spPr>
        <p:txBody>
          <a:bodyPr>
            <a:noAutofit/>
          </a:bodyPr>
          <a:lstStyle/>
          <a:p>
            <a:pPr rtl="0"/>
            <a:r>
              <a:rPr lang="fr-FR" sz="4400" b="1" i="1" dirty="0">
                <a:effectLst>
                  <a:outerShdw blurRad="38100" dist="38100" dir="2700000" algn="tl">
                    <a:srgbClr val="000000">
                      <a:alpha val="43137"/>
                    </a:srgbClr>
                  </a:outerShdw>
                </a:effectLst>
              </a:rPr>
              <a:t>Les liens e-mails</a:t>
            </a:r>
            <a:endParaRPr lang="ar-DZ" sz="4400" i="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785926"/>
            <a:ext cx="8229600" cy="3571900"/>
          </a:xfrm>
        </p:spPr>
        <p:txBody>
          <a:bodyPr anchor="ctr"/>
          <a:lstStyle/>
          <a:p>
            <a:pPr algn="l" rtl="0">
              <a:buNone/>
            </a:pPr>
            <a:r>
              <a:rPr lang="fr-FR" sz="2800" dirty="0"/>
              <a:t>Vous pouvez permettre à vos visiteurs d'écrire sur votre adresse e-mail avec la syntaxe "</a:t>
            </a:r>
            <a:r>
              <a:rPr lang="fr-FR" sz="3200" b="1" dirty="0">
                <a:solidFill>
                  <a:srgbClr val="FF0000"/>
                </a:solidFill>
                <a:effectLst>
                  <a:outerShdw blurRad="38100" dist="38100" dir="2700000" algn="tl">
                    <a:srgbClr val="000000">
                      <a:alpha val="43137"/>
                    </a:srgbClr>
                  </a:outerShdw>
                </a:effectLst>
              </a:rPr>
              <a:t>mailto:</a:t>
            </a:r>
            <a:r>
              <a:rPr lang="fr-FR" sz="2800" dirty="0"/>
              <a:t>" :</a:t>
            </a:r>
          </a:p>
          <a:p>
            <a:pPr algn="l" rtl="0">
              <a:buNone/>
            </a:pPr>
            <a:r>
              <a:rPr lang="pt-BR" dirty="0"/>
              <a:t>&lt;a href="mailto:jwillette@monsite.com"&gt;Ecrivez-moi&lt;/a&gt; </a:t>
            </a:r>
          </a:p>
          <a:p>
            <a:pPr algn="l" rtl="0"/>
            <a:endParaRPr lang="ar-DZ"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51</a:t>
            </a:fld>
            <a:endParaRPr lang="fr-FR"/>
          </a:p>
        </p:txBody>
      </p:sp>
      <p:sp>
        <p:nvSpPr>
          <p:cNvPr id="4" name="Rectangle 3"/>
          <p:cNvSpPr/>
          <p:nvPr/>
        </p:nvSpPr>
        <p:spPr>
          <a:xfrm>
            <a:off x="571472" y="6286523"/>
            <a:ext cx="8382059" cy="369332"/>
          </a:xfrm>
          <a:prstGeom prst="rect">
            <a:avLst/>
          </a:prstGeom>
        </p:spPr>
        <p:txBody>
          <a:bodyPr wrap="square">
            <a:spAutoFit/>
          </a:bodyPr>
          <a:lstStyle/>
          <a:p>
            <a:pPr algn="ctr"/>
            <a:r>
              <a:rPr lang="fr-FR" sz="1800" dirty="0">
                <a:solidFill>
                  <a:srgbClr val="C00000"/>
                </a:solidFill>
              </a:rPr>
              <a:t>Ce type de liens ouvre le logiciel de messagerie par défaut de vos visiteurs. </a:t>
            </a:r>
            <a:endParaRPr lang="pt-BR" sz="1800" dirty="0">
              <a:solidFill>
                <a:srgbClr val="C00000"/>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24648"/>
          </a:xfrm>
        </p:spPr>
        <p:txBody>
          <a:bodyPr>
            <a:normAutofit fontScale="90000"/>
          </a:bodyPr>
          <a:lstStyle/>
          <a:p>
            <a:pPr rtl="0"/>
            <a:r>
              <a:rPr lang="fr-FR" sz="5400" i="1" dirty="0"/>
              <a:t>Les liens e-mails</a:t>
            </a:r>
            <a:endParaRPr lang="ar-DZ" i="1" dirty="0"/>
          </a:p>
        </p:txBody>
      </p:sp>
      <p:sp>
        <p:nvSpPr>
          <p:cNvPr id="3" name="Espace réservé du contenu 2"/>
          <p:cNvSpPr>
            <a:spLocks noGrp="1"/>
          </p:cNvSpPr>
          <p:nvPr>
            <p:ph idx="1"/>
          </p:nvPr>
        </p:nvSpPr>
        <p:spPr/>
        <p:txBody>
          <a:bodyPr>
            <a:normAutofit/>
          </a:bodyPr>
          <a:lstStyle/>
          <a:p>
            <a:pPr algn="l" rtl="0"/>
            <a:r>
              <a:rPr lang="fr-FR" sz="2400" dirty="0">
                <a:solidFill>
                  <a:srgbClr val="C00000"/>
                </a:solidFill>
                <a:effectLst>
                  <a:outerShdw blurRad="38100" dist="38100" dir="2700000" algn="tl">
                    <a:srgbClr val="000000">
                      <a:alpha val="43137"/>
                    </a:srgbClr>
                  </a:outerShdw>
                </a:effectLst>
              </a:rPr>
              <a:t>Exemple d'un lien vers une adresse e-mail avec un sujet par défaut</a:t>
            </a:r>
          </a:p>
          <a:p>
            <a:pPr algn="l" rtl="0">
              <a:buNone/>
            </a:pPr>
            <a:r>
              <a:rPr lang="fr-FR" sz="2400" dirty="0"/>
              <a:t>&lt;a </a:t>
            </a:r>
            <a:r>
              <a:rPr lang="fr-FR" sz="2400" dirty="0" err="1"/>
              <a:t>href</a:t>
            </a:r>
            <a:r>
              <a:rPr lang="fr-FR" sz="2400" dirty="0"/>
              <a:t>="mailto:belouar_hocine@yahoo.fr?</a:t>
            </a:r>
            <a:r>
              <a:rPr lang="fr-FR" sz="2400" dirty="0" err="1"/>
              <a:t>subject</a:t>
            </a:r>
            <a:r>
              <a:rPr lang="fr-FR" sz="2400" dirty="0"/>
              <a:t>=Sujet du mail"&gt;Ecrivez-moi&lt;/a&gt;</a:t>
            </a:r>
          </a:p>
          <a:p>
            <a:pPr algn="l" rtl="0">
              <a:buNone/>
            </a:pPr>
            <a:endParaRPr lang="fr-FR" sz="2400" dirty="0"/>
          </a:p>
          <a:p>
            <a:pPr algn="l" rtl="0"/>
            <a:r>
              <a:rPr lang="fr-FR" sz="2400" dirty="0">
                <a:solidFill>
                  <a:srgbClr val="C00000"/>
                </a:solidFill>
                <a:effectLst>
                  <a:outerShdw blurRad="38100" dist="38100" dir="2700000" algn="tl">
                    <a:srgbClr val="000000">
                      <a:alpha val="43137"/>
                    </a:srgbClr>
                  </a:outerShdw>
                </a:effectLst>
              </a:rPr>
              <a:t>Exemple d'un lien vers plusieurs adresses e-mail</a:t>
            </a:r>
          </a:p>
          <a:p>
            <a:pPr algn="l" rtl="0">
              <a:buNone/>
            </a:pPr>
            <a:r>
              <a:rPr lang="pt-BR" sz="2000" dirty="0"/>
              <a:t>&lt;a href="mailto:destinataire1@monsite.com;destinataire2@monsite.com"&gt;Ecrivez-nous&lt;/a&gt; </a:t>
            </a:r>
          </a:p>
          <a:p>
            <a:pPr algn="l" rtl="0">
              <a:buNone/>
            </a:pPr>
            <a:endParaRPr lang="ar-DZ" sz="2400" dirty="0"/>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52</a:t>
            </a:fld>
            <a:endParaRPr lang="fr-F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0971" y="454322"/>
            <a:ext cx="8229600" cy="724648"/>
          </a:xfrm>
        </p:spPr>
        <p:txBody>
          <a:bodyPr>
            <a:normAutofit fontScale="90000"/>
          </a:bodyPr>
          <a:lstStyle/>
          <a:p>
            <a:pPr rtl="0"/>
            <a:r>
              <a:rPr lang="fr-FR" dirty="0"/>
              <a:t>Liens pour télécharger</a:t>
            </a:r>
            <a:endParaRPr lang="ar-DZ" dirty="0"/>
          </a:p>
        </p:txBody>
      </p:sp>
      <p:sp>
        <p:nvSpPr>
          <p:cNvPr id="3" name="Espace réservé du contenu 2"/>
          <p:cNvSpPr>
            <a:spLocks noGrp="1"/>
          </p:cNvSpPr>
          <p:nvPr>
            <p:ph idx="1"/>
          </p:nvPr>
        </p:nvSpPr>
        <p:spPr>
          <a:xfrm>
            <a:off x="380971" y="2214554"/>
            <a:ext cx="8229600" cy="3895732"/>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pPr algn="l" rtl="0">
              <a:buNone/>
            </a:pPr>
            <a:r>
              <a:rPr lang="fr-FR" dirty="0"/>
              <a:t>&lt;html&gt;</a:t>
            </a:r>
          </a:p>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endParaRPr lang="fr-FR" dirty="0"/>
          </a:p>
          <a:p>
            <a:pPr algn="l" rtl="0">
              <a:buNone/>
            </a:pPr>
            <a:r>
              <a:rPr lang="fr-FR" dirty="0"/>
              <a:t>&lt;h1&gt;Le coin du </a:t>
            </a:r>
            <a:r>
              <a:rPr lang="fr-FR" dirty="0" err="1"/>
              <a:t>téléchargeur</a:t>
            </a:r>
            <a:r>
              <a:rPr lang="fr-FR" dirty="0"/>
              <a:t>&lt;/h1&gt;</a:t>
            </a:r>
          </a:p>
          <a:p>
            <a:pPr algn="l" rtl="0">
              <a:buNone/>
            </a:pPr>
            <a:endParaRPr lang="fr-FR" dirty="0"/>
          </a:p>
          <a:p>
            <a:pPr algn="l" rtl="0">
              <a:buNone/>
            </a:pPr>
            <a:r>
              <a:rPr lang="fr-FR" dirty="0"/>
              <a:t>&lt;p&gt;&lt;a </a:t>
            </a:r>
            <a:r>
              <a:rPr lang="fr-FR" dirty="0" err="1"/>
              <a:t>href</a:t>
            </a:r>
            <a:r>
              <a:rPr lang="fr-FR" dirty="0"/>
              <a:t>="ExerciceSQL.zip"&gt;&lt;b&gt;Exercices résolus de langage SQL&lt;/b&gt;&lt;/a&gt;&lt;</a:t>
            </a:r>
            <a:r>
              <a:rPr lang="fr-FR" dirty="0" err="1"/>
              <a:t>br</a:t>
            </a:r>
            <a:r>
              <a:rPr lang="fr-FR" dirty="0"/>
              <a:t>&gt;</a:t>
            </a:r>
          </a:p>
          <a:p>
            <a:pPr algn="l" rtl="0">
              <a:buNone/>
            </a:pPr>
            <a:r>
              <a:rPr lang="fr-FR" dirty="0" err="1"/>
              <a:t>ExerciceSQL</a:t>
            </a:r>
            <a:r>
              <a:rPr lang="fr-FR" dirty="0"/>
              <a:t>(Fichier ZIP, taille:13,7 Ko)&lt;/p&gt;</a:t>
            </a:r>
          </a:p>
          <a:p>
            <a:pPr algn="l" rtl="0">
              <a:buNone/>
            </a:pPr>
            <a:endParaRPr lang="fr-FR" dirty="0"/>
          </a:p>
          <a:p>
            <a:pPr algn="l" rtl="0">
              <a:buNone/>
            </a:pPr>
            <a:r>
              <a:rPr lang="fr-FR" dirty="0"/>
              <a:t>&lt;/body&gt;</a:t>
            </a:r>
          </a:p>
          <a:p>
            <a:pPr algn="l" rtl="0">
              <a:buNone/>
            </a:pPr>
            <a:r>
              <a:rPr lang="fr-FR" dirty="0"/>
              <a:t>&lt;/html&gt;</a:t>
            </a:r>
            <a:endParaRPr lang="ar-DZ"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53</a:t>
            </a:fld>
            <a:endParaRPr lang="fr-FR"/>
          </a:p>
        </p:txBody>
      </p:sp>
      <p:sp>
        <p:nvSpPr>
          <p:cNvPr id="4" name="Rectangle 3"/>
          <p:cNvSpPr/>
          <p:nvPr/>
        </p:nvSpPr>
        <p:spPr>
          <a:xfrm>
            <a:off x="253973" y="1224901"/>
            <a:ext cx="8445559" cy="1077218"/>
          </a:xfrm>
          <a:prstGeom prst="rect">
            <a:avLst/>
          </a:prstGeom>
        </p:spPr>
        <p:txBody>
          <a:bodyPr wrap="square" anchor="ctr">
            <a:spAutoFit/>
          </a:bodyPr>
          <a:lstStyle/>
          <a:p>
            <a:pPr algn="just"/>
            <a:r>
              <a:rPr lang="fr-FR" sz="1600" b="0" dirty="0"/>
              <a:t>il n'y a pas de commande HTML spécifique pour, en cliquant, proposer des fichiers au téléchargement sur Internet. Il y a bien des types de fichiers que tous les navigateurs interprètent en proposant à l'utilisateur de télécharger. Le plus connu de ces formats est aujourd'hui le format ZIP (</a:t>
            </a:r>
            <a:r>
              <a:rPr lang="fr-FR" sz="1600" b="0" i="1" dirty="0"/>
              <a:t>*.zip</a:t>
            </a:r>
            <a:r>
              <a:rPr lang="fr-FR" sz="1600" b="0" dirty="0"/>
              <a:t>). </a:t>
            </a:r>
            <a:endParaRPr lang="ar-DZ" sz="1600" b="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1071570"/>
          </a:xfrm>
        </p:spPr>
        <p:txBody>
          <a:bodyPr/>
          <a:lstStyle/>
          <a:p>
            <a:r>
              <a:rPr lang="fr-FR" dirty="0"/>
              <a:t>Les ancres </a:t>
            </a:r>
            <a:endParaRPr lang="ar-DZ" dirty="0"/>
          </a:p>
        </p:txBody>
      </p:sp>
      <p:sp>
        <p:nvSpPr>
          <p:cNvPr id="3" name="Espace réservé du contenu 2"/>
          <p:cNvSpPr>
            <a:spLocks noGrp="1"/>
          </p:cNvSpPr>
          <p:nvPr>
            <p:ph idx="1"/>
          </p:nvPr>
        </p:nvSpPr>
        <p:spPr>
          <a:xfrm>
            <a:off x="457200" y="2357430"/>
            <a:ext cx="8229600" cy="3967170"/>
          </a:xfrm>
        </p:spPr>
        <p:txBody>
          <a:bodyPr anchor="ctr"/>
          <a:lstStyle/>
          <a:p>
            <a:pPr marL="0" indent="0" algn="just" rtl="0">
              <a:spcBef>
                <a:spcPts val="0"/>
              </a:spcBef>
              <a:buNone/>
            </a:pPr>
            <a:r>
              <a:rPr lang="fr-FR" dirty="0"/>
              <a:t>Vous pouvez définir des ancres à l'intérieur d'un fichier HTML. Ensuite, vous pouvez poser des liens à de telles ancres pour faire un saut exactement à l'endroit de l'ancre dans le fichier. Le lien peut se trouver dans le même fichier. Alors, le saut s'effectue à l'intérieur de la page affichée. Mais le lien peut aussi se trouver dans un autre fichier. Alors, le fichier-cible est chargé et le navigateur saute, dès qu'il a chargé l'endroit avec l'ancre, à l'endroit correspondant du fichier.</a:t>
            </a:r>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54</a:t>
            </a:fld>
            <a:endParaRPr lang="fr-FR"/>
          </a:p>
        </p:txBody>
      </p:sp>
      <p:pic>
        <p:nvPicPr>
          <p:cNvPr id="4" name="Image 3" descr="ancre.jpeg"/>
          <p:cNvPicPr>
            <a:picLocks noChangeAspect="1"/>
          </p:cNvPicPr>
          <p:nvPr/>
        </p:nvPicPr>
        <p:blipFill>
          <a:blip r:embed="rId2"/>
          <a:stretch>
            <a:fillRect/>
          </a:stretch>
        </p:blipFill>
        <p:spPr>
          <a:xfrm>
            <a:off x="2920989" y="472146"/>
            <a:ext cx="982133" cy="1104900"/>
          </a:xfrm>
          <a:prstGeom prst="rect">
            <a:avLst/>
          </a:prstGeom>
        </p:spPr>
      </p:pic>
      <p:sp>
        <p:nvSpPr>
          <p:cNvPr id="8" name="Rectangle 7"/>
          <p:cNvSpPr/>
          <p:nvPr/>
        </p:nvSpPr>
        <p:spPr>
          <a:xfrm>
            <a:off x="444471" y="1714489"/>
            <a:ext cx="8001056" cy="369332"/>
          </a:xfrm>
          <a:prstGeom prst="rect">
            <a:avLst/>
          </a:prstGeom>
        </p:spPr>
        <p:txBody>
          <a:bodyPr wrap="square">
            <a:spAutoFit/>
          </a:bodyPr>
          <a:lstStyle/>
          <a:p>
            <a:pPr algn="just">
              <a:spcBef>
                <a:spcPts val="0"/>
              </a:spcBef>
            </a:pPr>
            <a:r>
              <a:rPr lang="fr-FR" dirty="0">
                <a:solidFill>
                  <a:srgbClr val="FF0000"/>
                </a:solidFill>
                <a:effectLst>
                  <a:outerShdw blurRad="38100" dist="38100" dir="2700000" algn="tl">
                    <a:srgbClr val="000000">
                      <a:alpha val="43137"/>
                    </a:srgbClr>
                  </a:outerShdw>
                </a:effectLst>
              </a:rPr>
              <a:t>Les ancres permettent de naviguer à l'intérieur d'une même page.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500042"/>
            <a:ext cx="8229600" cy="928694"/>
          </a:xfrm>
        </p:spPr>
        <p:txBody>
          <a:bodyPr/>
          <a:lstStyle/>
          <a:p>
            <a:r>
              <a:rPr lang="fr-FR" dirty="0"/>
              <a:t>Les ancres </a:t>
            </a:r>
            <a:endParaRPr lang="ar-DZ" dirty="0"/>
          </a:p>
        </p:txBody>
      </p:sp>
      <p:sp>
        <p:nvSpPr>
          <p:cNvPr id="3" name="Espace réservé du contenu 2"/>
          <p:cNvSpPr>
            <a:spLocks noGrp="1"/>
          </p:cNvSpPr>
          <p:nvPr>
            <p:ph idx="1"/>
          </p:nvPr>
        </p:nvSpPr>
        <p:spPr>
          <a:xfrm>
            <a:off x="457200" y="1785926"/>
            <a:ext cx="8229600" cy="4538674"/>
          </a:xfrm>
        </p:spPr>
        <p:txBody>
          <a:bodyPr>
            <a:normAutofit fontScale="475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endParaRPr lang="fr-FR" dirty="0"/>
          </a:p>
          <a:p>
            <a:pPr algn="l" rtl="0">
              <a:buNone/>
            </a:pPr>
            <a:r>
              <a:rPr lang="fr-FR" dirty="0"/>
              <a:t>&lt;h1&gt;&lt;a </a:t>
            </a:r>
            <a:r>
              <a:rPr lang="fr-FR" dirty="0" err="1"/>
              <a:t>name</a:t>
            </a:r>
            <a:r>
              <a:rPr lang="fr-FR" dirty="0"/>
              <a:t>="</a:t>
            </a:r>
            <a:r>
              <a:rPr lang="fr-FR" dirty="0" err="1"/>
              <a:t>debut</a:t>
            </a:r>
            <a:r>
              <a:rPr lang="fr-FR" dirty="0"/>
              <a:t>"&gt;Longue page&lt;/a&gt;&lt;/h1&gt;</a:t>
            </a:r>
          </a:p>
          <a:p>
            <a:pPr algn="l" rtl="0">
              <a:buNone/>
            </a:pPr>
            <a:endParaRPr lang="fr-FR" dirty="0"/>
          </a:p>
          <a:p>
            <a:pPr algn="l" rtl="0">
              <a:buNone/>
            </a:pPr>
            <a:r>
              <a:rPr lang="fr-FR" dirty="0"/>
              <a:t>&lt;p&gt;&lt;a </a:t>
            </a:r>
            <a:r>
              <a:rPr lang="fr-FR" dirty="0" err="1"/>
              <a:t>href</a:t>
            </a:r>
            <a:r>
              <a:rPr lang="fr-FR" dirty="0"/>
              <a:t>="#chap02"&gt;chapitre 2&lt;/a&gt;&lt;/p&gt;</a:t>
            </a:r>
          </a:p>
          <a:p>
            <a:pPr algn="l" rtl="0">
              <a:buNone/>
            </a:pPr>
            <a:endParaRPr lang="fr-FR" dirty="0"/>
          </a:p>
          <a:p>
            <a:pPr algn="l" rtl="0">
              <a:buNone/>
            </a:pPr>
            <a:r>
              <a:rPr lang="fr-FR" dirty="0"/>
              <a: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a:t>
            </a:r>
          </a:p>
          <a:p>
            <a:pPr algn="l" rtl="0">
              <a:buNone/>
            </a:pPr>
            <a:r>
              <a:rPr lang="fr-FR" dirty="0"/>
              <a:t>&lt;!-- etc. plein de lignes de séparation pour remplir de l'espace --&gt;</a:t>
            </a:r>
          </a:p>
          <a:p>
            <a:pPr algn="l" rtl="0">
              <a:buNone/>
            </a:pPr>
            <a:endParaRPr lang="fr-FR" dirty="0"/>
          </a:p>
          <a:p>
            <a:pPr algn="l" rtl="0">
              <a:buNone/>
            </a:pPr>
            <a:r>
              <a:rPr lang="fr-FR" dirty="0"/>
              <a:t>&lt;h2&gt;&lt;a </a:t>
            </a:r>
            <a:r>
              <a:rPr lang="fr-FR" dirty="0" err="1"/>
              <a:t>name</a:t>
            </a:r>
            <a:r>
              <a:rPr lang="fr-FR" dirty="0"/>
              <a:t>="chap02"&gt;Chapitre 2&lt;/a&gt;&lt;/h2&gt;</a:t>
            </a:r>
          </a:p>
          <a:p>
            <a:pPr algn="l" rtl="0">
              <a:buNone/>
            </a:pPr>
            <a:endParaRPr lang="fr-FR" dirty="0"/>
          </a:p>
          <a:p>
            <a:pPr algn="l" rtl="0">
              <a:buNone/>
            </a:pPr>
            <a:r>
              <a:rPr lang="fr-FR" dirty="0"/>
              <a:t>&lt;p&gt;&lt;a </a:t>
            </a:r>
            <a:r>
              <a:rPr lang="fr-FR" dirty="0" err="1"/>
              <a:t>href</a:t>
            </a:r>
            <a:r>
              <a:rPr lang="fr-FR" dirty="0"/>
              <a:t>="#</a:t>
            </a:r>
            <a:r>
              <a:rPr lang="fr-FR" dirty="0" err="1"/>
              <a:t>debut</a:t>
            </a:r>
            <a:r>
              <a:rPr lang="fr-FR" dirty="0"/>
              <a:t>"&gt;début de la page&lt;/a&gt; ou bien</a:t>
            </a:r>
          </a:p>
          <a:p>
            <a:pPr algn="l" rtl="0">
              <a:buNone/>
            </a:pPr>
            <a:r>
              <a:rPr lang="fr-FR" dirty="0"/>
              <a:t>&lt;a </a:t>
            </a:r>
            <a:r>
              <a:rPr lang="fr-FR" dirty="0" err="1"/>
              <a:t>href</a:t>
            </a:r>
            <a:r>
              <a:rPr lang="fr-FR" dirty="0"/>
              <a:t>="../#ancre"&gt;définir une ancre et des liens à une ancre&lt;/a&gt;&lt;/p&gt;</a:t>
            </a:r>
          </a:p>
          <a:p>
            <a:pPr algn="l" rtl="0">
              <a:buNone/>
            </a:pPr>
            <a:r>
              <a:rPr lang="fr-FR" dirty="0"/>
              <a: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&gt;&lt;</a:t>
            </a:r>
            <a:r>
              <a:rPr lang="fr-FR" dirty="0" err="1"/>
              <a:t>hr</a:t>
            </a:r>
            <a:r>
              <a:rPr lang="fr-FR" dirty="0"/>
              <a:t>&gt;</a:t>
            </a:r>
          </a:p>
          <a:p>
            <a:pPr algn="l" rtl="0">
              <a:buNone/>
            </a:pPr>
            <a:r>
              <a:rPr lang="fr-FR" dirty="0"/>
              <a:t>&lt;!-- etc... plein de lignes de séparation pour remplir de l'espace --&gt;</a:t>
            </a:r>
          </a:p>
          <a:p>
            <a:pPr algn="l" rtl="0">
              <a:buNone/>
            </a:pPr>
            <a:endParaRPr lang="fr-FR" dirty="0"/>
          </a:p>
          <a:p>
            <a:pPr algn="l" rtl="0">
              <a:buNone/>
            </a:pPr>
            <a:r>
              <a:rPr lang="fr-FR" dirty="0"/>
              <a:t>&lt;/body&gt;</a:t>
            </a:r>
          </a:p>
          <a:p>
            <a:pPr algn="l" rtl="0">
              <a:buNone/>
            </a:pPr>
            <a:r>
              <a:rPr lang="fr-FR" dirty="0"/>
              <a:t>&lt;/html&gt;</a:t>
            </a:r>
            <a:endParaRPr lang="ar-DZ" dirty="0"/>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55</a:t>
            </a:fld>
            <a:endParaRPr lang="fr-FR"/>
          </a:p>
        </p:txBody>
      </p:sp>
      <p:pic>
        <p:nvPicPr>
          <p:cNvPr id="5" name="Image 4" descr="ancre.jpeg"/>
          <p:cNvPicPr>
            <a:picLocks noChangeAspect="1"/>
          </p:cNvPicPr>
          <p:nvPr/>
        </p:nvPicPr>
        <p:blipFill>
          <a:blip r:embed="rId2"/>
          <a:stretch>
            <a:fillRect/>
          </a:stretch>
        </p:blipFill>
        <p:spPr>
          <a:xfrm>
            <a:off x="2920989" y="285728"/>
            <a:ext cx="982133" cy="1104900"/>
          </a:xfrm>
          <a:prstGeom prst="rect">
            <a:avLst/>
          </a:prstGeom>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00174"/>
            <a:ext cx="8229600" cy="4824426"/>
          </a:xfrm>
        </p:spPr>
        <p:txBody>
          <a:bodyPr>
            <a:normAutofit fontScale="55000" lnSpcReduction="20000"/>
          </a:bodyPr>
          <a:lstStyle/>
          <a:p>
            <a:pPr marL="0" indent="0" algn="just" rtl="0">
              <a:lnSpc>
                <a:spcPct val="120000"/>
              </a:lnSpc>
              <a:spcBef>
                <a:spcPts val="0"/>
              </a:spcBef>
              <a:buFont typeface="Arial" pitchFamily="34" charset="0"/>
              <a:buChar char="•"/>
            </a:pPr>
            <a:r>
              <a:rPr lang="fr-FR" dirty="0"/>
              <a:t>Une ancre est créée exactement comme un lien avec le repère a. La référence réside en ce qu'aucun attribut </a:t>
            </a:r>
            <a:r>
              <a:rPr lang="fr-FR" dirty="0" err="1"/>
              <a:t>href</a:t>
            </a:r>
            <a:r>
              <a:rPr lang="fr-FR" dirty="0"/>
              <a:t>= n'est noté mais à la place un attribut </a:t>
            </a:r>
            <a:r>
              <a:rPr lang="fr-FR" dirty="0" err="1"/>
              <a:t>name</a:t>
            </a:r>
            <a:r>
              <a:rPr lang="fr-FR" dirty="0"/>
              <a:t>=. Une ancre complète a donc l'aspect suivant:</a:t>
            </a:r>
            <a:br>
              <a:rPr lang="fr-FR" dirty="0"/>
            </a:br>
            <a:r>
              <a:rPr lang="fr-FR" dirty="0"/>
              <a:t>&lt;a </a:t>
            </a:r>
            <a:r>
              <a:rPr lang="fr-FR" dirty="0" err="1"/>
              <a:t>name</a:t>
            </a:r>
            <a:r>
              <a:rPr lang="fr-FR" dirty="0"/>
              <a:t>="</a:t>
            </a:r>
            <a:r>
              <a:rPr lang="fr-FR" dirty="0" err="1"/>
              <a:t>nomdancre</a:t>
            </a:r>
            <a:r>
              <a:rPr lang="fr-FR" dirty="0"/>
              <a:t>"&gt;...&lt;/a&gt;</a:t>
            </a:r>
          </a:p>
          <a:p>
            <a:pPr marL="0" indent="0" algn="just" rtl="0">
              <a:lnSpc>
                <a:spcPct val="120000"/>
              </a:lnSpc>
              <a:spcBef>
                <a:spcPts val="0"/>
              </a:spcBef>
              <a:buFont typeface="Arial" pitchFamily="34" charset="0"/>
              <a:buChar char="•"/>
            </a:pPr>
            <a:r>
              <a:rPr lang="fr-FR" dirty="0"/>
              <a:t>Vous pouvez attribuer un nom d'ancre de votre choix. Les noms ne peuvent contenir aucun espace ni caractère spécial (accents). Le premier signe doit être alphabétique. puis les chiffres sont également permis. Utilisez comme caractère spécial dans le nom d'ancre tout au plus le tiret de soulignement (_), Le trait d'union (-), les deux points (:) ou le point (.).</a:t>
            </a:r>
          </a:p>
          <a:p>
            <a:pPr marL="0" indent="0" algn="just" rtl="0">
              <a:lnSpc>
                <a:spcPct val="120000"/>
              </a:lnSpc>
              <a:spcBef>
                <a:spcPts val="0"/>
              </a:spcBef>
              <a:buFont typeface="Arial" pitchFamily="34" charset="0"/>
              <a:buChar char="•"/>
            </a:pPr>
            <a:r>
              <a:rPr lang="fr-FR" dirty="0"/>
              <a:t>Ce que vous notez entre &lt;a </a:t>
            </a:r>
            <a:r>
              <a:rPr lang="fr-FR" dirty="0" err="1"/>
              <a:t>name</a:t>
            </a:r>
            <a:r>
              <a:rPr lang="fr-FR" dirty="0"/>
              <a:t>="</a:t>
            </a:r>
            <a:r>
              <a:rPr lang="fr-FR" dirty="0" err="1"/>
              <a:t>nomdancre</a:t>
            </a:r>
            <a:r>
              <a:rPr lang="fr-FR" dirty="0"/>
              <a:t>"&gt; et &lt;/a&gt; comme contenu est la cible du saut pour les liens qui mènent à cette ancre. Il est parfaitement permis de noter une ancre vide donc &lt;a </a:t>
            </a:r>
            <a:r>
              <a:rPr lang="fr-FR" dirty="0" err="1"/>
              <a:t>name</a:t>
            </a:r>
            <a:r>
              <a:rPr lang="fr-FR" dirty="0"/>
              <a:t>="</a:t>
            </a:r>
            <a:r>
              <a:rPr lang="fr-FR" dirty="0" err="1"/>
              <a:t>nomdancre</a:t>
            </a:r>
            <a:r>
              <a:rPr lang="fr-FR" dirty="0"/>
              <a:t>"&gt;&lt;/a&gt;. Quelques navigateurs plus anciens n'exécutent pourtant pas les liens à des ancres vides, c'est pourquoi il est préférable de poser l'ancre à un contenu concret. Mais pensez en le faisant que l'élément a est lui-même un  élément incorporé et qu'aucun élément de bloc ne peut être placé dans son contenu. Si donc vous voulez définir par exemple un titre comme ancre ce qui est assez typique, notez l'imbrication d'éléments sous la forme:</a:t>
            </a:r>
          </a:p>
          <a:p>
            <a:pPr marL="0" indent="0" algn="just" rtl="0">
              <a:lnSpc>
                <a:spcPct val="120000"/>
              </a:lnSpc>
              <a:spcBef>
                <a:spcPts val="0"/>
              </a:spcBef>
              <a:buFont typeface="Arial" pitchFamily="34" charset="0"/>
              <a:buChar char="•"/>
            </a:pPr>
            <a:r>
              <a:rPr lang="fr-FR" dirty="0"/>
              <a:t>&lt;h2&gt;&lt;a </a:t>
            </a:r>
            <a:r>
              <a:rPr lang="fr-FR" dirty="0" err="1"/>
              <a:t>name</a:t>
            </a:r>
            <a:r>
              <a:rPr lang="fr-FR" dirty="0"/>
              <a:t>="</a:t>
            </a:r>
            <a:r>
              <a:rPr lang="fr-FR" dirty="0" err="1"/>
              <a:t>nomdancre</a:t>
            </a:r>
            <a:r>
              <a:rPr lang="fr-FR" dirty="0"/>
              <a:t>"&gt;Texte du titre&lt;/a&gt;&lt;/h2&gt;</a:t>
            </a:r>
          </a:p>
          <a:p>
            <a:pPr marL="0" indent="0" algn="just" rtl="0">
              <a:lnSpc>
                <a:spcPct val="120000"/>
              </a:lnSpc>
              <a:spcBef>
                <a:spcPts val="0"/>
              </a:spcBef>
              <a:buFont typeface="Arial" pitchFamily="34" charset="0"/>
              <a:buChar char="•"/>
            </a:pPr>
            <a:endParaRPr lang="fr-FR" dirty="0"/>
          </a:p>
          <a:p>
            <a:pPr marL="0" indent="0" algn="just" rtl="0">
              <a:lnSpc>
                <a:spcPct val="120000"/>
              </a:lnSpc>
              <a:spcBef>
                <a:spcPts val="0"/>
              </a:spcBef>
              <a:buFont typeface="Arial" pitchFamily="34" charset="0"/>
              <a:buChar char="•"/>
            </a:pPr>
            <a:r>
              <a:rPr lang="fr-FR" dirty="0"/>
              <a:t>Pour noter dans un fichier un lien à une ancre existant dans ce fichier, le schéma suivant s'applique:</a:t>
            </a:r>
            <a:br>
              <a:rPr lang="fr-FR" dirty="0"/>
            </a:br>
            <a:r>
              <a:rPr lang="fr-FR" dirty="0"/>
              <a:t>&lt;a </a:t>
            </a:r>
            <a:r>
              <a:rPr lang="fr-FR" dirty="0" err="1"/>
              <a:t>href</a:t>
            </a:r>
            <a:r>
              <a:rPr lang="fr-FR" dirty="0"/>
              <a:t>="#</a:t>
            </a:r>
            <a:r>
              <a:rPr lang="fr-FR" dirty="0" err="1"/>
              <a:t>nomdancre</a:t>
            </a:r>
            <a:r>
              <a:rPr lang="fr-FR" dirty="0"/>
              <a:t>"&gt;texte du lien&lt;/a&gt;.</a:t>
            </a:r>
          </a:p>
          <a:p>
            <a:pPr marL="0" indent="0" algn="just" rtl="0">
              <a:lnSpc>
                <a:spcPct val="120000"/>
              </a:lnSpc>
              <a:spcBef>
                <a:spcPts val="0"/>
              </a:spcBef>
              <a:buFont typeface="Arial" pitchFamily="34" charset="0"/>
              <a:buChar char="•"/>
            </a:pPr>
            <a:endParaRPr lang="fr-FR" dirty="0"/>
          </a:p>
          <a:p>
            <a:pPr marL="0" indent="0" algn="just" rtl="0">
              <a:lnSpc>
                <a:spcPct val="120000"/>
              </a:lnSpc>
              <a:spcBef>
                <a:spcPts val="0"/>
              </a:spcBef>
              <a:buFont typeface="Arial" pitchFamily="34" charset="0"/>
              <a:buChar char="•"/>
            </a:pPr>
            <a:r>
              <a:rPr lang="fr-FR" dirty="0"/>
              <a:t>La cible du lien commence donc avec le signe dièse #, suivi immédiatement du nom de l'ancre.</a:t>
            </a:r>
          </a:p>
          <a:p>
            <a:pPr marL="0" indent="0" algn="just" rtl="0">
              <a:lnSpc>
                <a:spcPct val="120000"/>
              </a:lnSpc>
              <a:spcBef>
                <a:spcPts val="0"/>
              </a:spcBef>
              <a:buFont typeface="Arial" pitchFamily="34" charset="0"/>
              <a:buChar char="•"/>
            </a:pPr>
            <a:r>
              <a:rPr lang="fr-FR" dirty="0"/>
              <a:t>Quand le lien doit mener à une ancre située dans un autre fichier, c'est le fichier qui est adressé en premier. Derrière le nom de fichier est placé le signe dièse # suivi lui-même du nom de l'ancre.</a:t>
            </a:r>
          </a:p>
          <a:p>
            <a:pPr algn="just" rtl="0">
              <a:buNone/>
            </a:pPr>
            <a:endParaRPr lang="ar-DZ" dirty="0"/>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56</a:t>
            </a:fld>
            <a:endParaRPr lang="fr-FR"/>
          </a:p>
        </p:txBody>
      </p:sp>
      <p:sp>
        <p:nvSpPr>
          <p:cNvPr id="4" name="Titre 1"/>
          <p:cNvSpPr txBox="1">
            <a:spLocks/>
          </p:cNvSpPr>
          <p:nvPr/>
        </p:nvSpPr>
        <p:spPr>
          <a:xfrm>
            <a:off x="457200" y="500042"/>
            <a:ext cx="8229600" cy="928694"/>
          </a:xfrm>
          <a:prstGeom prst="rect">
            <a:avLst/>
          </a:prstGeom>
        </p:spPr>
        <p:txBody>
          <a:bodyPr vert="horz" lIns="0" rIns="0" bIns="0" anchor="b">
            <a:normAutofit/>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chemeClr val="tx2"/>
                </a:solidFill>
                <a:effectLst/>
                <a:uLnTx/>
                <a:uFillTx/>
                <a:latin typeface="+mj-lt"/>
                <a:ea typeface="+mj-ea"/>
                <a:cs typeface="+mj-cs"/>
              </a:rPr>
              <a:t>Les ancres </a:t>
            </a:r>
            <a:endParaRPr kumimoji="0" lang="ar-DZ" sz="5000" b="0" i="0" u="none" strike="noStrike" kern="1200" cap="none" spc="0" normalizeH="0" baseline="0" noProof="0" dirty="0">
              <a:ln>
                <a:noFill/>
              </a:ln>
              <a:solidFill>
                <a:schemeClr val="tx2"/>
              </a:solidFill>
              <a:effectLst/>
              <a:uLnTx/>
              <a:uFillTx/>
              <a:latin typeface="+mj-lt"/>
              <a:ea typeface="+mj-ea"/>
              <a:cs typeface="+mj-cs"/>
            </a:endParaRPr>
          </a:p>
        </p:txBody>
      </p:sp>
      <p:pic>
        <p:nvPicPr>
          <p:cNvPr id="5" name="Image 4" descr="ancre.jpeg"/>
          <p:cNvPicPr>
            <a:picLocks noChangeAspect="1"/>
          </p:cNvPicPr>
          <p:nvPr/>
        </p:nvPicPr>
        <p:blipFill>
          <a:blip r:embed="rId2"/>
          <a:stretch>
            <a:fillRect/>
          </a:stretch>
        </p:blipFill>
        <p:spPr>
          <a:xfrm>
            <a:off x="2920989" y="346688"/>
            <a:ext cx="982133" cy="1104900"/>
          </a:xfrm>
          <a:prstGeom prst="rect">
            <a:avLst/>
          </a:prstGeom>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0352" y="3066676"/>
            <a:ext cx="7772400" cy="1362456"/>
          </a:xfrm>
        </p:spPr>
        <p:txBody>
          <a:bodyPr/>
          <a:lstStyle/>
          <a:p>
            <a:r>
              <a:rPr lang="fr-FR" sz="5400" dirty="0">
                <a:solidFill>
                  <a:schemeClr val="tx2"/>
                </a:solidFill>
                <a:effectLst>
                  <a:outerShdw blurRad="38100" dist="38100" dir="2700000" algn="tl">
                    <a:srgbClr val="000000">
                      <a:alpha val="43137"/>
                    </a:srgbClr>
                  </a:outerShdw>
                </a:effectLst>
              </a:rPr>
              <a:t>Insertion des graphiques</a:t>
            </a:r>
            <a:endParaRPr lang="fr-FR" dirty="0">
              <a:solidFill>
                <a:schemeClr val="tx2"/>
              </a:solidFill>
            </a:endParaRPr>
          </a:p>
        </p:txBody>
      </p:sp>
      <p:sp>
        <p:nvSpPr>
          <p:cNvPr id="4" name="Espace réservé du numéro de diapositive 3"/>
          <p:cNvSpPr>
            <a:spLocks noGrp="1"/>
          </p:cNvSpPr>
          <p:nvPr>
            <p:ph type="sldNum" sz="quarter" idx="12"/>
          </p:nvPr>
        </p:nvSpPr>
        <p:spPr/>
        <p:txBody>
          <a:bodyPr/>
          <a:lstStyle/>
          <a:p>
            <a:fld id="{51C1033F-5B93-4698-8ED8-0E2C33BA0540}" type="slidenum">
              <a:rPr lang="fr-FR" smtClean="0"/>
              <a:pPr/>
              <a:t>57</a:t>
            </a:fld>
            <a:endParaRPr lang="fr-F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a:xfrm>
            <a:off x="685800" y="203202"/>
            <a:ext cx="7772400" cy="909622"/>
          </a:xfrm>
        </p:spPr>
        <p:txBody>
          <a:bodyPr>
            <a:normAutofit/>
          </a:bodyPr>
          <a:lstStyle/>
          <a:p>
            <a:r>
              <a:rPr lang="fr-FR" dirty="0">
                <a:solidFill>
                  <a:srgbClr val="000066"/>
                </a:solidFill>
              </a:rPr>
              <a:t>Insertion des graphiques</a:t>
            </a:r>
          </a:p>
        </p:txBody>
      </p:sp>
      <p:sp>
        <p:nvSpPr>
          <p:cNvPr id="198659" name="Rectangle 3"/>
          <p:cNvSpPr>
            <a:spLocks noGrp="1" noChangeArrowheads="1"/>
          </p:cNvSpPr>
          <p:nvPr>
            <p:ph idx="1"/>
          </p:nvPr>
        </p:nvSpPr>
        <p:spPr>
          <a:xfrm>
            <a:off x="812800" y="1905000"/>
            <a:ext cx="7526867" cy="1905000"/>
          </a:xfrm>
          <a:noFill/>
          <a:ln/>
        </p:spPr>
        <p:txBody>
          <a:bodyPr/>
          <a:lstStyle/>
          <a:p>
            <a:pPr>
              <a:lnSpc>
                <a:spcPct val="125000"/>
              </a:lnSpc>
              <a:buFontTx/>
              <a:buNone/>
            </a:pPr>
            <a:endParaRPr lang="fr-FR" b="1"/>
          </a:p>
          <a:p>
            <a:pPr>
              <a:buFontTx/>
              <a:buNone/>
            </a:pPr>
            <a:endParaRPr lang="fr-FR" b="1"/>
          </a:p>
          <a:p>
            <a:pPr>
              <a:buFontTx/>
              <a:buNone/>
            </a:pPr>
            <a:endParaRPr lang="fr-FR" b="1">
              <a:latin typeface="Courier New" pitchFamily="49" charset="0"/>
            </a:endParaRPr>
          </a:p>
        </p:txBody>
      </p:sp>
      <p:sp>
        <p:nvSpPr>
          <p:cNvPr id="7" name="Espace réservé du numéro de diapositive 6"/>
          <p:cNvSpPr>
            <a:spLocks noGrp="1"/>
          </p:cNvSpPr>
          <p:nvPr>
            <p:ph type="sldNum" sz="quarter" idx="12"/>
          </p:nvPr>
        </p:nvSpPr>
        <p:spPr/>
        <p:txBody>
          <a:bodyPr/>
          <a:lstStyle/>
          <a:p>
            <a:fld id="{FCEA5FB9-EE5F-4B16-B755-8C10415D232F}" type="slidenum">
              <a:rPr lang="fr-FR" smtClean="0"/>
              <a:pPr/>
              <a:t>58</a:t>
            </a:fld>
            <a:endParaRPr lang="fr-FR"/>
          </a:p>
        </p:txBody>
      </p:sp>
      <p:sp>
        <p:nvSpPr>
          <p:cNvPr id="9" name="ZoneTexte 8"/>
          <p:cNvSpPr txBox="1"/>
          <p:nvPr/>
        </p:nvSpPr>
        <p:spPr>
          <a:xfrm>
            <a:off x="571472" y="2428871"/>
            <a:ext cx="8191557" cy="1323439"/>
          </a:xfrm>
          <a:prstGeom prst="rect">
            <a:avLst/>
          </a:prstGeom>
          <a:noFill/>
        </p:spPr>
        <p:txBody>
          <a:bodyPr wrap="square" rtlCol="0">
            <a:spAutoFit/>
          </a:bodyPr>
          <a:lstStyle/>
          <a:p>
            <a:r>
              <a:rPr lang="fr-FR" sz="2000" b="0" dirty="0"/>
              <a:t>Pour incorporer des graphiques dans vos fichiers HTML, il vous faut référencer les fichiers aux endroits désirés dans le code source HTML. Les formats de fichiers graphiques appropriés au Web sont GIF et JPEG mais peu à peu aussi PNG</a:t>
            </a:r>
          </a:p>
        </p:txBody>
      </p:sp>
      <p:sp>
        <p:nvSpPr>
          <p:cNvPr id="10" name="Rectangle 2"/>
          <p:cNvSpPr txBox="1">
            <a:spLocks noChangeArrowheads="1"/>
          </p:cNvSpPr>
          <p:nvPr/>
        </p:nvSpPr>
        <p:spPr>
          <a:xfrm>
            <a:off x="634972" y="1428736"/>
            <a:ext cx="7772400" cy="714380"/>
          </a:xfrm>
          <a:prstGeom prst="rect">
            <a:avLst/>
          </a:prstGeom>
          <a:solidFill>
            <a:schemeClr val="bg2"/>
          </a:solidFill>
        </p:spPr>
        <p:txBody>
          <a:bodyPr vert="horz" lIns="0" rIns="0" bIns="0" anchor="b">
            <a:normAutofit fontScale="92500" lnSpcReduction="10000"/>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r-FR" sz="5000"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&lt;</a:t>
            </a:r>
            <a:r>
              <a:rPr kumimoji="0" lang="fr-FR" sz="5000"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mj-lt"/>
                <a:ea typeface="+mj-ea"/>
                <a:cs typeface="+mj-cs"/>
              </a:rPr>
              <a:t>img</a:t>
            </a:r>
            <a:r>
              <a:rPr kumimoji="0" lang="fr-FR" sz="5000"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mj-lt"/>
                <a:ea typeface="+mj-ea"/>
                <a:cs typeface="+mj-cs"/>
              </a:rPr>
              <a:t>&gt;</a:t>
            </a:r>
            <a:endParaRPr kumimoji="0" lang="fr-FR" sz="5000"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endParaRPr>
          </a:p>
        </p:txBody>
      </p:sp>
      <p:sp>
        <p:nvSpPr>
          <p:cNvPr id="11" name="Rectangle 10"/>
          <p:cNvSpPr/>
          <p:nvPr/>
        </p:nvSpPr>
        <p:spPr>
          <a:xfrm>
            <a:off x="595264" y="4143383"/>
            <a:ext cx="7937556" cy="1600438"/>
          </a:xfrm>
          <a:prstGeom prst="rect">
            <a:avLst/>
          </a:prstGeom>
          <a:solidFill>
            <a:schemeClr val="bg2"/>
          </a:solidFill>
        </p:spPr>
        <p:txBody>
          <a:bodyPr wrap="square">
            <a:spAutoFit/>
          </a:bodyPr>
          <a:lstStyle/>
          <a:p>
            <a:r>
              <a:rPr lang="fr-FR" sz="2000" u="sng" dirty="0">
                <a:solidFill>
                  <a:srgbClr val="C00000"/>
                </a:solidFill>
              </a:rPr>
              <a:t>Attention au poids des images, il est important d'optimiser son fichier image.</a:t>
            </a:r>
          </a:p>
          <a:p>
            <a:endParaRPr lang="fr-FR" u="sng" dirty="0">
              <a:solidFill>
                <a:srgbClr val="FF9933"/>
              </a:solidFill>
              <a:effectLst>
                <a:outerShdw blurRad="38100" dist="38100" dir="2700000" algn="tl">
                  <a:srgbClr val="000000">
                    <a:alpha val="43137"/>
                  </a:srgbClr>
                </a:outerShdw>
              </a:effectLst>
            </a:endParaRPr>
          </a:p>
          <a:p>
            <a:r>
              <a:rPr lang="fr-FR" sz="2000" dirty="0">
                <a:solidFill>
                  <a:srgbClr val="FF9933"/>
                </a:solidFill>
              </a:rPr>
              <a:t>Les formats de fichiers graphiques appropriés au Web sont GIF et JPEG mais peu à peu aussi PNG.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amond(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457200" y="428604"/>
            <a:ext cx="8229600" cy="857256"/>
          </a:xfrm>
        </p:spPr>
        <p:txBody>
          <a:bodyPr>
            <a:normAutofit/>
          </a:bodyPr>
          <a:lstStyle/>
          <a:p>
            <a:r>
              <a:rPr lang="fr-FR" dirty="0">
                <a:solidFill>
                  <a:srgbClr val="000066"/>
                </a:solidFill>
              </a:rPr>
              <a:t>Insertion des graphiques</a:t>
            </a:r>
          </a:p>
        </p:txBody>
      </p:sp>
      <p:sp>
        <p:nvSpPr>
          <p:cNvPr id="3" name="Espace réservé du contenu 2"/>
          <p:cNvSpPr>
            <a:spLocks noGrp="1"/>
          </p:cNvSpPr>
          <p:nvPr>
            <p:ph idx="1"/>
          </p:nvPr>
        </p:nvSpPr>
        <p:spPr>
          <a:xfrm>
            <a:off x="444471" y="1428736"/>
            <a:ext cx="8229600" cy="4065288"/>
          </a:xfrm>
        </p:spPr>
        <p:txBody>
          <a:bodyPr>
            <a:normAutofit fontScale="850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endParaRPr lang="fr-FR" dirty="0"/>
          </a:p>
          <a:p>
            <a:pPr algn="l" rtl="0">
              <a:buNone/>
            </a:pPr>
            <a:r>
              <a:rPr lang="fr-FR" dirty="0"/>
              <a:t>&lt;h1&gt;Exemple image&lt;/h1&gt;</a:t>
            </a:r>
          </a:p>
          <a:p>
            <a:pPr algn="l" rtl="0">
              <a:buNone/>
            </a:pPr>
            <a:endParaRPr lang="fr-FR" dirty="0"/>
          </a:p>
          <a:p>
            <a:pPr algn="l" rtl="0">
              <a:buNone/>
            </a:pPr>
            <a:r>
              <a:rPr lang="fr-FR" dirty="0"/>
              <a:t>&lt;p&gt;&lt;</a:t>
            </a:r>
            <a:r>
              <a:rPr lang="fr-FR" dirty="0" err="1"/>
              <a:t>img</a:t>
            </a:r>
            <a:r>
              <a:rPr lang="fr-FR" dirty="0"/>
              <a:t> </a:t>
            </a:r>
            <a:r>
              <a:rPr lang="fr-FR" dirty="0" err="1"/>
              <a:t>src</a:t>
            </a:r>
            <a:r>
              <a:rPr lang="fr-FR" dirty="0"/>
              <a:t>= " exemple.gif" </a:t>
            </a:r>
            <a:r>
              <a:rPr lang="fr-FR" dirty="0" err="1"/>
              <a:t>alt</a:t>
            </a:r>
            <a:r>
              <a:rPr lang="fr-FR" dirty="0"/>
              <a:t>= «  Un exemple seulement"&gt;&lt;/p&gt;</a:t>
            </a:r>
          </a:p>
          <a:p>
            <a:pPr algn="l" rtl="0">
              <a:buNone/>
            </a:pPr>
            <a:endParaRPr lang="fr-FR" dirty="0"/>
          </a:p>
          <a:p>
            <a:pPr algn="l" rtl="0">
              <a:buNone/>
            </a:pPr>
            <a:r>
              <a:rPr lang="fr-FR" dirty="0"/>
              <a:t>&lt;/body&gt;</a:t>
            </a:r>
          </a:p>
          <a:p>
            <a:pPr algn="l" rtl="0">
              <a:buNone/>
            </a:pPr>
            <a:r>
              <a:rPr lang="fr-FR" dirty="0"/>
              <a:t>&lt;/html&gt;</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59</a:t>
            </a:fld>
            <a:endParaRPr lang="fr-FR"/>
          </a:p>
        </p:txBody>
      </p:sp>
      <p:sp>
        <p:nvSpPr>
          <p:cNvPr id="8" name="Rectangle 7"/>
          <p:cNvSpPr/>
          <p:nvPr/>
        </p:nvSpPr>
        <p:spPr>
          <a:xfrm>
            <a:off x="888975" y="5786454"/>
            <a:ext cx="7493052" cy="584775"/>
          </a:xfrm>
          <a:prstGeom prst="rect">
            <a:avLst/>
          </a:prstGeom>
        </p:spPr>
        <p:txBody>
          <a:bodyPr wrap="square">
            <a:spAutoFit/>
          </a:bodyPr>
          <a:lstStyle/>
          <a:p>
            <a:r>
              <a:rPr lang="fr-FR" sz="1600" b="0" dirty="0">
                <a:solidFill>
                  <a:srgbClr val="FF0000"/>
                </a:solidFill>
              </a:rPr>
              <a:t>Pour l'attribut </a:t>
            </a:r>
            <a:r>
              <a:rPr lang="fr-FR" sz="1600" b="0" dirty="0" err="1">
                <a:solidFill>
                  <a:srgbClr val="FF0000"/>
                </a:solidFill>
              </a:rPr>
              <a:t>alt</a:t>
            </a:r>
            <a:r>
              <a:rPr lang="fr-FR" sz="1600" b="0" dirty="0">
                <a:solidFill>
                  <a:srgbClr val="FF0000"/>
                </a:solidFill>
              </a:rPr>
              <a:t>= entrez une alternative en texte pour le cas où le graphique ne peut être affiché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685800" y="381000"/>
            <a:ext cx="7772400" cy="833422"/>
          </a:xfrm>
        </p:spPr>
        <p:txBody>
          <a:bodyPr>
            <a:normAutofit/>
          </a:bodyPr>
          <a:lstStyle/>
          <a:p>
            <a:r>
              <a:rPr lang="fr-FR" dirty="0"/>
              <a:t>Introduction au marquage - 2</a:t>
            </a:r>
          </a:p>
        </p:txBody>
      </p:sp>
      <p:sp>
        <p:nvSpPr>
          <p:cNvPr id="87043" name="Rectangle 3"/>
          <p:cNvSpPr>
            <a:spLocks noGrp="1" noChangeArrowheads="1"/>
          </p:cNvSpPr>
          <p:nvPr>
            <p:ph idx="1"/>
          </p:nvPr>
        </p:nvSpPr>
        <p:spPr>
          <a:xfrm>
            <a:off x="351370" y="1295400"/>
            <a:ext cx="8580967" cy="4114800"/>
          </a:xfrm>
        </p:spPr>
        <p:txBody>
          <a:bodyPr/>
          <a:lstStyle/>
          <a:p>
            <a:pPr algn="l" rtl="0">
              <a:buFontTx/>
              <a:buBlip>
                <a:blip r:embed="rId2"/>
              </a:buBlip>
            </a:pPr>
            <a:r>
              <a:rPr lang="fr-FR" dirty="0">
                <a:cs typeface="Arial" pitchFamily="34" charset="0"/>
              </a:rPr>
              <a:t>Ces balises peuvent être insérées n'importe où dans le texte, entre 2 phrases, mots, lettres </a:t>
            </a:r>
            <a:r>
              <a:rPr lang="fr-FR" dirty="0">
                <a:latin typeface="Verdana"/>
                <a:cs typeface="Arial" pitchFamily="34" charset="0"/>
              </a:rPr>
              <a:t>…</a:t>
            </a:r>
            <a:endParaRPr lang="fr-FR" dirty="0">
              <a:cs typeface="Arial" pitchFamily="34" charset="0"/>
            </a:endParaRPr>
          </a:p>
          <a:p>
            <a:pPr algn="l" rtl="0"/>
            <a:endParaRPr lang="fr-FR" dirty="0">
              <a:cs typeface="Arial" pitchFamily="34" charset="0"/>
            </a:endParaRPr>
          </a:p>
          <a:p>
            <a:pPr algn="l" defTabSz="625475" rtl="0">
              <a:buFontTx/>
              <a:buNone/>
            </a:pPr>
            <a:r>
              <a:rPr lang="fr-FR" sz="1800" b="1" dirty="0">
                <a:latin typeface="Courier New" pitchFamily="49" charset="0"/>
                <a:cs typeface="Arial" pitchFamily="34" charset="0"/>
              </a:rPr>
              <a:t>		</a:t>
            </a:r>
            <a:r>
              <a:rPr lang="fr-FR" sz="2400" b="1" dirty="0">
                <a:solidFill>
                  <a:srgbClr val="FF0000"/>
                </a:solidFill>
                <a:latin typeface="Courier New" pitchFamily="49" charset="0"/>
                <a:cs typeface="Arial" pitchFamily="34" charset="0"/>
              </a:rPr>
              <a:t>&lt;gras&gt;</a:t>
            </a:r>
            <a:r>
              <a:rPr lang="fr-FR" sz="2400" b="1" dirty="0">
                <a:solidFill>
                  <a:srgbClr val="FF0000"/>
                </a:solidFill>
                <a:cs typeface="Arial" pitchFamily="34" charset="0"/>
              </a:rPr>
              <a:t>Le </a:t>
            </a:r>
            <a:r>
              <a:rPr lang="fr-FR" sz="2400" b="1" dirty="0">
                <a:solidFill>
                  <a:srgbClr val="FF0000"/>
                </a:solidFill>
                <a:latin typeface="Courier New" pitchFamily="49" charset="0"/>
                <a:cs typeface="Arial" pitchFamily="34" charset="0"/>
              </a:rPr>
              <a:t>&lt;italique&gt;</a:t>
            </a:r>
            <a:r>
              <a:rPr lang="fr-FR" sz="2400" b="1" dirty="0">
                <a:solidFill>
                  <a:srgbClr val="FF0000"/>
                </a:solidFill>
                <a:cs typeface="Arial" pitchFamily="34" charset="0"/>
              </a:rPr>
              <a:t> cours </a:t>
            </a:r>
            <a:r>
              <a:rPr lang="fr-FR" sz="2400" b="1" dirty="0">
                <a:solidFill>
                  <a:srgbClr val="FF0000"/>
                </a:solidFill>
                <a:latin typeface="Courier New" pitchFamily="49" charset="0"/>
                <a:cs typeface="Arial" pitchFamily="34" charset="0"/>
              </a:rPr>
              <a:t>&lt;/italique&gt;</a:t>
            </a:r>
            <a:r>
              <a:rPr lang="fr-FR" sz="2400" b="1" dirty="0">
                <a:solidFill>
                  <a:srgbClr val="FF0000"/>
                </a:solidFill>
                <a:cs typeface="Arial" pitchFamily="34" charset="0"/>
              </a:rPr>
              <a:t> HTML</a:t>
            </a:r>
            <a:r>
              <a:rPr lang="fr-FR" sz="2400" b="1" dirty="0">
                <a:solidFill>
                  <a:srgbClr val="FF0000"/>
                </a:solidFill>
                <a:latin typeface="Courier New" pitchFamily="49" charset="0"/>
                <a:cs typeface="Arial" pitchFamily="34" charset="0"/>
              </a:rPr>
              <a:t>&lt;/gras</a:t>
            </a:r>
            <a:r>
              <a:rPr lang="fr-FR" sz="1800" b="1" dirty="0">
                <a:solidFill>
                  <a:srgbClr val="FF0000"/>
                </a:solidFill>
                <a:latin typeface="Courier New" pitchFamily="49" charset="0"/>
                <a:cs typeface="Arial" pitchFamily="34" charset="0"/>
              </a:rPr>
              <a:t>&gt;</a:t>
            </a:r>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6</a:t>
            </a:fld>
            <a:endParaRPr lang="fr-FR"/>
          </a:p>
        </p:txBody>
      </p:sp>
      <p:sp>
        <p:nvSpPr>
          <p:cNvPr id="87044" name="Text Box 4"/>
          <p:cNvSpPr txBox="1">
            <a:spLocks noChangeArrowheads="1"/>
          </p:cNvSpPr>
          <p:nvPr/>
        </p:nvSpPr>
        <p:spPr bwMode="auto">
          <a:xfrm>
            <a:off x="3169360" y="5564191"/>
            <a:ext cx="2985113" cy="584775"/>
          </a:xfrm>
          <a:prstGeom prst="rect">
            <a:avLst/>
          </a:prstGeom>
          <a:noFill/>
          <a:ln w="28575">
            <a:solidFill>
              <a:schemeClr val="tx1"/>
            </a:solidFill>
            <a:miter lim="800000"/>
            <a:headEnd/>
            <a:tailEnd/>
          </a:ln>
          <a:effectLst/>
        </p:spPr>
        <p:txBody>
          <a:bodyPr wrap="none">
            <a:spAutoFit/>
          </a:bodyPr>
          <a:lstStyle/>
          <a:p>
            <a:r>
              <a:rPr lang="fr-FR" sz="3200">
                <a:solidFill>
                  <a:srgbClr val="333399"/>
                </a:solidFill>
                <a:latin typeface="Arial" pitchFamily="34" charset="0"/>
                <a:cs typeface="Arial" pitchFamily="34" charset="0"/>
              </a:rPr>
              <a:t>Le </a:t>
            </a:r>
            <a:r>
              <a:rPr lang="fr-FR" sz="3200" i="1">
                <a:solidFill>
                  <a:srgbClr val="333399"/>
                </a:solidFill>
                <a:latin typeface="Arial" pitchFamily="34" charset="0"/>
                <a:cs typeface="Arial" pitchFamily="34" charset="0"/>
              </a:rPr>
              <a:t>cours</a:t>
            </a:r>
            <a:r>
              <a:rPr lang="fr-FR" sz="3200">
                <a:solidFill>
                  <a:srgbClr val="333399"/>
                </a:solidFill>
                <a:latin typeface="Arial" pitchFamily="34" charset="0"/>
                <a:cs typeface="Arial" pitchFamily="34" charset="0"/>
              </a:rPr>
              <a:t> HTML</a:t>
            </a:r>
          </a:p>
        </p:txBody>
      </p:sp>
      <p:sp>
        <p:nvSpPr>
          <p:cNvPr id="87045" name="AutoShape 5"/>
          <p:cNvSpPr>
            <a:spLocks noChangeArrowheads="1"/>
          </p:cNvSpPr>
          <p:nvPr/>
        </p:nvSpPr>
        <p:spPr bwMode="auto">
          <a:xfrm flipH="1" flipV="1">
            <a:off x="4470400" y="4572000"/>
            <a:ext cx="203200" cy="685800"/>
          </a:xfrm>
          <a:prstGeom prst="upArrow">
            <a:avLst>
              <a:gd name="adj1" fmla="val 50000"/>
              <a:gd name="adj2" fmla="val 75000"/>
            </a:avLst>
          </a:prstGeom>
          <a:solidFill>
            <a:srgbClr val="333399"/>
          </a:solidFill>
          <a:ln w="9525">
            <a:solidFill>
              <a:schemeClr val="tx1"/>
            </a:solidFill>
            <a:miter lim="800000"/>
            <a:headEnd/>
            <a:tailEnd/>
          </a:ln>
          <a:effectLst/>
        </p:spPr>
        <p:txBody>
          <a:bodyPr wrap="none" anchor="ctr"/>
          <a:lstStyle/>
          <a:p>
            <a:endParaRPr lang="ar-DZ"/>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42918"/>
            <a:ext cx="8229600" cy="867524"/>
          </a:xfrm>
        </p:spPr>
        <p:txBody>
          <a:bodyPr>
            <a:noAutofit/>
          </a:bodyPr>
          <a:lstStyle/>
          <a:p>
            <a:pPr rtl="0"/>
            <a:r>
              <a:rPr lang="fr-FR" dirty="0">
                <a:solidFill>
                  <a:srgbClr val="000066"/>
                </a:solidFill>
              </a:rPr>
              <a:t>Largeur et hauteur de graphiques</a:t>
            </a:r>
          </a:p>
        </p:txBody>
      </p:sp>
      <p:sp>
        <p:nvSpPr>
          <p:cNvPr id="3" name="Espace réservé du contenu 2"/>
          <p:cNvSpPr>
            <a:spLocks noGrp="1"/>
          </p:cNvSpPr>
          <p:nvPr>
            <p:ph idx="1"/>
          </p:nvPr>
        </p:nvSpPr>
        <p:spPr>
          <a:xfrm>
            <a:off x="444471" y="2071678"/>
            <a:ext cx="8229600" cy="3429024"/>
          </a:xfrm>
        </p:spPr>
        <p:txBody>
          <a:bodyPr anchor="ctr">
            <a:normAutofit fontScale="625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endParaRPr lang="fr-FR" dirty="0"/>
          </a:p>
          <a:p>
            <a:pPr algn="l" rtl="0">
              <a:buNone/>
            </a:pPr>
            <a:r>
              <a:rPr lang="fr-FR" dirty="0"/>
              <a:t>&lt;h1&gt;Ours dansant&lt;/h1&gt;</a:t>
            </a:r>
          </a:p>
          <a:p>
            <a:pPr algn="l" rtl="0">
              <a:buNone/>
            </a:pPr>
            <a:endParaRPr lang="fr-FR" dirty="0"/>
          </a:p>
          <a:p>
            <a:pPr algn="l" rtl="0">
              <a:buNone/>
            </a:pPr>
            <a:r>
              <a:rPr lang="fr-FR" dirty="0"/>
              <a:t>&lt;p&gt;&lt;</a:t>
            </a:r>
            <a:r>
              <a:rPr lang="fr-FR" dirty="0" err="1"/>
              <a:t>img</a:t>
            </a:r>
            <a:r>
              <a:rPr lang="fr-FR" dirty="0"/>
              <a:t> </a:t>
            </a:r>
            <a:r>
              <a:rPr lang="fr-FR" dirty="0" err="1"/>
              <a:t>src</a:t>
            </a:r>
            <a:r>
              <a:rPr lang="fr-FR" dirty="0"/>
              <a:t>="oursdansant.gif" </a:t>
            </a:r>
            <a:r>
              <a:rPr lang="fr-FR" dirty="0" err="1"/>
              <a:t>width</a:t>
            </a:r>
            <a:r>
              <a:rPr lang="fr-FR" dirty="0"/>
              <a:t>="368" </a:t>
            </a:r>
            <a:r>
              <a:rPr lang="fr-FR" dirty="0" err="1"/>
              <a:t>height</a:t>
            </a:r>
            <a:r>
              <a:rPr lang="fr-FR" dirty="0"/>
              <a:t>="383" </a:t>
            </a:r>
            <a:r>
              <a:rPr lang="fr-FR" dirty="0" err="1"/>
              <a:t>alt</a:t>
            </a:r>
            <a:r>
              <a:rPr lang="fr-FR" dirty="0"/>
              <a:t>="ours dansant"&gt;&lt;/p&gt;</a:t>
            </a:r>
          </a:p>
          <a:p>
            <a:pPr algn="l" rtl="0">
              <a:buNone/>
            </a:pPr>
            <a:r>
              <a:rPr lang="fr-FR" dirty="0"/>
              <a:t>&lt;!--&lt;p&gt;&lt;</a:t>
            </a:r>
            <a:r>
              <a:rPr lang="fr-FR" dirty="0" err="1"/>
              <a:t>img</a:t>
            </a:r>
            <a:r>
              <a:rPr lang="fr-FR" dirty="0"/>
              <a:t> </a:t>
            </a:r>
            <a:r>
              <a:rPr lang="fr-FR" dirty="0" err="1"/>
              <a:t>src</a:t>
            </a:r>
            <a:r>
              <a:rPr lang="fr-FR" dirty="0"/>
              <a:t>="oursdansant.gif" </a:t>
            </a:r>
            <a:r>
              <a:rPr lang="fr-FR" dirty="0" err="1"/>
              <a:t>width</a:t>
            </a:r>
            <a:r>
              <a:rPr lang="fr-FR" dirty="0"/>
              <a:t>="100%" </a:t>
            </a:r>
            <a:r>
              <a:rPr lang="fr-FR" dirty="0" err="1"/>
              <a:t>height</a:t>
            </a:r>
            <a:r>
              <a:rPr lang="fr-FR" dirty="0"/>
              <a:t>="100%" </a:t>
            </a:r>
            <a:r>
              <a:rPr lang="fr-FR" dirty="0" err="1"/>
              <a:t>alt</a:t>
            </a:r>
            <a:r>
              <a:rPr lang="fr-FR" dirty="0"/>
              <a:t>="ours dansant"&gt;&lt;/p&gt;--&gt;</a:t>
            </a:r>
          </a:p>
          <a:p>
            <a:pPr algn="l" rtl="0">
              <a:buNone/>
            </a:pPr>
            <a:endParaRPr lang="fr-FR" dirty="0"/>
          </a:p>
          <a:p>
            <a:pPr algn="l" rtl="0">
              <a:buNone/>
            </a:pPr>
            <a:r>
              <a:rPr lang="fr-FR" dirty="0"/>
              <a:t>&lt;/body&gt;</a:t>
            </a:r>
          </a:p>
          <a:p>
            <a:pPr algn="l" rtl="0">
              <a:buNone/>
            </a:pPr>
            <a:r>
              <a:rPr lang="fr-FR" dirty="0"/>
              <a:t>&lt;/html&gt;</a:t>
            </a:r>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60</a:t>
            </a:fld>
            <a:endParaRPr lang="fr-FR"/>
          </a:p>
        </p:txBody>
      </p:sp>
      <p:sp>
        <p:nvSpPr>
          <p:cNvPr id="7" name="Rectangle 6"/>
          <p:cNvSpPr/>
          <p:nvPr/>
        </p:nvSpPr>
        <p:spPr>
          <a:xfrm>
            <a:off x="698474" y="5643578"/>
            <a:ext cx="7937556" cy="400110"/>
          </a:xfrm>
          <a:prstGeom prst="rect">
            <a:avLst/>
          </a:prstGeom>
        </p:spPr>
        <p:txBody>
          <a:bodyPr wrap="square">
            <a:spAutoFit/>
          </a:bodyPr>
          <a:lstStyle/>
          <a:p>
            <a:pPr algn="ctr"/>
            <a:r>
              <a:rPr lang="fr-FR" sz="2000" dirty="0" err="1">
                <a:solidFill>
                  <a:srgbClr val="FF0000"/>
                </a:solidFill>
                <a:effectLst>
                  <a:outerShdw blurRad="38100" dist="38100" dir="2700000" algn="tl">
                    <a:srgbClr val="000000">
                      <a:alpha val="43137"/>
                    </a:srgbClr>
                  </a:outerShdw>
                </a:effectLst>
              </a:rPr>
              <a:t>Width</a:t>
            </a:r>
            <a:r>
              <a:rPr lang="fr-FR" sz="2000" dirty="0">
                <a:solidFill>
                  <a:srgbClr val="FF0000"/>
                </a:solidFill>
                <a:effectLst>
                  <a:outerShdw blurRad="38100" dist="38100" dir="2700000" algn="tl">
                    <a:srgbClr val="000000">
                      <a:alpha val="43137"/>
                    </a:srgbClr>
                  </a:outerShdw>
                </a:effectLst>
              </a:rPr>
              <a:t> et </a:t>
            </a:r>
            <a:r>
              <a:rPr lang="fr-FR" sz="2000" dirty="0" err="1">
                <a:solidFill>
                  <a:srgbClr val="FF0000"/>
                </a:solidFill>
                <a:effectLst>
                  <a:outerShdw blurRad="38100" dist="38100" dir="2700000" algn="tl">
                    <a:srgbClr val="000000">
                      <a:alpha val="43137"/>
                    </a:srgbClr>
                  </a:outerShdw>
                </a:effectLst>
              </a:rPr>
              <a:t>height</a:t>
            </a:r>
            <a:r>
              <a:rPr lang="fr-FR" sz="2000" dirty="0">
                <a:solidFill>
                  <a:srgbClr val="FF0000"/>
                </a:solidFill>
                <a:effectLst>
                  <a:outerShdw blurRad="38100" dist="38100" dir="2700000" algn="tl">
                    <a:srgbClr val="000000">
                      <a:alpha val="43137"/>
                    </a:srgbClr>
                  </a:outerShdw>
                </a:effectLst>
              </a:rPr>
              <a:t> sont exprimés en pixels ou en pourcentage</a:t>
            </a:r>
          </a:p>
        </p:txBody>
      </p:sp>
      <p:sp>
        <p:nvSpPr>
          <p:cNvPr id="9" name="Rectangle 8"/>
          <p:cNvSpPr/>
          <p:nvPr/>
        </p:nvSpPr>
        <p:spPr>
          <a:xfrm>
            <a:off x="3111493" y="1571612"/>
            <a:ext cx="2116157" cy="523220"/>
          </a:xfrm>
          <a:prstGeom prst="rect">
            <a:avLst/>
          </a:prstGeom>
        </p:spPr>
        <p:txBody>
          <a:bodyPr wrap="none">
            <a:spAutoFit/>
          </a:bodyPr>
          <a:lstStyle/>
          <a:p>
            <a:r>
              <a:rPr lang="fr-FR" sz="2800" dirty="0" err="1">
                <a:solidFill>
                  <a:srgbClr val="C00000"/>
                </a:solidFill>
                <a:effectLst>
                  <a:outerShdw blurRad="38100" dist="38100" dir="2700000" algn="tl">
                    <a:srgbClr val="000000">
                      <a:alpha val="43137"/>
                    </a:srgbClr>
                  </a:outerShdw>
                </a:effectLst>
              </a:rPr>
              <a:t>width</a:t>
            </a:r>
            <a:r>
              <a:rPr lang="fr-FR" sz="2800" dirty="0">
                <a:solidFill>
                  <a:srgbClr val="C00000"/>
                </a:solidFill>
                <a:effectLst>
                  <a:outerShdw blurRad="38100" dist="38100" dir="2700000" algn="tl">
                    <a:srgbClr val="000000">
                      <a:alpha val="43137"/>
                    </a:srgbClr>
                  </a:outerShdw>
                </a:effectLst>
              </a:rPr>
              <a:t>, </a:t>
            </a:r>
            <a:r>
              <a:rPr lang="fr-FR" sz="2800" dirty="0" err="1">
                <a:solidFill>
                  <a:srgbClr val="C00000"/>
                </a:solidFill>
                <a:effectLst>
                  <a:outerShdw blurRad="38100" dist="38100" dir="2700000" algn="tl">
                    <a:srgbClr val="000000">
                      <a:alpha val="43137"/>
                    </a:srgbClr>
                  </a:outerShdw>
                </a:effectLst>
              </a:rPr>
              <a:t>height</a:t>
            </a:r>
            <a:endParaRPr lang="fr-FR" sz="2800" dirty="0">
              <a:solidFill>
                <a:srgbClr val="C00000"/>
              </a:solidFill>
              <a:effectLst>
                <a:outerShdw blurRad="38100" dist="38100" dir="2700000" algn="tl">
                  <a:srgbClr val="000000">
                    <a:alpha val="43137"/>
                  </a:srgbClr>
                </a:outerShdw>
              </a:effectLst>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428604"/>
            <a:ext cx="8229600" cy="867524"/>
          </a:xfrm>
        </p:spPr>
        <p:txBody>
          <a:bodyPr>
            <a:normAutofit/>
          </a:bodyPr>
          <a:lstStyle/>
          <a:p>
            <a:pPr rtl="0"/>
            <a:r>
              <a:rPr lang="fr-FR" sz="3600" b="1" dirty="0"/>
              <a:t>Bordures autour de graphiques</a:t>
            </a:r>
            <a:endParaRPr lang="fr-FR" sz="3600" dirty="0"/>
          </a:p>
        </p:txBody>
      </p:sp>
      <p:sp>
        <p:nvSpPr>
          <p:cNvPr id="3" name="Espace réservé du contenu 2"/>
          <p:cNvSpPr>
            <a:spLocks noGrp="1"/>
          </p:cNvSpPr>
          <p:nvPr>
            <p:ph idx="1"/>
          </p:nvPr>
        </p:nvSpPr>
        <p:spPr>
          <a:xfrm>
            <a:off x="457200" y="1928802"/>
            <a:ext cx="8229600" cy="4395798"/>
          </a:xfrm>
        </p:spPr>
        <p:txBody>
          <a:bodyPr>
            <a:normAutofit fontScale="850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endParaRPr lang="fr-FR" dirty="0"/>
          </a:p>
          <a:p>
            <a:pPr algn="l" rtl="0">
              <a:buNone/>
            </a:pPr>
            <a:r>
              <a:rPr lang="fr-FR" dirty="0"/>
              <a:t>&lt;h1&gt;Arbre au crépuscule&lt;/h1&gt;</a:t>
            </a:r>
          </a:p>
          <a:p>
            <a:pPr algn="l" rtl="0">
              <a:buNone/>
            </a:pPr>
            <a:endParaRPr lang="fr-FR" dirty="0"/>
          </a:p>
          <a:p>
            <a:pPr algn="l" rtl="0">
              <a:buNone/>
            </a:pPr>
            <a:r>
              <a:rPr lang="fr-FR" dirty="0"/>
              <a:t>&lt;p&gt;&lt;</a:t>
            </a:r>
            <a:r>
              <a:rPr lang="fr-FR" dirty="0" err="1"/>
              <a:t>img</a:t>
            </a:r>
            <a:r>
              <a:rPr lang="fr-FR" dirty="0"/>
              <a:t> </a:t>
            </a:r>
            <a:r>
              <a:rPr lang="fr-FR" dirty="0" err="1"/>
              <a:t>src</a:t>
            </a:r>
            <a:r>
              <a:rPr lang="fr-FR" dirty="0"/>
              <a:t>="arbre.jpg" </a:t>
            </a:r>
            <a:r>
              <a:rPr lang="fr-FR" dirty="0" err="1"/>
              <a:t>width</a:t>
            </a:r>
            <a:r>
              <a:rPr lang="fr-FR" dirty="0"/>
              <a:t>="320" </a:t>
            </a:r>
            <a:r>
              <a:rPr lang="fr-FR" dirty="0" err="1"/>
              <a:t>height</a:t>
            </a:r>
            <a:r>
              <a:rPr lang="fr-FR" dirty="0"/>
              <a:t>="400" border="4" </a:t>
            </a:r>
            <a:r>
              <a:rPr lang="fr-FR" dirty="0" err="1"/>
              <a:t>alt</a:t>
            </a:r>
            <a:r>
              <a:rPr lang="fr-FR" dirty="0"/>
              <a:t>="Arbre au crépuscule"&gt;&lt;/p&gt;</a:t>
            </a:r>
          </a:p>
          <a:p>
            <a:pPr algn="l" rtl="0">
              <a:buNone/>
            </a:pPr>
            <a:endParaRPr lang="fr-FR" dirty="0"/>
          </a:p>
          <a:p>
            <a:pPr algn="l" rtl="0">
              <a:buNone/>
            </a:pPr>
            <a:r>
              <a:rPr lang="fr-FR" dirty="0"/>
              <a:t>&lt;/body&gt;</a:t>
            </a:r>
          </a:p>
          <a:p>
            <a:pPr algn="l" rtl="0">
              <a:buNone/>
            </a:pPr>
            <a:r>
              <a:rPr lang="fr-FR" dirty="0"/>
              <a:t>&lt;/html&gt;</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61</a:t>
            </a:fld>
            <a:endParaRPr lang="fr-FR"/>
          </a:p>
        </p:txBody>
      </p:sp>
      <p:sp>
        <p:nvSpPr>
          <p:cNvPr id="7" name="Rectangle 6"/>
          <p:cNvSpPr/>
          <p:nvPr/>
        </p:nvSpPr>
        <p:spPr>
          <a:xfrm>
            <a:off x="3809999" y="1428736"/>
            <a:ext cx="1175194" cy="523220"/>
          </a:xfrm>
          <a:prstGeom prst="rect">
            <a:avLst/>
          </a:prstGeom>
        </p:spPr>
        <p:txBody>
          <a:bodyPr wrap="none">
            <a:spAutoFit/>
          </a:bodyPr>
          <a:lstStyle/>
          <a:p>
            <a:r>
              <a:rPr lang="fr-FR" sz="2800" dirty="0">
                <a:solidFill>
                  <a:srgbClr val="C00000"/>
                </a:solidFill>
                <a:effectLst>
                  <a:outerShdw blurRad="38100" dist="38100" dir="2700000" algn="tl">
                    <a:srgbClr val="000000">
                      <a:alpha val="43137"/>
                    </a:srgbClr>
                  </a:outerShdw>
                </a:effectLst>
              </a:rPr>
              <a:t>border</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938962"/>
          </a:xfrm>
        </p:spPr>
        <p:txBody>
          <a:bodyPr>
            <a:noAutofit/>
          </a:bodyPr>
          <a:lstStyle/>
          <a:p>
            <a:pPr rtl="0"/>
            <a:r>
              <a:rPr lang="fr-FR" sz="3600" b="1" dirty="0"/>
              <a:t>Aligner le graphique par rapport au texte qui l'entoure</a:t>
            </a:r>
            <a:endParaRPr lang="fr-FR" sz="3600" dirty="0">
              <a:solidFill>
                <a:srgbClr val="C0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normAutofit fontScale="475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endParaRPr lang="fr-FR" dirty="0"/>
          </a:p>
          <a:p>
            <a:pPr algn="l" rtl="0">
              <a:buNone/>
            </a:pPr>
            <a:r>
              <a:rPr lang="fr-FR" dirty="0"/>
              <a:t>&lt;h1&gt;À quoi pense le penseur?&lt;/h1&gt;</a:t>
            </a:r>
          </a:p>
          <a:p>
            <a:pPr algn="l" rtl="0">
              <a:buNone/>
            </a:pPr>
            <a:endParaRPr lang="fr-FR" dirty="0"/>
          </a:p>
          <a:p>
            <a:pPr algn="l" rtl="0">
              <a:buNone/>
            </a:pPr>
            <a:r>
              <a:rPr lang="fr-FR" dirty="0"/>
              <a:t>&lt;p&gt;Est-ce que le penseur pense</a:t>
            </a:r>
          </a:p>
          <a:p>
            <a:pPr algn="l" rtl="0">
              <a:buNone/>
            </a:pPr>
            <a:r>
              <a:rPr lang="fr-FR" dirty="0"/>
              <a:t>&lt;</a:t>
            </a:r>
            <a:r>
              <a:rPr lang="fr-FR" dirty="0" err="1"/>
              <a:t>img</a:t>
            </a:r>
            <a:r>
              <a:rPr lang="fr-FR" dirty="0"/>
              <a:t> </a:t>
            </a:r>
            <a:r>
              <a:rPr lang="fr-FR" dirty="0" err="1"/>
              <a:t>src</a:t>
            </a:r>
            <a:r>
              <a:rPr lang="fr-FR" dirty="0"/>
              <a:t>="penseur.gif" </a:t>
            </a:r>
            <a:r>
              <a:rPr lang="fr-FR" dirty="0" err="1"/>
              <a:t>width</a:t>
            </a:r>
            <a:r>
              <a:rPr lang="fr-FR" dirty="0"/>
              <a:t>="70" </a:t>
            </a:r>
            <a:r>
              <a:rPr lang="fr-FR" dirty="0" err="1"/>
              <a:t>height</a:t>
            </a:r>
            <a:r>
              <a:rPr lang="fr-FR" dirty="0"/>
              <a:t>="137" </a:t>
            </a:r>
            <a:r>
              <a:rPr lang="fr-FR" dirty="0" err="1"/>
              <a:t>align</a:t>
            </a:r>
            <a:r>
              <a:rPr lang="fr-FR" dirty="0"/>
              <a:t>="top" </a:t>
            </a:r>
            <a:r>
              <a:rPr lang="fr-FR" dirty="0" err="1"/>
              <a:t>alt</a:t>
            </a:r>
            <a:r>
              <a:rPr lang="fr-FR" dirty="0"/>
              <a:t>="penseur"&gt;</a:t>
            </a:r>
          </a:p>
          <a:p>
            <a:pPr algn="l" rtl="0">
              <a:buNone/>
            </a:pPr>
            <a:r>
              <a:rPr lang="fr-FR" dirty="0"/>
              <a:t>au haut?&lt;/p&gt;</a:t>
            </a:r>
          </a:p>
          <a:p>
            <a:pPr algn="l" rtl="0">
              <a:buNone/>
            </a:pPr>
            <a:r>
              <a:rPr lang="fr-FR" dirty="0"/>
              <a:t>&lt;</a:t>
            </a:r>
            <a:r>
              <a:rPr lang="fr-FR" dirty="0" err="1"/>
              <a:t>hr</a:t>
            </a:r>
            <a:r>
              <a:rPr lang="fr-FR" dirty="0"/>
              <a:t>&gt;</a:t>
            </a:r>
          </a:p>
          <a:p>
            <a:pPr algn="l" rtl="0">
              <a:buNone/>
            </a:pPr>
            <a:r>
              <a:rPr lang="fr-FR" dirty="0"/>
              <a:t>&lt;p&gt;Est-ce que le penseur pense</a:t>
            </a:r>
          </a:p>
          <a:p>
            <a:pPr algn="l" rtl="0">
              <a:buNone/>
            </a:pPr>
            <a:r>
              <a:rPr lang="fr-FR" dirty="0"/>
              <a:t>&lt;</a:t>
            </a:r>
            <a:r>
              <a:rPr lang="fr-FR" dirty="0" err="1"/>
              <a:t>img</a:t>
            </a:r>
            <a:r>
              <a:rPr lang="fr-FR" dirty="0"/>
              <a:t> </a:t>
            </a:r>
            <a:r>
              <a:rPr lang="fr-FR" dirty="0" err="1"/>
              <a:t>src</a:t>
            </a:r>
            <a:r>
              <a:rPr lang="fr-FR" dirty="0"/>
              <a:t>="penseur.gif" </a:t>
            </a:r>
            <a:r>
              <a:rPr lang="fr-FR" dirty="0" err="1"/>
              <a:t>width</a:t>
            </a:r>
            <a:r>
              <a:rPr lang="fr-FR" dirty="0"/>
              <a:t>="70" </a:t>
            </a:r>
            <a:r>
              <a:rPr lang="fr-FR" dirty="0" err="1"/>
              <a:t>height</a:t>
            </a:r>
            <a:r>
              <a:rPr lang="fr-FR" dirty="0"/>
              <a:t>="137" </a:t>
            </a:r>
            <a:r>
              <a:rPr lang="fr-FR" dirty="0" err="1"/>
              <a:t>align</a:t>
            </a:r>
            <a:r>
              <a:rPr lang="fr-FR" dirty="0"/>
              <a:t>="middle" </a:t>
            </a:r>
            <a:r>
              <a:rPr lang="fr-FR" dirty="0" err="1"/>
              <a:t>alt</a:t>
            </a:r>
            <a:r>
              <a:rPr lang="fr-FR" dirty="0"/>
              <a:t>="penseur"&gt;</a:t>
            </a:r>
          </a:p>
          <a:p>
            <a:pPr algn="l" rtl="0">
              <a:buNone/>
            </a:pPr>
            <a:r>
              <a:rPr lang="fr-FR" dirty="0"/>
              <a:t>au milieu?&lt;/p&gt;</a:t>
            </a:r>
          </a:p>
          <a:p>
            <a:pPr algn="l" rtl="0">
              <a:buNone/>
            </a:pPr>
            <a:r>
              <a:rPr lang="fr-FR" dirty="0"/>
              <a:t>&lt;</a:t>
            </a:r>
            <a:r>
              <a:rPr lang="fr-FR" dirty="0" err="1"/>
              <a:t>hr</a:t>
            </a:r>
            <a:r>
              <a:rPr lang="fr-FR" dirty="0"/>
              <a:t>&gt;</a:t>
            </a:r>
          </a:p>
          <a:p>
            <a:pPr algn="l" rtl="0">
              <a:buNone/>
            </a:pPr>
            <a:r>
              <a:rPr lang="fr-FR" dirty="0"/>
              <a:t>&lt;p&gt;Est-ce que le penseur pense</a:t>
            </a:r>
          </a:p>
          <a:p>
            <a:pPr algn="l" rtl="0">
              <a:buNone/>
            </a:pPr>
            <a:r>
              <a:rPr lang="fr-FR" dirty="0"/>
              <a:t>&lt;</a:t>
            </a:r>
            <a:r>
              <a:rPr lang="fr-FR" dirty="0" err="1"/>
              <a:t>img</a:t>
            </a:r>
            <a:r>
              <a:rPr lang="fr-FR" dirty="0"/>
              <a:t> </a:t>
            </a:r>
            <a:r>
              <a:rPr lang="fr-FR" dirty="0" err="1"/>
              <a:t>src</a:t>
            </a:r>
            <a:r>
              <a:rPr lang="fr-FR" dirty="0"/>
              <a:t>="penseur.gif" </a:t>
            </a:r>
            <a:r>
              <a:rPr lang="fr-FR" dirty="0" err="1"/>
              <a:t>width</a:t>
            </a:r>
            <a:r>
              <a:rPr lang="fr-FR" dirty="0"/>
              <a:t>="70" </a:t>
            </a:r>
            <a:r>
              <a:rPr lang="fr-FR" dirty="0" err="1"/>
              <a:t>height</a:t>
            </a:r>
            <a:r>
              <a:rPr lang="fr-FR" dirty="0"/>
              <a:t>="137" </a:t>
            </a:r>
            <a:r>
              <a:rPr lang="fr-FR" dirty="0" err="1"/>
              <a:t>align</a:t>
            </a:r>
            <a:r>
              <a:rPr lang="fr-FR" dirty="0"/>
              <a:t>="</a:t>
            </a:r>
            <a:r>
              <a:rPr lang="fr-FR" dirty="0" err="1"/>
              <a:t>bottom</a:t>
            </a:r>
            <a:r>
              <a:rPr lang="fr-FR" dirty="0"/>
              <a:t>" </a:t>
            </a:r>
            <a:r>
              <a:rPr lang="fr-FR" dirty="0" err="1"/>
              <a:t>alt</a:t>
            </a:r>
            <a:r>
              <a:rPr lang="fr-FR" dirty="0"/>
              <a:t>="penseur"&gt;</a:t>
            </a:r>
          </a:p>
          <a:p>
            <a:pPr algn="l" rtl="0">
              <a:buNone/>
            </a:pPr>
            <a:r>
              <a:rPr lang="fr-FR" dirty="0"/>
              <a:t>au bas?&lt;/p&gt;</a:t>
            </a:r>
          </a:p>
          <a:p>
            <a:pPr algn="l" rtl="0">
              <a:buNone/>
            </a:pPr>
            <a:endParaRPr lang="fr-FR" dirty="0"/>
          </a:p>
          <a:p>
            <a:pPr algn="l" rtl="0">
              <a:buNone/>
            </a:pPr>
            <a:r>
              <a:rPr lang="fr-FR" dirty="0"/>
              <a:t>&lt;/body&gt;</a:t>
            </a:r>
          </a:p>
          <a:p>
            <a:pPr algn="l" rtl="0">
              <a:buNone/>
            </a:pPr>
            <a:r>
              <a:rPr lang="fr-FR" dirty="0"/>
              <a:t>&lt;/html&gt;</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62</a:t>
            </a:fld>
            <a:endParaRPr lang="fr-FR"/>
          </a:p>
        </p:txBody>
      </p:sp>
      <p:sp>
        <p:nvSpPr>
          <p:cNvPr id="7" name="Rectangle 6"/>
          <p:cNvSpPr/>
          <p:nvPr/>
        </p:nvSpPr>
        <p:spPr>
          <a:xfrm>
            <a:off x="3555996" y="1643053"/>
            <a:ext cx="631904" cy="369332"/>
          </a:xfrm>
          <a:prstGeom prst="rect">
            <a:avLst/>
          </a:prstGeom>
        </p:spPr>
        <p:txBody>
          <a:bodyPr wrap="none">
            <a:spAutoFit/>
          </a:bodyPr>
          <a:lstStyle/>
          <a:p>
            <a:r>
              <a:rPr lang="fr-FR" dirty="0" err="1">
                <a:solidFill>
                  <a:srgbClr val="C00000"/>
                </a:solidFill>
                <a:effectLst>
                  <a:outerShdw blurRad="38100" dist="38100" dir="2700000" algn="tl">
                    <a:srgbClr val="000000">
                      <a:alpha val="43137"/>
                    </a:srgbClr>
                  </a:outerShdw>
                </a:effectLst>
              </a:rPr>
              <a:t>align</a:t>
            </a:r>
            <a:endParaRPr lang="fr-F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b="1" dirty="0"/>
              <a:t>Aligner le graphique par rapport au texte qui l'entoure</a:t>
            </a:r>
            <a:endParaRPr lang="fr-FR" sz="4000" dirty="0"/>
          </a:p>
        </p:txBody>
      </p:sp>
      <p:sp>
        <p:nvSpPr>
          <p:cNvPr id="3" name="Espace réservé du contenu 2"/>
          <p:cNvSpPr>
            <a:spLocks noGrp="1"/>
          </p:cNvSpPr>
          <p:nvPr>
            <p:ph idx="1"/>
          </p:nvPr>
        </p:nvSpPr>
        <p:spPr/>
        <p:txBody>
          <a:bodyPr anchor="ctr"/>
          <a:lstStyle/>
          <a:p>
            <a:pPr algn="l" rtl="0">
              <a:buNone/>
            </a:pPr>
            <a:r>
              <a:rPr lang="fr-FR" b="1" dirty="0" err="1">
                <a:solidFill>
                  <a:srgbClr val="FF0000"/>
                </a:solidFill>
                <a:effectLst>
                  <a:outerShdw blurRad="38100" dist="38100" dir="2700000" algn="tl">
                    <a:srgbClr val="000000">
                      <a:alpha val="43137"/>
                    </a:srgbClr>
                  </a:outerShdw>
                </a:effectLst>
              </a:rPr>
              <a:t>align</a:t>
            </a:r>
            <a:r>
              <a:rPr lang="fr-FR" b="1" dirty="0">
                <a:solidFill>
                  <a:srgbClr val="FF0000"/>
                </a:solidFill>
                <a:effectLst>
                  <a:outerShdw blurRad="38100" dist="38100" dir="2700000" algn="tl">
                    <a:srgbClr val="000000">
                      <a:alpha val="43137"/>
                    </a:srgbClr>
                  </a:outerShdw>
                </a:effectLst>
              </a:rPr>
              <a:t>:="top" </a:t>
            </a:r>
            <a:r>
              <a:rPr lang="fr-FR" dirty="0"/>
              <a:t>le texte est aligné en haut du graphique (</a:t>
            </a:r>
            <a:r>
              <a:rPr lang="fr-FR" i="1" dirty="0"/>
              <a:t>top = haut</a:t>
            </a:r>
            <a:r>
              <a:rPr lang="fr-FR" dirty="0"/>
              <a:t>)</a:t>
            </a:r>
          </a:p>
          <a:p>
            <a:pPr algn="l" rtl="0">
              <a:buNone/>
            </a:pPr>
            <a:r>
              <a:rPr lang="fr-FR" dirty="0"/>
              <a:t> </a:t>
            </a:r>
            <a:r>
              <a:rPr lang="fr-FR" b="1" dirty="0" err="1">
                <a:solidFill>
                  <a:srgbClr val="FF0000"/>
                </a:solidFill>
                <a:effectLst>
                  <a:outerShdw blurRad="38100" dist="38100" dir="2700000" algn="tl">
                    <a:srgbClr val="000000">
                      <a:alpha val="43137"/>
                    </a:srgbClr>
                  </a:outerShdw>
                </a:effectLst>
              </a:rPr>
              <a:t>align</a:t>
            </a:r>
            <a:r>
              <a:rPr lang="fr-FR" b="1" dirty="0">
                <a:solidFill>
                  <a:srgbClr val="FF0000"/>
                </a:solidFill>
                <a:effectLst>
                  <a:outerShdw blurRad="38100" dist="38100" dir="2700000" algn="tl">
                    <a:srgbClr val="000000">
                      <a:alpha val="43137"/>
                    </a:srgbClr>
                  </a:outerShdw>
                </a:effectLst>
              </a:rPr>
              <a:t>="middle"</a:t>
            </a:r>
            <a:r>
              <a:rPr lang="fr-FR" dirty="0"/>
              <a:t> le texte est aligné au milieu du graphique (</a:t>
            </a:r>
            <a:r>
              <a:rPr lang="fr-FR" i="1" dirty="0"/>
              <a:t>middle = milieu</a:t>
            </a:r>
            <a:r>
              <a:rPr lang="fr-FR" dirty="0"/>
              <a:t>).</a:t>
            </a:r>
          </a:p>
          <a:p>
            <a:pPr algn="l" rtl="0">
              <a:buNone/>
            </a:pPr>
            <a:r>
              <a:rPr lang="fr-FR" dirty="0"/>
              <a:t> </a:t>
            </a:r>
            <a:r>
              <a:rPr lang="fr-FR" b="1" dirty="0" err="1">
                <a:solidFill>
                  <a:srgbClr val="FF0000"/>
                </a:solidFill>
                <a:effectLst>
                  <a:outerShdw blurRad="38100" dist="38100" dir="2700000" algn="tl">
                    <a:srgbClr val="000000">
                      <a:alpha val="43137"/>
                    </a:srgbClr>
                  </a:outerShdw>
                </a:effectLst>
              </a:rPr>
              <a:t>align</a:t>
            </a:r>
            <a:r>
              <a:rPr lang="fr-FR" b="1" dirty="0">
                <a:solidFill>
                  <a:srgbClr val="FF0000"/>
                </a:solidFill>
                <a:effectLst>
                  <a:outerShdw blurRad="38100" dist="38100" dir="2700000" algn="tl">
                    <a:srgbClr val="000000">
                      <a:alpha val="43137"/>
                    </a:srgbClr>
                  </a:outerShdw>
                </a:effectLst>
              </a:rPr>
              <a:t>="</a:t>
            </a:r>
            <a:r>
              <a:rPr lang="fr-FR" b="1" dirty="0" err="1">
                <a:solidFill>
                  <a:srgbClr val="FF0000"/>
                </a:solidFill>
                <a:effectLst>
                  <a:outerShdw blurRad="38100" dist="38100" dir="2700000" algn="tl">
                    <a:srgbClr val="000000">
                      <a:alpha val="43137"/>
                    </a:srgbClr>
                  </a:outerShdw>
                </a:effectLst>
              </a:rPr>
              <a:t>bottom</a:t>
            </a:r>
            <a:r>
              <a:rPr lang="fr-FR" b="1" dirty="0">
                <a:solidFill>
                  <a:srgbClr val="FF0000"/>
                </a:solidFill>
                <a:effectLst>
                  <a:outerShdw blurRad="38100" dist="38100" dir="2700000" algn="tl">
                    <a:srgbClr val="000000">
                      <a:alpha val="43137"/>
                    </a:srgbClr>
                  </a:outerShdw>
                </a:effectLst>
              </a:rPr>
              <a:t>"</a:t>
            </a:r>
            <a:r>
              <a:rPr lang="fr-FR" dirty="0"/>
              <a:t> le texte est aligné en bas du graphique (</a:t>
            </a:r>
            <a:r>
              <a:rPr lang="fr-FR" i="1" dirty="0" err="1"/>
              <a:t>bottom</a:t>
            </a:r>
            <a:r>
              <a:rPr lang="fr-FR" i="1" dirty="0"/>
              <a:t> = bas</a:t>
            </a:r>
            <a:r>
              <a:rPr lang="fr-FR" dirty="0"/>
              <a:t>).</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63</a:t>
            </a:fld>
            <a:endParaRPr lang="fr-F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357166"/>
            <a:ext cx="8229600" cy="1143000"/>
          </a:xfrm>
        </p:spPr>
        <p:txBody>
          <a:bodyPr>
            <a:noAutofit/>
          </a:bodyPr>
          <a:lstStyle/>
          <a:p>
            <a:pPr rtl="0"/>
            <a:r>
              <a:rPr lang="fr-FR" sz="4400" b="1" dirty="0"/>
              <a:t>Laisser le texte passer à côté du graphique</a:t>
            </a:r>
            <a:endParaRPr lang="fr-FR" sz="4400" dirty="0"/>
          </a:p>
        </p:txBody>
      </p:sp>
      <p:sp>
        <p:nvSpPr>
          <p:cNvPr id="3" name="Espace réservé du contenu 2"/>
          <p:cNvSpPr>
            <a:spLocks noGrp="1"/>
          </p:cNvSpPr>
          <p:nvPr>
            <p:ph idx="1"/>
          </p:nvPr>
        </p:nvSpPr>
        <p:spPr>
          <a:xfrm>
            <a:off x="457200" y="1714488"/>
            <a:ext cx="8229600" cy="4610112"/>
          </a:xfrm>
        </p:spPr>
        <p:txBody>
          <a:bodyPr anchor="ctr">
            <a:normAutofit fontScale="700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endParaRPr lang="fr-FR" dirty="0"/>
          </a:p>
          <a:p>
            <a:pPr algn="l" rtl="0">
              <a:buNone/>
            </a:pPr>
            <a:r>
              <a:rPr lang="fr-FR" dirty="0"/>
              <a:t>&lt;h1&gt;&lt;</a:t>
            </a:r>
            <a:r>
              <a:rPr lang="fr-FR" dirty="0" err="1"/>
              <a:t>img</a:t>
            </a:r>
            <a:r>
              <a:rPr lang="fr-FR" dirty="0"/>
              <a:t> </a:t>
            </a:r>
            <a:r>
              <a:rPr lang="fr-FR" dirty="0" err="1"/>
              <a:t>src</a:t>
            </a:r>
            <a:r>
              <a:rPr lang="fr-FR" dirty="0"/>
              <a:t>="texte.gif" </a:t>
            </a:r>
            <a:r>
              <a:rPr lang="fr-FR" dirty="0" err="1"/>
              <a:t>width</a:t>
            </a:r>
            <a:r>
              <a:rPr lang="fr-FR" dirty="0"/>
              <a:t>="311" </a:t>
            </a:r>
            <a:r>
              <a:rPr lang="fr-FR" dirty="0" err="1"/>
              <a:t>height</a:t>
            </a:r>
            <a:r>
              <a:rPr lang="fr-FR" dirty="0"/>
              <a:t>="194" </a:t>
            </a:r>
            <a:r>
              <a:rPr lang="fr-FR" dirty="0" err="1"/>
              <a:t>align</a:t>
            </a:r>
            <a:r>
              <a:rPr lang="fr-FR" dirty="0"/>
              <a:t>="</a:t>
            </a:r>
            <a:r>
              <a:rPr lang="fr-FR" dirty="0" err="1"/>
              <a:t>left</a:t>
            </a:r>
            <a:r>
              <a:rPr lang="fr-FR" dirty="0"/>
              <a:t>" </a:t>
            </a:r>
            <a:r>
              <a:rPr lang="fr-FR" dirty="0" err="1"/>
              <a:t>vspace</a:t>
            </a:r>
            <a:r>
              <a:rPr lang="fr-FR" dirty="0"/>
              <a:t>="10" </a:t>
            </a:r>
            <a:r>
              <a:rPr lang="fr-FR" dirty="0" err="1"/>
              <a:t>hspace</a:t>
            </a:r>
            <a:r>
              <a:rPr lang="fr-FR" dirty="0"/>
              <a:t>="20" </a:t>
            </a:r>
            <a:r>
              <a:rPr lang="fr-FR" dirty="0" err="1"/>
              <a:t>alt</a:t>
            </a:r>
            <a:r>
              <a:rPr lang="fr-FR" dirty="0"/>
              <a:t>="Texte?"&gt;Un texte&lt;/h1&gt;</a:t>
            </a:r>
          </a:p>
          <a:p>
            <a:pPr algn="l" rtl="0">
              <a:buNone/>
            </a:pPr>
            <a:endParaRPr lang="fr-FR" dirty="0"/>
          </a:p>
          <a:p>
            <a:pPr algn="l" rtl="0">
              <a:buNone/>
            </a:pPr>
            <a:r>
              <a:rPr lang="fr-FR" dirty="0"/>
              <a:t>&lt;p&gt;Certains textes ne se révèlent qu'à la distance nécessaire.</a:t>
            </a:r>
          </a:p>
          <a:p>
            <a:pPr algn="l" rtl="0">
              <a:buNone/>
            </a:pPr>
            <a:r>
              <a:rPr lang="fr-FR" dirty="0"/>
              <a:t>&lt;!-- etc. --&gt;</a:t>
            </a:r>
          </a:p>
          <a:p>
            <a:pPr algn="l" rtl="0">
              <a:buNone/>
            </a:pPr>
            <a:r>
              <a:rPr lang="fr-FR" dirty="0"/>
              <a:t>Mais ceci est le vrai texte. et il passe même il est vrai à côté du graphique.&lt;</a:t>
            </a:r>
            <a:r>
              <a:rPr lang="fr-FR" dirty="0" err="1"/>
              <a:t>br</a:t>
            </a:r>
            <a:r>
              <a:rPr lang="fr-FR" dirty="0"/>
              <a:t> </a:t>
            </a:r>
            <a:r>
              <a:rPr lang="fr-FR" dirty="0" err="1"/>
              <a:t>clear</a:t>
            </a:r>
            <a:r>
              <a:rPr lang="fr-FR" dirty="0"/>
              <a:t>="all"&gt;</a:t>
            </a:r>
          </a:p>
          <a:p>
            <a:pPr algn="l" rtl="0">
              <a:buNone/>
            </a:pPr>
            <a:r>
              <a:rPr lang="fr-FR" dirty="0"/>
              <a:t>&lt;/p&gt;</a:t>
            </a:r>
          </a:p>
          <a:p>
            <a:pPr algn="l" rtl="0">
              <a:buNone/>
            </a:pPr>
            <a:endParaRPr lang="fr-FR" dirty="0"/>
          </a:p>
          <a:p>
            <a:pPr algn="l" rtl="0">
              <a:buNone/>
            </a:pPr>
            <a:r>
              <a:rPr lang="fr-FR" dirty="0"/>
              <a:t>&lt;/body&gt;</a:t>
            </a:r>
          </a:p>
          <a:p>
            <a:pPr algn="l" rtl="0">
              <a:buNone/>
            </a:pPr>
            <a:r>
              <a:rPr lang="fr-FR" dirty="0"/>
              <a:t>&lt;/html&gt;</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64</a:t>
            </a:fld>
            <a:endParaRPr lang="fr-F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444471" y="357166"/>
            <a:ext cx="8229600" cy="1143000"/>
          </a:xfrm>
        </p:spPr>
        <p:txBody>
          <a:bodyPr>
            <a:noAutofit/>
          </a:bodyPr>
          <a:lstStyle/>
          <a:p>
            <a:pPr rtl="0"/>
            <a:r>
              <a:rPr lang="fr-FR" sz="4400" b="1" dirty="0"/>
              <a:t>Laisser le texte passer à côté du graphique</a:t>
            </a:r>
            <a:endParaRPr lang="fr-FR" sz="4400" dirty="0"/>
          </a:p>
        </p:txBody>
      </p:sp>
      <p:sp>
        <p:nvSpPr>
          <p:cNvPr id="3" name="Espace réservé du contenu 2"/>
          <p:cNvSpPr>
            <a:spLocks noGrp="1"/>
          </p:cNvSpPr>
          <p:nvPr>
            <p:ph idx="1"/>
          </p:nvPr>
        </p:nvSpPr>
        <p:spPr>
          <a:xfrm>
            <a:off x="380971" y="1643050"/>
            <a:ext cx="8229600" cy="4389120"/>
          </a:xfrm>
        </p:spPr>
        <p:txBody>
          <a:bodyPr anchor="ctr">
            <a:normAutofit/>
          </a:bodyPr>
          <a:lstStyle/>
          <a:p>
            <a:pPr algn="l" rtl="0">
              <a:buNone/>
            </a:pPr>
            <a:r>
              <a:rPr lang="fr-FR" sz="2800" dirty="0"/>
              <a:t>Avec </a:t>
            </a:r>
            <a:r>
              <a:rPr lang="fr-FR" sz="2800" dirty="0" err="1">
                <a:solidFill>
                  <a:srgbClr val="C00000"/>
                </a:solidFill>
                <a:effectLst>
                  <a:outerShdw blurRad="38100" dist="38100" dir="2700000" algn="tl">
                    <a:srgbClr val="000000">
                      <a:alpha val="43137"/>
                    </a:srgbClr>
                  </a:outerShdw>
                </a:effectLst>
              </a:rPr>
              <a:t>hspace</a:t>
            </a:r>
            <a:r>
              <a:rPr lang="fr-FR" sz="2800" dirty="0"/>
              <a:t>= [pixels] vous déterminez l'espace entre un graphique et d'autres éléments à sa gauche ou à sa droite (</a:t>
            </a:r>
            <a:r>
              <a:rPr lang="fr-FR" sz="2800" i="1" dirty="0" err="1"/>
              <a:t>hspace</a:t>
            </a:r>
            <a:r>
              <a:rPr lang="fr-FR" sz="2800" i="1" dirty="0"/>
              <a:t> = horizontal </a:t>
            </a:r>
            <a:r>
              <a:rPr lang="fr-FR" sz="2800" i="1" dirty="0" err="1"/>
              <a:t>space</a:t>
            </a:r>
            <a:r>
              <a:rPr lang="fr-FR" sz="2800" i="1" dirty="0"/>
              <a:t> = espace horizontal</a:t>
            </a:r>
            <a:r>
              <a:rPr lang="fr-FR" sz="2800" dirty="0"/>
              <a:t>).</a:t>
            </a:r>
          </a:p>
          <a:p>
            <a:pPr algn="l" rtl="0">
              <a:buNone/>
            </a:pPr>
            <a:endParaRPr lang="fr-FR" sz="2800" dirty="0"/>
          </a:p>
          <a:p>
            <a:pPr algn="l" rtl="0">
              <a:buNone/>
            </a:pPr>
            <a:r>
              <a:rPr lang="fr-FR" sz="2800"/>
              <a:t>vec </a:t>
            </a:r>
            <a:r>
              <a:rPr lang="fr-FR" sz="2800" dirty="0" err="1">
                <a:solidFill>
                  <a:srgbClr val="C00000"/>
                </a:solidFill>
                <a:effectLst>
                  <a:outerShdw blurRad="38100" dist="38100" dir="2700000" algn="tl">
                    <a:srgbClr val="000000">
                      <a:alpha val="43137"/>
                    </a:srgbClr>
                  </a:outerShdw>
                </a:effectLst>
              </a:rPr>
              <a:t>vspace</a:t>
            </a:r>
            <a:r>
              <a:rPr lang="fr-FR" sz="2800" dirty="0"/>
              <a:t>= [Pixel] vous déterminez l'espace entre un graphique et d'autres éléments au dessus ou en dessous (</a:t>
            </a:r>
            <a:r>
              <a:rPr lang="fr-FR" sz="2800" i="1" dirty="0" err="1"/>
              <a:t>vspace</a:t>
            </a:r>
            <a:r>
              <a:rPr lang="fr-FR" sz="2800" i="1" dirty="0"/>
              <a:t> = vertical </a:t>
            </a:r>
            <a:r>
              <a:rPr lang="fr-FR" sz="2800" i="1" dirty="0" err="1"/>
              <a:t>space</a:t>
            </a:r>
            <a:r>
              <a:rPr lang="fr-FR" sz="2800" i="1" dirty="0"/>
              <a:t> = espace vertical</a:t>
            </a:r>
            <a:r>
              <a:rPr lang="fr-FR" sz="2800" dirty="0"/>
              <a:t>).</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65</a:t>
            </a:fld>
            <a:endParaRPr lang="fr-F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500042"/>
            <a:ext cx="8229600" cy="796086"/>
          </a:xfrm>
        </p:spPr>
        <p:txBody>
          <a:bodyPr>
            <a:normAutofit fontScale="90000"/>
          </a:bodyPr>
          <a:lstStyle/>
          <a:p>
            <a:pPr rtl="0"/>
            <a:r>
              <a:rPr lang="fr-FR" sz="4000" b="1" dirty="0"/>
              <a:t>Définir des graphiques en tant que liens</a:t>
            </a:r>
            <a:endParaRPr lang="fr-FR" sz="4000" dirty="0"/>
          </a:p>
        </p:txBody>
      </p:sp>
      <p:sp>
        <p:nvSpPr>
          <p:cNvPr id="3" name="Espace réservé du contenu 2"/>
          <p:cNvSpPr>
            <a:spLocks noGrp="1"/>
          </p:cNvSpPr>
          <p:nvPr>
            <p:ph idx="1"/>
          </p:nvPr>
        </p:nvSpPr>
        <p:spPr>
          <a:xfrm>
            <a:off x="457200" y="1643050"/>
            <a:ext cx="8229600" cy="4681550"/>
          </a:xfrm>
        </p:spPr>
        <p:txBody>
          <a:bodyPr>
            <a:normAutofit fontScale="475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endParaRPr lang="fr-FR" dirty="0"/>
          </a:p>
          <a:p>
            <a:pPr algn="l" rtl="0">
              <a:buNone/>
            </a:pPr>
            <a:r>
              <a:rPr lang="fr-FR" dirty="0"/>
              <a:t>&lt;table border="0" </a:t>
            </a:r>
            <a:r>
              <a:rPr lang="fr-FR" dirty="0" err="1"/>
              <a:t>cellpadding</a:t>
            </a:r>
            <a:r>
              <a:rPr lang="fr-FR" dirty="0"/>
              <a:t>="0" </a:t>
            </a:r>
            <a:r>
              <a:rPr lang="fr-FR" dirty="0" err="1"/>
              <a:t>cellspacing</a:t>
            </a:r>
            <a:r>
              <a:rPr lang="fr-FR" dirty="0"/>
              <a:t>="0"&gt;&lt;tr&gt;</a:t>
            </a:r>
          </a:p>
          <a:p>
            <a:pPr algn="l" rtl="0">
              <a:buNone/>
            </a:pPr>
            <a:r>
              <a:rPr lang="fr-FR" dirty="0"/>
              <a:t>&lt;td&gt;&lt;a </a:t>
            </a:r>
            <a:r>
              <a:rPr lang="fr-FR" dirty="0" err="1"/>
              <a:t>href</a:t>
            </a:r>
            <a:r>
              <a:rPr lang="fr-FR" dirty="0"/>
              <a:t>="accueil.htm"&gt;&lt;</a:t>
            </a:r>
            <a:r>
              <a:rPr lang="fr-FR" dirty="0" err="1"/>
              <a:t>img</a:t>
            </a:r>
            <a:r>
              <a:rPr lang="fr-FR" dirty="0"/>
              <a:t> </a:t>
            </a:r>
            <a:r>
              <a:rPr lang="fr-FR" dirty="0" err="1"/>
              <a:t>src</a:t>
            </a:r>
            <a:r>
              <a:rPr lang="fr-FR" dirty="0"/>
              <a:t>="bouton1.jpg" </a:t>
            </a:r>
            <a:r>
              <a:rPr lang="fr-FR" dirty="0" err="1"/>
              <a:t>width</a:t>
            </a:r>
            <a:r>
              <a:rPr lang="fr-FR" dirty="0"/>
              <a:t>="160" </a:t>
            </a:r>
            <a:r>
              <a:rPr lang="fr-FR" dirty="0" err="1"/>
              <a:t>height</a:t>
            </a:r>
            <a:r>
              <a:rPr lang="fr-FR" dirty="0"/>
              <a:t>="34" border="0" </a:t>
            </a:r>
            <a:r>
              <a:rPr lang="fr-FR" dirty="0" err="1"/>
              <a:t>alt</a:t>
            </a:r>
            <a:r>
              <a:rPr lang="fr-FR" dirty="0"/>
              <a:t>="accueil"&gt;&lt;/a&gt;&lt;/td&gt;</a:t>
            </a:r>
          </a:p>
          <a:p>
            <a:pPr algn="l" rtl="0">
              <a:buNone/>
            </a:pPr>
            <a:r>
              <a:rPr lang="fr-FR" dirty="0"/>
              <a:t>&lt;td&gt;&lt;a </a:t>
            </a:r>
            <a:r>
              <a:rPr lang="fr-FR" dirty="0" err="1"/>
              <a:t>href</a:t>
            </a:r>
            <a:r>
              <a:rPr lang="fr-FR" dirty="0"/>
              <a:t>="page.htm"&gt;&lt;</a:t>
            </a:r>
            <a:r>
              <a:rPr lang="fr-FR" dirty="0" err="1"/>
              <a:t>img</a:t>
            </a:r>
            <a:r>
              <a:rPr lang="fr-FR" dirty="0"/>
              <a:t> </a:t>
            </a:r>
            <a:r>
              <a:rPr lang="fr-FR" dirty="0" err="1"/>
              <a:t>src</a:t>
            </a:r>
            <a:r>
              <a:rPr lang="fr-FR" dirty="0"/>
              <a:t>="bouton2.jpg" </a:t>
            </a:r>
            <a:r>
              <a:rPr lang="fr-FR" dirty="0" err="1"/>
              <a:t>width</a:t>
            </a:r>
            <a:r>
              <a:rPr lang="fr-FR" dirty="0"/>
              <a:t>="160" </a:t>
            </a:r>
            <a:r>
              <a:rPr lang="fr-FR" dirty="0" err="1"/>
              <a:t>height</a:t>
            </a:r>
            <a:r>
              <a:rPr lang="fr-FR" dirty="0"/>
              <a:t>="34" border="0" </a:t>
            </a:r>
            <a:r>
              <a:rPr lang="fr-FR" dirty="0" err="1"/>
              <a:t>alt</a:t>
            </a:r>
            <a:r>
              <a:rPr lang="fr-FR" dirty="0"/>
              <a:t>="retour"&gt;&lt;/a&gt;&lt;/td&gt;</a:t>
            </a:r>
          </a:p>
          <a:p>
            <a:pPr algn="l" rtl="0">
              <a:buNone/>
            </a:pPr>
            <a:r>
              <a:rPr lang="fr-FR" dirty="0"/>
              <a:t>&lt;td&gt;&lt;a </a:t>
            </a:r>
            <a:r>
              <a:rPr lang="fr-FR" dirty="0" err="1"/>
              <a:t>href</a:t>
            </a:r>
            <a:r>
              <a:rPr lang="fr-FR" dirty="0"/>
              <a:t>="page.htm"&gt;&lt;</a:t>
            </a:r>
            <a:r>
              <a:rPr lang="fr-FR" dirty="0" err="1"/>
              <a:t>img</a:t>
            </a:r>
            <a:r>
              <a:rPr lang="fr-FR" dirty="0"/>
              <a:t> </a:t>
            </a:r>
            <a:r>
              <a:rPr lang="fr-FR" dirty="0" err="1"/>
              <a:t>src</a:t>
            </a:r>
            <a:r>
              <a:rPr lang="fr-FR" dirty="0"/>
              <a:t>="bouton3.jpg" </a:t>
            </a:r>
            <a:r>
              <a:rPr lang="fr-FR" dirty="0" err="1"/>
              <a:t>width</a:t>
            </a:r>
            <a:r>
              <a:rPr lang="fr-FR" dirty="0"/>
              <a:t>="160" </a:t>
            </a:r>
            <a:r>
              <a:rPr lang="fr-FR" dirty="0" err="1"/>
              <a:t>height</a:t>
            </a:r>
            <a:r>
              <a:rPr lang="fr-FR" dirty="0"/>
              <a:t>="34" border="0" </a:t>
            </a:r>
            <a:r>
              <a:rPr lang="fr-FR" dirty="0" err="1"/>
              <a:t>alt</a:t>
            </a:r>
            <a:r>
              <a:rPr lang="fr-FR" dirty="0"/>
              <a:t>="</a:t>
            </a:r>
            <a:r>
              <a:rPr lang="fr-FR" dirty="0" err="1"/>
              <a:t>apr</a:t>
            </a:r>
            <a:r>
              <a:rPr lang="fr-FR" dirty="0"/>
              <a:t>&amp;</a:t>
            </a:r>
            <a:r>
              <a:rPr lang="fr-FR" dirty="0" err="1"/>
              <a:t>egrave;s</a:t>
            </a:r>
            <a:r>
              <a:rPr lang="fr-FR" dirty="0"/>
              <a:t>"&gt;&lt;/a&gt;&lt;/td&gt;</a:t>
            </a:r>
          </a:p>
          <a:p>
            <a:pPr algn="l" rtl="0">
              <a:buNone/>
            </a:pPr>
            <a:r>
              <a:rPr lang="fr-FR" dirty="0"/>
              <a:t>&lt;td&gt;&lt;a </a:t>
            </a:r>
            <a:r>
              <a:rPr lang="fr-FR" dirty="0" err="1"/>
              <a:t>href</a:t>
            </a:r>
            <a:r>
              <a:rPr lang="fr-FR" dirty="0"/>
              <a:t>="theme.htm"&gt;&lt;</a:t>
            </a:r>
            <a:r>
              <a:rPr lang="fr-FR" dirty="0" err="1"/>
              <a:t>img</a:t>
            </a:r>
            <a:r>
              <a:rPr lang="fr-FR" dirty="0"/>
              <a:t> </a:t>
            </a:r>
            <a:r>
              <a:rPr lang="fr-FR" dirty="0" err="1"/>
              <a:t>src</a:t>
            </a:r>
            <a:r>
              <a:rPr lang="fr-FR" dirty="0"/>
              <a:t>="bouton4.jpg" </a:t>
            </a:r>
            <a:r>
              <a:rPr lang="fr-FR" dirty="0" err="1"/>
              <a:t>width</a:t>
            </a:r>
            <a:r>
              <a:rPr lang="fr-FR" dirty="0"/>
              <a:t>="160" </a:t>
            </a:r>
            <a:r>
              <a:rPr lang="fr-FR" dirty="0" err="1"/>
              <a:t>height</a:t>
            </a:r>
            <a:r>
              <a:rPr lang="fr-FR" dirty="0"/>
              <a:t>="34" border="0" </a:t>
            </a:r>
            <a:r>
              <a:rPr lang="fr-FR" dirty="0" err="1"/>
              <a:t>alt</a:t>
            </a:r>
            <a:r>
              <a:rPr lang="fr-FR" dirty="0"/>
              <a:t>="th&amp;</a:t>
            </a:r>
            <a:r>
              <a:rPr lang="fr-FR" dirty="0" err="1"/>
              <a:t>egrave;me</a:t>
            </a:r>
            <a:r>
              <a:rPr lang="fr-FR" dirty="0"/>
              <a:t>"&gt;&lt;/a&gt;&lt;/td&gt;</a:t>
            </a:r>
          </a:p>
          <a:p>
            <a:pPr algn="l" rtl="0">
              <a:buNone/>
            </a:pPr>
            <a:r>
              <a:rPr lang="fr-FR" dirty="0"/>
              <a:t>&lt;/tr&gt;&lt;/table&gt;</a:t>
            </a:r>
          </a:p>
          <a:p>
            <a:pPr algn="l" rtl="0">
              <a:buNone/>
            </a:pPr>
            <a:endParaRPr lang="fr-FR" dirty="0"/>
          </a:p>
          <a:p>
            <a:pPr algn="l" rtl="0">
              <a:buNone/>
            </a:pPr>
            <a:r>
              <a:rPr lang="fr-FR" dirty="0"/>
              <a:t>&lt;h1&gt;Barres de navigation&lt;/h1&gt;</a:t>
            </a:r>
          </a:p>
          <a:p>
            <a:pPr algn="l" rtl="0">
              <a:buNone/>
            </a:pPr>
            <a:endParaRPr lang="fr-FR" dirty="0"/>
          </a:p>
          <a:p>
            <a:pPr algn="l" rtl="0">
              <a:buNone/>
            </a:pPr>
            <a:r>
              <a:rPr lang="fr-FR" dirty="0"/>
              <a:t>&lt;p&gt;Que serait la toile sans elles!&lt;/p&gt;</a:t>
            </a:r>
          </a:p>
          <a:p>
            <a:pPr algn="l" rtl="0">
              <a:buNone/>
            </a:pPr>
            <a:endParaRPr lang="fr-FR" dirty="0"/>
          </a:p>
          <a:p>
            <a:pPr algn="l" rtl="0">
              <a:buNone/>
            </a:pPr>
            <a:r>
              <a:rPr lang="fr-FR" dirty="0"/>
              <a:t>&lt;/body&gt;</a:t>
            </a:r>
          </a:p>
          <a:p>
            <a:pPr algn="l" rtl="0">
              <a:buNone/>
            </a:pPr>
            <a:r>
              <a:rPr lang="fr-FR" dirty="0"/>
              <a:t>&lt;/html&gt;</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66</a:t>
            </a:fld>
            <a:endParaRPr lang="fr-F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0352" y="2786058"/>
            <a:ext cx="7772400" cy="1362456"/>
          </a:xfrm>
        </p:spPr>
        <p:txBody>
          <a:bodyPr/>
          <a:lstStyle/>
          <a:p>
            <a:pPr algn="ctr"/>
            <a:r>
              <a:rPr lang="fr-FR" sz="5400" dirty="0">
                <a:solidFill>
                  <a:schemeClr val="tx2"/>
                </a:solidFill>
                <a:effectLst>
                  <a:outerShdw blurRad="38100" dist="38100" dir="2700000" algn="tl">
                    <a:srgbClr val="000000">
                      <a:alpha val="43137"/>
                    </a:srgbClr>
                  </a:outerShdw>
                </a:effectLst>
              </a:rPr>
              <a:t>Eléments de listes</a:t>
            </a:r>
            <a:endParaRPr lang="fr-FR" dirty="0">
              <a:solidFill>
                <a:schemeClr val="tx2"/>
              </a:solidFill>
            </a:endParaRPr>
          </a:p>
        </p:txBody>
      </p:sp>
      <p:sp>
        <p:nvSpPr>
          <p:cNvPr id="3" name="Espace réservé du texte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51C1033F-5B93-4698-8ED8-0E2C33BA0540}" type="slidenum">
              <a:rPr lang="fr-FR" smtClean="0"/>
              <a:pPr/>
              <a:t>67</a:t>
            </a:fld>
            <a:endParaRPr lang="fr-F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a:xfrm>
            <a:off x="685800" y="304800"/>
            <a:ext cx="7772400" cy="1143000"/>
          </a:xfrm>
        </p:spPr>
        <p:txBody>
          <a:bodyPr/>
          <a:lstStyle/>
          <a:p>
            <a:r>
              <a:rPr lang="fr-FR" dirty="0">
                <a:solidFill>
                  <a:srgbClr val="000066"/>
                </a:solidFill>
              </a:rPr>
              <a:t>Eléments de listes</a:t>
            </a:r>
          </a:p>
        </p:txBody>
      </p:sp>
      <p:sp>
        <p:nvSpPr>
          <p:cNvPr id="198659" name="Rectangle 3"/>
          <p:cNvSpPr>
            <a:spLocks noGrp="1" noChangeArrowheads="1"/>
          </p:cNvSpPr>
          <p:nvPr>
            <p:ph idx="1"/>
          </p:nvPr>
        </p:nvSpPr>
        <p:spPr>
          <a:xfrm>
            <a:off x="444473" y="2071678"/>
            <a:ext cx="8128058" cy="2714644"/>
          </a:xfrm>
          <a:noFill/>
          <a:ln/>
        </p:spPr>
        <p:txBody>
          <a:bodyPr/>
          <a:lstStyle/>
          <a:p>
            <a:pPr>
              <a:lnSpc>
                <a:spcPct val="125000"/>
              </a:lnSpc>
              <a:buFontTx/>
              <a:buNone/>
            </a:pPr>
            <a:endParaRPr lang="fr-FR" b="1" dirty="0"/>
          </a:p>
          <a:p>
            <a:pPr>
              <a:buFontTx/>
              <a:buNone/>
            </a:pPr>
            <a:endParaRPr lang="fr-FR" b="1" dirty="0"/>
          </a:p>
          <a:p>
            <a:pPr>
              <a:buFontTx/>
              <a:buNone/>
            </a:pPr>
            <a:endParaRPr lang="fr-FR" b="1" dirty="0">
              <a:latin typeface="Courier New" pitchFamily="49" charset="0"/>
            </a:endParaRPr>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68</a:t>
            </a:fld>
            <a:endParaRPr lang="fr-FR"/>
          </a:p>
        </p:txBody>
      </p:sp>
      <p:sp>
        <p:nvSpPr>
          <p:cNvPr id="198660" name="Text Box 4"/>
          <p:cNvSpPr txBox="1">
            <a:spLocks noChangeArrowheads="1"/>
          </p:cNvSpPr>
          <p:nvPr/>
        </p:nvSpPr>
        <p:spPr bwMode="auto">
          <a:xfrm>
            <a:off x="507972" y="1928803"/>
            <a:ext cx="7661072" cy="2183675"/>
          </a:xfrm>
          <a:prstGeom prst="rect">
            <a:avLst/>
          </a:prstGeom>
          <a:noFill/>
          <a:ln w="9525">
            <a:noFill/>
            <a:miter lim="800000"/>
            <a:headEnd/>
            <a:tailEnd/>
          </a:ln>
          <a:effectLst/>
        </p:spPr>
        <p:txBody>
          <a:bodyPr wrap="none">
            <a:spAutoFit/>
          </a:bodyPr>
          <a:lstStyle/>
          <a:p>
            <a:pPr>
              <a:lnSpc>
                <a:spcPct val="125000"/>
              </a:lnSpc>
              <a:spcBef>
                <a:spcPct val="20000"/>
              </a:spcBef>
              <a:buClr>
                <a:srgbClr val="352377"/>
              </a:buClr>
              <a:buSzPct val="65000"/>
            </a:pPr>
            <a:endParaRPr lang="fr-FR" dirty="0">
              <a:solidFill>
                <a:srgbClr val="333399"/>
              </a:solidFill>
              <a:latin typeface="Arial" pitchFamily="34" charset="0"/>
            </a:endParaRPr>
          </a:p>
          <a:p>
            <a:pPr>
              <a:lnSpc>
                <a:spcPct val="125000"/>
              </a:lnSpc>
              <a:spcBef>
                <a:spcPct val="20000"/>
              </a:spcBef>
              <a:buClr>
                <a:srgbClr val="352377"/>
              </a:buClr>
              <a:buSzPct val="65000"/>
            </a:pPr>
            <a:r>
              <a:rPr lang="fr-FR" dirty="0">
                <a:solidFill>
                  <a:srgbClr val="333399"/>
                </a:solidFill>
                <a:latin typeface="Courier New" pitchFamily="49" charset="0"/>
              </a:rPr>
              <a:t>&lt;</a:t>
            </a:r>
            <a:r>
              <a:rPr lang="fr-FR" dirty="0" err="1">
                <a:solidFill>
                  <a:srgbClr val="333399"/>
                </a:solidFill>
                <a:latin typeface="Courier New" pitchFamily="49" charset="0"/>
              </a:rPr>
              <a:t>ul</a:t>
            </a:r>
            <a:r>
              <a:rPr lang="fr-FR" dirty="0">
                <a:solidFill>
                  <a:srgbClr val="333399"/>
                </a:solidFill>
                <a:latin typeface="Courier New" pitchFamily="49" charset="0"/>
              </a:rPr>
              <a:t>&gt; . . &lt;/</a:t>
            </a:r>
            <a:r>
              <a:rPr lang="fr-FR" dirty="0" err="1">
                <a:solidFill>
                  <a:srgbClr val="333399"/>
                </a:solidFill>
                <a:latin typeface="Courier New" pitchFamily="49" charset="0"/>
              </a:rPr>
              <a:t>ul</a:t>
            </a:r>
            <a:r>
              <a:rPr lang="fr-FR" dirty="0">
                <a:solidFill>
                  <a:srgbClr val="333399"/>
                </a:solidFill>
                <a:latin typeface="Courier New" pitchFamily="49" charset="0"/>
              </a:rPr>
              <a:t>&gt; 			</a:t>
            </a:r>
            <a:r>
              <a:rPr lang="fr-FR" dirty="0">
                <a:solidFill>
                  <a:srgbClr val="333399"/>
                </a:solidFill>
                <a:latin typeface="Arial" pitchFamily="34" charset="0"/>
              </a:rPr>
              <a:t>Liste non triée, liste à puces</a:t>
            </a:r>
          </a:p>
          <a:p>
            <a:pPr>
              <a:spcBef>
                <a:spcPct val="20000"/>
              </a:spcBef>
              <a:buClr>
                <a:srgbClr val="352377"/>
              </a:buClr>
              <a:buSzPct val="65000"/>
            </a:pPr>
            <a:r>
              <a:rPr lang="fr-FR" dirty="0">
                <a:solidFill>
                  <a:srgbClr val="333399"/>
                </a:solidFill>
                <a:latin typeface="Courier New" pitchFamily="49" charset="0"/>
              </a:rPr>
              <a:t>&lt;</a:t>
            </a:r>
            <a:r>
              <a:rPr lang="fr-FR" dirty="0" err="1">
                <a:solidFill>
                  <a:srgbClr val="333399"/>
                </a:solidFill>
                <a:latin typeface="Courier New" pitchFamily="49" charset="0"/>
              </a:rPr>
              <a:t>ol</a:t>
            </a:r>
            <a:r>
              <a:rPr lang="fr-FR" dirty="0">
                <a:solidFill>
                  <a:srgbClr val="333399"/>
                </a:solidFill>
                <a:latin typeface="Courier New" pitchFamily="49" charset="0"/>
              </a:rPr>
              <a:t>&gt; . . &lt;/</a:t>
            </a:r>
            <a:r>
              <a:rPr lang="fr-FR" dirty="0" err="1">
                <a:solidFill>
                  <a:srgbClr val="333399"/>
                </a:solidFill>
                <a:latin typeface="Courier New" pitchFamily="49" charset="0"/>
              </a:rPr>
              <a:t>ol</a:t>
            </a:r>
            <a:r>
              <a:rPr lang="fr-FR" dirty="0">
                <a:solidFill>
                  <a:srgbClr val="333399"/>
                </a:solidFill>
                <a:latin typeface="Courier New" pitchFamily="49" charset="0"/>
              </a:rPr>
              <a:t>&gt; 			</a:t>
            </a:r>
            <a:r>
              <a:rPr lang="fr-FR" dirty="0">
                <a:solidFill>
                  <a:srgbClr val="333399"/>
                </a:solidFill>
                <a:latin typeface="Arial" pitchFamily="34" charset="0"/>
              </a:rPr>
              <a:t>Liste triée, liste à numéros</a:t>
            </a:r>
          </a:p>
          <a:p>
            <a:pPr>
              <a:spcBef>
                <a:spcPct val="20000"/>
              </a:spcBef>
              <a:buClr>
                <a:srgbClr val="352377"/>
              </a:buClr>
              <a:buSzPct val="65000"/>
            </a:pPr>
            <a:r>
              <a:rPr lang="fr-FR" dirty="0">
                <a:solidFill>
                  <a:srgbClr val="333399"/>
                </a:solidFill>
                <a:latin typeface="Courier New" pitchFamily="49" charset="0"/>
              </a:rPr>
              <a:t>&lt;li&gt; . . &lt;/li&gt; 			</a:t>
            </a:r>
            <a:r>
              <a:rPr lang="fr-FR" dirty="0">
                <a:solidFill>
                  <a:srgbClr val="333399"/>
                </a:solidFill>
                <a:latin typeface="Arial" pitchFamily="34" charset="0"/>
              </a:rPr>
              <a:t>Elément de la liste</a:t>
            </a:r>
          </a:p>
          <a:p>
            <a:pPr>
              <a:lnSpc>
                <a:spcPct val="125000"/>
              </a:lnSpc>
              <a:spcBef>
                <a:spcPct val="20000"/>
              </a:spcBef>
              <a:buClr>
                <a:srgbClr val="352377"/>
              </a:buClr>
              <a:buSzPct val="65000"/>
            </a:pPr>
            <a:endParaRPr lang="fr-FR" dirty="0">
              <a:solidFill>
                <a:srgbClr val="333399"/>
              </a:solidFill>
              <a:latin typeface="Arial" pitchFamily="34" charset="0"/>
            </a:endParaRPr>
          </a:p>
          <a:p>
            <a:endParaRPr lang="fr-FR" dirty="0"/>
          </a:p>
        </p:txBody>
      </p:sp>
      <p:sp>
        <p:nvSpPr>
          <p:cNvPr id="198661" name="Text Box 5"/>
          <p:cNvSpPr txBox="1">
            <a:spLocks noChangeArrowheads="1"/>
          </p:cNvSpPr>
          <p:nvPr/>
        </p:nvSpPr>
        <p:spPr bwMode="auto">
          <a:xfrm>
            <a:off x="1083737" y="5334003"/>
            <a:ext cx="2018501" cy="369332"/>
          </a:xfrm>
          <a:prstGeom prst="rect">
            <a:avLst/>
          </a:prstGeom>
          <a:noFill/>
          <a:ln w="9525">
            <a:noFill/>
            <a:miter lim="800000"/>
            <a:headEnd/>
            <a:tailEnd/>
          </a:ln>
          <a:effectLst/>
        </p:spPr>
        <p:txBody>
          <a:bodyPr wrap="none">
            <a:spAutoFit/>
          </a:bodyPr>
          <a:lstStyle/>
          <a:p>
            <a:r>
              <a:rPr lang="fr-FR" dirty="0">
                <a:solidFill>
                  <a:srgbClr val="333399"/>
                </a:solidFill>
                <a:latin typeface="Arial" pitchFamily="34" charset="0"/>
              </a:rPr>
              <a:t>Et aussi: dl, </a:t>
            </a:r>
            <a:r>
              <a:rPr lang="fr-FR" dirty="0" err="1">
                <a:solidFill>
                  <a:srgbClr val="333399"/>
                </a:solidFill>
                <a:latin typeface="Arial" pitchFamily="34" charset="0"/>
              </a:rPr>
              <a:t>dt</a:t>
            </a:r>
            <a:r>
              <a:rPr lang="fr-FR" dirty="0">
                <a:solidFill>
                  <a:srgbClr val="333399"/>
                </a:solidFill>
                <a:latin typeface="Arial" pitchFamily="34" charset="0"/>
              </a:rPr>
              <a:t>, dd</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685800" y="304800"/>
            <a:ext cx="7772400" cy="838184"/>
          </a:xfrm>
        </p:spPr>
        <p:txBody>
          <a:bodyPr/>
          <a:lstStyle/>
          <a:p>
            <a:r>
              <a:rPr lang="fr-FR" dirty="0">
                <a:solidFill>
                  <a:srgbClr val="000066"/>
                </a:solidFill>
              </a:rPr>
              <a:t>Eléments de listes</a:t>
            </a:r>
          </a:p>
        </p:txBody>
      </p:sp>
      <p:sp>
        <p:nvSpPr>
          <p:cNvPr id="3" name="Espace réservé du contenu 2"/>
          <p:cNvSpPr>
            <a:spLocks noGrp="1"/>
          </p:cNvSpPr>
          <p:nvPr>
            <p:ph idx="1"/>
          </p:nvPr>
        </p:nvSpPr>
        <p:spPr>
          <a:xfrm>
            <a:off x="444471" y="2285992"/>
            <a:ext cx="8229600" cy="2850842"/>
          </a:xfrm>
        </p:spPr>
        <p:txBody>
          <a:bodyPr anchor="ctr">
            <a:normAutofit/>
          </a:bodyPr>
          <a:lstStyle/>
          <a:p>
            <a:pPr algn="just" rtl="0">
              <a:buNone/>
            </a:pPr>
            <a:r>
              <a:rPr lang="fr-FR" sz="2800" dirty="0"/>
              <a:t>Des listes énumératives prennent tout leur sens par exemple pour représenter clairement les propriétés d'un produit ou les arguments pour une thèse. Dans une liste énumérative, tous les éléments de la liste sont marqués avec </a:t>
            </a:r>
            <a:r>
              <a:rPr lang="fr-FR" sz="2800"/>
              <a:t>une puce.</a:t>
            </a:r>
            <a:endParaRPr lang="fr-FR" sz="2800"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69</a:t>
            </a:fld>
            <a:endParaRPr lang="fr-FR"/>
          </a:p>
        </p:txBody>
      </p:sp>
      <p:sp>
        <p:nvSpPr>
          <p:cNvPr id="7" name="Rectangle 6"/>
          <p:cNvSpPr/>
          <p:nvPr/>
        </p:nvSpPr>
        <p:spPr>
          <a:xfrm>
            <a:off x="444474" y="1500177"/>
            <a:ext cx="3057055"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Définir des listes énumératives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685800" y="381000"/>
            <a:ext cx="7772400" cy="1143000"/>
          </a:xfrm>
        </p:spPr>
        <p:txBody>
          <a:bodyPr/>
          <a:lstStyle/>
          <a:p>
            <a:r>
              <a:rPr lang="fr-FR" dirty="0"/>
              <a:t>Introduction au marquage - 3</a:t>
            </a:r>
          </a:p>
        </p:txBody>
      </p:sp>
      <p:sp>
        <p:nvSpPr>
          <p:cNvPr id="88067" name="Rectangle 3"/>
          <p:cNvSpPr>
            <a:spLocks noGrp="1" noChangeArrowheads="1"/>
          </p:cNvSpPr>
          <p:nvPr>
            <p:ph idx="1"/>
          </p:nvPr>
        </p:nvSpPr>
        <p:spPr>
          <a:xfrm>
            <a:off x="338667" y="2057400"/>
            <a:ext cx="8466667" cy="4114800"/>
          </a:xfrm>
        </p:spPr>
        <p:txBody>
          <a:bodyPr/>
          <a:lstStyle/>
          <a:p>
            <a:pPr algn="l" rtl="0">
              <a:buFontTx/>
              <a:buBlip>
                <a:blip r:embed="rId3"/>
              </a:buBlip>
            </a:pPr>
            <a:r>
              <a:rPr lang="fr-FR" sz="2800" dirty="0">
                <a:cs typeface="Arial" pitchFamily="34" charset="0"/>
              </a:rPr>
              <a:t>Il faut respecter une logique d'imbrication:</a:t>
            </a:r>
          </a:p>
          <a:p>
            <a:pPr algn="l" rtl="0"/>
            <a:endParaRPr lang="fr-FR" sz="2800" dirty="0">
              <a:cs typeface="Arial" pitchFamily="34" charset="0"/>
            </a:endParaRPr>
          </a:p>
          <a:p>
            <a:pPr algn="l" rtl="0">
              <a:buFontTx/>
              <a:buNone/>
            </a:pPr>
            <a:r>
              <a:rPr lang="fr-FR" sz="2000" b="1" dirty="0">
                <a:cs typeface="Arial" pitchFamily="34" charset="0"/>
              </a:rPr>
              <a:t>Bon:</a:t>
            </a:r>
          </a:p>
          <a:p>
            <a:pPr algn="l" rtl="0">
              <a:buFontTx/>
              <a:buNone/>
            </a:pPr>
            <a:r>
              <a:rPr lang="fr-FR" sz="2000" b="1" dirty="0">
                <a:latin typeface="Courier New" pitchFamily="49" charset="0"/>
                <a:cs typeface="Arial" pitchFamily="34" charset="0"/>
              </a:rPr>
              <a:t>		</a:t>
            </a:r>
          </a:p>
          <a:p>
            <a:pPr algn="l" rtl="0">
              <a:buFontTx/>
              <a:buNone/>
            </a:pPr>
            <a:endParaRPr lang="fr-FR" sz="2000" b="1" dirty="0">
              <a:latin typeface="Courier New" pitchFamily="49" charset="0"/>
              <a:cs typeface="Arial" pitchFamily="34" charset="0"/>
            </a:endParaRPr>
          </a:p>
          <a:p>
            <a:pPr algn="l" rtl="0">
              <a:buFontTx/>
              <a:buNone/>
            </a:pPr>
            <a:endParaRPr lang="fr-FR" sz="2000" b="1" dirty="0">
              <a:latin typeface="Courier New" pitchFamily="49" charset="0"/>
              <a:cs typeface="Arial" pitchFamily="34" charset="0"/>
            </a:endParaRPr>
          </a:p>
          <a:p>
            <a:pPr algn="l" rtl="0">
              <a:buFontTx/>
              <a:buNone/>
            </a:pPr>
            <a:r>
              <a:rPr lang="fr-FR" sz="2000" b="1" dirty="0">
                <a:cs typeface="Arial" pitchFamily="34" charset="0"/>
              </a:rPr>
              <a:t>Mauvais:</a:t>
            </a:r>
          </a:p>
          <a:p>
            <a:pPr algn="l" rtl="0">
              <a:buFontTx/>
              <a:buNone/>
            </a:pPr>
            <a:endParaRPr lang="fr-FR" sz="2000" b="1" dirty="0">
              <a:cs typeface="Arial" pitchFamily="34" charset="0"/>
            </a:endParaRPr>
          </a:p>
          <a:p>
            <a:pPr algn="l" rtl="0">
              <a:buFontTx/>
              <a:buNone/>
            </a:pPr>
            <a:r>
              <a:rPr lang="fr-FR" sz="2000" b="1" dirty="0">
                <a:latin typeface="Courier New" pitchFamily="49" charset="0"/>
                <a:cs typeface="Arial" pitchFamily="34" charset="0"/>
              </a:rPr>
              <a:t>		&lt;gras&gt;&lt;italique&gt;</a:t>
            </a:r>
            <a:r>
              <a:rPr lang="fr-FR" sz="2000" b="1" dirty="0">
                <a:cs typeface="Arial" pitchFamily="34" charset="0"/>
              </a:rPr>
              <a:t> </a:t>
            </a:r>
            <a:r>
              <a:rPr lang="fr-FR" sz="2000" dirty="0">
                <a:cs typeface="Arial" pitchFamily="34" charset="0"/>
              </a:rPr>
              <a:t>Le</a:t>
            </a:r>
            <a:r>
              <a:rPr lang="fr-FR" sz="2000" b="1" dirty="0">
                <a:cs typeface="Arial" pitchFamily="34" charset="0"/>
              </a:rPr>
              <a:t> </a:t>
            </a:r>
            <a:r>
              <a:rPr lang="fr-FR" sz="2000" dirty="0">
                <a:cs typeface="Arial" pitchFamily="34" charset="0"/>
              </a:rPr>
              <a:t>cours</a:t>
            </a:r>
            <a:r>
              <a:rPr lang="fr-FR" sz="2000" b="1" dirty="0">
                <a:cs typeface="Arial" pitchFamily="34" charset="0"/>
              </a:rPr>
              <a:t> </a:t>
            </a:r>
            <a:r>
              <a:rPr lang="fr-FR" sz="2000" dirty="0">
                <a:cs typeface="Arial" pitchFamily="34" charset="0"/>
              </a:rPr>
              <a:t>HTML</a:t>
            </a:r>
            <a:r>
              <a:rPr lang="fr-FR" sz="2000" b="1" dirty="0">
                <a:latin typeface="Courier New" pitchFamily="49" charset="0"/>
                <a:cs typeface="Arial" pitchFamily="34" charset="0"/>
              </a:rPr>
              <a:t>&lt;/gras&gt;&lt;/italique&gt;</a:t>
            </a:r>
            <a:r>
              <a:rPr lang="fr-FR" sz="2000" b="1" dirty="0">
                <a:cs typeface="Arial" pitchFamily="34" charset="0"/>
              </a:rPr>
              <a:t> </a:t>
            </a:r>
            <a:endParaRPr lang="fr-FR" sz="2000" b="1" dirty="0">
              <a:latin typeface="Courier New" pitchFamily="49" charset="0"/>
              <a:cs typeface="Arial" pitchFamily="34" charset="0"/>
            </a:endParaRPr>
          </a:p>
          <a:p>
            <a:pPr algn="l" rtl="0">
              <a:buFontTx/>
              <a:buNone/>
            </a:pPr>
            <a:endParaRPr lang="fr-FR" sz="2000" b="1" dirty="0">
              <a:latin typeface="Courier New" pitchFamily="49" charset="0"/>
              <a:cs typeface="Arial" pitchFamily="34" charset="0"/>
            </a:endParaRP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7</a:t>
            </a:fld>
            <a:endParaRPr lang="fr-FR"/>
          </a:p>
        </p:txBody>
      </p:sp>
      <p:sp>
        <p:nvSpPr>
          <p:cNvPr id="88068" name="Text Box 4"/>
          <p:cNvSpPr txBox="1">
            <a:spLocks noChangeArrowheads="1"/>
          </p:cNvSpPr>
          <p:nvPr/>
        </p:nvSpPr>
        <p:spPr bwMode="auto">
          <a:xfrm>
            <a:off x="1291172" y="3765550"/>
            <a:ext cx="7441589" cy="400110"/>
          </a:xfrm>
          <a:prstGeom prst="rect">
            <a:avLst/>
          </a:prstGeom>
          <a:noFill/>
          <a:ln w="28575">
            <a:solidFill>
              <a:schemeClr val="tx1"/>
            </a:solidFill>
            <a:miter lim="800000"/>
            <a:headEnd/>
            <a:tailEnd/>
          </a:ln>
          <a:effectLst/>
        </p:spPr>
        <p:txBody>
          <a:bodyPr wrap="none">
            <a:spAutoFit/>
          </a:bodyPr>
          <a:lstStyle/>
          <a:p>
            <a:r>
              <a:rPr lang="fr-FR" sz="2000" dirty="0">
                <a:solidFill>
                  <a:srgbClr val="333399"/>
                </a:solidFill>
                <a:latin typeface="Courier New" pitchFamily="49" charset="0"/>
                <a:cs typeface="Arial" pitchFamily="34" charset="0"/>
              </a:rPr>
              <a:t>&lt;gras&gt;&lt;italique&gt;</a:t>
            </a:r>
            <a:r>
              <a:rPr lang="fr-FR" sz="2000" dirty="0">
                <a:solidFill>
                  <a:srgbClr val="333399"/>
                </a:solidFill>
                <a:latin typeface="Arial" pitchFamily="34" charset="0"/>
                <a:cs typeface="Arial" pitchFamily="34" charset="0"/>
              </a:rPr>
              <a:t> </a:t>
            </a:r>
            <a:r>
              <a:rPr lang="fr-FR" sz="2000" b="0" dirty="0">
                <a:solidFill>
                  <a:srgbClr val="333399"/>
                </a:solidFill>
                <a:latin typeface="Arial" pitchFamily="34" charset="0"/>
                <a:cs typeface="Arial" pitchFamily="34" charset="0"/>
              </a:rPr>
              <a:t>Le</a:t>
            </a:r>
            <a:r>
              <a:rPr lang="fr-FR" sz="2000" dirty="0">
                <a:solidFill>
                  <a:srgbClr val="333399"/>
                </a:solidFill>
                <a:latin typeface="Arial" pitchFamily="34" charset="0"/>
                <a:cs typeface="Arial" pitchFamily="34" charset="0"/>
              </a:rPr>
              <a:t>  </a:t>
            </a:r>
            <a:r>
              <a:rPr lang="fr-FR" sz="2000" b="0" dirty="0">
                <a:solidFill>
                  <a:srgbClr val="333399"/>
                </a:solidFill>
                <a:latin typeface="Arial" pitchFamily="34" charset="0"/>
                <a:cs typeface="Arial" pitchFamily="34" charset="0"/>
              </a:rPr>
              <a:t>cours</a:t>
            </a:r>
            <a:r>
              <a:rPr lang="fr-FR" sz="2000" dirty="0">
                <a:solidFill>
                  <a:srgbClr val="333399"/>
                </a:solidFill>
                <a:latin typeface="Arial" pitchFamily="34" charset="0"/>
                <a:cs typeface="Arial" pitchFamily="34" charset="0"/>
              </a:rPr>
              <a:t> </a:t>
            </a:r>
            <a:r>
              <a:rPr lang="fr-FR" sz="2000" b="0" dirty="0">
                <a:solidFill>
                  <a:srgbClr val="333399"/>
                </a:solidFill>
                <a:latin typeface="Arial" pitchFamily="34" charset="0"/>
                <a:cs typeface="Arial" pitchFamily="34" charset="0"/>
              </a:rPr>
              <a:t>HTML </a:t>
            </a:r>
            <a:r>
              <a:rPr lang="fr-FR" sz="2000" dirty="0">
                <a:solidFill>
                  <a:srgbClr val="333399"/>
                </a:solidFill>
                <a:latin typeface="Courier New" pitchFamily="49" charset="0"/>
                <a:cs typeface="Arial" pitchFamily="34" charset="0"/>
              </a:rPr>
              <a:t>&lt;/italique&gt;</a:t>
            </a:r>
            <a:r>
              <a:rPr lang="fr-FR" sz="2000" dirty="0">
                <a:solidFill>
                  <a:srgbClr val="333399"/>
                </a:solidFill>
                <a:latin typeface="Arial" pitchFamily="34" charset="0"/>
                <a:cs typeface="Arial" pitchFamily="34" charset="0"/>
              </a:rPr>
              <a:t> </a:t>
            </a:r>
            <a:r>
              <a:rPr lang="fr-FR" sz="2000" dirty="0">
                <a:solidFill>
                  <a:srgbClr val="333399"/>
                </a:solidFill>
                <a:latin typeface="Courier New" pitchFamily="49" charset="0"/>
                <a:cs typeface="Arial" pitchFamily="34" charset="0"/>
              </a:rPr>
              <a:t>&lt;/gras&gt;</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928670"/>
            <a:ext cx="8229600" cy="724648"/>
          </a:xfrm>
        </p:spPr>
        <p:txBody>
          <a:bodyPr>
            <a:normAutofit fontScale="90000"/>
          </a:bodyPr>
          <a:lstStyle/>
          <a:p>
            <a:pPr rtl="0"/>
            <a:r>
              <a:rPr lang="fr-FR" dirty="0">
                <a:solidFill>
                  <a:srgbClr val="FF0000"/>
                </a:solidFill>
                <a:effectLst>
                  <a:outerShdw blurRad="38100" dist="38100" dir="2700000" algn="tl">
                    <a:srgbClr val="000000">
                      <a:alpha val="43137"/>
                    </a:srgbClr>
                  </a:outerShdw>
                </a:effectLst>
              </a:rPr>
              <a:t>Définir des listes énumératives</a:t>
            </a:r>
            <a:endParaRPr lang="fr-FR" dirty="0"/>
          </a:p>
        </p:txBody>
      </p:sp>
      <p:sp>
        <p:nvSpPr>
          <p:cNvPr id="3" name="Espace réservé du contenu 2"/>
          <p:cNvSpPr>
            <a:spLocks noGrp="1"/>
          </p:cNvSpPr>
          <p:nvPr>
            <p:ph idx="1"/>
          </p:nvPr>
        </p:nvSpPr>
        <p:spPr>
          <a:xfrm>
            <a:off x="457200" y="1935480"/>
            <a:ext cx="8229600" cy="3993850"/>
          </a:xfrm>
        </p:spPr>
        <p:txBody>
          <a:bodyPr>
            <a:normAutofit fontScale="625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&lt;h1&gt;Liste de rimes importantes&lt;/h1&gt;</a:t>
            </a:r>
          </a:p>
          <a:p>
            <a:pPr algn="l" rtl="0">
              <a:buNone/>
            </a:pPr>
            <a:endParaRPr lang="fr-FR" dirty="0"/>
          </a:p>
          <a:p>
            <a:pPr algn="l" rtl="0">
              <a:buNone/>
            </a:pPr>
            <a:r>
              <a:rPr lang="fr-FR" dirty="0">
                <a:solidFill>
                  <a:srgbClr val="FF0000"/>
                </a:solidFill>
              </a:rPr>
              <a:t>&lt;</a:t>
            </a:r>
            <a:r>
              <a:rPr lang="fr-FR" dirty="0" err="1">
                <a:solidFill>
                  <a:srgbClr val="FF0000"/>
                </a:solidFill>
              </a:rPr>
              <a:t>ul</a:t>
            </a:r>
            <a:r>
              <a:rPr lang="fr-FR" dirty="0">
                <a:solidFill>
                  <a:srgbClr val="FF0000"/>
                </a:solidFill>
              </a:rPr>
              <a:t>&gt;</a:t>
            </a:r>
          </a:p>
          <a:p>
            <a:pPr algn="l" rtl="0">
              <a:buNone/>
            </a:pPr>
            <a:r>
              <a:rPr lang="fr-FR" dirty="0">
                <a:solidFill>
                  <a:srgbClr val="00B050"/>
                </a:solidFill>
              </a:rPr>
              <a:t>&lt;li&gt;</a:t>
            </a:r>
            <a:r>
              <a:rPr lang="fr-FR" dirty="0"/>
              <a:t>L'expérience fait la science </a:t>
            </a:r>
            <a:r>
              <a:rPr lang="fr-FR" dirty="0">
                <a:solidFill>
                  <a:srgbClr val="00B050"/>
                </a:solidFill>
              </a:rPr>
              <a:t>&lt;/li&gt;</a:t>
            </a:r>
          </a:p>
          <a:p>
            <a:pPr algn="l" rtl="0">
              <a:buNone/>
            </a:pPr>
            <a:r>
              <a:rPr lang="fr-FR" dirty="0">
                <a:solidFill>
                  <a:srgbClr val="00B050"/>
                </a:solidFill>
              </a:rPr>
              <a:t>&lt;li&gt;</a:t>
            </a:r>
            <a:r>
              <a:rPr lang="fr-FR" dirty="0"/>
              <a:t>Le monde est trop petit</a:t>
            </a:r>
            <a:r>
              <a:rPr lang="fr-FR" dirty="0">
                <a:solidFill>
                  <a:srgbClr val="00B050"/>
                </a:solidFill>
              </a:rPr>
              <a:t>&lt;/li&gt;</a:t>
            </a:r>
          </a:p>
          <a:p>
            <a:pPr algn="l" rtl="0">
              <a:buNone/>
            </a:pPr>
            <a:r>
              <a:rPr lang="fr-FR" dirty="0">
                <a:solidFill>
                  <a:srgbClr val="00B050"/>
                </a:solidFill>
              </a:rPr>
              <a:t>&lt;li&gt;</a:t>
            </a:r>
            <a:r>
              <a:rPr lang="fr-FR" dirty="0"/>
              <a:t>petit à petit l'oiseau fait son nid</a:t>
            </a:r>
            <a:r>
              <a:rPr lang="fr-FR" dirty="0">
                <a:solidFill>
                  <a:srgbClr val="00B050"/>
                </a:solidFill>
              </a:rPr>
              <a:t>&lt;/li&gt;</a:t>
            </a:r>
          </a:p>
          <a:p>
            <a:pPr algn="l" rtl="0">
              <a:buNone/>
            </a:pPr>
            <a:r>
              <a:rPr lang="fr-FR" dirty="0">
                <a:solidFill>
                  <a:srgbClr val="FF0000"/>
                </a:solidFill>
              </a:rPr>
              <a:t>&lt;/</a:t>
            </a:r>
            <a:r>
              <a:rPr lang="fr-FR" dirty="0" err="1">
                <a:solidFill>
                  <a:srgbClr val="FF0000"/>
                </a:solidFill>
              </a:rPr>
              <a:t>ul</a:t>
            </a:r>
            <a:r>
              <a:rPr lang="fr-FR" dirty="0">
                <a:solidFill>
                  <a:srgbClr val="FF0000"/>
                </a:solidFill>
              </a:rPr>
              <a:t>&gt;</a:t>
            </a:r>
          </a:p>
          <a:p>
            <a:pPr algn="l" rtl="0">
              <a:buNone/>
            </a:pPr>
            <a:endParaRPr lang="fr-FR" dirty="0"/>
          </a:p>
          <a:p>
            <a:pPr algn="l" rtl="0">
              <a:buNone/>
            </a:pPr>
            <a:r>
              <a:rPr lang="fr-FR" dirty="0"/>
              <a:t>&lt;/body&gt;</a:t>
            </a:r>
          </a:p>
          <a:p>
            <a:pPr algn="l" rtl="0">
              <a:buNone/>
            </a:pPr>
            <a:r>
              <a:rPr lang="fr-FR" dirty="0"/>
              <a:t>&lt;/html&gt;</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70</a:t>
            </a:fld>
            <a:endParaRPr lang="fr-FR"/>
          </a:p>
        </p:txBody>
      </p:sp>
      <p:sp>
        <p:nvSpPr>
          <p:cNvPr id="7" name="Rectangle 2"/>
          <p:cNvSpPr txBox="1">
            <a:spLocks noChangeArrowheads="1"/>
          </p:cNvSpPr>
          <p:nvPr/>
        </p:nvSpPr>
        <p:spPr>
          <a:xfrm>
            <a:off x="507972" y="214290"/>
            <a:ext cx="7772400" cy="695308"/>
          </a:xfrm>
          <a:prstGeom prst="rect">
            <a:avLst/>
          </a:prstGeom>
        </p:spPr>
        <p:txBody>
          <a:bodyPr vert="horz" lIns="0" rIns="0" bIns="0" anchor="b">
            <a:normAutofit fontScale="92500" lnSpcReduction="10000"/>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a:ln>
                  <a:noFill/>
                </a:ln>
                <a:solidFill>
                  <a:srgbClr val="000066"/>
                </a:solidFill>
                <a:effectLst/>
                <a:uLnTx/>
                <a:uFillTx/>
                <a:latin typeface="+mj-lt"/>
                <a:ea typeface="+mj-ea"/>
                <a:cs typeface="+mj-cs"/>
              </a:rPr>
              <a:t>Eléments de listes</a:t>
            </a:r>
            <a:endParaRPr kumimoji="0" lang="fr-FR" sz="5000" b="0" i="0" u="none" strike="noStrike" kern="1200" cap="none" spc="0" normalizeH="0" baseline="0" noProof="0" dirty="0">
              <a:ln>
                <a:noFill/>
              </a:ln>
              <a:solidFill>
                <a:srgbClr val="000066"/>
              </a:solidFill>
              <a:effectLst/>
              <a:uLnTx/>
              <a:uFillTx/>
              <a:latin typeface="+mj-lt"/>
              <a:ea typeface="+mj-ea"/>
              <a:cs typeface="+mj-cs"/>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685800" y="214290"/>
            <a:ext cx="7772400" cy="714380"/>
          </a:xfrm>
        </p:spPr>
        <p:txBody>
          <a:bodyPr>
            <a:normAutofit fontScale="90000"/>
          </a:bodyPr>
          <a:lstStyle/>
          <a:p>
            <a:r>
              <a:rPr lang="fr-FR" dirty="0">
                <a:solidFill>
                  <a:srgbClr val="000066"/>
                </a:solidFill>
              </a:rPr>
              <a:t>Eléments de listes</a:t>
            </a:r>
          </a:p>
        </p:txBody>
      </p:sp>
      <p:sp>
        <p:nvSpPr>
          <p:cNvPr id="3" name="Espace réservé du contenu 2"/>
          <p:cNvSpPr>
            <a:spLocks noGrp="1"/>
          </p:cNvSpPr>
          <p:nvPr>
            <p:ph idx="1"/>
          </p:nvPr>
        </p:nvSpPr>
        <p:spPr/>
        <p:txBody>
          <a:bodyPr anchor="ctr"/>
          <a:lstStyle/>
          <a:p>
            <a:pPr algn="l">
              <a:buNone/>
            </a:pPr>
            <a:r>
              <a:rPr lang="fr-FR" dirty="0"/>
              <a:t>&lt;</a:t>
            </a:r>
            <a:r>
              <a:rPr lang="fr-FR" dirty="0" err="1"/>
              <a:t>ul</a:t>
            </a:r>
            <a:r>
              <a:rPr lang="fr-FR" dirty="0"/>
              <a:t>&gt; introduit une liste énumérative (</a:t>
            </a:r>
            <a:r>
              <a:rPr lang="fr-FR" i="1" dirty="0" err="1"/>
              <a:t>ul</a:t>
            </a:r>
            <a:r>
              <a:rPr lang="fr-FR" i="1" dirty="0"/>
              <a:t> = </a:t>
            </a:r>
            <a:r>
              <a:rPr lang="fr-FR" i="1" dirty="0" err="1"/>
              <a:t>unordered</a:t>
            </a:r>
            <a:r>
              <a:rPr lang="fr-FR" i="1" dirty="0"/>
              <a:t> </a:t>
            </a:r>
            <a:r>
              <a:rPr lang="fr-FR" i="1" dirty="0" err="1"/>
              <a:t>list</a:t>
            </a:r>
            <a:r>
              <a:rPr lang="fr-FR" i="1" dirty="0"/>
              <a:t> = liste non triée</a:t>
            </a:r>
            <a:r>
              <a:rPr lang="fr-FR" dirty="0"/>
              <a:t>). </a:t>
            </a:r>
          </a:p>
          <a:p>
            <a:pPr algn="l">
              <a:buNone/>
            </a:pPr>
            <a:r>
              <a:rPr lang="fr-FR" dirty="0"/>
              <a:t>Avec &lt;li&gt; commence un nouveau point dans la liste (</a:t>
            </a:r>
            <a:r>
              <a:rPr lang="fr-FR" i="1" dirty="0"/>
              <a:t>li = </a:t>
            </a:r>
            <a:r>
              <a:rPr lang="fr-FR" i="1" dirty="0" err="1"/>
              <a:t>list</a:t>
            </a:r>
            <a:r>
              <a:rPr lang="fr-FR" i="1" dirty="0"/>
              <a:t> item = élément de liste</a:t>
            </a:r>
            <a:r>
              <a:rPr lang="fr-FR" dirty="0"/>
              <a:t>). </a:t>
            </a:r>
          </a:p>
          <a:p>
            <a:pPr algn="l">
              <a:buNone/>
            </a:pPr>
            <a:r>
              <a:rPr lang="fr-FR" dirty="0"/>
              <a:t>Le repère de fermeture&lt;/li&gt; marque la fin de l'élément de la liste. Il est certes permis d'après le standard HTML d'omettre le repère de fermeture &lt;/li&gt;, le faire est pourtant déconseillé. &lt;/</a:t>
            </a:r>
            <a:r>
              <a:rPr lang="fr-FR" dirty="0" err="1"/>
              <a:t>ul</a:t>
            </a:r>
            <a:r>
              <a:rPr lang="fr-FR" dirty="0"/>
              <a:t>&gt; termine la liste.</a:t>
            </a:r>
          </a:p>
          <a:p>
            <a:pPr algn="l" rtl="0">
              <a:buNone/>
            </a:pPr>
            <a:r>
              <a:rPr lang="fr-FR" dirty="0"/>
              <a:t>L'imbrication de listes est possible.</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71</a:t>
            </a:fld>
            <a:endParaRPr lang="fr-FR"/>
          </a:p>
        </p:txBody>
      </p:sp>
      <p:sp>
        <p:nvSpPr>
          <p:cNvPr id="7" name="Titre 1"/>
          <p:cNvSpPr txBox="1">
            <a:spLocks/>
          </p:cNvSpPr>
          <p:nvPr/>
        </p:nvSpPr>
        <p:spPr>
          <a:xfrm>
            <a:off x="444471" y="928670"/>
            <a:ext cx="8229600" cy="724648"/>
          </a:xfrm>
          <a:prstGeom prst="rect">
            <a:avLst/>
          </a:prstGeom>
        </p:spPr>
        <p:txBody>
          <a:bodyPr vert="horz" lIns="0" rIns="0" bIns="0" anchor="b">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rPr>
              <a:t>Définir des listes énumératives</a:t>
            </a:r>
            <a:endParaRPr kumimoji="0" lang="fr-FR"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571472" y="0"/>
            <a:ext cx="7772400" cy="623870"/>
          </a:xfrm>
        </p:spPr>
        <p:txBody>
          <a:bodyPr>
            <a:normAutofit fontScale="90000"/>
          </a:bodyPr>
          <a:lstStyle/>
          <a:p>
            <a:r>
              <a:rPr lang="fr-FR" dirty="0">
                <a:solidFill>
                  <a:srgbClr val="000066"/>
                </a:solidFill>
              </a:rPr>
              <a:t>Eléments de listes</a:t>
            </a:r>
          </a:p>
        </p:txBody>
      </p:sp>
      <p:sp>
        <p:nvSpPr>
          <p:cNvPr id="3" name="Espace réservé du contenu 2"/>
          <p:cNvSpPr>
            <a:spLocks noGrp="1"/>
          </p:cNvSpPr>
          <p:nvPr>
            <p:ph idx="1"/>
          </p:nvPr>
        </p:nvSpPr>
        <p:spPr>
          <a:xfrm>
            <a:off x="457200" y="1500174"/>
            <a:ext cx="8229600" cy="4824426"/>
          </a:xfrm>
        </p:spPr>
        <p:txBody>
          <a:bodyPr>
            <a:noAutofit/>
          </a:bodyPr>
          <a:lstStyle/>
          <a:p>
            <a:pPr algn="l" rtl="0">
              <a:buNone/>
            </a:pPr>
            <a:r>
              <a:rPr lang="fr-FR" sz="1100" dirty="0"/>
              <a:t>&lt;</a:t>
            </a:r>
            <a:r>
              <a:rPr lang="fr-FR" sz="1100" dirty="0" err="1"/>
              <a:t>title</a:t>
            </a:r>
            <a:r>
              <a:rPr lang="fr-FR" sz="1100" dirty="0"/>
              <a:t>&gt;Texte du titre&lt;/</a:t>
            </a:r>
            <a:r>
              <a:rPr lang="fr-FR" sz="1100" dirty="0" err="1"/>
              <a:t>title</a:t>
            </a:r>
            <a:r>
              <a:rPr lang="fr-FR" sz="1100" dirty="0"/>
              <a:t>&gt;</a:t>
            </a:r>
          </a:p>
          <a:p>
            <a:pPr algn="l" rtl="0">
              <a:buNone/>
            </a:pPr>
            <a:r>
              <a:rPr lang="fr-FR" sz="1100" dirty="0"/>
              <a:t>&lt;/</a:t>
            </a:r>
            <a:r>
              <a:rPr lang="fr-FR" sz="1100" dirty="0" err="1"/>
              <a:t>head</a:t>
            </a:r>
            <a:r>
              <a:rPr lang="fr-FR" sz="1100" dirty="0"/>
              <a:t>&gt;</a:t>
            </a:r>
          </a:p>
          <a:p>
            <a:pPr algn="l" rtl="0">
              <a:buNone/>
            </a:pPr>
            <a:r>
              <a:rPr lang="fr-FR" sz="1100" dirty="0"/>
              <a:t>&lt;body&gt;</a:t>
            </a:r>
          </a:p>
          <a:p>
            <a:pPr algn="l" rtl="0">
              <a:buNone/>
            </a:pPr>
            <a:r>
              <a:rPr lang="fr-FR" sz="1100" dirty="0"/>
              <a:t>&lt;h1&gt;Ici et là sur le Web&lt;/h1&gt;</a:t>
            </a:r>
          </a:p>
          <a:p>
            <a:pPr algn="l" rtl="0">
              <a:buNone/>
            </a:pPr>
            <a:r>
              <a:rPr lang="fr-FR" sz="1100" dirty="0"/>
              <a:t>&lt;</a:t>
            </a:r>
            <a:r>
              <a:rPr lang="fr-FR" sz="1100" dirty="0" err="1"/>
              <a:t>ul</a:t>
            </a:r>
            <a:r>
              <a:rPr lang="fr-FR" sz="1100" dirty="0"/>
              <a:t>&gt;</a:t>
            </a:r>
          </a:p>
          <a:p>
            <a:pPr algn="l" rtl="0">
              <a:buNone/>
            </a:pPr>
            <a:r>
              <a:rPr lang="fr-FR" sz="1100" dirty="0"/>
              <a:t>&lt;li&gt;Moteurs de recherche</a:t>
            </a:r>
          </a:p>
          <a:p>
            <a:pPr algn="l" rtl="0">
              <a:buNone/>
            </a:pPr>
            <a:r>
              <a:rPr lang="fr-FR" sz="1100" dirty="0"/>
              <a:t>  &lt;</a:t>
            </a:r>
            <a:r>
              <a:rPr lang="fr-FR" sz="1100" dirty="0" err="1"/>
              <a:t>ul</a:t>
            </a:r>
            <a:r>
              <a:rPr lang="fr-FR" sz="1100" dirty="0"/>
              <a:t>&gt;</a:t>
            </a:r>
          </a:p>
          <a:p>
            <a:pPr algn="l" rtl="0">
              <a:buNone/>
            </a:pPr>
            <a:r>
              <a:rPr lang="fr-FR" sz="1100" dirty="0"/>
              <a:t>   &lt;li&gt;Google&lt;/li&gt;</a:t>
            </a:r>
          </a:p>
          <a:p>
            <a:pPr algn="l" rtl="0">
              <a:buNone/>
            </a:pPr>
            <a:r>
              <a:rPr lang="fr-FR" sz="1100" dirty="0"/>
              <a:t>   &lt;li&gt;Altavista&lt;/li&gt;</a:t>
            </a:r>
          </a:p>
          <a:p>
            <a:pPr algn="l" rtl="0">
              <a:buNone/>
            </a:pPr>
            <a:r>
              <a:rPr lang="fr-FR" sz="1100" dirty="0"/>
              <a:t>   &lt;li&gt;</a:t>
            </a:r>
            <a:r>
              <a:rPr lang="fr-FR" sz="1100" dirty="0" err="1"/>
              <a:t>Fireball</a:t>
            </a:r>
            <a:r>
              <a:rPr lang="fr-FR" sz="1100" dirty="0"/>
              <a:t>&lt;/li&gt;</a:t>
            </a:r>
          </a:p>
          <a:p>
            <a:pPr algn="l" rtl="0">
              <a:buNone/>
            </a:pPr>
            <a:r>
              <a:rPr lang="fr-FR" sz="1100" dirty="0"/>
              <a:t> &lt;/</a:t>
            </a:r>
            <a:r>
              <a:rPr lang="fr-FR" sz="1100" dirty="0" err="1"/>
              <a:t>ul</a:t>
            </a:r>
            <a:r>
              <a:rPr lang="fr-FR" sz="1100" dirty="0"/>
              <a:t>&gt;</a:t>
            </a:r>
          </a:p>
          <a:p>
            <a:pPr algn="l" rtl="0">
              <a:buNone/>
            </a:pPr>
            <a:r>
              <a:rPr lang="fr-FR" sz="1100" dirty="0"/>
              <a:t>&lt;/li&gt;</a:t>
            </a:r>
          </a:p>
          <a:p>
            <a:pPr algn="l" rtl="0">
              <a:buNone/>
            </a:pPr>
            <a:r>
              <a:rPr lang="fr-FR" sz="1100" dirty="0"/>
              <a:t>&lt;li&gt;Répertoires</a:t>
            </a:r>
          </a:p>
          <a:p>
            <a:pPr algn="l" rtl="0">
              <a:buNone/>
            </a:pPr>
            <a:r>
              <a:rPr lang="fr-FR" sz="1100" dirty="0"/>
              <a:t>  &lt;</a:t>
            </a:r>
            <a:r>
              <a:rPr lang="fr-FR" sz="1100" dirty="0" err="1"/>
              <a:t>ul</a:t>
            </a:r>
            <a:r>
              <a:rPr lang="fr-FR" sz="1100" dirty="0"/>
              <a:t>&gt;</a:t>
            </a:r>
          </a:p>
          <a:p>
            <a:pPr algn="l" rtl="0">
              <a:buNone/>
            </a:pPr>
            <a:r>
              <a:rPr lang="fr-FR" sz="1100" dirty="0"/>
              <a:t>   &lt;li&gt;Yahoo&lt;/li&gt;</a:t>
            </a:r>
          </a:p>
          <a:p>
            <a:pPr algn="l" rtl="0">
              <a:buNone/>
            </a:pPr>
            <a:r>
              <a:rPr lang="fr-FR" sz="1100" dirty="0"/>
              <a:t>   &lt;li&gt;Tiscali.fr&lt;/li&gt;</a:t>
            </a:r>
          </a:p>
          <a:p>
            <a:pPr algn="l" rtl="0">
              <a:buNone/>
            </a:pPr>
            <a:r>
              <a:rPr lang="fr-FR" sz="1100" dirty="0"/>
              <a:t>   &lt;li&gt;Chez.com&lt;/li&gt;</a:t>
            </a:r>
          </a:p>
          <a:p>
            <a:pPr algn="l" rtl="0">
              <a:buNone/>
            </a:pPr>
            <a:r>
              <a:rPr lang="fr-FR" sz="1100" dirty="0"/>
              <a:t> &lt;/</a:t>
            </a:r>
            <a:r>
              <a:rPr lang="fr-FR" sz="1100" dirty="0" err="1"/>
              <a:t>ul</a:t>
            </a:r>
            <a:r>
              <a:rPr lang="fr-FR" sz="1100" dirty="0"/>
              <a:t>&gt;</a:t>
            </a:r>
          </a:p>
          <a:p>
            <a:pPr algn="l" rtl="0">
              <a:buNone/>
            </a:pPr>
            <a:r>
              <a:rPr lang="fr-FR" sz="1100" dirty="0"/>
              <a:t>&lt;/li&gt;</a:t>
            </a:r>
          </a:p>
          <a:p>
            <a:pPr algn="l" rtl="0">
              <a:buNone/>
            </a:pPr>
            <a:r>
              <a:rPr lang="fr-FR" sz="1100" dirty="0"/>
              <a:t>&lt;li&gt;Autre chose&lt;/li&gt;</a:t>
            </a:r>
          </a:p>
          <a:p>
            <a:pPr algn="l" rtl="0">
              <a:buNone/>
            </a:pPr>
            <a:r>
              <a:rPr lang="fr-FR" sz="1100" dirty="0"/>
              <a:t>&lt;li&gt;Encore autre chose&lt;/li&gt;</a:t>
            </a:r>
          </a:p>
          <a:p>
            <a:pPr algn="l" rtl="0">
              <a:buNone/>
            </a:pPr>
            <a:r>
              <a:rPr lang="fr-FR" sz="1100" dirty="0"/>
              <a:t>&lt;/</a:t>
            </a:r>
            <a:r>
              <a:rPr lang="fr-FR" sz="1100" dirty="0" err="1"/>
              <a:t>ul</a:t>
            </a:r>
            <a:r>
              <a:rPr lang="fr-FR" sz="1100" dirty="0"/>
              <a:t>&gt;</a:t>
            </a:r>
          </a:p>
          <a:p>
            <a:pPr algn="l" rtl="0">
              <a:buNone/>
            </a:pPr>
            <a:r>
              <a:rPr lang="fr-FR" sz="1100" dirty="0"/>
              <a:t>&lt;/body&gt;</a:t>
            </a:r>
          </a:p>
          <a:p>
            <a:pPr algn="l" rtl="0">
              <a:buNone/>
            </a:pPr>
            <a:r>
              <a:rPr lang="fr-FR" sz="1100" dirty="0"/>
              <a:t>&lt;/html&gt;</a:t>
            </a:r>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72</a:t>
            </a:fld>
            <a:endParaRPr lang="fr-FR"/>
          </a:p>
        </p:txBody>
      </p:sp>
      <p:sp>
        <p:nvSpPr>
          <p:cNvPr id="7" name="Rectangle 6"/>
          <p:cNvSpPr/>
          <p:nvPr/>
        </p:nvSpPr>
        <p:spPr>
          <a:xfrm>
            <a:off x="507973" y="500045"/>
            <a:ext cx="7620053" cy="646331"/>
          </a:xfrm>
          <a:prstGeom prst="rect">
            <a:avLst/>
          </a:prstGeom>
        </p:spPr>
        <p:txBody>
          <a:bodyPr wrap="square">
            <a:spAutoFit/>
          </a:bodyPr>
          <a:lstStyle/>
          <a:p>
            <a:pPr lvl="0" eaLnBrk="1" fontAlgn="auto" hangingPunct="1">
              <a:spcAft>
                <a:spcPts val="0"/>
              </a:spcAft>
              <a:defRPr/>
            </a:pPr>
            <a:r>
              <a:rPr lang="fr-FR" sz="3600" b="0" dirty="0">
                <a:solidFill>
                  <a:srgbClr val="FF0000"/>
                </a:solidFill>
                <a:effectLst>
                  <a:outerShdw blurRad="38100" dist="38100" dir="2700000" algn="tl">
                    <a:srgbClr val="000000">
                      <a:alpha val="43137"/>
                    </a:srgbClr>
                  </a:outerShdw>
                </a:effectLst>
              </a:rPr>
              <a:t>Définir des listes énumératives</a:t>
            </a:r>
            <a:endParaRPr lang="fr-FR" sz="3600" b="0" dirty="0">
              <a:solidFill>
                <a:schemeClr val="tx2"/>
              </a:solidFill>
            </a:endParaRPr>
          </a:p>
        </p:txBody>
      </p:sp>
      <p:sp>
        <p:nvSpPr>
          <p:cNvPr id="8" name="Rectangle 7"/>
          <p:cNvSpPr/>
          <p:nvPr/>
        </p:nvSpPr>
        <p:spPr>
          <a:xfrm>
            <a:off x="2095483" y="928673"/>
            <a:ext cx="6096043" cy="646331"/>
          </a:xfrm>
          <a:prstGeom prst="rect">
            <a:avLst/>
          </a:prstGeom>
        </p:spPr>
        <p:txBody>
          <a:bodyPr wrap="square">
            <a:spAutoFit/>
          </a:bodyPr>
          <a:lstStyle/>
          <a:p>
            <a:pPr lvl="0" eaLnBrk="1" fontAlgn="auto" hangingPunct="1">
              <a:spcAft>
                <a:spcPts val="0"/>
              </a:spcAft>
              <a:defRPr/>
            </a:pPr>
            <a:r>
              <a:rPr lang="fr-FR" sz="3600" b="0" dirty="0">
                <a:solidFill>
                  <a:srgbClr val="FF0000"/>
                </a:solidFill>
                <a:effectLst>
                  <a:outerShdw blurRad="38100" dist="38100" dir="2700000" algn="tl">
                    <a:srgbClr val="000000">
                      <a:alpha val="43137"/>
                    </a:srgbClr>
                  </a:outerShdw>
                </a:effectLst>
              </a:rPr>
              <a:t>Imbrication des listes</a:t>
            </a:r>
            <a:endParaRPr lang="fr-FR" sz="3600" b="0" dirty="0">
              <a:solidFill>
                <a:schemeClr val="tx2"/>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68838"/>
            <a:ext cx="8229600" cy="4389120"/>
          </a:xfrm>
        </p:spPr>
        <p:txBody>
          <a:bodyPr anchor="ctr">
            <a:normAutofit/>
          </a:bodyPr>
          <a:lstStyle/>
          <a:p>
            <a:pPr algn="just" rtl="0">
              <a:buNone/>
            </a:pPr>
            <a:r>
              <a:rPr lang="fr-FR" sz="3600" dirty="0"/>
              <a:t>Les listes numérotées ont tout leur sens pour, par exemple, représenter de façon claire des actions à accomplir les une après les autres ou des suites rangées dans l'ordre. Dans une liste numérotée tous les éléments de la liste sont numérotés dans l'ordre.</a:t>
            </a:r>
          </a:p>
          <a:p>
            <a:pPr algn="just" rtl="0"/>
            <a:endParaRPr lang="fr-FR" sz="3600"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73</a:t>
            </a:fld>
            <a:endParaRPr lang="fr-FR"/>
          </a:p>
        </p:txBody>
      </p:sp>
      <p:sp>
        <p:nvSpPr>
          <p:cNvPr id="7" name="Rectangle 6"/>
          <p:cNvSpPr/>
          <p:nvPr/>
        </p:nvSpPr>
        <p:spPr>
          <a:xfrm>
            <a:off x="444474" y="1500177"/>
            <a:ext cx="2914067"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Définir des listes numérotées</a:t>
            </a:r>
          </a:p>
        </p:txBody>
      </p:sp>
      <p:sp>
        <p:nvSpPr>
          <p:cNvPr id="8" name="Rectangle 2"/>
          <p:cNvSpPr txBox="1">
            <a:spLocks noChangeArrowheads="1"/>
          </p:cNvSpPr>
          <p:nvPr/>
        </p:nvSpPr>
        <p:spPr>
          <a:xfrm>
            <a:off x="685800" y="304800"/>
            <a:ext cx="7772400" cy="766746"/>
          </a:xfrm>
          <a:prstGeom prst="rect">
            <a:avLst/>
          </a:prstGeom>
        </p:spPr>
        <p:txBody>
          <a:bodyPr vert="horz" lIns="0" rIns="0" bIns="0" anchor="b">
            <a:normAutofit lnSpcReduction="10000"/>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Eléments de listes</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685800" y="304800"/>
            <a:ext cx="7772400" cy="766746"/>
          </a:xfrm>
        </p:spPr>
        <p:txBody>
          <a:bodyPr>
            <a:normAutofit fontScale="90000"/>
          </a:bodyPr>
          <a:lstStyle/>
          <a:p>
            <a:r>
              <a:rPr lang="fr-FR" dirty="0">
                <a:solidFill>
                  <a:srgbClr val="000066"/>
                </a:solidFill>
              </a:rPr>
              <a:t>Eléments de listes</a:t>
            </a:r>
          </a:p>
        </p:txBody>
      </p:sp>
      <p:sp>
        <p:nvSpPr>
          <p:cNvPr id="3" name="Espace réservé du contenu 2"/>
          <p:cNvSpPr>
            <a:spLocks noGrp="1"/>
          </p:cNvSpPr>
          <p:nvPr>
            <p:ph idx="1"/>
          </p:nvPr>
        </p:nvSpPr>
        <p:spPr/>
        <p:txBody>
          <a:bodyPr>
            <a:normAutofit fontScale="625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&lt;h1&gt;Liste de tâches&lt;/h1&gt;</a:t>
            </a:r>
          </a:p>
          <a:p>
            <a:pPr algn="l" rtl="0">
              <a:buNone/>
            </a:pPr>
            <a:endParaRPr lang="fr-FR" dirty="0"/>
          </a:p>
          <a:p>
            <a:pPr algn="l" rtl="0">
              <a:buNone/>
            </a:pPr>
            <a:r>
              <a:rPr lang="fr-FR" dirty="0"/>
              <a:t>&lt;</a:t>
            </a:r>
            <a:r>
              <a:rPr lang="fr-FR" dirty="0" err="1"/>
              <a:t>ol</a:t>
            </a:r>
            <a:r>
              <a:rPr lang="fr-FR" dirty="0"/>
              <a:t>&gt;</a:t>
            </a:r>
          </a:p>
          <a:p>
            <a:pPr algn="l" rtl="0">
              <a:buNone/>
            </a:pPr>
            <a:r>
              <a:rPr lang="fr-FR" dirty="0"/>
              <a:t>&lt;li&gt;passer voir Annette&lt;/li&gt;</a:t>
            </a:r>
          </a:p>
          <a:p>
            <a:pPr algn="l" rtl="0">
              <a:buNone/>
            </a:pPr>
            <a:r>
              <a:rPr lang="fr-FR" dirty="0"/>
              <a:t>&lt;li&gt;passer voir Brigitte &lt;/li&gt;</a:t>
            </a:r>
          </a:p>
          <a:p>
            <a:pPr algn="l" rtl="0">
              <a:buNone/>
            </a:pPr>
            <a:r>
              <a:rPr lang="fr-FR" dirty="0"/>
              <a:t>&lt;li&gt;passer voir Christine &lt;/li&gt;</a:t>
            </a:r>
          </a:p>
          <a:p>
            <a:pPr algn="l" rtl="0">
              <a:buNone/>
            </a:pPr>
            <a:r>
              <a:rPr lang="fr-FR" dirty="0"/>
              <a:t>&lt;!--etc... --&gt;</a:t>
            </a:r>
          </a:p>
          <a:p>
            <a:pPr algn="l" rtl="0">
              <a:buNone/>
            </a:pPr>
            <a:r>
              <a:rPr lang="fr-FR" dirty="0"/>
              <a:t>&lt;/</a:t>
            </a:r>
            <a:r>
              <a:rPr lang="fr-FR" dirty="0" err="1"/>
              <a:t>ol</a:t>
            </a:r>
            <a:r>
              <a:rPr lang="fr-FR" dirty="0"/>
              <a:t>&gt;</a:t>
            </a:r>
          </a:p>
          <a:p>
            <a:pPr algn="l" rtl="0">
              <a:buNone/>
            </a:pPr>
            <a:endParaRPr lang="fr-FR" dirty="0"/>
          </a:p>
          <a:p>
            <a:pPr algn="l" rtl="0">
              <a:buNone/>
            </a:pPr>
            <a:r>
              <a:rPr lang="fr-FR" dirty="0"/>
              <a:t>&lt;/body&gt;</a:t>
            </a:r>
          </a:p>
          <a:p>
            <a:pPr algn="l" rtl="0">
              <a:buNone/>
            </a:pPr>
            <a:r>
              <a:rPr lang="fr-FR" dirty="0"/>
              <a:t>&lt;/html&gt;</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74</a:t>
            </a:fld>
            <a:endParaRPr lang="fr-FR"/>
          </a:p>
        </p:txBody>
      </p:sp>
      <p:sp>
        <p:nvSpPr>
          <p:cNvPr id="7" name="Rectangle 6"/>
          <p:cNvSpPr/>
          <p:nvPr/>
        </p:nvSpPr>
        <p:spPr>
          <a:xfrm>
            <a:off x="444474" y="1500177"/>
            <a:ext cx="2914067"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Définir des listes numérotées</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285992"/>
            <a:ext cx="8229600" cy="4038608"/>
          </a:xfrm>
        </p:spPr>
        <p:txBody>
          <a:bodyPr anchor="ctr">
            <a:normAutofit/>
          </a:bodyPr>
          <a:lstStyle/>
          <a:p>
            <a:pPr algn="just" rtl="0">
              <a:buNone/>
            </a:pPr>
            <a:r>
              <a:rPr lang="fr-FR" sz="3600" dirty="0"/>
              <a:t>Les listes de définitions sont conçues pour des glossaires. Les glossaires comprennent une liste d'éléments. Les éléments d'un glossaire sont constitués par une expression à définir (par exemple un terme spécialisé) et la définition qui le concerne. .</a:t>
            </a:r>
          </a:p>
          <a:p>
            <a:pPr algn="just" rtl="0">
              <a:buNone/>
            </a:pPr>
            <a:endParaRPr lang="fr-FR" sz="3600"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75</a:t>
            </a:fld>
            <a:endParaRPr lang="fr-FR"/>
          </a:p>
        </p:txBody>
      </p:sp>
      <p:sp>
        <p:nvSpPr>
          <p:cNvPr id="7" name="Rectangle 6"/>
          <p:cNvSpPr/>
          <p:nvPr/>
        </p:nvSpPr>
        <p:spPr>
          <a:xfrm>
            <a:off x="380975" y="1571614"/>
            <a:ext cx="3064109"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Définir des listes de définitions</a:t>
            </a:r>
          </a:p>
        </p:txBody>
      </p:sp>
      <p:sp>
        <p:nvSpPr>
          <p:cNvPr id="8" name="Rectangle 2"/>
          <p:cNvSpPr txBox="1">
            <a:spLocks noChangeArrowheads="1"/>
          </p:cNvSpPr>
          <p:nvPr/>
        </p:nvSpPr>
        <p:spPr>
          <a:xfrm>
            <a:off x="685800" y="304800"/>
            <a:ext cx="7772400" cy="838184"/>
          </a:xfrm>
          <a:prstGeom prst="rect">
            <a:avLst/>
          </a:prstGeom>
        </p:spPr>
        <p:txBody>
          <a:bodyPr vert="horz" lIns="0" rIns="0" bIns="0" anchor="b">
            <a:normAutofit/>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Eléments de listes</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214554"/>
            <a:ext cx="8229600" cy="4110046"/>
          </a:xfrm>
        </p:spPr>
        <p:txBody>
          <a:bodyPr>
            <a:normAutofit fontScale="550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&lt;h1&gt;Abréviations concernant la transmission de </a:t>
            </a:r>
            <a:r>
              <a:rPr lang="fr-FR" dirty="0" err="1"/>
              <a:t>donn</a:t>
            </a:r>
            <a:r>
              <a:rPr lang="fr-FR" dirty="0"/>
              <a:t>&amp;</a:t>
            </a:r>
            <a:r>
              <a:rPr lang="fr-FR" dirty="0" err="1"/>
              <a:t>eacute;es</a:t>
            </a:r>
            <a:r>
              <a:rPr lang="fr-FR" dirty="0"/>
              <a:t>&lt;/h1&gt;</a:t>
            </a:r>
          </a:p>
          <a:p>
            <a:pPr algn="l" rtl="0">
              <a:buNone/>
            </a:pPr>
            <a:endParaRPr lang="fr-FR" dirty="0"/>
          </a:p>
          <a:p>
            <a:pPr algn="l" rtl="0">
              <a:buNone/>
            </a:pPr>
            <a:r>
              <a:rPr lang="fr-FR" dirty="0"/>
              <a:t>&lt;dl&gt;</a:t>
            </a:r>
          </a:p>
          <a:p>
            <a:pPr algn="l" rtl="0">
              <a:buNone/>
            </a:pPr>
            <a:r>
              <a:rPr lang="fr-FR" dirty="0"/>
              <a:t>&lt;</a:t>
            </a:r>
            <a:r>
              <a:rPr lang="fr-FR" dirty="0" err="1"/>
              <a:t>dt</a:t>
            </a:r>
            <a:r>
              <a:rPr lang="fr-FR" dirty="0"/>
              <a:t>&gt;AA&lt;/</a:t>
            </a:r>
            <a:r>
              <a:rPr lang="fr-FR" dirty="0" err="1"/>
              <a:t>dt</a:t>
            </a:r>
            <a:r>
              <a:rPr lang="fr-FR" dirty="0"/>
              <a:t>&gt;</a:t>
            </a:r>
          </a:p>
          <a:p>
            <a:pPr algn="l" rtl="0">
              <a:buNone/>
            </a:pPr>
            <a:r>
              <a:rPr lang="fr-FR" dirty="0"/>
              <a:t>&lt;dd&gt;Auto </a:t>
            </a:r>
            <a:r>
              <a:rPr lang="fr-FR" dirty="0" err="1"/>
              <a:t>Answer</a:t>
            </a:r>
            <a:r>
              <a:rPr lang="fr-FR" dirty="0"/>
              <a:t> (Modem)&lt;/dd&gt;</a:t>
            </a:r>
          </a:p>
          <a:p>
            <a:pPr algn="l" rtl="0">
              <a:buNone/>
            </a:pPr>
            <a:r>
              <a:rPr lang="fr-FR" dirty="0"/>
              <a:t>&lt;</a:t>
            </a:r>
            <a:r>
              <a:rPr lang="fr-FR" dirty="0" err="1"/>
              <a:t>dt</a:t>
            </a:r>
            <a:r>
              <a:rPr lang="fr-FR" dirty="0"/>
              <a:t>&gt;AARP&lt;/</a:t>
            </a:r>
            <a:r>
              <a:rPr lang="fr-FR" dirty="0" err="1"/>
              <a:t>dt</a:t>
            </a:r>
            <a:r>
              <a:rPr lang="fr-FR" dirty="0"/>
              <a:t>&gt;</a:t>
            </a:r>
          </a:p>
          <a:p>
            <a:pPr algn="l" rtl="0">
              <a:buNone/>
            </a:pPr>
            <a:r>
              <a:rPr lang="fr-FR" dirty="0"/>
              <a:t>&lt;dd&gt;Appletalk </a:t>
            </a:r>
            <a:r>
              <a:rPr lang="fr-FR" dirty="0" err="1"/>
              <a:t>Address</a:t>
            </a:r>
            <a:r>
              <a:rPr lang="fr-FR" dirty="0"/>
              <a:t> </a:t>
            </a:r>
            <a:r>
              <a:rPr lang="fr-FR" dirty="0" err="1"/>
              <a:t>Resolution</a:t>
            </a:r>
            <a:r>
              <a:rPr lang="fr-FR" dirty="0"/>
              <a:t> Protocol&lt;/dd&gt;</a:t>
            </a:r>
          </a:p>
          <a:p>
            <a:pPr algn="l" rtl="0">
              <a:buNone/>
            </a:pPr>
            <a:r>
              <a:rPr lang="fr-FR" dirty="0"/>
              <a:t>&lt;</a:t>
            </a:r>
            <a:r>
              <a:rPr lang="fr-FR" dirty="0" err="1"/>
              <a:t>dt</a:t>
            </a:r>
            <a:r>
              <a:rPr lang="fr-FR" dirty="0"/>
              <a:t>&gt;ACE&lt;/</a:t>
            </a:r>
            <a:r>
              <a:rPr lang="fr-FR" dirty="0" err="1"/>
              <a:t>dt</a:t>
            </a:r>
            <a:r>
              <a:rPr lang="fr-FR" dirty="0"/>
              <a:t>&gt;</a:t>
            </a:r>
          </a:p>
          <a:p>
            <a:pPr algn="l" rtl="0">
              <a:buNone/>
            </a:pPr>
            <a:r>
              <a:rPr lang="fr-FR" dirty="0"/>
              <a:t>&lt;dd&gt;Advanced </a:t>
            </a:r>
            <a:r>
              <a:rPr lang="fr-FR" dirty="0" err="1"/>
              <a:t>Computing</a:t>
            </a:r>
            <a:r>
              <a:rPr lang="fr-FR" dirty="0"/>
              <a:t> </a:t>
            </a:r>
            <a:r>
              <a:rPr lang="fr-FR" dirty="0" err="1"/>
              <a:t>Environment</a:t>
            </a:r>
            <a:r>
              <a:rPr lang="fr-FR" dirty="0"/>
              <a:t> (constructeur)&lt;/dd&gt;</a:t>
            </a:r>
          </a:p>
          <a:p>
            <a:pPr algn="l" rtl="0">
              <a:buNone/>
            </a:pPr>
            <a:r>
              <a:rPr lang="fr-FR" dirty="0"/>
              <a:t>&lt;!-- etc. --&gt;</a:t>
            </a:r>
          </a:p>
          <a:p>
            <a:pPr algn="l" rtl="0">
              <a:buNone/>
            </a:pPr>
            <a:r>
              <a:rPr lang="fr-FR" dirty="0"/>
              <a:t>&lt;/dl&gt;</a:t>
            </a:r>
          </a:p>
          <a:p>
            <a:pPr algn="l" rtl="0">
              <a:buNone/>
            </a:pPr>
            <a:endParaRPr lang="fr-FR" dirty="0"/>
          </a:p>
          <a:p>
            <a:pPr algn="l" rtl="0">
              <a:buNone/>
            </a:pPr>
            <a:r>
              <a:rPr lang="fr-FR" dirty="0"/>
              <a:t>&lt;/body&gt;</a:t>
            </a:r>
          </a:p>
          <a:p>
            <a:pPr algn="l" rtl="0">
              <a:buNone/>
            </a:pPr>
            <a:r>
              <a:rPr lang="fr-FR" dirty="0"/>
              <a:t>&lt;/html&gt;</a:t>
            </a:r>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76</a:t>
            </a:fld>
            <a:endParaRPr lang="fr-FR"/>
          </a:p>
        </p:txBody>
      </p:sp>
      <p:sp>
        <p:nvSpPr>
          <p:cNvPr id="7" name="Rectangle 6"/>
          <p:cNvSpPr/>
          <p:nvPr/>
        </p:nvSpPr>
        <p:spPr>
          <a:xfrm>
            <a:off x="380975" y="1571614"/>
            <a:ext cx="3064109"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Définir des listes de définitions</a:t>
            </a:r>
          </a:p>
        </p:txBody>
      </p:sp>
      <p:sp>
        <p:nvSpPr>
          <p:cNvPr id="156673" name="Rectangle 1"/>
          <p:cNvSpPr>
            <a:spLocks noChangeArrowheads="1"/>
          </p:cNvSpPr>
          <p:nvPr/>
        </p:nvSpPr>
        <p:spPr bwMode="auto">
          <a:xfrm>
            <a:off x="5334007" y="2428869"/>
            <a:ext cx="3492524" cy="3785652"/>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a:ln>
                  <a:noFill/>
                </a:ln>
                <a:solidFill>
                  <a:schemeClr val="tx1"/>
                </a:solidFill>
                <a:effectLst/>
                <a:latin typeface="Arial Unicode MS" pitchFamily="34" charset="-128"/>
                <a:cs typeface="Arial" pitchFamily="34" charset="0"/>
              </a:rPr>
              <a:t>&lt;</a:t>
            </a:r>
            <a:r>
              <a:rPr kumimoji="0" lang="fr-FR" sz="1600" b="0" i="0" u="none" strike="noStrike" cap="none" normalizeH="0" baseline="0" dirty="0">
                <a:ln>
                  <a:noFill/>
                </a:ln>
                <a:solidFill>
                  <a:schemeClr val="tx1"/>
                </a:solidFill>
                <a:effectLst/>
                <a:latin typeface="Arial Unicode MS" pitchFamily="34" charset="-128"/>
                <a:cs typeface="Arial" pitchFamily="34" charset="0"/>
              </a:rPr>
              <a:t>dl&gt;</a:t>
            </a:r>
            <a:r>
              <a:rPr kumimoji="0" lang="fr-FR" sz="1600" b="0" i="0" u="none" strike="noStrike" cap="none" normalizeH="0" baseline="0" dirty="0">
                <a:ln>
                  <a:noFill/>
                </a:ln>
                <a:solidFill>
                  <a:schemeClr val="tx1"/>
                </a:solidFill>
                <a:effectLst/>
                <a:latin typeface="Arial" pitchFamily="34" charset="0"/>
                <a:cs typeface="Arial" pitchFamily="34" charset="0"/>
              </a:rPr>
              <a:t> introduit une liste de définitions (</a:t>
            </a:r>
            <a:r>
              <a:rPr kumimoji="0" lang="fr-FR" sz="1600" b="0" i="1" u="none" strike="noStrike" cap="none" normalizeH="0" baseline="0" dirty="0">
                <a:ln>
                  <a:noFill/>
                </a:ln>
                <a:solidFill>
                  <a:schemeClr val="tx1"/>
                </a:solidFill>
                <a:effectLst/>
                <a:latin typeface="Arial" pitchFamily="34" charset="0"/>
                <a:cs typeface="Arial" pitchFamily="34" charset="0"/>
              </a:rPr>
              <a:t>dl = </a:t>
            </a:r>
            <a:r>
              <a:rPr kumimoji="0" lang="fr-FR" sz="1600" b="0" i="1" u="none" strike="noStrike" cap="none" normalizeH="0" baseline="0" dirty="0" err="1">
                <a:ln>
                  <a:noFill/>
                </a:ln>
                <a:solidFill>
                  <a:schemeClr val="tx1"/>
                </a:solidFill>
                <a:effectLst/>
                <a:latin typeface="Arial" pitchFamily="34" charset="0"/>
                <a:cs typeface="Arial" pitchFamily="34" charset="0"/>
              </a:rPr>
              <a:t>definition</a:t>
            </a:r>
            <a:r>
              <a:rPr kumimoji="0" lang="fr-FR" sz="1600" b="0" i="1" u="none" strike="noStrike" cap="none" normalizeH="0" baseline="0" dirty="0">
                <a:ln>
                  <a:noFill/>
                </a:ln>
                <a:solidFill>
                  <a:schemeClr val="tx1"/>
                </a:solidFill>
                <a:effectLst/>
                <a:latin typeface="Arial" pitchFamily="34" charset="0"/>
                <a:cs typeface="Arial" pitchFamily="34" charset="0"/>
              </a:rPr>
              <a:t> </a:t>
            </a:r>
            <a:r>
              <a:rPr kumimoji="0" lang="fr-FR" sz="1600" b="0" i="1" u="none" strike="noStrike" cap="none" normalizeH="0" baseline="0" dirty="0" err="1">
                <a:ln>
                  <a:noFill/>
                </a:ln>
                <a:solidFill>
                  <a:schemeClr val="tx1"/>
                </a:solidFill>
                <a:effectLst/>
                <a:latin typeface="Arial" pitchFamily="34" charset="0"/>
                <a:cs typeface="Arial" pitchFamily="34" charset="0"/>
              </a:rPr>
              <a:t>list</a:t>
            </a:r>
            <a:r>
              <a:rPr kumimoji="0" lang="fr-FR" sz="1600" b="0" i="1" u="none" strike="noStrike" cap="none" normalizeH="0" baseline="0" dirty="0">
                <a:ln>
                  <a:noFill/>
                </a:ln>
                <a:solidFill>
                  <a:schemeClr val="tx1"/>
                </a:solidFill>
                <a:effectLst/>
                <a:latin typeface="Arial" pitchFamily="34" charset="0"/>
                <a:cs typeface="Arial" pitchFamily="34" charset="0"/>
              </a:rPr>
              <a:t> = liste de définitions</a:t>
            </a:r>
            <a:r>
              <a:rPr kumimoji="0" lang="fr-FR" sz="1600" b="0" i="0" u="none" strike="noStrike" cap="none" normalizeH="0" baseline="0" dirty="0">
                <a:ln>
                  <a:noFill/>
                </a:ln>
                <a:solidFill>
                  <a:schemeClr val="tx1"/>
                </a:solidFill>
                <a:effectLst/>
                <a:latin typeface="Arial" pitchFamily="34" charset="0"/>
                <a:cs typeface="Arial" pitchFamily="34" charset="0"/>
              </a:rPr>
              <a:t>).</a:t>
            </a:r>
            <a:br>
              <a:rPr kumimoji="0" lang="fr-FR" sz="1600" b="0" i="0" u="none" strike="noStrike" cap="none" normalizeH="0" baseline="0" dirty="0">
                <a:ln>
                  <a:noFill/>
                </a:ln>
                <a:solidFill>
                  <a:schemeClr val="tx1"/>
                </a:solidFill>
                <a:effectLst/>
                <a:latin typeface="Arial" pitchFamily="34" charset="0"/>
                <a:cs typeface="Arial" pitchFamily="34" charset="0"/>
              </a:rPr>
            </a:br>
            <a:r>
              <a:rPr kumimoji="0" lang="fr-FR" sz="1600" b="0" i="0" u="none" strike="noStrike" cap="none" normalizeH="0" baseline="0" dirty="0">
                <a:ln>
                  <a:noFill/>
                </a:ln>
                <a:solidFill>
                  <a:schemeClr val="tx1"/>
                </a:solidFill>
                <a:effectLst/>
                <a:latin typeface="Arial Unicode MS" pitchFamily="34" charset="-128"/>
                <a:cs typeface="Arial" pitchFamily="34" charset="0"/>
              </a:rPr>
              <a:t>&lt;</a:t>
            </a:r>
            <a:r>
              <a:rPr kumimoji="0" lang="fr-FR" sz="1600" b="0" i="0" u="none" strike="noStrike" cap="none" normalizeH="0" baseline="0" dirty="0" err="1">
                <a:ln>
                  <a:noFill/>
                </a:ln>
                <a:solidFill>
                  <a:schemeClr val="tx1"/>
                </a:solidFill>
                <a:effectLst/>
                <a:latin typeface="Arial Unicode MS" pitchFamily="34" charset="-128"/>
                <a:cs typeface="Arial" pitchFamily="34" charset="0"/>
              </a:rPr>
              <a:t>dt</a:t>
            </a:r>
            <a:r>
              <a:rPr kumimoji="0" lang="fr-FR" sz="1600" b="0" i="0" u="none" strike="noStrike" cap="none" normalizeH="0" baseline="0" dirty="0">
                <a:ln>
                  <a:noFill/>
                </a:ln>
                <a:solidFill>
                  <a:schemeClr val="tx1"/>
                </a:solidFill>
                <a:effectLst/>
                <a:latin typeface="Arial Unicode MS" pitchFamily="34" charset="-128"/>
                <a:cs typeface="Arial" pitchFamily="34" charset="0"/>
              </a:rPr>
              <a:t>&gt;</a:t>
            </a:r>
            <a:r>
              <a:rPr kumimoji="0" lang="fr-FR" sz="1600" b="0" i="0" u="none" strike="noStrike" cap="none" normalizeH="0" baseline="0" dirty="0">
                <a:ln>
                  <a:noFill/>
                </a:ln>
                <a:solidFill>
                  <a:schemeClr val="tx1"/>
                </a:solidFill>
                <a:effectLst/>
                <a:latin typeface="Arial" pitchFamily="34" charset="0"/>
                <a:cs typeface="Arial" pitchFamily="34" charset="0"/>
              </a:rPr>
              <a:t> introduit une expression à définir (</a:t>
            </a:r>
            <a:r>
              <a:rPr kumimoji="0" lang="fr-FR" sz="1600" b="0" i="1" u="none" strike="noStrike" cap="none" normalizeH="0" baseline="0" dirty="0" err="1">
                <a:ln>
                  <a:noFill/>
                </a:ln>
                <a:solidFill>
                  <a:schemeClr val="tx1"/>
                </a:solidFill>
                <a:effectLst/>
                <a:latin typeface="Arial" pitchFamily="34" charset="0"/>
                <a:cs typeface="Arial" pitchFamily="34" charset="0"/>
              </a:rPr>
              <a:t>dt</a:t>
            </a:r>
            <a:r>
              <a:rPr kumimoji="0" lang="fr-FR" sz="1600" b="0" i="1" u="none" strike="noStrike" cap="none" normalizeH="0" baseline="0" dirty="0">
                <a:ln>
                  <a:noFill/>
                </a:ln>
                <a:solidFill>
                  <a:schemeClr val="tx1"/>
                </a:solidFill>
                <a:effectLst/>
                <a:latin typeface="Arial" pitchFamily="34" charset="0"/>
                <a:cs typeface="Arial" pitchFamily="34" charset="0"/>
              </a:rPr>
              <a:t> = </a:t>
            </a:r>
            <a:r>
              <a:rPr kumimoji="0" lang="fr-FR" sz="1600" b="0" i="1" u="none" strike="noStrike" cap="none" normalizeH="0" baseline="0" dirty="0" err="1">
                <a:ln>
                  <a:noFill/>
                </a:ln>
                <a:solidFill>
                  <a:schemeClr val="tx1"/>
                </a:solidFill>
                <a:effectLst/>
                <a:latin typeface="Arial" pitchFamily="34" charset="0"/>
                <a:cs typeface="Arial" pitchFamily="34" charset="0"/>
              </a:rPr>
              <a:t>definition</a:t>
            </a:r>
            <a:r>
              <a:rPr kumimoji="0" lang="fr-FR" sz="1600" b="0" i="1" u="none" strike="noStrike" cap="none" normalizeH="0" baseline="0" dirty="0">
                <a:ln>
                  <a:noFill/>
                </a:ln>
                <a:solidFill>
                  <a:schemeClr val="tx1"/>
                </a:solidFill>
                <a:effectLst/>
                <a:latin typeface="Arial" pitchFamily="34" charset="0"/>
                <a:cs typeface="Arial" pitchFamily="34" charset="0"/>
              </a:rPr>
              <a:t> (</a:t>
            </a:r>
            <a:r>
              <a:rPr kumimoji="0" lang="fr-FR" sz="1600" b="0" i="1" u="none" strike="noStrike" cap="none" normalizeH="0" baseline="0" dirty="0" err="1">
                <a:ln>
                  <a:noFill/>
                </a:ln>
                <a:solidFill>
                  <a:schemeClr val="tx1"/>
                </a:solidFill>
                <a:effectLst/>
                <a:latin typeface="Arial" pitchFamily="34" charset="0"/>
                <a:cs typeface="Arial" pitchFamily="34" charset="0"/>
              </a:rPr>
              <a:t>list</a:t>
            </a:r>
            <a:r>
              <a:rPr kumimoji="0" lang="fr-FR" sz="1600" b="0" i="1" u="none" strike="noStrike" cap="none" normalizeH="0" baseline="0" dirty="0">
                <a:ln>
                  <a:noFill/>
                </a:ln>
                <a:solidFill>
                  <a:schemeClr val="tx1"/>
                </a:solidFill>
                <a:effectLst/>
                <a:latin typeface="Arial" pitchFamily="34" charset="0"/>
                <a:cs typeface="Arial" pitchFamily="34" charset="0"/>
              </a:rPr>
              <a:t>) </a:t>
            </a:r>
            <a:r>
              <a:rPr kumimoji="0" lang="fr-FR" sz="1600" b="0" i="1" u="none" strike="noStrike" cap="none" normalizeH="0" baseline="0" dirty="0" err="1">
                <a:ln>
                  <a:noFill/>
                </a:ln>
                <a:solidFill>
                  <a:schemeClr val="tx1"/>
                </a:solidFill>
                <a:effectLst/>
                <a:latin typeface="Arial" pitchFamily="34" charset="0"/>
                <a:cs typeface="Arial" pitchFamily="34" charset="0"/>
              </a:rPr>
              <a:t>term</a:t>
            </a:r>
            <a:r>
              <a:rPr kumimoji="0" lang="fr-FR" sz="1600" b="0" i="1" u="none" strike="noStrike" cap="none" normalizeH="0" baseline="0" dirty="0">
                <a:ln>
                  <a:noFill/>
                </a:ln>
                <a:solidFill>
                  <a:schemeClr val="tx1"/>
                </a:solidFill>
                <a:effectLst/>
                <a:latin typeface="Arial" pitchFamily="34" charset="0"/>
                <a:cs typeface="Arial" pitchFamily="34" charset="0"/>
              </a:rPr>
              <a:t> = terme dans la liste de définitions</a:t>
            </a:r>
            <a:r>
              <a:rPr kumimoji="0" lang="fr-FR" sz="1600" b="0" i="0" u="none" strike="noStrike" cap="none" normalizeH="0" baseline="0" dirty="0">
                <a:ln>
                  <a:noFill/>
                </a:ln>
                <a:solidFill>
                  <a:schemeClr val="tx1"/>
                </a:solidFill>
                <a:effectLst/>
                <a:latin typeface="Arial" pitchFamily="34" charset="0"/>
                <a:cs typeface="Arial" pitchFamily="34" charset="0"/>
              </a:rPr>
              <a:t>).</a:t>
            </a:r>
            <a:br>
              <a:rPr kumimoji="0" lang="fr-FR" sz="1600" b="0" i="0" u="none" strike="noStrike" cap="none" normalizeH="0" baseline="0" dirty="0">
                <a:ln>
                  <a:noFill/>
                </a:ln>
                <a:solidFill>
                  <a:schemeClr val="tx1"/>
                </a:solidFill>
                <a:effectLst/>
                <a:latin typeface="Arial" pitchFamily="34" charset="0"/>
                <a:cs typeface="Arial" pitchFamily="34" charset="0"/>
              </a:rPr>
            </a:br>
            <a:r>
              <a:rPr kumimoji="0" lang="fr-FR" sz="1600" b="0" i="0" u="none" strike="noStrike" cap="none" normalizeH="0" baseline="0" dirty="0">
                <a:ln>
                  <a:noFill/>
                </a:ln>
                <a:solidFill>
                  <a:schemeClr val="tx1"/>
                </a:solidFill>
                <a:effectLst/>
                <a:latin typeface="Arial Unicode MS" pitchFamily="34" charset="-128"/>
                <a:cs typeface="Arial" pitchFamily="34" charset="0"/>
              </a:rPr>
              <a:t>&lt;dd&gt;</a:t>
            </a:r>
            <a:r>
              <a:rPr kumimoji="0" lang="fr-FR" sz="1600" b="0" i="0" u="none" strike="noStrike" cap="none" normalizeH="0" baseline="0" dirty="0">
                <a:ln>
                  <a:noFill/>
                </a:ln>
                <a:solidFill>
                  <a:schemeClr val="tx1"/>
                </a:solidFill>
                <a:effectLst/>
                <a:latin typeface="Arial" pitchFamily="34" charset="0"/>
                <a:cs typeface="Arial" pitchFamily="34" charset="0"/>
              </a:rPr>
              <a:t> introduit la définition d'une expression (</a:t>
            </a:r>
            <a:r>
              <a:rPr kumimoji="0" lang="fr-FR" sz="1600" b="0" i="1" u="none" strike="noStrike" cap="none" normalizeH="0" baseline="0" dirty="0">
                <a:ln>
                  <a:noFill/>
                </a:ln>
                <a:solidFill>
                  <a:schemeClr val="tx1"/>
                </a:solidFill>
                <a:effectLst/>
                <a:latin typeface="Arial" pitchFamily="34" charset="0"/>
                <a:cs typeface="Arial" pitchFamily="34" charset="0"/>
              </a:rPr>
              <a:t>dd = </a:t>
            </a:r>
            <a:r>
              <a:rPr kumimoji="0" lang="fr-FR" sz="1600" b="0" i="1" u="none" strike="noStrike" cap="none" normalizeH="0" baseline="0" dirty="0" err="1">
                <a:ln>
                  <a:noFill/>
                </a:ln>
                <a:solidFill>
                  <a:schemeClr val="tx1"/>
                </a:solidFill>
                <a:effectLst/>
                <a:latin typeface="Arial" pitchFamily="34" charset="0"/>
                <a:cs typeface="Arial" pitchFamily="34" charset="0"/>
              </a:rPr>
              <a:t>definition</a:t>
            </a:r>
            <a:r>
              <a:rPr kumimoji="0" lang="fr-FR" sz="1600" b="0" i="1" u="none" strike="noStrike" cap="none" normalizeH="0" baseline="0" dirty="0">
                <a:ln>
                  <a:noFill/>
                </a:ln>
                <a:solidFill>
                  <a:schemeClr val="tx1"/>
                </a:solidFill>
                <a:effectLst/>
                <a:latin typeface="Arial" pitchFamily="34" charset="0"/>
                <a:cs typeface="Arial" pitchFamily="34" charset="0"/>
              </a:rPr>
              <a:t> (</a:t>
            </a:r>
            <a:r>
              <a:rPr kumimoji="0" lang="fr-FR" sz="1600" b="0" i="1" u="none" strike="noStrike" cap="none" normalizeH="0" baseline="0" dirty="0" err="1">
                <a:ln>
                  <a:noFill/>
                </a:ln>
                <a:solidFill>
                  <a:schemeClr val="tx1"/>
                </a:solidFill>
                <a:effectLst/>
                <a:latin typeface="Arial" pitchFamily="34" charset="0"/>
                <a:cs typeface="Arial" pitchFamily="34" charset="0"/>
              </a:rPr>
              <a:t>list</a:t>
            </a:r>
            <a:r>
              <a:rPr kumimoji="0" lang="fr-FR" sz="1600" b="0" i="1" u="none" strike="noStrike" cap="none" normalizeH="0" baseline="0" dirty="0">
                <a:ln>
                  <a:noFill/>
                </a:ln>
                <a:solidFill>
                  <a:schemeClr val="tx1"/>
                </a:solidFill>
                <a:effectLst/>
                <a:latin typeface="Arial" pitchFamily="34" charset="0"/>
                <a:cs typeface="Arial" pitchFamily="34" charset="0"/>
              </a:rPr>
              <a:t>) </a:t>
            </a:r>
            <a:r>
              <a:rPr kumimoji="0" lang="fr-FR" sz="1600" b="0" i="1" u="none" strike="noStrike" cap="none" normalizeH="0" baseline="0" dirty="0" err="1">
                <a:ln>
                  <a:noFill/>
                </a:ln>
                <a:solidFill>
                  <a:schemeClr val="tx1"/>
                </a:solidFill>
                <a:effectLst/>
                <a:latin typeface="Arial" pitchFamily="34" charset="0"/>
                <a:cs typeface="Arial" pitchFamily="34" charset="0"/>
              </a:rPr>
              <a:t>definition</a:t>
            </a:r>
            <a:r>
              <a:rPr kumimoji="0" lang="fr-FR" sz="1600" b="0" i="1" u="none" strike="noStrike" cap="none" normalizeH="0" baseline="0" dirty="0">
                <a:ln>
                  <a:noFill/>
                </a:ln>
                <a:solidFill>
                  <a:schemeClr val="tx1"/>
                </a:solidFill>
                <a:effectLst/>
                <a:latin typeface="Arial" pitchFamily="34" charset="0"/>
                <a:cs typeface="Arial" pitchFamily="34" charset="0"/>
              </a:rPr>
              <a:t> = définition dans la liste de définitions</a:t>
            </a:r>
            <a:r>
              <a:rPr kumimoji="0" lang="fr-FR" sz="1600" b="0" i="0" u="none" strike="noStrike" cap="none" normalizeH="0" baseline="0" dirty="0">
                <a:ln>
                  <a:noFill/>
                </a:ln>
                <a:solidFill>
                  <a:schemeClr val="tx1"/>
                </a:solidFill>
                <a:effectLst/>
                <a:latin typeface="Arial" pitchFamily="34" charset="0"/>
                <a:cs typeface="Arial" pitchFamily="34" charset="0"/>
              </a:rPr>
              <a:t>).</a:t>
            </a:r>
            <a:br>
              <a:rPr kumimoji="0" lang="fr-FR" sz="1600" b="0" i="0" u="none" strike="noStrike" cap="none" normalizeH="0" baseline="0" dirty="0">
                <a:ln>
                  <a:noFill/>
                </a:ln>
                <a:solidFill>
                  <a:schemeClr val="tx1"/>
                </a:solidFill>
                <a:effectLst/>
                <a:latin typeface="Arial" pitchFamily="34" charset="0"/>
                <a:cs typeface="Arial" pitchFamily="34" charset="0"/>
              </a:rPr>
            </a:br>
            <a:r>
              <a:rPr kumimoji="0" lang="fr-FR" sz="1600" b="0" i="0" u="none" strike="noStrike" cap="none" normalizeH="0" baseline="0" dirty="0">
                <a:ln>
                  <a:noFill/>
                </a:ln>
                <a:solidFill>
                  <a:schemeClr val="tx1"/>
                </a:solidFill>
                <a:effectLst/>
                <a:latin typeface="Arial Unicode MS" pitchFamily="34" charset="-128"/>
                <a:cs typeface="Arial" pitchFamily="34" charset="0"/>
              </a:rPr>
              <a:t>&lt;/dl&gt;</a:t>
            </a:r>
            <a:r>
              <a:rPr kumimoji="0" lang="fr-FR" sz="1600" b="0" i="0" u="none" strike="noStrike" cap="none" normalizeH="0" baseline="0" dirty="0">
                <a:ln>
                  <a:noFill/>
                </a:ln>
                <a:solidFill>
                  <a:schemeClr val="tx1"/>
                </a:solidFill>
                <a:effectLst/>
                <a:latin typeface="Arial" pitchFamily="34" charset="0"/>
                <a:cs typeface="Arial" pitchFamily="34" charset="0"/>
              </a:rPr>
              <a:t> termine la liste. Les repères de fermeture </a:t>
            </a:r>
            <a:r>
              <a:rPr kumimoji="0" lang="fr-FR" sz="1600" b="0" i="0" u="none" strike="noStrike" cap="none" normalizeH="0" baseline="0" dirty="0">
                <a:ln>
                  <a:noFill/>
                </a:ln>
                <a:solidFill>
                  <a:schemeClr val="tx1"/>
                </a:solidFill>
                <a:effectLst/>
                <a:latin typeface="Arial Unicode MS" pitchFamily="34" charset="-128"/>
                <a:cs typeface="Arial" pitchFamily="34" charset="0"/>
              </a:rPr>
              <a:t>&lt;/</a:t>
            </a:r>
            <a:r>
              <a:rPr kumimoji="0" lang="fr-FR" sz="1600" b="0" i="0" u="none" strike="noStrike" cap="none" normalizeH="0" baseline="0" dirty="0" err="1">
                <a:ln>
                  <a:noFill/>
                </a:ln>
                <a:solidFill>
                  <a:schemeClr val="tx1"/>
                </a:solidFill>
                <a:effectLst/>
                <a:latin typeface="Arial Unicode MS" pitchFamily="34" charset="-128"/>
                <a:cs typeface="Arial" pitchFamily="34" charset="0"/>
              </a:rPr>
              <a:t>dt</a:t>
            </a:r>
            <a:r>
              <a:rPr kumimoji="0" lang="fr-FR" sz="1600" b="0" i="0" u="none" strike="noStrike" cap="none" normalizeH="0" baseline="0" dirty="0">
                <a:ln>
                  <a:noFill/>
                </a:ln>
                <a:solidFill>
                  <a:schemeClr val="tx1"/>
                </a:solidFill>
                <a:effectLst/>
                <a:latin typeface="Arial Unicode MS" pitchFamily="34" charset="-128"/>
                <a:cs typeface="Arial" pitchFamily="34" charset="0"/>
              </a:rPr>
              <a:t>&gt;</a:t>
            </a:r>
            <a:r>
              <a:rPr kumimoji="0" lang="fr-FR" sz="1600" b="0" i="0" u="none" strike="noStrike" cap="none" normalizeH="0" baseline="0" dirty="0">
                <a:ln>
                  <a:noFill/>
                </a:ln>
                <a:solidFill>
                  <a:schemeClr val="tx1"/>
                </a:solidFill>
                <a:effectLst/>
                <a:latin typeface="Arial" pitchFamily="34" charset="0"/>
                <a:cs typeface="Arial" pitchFamily="34" charset="0"/>
              </a:rPr>
              <a:t> et </a:t>
            </a:r>
            <a:r>
              <a:rPr kumimoji="0" lang="fr-FR" sz="1600" b="0" i="0" u="none" strike="noStrike" cap="none" normalizeH="0" baseline="0" dirty="0">
                <a:ln>
                  <a:noFill/>
                </a:ln>
                <a:solidFill>
                  <a:schemeClr val="tx1"/>
                </a:solidFill>
                <a:effectLst/>
                <a:latin typeface="Arial Unicode MS" pitchFamily="34" charset="-128"/>
                <a:cs typeface="Arial" pitchFamily="34" charset="0"/>
              </a:rPr>
              <a:t>&lt;/dd&gt;</a:t>
            </a:r>
            <a:r>
              <a:rPr kumimoji="0" lang="fr-FR" sz="1600" b="0" i="0" u="none" strike="noStrike" cap="none" normalizeH="0" baseline="0" dirty="0">
                <a:ln>
                  <a:noFill/>
                </a:ln>
                <a:solidFill>
                  <a:schemeClr val="tx1"/>
                </a:solidFill>
                <a:effectLst/>
                <a:latin typeface="Arial" pitchFamily="34" charset="0"/>
                <a:cs typeface="Arial" pitchFamily="34" charset="0"/>
              </a:rPr>
              <a:t> peuvent certes également être omis, pourtant le faire est déconseillé. </a:t>
            </a:r>
          </a:p>
        </p:txBody>
      </p:sp>
      <p:sp>
        <p:nvSpPr>
          <p:cNvPr id="9" name="Rectangle 2"/>
          <p:cNvSpPr txBox="1">
            <a:spLocks noChangeArrowheads="1"/>
          </p:cNvSpPr>
          <p:nvPr/>
        </p:nvSpPr>
        <p:spPr>
          <a:xfrm>
            <a:off x="685800" y="304800"/>
            <a:ext cx="7772400" cy="623870"/>
          </a:xfrm>
          <a:prstGeom prst="rect">
            <a:avLst/>
          </a:prstGeom>
        </p:spPr>
        <p:txBody>
          <a:bodyPr vert="horz" lIns="0" rIns="0" bIns="0" anchor="b">
            <a:normAutofit fontScale="92500" lnSpcReduction="20000"/>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Eléments de listes</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0971" y="1962160"/>
            <a:ext cx="8229600" cy="3752856"/>
          </a:xfrm>
        </p:spPr>
        <p:txBody>
          <a:bodyPr anchor="ctr">
            <a:normAutofit/>
          </a:bodyPr>
          <a:lstStyle/>
          <a:p>
            <a:pPr algn="just" rtl="0">
              <a:buNone/>
            </a:pPr>
            <a:r>
              <a:rPr lang="fr-FR" sz="2800" dirty="0"/>
              <a:t>Dans la pratique, les listes de menus et de répertoires sont à peine employées et sont entre-temps classées comme </a:t>
            </a:r>
            <a:r>
              <a:rPr lang="fr-FR" sz="2800" i="1" dirty="0"/>
              <a:t>en cours d'abandon</a:t>
            </a:r>
            <a:r>
              <a:rPr lang="fr-FR" sz="2800" dirty="0"/>
              <a:t> et doivent donc dans le futur disparaître du standard HTML. Elles ne sont soit plus représentées par les navigateurs actuels, soit représentées sous la même forme que des listes énumératives normales.</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77</a:t>
            </a:fld>
            <a:endParaRPr lang="fr-FR"/>
          </a:p>
        </p:txBody>
      </p:sp>
      <p:sp>
        <p:nvSpPr>
          <p:cNvPr id="7" name="Rectangle 6"/>
          <p:cNvSpPr/>
          <p:nvPr/>
        </p:nvSpPr>
        <p:spPr>
          <a:xfrm>
            <a:off x="507972" y="1214423"/>
            <a:ext cx="5715008" cy="369332"/>
          </a:xfrm>
          <a:prstGeom prst="rect">
            <a:avLst/>
          </a:prstGeom>
        </p:spPr>
        <p:txBody>
          <a:bodyPr wrap="square">
            <a:spAutoFit/>
          </a:bodyPr>
          <a:lstStyle/>
          <a:p>
            <a:r>
              <a:rPr lang="fr-FR" dirty="0">
                <a:solidFill>
                  <a:srgbClr val="FF0000"/>
                </a:solidFill>
                <a:effectLst>
                  <a:outerShdw blurRad="38100" dist="38100" dir="2700000" algn="tl">
                    <a:srgbClr val="000000">
                      <a:alpha val="43137"/>
                    </a:srgbClr>
                  </a:outerShdw>
                </a:effectLst>
              </a:rPr>
              <a:t>Définir une liste de menus ou de répertoires</a:t>
            </a:r>
          </a:p>
        </p:txBody>
      </p:sp>
      <p:sp>
        <p:nvSpPr>
          <p:cNvPr id="8" name="Rectangle 2"/>
          <p:cNvSpPr txBox="1">
            <a:spLocks noChangeArrowheads="1"/>
          </p:cNvSpPr>
          <p:nvPr/>
        </p:nvSpPr>
        <p:spPr>
          <a:xfrm>
            <a:off x="685800" y="304800"/>
            <a:ext cx="7772400" cy="838184"/>
          </a:xfrm>
          <a:prstGeom prst="rect">
            <a:avLst/>
          </a:prstGeom>
        </p:spPr>
        <p:txBody>
          <a:bodyPr vert="horz" lIns="0" rIns="0" bIns="0" anchor="b">
            <a:normAutofit/>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Eléments de listes</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571744"/>
            <a:ext cx="3733797" cy="3752856"/>
          </a:xfrm>
        </p:spPr>
        <p:txBody>
          <a:bodyPr>
            <a:normAutofit fontScale="40000" lnSpcReduction="20000"/>
          </a:bodyPr>
          <a:lstStyle/>
          <a:p>
            <a:pPr algn="l" rtl="0">
              <a:buNone/>
            </a:pPr>
            <a:r>
              <a:rPr lang="fr-FR" dirty="0"/>
              <a:t>&lt;html&gt;</a:t>
            </a:r>
          </a:p>
          <a:p>
            <a:pPr algn="l" rtl="0">
              <a:buNone/>
            </a:pPr>
            <a:r>
              <a:rPr lang="fr-FR" dirty="0"/>
              <a:t>&lt;</a:t>
            </a:r>
            <a:r>
              <a:rPr lang="fr-FR" dirty="0" err="1"/>
              <a:t>head</a:t>
            </a:r>
            <a:r>
              <a:rPr lang="fr-FR" dirty="0"/>
              <a:t>&gt;</a:t>
            </a:r>
          </a:p>
          <a:p>
            <a:pPr algn="l" rtl="0">
              <a:buNone/>
            </a:pPr>
            <a:r>
              <a:rPr lang="fr-FR" dirty="0"/>
              <a:t>&lt;</a:t>
            </a:r>
            <a:r>
              <a:rPr lang="fr-FR" dirty="0" err="1"/>
              <a:t>title</a:t>
            </a:r>
            <a:r>
              <a:rPr lang="fr-FR" dirty="0"/>
              <a:t>&gt;Texte du titre&lt;/</a:t>
            </a:r>
            <a:r>
              <a:rPr lang="fr-FR" dirty="0" err="1"/>
              <a:t>title</a:t>
            </a:r>
            <a:r>
              <a:rPr lang="fr-FR" dirty="0"/>
              <a:t>&gt;</a:t>
            </a:r>
          </a:p>
          <a:p>
            <a:pPr algn="l" rtl="0">
              <a:buNone/>
            </a:pPr>
            <a:r>
              <a:rPr lang="fr-FR" dirty="0"/>
              <a:t>&lt;/</a:t>
            </a:r>
            <a:r>
              <a:rPr lang="fr-FR" dirty="0" err="1"/>
              <a:t>head</a:t>
            </a:r>
            <a:r>
              <a:rPr lang="fr-FR" dirty="0"/>
              <a:t>&gt;</a:t>
            </a:r>
          </a:p>
          <a:p>
            <a:pPr algn="l" rtl="0">
              <a:buNone/>
            </a:pPr>
            <a:r>
              <a:rPr lang="fr-FR" dirty="0"/>
              <a:t>&lt;body&gt;</a:t>
            </a:r>
          </a:p>
          <a:p>
            <a:pPr algn="l" rtl="0">
              <a:buNone/>
            </a:pPr>
            <a:r>
              <a:rPr lang="fr-FR" dirty="0"/>
              <a:t>&lt;h1&gt;R&amp;</a:t>
            </a:r>
            <a:r>
              <a:rPr lang="fr-FR" dirty="0" err="1"/>
              <a:t>eacute;pertoires</a:t>
            </a:r>
            <a:r>
              <a:rPr lang="fr-FR" dirty="0"/>
              <a:t> et menus&lt;/h1&gt;</a:t>
            </a:r>
          </a:p>
          <a:p>
            <a:pPr algn="l" rtl="0">
              <a:buNone/>
            </a:pPr>
            <a:endParaRPr lang="fr-FR" dirty="0"/>
          </a:p>
          <a:p>
            <a:pPr algn="l" rtl="0">
              <a:buNone/>
            </a:pPr>
            <a:r>
              <a:rPr lang="fr-FR" dirty="0"/>
              <a:t>&lt;</a:t>
            </a:r>
            <a:r>
              <a:rPr lang="fr-FR" dirty="0" err="1"/>
              <a:t>dir</a:t>
            </a:r>
            <a:r>
              <a:rPr lang="fr-FR" dirty="0"/>
              <a:t>&gt;</a:t>
            </a:r>
          </a:p>
          <a:p>
            <a:pPr algn="l" rtl="0">
              <a:buNone/>
            </a:pPr>
            <a:r>
              <a:rPr lang="fr-FR" dirty="0"/>
              <a:t>&lt;li&gt;/</a:t>
            </a:r>
            <a:r>
              <a:rPr lang="fr-FR" dirty="0" err="1"/>
              <a:t>usr</a:t>
            </a:r>
            <a:r>
              <a:rPr lang="fr-FR" dirty="0"/>
              <a:t>/home/&lt;/li&gt;</a:t>
            </a:r>
          </a:p>
          <a:p>
            <a:pPr algn="l" rtl="0">
              <a:buNone/>
            </a:pPr>
            <a:r>
              <a:rPr lang="fr-FR" dirty="0"/>
              <a:t>&lt;li&gt;/</a:t>
            </a:r>
            <a:r>
              <a:rPr lang="fr-FR" dirty="0" err="1"/>
              <a:t>usr</a:t>
            </a:r>
            <a:r>
              <a:rPr lang="fr-FR" dirty="0"/>
              <a:t>/home/web/&lt;/li&gt;</a:t>
            </a:r>
          </a:p>
          <a:p>
            <a:pPr algn="l" rtl="0">
              <a:buNone/>
            </a:pPr>
            <a:r>
              <a:rPr lang="fr-FR" dirty="0"/>
              <a:t>&lt;li&gt;/</a:t>
            </a:r>
            <a:r>
              <a:rPr lang="fr-FR" dirty="0" err="1"/>
              <a:t>usr</a:t>
            </a:r>
            <a:r>
              <a:rPr lang="fr-FR" dirty="0"/>
              <a:t>/home/web/data/&lt;/li&gt;</a:t>
            </a:r>
          </a:p>
          <a:p>
            <a:pPr algn="l" rtl="0">
              <a:buNone/>
            </a:pPr>
            <a:r>
              <a:rPr lang="fr-FR" dirty="0"/>
              <a:t>&lt;/</a:t>
            </a:r>
            <a:r>
              <a:rPr lang="fr-FR" dirty="0" err="1"/>
              <a:t>dir</a:t>
            </a:r>
            <a:r>
              <a:rPr lang="fr-FR" dirty="0"/>
              <a:t>&gt;</a:t>
            </a:r>
          </a:p>
          <a:p>
            <a:pPr algn="l" rtl="0">
              <a:buNone/>
            </a:pPr>
            <a:endParaRPr lang="fr-FR" dirty="0"/>
          </a:p>
          <a:p>
            <a:pPr algn="l" rtl="0">
              <a:buNone/>
            </a:pPr>
            <a:r>
              <a:rPr lang="fr-FR" dirty="0"/>
              <a:t>&lt;menu&gt;</a:t>
            </a:r>
          </a:p>
          <a:p>
            <a:pPr algn="l" rtl="0">
              <a:buNone/>
            </a:pPr>
            <a:r>
              <a:rPr lang="fr-FR" dirty="0"/>
              <a:t>&lt;li&gt;Fichier&lt;/li&gt;</a:t>
            </a:r>
          </a:p>
          <a:p>
            <a:pPr algn="l" rtl="0">
              <a:buNone/>
            </a:pPr>
            <a:r>
              <a:rPr lang="fr-FR" dirty="0"/>
              <a:t>&lt;li&gt;&amp;</a:t>
            </a:r>
            <a:r>
              <a:rPr lang="fr-FR" dirty="0" err="1"/>
              <a:t>Eacute;diter</a:t>
            </a:r>
            <a:r>
              <a:rPr lang="fr-FR" dirty="0"/>
              <a:t>&lt;/li&gt;</a:t>
            </a:r>
          </a:p>
          <a:p>
            <a:pPr algn="l" rtl="0">
              <a:buNone/>
            </a:pPr>
            <a:r>
              <a:rPr lang="fr-FR" dirty="0"/>
              <a:t>&lt;li&gt;Affichage&lt;/li&gt;</a:t>
            </a:r>
          </a:p>
          <a:p>
            <a:pPr algn="l" rtl="0">
              <a:buNone/>
            </a:pPr>
            <a:r>
              <a:rPr lang="fr-FR" dirty="0"/>
              <a:t>&lt;/menu&gt;</a:t>
            </a:r>
          </a:p>
          <a:p>
            <a:pPr algn="l" rtl="0">
              <a:buNone/>
            </a:pPr>
            <a:endParaRPr lang="fr-FR" dirty="0"/>
          </a:p>
          <a:p>
            <a:pPr algn="l" rtl="0">
              <a:buNone/>
            </a:pPr>
            <a:r>
              <a:rPr lang="fr-FR" dirty="0"/>
              <a:t>&lt;/body&gt;</a:t>
            </a:r>
          </a:p>
          <a:p>
            <a:pPr algn="l" rtl="0">
              <a:buNone/>
            </a:pPr>
            <a:r>
              <a:rPr lang="fr-FR" dirty="0"/>
              <a:t>&lt;/html&gt;</a:t>
            </a:r>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78</a:t>
            </a:fld>
            <a:endParaRPr lang="fr-FR"/>
          </a:p>
        </p:txBody>
      </p:sp>
      <p:sp>
        <p:nvSpPr>
          <p:cNvPr id="7" name="Rectangle 6"/>
          <p:cNvSpPr/>
          <p:nvPr/>
        </p:nvSpPr>
        <p:spPr>
          <a:xfrm>
            <a:off x="507972" y="1928805"/>
            <a:ext cx="5715008" cy="369332"/>
          </a:xfrm>
          <a:prstGeom prst="rect">
            <a:avLst/>
          </a:prstGeom>
        </p:spPr>
        <p:txBody>
          <a:bodyPr wrap="square">
            <a:spAutoFit/>
          </a:bodyPr>
          <a:lstStyle/>
          <a:p>
            <a:r>
              <a:rPr lang="fr-FR" dirty="0">
                <a:solidFill>
                  <a:srgbClr val="FF0000"/>
                </a:solidFill>
                <a:effectLst>
                  <a:outerShdw blurRad="38100" dist="38100" dir="2700000" algn="tl">
                    <a:srgbClr val="000000">
                      <a:alpha val="43137"/>
                    </a:srgbClr>
                  </a:outerShdw>
                </a:effectLst>
              </a:rPr>
              <a:t>Définir une liste de menus ou de répertoires</a:t>
            </a:r>
          </a:p>
        </p:txBody>
      </p:sp>
      <p:sp>
        <p:nvSpPr>
          <p:cNvPr id="8" name="Espace réservé du contenu 2"/>
          <p:cNvSpPr txBox="1">
            <a:spLocks/>
          </p:cNvSpPr>
          <p:nvPr/>
        </p:nvSpPr>
        <p:spPr>
          <a:xfrm>
            <a:off x="4381499" y="2571744"/>
            <a:ext cx="3733797" cy="3752856"/>
          </a:xfrm>
          <a:prstGeom prst="rect">
            <a:avLst/>
          </a:prstGeom>
        </p:spPr>
        <p:style>
          <a:lnRef idx="1">
            <a:schemeClr val="accent3"/>
          </a:lnRef>
          <a:fillRef idx="2">
            <a:schemeClr val="accent3"/>
          </a:fillRef>
          <a:effectRef idx="1">
            <a:schemeClr val="accent3"/>
          </a:effectRef>
          <a:fontRef idx="minor">
            <a:schemeClr val="dk1"/>
          </a:fontRef>
        </p:style>
        <p:txBody>
          <a:bodyPr vert="horz" anchor="ctr">
            <a:normAutofit lnSpcReduction="10000"/>
          </a:bodyPr>
          <a:lstStyle/>
          <a:p>
            <a:pPr marL="72000" lvl="0" eaLnBrk="1" fontAlgn="auto" hangingPunct="1">
              <a:spcBef>
                <a:spcPts val="0"/>
              </a:spcBef>
              <a:spcAft>
                <a:spcPts val="0"/>
              </a:spcAft>
              <a:buClr>
                <a:schemeClr val="accent3"/>
              </a:buClr>
              <a:buSzPct val="95000"/>
            </a:pPr>
            <a:r>
              <a:rPr lang="fr-FR" sz="1800" b="0" dirty="0"/>
              <a:t>Vous introduisez une liste de répertoires avec &lt;</a:t>
            </a:r>
            <a:r>
              <a:rPr lang="fr-FR" sz="1800" b="0" dirty="0" err="1"/>
              <a:t>dir</a:t>
            </a:r>
            <a:r>
              <a:rPr lang="fr-FR" sz="1800" b="0" dirty="0"/>
              <a:t>&gt; et la terminez avec &lt;/</a:t>
            </a:r>
            <a:r>
              <a:rPr lang="fr-FR" sz="1800" b="0" dirty="0" err="1"/>
              <a:t>dir</a:t>
            </a:r>
            <a:r>
              <a:rPr lang="fr-FR" sz="1800" b="0" dirty="0"/>
              <a:t>&gt; (</a:t>
            </a:r>
            <a:r>
              <a:rPr lang="fr-FR" sz="1800" b="0" i="1" dirty="0" err="1"/>
              <a:t>dir</a:t>
            </a:r>
            <a:r>
              <a:rPr lang="fr-FR" sz="1800" b="0" i="1" dirty="0"/>
              <a:t> = directory = répertoire</a:t>
            </a:r>
            <a:r>
              <a:rPr lang="fr-FR" sz="1800" b="0" dirty="0"/>
              <a:t>). Vous introduisez une liste de menus avec&lt;menu&gt; et la terminez avec &lt;/menu&gt;. Avec &lt;li&gt; commence dans ces deux types de liste un nouveau point de la liste (</a:t>
            </a:r>
            <a:r>
              <a:rPr lang="fr-FR" sz="1800" b="0" i="1" dirty="0"/>
              <a:t>li = </a:t>
            </a:r>
            <a:r>
              <a:rPr lang="fr-FR" sz="1800" b="0" i="1" dirty="0" err="1"/>
              <a:t>list</a:t>
            </a:r>
            <a:r>
              <a:rPr lang="fr-FR" sz="1800" b="0" i="1" dirty="0"/>
              <a:t> item = élément de liste</a:t>
            </a:r>
            <a:r>
              <a:rPr lang="fr-FR" sz="1800" b="0" dirty="0"/>
              <a:t>). Le repère de fermeture &lt;/li&gt; à la fin d'un élément de la liste n'est pas absolument nécessaire mais recommandé.</a:t>
            </a:r>
            <a:endParaRPr kumimoji="0" lang="fr-FR" sz="44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Rectangle 2"/>
          <p:cNvSpPr txBox="1">
            <a:spLocks noChangeArrowheads="1"/>
          </p:cNvSpPr>
          <p:nvPr/>
        </p:nvSpPr>
        <p:spPr>
          <a:xfrm>
            <a:off x="685800" y="304800"/>
            <a:ext cx="7772400" cy="838184"/>
          </a:xfrm>
          <a:prstGeom prst="rect">
            <a:avLst/>
          </a:prstGeom>
        </p:spPr>
        <p:txBody>
          <a:bodyPr vert="horz" lIns="0" rIns="0" bIns="0" anchor="b">
            <a:normAutofit/>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Eléments de listes</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500042"/>
            <a:ext cx="8229600" cy="642942"/>
          </a:xfrm>
        </p:spPr>
        <p:txBody>
          <a:bodyPr>
            <a:normAutofit fontScale="90000"/>
          </a:bodyPr>
          <a:lstStyle/>
          <a:p>
            <a:r>
              <a:rPr lang="fr-FR" dirty="0"/>
              <a:t>liste: </a:t>
            </a:r>
            <a:r>
              <a:rPr lang="fr-FR" dirty="0" err="1"/>
              <a:t>resumé</a:t>
            </a:r>
            <a:endParaRPr lang="fr-FR" dirty="0"/>
          </a:p>
        </p:txBody>
      </p:sp>
      <p:pic>
        <p:nvPicPr>
          <p:cNvPr id="6" name="Espace réservé du contenu 5" descr="1.png"/>
          <p:cNvPicPr>
            <a:picLocks noGrp="1" noChangeAspect="1"/>
          </p:cNvPicPr>
          <p:nvPr>
            <p:ph idx="1"/>
          </p:nvPr>
        </p:nvPicPr>
        <p:blipFill>
          <a:blip r:embed="rId2"/>
          <a:stretch>
            <a:fillRect/>
          </a:stretch>
        </p:blipFill>
        <p:spPr>
          <a:xfrm>
            <a:off x="1587479" y="1928803"/>
            <a:ext cx="1532276" cy="847619"/>
          </a:xfrm>
        </p:spPr>
      </p:pic>
      <p:sp>
        <p:nvSpPr>
          <p:cNvPr id="13" name="Espace réservé du numéro de diapositive 12"/>
          <p:cNvSpPr>
            <a:spLocks noGrp="1"/>
          </p:cNvSpPr>
          <p:nvPr>
            <p:ph type="sldNum" sz="quarter" idx="12"/>
          </p:nvPr>
        </p:nvSpPr>
        <p:spPr/>
        <p:txBody>
          <a:bodyPr/>
          <a:lstStyle/>
          <a:p>
            <a:fld id="{FCEA5FB9-EE5F-4B16-B755-8C10415D232F}" type="slidenum">
              <a:rPr lang="fr-FR" smtClean="0"/>
              <a:pPr/>
              <a:t>79</a:t>
            </a:fld>
            <a:endParaRPr lang="fr-FR"/>
          </a:p>
        </p:txBody>
      </p:sp>
      <p:pic>
        <p:nvPicPr>
          <p:cNvPr id="7" name="Image 6" descr="2.png"/>
          <p:cNvPicPr>
            <a:picLocks noChangeAspect="1"/>
          </p:cNvPicPr>
          <p:nvPr/>
        </p:nvPicPr>
        <p:blipFill>
          <a:blip r:embed="rId3"/>
          <a:stretch>
            <a:fillRect/>
          </a:stretch>
        </p:blipFill>
        <p:spPr>
          <a:xfrm>
            <a:off x="3492493" y="1928802"/>
            <a:ext cx="1540740" cy="1209524"/>
          </a:xfrm>
          <a:prstGeom prst="rect">
            <a:avLst/>
          </a:prstGeom>
        </p:spPr>
      </p:pic>
      <p:pic>
        <p:nvPicPr>
          <p:cNvPr id="8" name="Image 7" descr="3.png"/>
          <p:cNvPicPr>
            <a:picLocks noChangeAspect="1"/>
          </p:cNvPicPr>
          <p:nvPr/>
        </p:nvPicPr>
        <p:blipFill>
          <a:blip r:embed="rId4"/>
          <a:stretch>
            <a:fillRect/>
          </a:stretch>
        </p:blipFill>
        <p:spPr>
          <a:xfrm>
            <a:off x="5588007" y="1857364"/>
            <a:ext cx="1532276" cy="1219048"/>
          </a:xfrm>
          <a:prstGeom prst="rect">
            <a:avLst/>
          </a:prstGeom>
        </p:spPr>
      </p:pic>
      <p:pic>
        <p:nvPicPr>
          <p:cNvPr id="9" name="Image 8" descr="4.png"/>
          <p:cNvPicPr>
            <a:picLocks noChangeAspect="1"/>
          </p:cNvPicPr>
          <p:nvPr/>
        </p:nvPicPr>
        <p:blipFill>
          <a:blip r:embed="rId5"/>
          <a:stretch>
            <a:fillRect/>
          </a:stretch>
        </p:blipFill>
        <p:spPr>
          <a:xfrm>
            <a:off x="1142976" y="3786190"/>
            <a:ext cx="1777778" cy="1219048"/>
          </a:xfrm>
          <a:prstGeom prst="rect">
            <a:avLst/>
          </a:prstGeom>
        </p:spPr>
      </p:pic>
      <p:pic>
        <p:nvPicPr>
          <p:cNvPr id="10" name="Image 9" descr="5.png"/>
          <p:cNvPicPr>
            <a:picLocks noChangeAspect="1"/>
          </p:cNvPicPr>
          <p:nvPr/>
        </p:nvPicPr>
        <p:blipFill>
          <a:blip r:embed="rId6"/>
          <a:stretch>
            <a:fillRect/>
          </a:stretch>
        </p:blipFill>
        <p:spPr>
          <a:xfrm>
            <a:off x="3301991" y="3786190"/>
            <a:ext cx="1853968" cy="1228572"/>
          </a:xfrm>
          <a:prstGeom prst="rect">
            <a:avLst/>
          </a:prstGeom>
        </p:spPr>
      </p:pic>
      <p:pic>
        <p:nvPicPr>
          <p:cNvPr id="11" name="Image 10" descr="6.png"/>
          <p:cNvPicPr>
            <a:picLocks noChangeAspect="1"/>
          </p:cNvPicPr>
          <p:nvPr/>
        </p:nvPicPr>
        <p:blipFill>
          <a:blip r:embed="rId7"/>
          <a:stretch>
            <a:fillRect/>
          </a:stretch>
        </p:blipFill>
        <p:spPr>
          <a:xfrm>
            <a:off x="5588007" y="3786190"/>
            <a:ext cx="1913228" cy="1228572"/>
          </a:xfrm>
          <a:prstGeom prst="rect">
            <a:avLst/>
          </a:prstGeom>
        </p:spPr>
      </p:pic>
      <p:sp>
        <p:nvSpPr>
          <p:cNvPr id="12" name="ZoneTexte 11"/>
          <p:cNvSpPr txBox="1"/>
          <p:nvPr/>
        </p:nvSpPr>
        <p:spPr>
          <a:xfrm>
            <a:off x="571472" y="1214423"/>
            <a:ext cx="2095515" cy="369332"/>
          </a:xfrm>
          <a:prstGeom prst="rect">
            <a:avLst/>
          </a:prstGeom>
          <a:solidFill>
            <a:schemeClr val="bg2"/>
          </a:solidFill>
        </p:spPr>
        <p:txBody>
          <a:bodyPr wrap="square" rtlCol="0">
            <a:spAutoFit/>
          </a:bodyPr>
          <a:lstStyle/>
          <a:p>
            <a:r>
              <a:rPr lang="fr-FR" dirty="0">
                <a:solidFill>
                  <a:srgbClr val="FF0000"/>
                </a:solidFill>
                <a:effectLst>
                  <a:outerShdw blurRad="38100" dist="38100" dir="2700000" algn="tl">
                    <a:srgbClr val="000000">
                      <a:alpha val="43137"/>
                    </a:srgbClr>
                  </a:outerShdw>
                </a:effectLst>
              </a:rPr>
              <a:t>Listes à puces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85800" y="152400"/>
            <a:ext cx="7772400" cy="1143000"/>
          </a:xfrm>
        </p:spPr>
        <p:txBody>
          <a:bodyPr/>
          <a:lstStyle/>
          <a:p>
            <a:r>
              <a:rPr lang="fr-FR"/>
              <a:t>Introduction au marquage - 4</a:t>
            </a:r>
          </a:p>
        </p:txBody>
      </p:sp>
      <p:sp>
        <p:nvSpPr>
          <p:cNvPr id="89091" name="Rectangle 3"/>
          <p:cNvSpPr>
            <a:spLocks noGrp="1" noChangeArrowheads="1"/>
          </p:cNvSpPr>
          <p:nvPr>
            <p:ph idx="1"/>
          </p:nvPr>
        </p:nvSpPr>
        <p:spPr>
          <a:xfrm>
            <a:off x="203200" y="1295400"/>
            <a:ext cx="8321323" cy="5105400"/>
          </a:xfrm>
        </p:spPr>
        <p:txBody>
          <a:bodyPr/>
          <a:lstStyle/>
          <a:p>
            <a:pPr algn="l" rtl="0">
              <a:lnSpc>
                <a:spcPct val="90000"/>
              </a:lnSpc>
            </a:pPr>
            <a:endParaRPr lang="fr-FR" sz="2800" dirty="0">
              <a:cs typeface="Arial" pitchFamily="34" charset="0"/>
            </a:endParaRPr>
          </a:p>
          <a:p>
            <a:pPr algn="l" rtl="0">
              <a:lnSpc>
                <a:spcPct val="90000"/>
              </a:lnSpc>
              <a:buFontTx/>
              <a:buBlip>
                <a:blip r:embed="rId3"/>
              </a:buBlip>
            </a:pPr>
            <a:r>
              <a:rPr lang="fr-FR" sz="2800" dirty="0">
                <a:cs typeface="Arial" pitchFamily="34" charset="0"/>
              </a:rPr>
              <a:t>Le langage HTML est  </a:t>
            </a:r>
            <a:r>
              <a:rPr lang="fr-FR" sz="3200" b="1" dirty="0">
                <a:solidFill>
                  <a:srgbClr val="FF0000"/>
                </a:solidFill>
                <a:effectLst>
                  <a:outerShdw blurRad="38100" dist="38100" dir="2700000" algn="tl">
                    <a:srgbClr val="000000">
                      <a:alpha val="43137"/>
                    </a:srgbClr>
                  </a:outerShdw>
                </a:effectLst>
                <a:cs typeface="Arial" pitchFamily="34" charset="0"/>
              </a:rPr>
              <a:t>sensible à la casse</a:t>
            </a:r>
            <a:r>
              <a:rPr lang="fr-FR" sz="2800" dirty="0">
                <a:cs typeface="Arial" pitchFamily="34" charset="0"/>
              </a:rPr>
              <a:t>, toujours écrire en </a:t>
            </a:r>
            <a:r>
              <a:rPr lang="fr-FR" sz="3200" b="1" dirty="0">
                <a:solidFill>
                  <a:srgbClr val="FF0000"/>
                </a:solidFill>
                <a:effectLst>
                  <a:outerShdw blurRad="38100" dist="38100" dir="2700000" algn="tl">
                    <a:srgbClr val="000000">
                      <a:alpha val="43137"/>
                    </a:srgbClr>
                  </a:outerShdw>
                </a:effectLst>
                <a:cs typeface="Arial" pitchFamily="34" charset="0"/>
              </a:rPr>
              <a:t>minuscules</a:t>
            </a:r>
            <a:r>
              <a:rPr lang="fr-FR" sz="2800" b="1" dirty="0">
                <a:cs typeface="Arial" pitchFamily="34" charset="0"/>
              </a:rPr>
              <a:t>.</a:t>
            </a:r>
          </a:p>
          <a:p>
            <a:pPr algn="l" rtl="0">
              <a:lnSpc>
                <a:spcPct val="90000"/>
              </a:lnSpc>
              <a:buFontTx/>
              <a:buNone/>
            </a:pPr>
            <a:endParaRPr lang="fr-FR" sz="1600" b="1" dirty="0">
              <a:cs typeface="Arial" pitchFamily="34" charset="0"/>
            </a:endParaRPr>
          </a:p>
          <a:p>
            <a:pPr algn="l" rtl="0">
              <a:lnSpc>
                <a:spcPct val="90000"/>
              </a:lnSpc>
              <a:buFontTx/>
              <a:buNone/>
            </a:pPr>
            <a:r>
              <a:rPr lang="fr-FR" sz="2000" b="1" dirty="0">
                <a:cs typeface="Arial" pitchFamily="34" charset="0"/>
              </a:rPr>
              <a:t>Bon:</a:t>
            </a:r>
          </a:p>
          <a:p>
            <a:pPr algn="l" rtl="0">
              <a:lnSpc>
                <a:spcPct val="90000"/>
              </a:lnSpc>
              <a:buFontTx/>
              <a:buNone/>
            </a:pPr>
            <a:endParaRPr lang="fr-FR" sz="2000" b="1" dirty="0">
              <a:cs typeface="Arial" pitchFamily="34" charset="0"/>
            </a:endParaRPr>
          </a:p>
          <a:p>
            <a:pPr algn="l" rtl="0">
              <a:lnSpc>
                <a:spcPct val="90000"/>
              </a:lnSpc>
              <a:buFontTx/>
              <a:buNone/>
            </a:pPr>
            <a:r>
              <a:rPr lang="fr-FR" sz="2000" b="1" dirty="0">
                <a:latin typeface="Courier New" pitchFamily="49" charset="0"/>
                <a:cs typeface="Arial" pitchFamily="34" charset="0"/>
              </a:rPr>
              <a:t>		</a:t>
            </a:r>
          </a:p>
          <a:p>
            <a:pPr algn="l" rtl="0">
              <a:lnSpc>
                <a:spcPct val="90000"/>
              </a:lnSpc>
              <a:buFontTx/>
              <a:buNone/>
            </a:pPr>
            <a:endParaRPr lang="fr-FR" sz="2000" b="1" dirty="0">
              <a:latin typeface="Courier New" pitchFamily="49" charset="0"/>
              <a:cs typeface="Arial" pitchFamily="34" charset="0"/>
            </a:endParaRPr>
          </a:p>
          <a:p>
            <a:pPr algn="l" rtl="0">
              <a:lnSpc>
                <a:spcPct val="90000"/>
              </a:lnSpc>
              <a:buFontTx/>
              <a:buNone/>
            </a:pPr>
            <a:r>
              <a:rPr lang="fr-FR" sz="2000" b="1" dirty="0">
                <a:cs typeface="Arial" pitchFamily="34" charset="0"/>
              </a:rPr>
              <a:t>Mauvais:</a:t>
            </a:r>
          </a:p>
          <a:p>
            <a:pPr algn="l" rtl="0">
              <a:lnSpc>
                <a:spcPct val="90000"/>
              </a:lnSpc>
              <a:buFontTx/>
              <a:buNone/>
            </a:pPr>
            <a:r>
              <a:rPr lang="fr-FR" sz="2000" b="1" dirty="0">
                <a:latin typeface="Courier New" pitchFamily="49" charset="0"/>
                <a:cs typeface="Arial" pitchFamily="34" charset="0"/>
              </a:rPr>
              <a:t>		    </a:t>
            </a:r>
            <a:r>
              <a:rPr lang="fr-FR" sz="1800" b="1" dirty="0">
                <a:latin typeface="Courier New" pitchFamily="49" charset="0"/>
                <a:cs typeface="Arial" pitchFamily="34" charset="0"/>
              </a:rPr>
              <a:t>&lt;GRAS&gt;&lt;italique&gt;</a:t>
            </a:r>
            <a:r>
              <a:rPr lang="fr-FR" sz="1800" b="1" dirty="0">
                <a:cs typeface="Arial" pitchFamily="34" charset="0"/>
              </a:rPr>
              <a:t> </a:t>
            </a:r>
            <a:r>
              <a:rPr lang="fr-FR" sz="1800" dirty="0">
                <a:cs typeface="Arial" pitchFamily="34" charset="0"/>
              </a:rPr>
              <a:t>Le</a:t>
            </a:r>
            <a:r>
              <a:rPr lang="fr-FR" sz="1800" b="1" dirty="0">
                <a:cs typeface="Arial" pitchFamily="34" charset="0"/>
              </a:rPr>
              <a:t>  </a:t>
            </a:r>
            <a:r>
              <a:rPr lang="fr-FR" sz="1800" dirty="0">
                <a:cs typeface="Arial" pitchFamily="34" charset="0"/>
              </a:rPr>
              <a:t>cours</a:t>
            </a:r>
            <a:r>
              <a:rPr lang="fr-FR" sz="1800" b="1" dirty="0">
                <a:cs typeface="Arial" pitchFamily="34" charset="0"/>
              </a:rPr>
              <a:t> </a:t>
            </a:r>
            <a:r>
              <a:rPr lang="fr-FR" sz="1800" dirty="0">
                <a:cs typeface="Arial" pitchFamily="34" charset="0"/>
              </a:rPr>
              <a:t>HTML </a:t>
            </a:r>
            <a:r>
              <a:rPr lang="fr-FR" sz="1800" b="1" dirty="0">
                <a:latin typeface="Courier New" pitchFamily="49" charset="0"/>
                <a:cs typeface="Arial" pitchFamily="34" charset="0"/>
              </a:rPr>
              <a:t>&lt;/italique&gt;</a:t>
            </a:r>
            <a:r>
              <a:rPr lang="fr-FR" sz="1800" b="1" dirty="0">
                <a:cs typeface="Arial" pitchFamily="34" charset="0"/>
              </a:rPr>
              <a:t> </a:t>
            </a:r>
            <a:r>
              <a:rPr lang="fr-FR" sz="1800" b="1" dirty="0">
                <a:latin typeface="Courier New" pitchFamily="49" charset="0"/>
                <a:cs typeface="Arial" pitchFamily="34" charset="0"/>
              </a:rPr>
              <a:t>&lt;/GRAS&gt;</a:t>
            </a:r>
          </a:p>
          <a:p>
            <a:pPr algn="l" rtl="0">
              <a:lnSpc>
                <a:spcPct val="90000"/>
              </a:lnSpc>
              <a:buFontTx/>
              <a:buNone/>
            </a:pPr>
            <a:r>
              <a:rPr lang="fr-FR" sz="1800" b="1" dirty="0">
                <a:latin typeface="Courier New" pitchFamily="49" charset="0"/>
                <a:cs typeface="Arial" pitchFamily="34" charset="0"/>
              </a:rPr>
              <a:t>	</a:t>
            </a:r>
          </a:p>
          <a:p>
            <a:pPr algn="l" rtl="0">
              <a:lnSpc>
                <a:spcPct val="90000"/>
              </a:lnSpc>
              <a:buFontTx/>
              <a:buNone/>
            </a:pPr>
            <a:r>
              <a:rPr lang="fr-FR" sz="1800" b="1" dirty="0">
                <a:latin typeface="Courier New" pitchFamily="49" charset="0"/>
                <a:cs typeface="Arial" pitchFamily="34" charset="0"/>
              </a:rPr>
              <a:t>		    &lt;Gras&gt;&lt;ITALIQUE&gt;</a:t>
            </a:r>
            <a:r>
              <a:rPr lang="fr-FR" sz="1800" b="1" dirty="0">
                <a:cs typeface="Arial" pitchFamily="34" charset="0"/>
              </a:rPr>
              <a:t> </a:t>
            </a:r>
            <a:r>
              <a:rPr lang="fr-FR" sz="1800" dirty="0">
                <a:cs typeface="Arial" pitchFamily="34" charset="0"/>
              </a:rPr>
              <a:t>Le</a:t>
            </a:r>
            <a:r>
              <a:rPr lang="fr-FR" sz="1800" b="1" dirty="0">
                <a:cs typeface="Arial" pitchFamily="34" charset="0"/>
              </a:rPr>
              <a:t>  </a:t>
            </a:r>
            <a:r>
              <a:rPr lang="fr-FR" sz="1800" dirty="0">
                <a:cs typeface="Arial" pitchFamily="34" charset="0"/>
              </a:rPr>
              <a:t>cours</a:t>
            </a:r>
            <a:r>
              <a:rPr lang="fr-FR" sz="1800" b="1" dirty="0">
                <a:cs typeface="Arial" pitchFamily="34" charset="0"/>
              </a:rPr>
              <a:t> </a:t>
            </a:r>
            <a:r>
              <a:rPr lang="fr-FR" sz="1800" dirty="0">
                <a:cs typeface="Arial" pitchFamily="34" charset="0"/>
              </a:rPr>
              <a:t>HTML </a:t>
            </a:r>
            <a:r>
              <a:rPr lang="fr-FR" sz="1800" b="1" dirty="0">
                <a:latin typeface="Courier New" pitchFamily="49" charset="0"/>
                <a:cs typeface="Arial" pitchFamily="34" charset="0"/>
              </a:rPr>
              <a:t>&lt;/ITALIQUE&gt;</a:t>
            </a:r>
            <a:r>
              <a:rPr lang="fr-FR" sz="1800" b="1" dirty="0">
                <a:cs typeface="Arial" pitchFamily="34" charset="0"/>
              </a:rPr>
              <a:t> </a:t>
            </a:r>
            <a:r>
              <a:rPr lang="fr-FR" sz="1800" b="1" dirty="0">
                <a:latin typeface="Courier New" pitchFamily="49" charset="0"/>
                <a:cs typeface="Arial" pitchFamily="34" charset="0"/>
              </a:rPr>
              <a:t>&lt;/Gras&gt;</a:t>
            </a:r>
          </a:p>
          <a:p>
            <a:pPr algn="l" rtl="0">
              <a:lnSpc>
                <a:spcPct val="90000"/>
              </a:lnSpc>
              <a:buFontTx/>
              <a:buNone/>
            </a:pPr>
            <a:r>
              <a:rPr lang="fr-FR" sz="1800" b="1" dirty="0">
                <a:latin typeface="Courier New" pitchFamily="49" charset="0"/>
                <a:cs typeface="Arial" pitchFamily="34" charset="0"/>
              </a:rPr>
              <a:t>	</a:t>
            </a:r>
          </a:p>
          <a:p>
            <a:pPr algn="l" rtl="0">
              <a:lnSpc>
                <a:spcPct val="90000"/>
              </a:lnSpc>
              <a:buFontTx/>
              <a:buNone/>
            </a:pPr>
            <a:r>
              <a:rPr lang="fr-FR" sz="1800" b="1" dirty="0">
                <a:latin typeface="Courier New" pitchFamily="49" charset="0"/>
                <a:cs typeface="Arial" pitchFamily="34" charset="0"/>
              </a:rPr>
              <a:t>  		    &lt;GRAS&gt;&lt;ITALIQUE&gt;</a:t>
            </a:r>
            <a:r>
              <a:rPr lang="fr-FR" sz="1800" b="1" dirty="0">
                <a:cs typeface="Arial" pitchFamily="34" charset="0"/>
              </a:rPr>
              <a:t> </a:t>
            </a:r>
            <a:r>
              <a:rPr lang="fr-FR" sz="1800" dirty="0">
                <a:cs typeface="Arial" pitchFamily="34" charset="0"/>
              </a:rPr>
              <a:t>Le</a:t>
            </a:r>
            <a:r>
              <a:rPr lang="fr-FR" sz="1800" b="1" dirty="0">
                <a:cs typeface="Arial" pitchFamily="34" charset="0"/>
              </a:rPr>
              <a:t>  </a:t>
            </a:r>
            <a:r>
              <a:rPr lang="fr-FR" sz="1800" dirty="0">
                <a:cs typeface="Arial" pitchFamily="34" charset="0"/>
              </a:rPr>
              <a:t>cours</a:t>
            </a:r>
            <a:r>
              <a:rPr lang="fr-FR" sz="1800" b="1" dirty="0">
                <a:cs typeface="Arial" pitchFamily="34" charset="0"/>
              </a:rPr>
              <a:t> </a:t>
            </a:r>
            <a:r>
              <a:rPr lang="fr-FR" sz="1800" dirty="0">
                <a:cs typeface="Arial" pitchFamily="34" charset="0"/>
              </a:rPr>
              <a:t>HTML </a:t>
            </a:r>
            <a:r>
              <a:rPr lang="fr-FR" sz="1800" b="1" dirty="0">
                <a:latin typeface="Courier New" pitchFamily="49" charset="0"/>
                <a:cs typeface="Arial" pitchFamily="34" charset="0"/>
              </a:rPr>
              <a:t>&lt;/italique&gt;</a:t>
            </a:r>
            <a:r>
              <a:rPr lang="fr-FR" sz="1800" b="1" dirty="0">
                <a:cs typeface="Arial" pitchFamily="34" charset="0"/>
              </a:rPr>
              <a:t> </a:t>
            </a:r>
            <a:r>
              <a:rPr lang="fr-FR" sz="1800" b="1" dirty="0">
                <a:latin typeface="Courier New" pitchFamily="49" charset="0"/>
                <a:cs typeface="Arial" pitchFamily="34" charset="0"/>
              </a:rPr>
              <a:t>&lt;/GRAS&gt;</a:t>
            </a:r>
          </a:p>
          <a:p>
            <a:pPr algn="l" rtl="0">
              <a:lnSpc>
                <a:spcPct val="90000"/>
              </a:lnSpc>
              <a:buFontTx/>
              <a:buNone/>
            </a:pPr>
            <a:endParaRPr lang="fr-FR" sz="1800" b="1" dirty="0">
              <a:latin typeface="Courier New" pitchFamily="49" charset="0"/>
              <a:cs typeface="Arial" pitchFamily="34" charset="0"/>
            </a:endParaRP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8</a:t>
            </a:fld>
            <a:endParaRPr lang="fr-FR"/>
          </a:p>
        </p:txBody>
      </p:sp>
      <p:sp>
        <p:nvSpPr>
          <p:cNvPr id="89094" name="Text Box 6"/>
          <p:cNvSpPr txBox="1">
            <a:spLocks noChangeArrowheads="1"/>
          </p:cNvSpPr>
          <p:nvPr/>
        </p:nvSpPr>
        <p:spPr bwMode="auto">
          <a:xfrm>
            <a:off x="1286937" y="3330575"/>
            <a:ext cx="7441589" cy="400110"/>
          </a:xfrm>
          <a:prstGeom prst="rect">
            <a:avLst/>
          </a:prstGeom>
          <a:noFill/>
          <a:ln w="28575">
            <a:solidFill>
              <a:schemeClr val="tx1"/>
            </a:solidFill>
            <a:miter lim="800000"/>
            <a:headEnd/>
            <a:tailEnd/>
          </a:ln>
          <a:effectLst/>
        </p:spPr>
        <p:txBody>
          <a:bodyPr wrap="none">
            <a:spAutoFit/>
          </a:bodyPr>
          <a:lstStyle/>
          <a:p>
            <a:r>
              <a:rPr lang="fr-FR" sz="2000" dirty="0">
                <a:solidFill>
                  <a:srgbClr val="333399"/>
                </a:solidFill>
                <a:latin typeface="Courier New" pitchFamily="49" charset="0"/>
                <a:cs typeface="Arial" pitchFamily="34" charset="0"/>
              </a:rPr>
              <a:t>&lt;gras&gt;&lt;italique&gt;</a:t>
            </a:r>
            <a:r>
              <a:rPr lang="fr-FR" sz="2000" dirty="0">
                <a:solidFill>
                  <a:srgbClr val="333399"/>
                </a:solidFill>
                <a:latin typeface="Arial" pitchFamily="34" charset="0"/>
                <a:cs typeface="Arial" pitchFamily="34" charset="0"/>
              </a:rPr>
              <a:t> </a:t>
            </a:r>
            <a:r>
              <a:rPr lang="fr-FR" sz="2000" b="0" dirty="0">
                <a:solidFill>
                  <a:srgbClr val="333399"/>
                </a:solidFill>
                <a:latin typeface="Arial" pitchFamily="34" charset="0"/>
                <a:cs typeface="Arial" pitchFamily="34" charset="0"/>
              </a:rPr>
              <a:t>Le</a:t>
            </a:r>
            <a:r>
              <a:rPr lang="fr-FR" sz="2000" dirty="0">
                <a:solidFill>
                  <a:srgbClr val="333399"/>
                </a:solidFill>
                <a:latin typeface="Arial" pitchFamily="34" charset="0"/>
                <a:cs typeface="Arial" pitchFamily="34" charset="0"/>
              </a:rPr>
              <a:t>  </a:t>
            </a:r>
            <a:r>
              <a:rPr lang="fr-FR" sz="2000" b="0" dirty="0">
                <a:solidFill>
                  <a:srgbClr val="333399"/>
                </a:solidFill>
                <a:latin typeface="Arial" pitchFamily="34" charset="0"/>
                <a:cs typeface="Arial" pitchFamily="34" charset="0"/>
              </a:rPr>
              <a:t>cours</a:t>
            </a:r>
            <a:r>
              <a:rPr lang="fr-FR" sz="2000" dirty="0">
                <a:solidFill>
                  <a:srgbClr val="333399"/>
                </a:solidFill>
                <a:latin typeface="Arial" pitchFamily="34" charset="0"/>
                <a:cs typeface="Arial" pitchFamily="34" charset="0"/>
              </a:rPr>
              <a:t> </a:t>
            </a:r>
            <a:r>
              <a:rPr lang="fr-FR" sz="2000" b="0" dirty="0">
                <a:solidFill>
                  <a:srgbClr val="333399"/>
                </a:solidFill>
                <a:latin typeface="Arial" pitchFamily="34" charset="0"/>
                <a:cs typeface="Arial" pitchFamily="34" charset="0"/>
              </a:rPr>
              <a:t>HTML </a:t>
            </a:r>
            <a:r>
              <a:rPr lang="fr-FR" sz="2000" dirty="0">
                <a:solidFill>
                  <a:srgbClr val="333399"/>
                </a:solidFill>
                <a:latin typeface="Courier New" pitchFamily="49" charset="0"/>
                <a:cs typeface="Arial" pitchFamily="34" charset="0"/>
              </a:rPr>
              <a:t>&lt;/italique&gt;</a:t>
            </a:r>
            <a:r>
              <a:rPr lang="fr-FR" sz="2000" dirty="0">
                <a:solidFill>
                  <a:srgbClr val="333399"/>
                </a:solidFill>
                <a:latin typeface="Arial" pitchFamily="34" charset="0"/>
                <a:cs typeface="Arial" pitchFamily="34" charset="0"/>
              </a:rPr>
              <a:t> </a:t>
            </a:r>
            <a:r>
              <a:rPr lang="fr-FR" sz="2000" dirty="0">
                <a:solidFill>
                  <a:srgbClr val="333399"/>
                </a:solidFill>
                <a:latin typeface="Courier New" pitchFamily="49" charset="0"/>
                <a:cs typeface="Arial" pitchFamily="34" charset="0"/>
              </a:rPr>
              <a:t>&lt;/gras&gt;</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descr="7.png"/>
          <p:cNvPicPr>
            <a:picLocks noGrp="1" noChangeAspect="1"/>
          </p:cNvPicPr>
          <p:nvPr>
            <p:ph idx="1"/>
          </p:nvPr>
        </p:nvPicPr>
        <p:blipFill>
          <a:blip r:embed="rId2"/>
          <a:stretch>
            <a:fillRect/>
          </a:stretch>
        </p:blipFill>
        <p:spPr>
          <a:xfrm>
            <a:off x="2285985" y="2071678"/>
            <a:ext cx="1752381" cy="1209524"/>
          </a:xfrm>
        </p:spPr>
      </p:pic>
      <p:sp>
        <p:nvSpPr>
          <p:cNvPr id="8" name="Espace réservé du numéro de diapositive 7"/>
          <p:cNvSpPr>
            <a:spLocks noGrp="1"/>
          </p:cNvSpPr>
          <p:nvPr>
            <p:ph type="sldNum" sz="quarter" idx="12"/>
          </p:nvPr>
        </p:nvSpPr>
        <p:spPr/>
        <p:txBody>
          <a:bodyPr/>
          <a:lstStyle/>
          <a:p>
            <a:fld id="{FCEA5FB9-EE5F-4B16-B755-8C10415D232F}" type="slidenum">
              <a:rPr lang="fr-FR" smtClean="0"/>
              <a:pPr/>
              <a:t>80</a:t>
            </a:fld>
            <a:endParaRPr lang="fr-FR"/>
          </a:p>
        </p:txBody>
      </p:sp>
      <p:pic>
        <p:nvPicPr>
          <p:cNvPr id="7" name="Image 6" descr="8.png"/>
          <p:cNvPicPr>
            <a:picLocks noChangeAspect="1"/>
          </p:cNvPicPr>
          <p:nvPr/>
        </p:nvPicPr>
        <p:blipFill>
          <a:blip r:embed="rId3"/>
          <a:stretch>
            <a:fillRect/>
          </a:stretch>
        </p:blipFill>
        <p:spPr>
          <a:xfrm>
            <a:off x="4762501" y="2071678"/>
            <a:ext cx="1777778" cy="1200000"/>
          </a:xfrm>
          <a:prstGeom prst="rect">
            <a:avLst/>
          </a:prstGeom>
        </p:spPr>
      </p:pic>
      <p:pic>
        <p:nvPicPr>
          <p:cNvPr id="10" name="Image 9" descr="9.png"/>
          <p:cNvPicPr>
            <a:picLocks noChangeAspect="1"/>
          </p:cNvPicPr>
          <p:nvPr/>
        </p:nvPicPr>
        <p:blipFill>
          <a:blip r:embed="rId4"/>
          <a:stretch>
            <a:fillRect/>
          </a:stretch>
        </p:blipFill>
        <p:spPr>
          <a:xfrm>
            <a:off x="2412985" y="3643314"/>
            <a:ext cx="1600000" cy="1200000"/>
          </a:xfrm>
          <a:prstGeom prst="rect">
            <a:avLst/>
          </a:prstGeom>
        </p:spPr>
      </p:pic>
      <p:pic>
        <p:nvPicPr>
          <p:cNvPr id="11" name="Image 10" descr="10.png"/>
          <p:cNvPicPr>
            <a:picLocks noChangeAspect="1"/>
          </p:cNvPicPr>
          <p:nvPr/>
        </p:nvPicPr>
        <p:blipFill>
          <a:blip r:embed="rId5"/>
          <a:stretch>
            <a:fillRect/>
          </a:stretch>
        </p:blipFill>
        <p:spPr>
          <a:xfrm>
            <a:off x="4826002" y="3571876"/>
            <a:ext cx="1667725" cy="1390476"/>
          </a:xfrm>
          <a:prstGeom prst="rect">
            <a:avLst/>
          </a:prstGeom>
        </p:spPr>
      </p:pic>
      <p:sp>
        <p:nvSpPr>
          <p:cNvPr id="12" name="Titre 1"/>
          <p:cNvSpPr txBox="1">
            <a:spLocks/>
          </p:cNvSpPr>
          <p:nvPr/>
        </p:nvSpPr>
        <p:spPr>
          <a:xfrm>
            <a:off x="444471" y="500042"/>
            <a:ext cx="8229600" cy="642942"/>
          </a:xfrm>
          <a:prstGeom prst="rect">
            <a:avLst/>
          </a:prstGeom>
        </p:spPr>
        <p:txBody>
          <a:bodyPr vert="horz" lIns="0" rIns="0" bIns="0" anchor="b">
            <a:normAutofit fontScale="90000" lnSpcReduction="20000"/>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a:ln>
                  <a:noFill/>
                </a:ln>
                <a:solidFill>
                  <a:schemeClr val="tx2"/>
                </a:solidFill>
                <a:effectLst/>
                <a:uLnTx/>
                <a:uFillTx/>
                <a:latin typeface="+mj-lt"/>
                <a:ea typeface="+mj-ea"/>
                <a:cs typeface="+mj-cs"/>
              </a:rPr>
              <a:t>liste: resumé</a:t>
            </a:r>
            <a:endParaRPr kumimoji="0" lang="fr-FR" sz="5000" b="0" i="0" u="none" strike="noStrike" kern="1200" cap="none" spc="0" normalizeH="0" baseline="0" noProof="0" dirty="0">
              <a:ln>
                <a:noFill/>
              </a:ln>
              <a:solidFill>
                <a:schemeClr val="tx2"/>
              </a:solidFill>
              <a:effectLst/>
              <a:uLnTx/>
              <a:uFillTx/>
              <a:latin typeface="+mj-lt"/>
              <a:ea typeface="+mj-ea"/>
              <a:cs typeface="+mj-cs"/>
            </a:endParaRPr>
          </a:p>
        </p:txBody>
      </p:sp>
      <p:sp>
        <p:nvSpPr>
          <p:cNvPr id="13" name="ZoneTexte 12"/>
          <p:cNvSpPr txBox="1"/>
          <p:nvPr/>
        </p:nvSpPr>
        <p:spPr>
          <a:xfrm>
            <a:off x="507971" y="1285861"/>
            <a:ext cx="2222516" cy="369332"/>
          </a:xfrm>
          <a:prstGeom prst="rect">
            <a:avLst/>
          </a:prstGeom>
          <a:solidFill>
            <a:schemeClr val="bg2"/>
          </a:solidFill>
        </p:spPr>
        <p:txBody>
          <a:bodyPr wrap="square" rtlCol="0">
            <a:spAutoFit/>
          </a:bodyPr>
          <a:lstStyle/>
          <a:p>
            <a:r>
              <a:rPr lang="fr-FR" dirty="0">
                <a:solidFill>
                  <a:srgbClr val="FF0000"/>
                </a:solidFill>
                <a:effectLst>
                  <a:outerShdw blurRad="38100" dist="38100" dir="2700000" algn="tl">
                    <a:srgbClr val="000000">
                      <a:alpha val="43137"/>
                    </a:srgbClr>
                  </a:outerShdw>
                </a:effectLst>
              </a:rPr>
              <a:t>Listes numérotée</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
          <p:cNvSpPr>
            <a:spLocks noGrp="1"/>
          </p:cNvSpPr>
          <p:nvPr>
            <p:ph type="title"/>
          </p:nvPr>
        </p:nvSpPr>
        <p:spPr>
          <a:xfrm>
            <a:off x="444471" y="642918"/>
            <a:ext cx="8229600" cy="642942"/>
          </a:xfrm>
        </p:spPr>
        <p:txBody>
          <a:bodyPr>
            <a:normAutofit fontScale="90000"/>
          </a:bodyPr>
          <a:lstStyle/>
          <a:p>
            <a:r>
              <a:rPr lang="fr-FR" dirty="0"/>
              <a:t>liste: </a:t>
            </a:r>
            <a:r>
              <a:rPr lang="fr-FR" dirty="0" err="1"/>
              <a:t>resumé</a:t>
            </a:r>
            <a:endParaRPr lang="fr-FR" dirty="0"/>
          </a:p>
        </p:txBody>
      </p:sp>
      <p:pic>
        <p:nvPicPr>
          <p:cNvPr id="12" name="Espace réservé du contenu 11" descr="11.png"/>
          <p:cNvPicPr>
            <a:picLocks noGrp="1" noChangeAspect="1"/>
          </p:cNvPicPr>
          <p:nvPr>
            <p:ph idx="1"/>
          </p:nvPr>
        </p:nvPicPr>
        <p:blipFill>
          <a:blip r:embed="rId2"/>
          <a:stretch>
            <a:fillRect/>
          </a:stretch>
        </p:blipFill>
        <p:spPr>
          <a:xfrm>
            <a:off x="3111490" y="2214554"/>
            <a:ext cx="2328043" cy="3095276"/>
          </a:xfrm>
        </p:spPr>
      </p:pic>
      <p:sp>
        <p:nvSpPr>
          <p:cNvPr id="5" name="Espace réservé du numéro de diapositive 4"/>
          <p:cNvSpPr>
            <a:spLocks noGrp="1"/>
          </p:cNvSpPr>
          <p:nvPr>
            <p:ph type="sldNum" sz="quarter" idx="12"/>
          </p:nvPr>
        </p:nvSpPr>
        <p:spPr/>
        <p:txBody>
          <a:bodyPr/>
          <a:lstStyle/>
          <a:p>
            <a:fld id="{FCEA5FB9-EE5F-4B16-B755-8C10415D232F}" type="slidenum">
              <a:rPr lang="fr-FR" smtClean="0"/>
              <a:pPr/>
              <a:t>81</a:t>
            </a:fld>
            <a:endParaRPr lang="fr-FR"/>
          </a:p>
        </p:txBody>
      </p:sp>
      <p:sp>
        <p:nvSpPr>
          <p:cNvPr id="14" name="ZoneTexte 13"/>
          <p:cNvSpPr txBox="1"/>
          <p:nvPr/>
        </p:nvSpPr>
        <p:spPr>
          <a:xfrm>
            <a:off x="507971" y="1428737"/>
            <a:ext cx="2095515" cy="369332"/>
          </a:xfrm>
          <a:prstGeom prst="rect">
            <a:avLst/>
          </a:prstGeom>
          <a:solidFill>
            <a:schemeClr val="bg2"/>
          </a:solidFill>
        </p:spPr>
        <p:txBody>
          <a:bodyPr wrap="square" rtlCol="0">
            <a:spAutoFit/>
          </a:bodyPr>
          <a:lstStyle/>
          <a:p>
            <a:r>
              <a:rPr lang="fr-FR" dirty="0">
                <a:solidFill>
                  <a:srgbClr val="FF0000"/>
                </a:solidFill>
                <a:effectLst>
                  <a:outerShdw blurRad="38100" dist="38100" dir="2700000" algn="tl">
                    <a:srgbClr val="000000">
                      <a:alpha val="43137"/>
                    </a:srgbClr>
                  </a:outerShdw>
                </a:effectLst>
              </a:rPr>
              <a:t>Listes emboitées</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5400" dirty="0">
                <a:solidFill>
                  <a:schemeClr val="tx2"/>
                </a:solidFill>
                <a:effectLst>
                  <a:outerShdw blurRad="38100" dist="38100" dir="2700000" algn="tl">
                    <a:srgbClr val="000000">
                      <a:alpha val="43137"/>
                    </a:srgbClr>
                  </a:outerShdw>
                </a:effectLst>
              </a:rPr>
              <a:t>Les tableaux</a:t>
            </a:r>
            <a:endParaRPr lang="fr-FR" dirty="0">
              <a:solidFill>
                <a:schemeClr val="tx2"/>
              </a:solidFill>
            </a:endParaRPr>
          </a:p>
        </p:txBody>
      </p:sp>
      <p:sp>
        <p:nvSpPr>
          <p:cNvPr id="3" name="Espace réservé du texte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1C1033F-5B93-4698-8ED8-0E2C33BA0540}" type="slidenum">
              <a:rPr lang="fr-FR" smtClean="0"/>
              <a:pPr/>
              <a:t>82</a:t>
            </a:fld>
            <a:endParaRPr lang="fr-F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idx="1"/>
          </p:nvPr>
        </p:nvSpPr>
        <p:spPr>
          <a:xfrm>
            <a:off x="812804" y="1447800"/>
            <a:ext cx="7596012" cy="5029200"/>
          </a:xfrm>
          <a:noFill/>
          <a:ln/>
        </p:spPr>
        <p:txBody>
          <a:bodyPr>
            <a:normAutofit/>
          </a:bodyPr>
          <a:lstStyle/>
          <a:p>
            <a:pPr algn="ctr">
              <a:lnSpc>
                <a:spcPct val="115000"/>
              </a:lnSpc>
              <a:buFontTx/>
              <a:buNone/>
            </a:pPr>
            <a:r>
              <a:rPr lang="fr-FR" sz="3200" b="1" dirty="0">
                <a:latin typeface="Courier New" pitchFamily="49" charset="0"/>
              </a:rPr>
              <a:t>&lt;table&gt; . . &lt;/table&gt;</a:t>
            </a:r>
          </a:p>
          <a:p>
            <a:pPr algn="ctr">
              <a:lnSpc>
                <a:spcPct val="80000"/>
              </a:lnSpc>
              <a:buFontTx/>
              <a:buNone/>
            </a:pPr>
            <a:endParaRPr lang="fr-FR" sz="2800" b="1" dirty="0"/>
          </a:p>
          <a:p>
            <a:pPr algn="ctr">
              <a:lnSpc>
                <a:spcPct val="80000"/>
              </a:lnSpc>
              <a:buFontTx/>
              <a:buNone/>
            </a:pPr>
            <a:r>
              <a:rPr lang="fr-FR" sz="2800" b="1" dirty="0"/>
              <a:t>Définit un tableau</a:t>
            </a:r>
          </a:p>
          <a:p>
            <a:pPr algn="ctr">
              <a:lnSpc>
                <a:spcPct val="80000"/>
              </a:lnSpc>
              <a:buFontTx/>
              <a:buNone/>
            </a:pPr>
            <a:endParaRPr lang="fr-FR" sz="2800" b="1" dirty="0"/>
          </a:p>
          <a:p>
            <a:pPr algn="ctr">
              <a:lnSpc>
                <a:spcPct val="80000"/>
              </a:lnSpc>
              <a:buFontTx/>
              <a:buNone/>
            </a:pPr>
            <a:r>
              <a:rPr lang="fr-FR" sz="2400" b="1" dirty="0"/>
              <a:t>Principaux attributs:</a:t>
            </a:r>
          </a:p>
          <a:p>
            <a:pPr algn="ctr">
              <a:lnSpc>
                <a:spcPct val="80000"/>
              </a:lnSpc>
              <a:buFontTx/>
              <a:buNone/>
            </a:pPr>
            <a:endParaRPr lang="fr-FR" sz="2400" b="1" dirty="0"/>
          </a:p>
          <a:p>
            <a:pPr algn="ctr">
              <a:lnSpc>
                <a:spcPct val="80000"/>
              </a:lnSpc>
              <a:buFontTx/>
              <a:buNone/>
            </a:pPr>
            <a:r>
              <a:rPr lang="fr-FR" sz="2400" b="1" dirty="0" err="1">
                <a:latin typeface="Courier New" pitchFamily="49" charset="0"/>
              </a:rPr>
              <a:t>align</a:t>
            </a:r>
            <a:r>
              <a:rPr lang="fr-FR" sz="2400" b="1" dirty="0">
                <a:latin typeface="Courier New" pitchFamily="49" charset="0"/>
              </a:rPr>
              <a:t> = </a:t>
            </a:r>
            <a:r>
              <a:rPr lang="fr-FR" sz="2400" b="1" i="1" dirty="0">
                <a:latin typeface="Courier New" pitchFamily="49" charset="0"/>
              </a:rPr>
              <a:t>position</a:t>
            </a:r>
          </a:p>
          <a:p>
            <a:pPr algn="ctr">
              <a:lnSpc>
                <a:spcPct val="80000"/>
              </a:lnSpc>
              <a:buFontTx/>
              <a:buNone/>
            </a:pPr>
            <a:r>
              <a:rPr lang="fr-FR" sz="2400" b="1" dirty="0" err="1">
                <a:latin typeface="Courier New" pitchFamily="49" charset="0"/>
              </a:rPr>
              <a:t>bgcolor</a:t>
            </a:r>
            <a:r>
              <a:rPr lang="fr-FR" sz="2400" b="1" dirty="0">
                <a:latin typeface="Courier New" pitchFamily="49" charset="0"/>
              </a:rPr>
              <a:t> = </a:t>
            </a:r>
            <a:r>
              <a:rPr lang="fr-FR" sz="2400" b="1" i="1" dirty="0" err="1">
                <a:latin typeface="Courier New" pitchFamily="49" charset="0"/>
              </a:rPr>
              <a:t>color</a:t>
            </a:r>
            <a:r>
              <a:rPr lang="fr-FR" sz="2400" b="1" i="1" dirty="0">
                <a:latin typeface="Courier New" pitchFamily="49" charset="0"/>
              </a:rPr>
              <a:t> </a:t>
            </a:r>
          </a:p>
          <a:p>
            <a:pPr algn="ctr">
              <a:lnSpc>
                <a:spcPct val="80000"/>
              </a:lnSpc>
              <a:buFontTx/>
              <a:buNone/>
            </a:pPr>
            <a:r>
              <a:rPr lang="fr-FR" sz="2400" b="1" dirty="0">
                <a:latin typeface="Courier New" pitchFamily="49" charset="0"/>
              </a:rPr>
              <a:t>border = n</a:t>
            </a:r>
          </a:p>
          <a:p>
            <a:pPr algn="ctr">
              <a:lnSpc>
                <a:spcPct val="80000"/>
              </a:lnSpc>
              <a:buFontTx/>
              <a:buNone/>
            </a:pPr>
            <a:r>
              <a:rPr lang="fr-FR" sz="2400" b="1" dirty="0" err="1">
                <a:latin typeface="Courier New" pitchFamily="49" charset="0"/>
              </a:rPr>
              <a:t>cellpadding</a:t>
            </a:r>
            <a:r>
              <a:rPr lang="fr-FR" sz="2400" b="1" dirty="0">
                <a:latin typeface="Courier New" pitchFamily="49" charset="0"/>
              </a:rPr>
              <a:t> = n</a:t>
            </a:r>
          </a:p>
          <a:p>
            <a:pPr algn="ctr">
              <a:lnSpc>
                <a:spcPct val="80000"/>
              </a:lnSpc>
              <a:buFontTx/>
              <a:buNone/>
            </a:pPr>
            <a:r>
              <a:rPr lang="fr-FR" sz="2400" b="1" dirty="0" err="1">
                <a:latin typeface="Courier New" pitchFamily="49" charset="0"/>
              </a:rPr>
              <a:t>cellspacing</a:t>
            </a:r>
            <a:r>
              <a:rPr lang="fr-FR" sz="2400" b="1" dirty="0">
                <a:latin typeface="Courier New" pitchFamily="49" charset="0"/>
              </a:rPr>
              <a:t> = n</a:t>
            </a:r>
          </a:p>
          <a:p>
            <a:pPr algn="ctr">
              <a:lnSpc>
                <a:spcPct val="80000"/>
              </a:lnSpc>
              <a:buFontTx/>
              <a:buNone/>
            </a:pPr>
            <a:r>
              <a:rPr lang="fr-FR" sz="2400" b="1" dirty="0" err="1">
                <a:latin typeface="Courier New" pitchFamily="49" charset="0"/>
              </a:rPr>
              <a:t>width</a:t>
            </a:r>
            <a:r>
              <a:rPr lang="fr-FR" sz="2400" b="1" dirty="0">
                <a:latin typeface="Courier New" pitchFamily="49" charset="0"/>
              </a:rPr>
              <a:t> = n</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83</a:t>
            </a:fld>
            <a:endParaRPr lang="fr-FR"/>
          </a:p>
        </p:txBody>
      </p:sp>
      <p:sp>
        <p:nvSpPr>
          <p:cNvPr id="7" name="Rectangle 2"/>
          <p:cNvSpPr txBox="1">
            <a:spLocks noChangeArrowheads="1"/>
          </p:cNvSpPr>
          <p:nvPr/>
        </p:nvSpPr>
        <p:spPr>
          <a:xfrm>
            <a:off x="685800" y="76200"/>
            <a:ext cx="7772400" cy="1066784"/>
          </a:xfrm>
          <a:prstGeom prst="rect">
            <a:avLst/>
          </a:prstGeom>
        </p:spPr>
        <p:txBody>
          <a:bodyPr vert="horz" lIns="0" rIns="0" bIns="0" anchor="b">
            <a:normAutofit/>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685800" y="76200"/>
            <a:ext cx="7772400" cy="1143000"/>
          </a:xfrm>
        </p:spPr>
        <p:txBody>
          <a:bodyPr/>
          <a:lstStyle/>
          <a:p>
            <a:r>
              <a:rPr lang="fr-FR" dirty="0">
                <a:solidFill>
                  <a:srgbClr val="000066"/>
                </a:solidFill>
              </a:rPr>
              <a:t>Les tableaux</a:t>
            </a:r>
          </a:p>
        </p:txBody>
      </p:sp>
      <p:sp>
        <p:nvSpPr>
          <p:cNvPr id="101379" name="Rectangle 3"/>
          <p:cNvSpPr>
            <a:spLocks noGrp="1" noChangeArrowheads="1"/>
          </p:cNvSpPr>
          <p:nvPr>
            <p:ph idx="1"/>
          </p:nvPr>
        </p:nvSpPr>
        <p:spPr>
          <a:xfrm>
            <a:off x="914402" y="1295400"/>
            <a:ext cx="7596012" cy="5334000"/>
          </a:xfrm>
          <a:noFill/>
          <a:ln/>
        </p:spPr>
        <p:txBody>
          <a:bodyPr/>
          <a:lstStyle/>
          <a:p>
            <a:pPr algn="ctr">
              <a:lnSpc>
                <a:spcPct val="115000"/>
              </a:lnSpc>
              <a:buFontTx/>
              <a:buNone/>
            </a:pPr>
            <a:r>
              <a:rPr lang="fr-FR" sz="2800" b="1" dirty="0">
                <a:latin typeface="Courier New" pitchFamily="49" charset="0"/>
              </a:rPr>
              <a:t>&lt;tr&gt; . . &lt;/tr&gt;</a:t>
            </a:r>
          </a:p>
          <a:p>
            <a:pPr algn="ctr">
              <a:lnSpc>
                <a:spcPct val="80000"/>
              </a:lnSpc>
              <a:buFontTx/>
              <a:buNone/>
            </a:pPr>
            <a:endParaRPr lang="fr-FR" b="1" dirty="0"/>
          </a:p>
          <a:p>
            <a:pPr algn="ctr">
              <a:lnSpc>
                <a:spcPct val="80000"/>
              </a:lnSpc>
              <a:buFontTx/>
              <a:buNone/>
            </a:pPr>
            <a:r>
              <a:rPr lang="fr-FR" b="1" dirty="0"/>
              <a:t>Définit une ligne d'un tableau</a:t>
            </a:r>
          </a:p>
          <a:p>
            <a:pPr algn="ctr">
              <a:lnSpc>
                <a:spcPct val="80000"/>
              </a:lnSpc>
              <a:buFontTx/>
              <a:buNone/>
            </a:pPr>
            <a:endParaRPr lang="fr-FR" b="1" dirty="0"/>
          </a:p>
          <a:p>
            <a:pPr algn="ctr">
              <a:spcBef>
                <a:spcPct val="0"/>
              </a:spcBef>
              <a:buClrTx/>
              <a:buSzTx/>
              <a:buFontTx/>
              <a:buNone/>
            </a:pPr>
            <a:r>
              <a:rPr lang="fr-FR" sz="1800" b="1" dirty="0"/>
              <a:t>Principaux attributs :</a:t>
            </a:r>
          </a:p>
          <a:p>
            <a:pPr algn="ctr">
              <a:spcBef>
                <a:spcPct val="0"/>
              </a:spcBef>
              <a:buClrTx/>
              <a:buSzTx/>
              <a:buFontTx/>
              <a:buNone/>
            </a:pPr>
            <a:endParaRPr lang="fr-FR" sz="2000" b="1" dirty="0"/>
          </a:p>
          <a:p>
            <a:pPr algn="ctr">
              <a:lnSpc>
                <a:spcPct val="80000"/>
              </a:lnSpc>
              <a:buFontTx/>
              <a:buNone/>
            </a:pPr>
            <a:r>
              <a:rPr lang="fr-FR" sz="2000" b="1" dirty="0" err="1">
                <a:latin typeface="Courier New" pitchFamily="49" charset="0"/>
              </a:rPr>
              <a:t>align</a:t>
            </a:r>
            <a:r>
              <a:rPr lang="fr-FR" sz="2000" b="1" dirty="0">
                <a:latin typeface="Courier New" pitchFamily="49" charset="0"/>
              </a:rPr>
              <a:t> = </a:t>
            </a:r>
            <a:r>
              <a:rPr lang="fr-FR" sz="2000" b="1" i="1" dirty="0" err="1">
                <a:latin typeface="Courier New" pitchFamily="49" charset="0"/>
              </a:rPr>
              <a:t>left,center,right</a:t>
            </a:r>
            <a:endParaRPr lang="fr-FR" sz="2000" b="1" i="1" dirty="0">
              <a:latin typeface="Courier New" pitchFamily="49" charset="0"/>
            </a:endParaRPr>
          </a:p>
          <a:p>
            <a:pPr algn="ctr">
              <a:lnSpc>
                <a:spcPct val="80000"/>
              </a:lnSpc>
              <a:buFontTx/>
              <a:buNone/>
            </a:pPr>
            <a:r>
              <a:rPr lang="fr-FR" sz="2000" b="1" dirty="0" err="1">
                <a:latin typeface="Courier New" pitchFamily="49" charset="0"/>
              </a:rPr>
              <a:t>valign</a:t>
            </a:r>
            <a:r>
              <a:rPr lang="fr-FR" sz="2000" b="1" dirty="0">
                <a:latin typeface="Courier New" pitchFamily="49" charset="0"/>
              </a:rPr>
              <a:t> = </a:t>
            </a:r>
            <a:r>
              <a:rPr lang="fr-FR" sz="2000" b="1" i="1" dirty="0">
                <a:latin typeface="Courier New" pitchFamily="49" charset="0"/>
              </a:rPr>
              <a:t>top, middle, </a:t>
            </a:r>
            <a:r>
              <a:rPr lang="fr-FR" sz="2000" b="1" i="1" dirty="0" err="1">
                <a:latin typeface="Courier New" pitchFamily="49" charset="0"/>
              </a:rPr>
              <a:t>bottom</a:t>
            </a:r>
            <a:endParaRPr lang="fr-FR" sz="2000" b="1" i="1" dirty="0">
              <a:latin typeface="Courier New" pitchFamily="49" charset="0"/>
            </a:endParaRPr>
          </a:p>
          <a:p>
            <a:pPr algn="ctr">
              <a:lnSpc>
                <a:spcPct val="80000"/>
              </a:lnSpc>
              <a:buFontTx/>
              <a:buNone/>
            </a:pPr>
            <a:r>
              <a:rPr lang="fr-FR" sz="2000" b="1" dirty="0" err="1">
                <a:latin typeface="Courier New" pitchFamily="49" charset="0"/>
              </a:rPr>
              <a:t>bgcolor</a:t>
            </a:r>
            <a:r>
              <a:rPr lang="fr-FR" sz="2000" b="1" dirty="0">
                <a:latin typeface="Courier New" pitchFamily="49" charset="0"/>
              </a:rPr>
              <a:t> = </a:t>
            </a:r>
            <a:r>
              <a:rPr lang="fr-FR" sz="2000" b="1" i="1" dirty="0" err="1">
                <a:latin typeface="Courier New" pitchFamily="49" charset="0"/>
              </a:rPr>
              <a:t>color</a:t>
            </a:r>
            <a:r>
              <a:rPr lang="fr-FR" sz="2000" b="1" i="1" dirty="0">
                <a:latin typeface="Courier New" pitchFamily="49" charset="0"/>
              </a:rPr>
              <a:t> </a:t>
            </a:r>
          </a:p>
          <a:p>
            <a:pPr algn="ctr">
              <a:lnSpc>
                <a:spcPct val="80000"/>
              </a:lnSpc>
              <a:buFontTx/>
              <a:buNone/>
            </a:pPr>
            <a:r>
              <a:rPr lang="fr-FR" sz="2000" b="1" dirty="0">
                <a:latin typeface="Courier New" pitchFamily="49" charset="0"/>
              </a:rPr>
              <a:t>border = n</a:t>
            </a:r>
          </a:p>
          <a:p>
            <a:pPr algn="ctr">
              <a:lnSpc>
                <a:spcPct val="80000"/>
              </a:lnSpc>
              <a:buFontTx/>
              <a:buNone/>
            </a:pPr>
            <a:endParaRPr lang="fr-FR" sz="2000" b="1" dirty="0">
              <a:latin typeface="Courier New" pitchFamily="49" charset="0"/>
            </a:endParaRP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84</a:t>
            </a:fld>
            <a:endParaRPr lang="fr-F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685800" y="76200"/>
            <a:ext cx="7772400" cy="1143000"/>
          </a:xfrm>
        </p:spPr>
        <p:txBody>
          <a:bodyPr/>
          <a:lstStyle/>
          <a:p>
            <a:r>
              <a:rPr lang="fr-FR" dirty="0">
                <a:solidFill>
                  <a:srgbClr val="000066"/>
                </a:solidFill>
              </a:rPr>
              <a:t>Les tableaux</a:t>
            </a:r>
          </a:p>
        </p:txBody>
      </p:sp>
      <p:sp>
        <p:nvSpPr>
          <p:cNvPr id="102403" name="Rectangle 3"/>
          <p:cNvSpPr>
            <a:spLocks noGrp="1" noChangeArrowheads="1"/>
          </p:cNvSpPr>
          <p:nvPr>
            <p:ph idx="1"/>
          </p:nvPr>
        </p:nvSpPr>
        <p:spPr>
          <a:xfrm>
            <a:off x="812804" y="1295400"/>
            <a:ext cx="7596012" cy="5334000"/>
          </a:xfrm>
          <a:noFill/>
          <a:ln/>
        </p:spPr>
        <p:txBody>
          <a:bodyPr/>
          <a:lstStyle/>
          <a:p>
            <a:pPr algn="ctr">
              <a:lnSpc>
                <a:spcPct val="115000"/>
              </a:lnSpc>
              <a:buFontTx/>
              <a:buNone/>
            </a:pPr>
            <a:r>
              <a:rPr lang="fr-FR" sz="2800" b="1">
                <a:latin typeface="Courier New" pitchFamily="49" charset="0"/>
              </a:rPr>
              <a:t>&lt;td&gt; . . &lt;/td&gt;</a:t>
            </a:r>
          </a:p>
          <a:p>
            <a:pPr algn="ctr">
              <a:lnSpc>
                <a:spcPct val="80000"/>
              </a:lnSpc>
              <a:buFontTx/>
              <a:buNone/>
            </a:pPr>
            <a:endParaRPr lang="fr-FR" b="1"/>
          </a:p>
          <a:p>
            <a:pPr algn="ctr">
              <a:lnSpc>
                <a:spcPct val="80000"/>
              </a:lnSpc>
              <a:buFontTx/>
              <a:buNone/>
            </a:pPr>
            <a:r>
              <a:rPr lang="fr-FR" b="1"/>
              <a:t>Définit une cellule de données</a:t>
            </a:r>
          </a:p>
          <a:p>
            <a:pPr algn="ctr">
              <a:lnSpc>
                <a:spcPct val="80000"/>
              </a:lnSpc>
              <a:buFontTx/>
              <a:buNone/>
            </a:pPr>
            <a:endParaRPr lang="fr-FR" b="1"/>
          </a:p>
          <a:p>
            <a:pPr algn="ctr">
              <a:spcBef>
                <a:spcPct val="0"/>
              </a:spcBef>
              <a:buClrTx/>
              <a:buSzTx/>
              <a:buFontTx/>
              <a:buNone/>
            </a:pPr>
            <a:r>
              <a:rPr lang="fr-FR" sz="1800" b="1"/>
              <a:t>Principaux attributs :</a:t>
            </a:r>
          </a:p>
          <a:p>
            <a:pPr algn="ctr">
              <a:spcBef>
                <a:spcPct val="0"/>
              </a:spcBef>
              <a:buClrTx/>
              <a:buSzTx/>
              <a:buFontTx/>
              <a:buNone/>
            </a:pPr>
            <a:endParaRPr lang="fr-FR" sz="2000" b="1"/>
          </a:p>
          <a:p>
            <a:pPr algn="ctr">
              <a:lnSpc>
                <a:spcPct val="80000"/>
              </a:lnSpc>
              <a:buFontTx/>
              <a:buNone/>
            </a:pPr>
            <a:r>
              <a:rPr lang="fr-FR" sz="2000" b="1">
                <a:latin typeface="Courier New" pitchFamily="49" charset="0"/>
              </a:rPr>
              <a:t>align = </a:t>
            </a:r>
            <a:r>
              <a:rPr lang="fr-FR" sz="2000" b="1" i="1">
                <a:latin typeface="Courier New" pitchFamily="49" charset="0"/>
              </a:rPr>
              <a:t>type</a:t>
            </a:r>
          </a:p>
          <a:p>
            <a:pPr algn="ctr">
              <a:lnSpc>
                <a:spcPct val="80000"/>
              </a:lnSpc>
              <a:buFontTx/>
              <a:buNone/>
            </a:pPr>
            <a:r>
              <a:rPr lang="fr-FR" sz="2000" b="1">
                <a:latin typeface="Courier New" pitchFamily="49" charset="0"/>
              </a:rPr>
              <a:t>valign = </a:t>
            </a:r>
            <a:r>
              <a:rPr lang="fr-FR" sz="2000" b="1" i="1">
                <a:latin typeface="Courier New" pitchFamily="49" charset="0"/>
              </a:rPr>
              <a:t>type</a:t>
            </a:r>
          </a:p>
          <a:p>
            <a:pPr algn="ctr">
              <a:lnSpc>
                <a:spcPct val="80000"/>
              </a:lnSpc>
              <a:buFontTx/>
              <a:buNone/>
            </a:pPr>
            <a:r>
              <a:rPr lang="fr-FR" sz="2000" b="1">
                <a:latin typeface="Courier New" pitchFamily="49" charset="0"/>
              </a:rPr>
              <a:t>bgcolor = </a:t>
            </a:r>
            <a:r>
              <a:rPr lang="fr-FR" sz="2000" b="1" i="1">
                <a:latin typeface="Courier New" pitchFamily="49" charset="0"/>
              </a:rPr>
              <a:t>color </a:t>
            </a:r>
          </a:p>
          <a:p>
            <a:pPr algn="ctr">
              <a:lnSpc>
                <a:spcPct val="80000"/>
              </a:lnSpc>
              <a:buFontTx/>
              <a:buNone/>
            </a:pPr>
            <a:r>
              <a:rPr lang="fr-FR" sz="2000" b="1">
                <a:latin typeface="Courier New" pitchFamily="49" charset="0"/>
              </a:rPr>
              <a:t>colspan, rowspan = n</a:t>
            </a:r>
          </a:p>
          <a:p>
            <a:pPr algn="ctr">
              <a:lnSpc>
                <a:spcPct val="80000"/>
              </a:lnSpc>
              <a:buFontTx/>
              <a:buNone/>
            </a:pPr>
            <a:r>
              <a:rPr lang="fr-FR" sz="2000" b="1">
                <a:latin typeface="Courier New" pitchFamily="49" charset="0"/>
              </a:rPr>
              <a:t>height, width = n</a:t>
            </a:r>
          </a:p>
          <a:p>
            <a:pPr algn="ctr">
              <a:lnSpc>
                <a:spcPct val="80000"/>
              </a:lnSpc>
              <a:buFontTx/>
              <a:buNone/>
            </a:pPr>
            <a:endParaRPr lang="fr-FR" sz="2000" b="1">
              <a:latin typeface="Courier New" pitchFamily="49" charset="0"/>
            </a:endParaRP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85</a:t>
            </a:fld>
            <a:endParaRPr lang="fr-F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00174"/>
            <a:ext cx="8229600" cy="4824426"/>
          </a:xfrm>
        </p:spPr>
        <p:txBody>
          <a:bodyPr/>
          <a:lstStyle/>
          <a:p>
            <a:pPr algn="l" rtl="0"/>
            <a:endParaRPr lang="fr-FR" b="1" dirty="0">
              <a:latin typeface="Courier New" pitchFamily="49" charset="0"/>
            </a:endParaRPr>
          </a:p>
          <a:p>
            <a:pPr algn="l" rtl="0"/>
            <a:endParaRPr lang="fr-FR" dirty="0"/>
          </a:p>
        </p:txBody>
      </p:sp>
      <p:sp>
        <p:nvSpPr>
          <p:cNvPr id="8" name="Espace réservé du numéro de diapositive 7"/>
          <p:cNvSpPr>
            <a:spLocks noGrp="1"/>
          </p:cNvSpPr>
          <p:nvPr>
            <p:ph type="sldNum" sz="quarter" idx="12"/>
          </p:nvPr>
        </p:nvSpPr>
        <p:spPr/>
        <p:txBody>
          <a:bodyPr/>
          <a:lstStyle/>
          <a:p>
            <a:fld id="{FCEA5FB9-EE5F-4B16-B755-8C10415D232F}" type="slidenum">
              <a:rPr lang="fr-FR" smtClean="0"/>
              <a:pPr/>
              <a:t>86</a:t>
            </a:fld>
            <a:endParaRPr lang="fr-FR"/>
          </a:p>
        </p:txBody>
      </p:sp>
      <p:sp>
        <p:nvSpPr>
          <p:cNvPr id="7" name="Rectangle 2"/>
          <p:cNvSpPr txBox="1">
            <a:spLocks noChangeArrowheads="1"/>
          </p:cNvSpPr>
          <p:nvPr/>
        </p:nvSpPr>
        <p:spPr>
          <a:xfrm>
            <a:off x="685800" y="76200"/>
            <a:ext cx="7772400" cy="781032"/>
          </a:xfrm>
          <a:prstGeom prst="rect">
            <a:avLst/>
          </a:prstGeom>
        </p:spPr>
        <p:txBody>
          <a:bodyPr vert="horz" lIns="0" rIns="0" bIns="0" anchor="b">
            <a:normAutofit lnSpcReduction="10000"/>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
        <p:nvSpPr>
          <p:cNvPr id="9" name="Rectangle 8"/>
          <p:cNvSpPr/>
          <p:nvPr/>
        </p:nvSpPr>
        <p:spPr>
          <a:xfrm>
            <a:off x="761976" y="1000111"/>
            <a:ext cx="2222516" cy="369332"/>
          </a:xfrm>
          <a:prstGeom prst="rect">
            <a:avLst/>
          </a:prstGeom>
        </p:spPr>
        <p:txBody>
          <a:bodyPr wrap="square">
            <a:spAutoFit/>
          </a:bodyPr>
          <a:lstStyle/>
          <a:p>
            <a:r>
              <a:rPr lang="fr-FR" b="0" dirty="0">
                <a:solidFill>
                  <a:srgbClr val="000066"/>
                </a:solidFill>
                <a:effectLst>
                  <a:outerShdw blurRad="38100" dist="38100" dir="2700000" algn="tl">
                    <a:srgbClr val="000000">
                      <a:alpha val="43137"/>
                    </a:srgbClr>
                  </a:outerShdw>
                </a:effectLst>
                <a:latin typeface="+mj-lt"/>
                <a:ea typeface="+mj-ea"/>
                <a:cs typeface="+mj-cs"/>
              </a:rPr>
              <a:t>Définir le tableau</a:t>
            </a:r>
          </a:p>
        </p:txBody>
      </p:sp>
      <p:sp>
        <p:nvSpPr>
          <p:cNvPr id="10" name="Rectangle 9"/>
          <p:cNvSpPr/>
          <p:nvPr/>
        </p:nvSpPr>
        <p:spPr>
          <a:xfrm>
            <a:off x="2984489" y="1000111"/>
            <a:ext cx="2941831" cy="410882"/>
          </a:xfrm>
          <a:prstGeom prst="rect">
            <a:avLst/>
          </a:prstGeom>
          <a:solidFill>
            <a:schemeClr val="bg2"/>
          </a:solidFill>
          <a:ln>
            <a:solidFill>
              <a:srgbClr val="FF0000"/>
            </a:solidFill>
          </a:ln>
        </p:spPr>
        <p:txBody>
          <a:bodyPr wrap="none">
            <a:spAutoFit/>
          </a:bodyPr>
          <a:lstStyle/>
          <a:p>
            <a:pPr algn="ctr">
              <a:lnSpc>
                <a:spcPct val="115000"/>
              </a:lnSpc>
              <a:buFontTx/>
              <a:buNone/>
            </a:pPr>
            <a:r>
              <a:rPr lang="fr-FR" dirty="0">
                <a:latin typeface="Courier New" pitchFamily="49" charset="0"/>
              </a:rPr>
              <a:t>&lt;table&gt; . . &lt;/table&gt;</a:t>
            </a:r>
          </a:p>
        </p:txBody>
      </p:sp>
      <p:pic>
        <p:nvPicPr>
          <p:cNvPr id="12" name="Image 11" descr="tableau.png"/>
          <p:cNvPicPr>
            <a:picLocks noChangeAspect="1"/>
          </p:cNvPicPr>
          <p:nvPr/>
        </p:nvPicPr>
        <p:blipFill>
          <a:blip r:embed="rId2"/>
          <a:stretch>
            <a:fillRect/>
          </a:stretch>
        </p:blipFill>
        <p:spPr>
          <a:xfrm>
            <a:off x="888975" y="1857364"/>
            <a:ext cx="7239051" cy="3714776"/>
          </a:xfrm>
          <a:prstGeom prst="rect">
            <a:avLst/>
          </a:prstGeom>
        </p:spPr>
      </p:pic>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4471" y="1000108"/>
            <a:ext cx="8229600" cy="5429288"/>
          </a:xfrm>
        </p:spPr>
        <p:txBody>
          <a:bodyPr>
            <a:noAutofit/>
          </a:bodyPr>
          <a:lstStyle/>
          <a:p>
            <a:pPr algn="l" rtl="0"/>
            <a:r>
              <a:rPr lang="fr-FR" sz="2000" dirty="0">
                <a:solidFill>
                  <a:srgbClr val="FF0000"/>
                </a:solidFill>
                <a:effectLst>
                  <a:outerShdw blurRad="38100" dist="38100" dir="2700000" algn="tl">
                    <a:srgbClr val="000000">
                      <a:alpha val="43137"/>
                    </a:srgbClr>
                  </a:outerShdw>
                </a:effectLst>
              </a:rPr>
              <a:t>&lt;table&gt; </a:t>
            </a:r>
            <a:r>
              <a:rPr lang="fr-FR" sz="2000" dirty="0"/>
              <a:t>introduit un tableau (</a:t>
            </a:r>
            <a:r>
              <a:rPr lang="fr-FR" sz="2000" i="1" dirty="0"/>
              <a:t>table = tableau</a:t>
            </a:r>
            <a:r>
              <a:rPr lang="fr-FR" sz="2000" dirty="0"/>
              <a:t>). Si le tableau doit être quadrillé, vous devez ajouter la mention </a:t>
            </a:r>
            <a:r>
              <a:rPr lang="fr-FR" sz="2000" dirty="0">
                <a:solidFill>
                  <a:srgbClr val="FF0000"/>
                </a:solidFill>
                <a:effectLst>
                  <a:outerShdw blurRad="38100" dist="38100" dir="2700000" algn="tl">
                    <a:srgbClr val="000000">
                      <a:alpha val="43137"/>
                    </a:srgbClr>
                  </a:outerShdw>
                </a:effectLst>
              </a:rPr>
              <a:t>border=</a:t>
            </a:r>
            <a:r>
              <a:rPr lang="fr-FR" sz="2000" dirty="0"/>
              <a:t> dans le repère d'ouverture &lt;table&gt; et lui affecter une valeur supérieure à 0 . La valeur mentionnée est alors l'épaisseur du quadrillage en pixels. Pour créer un tableau aveugle sans bordure ni quadrillage visible omettez la mention border= ou - ce qui est plus propre - notez border="0".</a:t>
            </a:r>
          </a:p>
          <a:p>
            <a:pPr algn="l" rtl="0"/>
            <a:r>
              <a:rPr lang="fr-FR" sz="2000" dirty="0">
                <a:solidFill>
                  <a:srgbClr val="FF0000"/>
                </a:solidFill>
                <a:effectLst>
                  <a:outerShdw blurRad="38100" dist="38100" dir="2700000" algn="tl">
                    <a:srgbClr val="000000">
                      <a:alpha val="43137"/>
                    </a:srgbClr>
                  </a:outerShdw>
                </a:effectLst>
              </a:rPr>
              <a:t>&lt;tr&gt; </a:t>
            </a:r>
            <a:r>
              <a:rPr lang="fr-FR" sz="2000" dirty="0"/>
              <a:t>introduit une nouvelle ligne dans le tableau (</a:t>
            </a:r>
            <a:r>
              <a:rPr lang="fr-FR" sz="2000" i="1" dirty="0"/>
              <a:t>tr = table </a:t>
            </a:r>
            <a:r>
              <a:rPr lang="fr-FR" sz="2000" i="1" dirty="0" err="1"/>
              <a:t>row</a:t>
            </a:r>
            <a:r>
              <a:rPr lang="fr-FR" sz="2000" i="1" dirty="0"/>
              <a:t> = rangée de tableau</a:t>
            </a:r>
            <a:r>
              <a:rPr lang="fr-FR" sz="2000" dirty="0"/>
              <a:t>). À la suite sont définies les cellules (colonnes) de la rangée correspondante. À la fin d'une rangée de tableau est inscrit le repère de fermeture &lt;/tr&gt;.</a:t>
            </a:r>
          </a:p>
          <a:p>
            <a:pPr algn="l" rtl="0"/>
            <a:r>
              <a:rPr lang="fr-FR" sz="2000" dirty="0"/>
              <a:t>Un tableau peut contenir des cellules d'entête et des cellules de données normales. Le texte dans les cellules d'entête est mis en valeur (la plupart du temps en gras et centré). </a:t>
            </a:r>
            <a:r>
              <a:rPr lang="fr-FR" sz="2000" dirty="0">
                <a:solidFill>
                  <a:srgbClr val="FF0000"/>
                </a:solidFill>
                <a:effectLst>
                  <a:outerShdw blurRad="38100" dist="38100" dir="2700000" algn="tl">
                    <a:srgbClr val="000000">
                      <a:alpha val="43137"/>
                    </a:srgbClr>
                  </a:outerShdw>
                </a:effectLst>
              </a:rPr>
              <a:t>&lt;th&gt; </a:t>
            </a:r>
            <a:r>
              <a:rPr lang="fr-FR" sz="2000" dirty="0"/>
              <a:t>définit une cellule d'entête, </a:t>
            </a:r>
            <a:r>
              <a:rPr lang="fr-FR" sz="2000" dirty="0">
                <a:solidFill>
                  <a:srgbClr val="FF0000"/>
                </a:solidFill>
                <a:effectLst>
                  <a:outerShdw blurRad="38100" dist="38100" dir="2700000" algn="tl">
                    <a:srgbClr val="000000">
                      <a:alpha val="43137"/>
                    </a:srgbClr>
                  </a:outerShdw>
                </a:effectLst>
              </a:rPr>
              <a:t>&lt;td&gt;</a:t>
            </a:r>
            <a:r>
              <a:rPr lang="fr-FR" sz="2000" dirty="0"/>
              <a:t> une cellule normale de données </a:t>
            </a:r>
            <a:r>
              <a:rPr lang="fr-FR" sz="2000" dirty="0">
                <a:solidFill>
                  <a:srgbClr val="006600"/>
                </a:solidFill>
              </a:rPr>
              <a:t>(</a:t>
            </a:r>
            <a:r>
              <a:rPr lang="fr-FR" sz="2000" i="1" dirty="0">
                <a:solidFill>
                  <a:srgbClr val="006600"/>
                </a:solidFill>
              </a:rPr>
              <a:t>th = table header = entête de tableau, td = table data = données de tableau</a:t>
            </a:r>
            <a:r>
              <a:rPr lang="fr-FR" sz="2000" dirty="0">
                <a:solidFill>
                  <a:srgbClr val="006600"/>
                </a:solidFill>
              </a:rPr>
              <a:t>)</a:t>
            </a:r>
            <a:r>
              <a:rPr lang="fr-FR" sz="2000" dirty="0"/>
              <a:t>. Le contenu d'une cellule est noté à chaque fois derrière le repère. Bien que les repères de fermeture respectifs &lt;/th&gt; ou bien &lt;/td&gt; soient officiellement facultatifs, il est vivement recommandé de toujours les noter.</a:t>
            </a:r>
          </a:p>
          <a:p>
            <a:pPr algn="l" rtl="0"/>
            <a:endParaRPr lang="fr-FR" sz="2000"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87</a:t>
            </a:fld>
            <a:endParaRPr lang="fr-FR"/>
          </a:p>
        </p:txBody>
      </p:sp>
      <p:sp>
        <p:nvSpPr>
          <p:cNvPr id="7" name="Rectangle 2"/>
          <p:cNvSpPr txBox="1">
            <a:spLocks noChangeArrowheads="1"/>
          </p:cNvSpPr>
          <p:nvPr/>
        </p:nvSpPr>
        <p:spPr>
          <a:xfrm>
            <a:off x="685800" y="76200"/>
            <a:ext cx="7772400" cy="781032"/>
          </a:xfrm>
          <a:prstGeom prst="rect">
            <a:avLst/>
          </a:prstGeom>
        </p:spPr>
        <p:txBody>
          <a:bodyPr vert="horz" lIns="0" rIns="0" bIns="0" anchor="b">
            <a:normAutofit lnSpcReduction="10000"/>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
        <p:nvSpPr>
          <p:cNvPr id="9" name="Rectangle 8"/>
          <p:cNvSpPr/>
          <p:nvPr/>
        </p:nvSpPr>
        <p:spPr>
          <a:xfrm>
            <a:off x="3682996" y="285730"/>
            <a:ext cx="2222516" cy="369332"/>
          </a:xfrm>
          <a:prstGeom prst="rect">
            <a:avLst/>
          </a:prstGeom>
        </p:spPr>
        <p:txBody>
          <a:bodyPr wrap="square">
            <a:spAutoFit/>
          </a:bodyPr>
          <a:lstStyle/>
          <a:p>
            <a:r>
              <a:rPr lang="fr-FR" b="0" dirty="0">
                <a:solidFill>
                  <a:srgbClr val="000066"/>
                </a:solidFill>
                <a:effectLst>
                  <a:outerShdw blurRad="38100" dist="38100" dir="2700000" algn="tl">
                    <a:srgbClr val="000000">
                      <a:alpha val="43137"/>
                    </a:srgbClr>
                  </a:outerShdw>
                </a:effectLst>
                <a:latin typeface="+mj-lt"/>
                <a:ea typeface="+mj-ea"/>
                <a:cs typeface="+mj-cs"/>
              </a:rPr>
              <a:t>Définir le tableau</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7972" y="1000108"/>
            <a:ext cx="8229600" cy="5357850"/>
          </a:xfrm>
        </p:spPr>
        <p:txBody>
          <a:bodyPr anchor="ctr">
            <a:noAutofit/>
          </a:bodyPr>
          <a:lstStyle/>
          <a:p>
            <a:pPr algn="l" rtl="0">
              <a:buNone/>
            </a:pPr>
            <a:r>
              <a:rPr lang="fr-FR" sz="1200" dirty="0"/>
              <a:t>&lt;html&gt;</a:t>
            </a:r>
          </a:p>
          <a:p>
            <a:pPr algn="l" rtl="0">
              <a:buNone/>
            </a:pPr>
            <a:r>
              <a:rPr lang="fr-FR" sz="1200" dirty="0"/>
              <a:t>&lt;</a:t>
            </a:r>
            <a:r>
              <a:rPr lang="fr-FR" sz="1200" dirty="0" err="1"/>
              <a:t>head</a:t>
            </a:r>
            <a:r>
              <a:rPr lang="fr-FR" sz="1200" dirty="0"/>
              <a:t>&gt;</a:t>
            </a:r>
          </a:p>
          <a:p>
            <a:pPr algn="l" rtl="0">
              <a:buNone/>
            </a:pPr>
            <a:r>
              <a:rPr lang="fr-FR" sz="1200" dirty="0"/>
              <a:t>&lt;</a:t>
            </a:r>
            <a:r>
              <a:rPr lang="fr-FR" sz="1200" dirty="0" err="1"/>
              <a:t>title</a:t>
            </a:r>
            <a:r>
              <a:rPr lang="fr-FR" sz="1200" dirty="0"/>
              <a:t>&gt;Composition d'un tableau&lt;/</a:t>
            </a:r>
            <a:r>
              <a:rPr lang="fr-FR" sz="1200" dirty="0" err="1"/>
              <a:t>title</a:t>
            </a:r>
            <a:r>
              <a:rPr lang="fr-FR" sz="1200" dirty="0"/>
              <a:t>&gt;</a:t>
            </a:r>
          </a:p>
          <a:p>
            <a:pPr algn="l" rtl="0">
              <a:buNone/>
            </a:pPr>
            <a:r>
              <a:rPr lang="fr-FR" sz="1200" dirty="0"/>
              <a:t>&lt;/</a:t>
            </a:r>
            <a:r>
              <a:rPr lang="fr-FR" sz="1200" dirty="0" err="1"/>
              <a:t>head</a:t>
            </a:r>
            <a:r>
              <a:rPr lang="fr-FR" sz="1200" dirty="0"/>
              <a:t>&gt;</a:t>
            </a:r>
          </a:p>
          <a:p>
            <a:pPr algn="l" rtl="0">
              <a:buNone/>
            </a:pPr>
            <a:r>
              <a:rPr lang="fr-FR" sz="1200" dirty="0"/>
              <a:t>&lt;body&gt;</a:t>
            </a:r>
          </a:p>
          <a:p>
            <a:pPr algn="l" rtl="0">
              <a:buNone/>
            </a:pPr>
            <a:r>
              <a:rPr lang="fr-FR" sz="1200" dirty="0"/>
              <a:t>&lt;h1&gt;Tableau avec quadrillage&lt;/h1&gt;</a:t>
            </a:r>
          </a:p>
          <a:p>
            <a:pPr algn="l" rtl="0">
              <a:buNone/>
            </a:pPr>
            <a:r>
              <a:rPr lang="fr-FR" sz="1200" dirty="0"/>
              <a:t>&lt;table border="1"&gt;</a:t>
            </a:r>
          </a:p>
          <a:p>
            <a:pPr algn="l" rtl="0">
              <a:buNone/>
            </a:pPr>
            <a:r>
              <a:rPr lang="fr-FR" sz="1200" dirty="0"/>
              <a:t>&lt;tr&gt;</a:t>
            </a:r>
          </a:p>
          <a:p>
            <a:pPr algn="l" rtl="0">
              <a:buNone/>
            </a:pPr>
            <a:r>
              <a:rPr lang="fr-FR" sz="1200" dirty="0"/>
              <a:t>&lt;th&gt;France&lt;/th&gt;</a:t>
            </a:r>
          </a:p>
          <a:p>
            <a:pPr algn="l" rtl="0">
              <a:buNone/>
            </a:pPr>
            <a:r>
              <a:rPr lang="fr-FR" sz="1200" dirty="0"/>
              <a:t>&lt;th&gt;Belgique&lt;/th&gt;</a:t>
            </a:r>
          </a:p>
          <a:p>
            <a:pPr algn="l" rtl="0">
              <a:buNone/>
            </a:pPr>
            <a:r>
              <a:rPr lang="fr-FR" sz="1200" dirty="0"/>
              <a:t>&lt;th&gt;Suisse&lt;/th&gt;</a:t>
            </a:r>
          </a:p>
          <a:p>
            <a:pPr algn="l" rtl="0">
              <a:buNone/>
            </a:pPr>
            <a:r>
              <a:rPr lang="fr-FR" sz="1200" dirty="0"/>
              <a:t>&lt;/tr&gt;&lt;tr&gt;</a:t>
            </a:r>
          </a:p>
          <a:p>
            <a:pPr algn="l" rtl="0">
              <a:buNone/>
            </a:pPr>
            <a:r>
              <a:rPr lang="fr-FR" sz="1200" dirty="0"/>
              <a:t>&lt;td&gt;quatre-vingts&lt;/td&gt;</a:t>
            </a:r>
          </a:p>
          <a:p>
            <a:pPr algn="l" rtl="0">
              <a:buNone/>
            </a:pPr>
            <a:r>
              <a:rPr lang="fr-FR" sz="1200" dirty="0"/>
              <a:t>&lt;td&gt;octante&lt;/td&gt;</a:t>
            </a:r>
          </a:p>
          <a:p>
            <a:pPr algn="l" rtl="0">
              <a:buNone/>
            </a:pPr>
            <a:r>
              <a:rPr lang="fr-FR" sz="1200" dirty="0"/>
              <a:t>&lt;td&gt;huitante&lt;/td&gt;</a:t>
            </a:r>
          </a:p>
          <a:p>
            <a:pPr algn="l" rtl="0">
              <a:buNone/>
            </a:pPr>
            <a:r>
              <a:rPr lang="fr-FR" sz="1200" dirty="0"/>
              <a:t>&lt;/tr&gt;&lt;tr&gt;</a:t>
            </a:r>
          </a:p>
          <a:p>
            <a:pPr algn="l" rtl="0">
              <a:buNone/>
            </a:pPr>
            <a:r>
              <a:rPr lang="fr-FR" sz="1200" dirty="0"/>
              <a:t>&lt;td&gt;serpillière&lt;/td&gt;</a:t>
            </a:r>
          </a:p>
          <a:p>
            <a:pPr algn="l" rtl="0">
              <a:buNone/>
            </a:pPr>
            <a:r>
              <a:rPr lang="fr-FR" sz="1200" dirty="0"/>
              <a:t>&lt;td&gt;wassingue&lt;/td&gt;</a:t>
            </a:r>
          </a:p>
          <a:p>
            <a:pPr algn="l" rtl="0">
              <a:buNone/>
            </a:pPr>
            <a:r>
              <a:rPr lang="fr-FR" sz="1200" dirty="0"/>
              <a:t>&lt;td&gt;panosse&lt;/td&gt;</a:t>
            </a:r>
          </a:p>
          <a:p>
            <a:pPr algn="l" rtl="0">
              <a:buNone/>
            </a:pPr>
            <a:r>
              <a:rPr lang="fr-FR" sz="1200" dirty="0"/>
              <a:t>&lt;/tr&gt;</a:t>
            </a:r>
          </a:p>
          <a:p>
            <a:pPr algn="l" rtl="0">
              <a:buNone/>
            </a:pPr>
            <a:r>
              <a:rPr lang="fr-FR" sz="1200" dirty="0"/>
              <a:t>&lt;/table&gt;</a:t>
            </a:r>
          </a:p>
          <a:p>
            <a:pPr algn="l" rtl="0">
              <a:buNone/>
            </a:pPr>
            <a:r>
              <a:rPr lang="fr-FR" sz="1200" dirty="0"/>
              <a:t>&lt;/body&gt;</a:t>
            </a:r>
          </a:p>
          <a:p>
            <a:pPr algn="l" rtl="0">
              <a:buNone/>
            </a:pPr>
            <a:r>
              <a:rPr lang="fr-FR" sz="1200" dirty="0"/>
              <a:t>&lt;/html&gt;</a:t>
            </a:r>
            <a:endParaRPr lang="fr-FR" sz="1100"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88</a:t>
            </a:fld>
            <a:endParaRPr lang="fr-FR"/>
          </a:p>
        </p:txBody>
      </p:sp>
      <p:sp>
        <p:nvSpPr>
          <p:cNvPr id="7" name="Rectangle 2"/>
          <p:cNvSpPr txBox="1">
            <a:spLocks noChangeArrowheads="1"/>
          </p:cNvSpPr>
          <p:nvPr/>
        </p:nvSpPr>
        <p:spPr>
          <a:xfrm>
            <a:off x="685800" y="76200"/>
            <a:ext cx="7772400" cy="781032"/>
          </a:xfrm>
          <a:prstGeom prst="rect">
            <a:avLst/>
          </a:prstGeom>
        </p:spPr>
        <p:txBody>
          <a:bodyPr vert="horz" lIns="0" rIns="0" bIns="0" anchor="b">
            <a:normAutofit lnSpcReduction="10000"/>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
        <p:nvSpPr>
          <p:cNvPr id="8" name="Rectangle 7"/>
          <p:cNvSpPr/>
          <p:nvPr/>
        </p:nvSpPr>
        <p:spPr>
          <a:xfrm>
            <a:off x="3682996" y="285730"/>
            <a:ext cx="2222516" cy="369332"/>
          </a:xfrm>
          <a:prstGeom prst="rect">
            <a:avLst/>
          </a:prstGeom>
        </p:spPr>
        <p:txBody>
          <a:bodyPr wrap="square">
            <a:spAutoFit/>
          </a:bodyPr>
          <a:lstStyle/>
          <a:p>
            <a:r>
              <a:rPr lang="fr-FR" b="0" dirty="0">
                <a:solidFill>
                  <a:srgbClr val="000066"/>
                </a:solidFill>
                <a:effectLst>
                  <a:outerShdw blurRad="38100" dist="38100" dir="2700000" algn="tl">
                    <a:srgbClr val="000000">
                      <a:alpha val="43137"/>
                    </a:srgbClr>
                  </a:outerShdw>
                </a:effectLst>
                <a:latin typeface="+mj-lt"/>
                <a:ea typeface="+mj-ea"/>
                <a:cs typeface="+mj-cs"/>
              </a:rPr>
              <a:t>Définir le tableau</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7972" y="1000108"/>
            <a:ext cx="8229600" cy="5357850"/>
          </a:xfrm>
        </p:spPr>
        <p:txBody>
          <a:bodyPr anchor="ctr">
            <a:noAutofit/>
          </a:bodyPr>
          <a:lstStyle/>
          <a:p>
            <a:pPr algn="l" rtl="0">
              <a:buNone/>
            </a:pPr>
            <a:r>
              <a:rPr lang="fr-FR" sz="1400" dirty="0"/>
              <a:t>&lt;html&gt;</a:t>
            </a:r>
          </a:p>
          <a:p>
            <a:pPr algn="l" rtl="0">
              <a:buNone/>
            </a:pPr>
            <a:r>
              <a:rPr lang="fr-FR" sz="1400" dirty="0"/>
              <a:t>&lt;</a:t>
            </a:r>
            <a:r>
              <a:rPr lang="fr-FR" sz="1400" dirty="0" err="1"/>
              <a:t>head</a:t>
            </a:r>
            <a:r>
              <a:rPr lang="fr-FR" sz="1400" dirty="0"/>
              <a:t>&gt;</a:t>
            </a:r>
          </a:p>
          <a:p>
            <a:pPr algn="l" rtl="0">
              <a:buNone/>
            </a:pPr>
            <a:r>
              <a:rPr lang="fr-FR" sz="1400" dirty="0"/>
              <a:t>&lt;</a:t>
            </a:r>
            <a:r>
              <a:rPr lang="fr-FR" sz="1400" dirty="0" err="1"/>
              <a:t>title</a:t>
            </a:r>
            <a:r>
              <a:rPr lang="fr-FR" sz="1400" dirty="0"/>
              <a:t>&gt;Composition d'un tableau&lt;/</a:t>
            </a:r>
            <a:r>
              <a:rPr lang="fr-FR" sz="1400" dirty="0" err="1"/>
              <a:t>title</a:t>
            </a:r>
            <a:r>
              <a:rPr lang="fr-FR" sz="1400" dirty="0"/>
              <a:t>&gt;</a:t>
            </a:r>
          </a:p>
          <a:p>
            <a:pPr algn="l" rtl="0">
              <a:buNone/>
            </a:pPr>
            <a:r>
              <a:rPr lang="fr-FR" sz="1400" dirty="0"/>
              <a:t>&lt;/</a:t>
            </a:r>
            <a:r>
              <a:rPr lang="fr-FR" sz="1400" dirty="0" err="1"/>
              <a:t>head</a:t>
            </a:r>
            <a:r>
              <a:rPr lang="fr-FR" sz="1400" dirty="0"/>
              <a:t>&gt;</a:t>
            </a:r>
          </a:p>
          <a:p>
            <a:pPr algn="l" rtl="0">
              <a:buNone/>
            </a:pPr>
            <a:r>
              <a:rPr lang="fr-FR" sz="1400" dirty="0"/>
              <a:t>&lt;h1&gt;Tableau sans quadrillage (tableaux aveugles)&lt;/h1&gt;</a:t>
            </a:r>
          </a:p>
          <a:p>
            <a:pPr algn="l" rtl="0">
              <a:buNone/>
            </a:pPr>
            <a:r>
              <a:rPr lang="fr-FR" sz="1400" dirty="0"/>
              <a:t>&lt;table border="0"&gt;</a:t>
            </a:r>
          </a:p>
          <a:p>
            <a:pPr algn="l" rtl="0">
              <a:buNone/>
            </a:pPr>
            <a:r>
              <a:rPr lang="fr-FR" sz="1400" dirty="0"/>
              <a:t>&lt;tr&gt;</a:t>
            </a:r>
          </a:p>
          <a:p>
            <a:pPr algn="l" rtl="0">
              <a:buNone/>
            </a:pPr>
            <a:r>
              <a:rPr lang="fr-FR" sz="1400" dirty="0"/>
              <a:t>&lt;td&gt;&lt;h2&gt;ARQ&lt;/h2&gt;&lt;/td&gt;</a:t>
            </a:r>
          </a:p>
          <a:p>
            <a:pPr algn="l" rtl="0">
              <a:buNone/>
            </a:pPr>
            <a:r>
              <a:rPr lang="fr-FR" sz="1400" dirty="0"/>
              <a:t>&lt;td&gt;&lt;p&gt;</a:t>
            </a:r>
            <a:r>
              <a:rPr lang="fr-FR" sz="1400" dirty="0" err="1"/>
              <a:t>Automatic</a:t>
            </a:r>
            <a:r>
              <a:rPr lang="fr-FR" sz="1400" dirty="0"/>
              <a:t> </a:t>
            </a:r>
            <a:r>
              <a:rPr lang="fr-FR" sz="1400" dirty="0" err="1"/>
              <a:t>Repeat</a:t>
            </a:r>
            <a:r>
              <a:rPr lang="fr-FR" sz="1400" dirty="0"/>
              <a:t> </a:t>
            </a:r>
            <a:r>
              <a:rPr lang="fr-FR" sz="1400" dirty="0" err="1"/>
              <a:t>Request</a:t>
            </a:r>
            <a:r>
              <a:rPr lang="fr-FR" sz="1400" dirty="0"/>
              <a:t>. d&amp;</a:t>
            </a:r>
            <a:r>
              <a:rPr lang="fr-FR" sz="1400" dirty="0" err="1"/>
              <a:t>eacute;signation</a:t>
            </a:r>
            <a:endParaRPr lang="fr-FR" sz="1400" dirty="0"/>
          </a:p>
          <a:p>
            <a:pPr algn="l" rtl="0">
              <a:buNone/>
            </a:pPr>
            <a:r>
              <a:rPr lang="fr-FR" sz="1400" dirty="0"/>
              <a:t>g&amp;</a:t>
            </a:r>
            <a:r>
              <a:rPr lang="fr-FR" sz="1400" dirty="0" err="1"/>
              <a:t>eacute;n</a:t>
            </a:r>
            <a:r>
              <a:rPr lang="fr-FR" sz="1400" dirty="0"/>
              <a:t>&amp;</a:t>
            </a:r>
            <a:r>
              <a:rPr lang="fr-FR" sz="1400" dirty="0" err="1"/>
              <a:t>eacute;rale</a:t>
            </a:r>
            <a:r>
              <a:rPr lang="fr-FR" sz="1400" dirty="0"/>
              <a:t> pour les protocoles d'erreurs</a:t>
            </a:r>
          </a:p>
          <a:p>
            <a:pPr algn="l" rtl="0">
              <a:buNone/>
            </a:pPr>
            <a:r>
              <a:rPr lang="fr-FR" sz="1400" dirty="0"/>
              <a:t>reconnaissant les erreurs de transmission et r&amp;</a:t>
            </a:r>
            <a:r>
              <a:rPr lang="fr-FR" sz="1400" dirty="0" err="1"/>
              <a:t>eacute;p</a:t>
            </a:r>
            <a:r>
              <a:rPr lang="fr-FR" sz="1400" dirty="0"/>
              <a:t>&amp;</a:t>
            </a:r>
            <a:r>
              <a:rPr lang="fr-FR" sz="1400" dirty="0" err="1"/>
              <a:t>eacute</a:t>
            </a:r>
            <a:r>
              <a:rPr lang="fr-FR" sz="1400" dirty="0"/>
              <a:t>;</a:t>
            </a:r>
          </a:p>
          <a:p>
            <a:pPr algn="l" rtl="0">
              <a:buNone/>
            </a:pPr>
            <a:r>
              <a:rPr lang="fr-FR" sz="1400" dirty="0"/>
              <a:t> tant automatiquement les blocs d&amp;</a:t>
            </a:r>
            <a:r>
              <a:rPr lang="fr-FR" sz="1400" dirty="0" err="1"/>
              <a:t>eacute;fectueux</a:t>
            </a:r>
            <a:r>
              <a:rPr lang="fr-FR" sz="1400" dirty="0"/>
              <a:t>&lt;/p&gt;&lt;/td&gt;</a:t>
            </a:r>
          </a:p>
          <a:p>
            <a:pPr algn="l" rtl="0">
              <a:buNone/>
            </a:pPr>
            <a:r>
              <a:rPr lang="fr-FR" sz="1400" dirty="0"/>
              <a:t>&lt;/tr&gt;&lt;tr&gt;</a:t>
            </a:r>
          </a:p>
          <a:p>
            <a:pPr algn="l" rtl="0">
              <a:buNone/>
            </a:pPr>
            <a:r>
              <a:rPr lang="fr-FR" sz="1400" dirty="0"/>
              <a:t>&lt;td&gt;&lt;h2&gt;HDLC&lt;/h2&gt;&lt;/td&gt;</a:t>
            </a:r>
          </a:p>
          <a:p>
            <a:pPr algn="l" rtl="0">
              <a:buNone/>
            </a:pPr>
            <a:r>
              <a:rPr lang="fr-FR" sz="1400" dirty="0"/>
              <a:t>&lt;td&gt;&lt;p&gt;High </a:t>
            </a:r>
            <a:r>
              <a:rPr lang="fr-FR" sz="1400" dirty="0" err="1"/>
              <a:t>Level</a:t>
            </a:r>
            <a:r>
              <a:rPr lang="fr-FR" sz="1400" dirty="0"/>
              <a:t> Data Link Control. Un protocole standard </a:t>
            </a:r>
            <a:r>
              <a:rPr lang="fr-FR" sz="1400" dirty="0" err="1"/>
              <a:t>employ</a:t>
            </a:r>
            <a:r>
              <a:rPr lang="fr-FR" sz="1400" dirty="0"/>
              <a:t>&amp;</a:t>
            </a:r>
            <a:r>
              <a:rPr lang="fr-FR" sz="1400" dirty="0" err="1"/>
              <a:t>eacute</a:t>
            </a:r>
            <a:r>
              <a:rPr lang="fr-FR" sz="1400" dirty="0"/>
              <a:t>; par la commission des standards internationaux pour l'utilisation de logiciels dans les installations synchrones.&lt;/p&gt;&lt;/td&gt;</a:t>
            </a:r>
          </a:p>
          <a:p>
            <a:pPr algn="l" rtl="0">
              <a:buNone/>
            </a:pPr>
            <a:r>
              <a:rPr lang="fr-FR" sz="1400" dirty="0"/>
              <a:t>&lt;/tr&gt;</a:t>
            </a:r>
          </a:p>
          <a:p>
            <a:pPr algn="l" rtl="0">
              <a:buNone/>
            </a:pPr>
            <a:r>
              <a:rPr lang="fr-FR" sz="1400" dirty="0"/>
              <a:t>&lt;/table&gt;</a:t>
            </a:r>
          </a:p>
          <a:p>
            <a:pPr algn="l" rtl="0">
              <a:buNone/>
            </a:pPr>
            <a:r>
              <a:rPr lang="fr-FR" sz="1400" dirty="0"/>
              <a:t>&lt;/body&gt;</a:t>
            </a:r>
          </a:p>
          <a:p>
            <a:pPr algn="l" rtl="0">
              <a:buNone/>
            </a:pPr>
            <a:r>
              <a:rPr lang="fr-FR" sz="1400" dirty="0"/>
              <a:t>&lt;/html&gt;</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89</a:t>
            </a:fld>
            <a:endParaRPr lang="fr-FR"/>
          </a:p>
        </p:txBody>
      </p:sp>
      <p:sp>
        <p:nvSpPr>
          <p:cNvPr id="7" name="Rectangle 2"/>
          <p:cNvSpPr txBox="1">
            <a:spLocks noChangeArrowheads="1"/>
          </p:cNvSpPr>
          <p:nvPr/>
        </p:nvSpPr>
        <p:spPr>
          <a:xfrm>
            <a:off x="685800" y="76200"/>
            <a:ext cx="7772400" cy="781032"/>
          </a:xfrm>
          <a:prstGeom prst="rect">
            <a:avLst/>
          </a:prstGeom>
        </p:spPr>
        <p:txBody>
          <a:bodyPr vert="horz" lIns="0" rIns="0" bIns="0" anchor="b">
            <a:normAutofit lnSpcReduction="10000"/>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
        <p:nvSpPr>
          <p:cNvPr id="8" name="Rectangle 7"/>
          <p:cNvSpPr/>
          <p:nvPr/>
        </p:nvSpPr>
        <p:spPr>
          <a:xfrm>
            <a:off x="3682996" y="285730"/>
            <a:ext cx="2222516" cy="369332"/>
          </a:xfrm>
          <a:prstGeom prst="rect">
            <a:avLst/>
          </a:prstGeom>
        </p:spPr>
        <p:txBody>
          <a:bodyPr wrap="square">
            <a:spAutoFit/>
          </a:bodyPr>
          <a:lstStyle/>
          <a:p>
            <a:r>
              <a:rPr lang="fr-FR" b="0" dirty="0">
                <a:solidFill>
                  <a:srgbClr val="000066"/>
                </a:solidFill>
                <a:effectLst>
                  <a:outerShdw blurRad="38100" dist="38100" dir="2700000" algn="tl">
                    <a:srgbClr val="000000">
                      <a:alpha val="43137"/>
                    </a:srgbClr>
                  </a:outerShdw>
                </a:effectLst>
                <a:latin typeface="+mj-lt"/>
                <a:ea typeface="+mj-ea"/>
                <a:cs typeface="+mj-cs"/>
              </a:rPr>
              <a:t>Définir le tableau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8" name="Rectangle 1030"/>
          <p:cNvSpPr>
            <a:spLocks noGrp="1" noChangeArrowheads="1"/>
          </p:cNvSpPr>
          <p:nvPr>
            <p:ph type="title"/>
          </p:nvPr>
        </p:nvSpPr>
        <p:spPr>
          <a:xfrm>
            <a:off x="685800" y="381000"/>
            <a:ext cx="7772400" cy="976298"/>
          </a:xfrm>
          <a:noFill/>
          <a:ln/>
        </p:spPr>
        <p:txBody>
          <a:bodyPr/>
          <a:lstStyle/>
          <a:p>
            <a:r>
              <a:rPr lang="fr-FR" dirty="0"/>
              <a:t>Les attributs</a:t>
            </a:r>
          </a:p>
        </p:txBody>
      </p:sp>
      <p:sp>
        <p:nvSpPr>
          <p:cNvPr id="90119" name="Rectangle 1031"/>
          <p:cNvSpPr>
            <a:spLocks noGrp="1" noChangeArrowheads="1"/>
          </p:cNvSpPr>
          <p:nvPr>
            <p:ph idx="1"/>
          </p:nvPr>
        </p:nvSpPr>
        <p:spPr>
          <a:xfrm>
            <a:off x="126970" y="2000240"/>
            <a:ext cx="8873067" cy="1219200"/>
          </a:xfrm>
          <a:noFill/>
          <a:ln/>
        </p:spPr>
        <p:txBody>
          <a:bodyPr>
            <a:normAutofit lnSpcReduction="10000"/>
          </a:bodyPr>
          <a:lstStyle/>
          <a:p>
            <a:pPr algn="just" rtl="0">
              <a:buFontTx/>
              <a:buBlip>
                <a:blip r:embed="rId3"/>
              </a:buBlip>
            </a:pPr>
            <a:r>
              <a:rPr lang="fr-FR" dirty="0">
                <a:cs typeface="Arial" pitchFamily="34" charset="0"/>
              </a:rPr>
              <a:t>Les balises peuvent posséder un ou plusieurs attributs qui permettent de spécifier l'action de la balise. Toujours mettre la valeur de l'attribut entre </a:t>
            </a:r>
            <a:r>
              <a:rPr lang="fr-FR" b="1" dirty="0">
                <a:solidFill>
                  <a:srgbClr val="FF0000"/>
                </a:solidFill>
                <a:effectLst>
                  <a:outerShdw blurRad="38100" dist="38100" dir="2700000" algn="tl">
                    <a:srgbClr val="000000">
                      <a:alpha val="43137"/>
                    </a:srgbClr>
                  </a:outerShdw>
                </a:effectLst>
                <a:cs typeface="Arial" pitchFamily="34" charset="0"/>
              </a:rPr>
              <a:t>guillemets</a:t>
            </a:r>
            <a:r>
              <a:rPr lang="fr-FR" dirty="0">
                <a:cs typeface="Arial" pitchFamily="34" charset="0"/>
              </a:rPr>
              <a:t>.</a:t>
            </a:r>
            <a:endParaRPr lang="fr-FR" dirty="0"/>
          </a:p>
          <a:p>
            <a:pPr algn="l" rtl="0">
              <a:buFontTx/>
              <a:buNone/>
            </a:pPr>
            <a:endParaRPr lang="fr-FR" sz="2000"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9</a:t>
            </a:fld>
            <a:endParaRPr lang="fr-FR"/>
          </a:p>
        </p:txBody>
      </p:sp>
      <p:sp>
        <p:nvSpPr>
          <p:cNvPr id="90120" name="Text Box 1032"/>
          <p:cNvSpPr txBox="1">
            <a:spLocks noChangeArrowheads="1"/>
          </p:cNvSpPr>
          <p:nvPr/>
        </p:nvSpPr>
        <p:spPr bwMode="auto">
          <a:xfrm>
            <a:off x="71406" y="3885287"/>
            <a:ext cx="8916085" cy="929485"/>
          </a:xfrm>
          <a:prstGeom prst="rect">
            <a:avLst/>
          </a:prstGeom>
          <a:noFill/>
          <a:ln w="28575">
            <a:solidFill>
              <a:schemeClr val="tx1"/>
            </a:solidFill>
            <a:miter lim="800000"/>
            <a:headEnd/>
            <a:tailEnd/>
          </a:ln>
          <a:effectLst/>
        </p:spPr>
        <p:txBody>
          <a:bodyPr wrap="square">
            <a:spAutoFit/>
          </a:bodyPr>
          <a:lstStyle/>
          <a:p>
            <a:pPr>
              <a:spcBef>
                <a:spcPct val="20000"/>
              </a:spcBef>
              <a:buClr>
                <a:srgbClr val="352377"/>
              </a:buClr>
              <a:buSzPct val="65000"/>
            </a:pPr>
            <a:r>
              <a:rPr lang="fr-FR" sz="1600" dirty="0">
                <a:solidFill>
                  <a:srgbClr val="333399"/>
                </a:solidFill>
                <a:latin typeface="Courier New" pitchFamily="49" charset="0"/>
                <a:cs typeface="Arial" pitchFamily="34" charset="0"/>
              </a:rPr>
              <a:t>	&lt;marqueur attribut="argument"&gt;texte&lt;/marqueur&gt;</a:t>
            </a:r>
          </a:p>
          <a:p>
            <a:pPr>
              <a:spcBef>
                <a:spcPct val="20000"/>
              </a:spcBef>
              <a:buClr>
                <a:srgbClr val="352377"/>
              </a:buClr>
              <a:buSzPct val="65000"/>
            </a:pPr>
            <a:endParaRPr lang="fr-FR" sz="1600" dirty="0">
              <a:solidFill>
                <a:srgbClr val="333399"/>
              </a:solidFill>
              <a:latin typeface="Courier New" pitchFamily="49" charset="0"/>
              <a:cs typeface="Arial" pitchFamily="34" charset="0"/>
            </a:endParaRPr>
          </a:p>
          <a:p>
            <a:pPr>
              <a:spcBef>
                <a:spcPct val="20000"/>
              </a:spcBef>
              <a:buClr>
                <a:srgbClr val="352377"/>
              </a:buClr>
              <a:buSzPct val="65000"/>
            </a:pPr>
            <a:r>
              <a:rPr lang="fr-FR" sz="1600" dirty="0">
                <a:solidFill>
                  <a:srgbClr val="333399"/>
                </a:solidFill>
                <a:latin typeface="Courier New" pitchFamily="49" charset="0"/>
                <a:cs typeface="Arial" pitchFamily="34" charset="0"/>
              </a:rPr>
              <a:t>&lt;marqueur attribut1="argument" attribut2="argument"&gt;texte&lt;/marqueur&gt;</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pPr algn="l" rtl="0">
              <a:buNone/>
            </a:pPr>
            <a:r>
              <a:rPr lang="fr-FR" dirty="0"/>
              <a:t>&lt;table border="1"&gt;</a:t>
            </a:r>
          </a:p>
          <a:p>
            <a:pPr algn="l" rtl="0">
              <a:buNone/>
            </a:pPr>
            <a:r>
              <a:rPr lang="fr-FR" dirty="0"/>
              <a:t>     &lt;</a:t>
            </a:r>
            <a:r>
              <a:rPr lang="fr-FR" dirty="0" err="1"/>
              <a:t>colgroup</a:t>
            </a:r>
            <a:r>
              <a:rPr lang="fr-FR" dirty="0"/>
              <a:t>&gt;</a:t>
            </a:r>
          </a:p>
          <a:p>
            <a:pPr algn="l" rtl="0">
              <a:buNone/>
            </a:pPr>
            <a:r>
              <a:rPr lang="fr-FR" dirty="0"/>
              <a:t>        &lt;col </a:t>
            </a:r>
            <a:r>
              <a:rPr lang="fr-FR" dirty="0" err="1"/>
              <a:t>width</a:t>
            </a:r>
            <a:r>
              <a:rPr lang="fr-FR" dirty="0"/>
              <a:t>="80"&gt;</a:t>
            </a:r>
          </a:p>
          <a:p>
            <a:pPr algn="l" rtl="0">
              <a:buNone/>
            </a:pPr>
            <a:r>
              <a:rPr lang="fr-FR" dirty="0"/>
              <a:t>        &lt;col </a:t>
            </a:r>
            <a:r>
              <a:rPr lang="fr-FR" dirty="0" err="1"/>
              <a:t>width</a:t>
            </a:r>
            <a:r>
              <a:rPr lang="fr-FR" dirty="0"/>
              <a:t>="100"&gt;</a:t>
            </a:r>
          </a:p>
          <a:p>
            <a:pPr algn="l" rtl="0">
              <a:buNone/>
            </a:pPr>
            <a:r>
              <a:rPr lang="fr-FR" dirty="0"/>
              <a:t>        &lt;col </a:t>
            </a:r>
            <a:r>
              <a:rPr lang="fr-FR" dirty="0" err="1"/>
              <a:t>width</a:t>
            </a:r>
            <a:r>
              <a:rPr lang="fr-FR" dirty="0"/>
              <a:t>="320"&gt;</a:t>
            </a:r>
          </a:p>
          <a:p>
            <a:pPr algn="l" rtl="0">
              <a:buNone/>
            </a:pPr>
            <a:r>
              <a:rPr lang="fr-FR" dirty="0"/>
              <a:t>     &lt;/</a:t>
            </a:r>
            <a:r>
              <a:rPr lang="fr-FR" dirty="0" err="1"/>
              <a:t>colgroup</a:t>
            </a:r>
            <a:r>
              <a:rPr lang="fr-FR" dirty="0"/>
              <a:t>&gt;</a:t>
            </a:r>
          </a:p>
          <a:p>
            <a:pPr algn="l" rtl="0">
              <a:buNone/>
            </a:pPr>
            <a:r>
              <a:rPr lang="fr-FR" dirty="0"/>
              <a:t>    &lt;tr&gt;</a:t>
            </a:r>
          </a:p>
          <a:p>
            <a:pPr algn="l" rtl="0">
              <a:buNone/>
            </a:pPr>
            <a:r>
              <a:rPr lang="fr-FR" dirty="0"/>
              <a:t>      &lt;td&gt;1ère rangée, 1ère colonne&lt;/td&gt;</a:t>
            </a:r>
          </a:p>
          <a:p>
            <a:pPr algn="l" rtl="0">
              <a:buNone/>
            </a:pPr>
            <a:r>
              <a:rPr lang="fr-FR" dirty="0"/>
              <a:t>      &lt;td&gt;1ère rangée, 2ème colonne&lt;/td&gt;</a:t>
            </a:r>
          </a:p>
          <a:p>
            <a:pPr algn="l" rtl="0">
              <a:buNone/>
            </a:pPr>
            <a:r>
              <a:rPr lang="fr-FR" dirty="0"/>
              <a:t>      &lt;td&gt;1ère rangée, 3ème colonne&lt;/td&gt;</a:t>
            </a:r>
          </a:p>
          <a:p>
            <a:pPr algn="l" rtl="0">
              <a:buNone/>
            </a:pPr>
            <a:r>
              <a:rPr lang="fr-FR" dirty="0"/>
              <a:t>    &lt;/tr&gt;</a:t>
            </a:r>
          </a:p>
          <a:p>
            <a:pPr algn="l" rtl="0">
              <a:buNone/>
            </a:pPr>
            <a:r>
              <a:rPr lang="fr-FR" dirty="0"/>
              <a:t>        &lt;!-- etc. autres rangées du tableau --&gt;</a:t>
            </a:r>
          </a:p>
          <a:p>
            <a:pPr algn="l" rtl="0">
              <a:buNone/>
            </a:pPr>
            <a:r>
              <a:rPr lang="fr-FR" dirty="0"/>
              <a:t>&lt;/table&gt;</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90</a:t>
            </a:fld>
            <a:endParaRPr lang="fr-FR"/>
          </a:p>
        </p:txBody>
      </p:sp>
      <p:sp>
        <p:nvSpPr>
          <p:cNvPr id="7" name="Rectangle 6"/>
          <p:cNvSpPr/>
          <p:nvPr/>
        </p:nvSpPr>
        <p:spPr>
          <a:xfrm>
            <a:off x="3682994" y="714358"/>
            <a:ext cx="2383409"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Prédéfinir des colonnes</a:t>
            </a:r>
          </a:p>
        </p:txBody>
      </p:sp>
      <p:sp>
        <p:nvSpPr>
          <p:cNvPr id="8" name="Rectangle 2"/>
          <p:cNvSpPr txBox="1">
            <a:spLocks noChangeArrowheads="1"/>
          </p:cNvSpPr>
          <p:nvPr/>
        </p:nvSpPr>
        <p:spPr>
          <a:xfrm>
            <a:off x="571472" y="571480"/>
            <a:ext cx="7772400" cy="781032"/>
          </a:xfrm>
          <a:prstGeom prst="rect">
            <a:avLst/>
          </a:prstGeom>
        </p:spPr>
        <p:txBody>
          <a:bodyPr vert="horz" lIns="0" rIns="0" bIns="0" anchor="b">
            <a:normAutofit lnSpcReduction="10000"/>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35480"/>
            <a:ext cx="8229600" cy="3708098"/>
          </a:xfrm>
        </p:spPr>
        <p:txBody>
          <a:bodyPr>
            <a:noAutofit/>
          </a:bodyPr>
          <a:lstStyle/>
          <a:p>
            <a:pPr algn="l" rtl="0">
              <a:buNone/>
            </a:pPr>
            <a:r>
              <a:rPr lang="fr-FR" sz="2000" dirty="0"/>
              <a:t>&lt;table border="1"&gt;</a:t>
            </a:r>
          </a:p>
          <a:p>
            <a:pPr algn="l" rtl="0">
              <a:buNone/>
            </a:pPr>
            <a:r>
              <a:rPr lang="fr-FR" sz="2000" dirty="0"/>
              <a:t>     &lt;</a:t>
            </a:r>
            <a:r>
              <a:rPr lang="fr-FR" sz="2000" dirty="0" err="1"/>
              <a:t>colgroup</a:t>
            </a:r>
            <a:r>
              <a:rPr lang="fr-FR" sz="2000" dirty="0"/>
              <a:t> </a:t>
            </a:r>
            <a:r>
              <a:rPr lang="fr-FR" sz="2000" dirty="0" err="1"/>
              <a:t>width</a:t>
            </a:r>
            <a:r>
              <a:rPr lang="fr-FR" sz="2000" dirty="0"/>
              <a:t>="200" </a:t>
            </a:r>
            <a:r>
              <a:rPr lang="fr-FR" sz="2000" dirty="0" err="1"/>
              <a:t>span</a:t>
            </a:r>
            <a:r>
              <a:rPr lang="fr-FR" sz="2000" dirty="0"/>
              <a:t>="3"&gt;</a:t>
            </a:r>
          </a:p>
          <a:p>
            <a:pPr algn="l" rtl="0">
              <a:buNone/>
            </a:pPr>
            <a:r>
              <a:rPr lang="fr-FR" sz="2000" dirty="0"/>
              <a:t>     &lt;/</a:t>
            </a:r>
            <a:r>
              <a:rPr lang="fr-FR" sz="2000" dirty="0" err="1"/>
              <a:t>colgroup</a:t>
            </a:r>
            <a:r>
              <a:rPr lang="fr-FR" sz="2000" dirty="0"/>
              <a:t>&gt;</a:t>
            </a:r>
          </a:p>
          <a:p>
            <a:pPr algn="l" rtl="0">
              <a:buNone/>
            </a:pPr>
            <a:r>
              <a:rPr lang="fr-FR" sz="2000" dirty="0"/>
              <a:t>    &lt;tr&gt;</a:t>
            </a:r>
          </a:p>
          <a:p>
            <a:pPr algn="l" rtl="0">
              <a:buNone/>
            </a:pPr>
            <a:r>
              <a:rPr lang="fr-FR" sz="2000" dirty="0"/>
              <a:t>      &lt;td&gt;1ère rangée, 1ère colonne&lt;/td&gt;</a:t>
            </a:r>
          </a:p>
          <a:p>
            <a:pPr algn="l" rtl="0">
              <a:buNone/>
            </a:pPr>
            <a:r>
              <a:rPr lang="fr-FR" sz="2000" dirty="0"/>
              <a:t>      &lt;td&gt;1ère rangée, 2ème colonne&lt;/td&gt;</a:t>
            </a:r>
          </a:p>
          <a:p>
            <a:pPr algn="l" rtl="0">
              <a:buNone/>
            </a:pPr>
            <a:r>
              <a:rPr lang="fr-FR" sz="2000" dirty="0"/>
              <a:t>      &lt;td&gt;1ère rangée, 3ème colonne&lt;/td&gt;</a:t>
            </a:r>
          </a:p>
          <a:p>
            <a:pPr algn="l" rtl="0">
              <a:buNone/>
            </a:pPr>
            <a:r>
              <a:rPr lang="fr-FR" sz="2000" dirty="0"/>
              <a:t>    &lt;/tr&gt;</a:t>
            </a:r>
          </a:p>
          <a:p>
            <a:pPr algn="l" rtl="0">
              <a:buNone/>
            </a:pPr>
            <a:r>
              <a:rPr lang="fr-FR" sz="2000" dirty="0"/>
              <a:t>        &lt;!-- etc. autres rangées du tableau --&gt;</a:t>
            </a:r>
          </a:p>
          <a:p>
            <a:pPr algn="l" rtl="0">
              <a:buNone/>
            </a:pPr>
            <a:r>
              <a:rPr lang="fr-FR" sz="2000" dirty="0"/>
              <a:t>&lt;/table&gt;</a:t>
            </a:r>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91</a:t>
            </a:fld>
            <a:endParaRPr lang="fr-FR"/>
          </a:p>
        </p:txBody>
      </p:sp>
      <p:sp>
        <p:nvSpPr>
          <p:cNvPr id="7" name="Rectangle 6"/>
          <p:cNvSpPr/>
          <p:nvPr/>
        </p:nvSpPr>
        <p:spPr>
          <a:xfrm>
            <a:off x="3365493" y="5929330"/>
            <a:ext cx="1647118" cy="400110"/>
          </a:xfrm>
          <a:prstGeom prst="rect">
            <a:avLst/>
          </a:prstGeom>
        </p:spPr>
        <p:txBody>
          <a:bodyPr wrap="none">
            <a:spAutoFit/>
          </a:bodyPr>
          <a:lstStyle/>
          <a:p>
            <a:r>
              <a:rPr lang="fr-FR" sz="2000" dirty="0" err="1">
                <a:solidFill>
                  <a:srgbClr val="FF0000"/>
                </a:solidFill>
                <a:effectLst>
                  <a:outerShdw blurRad="38100" dist="38100" dir="2700000" algn="tl">
                    <a:srgbClr val="000000">
                      <a:alpha val="43137"/>
                    </a:srgbClr>
                  </a:outerShdw>
                </a:effectLst>
              </a:rPr>
              <a:t>Span</a:t>
            </a:r>
            <a:r>
              <a:rPr lang="fr-FR" sz="2000" dirty="0">
                <a:solidFill>
                  <a:srgbClr val="FF0000"/>
                </a:solidFill>
                <a:effectLst>
                  <a:outerShdw blurRad="38100" dist="38100" dir="2700000" algn="tl">
                    <a:srgbClr val="000000">
                      <a:alpha val="43137"/>
                    </a:srgbClr>
                  </a:outerShdw>
                </a:effectLst>
              </a:rPr>
              <a:t>=étendre</a:t>
            </a:r>
          </a:p>
        </p:txBody>
      </p:sp>
      <p:sp>
        <p:nvSpPr>
          <p:cNvPr id="8" name="Rectangle 2"/>
          <p:cNvSpPr txBox="1">
            <a:spLocks noChangeArrowheads="1"/>
          </p:cNvSpPr>
          <p:nvPr/>
        </p:nvSpPr>
        <p:spPr>
          <a:xfrm>
            <a:off x="571472" y="571480"/>
            <a:ext cx="7772400" cy="781032"/>
          </a:xfrm>
          <a:prstGeom prst="rect">
            <a:avLst/>
          </a:prstGeom>
        </p:spPr>
        <p:txBody>
          <a:bodyPr vert="horz" lIns="0" rIns="0" bIns="0" anchor="b">
            <a:normAutofit lnSpcReduction="10000"/>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
        <p:nvSpPr>
          <p:cNvPr id="9" name="Rectangle 8"/>
          <p:cNvSpPr/>
          <p:nvPr/>
        </p:nvSpPr>
        <p:spPr>
          <a:xfrm>
            <a:off x="3682994" y="714358"/>
            <a:ext cx="2383409"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Prédéfinir des colonnes</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4471" y="1428736"/>
            <a:ext cx="8229600" cy="3929090"/>
          </a:xfrm>
        </p:spPr>
        <p:txBody>
          <a:bodyPr>
            <a:noAutofit/>
          </a:bodyPr>
          <a:lstStyle/>
          <a:p>
            <a:pPr algn="l" rtl="0">
              <a:buNone/>
            </a:pPr>
            <a:r>
              <a:rPr lang="fr-FR" sz="1600" dirty="0"/>
              <a:t>&lt;table border="1" </a:t>
            </a:r>
            <a:r>
              <a:rPr lang="fr-FR" sz="1600" dirty="0" err="1"/>
              <a:t>width</a:t>
            </a:r>
            <a:r>
              <a:rPr lang="fr-FR" sz="1600" dirty="0"/>
              <a:t>="100%"&gt;</a:t>
            </a:r>
          </a:p>
          <a:p>
            <a:pPr algn="l" rtl="0">
              <a:buNone/>
            </a:pPr>
            <a:r>
              <a:rPr lang="fr-FR" sz="1600" dirty="0"/>
              <a:t>     &lt;</a:t>
            </a:r>
            <a:r>
              <a:rPr lang="fr-FR" sz="1600" dirty="0" err="1"/>
              <a:t>colgroup</a:t>
            </a:r>
            <a:r>
              <a:rPr lang="fr-FR" sz="1600" dirty="0"/>
              <a:t>&gt;</a:t>
            </a:r>
          </a:p>
          <a:p>
            <a:pPr algn="l" rtl="0">
              <a:buNone/>
            </a:pPr>
            <a:r>
              <a:rPr lang="fr-FR" sz="1600" dirty="0"/>
              <a:t>        &lt;col </a:t>
            </a:r>
            <a:r>
              <a:rPr lang="fr-FR" sz="1600" dirty="0" err="1"/>
              <a:t>width</a:t>
            </a:r>
            <a:r>
              <a:rPr lang="fr-FR" sz="1600" dirty="0"/>
              <a:t>="4*"&gt;</a:t>
            </a:r>
          </a:p>
          <a:p>
            <a:pPr algn="l" rtl="0">
              <a:buNone/>
            </a:pPr>
            <a:r>
              <a:rPr lang="fr-FR" sz="1600" dirty="0"/>
              <a:t>        &lt;col </a:t>
            </a:r>
            <a:r>
              <a:rPr lang="fr-FR" sz="1600" dirty="0" err="1"/>
              <a:t>width</a:t>
            </a:r>
            <a:r>
              <a:rPr lang="fr-FR" sz="1600" dirty="0"/>
              <a:t>="2*"&gt;</a:t>
            </a:r>
          </a:p>
          <a:p>
            <a:pPr algn="l" rtl="0">
              <a:buNone/>
            </a:pPr>
            <a:r>
              <a:rPr lang="fr-FR" sz="1600" dirty="0"/>
              <a:t>        &lt;col </a:t>
            </a:r>
            <a:r>
              <a:rPr lang="fr-FR" sz="1600" dirty="0" err="1"/>
              <a:t>width</a:t>
            </a:r>
            <a:r>
              <a:rPr lang="fr-FR" sz="1600" dirty="0"/>
              <a:t>="1*"&gt;</a:t>
            </a:r>
          </a:p>
          <a:p>
            <a:pPr algn="l" rtl="0">
              <a:buNone/>
            </a:pPr>
            <a:r>
              <a:rPr lang="fr-FR" sz="1600" dirty="0"/>
              <a:t>     &lt;/</a:t>
            </a:r>
            <a:r>
              <a:rPr lang="fr-FR" sz="1600" dirty="0" err="1"/>
              <a:t>colgroup</a:t>
            </a:r>
            <a:r>
              <a:rPr lang="fr-FR" sz="1600" dirty="0"/>
              <a:t>&gt;</a:t>
            </a:r>
          </a:p>
          <a:p>
            <a:pPr algn="l" rtl="0">
              <a:buNone/>
            </a:pPr>
            <a:r>
              <a:rPr lang="fr-FR" sz="1600" dirty="0"/>
              <a:t>    &lt;tr&gt;</a:t>
            </a:r>
          </a:p>
          <a:p>
            <a:pPr algn="l" rtl="0">
              <a:buNone/>
            </a:pPr>
            <a:r>
              <a:rPr lang="fr-FR" sz="1600" dirty="0"/>
              <a:t>      &lt;td&gt;1ère rangée, 1ère colonne&lt;/td&gt;</a:t>
            </a:r>
          </a:p>
          <a:p>
            <a:pPr algn="l" rtl="0">
              <a:buNone/>
            </a:pPr>
            <a:r>
              <a:rPr lang="fr-FR" sz="1600" dirty="0"/>
              <a:t>      &lt;td&gt;1ère rangée, 2ème colonne&lt;/td&gt;</a:t>
            </a:r>
          </a:p>
          <a:p>
            <a:pPr algn="l" rtl="0">
              <a:buNone/>
            </a:pPr>
            <a:r>
              <a:rPr lang="fr-FR" sz="1600" dirty="0"/>
              <a:t>      &lt;td&gt;1ère rangée, 3ème colonne&lt;/td&gt;</a:t>
            </a:r>
          </a:p>
          <a:p>
            <a:pPr algn="l" rtl="0">
              <a:buNone/>
            </a:pPr>
            <a:r>
              <a:rPr lang="fr-FR" sz="1600" dirty="0"/>
              <a:t>    &lt;/tr&gt;</a:t>
            </a:r>
          </a:p>
          <a:p>
            <a:pPr algn="l" rtl="0">
              <a:buNone/>
            </a:pPr>
            <a:r>
              <a:rPr lang="fr-FR" sz="1600" dirty="0"/>
              <a:t>        &lt;!-- etc. autres rangées du tableau --&gt;</a:t>
            </a:r>
          </a:p>
          <a:p>
            <a:pPr algn="l" rtl="0">
              <a:buNone/>
            </a:pPr>
            <a:r>
              <a:rPr lang="fr-FR" sz="1600" dirty="0"/>
              <a:t>&lt;/table&gt;</a:t>
            </a:r>
          </a:p>
        </p:txBody>
      </p:sp>
      <p:sp>
        <p:nvSpPr>
          <p:cNvPr id="6" name="Espace réservé du numéro de diapositive 5"/>
          <p:cNvSpPr>
            <a:spLocks noGrp="1"/>
          </p:cNvSpPr>
          <p:nvPr>
            <p:ph type="sldNum" sz="quarter" idx="12"/>
          </p:nvPr>
        </p:nvSpPr>
        <p:spPr/>
        <p:txBody>
          <a:bodyPr/>
          <a:lstStyle/>
          <a:p>
            <a:fld id="{FCEA5FB9-EE5F-4B16-B755-8C10415D232F}" type="slidenum">
              <a:rPr lang="fr-FR" smtClean="0"/>
              <a:pPr/>
              <a:t>92</a:t>
            </a:fld>
            <a:endParaRPr lang="fr-FR"/>
          </a:p>
        </p:txBody>
      </p:sp>
      <p:sp>
        <p:nvSpPr>
          <p:cNvPr id="7" name="Rectangle 2"/>
          <p:cNvSpPr txBox="1">
            <a:spLocks noChangeArrowheads="1"/>
          </p:cNvSpPr>
          <p:nvPr/>
        </p:nvSpPr>
        <p:spPr>
          <a:xfrm>
            <a:off x="571472" y="571480"/>
            <a:ext cx="7772400" cy="781032"/>
          </a:xfrm>
          <a:prstGeom prst="rect">
            <a:avLst/>
          </a:prstGeom>
        </p:spPr>
        <p:txBody>
          <a:bodyPr vert="horz" lIns="0" rIns="0" bIns="0" anchor="b">
            <a:normAutofit lnSpcReduction="10000"/>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
        <p:nvSpPr>
          <p:cNvPr id="8" name="Rectangle 7"/>
          <p:cNvSpPr/>
          <p:nvPr/>
        </p:nvSpPr>
        <p:spPr>
          <a:xfrm>
            <a:off x="3682994" y="714358"/>
            <a:ext cx="2383409"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Prédéfinir des colonnes</a:t>
            </a:r>
          </a:p>
        </p:txBody>
      </p:sp>
      <p:sp>
        <p:nvSpPr>
          <p:cNvPr id="9" name="Rectangle 8"/>
          <p:cNvSpPr/>
          <p:nvPr/>
        </p:nvSpPr>
        <p:spPr>
          <a:xfrm>
            <a:off x="507974" y="5500705"/>
            <a:ext cx="8445559" cy="954107"/>
          </a:xfrm>
          <a:prstGeom prst="rect">
            <a:avLst/>
          </a:prstGeom>
        </p:spPr>
        <p:txBody>
          <a:bodyPr wrap="square">
            <a:spAutoFit/>
          </a:bodyPr>
          <a:lstStyle/>
          <a:p>
            <a:r>
              <a:rPr lang="fr-FR" sz="1400" b="0" dirty="0">
                <a:solidFill>
                  <a:srgbClr val="FF0000"/>
                </a:solidFill>
              </a:rPr>
              <a:t>L'étoile est un signal pour le navigateur qu'il ne doit pas interpréter les chiffres devant l'étoile en tant que pixels. Les chiffres sont importants. Dans </a:t>
            </a:r>
            <a:r>
              <a:rPr lang="fr-FR" sz="1400" b="0" dirty="0" err="1">
                <a:solidFill>
                  <a:srgbClr val="FF0000"/>
                </a:solidFill>
              </a:rPr>
              <a:t>cete</a:t>
            </a:r>
            <a:r>
              <a:rPr lang="fr-FR" sz="1400" b="0" dirty="0">
                <a:solidFill>
                  <a:srgbClr val="FF0000"/>
                </a:solidFill>
              </a:rPr>
              <a:t> </a:t>
            </a:r>
            <a:r>
              <a:rPr lang="fr-FR" sz="1400" b="0">
                <a:solidFill>
                  <a:srgbClr val="FF0000"/>
                </a:solidFill>
              </a:rPr>
              <a:t>exemple ci-dessus </a:t>
            </a:r>
            <a:r>
              <a:rPr lang="fr-FR" sz="1400" b="0" dirty="0">
                <a:solidFill>
                  <a:srgbClr val="FF0000"/>
                </a:solidFill>
              </a:rPr>
              <a:t>trois colonnes sont définies pour lesquelles les nombres relatifs 4, 2 et 1 donnent un total de 7. Ainsi vous définissez un tableau dont la première colonne représente les 4/7 de la largeur du tableau la deuxième 2/7 et la troisième colonne 1/7 .</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Espace réservé du contenu 12" descr="tr.png"/>
          <p:cNvPicPr>
            <a:picLocks noGrp="1" noChangeAspect="1"/>
          </p:cNvPicPr>
          <p:nvPr>
            <p:ph idx="1"/>
          </p:nvPr>
        </p:nvPicPr>
        <p:blipFill>
          <a:blip r:embed="rId2"/>
          <a:stretch>
            <a:fillRect/>
          </a:stretch>
        </p:blipFill>
        <p:spPr>
          <a:xfrm>
            <a:off x="634973" y="1214422"/>
            <a:ext cx="7175549" cy="3714776"/>
          </a:xfrm>
        </p:spPr>
      </p:pic>
      <p:sp>
        <p:nvSpPr>
          <p:cNvPr id="6" name="Espace réservé du numéro de diapositive 5"/>
          <p:cNvSpPr>
            <a:spLocks noGrp="1"/>
          </p:cNvSpPr>
          <p:nvPr>
            <p:ph type="sldNum" sz="quarter" idx="12"/>
          </p:nvPr>
        </p:nvSpPr>
        <p:spPr/>
        <p:txBody>
          <a:bodyPr/>
          <a:lstStyle/>
          <a:p>
            <a:fld id="{FCEA5FB9-EE5F-4B16-B755-8C10415D232F}" type="slidenum">
              <a:rPr lang="fr-FR" smtClean="0"/>
              <a:pPr/>
              <a:t>93</a:t>
            </a:fld>
            <a:endParaRPr lang="fr-FR"/>
          </a:p>
        </p:txBody>
      </p:sp>
      <p:sp>
        <p:nvSpPr>
          <p:cNvPr id="7" name="Rectangle 2"/>
          <p:cNvSpPr txBox="1">
            <a:spLocks noChangeArrowheads="1"/>
          </p:cNvSpPr>
          <p:nvPr/>
        </p:nvSpPr>
        <p:spPr>
          <a:xfrm>
            <a:off x="444471" y="571480"/>
            <a:ext cx="7772400" cy="571504"/>
          </a:xfrm>
          <a:prstGeom prst="rect">
            <a:avLst/>
          </a:prstGeom>
        </p:spPr>
        <p:txBody>
          <a:bodyPr vert="horz" lIns="0" rIns="0" bIns="0" anchor="b">
            <a:normAutofit fontScale="85000" lnSpcReduction="20000"/>
          </a:bodyPr>
          <a:lstStyle/>
          <a:p>
            <a:pPr eaLnBrk="1" fontAlgn="auto" hangingPunct="1">
              <a:spcAft>
                <a:spcPts val="0"/>
              </a:spcAf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
        <p:nvSpPr>
          <p:cNvPr id="12" name="Rectangle 11"/>
          <p:cNvSpPr/>
          <p:nvPr/>
        </p:nvSpPr>
        <p:spPr>
          <a:xfrm>
            <a:off x="3047990" y="634981"/>
            <a:ext cx="2780248"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Mise en forme d'un tableau</a:t>
            </a:r>
          </a:p>
        </p:txBody>
      </p:sp>
      <p:sp>
        <p:nvSpPr>
          <p:cNvPr id="2049" name="Rectangle 1"/>
          <p:cNvSpPr>
            <a:spLocks noChangeArrowheads="1"/>
          </p:cNvSpPr>
          <p:nvPr/>
        </p:nvSpPr>
        <p:spPr bwMode="auto">
          <a:xfrm rot="10800000" flipV="1">
            <a:off x="190470" y="5198818"/>
            <a:ext cx="863606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a:ln>
                  <a:noFill/>
                </a:ln>
                <a:solidFill>
                  <a:schemeClr val="tx1"/>
                </a:solidFill>
                <a:effectLst/>
                <a:latin typeface="Arial" pitchFamily="34" charset="0"/>
                <a:cs typeface="Arial" pitchFamily="34" charset="0"/>
              </a:rPr>
              <a:t>Avec </a:t>
            </a:r>
            <a:r>
              <a:rPr kumimoji="0" lang="fr-FR" sz="1200" b="0" i="0" u="none" strike="noStrike" cap="none" normalizeH="0" baseline="0" dirty="0" err="1">
                <a:ln>
                  <a:noFill/>
                </a:ln>
                <a:solidFill>
                  <a:srgbClr val="FF0000"/>
                </a:solidFill>
                <a:effectLst>
                  <a:outerShdw blurRad="38100" dist="38100" dir="2700000" algn="tl">
                    <a:srgbClr val="000000">
                      <a:alpha val="43137"/>
                    </a:srgbClr>
                  </a:outerShdw>
                </a:effectLst>
                <a:latin typeface="Arial Unicode MS" pitchFamily="34" charset="-128"/>
                <a:cs typeface="Arial" pitchFamily="34" charset="0"/>
              </a:rPr>
              <a:t>cellpadding</a:t>
            </a:r>
            <a:r>
              <a:rPr kumimoji="0" lang="fr-FR" sz="1200" b="0" i="0" u="none" strike="noStrike" cap="none" normalizeH="0" baseline="0" dirty="0">
                <a:ln>
                  <a:noFill/>
                </a:ln>
                <a:solidFill>
                  <a:srgbClr val="FF0000"/>
                </a:solidFill>
                <a:effectLst>
                  <a:outerShdw blurRad="38100" dist="38100" dir="2700000" algn="tl">
                    <a:srgbClr val="000000">
                      <a:alpha val="43137"/>
                    </a:srgbClr>
                  </a:outerShdw>
                </a:effectLst>
                <a:latin typeface="Arial Unicode MS" pitchFamily="34" charset="-128"/>
                <a:cs typeface="Arial" pitchFamily="34" charset="0"/>
              </a:rPr>
              <a:t>=</a:t>
            </a:r>
            <a:r>
              <a:rPr kumimoji="0" lang="fr-FR" sz="1200" b="0" i="0" u="none" strike="noStrike" cap="none" normalizeH="0" baseline="0" dirty="0">
                <a:ln>
                  <a:noFill/>
                </a:ln>
                <a:solidFill>
                  <a:srgbClr val="FF0000"/>
                </a:solidFill>
                <a:effectLst>
                  <a:outerShdw blurRad="38100" dist="38100" dir="2700000" algn="tl">
                    <a:srgbClr val="000000">
                      <a:alpha val="43137"/>
                    </a:srgbClr>
                  </a:outerShdw>
                </a:effectLst>
                <a:latin typeface="Arial" pitchFamily="34" charset="0"/>
                <a:cs typeface="Arial" pitchFamily="34" charset="0"/>
              </a:rPr>
              <a:t> </a:t>
            </a:r>
            <a:r>
              <a:rPr kumimoji="0" lang="fr-FR" sz="1200" b="0" i="0" u="none" strike="noStrike" cap="none" normalizeH="0" baseline="0" dirty="0">
                <a:ln>
                  <a:noFill/>
                </a:ln>
                <a:solidFill>
                  <a:schemeClr val="tx1"/>
                </a:solidFill>
                <a:effectLst/>
                <a:latin typeface="Arial" pitchFamily="34" charset="0"/>
                <a:cs typeface="Arial" pitchFamily="34" charset="0"/>
              </a:rPr>
              <a:t>vous déterminez l'espace du contenu de la cellule avec le bord de la cellule en pixels (</a:t>
            </a:r>
            <a:r>
              <a:rPr kumimoji="0" lang="fr-FR" sz="1200" b="0" i="1" u="none" strike="noStrike" cap="none" normalizeH="0" baseline="0" dirty="0" err="1">
                <a:ln>
                  <a:noFill/>
                </a:ln>
                <a:solidFill>
                  <a:schemeClr val="tx1"/>
                </a:solidFill>
                <a:effectLst/>
                <a:latin typeface="Arial" pitchFamily="34" charset="0"/>
                <a:cs typeface="Arial" pitchFamily="34" charset="0"/>
              </a:rPr>
              <a:t>cellpadding</a:t>
            </a:r>
            <a:r>
              <a:rPr kumimoji="0" lang="fr-FR" sz="1200" b="0" i="1" u="none" strike="noStrike" cap="none" normalizeH="0" baseline="0" dirty="0">
                <a:ln>
                  <a:noFill/>
                </a:ln>
                <a:solidFill>
                  <a:schemeClr val="tx1"/>
                </a:solidFill>
                <a:effectLst/>
                <a:latin typeface="Arial" pitchFamily="34" charset="0"/>
                <a:cs typeface="Arial" pitchFamily="34" charset="0"/>
              </a:rPr>
              <a:t> = espace intérieur de la cellule</a:t>
            </a:r>
            <a:r>
              <a:rPr kumimoji="0" lang="fr-FR" sz="1200" b="0" i="0" u="none" strike="noStrike" cap="none" normalizeH="0" baseline="0" dirty="0">
                <a:ln>
                  <a:noFill/>
                </a:ln>
                <a:solidFill>
                  <a:schemeClr val="tx1"/>
                </a:solidFill>
                <a:effectLst/>
                <a:latin typeface="Arial"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a:ln>
                  <a:noFill/>
                </a:ln>
                <a:solidFill>
                  <a:schemeClr val="tx1"/>
                </a:solidFill>
                <a:effectLst/>
                <a:latin typeface="Arial" pitchFamily="34" charset="0"/>
                <a:cs typeface="Arial" pitchFamily="34" charset="0"/>
              </a:rPr>
              <a:t>Avec </a:t>
            </a:r>
            <a:r>
              <a:rPr kumimoji="0" lang="fr-FR" sz="1200" b="0" i="0" u="none" strike="noStrike" cap="none" normalizeH="0" baseline="0" dirty="0" err="1">
                <a:ln>
                  <a:noFill/>
                </a:ln>
                <a:solidFill>
                  <a:srgbClr val="FF0000"/>
                </a:solidFill>
                <a:effectLst>
                  <a:outerShdw blurRad="38100" dist="38100" dir="2700000" algn="tl">
                    <a:srgbClr val="000000">
                      <a:alpha val="43137"/>
                    </a:srgbClr>
                  </a:outerShdw>
                </a:effectLst>
                <a:latin typeface="Arial Unicode MS" pitchFamily="34" charset="-128"/>
                <a:cs typeface="Arial" pitchFamily="34" charset="0"/>
              </a:rPr>
              <a:t>cellspacing</a:t>
            </a:r>
            <a:r>
              <a:rPr kumimoji="0" lang="fr-FR" sz="1200" b="0" i="0" u="none" strike="noStrike" cap="none" normalizeH="0" baseline="0" dirty="0">
                <a:ln>
                  <a:noFill/>
                </a:ln>
                <a:solidFill>
                  <a:srgbClr val="FF0000"/>
                </a:solidFill>
                <a:effectLst>
                  <a:outerShdw blurRad="38100" dist="38100" dir="2700000" algn="tl">
                    <a:srgbClr val="000000">
                      <a:alpha val="43137"/>
                    </a:srgbClr>
                  </a:outerShdw>
                </a:effectLst>
                <a:latin typeface="Arial Unicode MS" pitchFamily="34" charset="-128"/>
                <a:cs typeface="Arial" pitchFamily="34" charset="0"/>
              </a:rPr>
              <a:t>=</a:t>
            </a:r>
            <a:r>
              <a:rPr kumimoji="0" lang="fr-FR" sz="1200" b="0" i="0" u="none" strike="noStrike" cap="none" normalizeH="0" baseline="0" dirty="0">
                <a:ln>
                  <a:noFill/>
                </a:ln>
                <a:solidFill>
                  <a:schemeClr val="tx1"/>
                </a:solidFill>
                <a:effectLst/>
                <a:latin typeface="Arial" pitchFamily="34" charset="0"/>
                <a:cs typeface="Arial" pitchFamily="34" charset="0"/>
              </a:rPr>
              <a:t> vous fixez l'espace des cellules entre elles en pixels (</a:t>
            </a:r>
            <a:r>
              <a:rPr kumimoji="0" lang="fr-FR" sz="1200" b="0" i="1" u="none" strike="noStrike" cap="none" normalizeH="0" baseline="0" dirty="0" err="1">
                <a:ln>
                  <a:noFill/>
                </a:ln>
                <a:solidFill>
                  <a:schemeClr val="tx1"/>
                </a:solidFill>
                <a:effectLst/>
                <a:latin typeface="Arial" pitchFamily="34" charset="0"/>
                <a:cs typeface="Arial" pitchFamily="34" charset="0"/>
              </a:rPr>
              <a:t>cellspacing</a:t>
            </a:r>
            <a:r>
              <a:rPr kumimoji="0" lang="fr-FR" sz="1200" b="0" i="1" u="none" strike="noStrike" cap="none" normalizeH="0" baseline="0" dirty="0">
                <a:ln>
                  <a:noFill/>
                </a:ln>
                <a:solidFill>
                  <a:schemeClr val="tx1"/>
                </a:solidFill>
                <a:effectLst/>
                <a:latin typeface="Arial" pitchFamily="34" charset="0"/>
                <a:cs typeface="Arial" pitchFamily="34" charset="0"/>
              </a:rPr>
              <a:t> = espace entre cellules</a:t>
            </a:r>
            <a:r>
              <a:rPr kumimoji="0" lang="fr-FR" sz="1200" b="0" i="0" u="none" strike="noStrike" cap="none" normalizeH="0" baseline="0" dirty="0">
                <a:ln>
                  <a:noFill/>
                </a:ln>
                <a:solidFill>
                  <a:schemeClr val="tx1"/>
                </a:solidFill>
                <a:effectLst/>
                <a:latin typeface="Arial" pitchFamily="34" charset="0"/>
                <a:cs typeface="Arial" pitchFamily="34" charset="0"/>
              </a:rPr>
              <a:t>). Quand vous créez une bordure avec </a:t>
            </a:r>
            <a:r>
              <a:rPr kumimoji="0" lang="fr-FR" sz="1200" b="0" i="0" u="none" strike="noStrike" cap="none" normalizeH="0" baseline="0" dirty="0">
                <a:ln>
                  <a:noFill/>
                </a:ln>
                <a:solidFill>
                  <a:schemeClr val="tx1"/>
                </a:solidFill>
                <a:effectLst/>
                <a:latin typeface="Arial Unicode MS" pitchFamily="34" charset="-128"/>
                <a:cs typeface="Arial" pitchFamily="34" charset="0"/>
              </a:rPr>
              <a:t>border=</a:t>
            </a:r>
            <a:r>
              <a:rPr kumimoji="0" lang="fr-FR" sz="1200" b="0" i="0" u="none" strike="noStrike" cap="none" normalizeH="0" baseline="0" dirty="0">
                <a:ln>
                  <a:noFill/>
                </a:ln>
                <a:solidFill>
                  <a:schemeClr val="tx1"/>
                </a:solidFill>
                <a:effectLst/>
                <a:latin typeface="Arial" pitchFamily="34" charset="0"/>
                <a:cs typeface="Arial" pitchFamily="34" charset="0"/>
              </a:rPr>
              <a:t> et un quadrillage visible dans le tableau, l'effet de </a:t>
            </a:r>
            <a:r>
              <a:rPr kumimoji="0" lang="fr-FR" sz="1200" b="0" i="0" u="none" strike="noStrike" cap="none" normalizeH="0" baseline="0" dirty="0" err="1">
                <a:ln>
                  <a:noFill/>
                </a:ln>
                <a:solidFill>
                  <a:schemeClr val="tx1"/>
                </a:solidFill>
                <a:effectLst/>
                <a:latin typeface="Arial Unicode MS" pitchFamily="34" charset="-128"/>
                <a:cs typeface="Arial" pitchFamily="34" charset="0"/>
              </a:rPr>
              <a:t>cellpadding</a:t>
            </a:r>
            <a:r>
              <a:rPr kumimoji="0" lang="fr-FR" sz="1200" b="0" i="0" u="none" strike="noStrike" cap="none" normalizeH="0" baseline="0" dirty="0">
                <a:ln>
                  <a:noFill/>
                </a:ln>
                <a:solidFill>
                  <a:schemeClr val="tx1"/>
                </a:solidFill>
                <a:effectLst/>
                <a:latin typeface="Arial Unicode MS" pitchFamily="34" charset="-128"/>
                <a:cs typeface="Arial" pitchFamily="34" charset="0"/>
              </a:rPr>
              <a:t>=</a:t>
            </a:r>
            <a:r>
              <a:rPr kumimoji="0" lang="fr-FR" sz="1200" b="0" i="0" u="none" strike="noStrike" cap="none" normalizeH="0" baseline="0" dirty="0">
                <a:ln>
                  <a:noFill/>
                </a:ln>
                <a:solidFill>
                  <a:schemeClr val="tx1"/>
                </a:solidFill>
                <a:effectLst/>
                <a:latin typeface="Arial" pitchFamily="34" charset="0"/>
                <a:cs typeface="Arial" pitchFamily="34" charset="0"/>
              </a:rPr>
              <a:t> et de </a:t>
            </a:r>
            <a:r>
              <a:rPr kumimoji="0" lang="fr-FR" sz="1200" b="0" i="0" u="none" strike="noStrike" cap="none" normalizeH="0" baseline="0" dirty="0" err="1">
                <a:ln>
                  <a:noFill/>
                </a:ln>
                <a:solidFill>
                  <a:schemeClr val="tx1"/>
                </a:solidFill>
                <a:effectLst/>
                <a:latin typeface="Arial Unicode MS" pitchFamily="34" charset="-128"/>
                <a:cs typeface="Arial" pitchFamily="34" charset="0"/>
              </a:rPr>
              <a:t>cellspacing</a:t>
            </a:r>
            <a:r>
              <a:rPr kumimoji="0" lang="fr-FR" sz="1200" b="0" i="0" u="none" strike="noStrike" cap="none" normalizeH="0" baseline="0" dirty="0">
                <a:ln>
                  <a:noFill/>
                </a:ln>
                <a:solidFill>
                  <a:schemeClr val="tx1"/>
                </a:solidFill>
                <a:effectLst/>
                <a:latin typeface="Arial Unicode MS" pitchFamily="34" charset="-128"/>
                <a:cs typeface="Arial" pitchFamily="34" charset="0"/>
              </a:rPr>
              <a:t>=</a:t>
            </a:r>
            <a:r>
              <a:rPr kumimoji="0" lang="fr-FR" sz="1200" b="0" i="0" u="none" strike="noStrike" cap="none" normalizeH="0" baseline="0" dirty="0">
                <a:ln>
                  <a:noFill/>
                </a:ln>
                <a:solidFill>
                  <a:schemeClr val="tx1"/>
                </a:solidFill>
                <a:effectLst/>
                <a:latin typeface="Arial" pitchFamily="34" charset="0"/>
                <a:cs typeface="Arial" pitchFamily="34" charset="0"/>
              </a:rPr>
              <a:t> peut être mieux retracé. Pour les tableaux sans quadrillage, les deux attributs ne créent rien d'autre que de l' "espace". </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4471" y="1285860"/>
            <a:ext cx="8229600" cy="5143536"/>
          </a:xfrm>
        </p:spPr>
        <p:txBody>
          <a:bodyPr>
            <a:noAutofit/>
          </a:bodyPr>
          <a:lstStyle/>
          <a:p>
            <a:pPr algn="l" rtl="0">
              <a:buNone/>
            </a:pPr>
            <a:r>
              <a:rPr lang="fr-FR" sz="1050" dirty="0"/>
              <a:t>&lt;html&gt;</a:t>
            </a:r>
          </a:p>
          <a:p>
            <a:pPr algn="l" rtl="0">
              <a:buNone/>
            </a:pPr>
            <a:r>
              <a:rPr lang="fr-FR" sz="1050" dirty="0"/>
              <a:t>&lt;</a:t>
            </a:r>
            <a:r>
              <a:rPr lang="fr-FR" sz="1050" dirty="0" err="1"/>
              <a:t>head</a:t>
            </a:r>
            <a:r>
              <a:rPr lang="fr-FR" sz="1050" dirty="0"/>
              <a:t>&gt;</a:t>
            </a:r>
          </a:p>
          <a:p>
            <a:pPr algn="l" rtl="0">
              <a:buNone/>
            </a:pPr>
            <a:r>
              <a:rPr lang="fr-FR" sz="1050" dirty="0"/>
              <a:t>&lt;</a:t>
            </a:r>
            <a:r>
              <a:rPr lang="fr-FR" sz="1050" dirty="0" err="1"/>
              <a:t>title</a:t>
            </a:r>
            <a:r>
              <a:rPr lang="fr-FR" sz="1050" dirty="0"/>
              <a:t>&gt;Espaces entre les cellules et entre le contenu de la cellule et le bord</a:t>
            </a:r>
          </a:p>
          <a:p>
            <a:pPr algn="l" rtl="0">
              <a:buNone/>
            </a:pPr>
            <a:r>
              <a:rPr lang="fr-FR" sz="1050" dirty="0"/>
              <a:t> de la cellule&lt;/</a:t>
            </a:r>
            <a:r>
              <a:rPr lang="fr-FR" sz="1050" dirty="0" err="1"/>
              <a:t>title</a:t>
            </a:r>
            <a:r>
              <a:rPr lang="fr-FR" sz="1050" dirty="0"/>
              <a:t>&gt;</a:t>
            </a:r>
          </a:p>
          <a:p>
            <a:pPr algn="l" rtl="0">
              <a:buNone/>
            </a:pPr>
            <a:r>
              <a:rPr lang="fr-FR" sz="1050" dirty="0"/>
              <a:t>&lt;/</a:t>
            </a:r>
            <a:r>
              <a:rPr lang="fr-FR" sz="1050" dirty="0" err="1"/>
              <a:t>head</a:t>
            </a:r>
            <a:r>
              <a:rPr lang="fr-FR" sz="1050" dirty="0"/>
              <a:t>&gt;</a:t>
            </a:r>
          </a:p>
          <a:p>
            <a:pPr algn="l" rtl="0">
              <a:buNone/>
            </a:pPr>
            <a:r>
              <a:rPr lang="fr-FR" sz="1050" dirty="0"/>
              <a:t>&lt;body&gt;</a:t>
            </a:r>
          </a:p>
          <a:p>
            <a:pPr algn="l" rtl="0">
              <a:buNone/>
            </a:pPr>
            <a:r>
              <a:rPr lang="fr-FR" sz="1050" dirty="0"/>
              <a:t>&lt;h1&gt;Éloignées l'une de l'autre&lt;/h1&gt;</a:t>
            </a:r>
          </a:p>
          <a:p>
            <a:pPr algn="l" rtl="0">
              <a:buNone/>
            </a:pPr>
            <a:r>
              <a:rPr lang="fr-FR" sz="1050" dirty="0"/>
              <a:t>&lt;table border="8" </a:t>
            </a:r>
            <a:r>
              <a:rPr lang="fr-FR" sz="1050" dirty="0" err="1"/>
              <a:t>cellspacing</a:t>
            </a:r>
            <a:r>
              <a:rPr lang="fr-FR" sz="1050" dirty="0"/>
              <a:t>="10" </a:t>
            </a:r>
            <a:r>
              <a:rPr lang="fr-FR" sz="1050" dirty="0" err="1"/>
              <a:t>cellpadding</a:t>
            </a:r>
            <a:r>
              <a:rPr lang="fr-FR" sz="1050" dirty="0"/>
              <a:t>="20"&gt;</a:t>
            </a:r>
          </a:p>
          <a:p>
            <a:pPr algn="l" rtl="0">
              <a:buNone/>
            </a:pPr>
            <a:r>
              <a:rPr lang="fr-FR" sz="1050" dirty="0"/>
              <a:t>    &lt;tr&gt;</a:t>
            </a:r>
          </a:p>
          <a:p>
            <a:pPr algn="l" rtl="0">
              <a:buNone/>
            </a:pPr>
            <a:r>
              <a:rPr lang="fr-FR" sz="1050" dirty="0"/>
              <a:t>      &lt;th&gt;France&lt;/th&gt;</a:t>
            </a:r>
          </a:p>
          <a:p>
            <a:pPr algn="l" rtl="0">
              <a:buNone/>
            </a:pPr>
            <a:r>
              <a:rPr lang="fr-FR" sz="1050" dirty="0"/>
              <a:t>      &lt;th&gt;Belgique&lt;/th&gt;</a:t>
            </a:r>
          </a:p>
          <a:p>
            <a:pPr algn="l" rtl="0">
              <a:buNone/>
            </a:pPr>
            <a:r>
              <a:rPr lang="fr-FR" sz="1050" dirty="0"/>
              <a:t>      &lt;th&gt;Suisse&lt;/th&gt;</a:t>
            </a:r>
          </a:p>
          <a:p>
            <a:pPr algn="l" rtl="0">
              <a:buNone/>
            </a:pPr>
            <a:r>
              <a:rPr lang="fr-FR" sz="1050" dirty="0"/>
              <a:t>    &lt;/tr&gt;</a:t>
            </a:r>
          </a:p>
          <a:p>
            <a:pPr algn="l" rtl="0">
              <a:buNone/>
            </a:pPr>
            <a:r>
              <a:rPr lang="fr-FR" sz="1050" dirty="0"/>
              <a:t>    &lt;tr&gt;</a:t>
            </a:r>
          </a:p>
          <a:p>
            <a:pPr algn="l" rtl="0">
              <a:buNone/>
            </a:pPr>
            <a:r>
              <a:rPr lang="fr-FR" sz="1050" dirty="0"/>
              <a:t>      &lt;td&gt;quatre-vingts&lt;/td&gt;</a:t>
            </a:r>
          </a:p>
          <a:p>
            <a:pPr algn="l" rtl="0">
              <a:buNone/>
            </a:pPr>
            <a:r>
              <a:rPr lang="fr-FR" sz="1050" dirty="0"/>
              <a:t>      &lt;td&gt;octante&lt;/td&gt;</a:t>
            </a:r>
          </a:p>
          <a:p>
            <a:pPr algn="l" rtl="0">
              <a:buNone/>
            </a:pPr>
            <a:r>
              <a:rPr lang="fr-FR" sz="1050" dirty="0"/>
              <a:t>      &lt;td&gt;huitante&lt;/td&gt;</a:t>
            </a:r>
          </a:p>
          <a:p>
            <a:pPr algn="l" rtl="0">
              <a:buNone/>
            </a:pPr>
            <a:r>
              <a:rPr lang="fr-FR" sz="1050" dirty="0"/>
              <a:t>    &lt;/tr&gt;</a:t>
            </a:r>
          </a:p>
          <a:p>
            <a:pPr algn="l" rtl="0">
              <a:buNone/>
            </a:pPr>
            <a:r>
              <a:rPr lang="fr-FR" sz="1050" dirty="0"/>
              <a:t>    &lt;tr&gt;</a:t>
            </a:r>
          </a:p>
          <a:p>
            <a:pPr algn="l" rtl="0">
              <a:buNone/>
            </a:pPr>
            <a:r>
              <a:rPr lang="fr-FR" sz="1050" dirty="0"/>
              <a:t>      &lt;td&gt;serpillière&lt;/td&gt;</a:t>
            </a:r>
          </a:p>
          <a:p>
            <a:pPr algn="l" rtl="0">
              <a:buNone/>
            </a:pPr>
            <a:r>
              <a:rPr lang="fr-FR" sz="1050" dirty="0"/>
              <a:t>      &lt;td&gt;wassingue&lt;/td&gt;</a:t>
            </a:r>
          </a:p>
          <a:p>
            <a:pPr algn="l" rtl="0">
              <a:buNone/>
            </a:pPr>
            <a:r>
              <a:rPr lang="fr-FR" sz="1050" dirty="0"/>
              <a:t>      &lt;td&gt;panosse&lt;/td&gt;</a:t>
            </a:r>
          </a:p>
          <a:p>
            <a:pPr algn="l" rtl="0">
              <a:buNone/>
            </a:pPr>
            <a:r>
              <a:rPr lang="fr-FR" sz="1050" dirty="0"/>
              <a:t>    &lt;/tr&gt;</a:t>
            </a:r>
          </a:p>
          <a:p>
            <a:pPr algn="l" rtl="0">
              <a:buNone/>
            </a:pPr>
            <a:r>
              <a:rPr lang="fr-FR" sz="1050" dirty="0"/>
              <a:t>  &lt;/table&gt;</a:t>
            </a:r>
          </a:p>
          <a:p>
            <a:pPr algn="l" rtl="0">
              <a:buNone/>
            </a:pPr>
            <a:r>
              <a:rPr lang="fr-FR" sz="1050" dirty="0"/>
              <a:t>&lt;/body&gt;</a:t>
            </a:r>
          </a:p>
          <a:p>
            <a:pPr algn="l" rtl="0">
              <a:buNone/>
            </a:pPr>
            <a:r>
              <a:rPr lang="fr-FR" sz="1050" dirty="0"/>
              <a:t>&lt;/html&gt;</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94</a:t>
            </a:fld>
            <a:endParaRPr lang="fr-FR"/>
          </a:p>
        </p:txBody>
      </p:sp>
      <p:sp>
        <p:nvSpPr>
          <p:cNvPr id="7" name="Rectangle 2"/>
          <p:cNvSpPr txBox="1">
            <a:spLocks noChangeArrowheads="1"/>
          </p:cNvSpPr>
          <p:nvPr/>
        </p:nvSpPr>
        <p:spPr>
          <a:xfrm>
            <a:off x="380971" y="571480"/>
            <a:ext cx="7772400" cy="571504"/>
          </a:xfrm>
          <a:prstGeom prst="rect">
            <a:avLst/>
          </a:prstGeom>
        </p:spPr>
        <p:txBody>
          <a:bodyPr vert="horz" lIns="0" rIns="0" bIns="0" anchor="b">
            <a:normAutofit fontScale="85000" lnSpcReduction="20000"/>
          </a:bodyPr>
          <a:lstStyle/>
          <a:p>
            <a:pPr eaLnBrk="1" fontAlgn="auto" hangingPunct="1">
              <a:spcAft>
                <a:spcPts val="0"/>
              </a:spcAf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
        <p:nvSpPr>
          <p:cNvPr id="8" name="Rectangle 7"/>
          <p:cNvSpPr/>
          <p:nvPr/>
        </p:nvSpPr>
        <p:spPr>
          <a:xfrm>
            <a:off x="3047990" y="634981"/>
            <a:ext cx="2780248"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Mise en forme d'un tableau</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4471" y="1285860"/>
            <a:ext cx="8229600" cy="5143536"/>
          </a:xfrm>
        </p:spPr>
        <p:txBody>
          <a:bodyPr>
            <a:noAutofit/>
          </a:bodyPr>
          <a:lstStyle/>
          <a:p>
            <a:pPr algn="l" rtl="0">
              <a:buNone/>
            </a:pPr>
            <a:r>
              <a:rPr lang="fr-FR" sz="1000" dirty="0"/>
              <a:t>&lt;html&gt;</a:t>
            </a:r>
          </a:p>
          <a:p>
            <a:pPr algn="l" rtl="0">
              <a:buNone/>
            </a:pPr>
            <a:r>
              <a:rPr lang="fr-FR" sz="1000" dirty="0"/>
              <a:t>&lt;</a:t>
            </a:r>
            <a:r>
              <a:rPr lang="fr-FR" sz="1000" dirty="0" err="1"/>
              <a:t>head</a:t>
            </a:r>
            <a:r>
              <a:rPr lang="fr-FR" sz="1000" dirty="0"/>
              <a:t>&gt;</a:t>
            </a:r>
          </a:p>
          <a:p>
            <a:pPr algn="l" rtl="0">
              <a:buNone/>
            </a:pPr>
            <a:r>
              <a:rPr lang="fr-FR" sz="1000" dirty="0"/>
              <a:t>&lt;</a:t>
            </a:r>
            <a:r>
              <a:rPr lang="fr-FR" sz="1000" dirty="0" err="1"/>
              <a:t>title</a:t>
            </a:r>
            <a:r>
              <a:rPr lang="fr-FR" sz="1000" dirty="0"/>
              <a:t>&gt;Texte du titre&lt;/</a:t>
            </a:r>
            <a:r>
              <a:rPr lang="fr-FR" sz="1000" dirty="0" err="1"/>
              <a:t>title</a:t>
            </a:r>
            <a:r>
              <a:rPr lang="fr-FR" sz="1000" dirty="0"/>
              <a:t>&gt;</a:t>
            </a:r>
          </a:p>
          <a:p>
            <a:pPr algn="l" rtl="0">
              <a:buNone/>
            </a:pPr>
            <a:r>
              <a:rPr lang="fr-FR" sz="1000" dirty="0"/>
              <a:t>&lt;/</a:t>
            </a:r>
            <a:r>
              <a:rPr lang="fr-FR" sz="1000" dirty="0" err="1"/>
              <a:t>head</a:t>
            </a:r>
            <a:r>
              <a:rPr lang="fr-FR" sz="1000" dirty="0"/>
              <a:t>&gt;</a:t>
            </a:r>
          </a:p>
          <a:p>
            <a:pPr algn="l" rtl="0">
              <a:buNone/>
            </a:pPr>
            <a:r>
              <a:rPr lang="fr-FR" sz="1000" dirty="0"/>
              <a:t>&lt;body&gt;</a:t>
            </a:r>
          </a:p>
          <a:p>
            <a:pPr algn="l" rtl="0">
              <a:buNone/>
            </a:pPr>
            <a:r>
              <a:rPr lang="fr-FR" sz="1000" dirty="0"/>
              <a:t>&lt;h1&gt;Conventions pour les cadres&lt;/h1&gt;</a:t>
            </a:r>
          </a:p>
          <a:p>
            <a:pPr algn="l" rtl="0">
              <a:buNone/>
            </a:pPr>
            <a:r>
              <a:rPr lang="fr-FR" sz="1000" dirty="0"/>
              <a:t>&lt;table border="3" frame=« </a:t>
            </a:r>
            <a:r>
              <a:rPr lang="fr-FR" sz="1000" dirty="0" err="1"/>
              <a:t>void</a:t>
            </a:r>
            <a:r>
              <a:rPr lang="fr-FR" sz="1000" dirty="0"/>
              <a:t>"&gt;</a:t>
            </a:r>
          </a:p>
          <a:p>
            <a:pPr algn="l" rtl="0">
              <a:buNone/>
            </a:pPr>
            <a:r>
              <a:rPr lang="fr-FR" sz="1000" dirty="0"/>
              <a:t>    &lt;tr&gt;</a:t>
            </a:r>
          </a:p>
          <a:p>
            <a:pPr algn="l" rtl="0">
              <a:buNone/>
            </a:pPr>
            <a:r>
              <a:rPr lang="fr-FR" sz="1000" dirty="0"/>
              <a:t>      &lt;td&gt;&lt;b&gt;Association 1&lt;/b&gt;&lt;/td&gt;</a:t>
            </a:r>
          </a:p>
          <a:p>
            <a:pPr algn="l" rtl="0">
              <a:buNone/>
            </a:pPr>
            <a:r>
              <a:rPr lang="fr-FR" sz="1000" dirty="0"/>
              <a:t>      &lt;td&gt;&lt;b&gt;Association 2&lt;/b&gt;&lt;/td&gt;</a:t>
            </a:r>
          </a:p>
          <a:p>
            <a:pPr algn="l" rtl="0">
              <a:buNone/>
            </a:pPr>
            <a:r>
              <a:rPr lang="fr-FR" sz="1000" dirty="0"/>
              <a:t>      &lt;td&gt;&lt;b&gt;Association 3&lt;/b&gt;&lt;/td&gt;</a:t>
            </a:r>
          </a:p>
          <a:p>
            <a:pPr algn="l" rtl="0">
              <a:buNone/>
            </a:pPr>
            <a:r>
              <a:rPr lang="fr-FR" sz="1000" dirty="0"/>
              <a:t>    &lt;/tr&gt;&lt;tr&gt;</a:t>
            </a:r>
          </a:p>
          <a:p>
            <a:pPr algn="l" rtl="0">
              <a:buNone/>
            </a:pPr>
            <a:r>
              <a:rPr lang="fr-FR" sz="1000" dirty="0"/>
              <a:t>      &lt;td&gt;France&lt;/td&gt;</a:t>
            </a:r>
          </a:p>
          <a:p>
            <a:pPr algn="l" rtl="0">
              <a:buNone/>
            </a:pPr>
            <a:r>
              <a:rPr lang="fr-FR" sz="1000" dirty="0"/>
              <a:t>      &lt;td&gt;Belgique&lt;/td&gt;</a:t>
            </a:r>
          </a:p>
          <a:p>
            <a:pPr algn="l" rtl="0">
              <a:buNone/>
            </a:pPr>
            <a:r>
              <a:rPr lang="fr-FR" sz="1000" dirty="0"/>
              <a:t>      &lt;td&gt;Suisse&lt;/td&gt;</a:t>
            </a:r>
          </a:p>
          <a:p>
            <a:pPr algn="l" rtl="0">
              <a:buNone/>
            </a:pPr>
            <a:r>
              <a:rPr lang="fr-FR" sz="1000" dirty="0"/>
              <a:t>    &lt;/tr&gt;&lt;tr&gt;</a:t>
            </a:r>
          </a:p>
          <a:p>
            <a:pPr algn="l" rtl="0">
              <a:buNone/>
            </a:pPr>
            <a:r>
              <a:rPr lang="fr-FR" sz="1000" dirty="0"/>
              <a:t>      &lt;td&gt;quatre-vingts&lt;/td&gt;</a:t>
            </a:r>
          </a:p>
          <a:p>
            <a:pPr algn="l" rtl="0">
              <a:buNone/>
            </a:pPr>
            <a:r>
              <a:rPr lang="fr-FR" sz="1000" dirty="0"/>
              <a:t>      &lt;td&gt;octante&lt;/td&gt;</a:t>
            </a:r>
          </a:p>
          <a:p>
            <a:pPr algn="l" rtl="0">
              <a:buNone/>
            </a:pPr>
            <a:r>
              <a:rPr lang="fr-FR" sz="1000" dirty="0"/>
              <a:t>      &lt;td&gt;huitante&lt;/td&gt;</a:t>
            </a:r>
          </a:p>
          <a:p>
            <a:pPr algn="l" rtl="0">
              <a:buNone/>
            </a:pPr>
            <a:r>
              <a:rPr lang="fr-FR" sz="1000" dirty="0"/>
              <a:t>    &lt;/tr&gt;&lt;tr&gt;</a:t>
            </a:r>
          </a:p>
          <a:p>
            <a:pPr algn="l" rtl="0">
              <a:buNone/>
            </a:pPr>
            <a:r>
              <a:rPr lang="fr-FR" sz="1000" dirty="0"/>
              <a:t>      &lt;td&gt;serpillière&lt;/td&gt;</a:t>
            </a:r>
          </a:p>
          <a:p>
            <a:pPr algn="l" rtl="0">
              <a:buNone/>
            </a:pPr>
            <a:r>
              <a:rPr lang="fr-FR" sz="1000" dirty="0"/>
              <a:t>      &lt;td&gt;wassingue&lt;/td&gt;</a:t>
            </a:r>
          </a:p>
          <a:p>
            <a:pPr algn="l" rtl="0">
              <a:buNone/>
            </a:pPr>
            <a:r>
              <a:rPr lang="fr-FR" sz="1000" dirty="0"/>
              <a:t>      &lt;td&gt;panosse&lt;/td&gt;</a:t>
            </a:r>
          </a:p>
          <a:p>
            <a:pPr algn="l" rtl="0">
              <a:buNone/>
            </a:pPr>
            <a:r>
              <a:rPr lang="fr-FR" sz="1000" dirty="0"/>
              <a:t>    &lt;/tr&gt;</a:t>
            </a:r>
          </a:p>
          <a:p>
            <a:pPr algn="l" rtl="0">
              <a:buNone/>
            </a:pPr>
            <a:r>
              <a:rPr lang="fr-FR" sz="1000" dirty="0"/>
              <a:t>  &lt;/table&gt;</a:t>
            </a:r>
          </a:p>
          <a:p>
            <a:pPr algn="l" rtl="0">
              <a:buNone/>
            </a:pPr>
            <a:endParaRPr lang="fr-FR" sz="1000" dirty="0"/>
          </a:p>
          <a:p>
            <a:pPr algn="l" rtl="0">
              <a:buNone/>
            </a:pPr>
            <a:r>
              <a:rPr lang="fr-FR" sz="1000" dirty="0"/>
              <a:t>&lt;/body&gt;</a:t>
            </a:r>
          </a:p>
          <a:p>
            <a:pPr algn="l" rtl="0">
              <a:buNone/>
            </a:pPr>
            <a:r>
              <a:rPr lang="fr-FR" sz="1000" dirty="0"/>
              <a:t>&lt;/html&gt;</a:t>
            </a:r>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95</a:t>
            </a:fld>
            <a:endParaRPr lang="fr-FR"/>
          </a:p>
        </p:txBody>
      </p:sp>
      <p:sp>
        <p:nvSpPr>
          <p:cNvPr id="7" name="Rectangle 2"/>
          <p:cNvSpPr txBox="1">
            <a:spLocks noChangeArrowheads="1"/>
          </p:cNvSpPr>
          <p:nvPr/>
        </p:nvSpPr>
        <p:spPr>
          <a:xfrm>
            <a:off x="380971" y="571480"/>
            <a:ext cx="7772400" cy="571504"/>
          </a:xfrm>
          <a:prstGeom prst="rect">
            <a:avLst/>
          </a:prstGeom>
        </p:spPr>
        <p:txBody>
          <a:bodyPr vert="horz" lIns="0" rIns="0" bIns="0" anchor="b">
            <a:normAutofit fontScale="85000" lnSpcReduction="20000"/>
          </a:bodyPr>
          <a:lstStyle/>
          <a:p>
            <a:pPr eaLnBrk="1" fontAlgn="auto" hangingPunct="1">
              <a:spcAft>
                <a:spcPts val="0"/>
              </a:spcAf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
        <p:nvSpPr>
          <p:cNvPr id="9" name="Rectangle 8"/>
          <p:cNvSpPr/>
          <p:nvPr/>
        </p:nvSpPr>
        <p:spPr>
          <a:xfrm>
            <a:off x="3047989" y="642919"/>
            <a:ext cx="3330527"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Règles pour la bordure extérieure</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4471" y="1285860"/>
            <a:ext cx="8229600" cy="5143536"/>
          </a:xfrm>
        </p:spPr>
        <p:txBody>
          <a:bodyPr>
            <a:noAutofit/>
          </a:bodyPr>
          <a:lstStyle/>
          <a:p>
            <a:pPr algn="l" rtl="0">
              <a:buNone/>
            </a:pPr>
            <a:r>
              <a:rPr lang="fr-FR" sz="1400" dirty="0"/>
              <a:t>La condition préalable à toutes ces mentions est la présence de l'attribut border= dans le repère d'ouverture &lt;table&gt;. Grâce à lui, une bordure extérieure est affichée.</a:t>
            </a:r>
          </a:p>
          <a:p>
            <a:pPr algn="l" rtl="0">
              <a:buNone/>
            </a:pPr>
            <a:r>
              <a:rPr lang="fr-FR" sz="1400" dirty="0"/>
              <a:t>Avec l'attribut frame= vous pouvez alors fixer pour quels côtés du tableau une bordure doit être tracée (</a:t>
            </a:r>
            <a:r>
              <a:rPr lang="fr-FR" sz="1400" i="1" dirty="0"/>
              <a:t>frame = cadre</a:t>
            </a:r>
            <a:r>
              <a:rPr lang="fr-FR" sz="1400" dirty="0"/>
              <a:t>).</a:t>
            </a:r>
          </a:p>
          <a:p>
            <a:pPr algn="l" rtl="0">
              <a:buNone/>
            </a:pPr>
            <a:r>
              <a:rPr lang="fr-FR" sz="1400" dirty="0"/>
              <a:t>Avec frame="box" (</a:t>
            </a:r>
            <a:r>
              <a:rPr lang="fr-FR" sz="1400" i="1" dirty="0"/>
              <a:t>box = rectangle</a:t>
            </a:r>
            <a:r>
              <a:rPr lang="fr-FR" sz="1400" dirty="0"/>
              <a:t>) vous faites en sorte que la bordure du tableau soit visible en haut, à gauche, à droite et en bas (la mention produit le même effet que celui produit par la mention border= - même frame="border" est permise et a le même effet).</a:t>
            </a:r>
            <a:br>
              <a:rPr lang="fr-FR" sz="1400" dirty="0"/>
            </a:br>
            <a:r>
              <a:rPr lang="fr-FR" sz="1400" dirty="0"/>
              <a:t>Les autres mentions suivantes sont possibles:</a:t>
            </a:r>
            <a:br>
              <a:rPr lang="fr-FR" sz="1400" dirty="0"/>
            </a:br>
            <a:r>
              <a:rPr lang="fr-FR" sz="1400" dirty="0"/>
              <a:t>Avec frame="</a:t>
            </a:r>
            <a:r>
              <a:rPr lang="fr-FR" sz="1400" dirty="0" err="1"/>
              <a:t>void</a:t>
            </a:r>
            <a:r>
              <a:rPr lang="fr-FR" sz="1400" dirty="0"/>
              <a:t>" (</a:t>
            </a:r>
            <a:r>
              <a:rPr lang="fr-FR" sz="1400" i="1" dirty="0" err="1"/>
              <a:t>void</a:t>
            </a:r>
            <a:r>
              <a:rPr lang="fr-FR" sz="1400" i="1" dirty="0"/>
              <a:t> = rien</a:t>
            </a:r>
            <a:r>
              <a:rPr lang="fr-FR" sz="1400" dirty="0"/>
              <a:t>) absolument aucune bordure de tableau n'est affichée. Si vous mentionnez border=, le quadrillage du tableau est cependant affiché de façon visible. Le tableau ressemble alors à une grille ouverte sur tous ses côtés (l'exemple ci-dessus utilise cette variante).</a:t>
            </a:r>
            <a:br>
              <a:rPr lang="fr-FR" sz="1400" dirty="0"/>
            </a:br>
            <a:r>
              <a:rPr lang="fr-FR" sz="1400" dirty="0"/>
              <a:t>Avec frame="</a:t>
            </a:r>
            <a:r>
              <a:rPr lang="fr-FR" sz="1400" dirty="0" err="1"/>
              <a:t>above</a:t>
            </a:r>
            <a:r>
              <a:rPr lang="fr-FR" sz="1400" dirty="0"/>
              <a:t>" (</a:t>
            </a:r>
            <a:r>
              <a:rPr lang="fr-FR" sz="1400" i="1" dirty="0" err="1"/>
              <a:t>above</a:t>
            </a:r>
            <a:r>
              <a:rPr lang="fr-FR" sz="1400" i="1" dirty="0"/>
              <a:t> = au dessus</a:t>
            </a:r>
            <a:r>
              <a:rPr lang="fr-FR" sz="1400" dirty="0"/>
              <a:t>) une ligne de bordure n'est affichée que sur le bord supérieur du tableau.</a:t>
            </a:r>
            <a:br>
              <a:rPr lang="fr-FR" sz="1400" dirty="0"/>
            </a:br>
            <a:r>
              <a:rPr lang="fr-FR" sz="1400" dirty="0"/>
              <a:t>Avec frame="</a:t>
            </a:r>
            <a:r>
              <a:rPr lang="fr-FR" sz="1400" dirty="0" err="1"/>
              <a:t>below</a:t>
            </a:r>
            <a:r>
              <a:rPr lang="fr-FR" sz="1400" dirty="0"/>
              <a:t>" (</a:t>
            </a:r>
            <a:r>
              <a:rPr lang="fr-FR" sz="1400" i="1" dirty="0" err="1"/>
              <a:t>below</a:t>
            </a:r>
            <a:r>
              <a:rPr lang="fr-FR" sz="1400" i="1" dirty="0"/>
              <a:t> = en dessous</a:t>
            </a:r>
            <a:r>
              <a:rPr lang="fr-FR" sz="1400" dirty="0"/>
              <a:t>) une ligne de bordure n'est affichée que sur le bord inférieur du tableau.</a:t>
            </a:r>
            <a:br>
              <a:rPr lang="fr-FR" sz="1400" dirty="0"/>
            </a:br>
            <a:r>
              <a:rPr lang="fr-FR" sz="1400" dirty="0"/>
              <a:t>Avec frame="</a:t>
            </a:r>
            <a:r>
              <a:rPr lang="fr-FR" sz="1400" dirty="0" err="1"/>
              <a:t>hsides</a:t>
            </a:r>
            <a:r>
              <a:rPr lang="fr-FR" sz="1400" dirty="0"/>
              <a:t>" (</a:t>
            </a:r>
            <a:r>
              <a:rPr lang="fr-FR" sz="1400" i="1" dirty="0" err="1"/>
              <a:t>hsides</a:t>
            </a:r>
            <a:r>
              <a:rPr lang="fr-FR" sz="1400" i="1" dirty="0"/>
              <a:t> = horizontal </a:t>
            </a:r>
            <a:r>
              <a:rPr lang="fr-FR" sz="1400" i="1" dirty="0" err="1"/>
              <a:t>sides</a:t>
            </a:r>
            <a:r>
              <a:rPr lang="fr-FR" sz="1400" i="1" dirty="0"/>
              <a:t> = côtés horizontaux</a:t>
            </a:r>
            <a:r>
              <a:rPr lang="fr-FR" sz="1400" dirty="0"/>
              <a:t>) ne ligne de bordure n'est affichée que sur les bords inférieur et supérieur du tableau.</a:t>
            </a:r>
            <a:br>
              <a:rPr lang="fr-FR" sz="1400" dirty="0"/>
            </a:br>
            <a:r>
              <a:rPr lang="fr-FR" sz="1400" dirty="0"/>
              <a:t>Avec frame="</a:t>
            </a:r>
            <a:r>
              <a:rPr lang="fr-FR" sz="1400" dirty="0" err="1"/>
              <a:t>vsides</a:t>
            </a:r>
            <a:r>
              <a:rPr lang="fr-FR" sz="1400" dirty="0"/>
              <a:t>" (</a:t>
            </a:r>
            <a:r>
              <a:rPr lang="fr-FR" sz="1400" i="1" dirty="0" err="1"/>
              <a:t>vsides</a:t>
            </a:r>
            <a:r>
              <a:rPr lang="fr-FR" sz="1400" i="1" dirty="0"/>
              <a:t> = vertical </a:t>
            </a:r>
            <a:r>
              <a:rPr lang="fr-FR" sz="1400" i="1" dirty="0" err="1"/>
              <a:t>sides</a:t>
            </a:r>
            <a:r>
              <a:rPr lang="fr-FR" sz="1400" i="1" dirty="0"/>
              <a:t> = côtés verticaux</a:t>
            </a:r>
            <a:r>
              <a:rPr lang="fr-FR" sz="1400" dirty="0"/>
              <a:t>) une ligne de bordure n'est affichée que sur les bords droit et gauche du tableau .</a:t>
            </a:r>
            <a:br>
              <a:rPr lang="fr-FR" sz="1400" dirty="0"/>
            </a:br>
            <a:r>
              <a:rPr lang="fr-FR" sz="1400" dirty="0"/>
              <a:t>Avec frame="</a:t>
            </a:r>
            <a:r>
              <a:rPr lang="fr-FR" sz="1400" dirty="0" err="1"/>
              <a:t>lhs</a:t>
            </a:r>
            <a:r>
              <a:rPr lang="fr-FR" sz="1400" dirty="0"/>
              <a:t>" (</a:t>
            </a:r>
            <a:r>
              <a:rPr lang="fr-FR" sz="1400" i="1" dirty="0" err="1"/>
              <a:t>lhs</a:t>
            </a:r>
            <a:r>
              <a:rPr lang="fr-FR" sz="1400" i="1" dirty="0"/>
              <a:t> = </a:t>
            </a:r>
            <a:r>
              <a:rPr lang="fr-FR" sz="1400" i="1" dirty="0" err="1"/>
              <a:t>left</a:t>
            </a:r>
            <a:r>
              <a:rPr lang="fr-FR" sz="1400" i="1" dirty="0"/>
              <a:t> hand </a:t>
            </a:r>
            <a:r>
              <a:rPr lang="fr-FR" sz="1400" i="1" dirty="0" err="1"/>
              <a:t>side</a:t>
            </a:r>
            <a:r>
              <a:rPr lang="fr-FR" sz="1400" i="1" dirty="0"/>
              <a:t> = à gauche</a:t>
            </a:r>
            <a:r>
              <a:rPr lang="fr-FR" sz="1400" dirty="0"/>
              <a:t>) une ligne de bordure n'est affichée que sur le bord gauche du tableau .</a:t>
            </a:r>
            <a:br>
              <a:rPr lang="fr-FR" sz="1400" dirty="0"/>
            </a:br>
            <a:r>
              <a:rPr lang="fr-FR" sz="1400" dirty="0"/>
              <a:t>Avec frame="</a:t>
            </a:r>
            <a:r>
              <a:rPr lang="fr-FR" sz="1400" dirty="0" err="1"/>
              <a:t>rhs</a:t>
            </a:r>
            <a:r>
              <a:rPr lang="fr-FR" sz="1400" dirty="0"/>
              <a:t>" (</a:t>
            </a:r>
            <a:r>
              <a:rPr lang="fr-FR" sz="1400" i="1" dirty="0" err="1"/>
              <a:t>rhs</a:t>
            </a:r>
            <a:r>
              <a:rPr lang="fr-FR" sz="1400" i="1" dirty="0"/>
              <a:t> = right hand </a:t>
            </a:r>
            <a:r>
              <a:rPr lang="fr-FR" sz="1400" i="1" dirty="0" err="1"/>
              <a:t>side</a:t>
            </a:r>
            <a:r>
              <a:rPr lang="fr-FR" sz="1400" i="1" dirty="0"/>
              <a:t> = droite</a:t>
            </a:r>
            <a:r>
              <a:rPr lang="fr-FR" sz="1400" dirty="0"/>
              <a:t>) .</a:t>
            </a:r>
          </a:p>
          <a:p>
            <a:pPr algn="l" rtl="0">
              <a:buNone/>
            </a:pPr>
            <a:endParaRPr lang="fr-FR" sz="1400" dirty="0"/>
          </a:p>
        </p:txBody>
      </p:sp>
      <p:sp>
        <p:nvSpPr>
          <p:cNvPr id="5" name="Espace réservé du numéro de diapositive 4"/>
          <p:cNvSpPr>
            <a:spLocks noGrp="1"/>
          </p:cNvSpPr>
          <p:nvPr>
            <p:ph type="sldNum" sz="quarter" idx="12"/>
          </p:nvPr>
        </p:nvSpPr>
        <p:spPr/>
        <p:txBody>
          <a:bodyPr/>
          <a:lstStyle/>
          <a:p>
            <a:fld id="{FCEA5FB9-EE5F-4B16-B755-8C10415D232F}" type="slidenum">
              <a:rPr lang="fr-FR" smtClean="0"/>
              <a:pPr/>
              <a:t>96</a:t>
            </a:fld>
            <a:endParaRPr lang="fr-FR"/>
          </a:p>
        </p:txBody>
      </p:sp>
      <p:sp>
        <p:nvSpPr>
          <p:cNvPr id="7" name="Rectangle 2"/>
          <p:cNvSpPr txBox="1">
            <a:spLocks noChangeArrowheads="1"/>
          </p:cNvSpPr>
          <p:nvPr/>
        </p:nvSpPr>
        <p:spPr>
          <a:xfrm>
            <a:off x="380971" y="571480"/>
            <a:ext cx="7772400" cy="571504"/>
          </a:xfrm>
          <a:prstGeom prst="rect">
            <a:avLst/>
          </a:prstGeom>
        </p:spPr>
        <p:txBody>
          <a:bodyPr vert="horz" lIns="0" rIns="0" bIns="0" anchor="b">
            <a:normAutofit fontScale="85000" lnSpcReduction="20000"/>
          </a:bodyPr>
          <a:lstStyle/>
          <a:p>
            <a:pPr eaLnBrk="1" fontAlgn="auto" hangingPunct="1">
              <a:spcAft>
                <a:spcPts val="0"/>
              </a:spcAft>
              <a:defRPr/>
            </a:pPr>
            <a:r>
              <a:rPr kumimoji="0" lang="fr-FR" sz="5000" b="0" i="0" u="none" strike="noStrike" kern="1200" cap="none" spc="0" normalizeH="0" baseline="0" noProof="0" dirty="0">
                <a:ln>
                  <a:noFill/>
                </a:ln>
                <a:solidFill>
                  <a:srgbClr val="000066"/>
                </a:solidFill>
                <a:effectLst/>
                <a:uLnTx/>
                <a:uFillTx/>
                <a:latin typeface="+mj-lt"/>
                <a:ea typeface="+mj-ea"/>
                <a:cs typeface="+mj-cs"/>
              </a:rPr>
              <a:t>Les tableaux</a:t>
            </a:r>
          </a:p>
        </p:txBody>
      </p:sp>
      <p:sp>
        <p:nvSpPr>
          <p:cNvPr id="9" name="Rectangle 8"/>
          <p:cNvSpPr/>
          <p:nvPr/>
        </p:nvSpPr>
        <p:spPr>
          <a:xfrm>
            <a:off x="3047989" y="642919"/>
            <a:ext cx="3330527" cy="369332"/>
          </a:xfrm>
          <a:prstGeom prst="rect">
            <a:avLst/>
          </a:prstGeom>
        </p:spPr>
        <p:txBody>
          <a:bodyPr wrap="none">
            <a:spAutoFit/>
          </a:bodyPr>
          <a:lstStyle/>
          <a:p>
            <a:r>
              <a:rPr lang="fr-FR" dirty="0">
                <a:solidFill>
                  <a:srgbClr val="FF0000"/>
                </a:solidFill>
                <a:effectLst>
                  <a:outerShdw blurRad="38100" dist="38100" dir="2700000" algn="tl">
                    <a:srgbClr val="000000">
                      <a:alpha val="43137"/>
                    </a:srgbClr>
                  </a:outerShdw>
                </a:effectLst>
              </a:rPr>
              <a:t>Règles pour la bordure extérieure</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471" y="142852"/>
            <a:ext cx="8229600" cy="1071570"/>
          </a:xfrm>
        </p:spPr>
        <p:txBody>
          <a:bodyPr>
            <a:normAutofit/>
          </a:bodyPr>
          <a:lstStyle/>
          <a:p>
            <a:r>
              <a:rPr lang="fr-FR" dirty="0"/>
              <a:t>TABLEAU: Résumé</a:t>
            </a:r>
          </a:p>
        </p:txBody>
      </p:sp>
      <p:sp>
        <p:nvSpPr>
          <p:cNvPr id="3" name="Espace réservé du contenu 2"/>
          <p:cNvSpPr>
            <a:spLocks noGrp="1"/>
          </p:cNvSpPr>
          <p:nvPr>
            <p:ph idx="1"/>
          </p:nvPr>
        </p:nvSpPr>
        <p:spPr>
          <a:xfrm>
            <a:off x="317470" y="1428736"/>
            <a:ext cx="8229600" cy="4603434"/>
          </a:xfrm>
        </p:spPr>
        <p:txBody>
          <a:bodyPr>
            <a:noAutofit/>
          </a:bodyPr>
          <a:lstStyle/>
          <a:p>
            <a:pPr algn="l" rtl="0">
              <a:buNone/>
            </a:pPr>
            <a:r>
              <a:rPr lang="fr-FR" sz="1600" dirty="0"/>
              <a:t>Début </a:t>
            </a:r>
            <a:r>
              <a:rPr lang="fr-FR" sz="1600" b="1" dirty="0"/>
              <a:t>tableau</a:t>
            </a:r>
            <a:r>
              <a:rPr lang="fr-FR" sz="1600" dirty="0"/>
              <a:t> : &lt;TABLE BGCOLOR="</a:t>
            </a:r>
            <a:r>
              <a:rPr lang="fr-FR" sz="1600" i="1" dirty="0"/>
              <a:t>couleur fond</a:t>
            </a:r>
            <a:r>
              <a:rPr lang="fr-FR" sz="1600" dirty="0"/>
              <a:t>" ALIGN="LEFT|RIGHT|CENTER" WIDTH="</a:t>
            </a:r>
            <a:r>
              <a:rPr lang="fr-FR" sz="1600" i="1" dirty="0"/>
              <a:t>pixels</a:t>
            </a:r>
            <a:r>
              <a:rPr lang="fr-FR" sz="1600" dirty="0"/>
              <a:t> ou </a:t>
            </a:r>
            <a:r>
              <a:rPr lang="fr-FR" sz="1600" i="1" dirty="0"/>
              <a:t>%</a:t>
            </a:r>
            <a:r>
              <a:rPr lang="fr-FR" sz="1600" dirty="0"/>
              <a:t>"</a:t>
            </a:r>
            <a:br>
              <a:rPr lang="fr-FR" sz="1600" dirty="0"/>
            </a:br>
            <a:r>
              <a:rPr lang="fr-FR" sz="1600" dirty="0"/>
              <a:t>     CELLSPACING="</a:t>
            </a:r>
            <a:r>
              <a:rPr lang="fr-FR" sz="1600" i="1" dirty="0" err="1"/>
              <a:t>larg.bords</a:t>
            </a:r>
            <a:r>
              <a:rPr lang="fr-FR" sz="1600" dirty="0"/>
              <a:t>" BORDER="</a:t>
            </a:r>
            <a:r>
              <a:rPr lang="fr-FR" sz="1600" i="1" dirty="0" err="1"/>
              <a:t>larg.ombrage</a:t>
            </a:r>
            <a:r>
              <a:rPr lang="fr-FR" sz="1600" dirty="0"/>
              <a:t>" CELLPADDING="</a:t>
            </a:r>
            <a:r>
              <a:rPr lang="fr-FR" sz="1600" i="1" dirty="0" err="1"/>
              <a:t>détach.texte</a:t>
            </a:r>
            <a:r>
              <a:rPr lang="fr-FR" sz="1600" dirty="0"/>
              <a:t>"&gt; Début </a:t>
            </a:r>
            <a:r>
              <a:rPr lang="fr-FR" sz="1600" b="1" dirty="0"/>
              <a:t>ligne</a:t>
            </a:r>
            <a:r>
              <a:rPr lang="fr-FR" sz="1600" dirty="0"/>
              <a:t> : &lt;TR BGCOLOR="</a:t>
            </a:r>
            <a:r>
              <a:rPr lang="fr-FR" sz="1600" i="1" dirty="0"/>
              <a:t>couleur</a:t>
            </a:r>
            <a:r>
              <a:rPr lang="fr-FR" sz="1600" dirty="0"/>
              <a:t>" ALIGN="LEFT|RIGHT|CENTER" VALIGN="TOP|MIDDLE|BOTTOM|BASELINE"</a:t>
            </a:r>
            <a:br>
              <a:rPr lang="fr-FR" sz="1600" dirty="0"/>
            </a:br>
            <a:r>
              <a:rPr lang="fr-FR" sz="1600" dirty="0"/>
              <a:t>     WIDTH="</a:t>
            </a:r>
            <a:r>
              <a:rPr lang="fr-FR" sz="1600" i="1" dirty="0"/>
              <a:t>pixels</a:t>
            </a:r>
            <a:r>
              <a:rPr lang="fr-FR" sz="1600" dirty="0"/>
              <a:t> ou </a:t>
            </a:r>
            <a:r>
              <a:rPr lang="fr-FR" sz="1600" i="1" dirty="0"/>
              <a:t>%</a:t>
            </a:r>
            <a:r>
              <a:rPr lang="fr-FR" sz="1600" dirty="0"/>
              <a:t>"&gt;</a:t>
            </a:r>
            <a:br>
              <a:rPr lang="fr-FR" sz="1600" dirty="0"/>
            </a:br>
            <a:endParaRPr lang="fr-FR" sz="1600" dirty="0"/>
          </a:p>
          <a:p>
            <a:pPr algn="l" rtl="0">
              <a:buNone/>
            </a:pPr>
            <a:r>
              <a:rPr lang="fr-FR" sz="1600" b="1" dirty="0"/>
              <a:t>Cellule titre</a:t>
            </a:r>
            <a:r>
              <a:rPr lang="fr-FR" sz="1600" dirty="0"/>
              <a:t> : &lt;TH BGCOLOR="</a:t>
            </a:r>
            <a:r>
              <a:rPr lang="fr-FR" sz="1600" i="1" dirty="0"/>
              <a:t>couleur</a:t>
            </a:r>
            <a:r>
              <a:rPr lang="fr-FR" sz="1600" dirty="0"/>
              <a:t>" ALIGN="LEFT|RIGHT|CENTER" VALIGN="TOP|MIDDLE|BOTTOM|BASELINE"</a:t>
            </a:r>
            <a:br>
              <a:rPr lang="fr-FR" sz="1600" dirty="0"/>
            </a:br>
            <a:r>
              <a:rPr lang="fr-FR" sz="1600" dirty="0"/>
              <a:t>     WIDTH="</a:t>
            </a:r>
            <a:r>
              <a:rPr lang="fr-FR" sz="1600" i="1" dirty="0"/>
              <a:t>pixels</a:t>
            </a:r>
            <a:r>
              <a:rPr lang="fr-FR" sz="1600" dirty="0"/>
              <a:t> ou </a:t>
            </a:r>
            <a:r>
              <a:rPr lang="fr-FR" sz="1600" i="1" dirty="0"/>
              <a:t>%</a:t>
            </a:r>
            <a:r>
              <a:rPr lang="fr-FR" sz="1600" dirty="0"/>
              <a:t>" ROWSPAN="</a:t>
            </a:r>
            <a:r>
              <a:rPr lang="fr-FR" sz="1600" i="1" dirty="0" err="1"/>
              <a:t>nb.lignes</a:t>
            </a:r>
            <a:r>
              <a:rPr lang="fr-FR" sz="1600" dirty="0"/>
              <a:t>" COLSPAN="</a:t>
            </a:r>
            <a:r>
              <a:rPr lang="fr-FR" sz="1600" i="1" dirty="0"/>
              <a:t>nb.col.</a:t>
            </a:r>
            <a:r>
              <a:rPr lang="fr-FR" sz="1600" dirty="0"/>
              <a:t>"&gt; </a:t>
            </a:r>
            <a:r>
              <a:rPr lang="fr-FR" sz="1600" i="1" dirty="0"/>
              <a:t>contenu cellule</a:t>
            </a:r>
            <a:r>
              <a:rPr lang="fr-FR" sz="1600" dirty="0"/>
              <a:t> &lt;/TH&gt;</a:t>
            </a:r>
            <a:br>
              <a:rPr lang="fr-FR" sz="1600" dirty="0"/>
            </a:br>
            <a:endParaRPr lang="fr-FR" sz="1600" dirty="0"/>
          </a:p>
          <a:p>
            <a:pPr algn="l" rtl="0">
              <a:buNone/>
            </a:pPr>
            <a:r>
              <a:rPr lang="fr-FR" sz="1600" b="1" dirty="0"/>
              <a:t>Cellule normale</a:t>
            </a:r>
            <a:r>
              <a:rPr lang="fr-FR" sz="1600" dirty="0"/>
              <a:t> : &lt;TD BGCOLOR="</a:t>
            </a:r>
            <a:r>
              <a:rPr lang="fr-FR" sz="1600" i="1" dirty="0"/>
              <a:t>couleur</a:t>
            </a:r>
            <a:r>
              <a:rPr lang="fr-FR" sz="1600" dirty="0"/>
              <a:t>" ALIGN="LEFT|RIGHT|CENTER" VALIGN="TOP|MIDDLE|BOTTOM|BASELINE"</a:t>
            </a:r>
            <a:br>
              <a:rPr lang="fr-FR" sz="1600" dirty="0"/>
            </a:br>
            <a:r>
              <a:rPr lang="fr-FR" sz="1600" dirty="0"/>
              <a:t>     WIDTH="</a:t>
            </a:r>
            <a:r>
              <a:rPr lang="fr-FR" sz="1600" i="1" dirty="0"/>
              <a:t>pixels</a:t>
            </a:r>
            <a:r>
              <a:rPr lang="fr-FR" sz="1600" dirty="0"/>
              <a:t> ou </a:t>
            </a:r>
            <a:r>
              <a:rPr lang="fr-FR" sz="1600" i="1" dirty="0"/>
              <a:t>%</a:t>
            </a:r>
            <a:r>
              <a:rPr lang="fr-FR" sz="1600" dirty="0"/>
              <a:t>" ROWSPAN="</a:t>
            </a:r>
            <a:r>
              <a:rPr lang="fr-FR" sz="1600" i="1" dirty="0" err="1"/>
              <a:t>nb.lignes</a:t>
            </a:r>
            <a:r>
              <a:rPr lang="fr-FR" sz="1600" dirty="0"/>
              <a:t>" COLSPAN="</a:t>
            </a:r>
            <a:r>
              <a:rPr lang="fr-FR" sz="1600" i="1" dirty="0"/>
              <a:t>nb.col.</a:t>
            </a:r>
            <a:r>
              <a:rPr lang="fr-FR" sz="1600" dirty="0"/>
              <a:t>"&gt; </a:t>
            </a:r>
            <a:r>
              <a:rPr lang="fr-FR" sz="1600" i="1" dirty="0"/>
              <a:t>contenu cellule</a:t>
            </a:r>
            <a:r>
              <a:rPr lang="fr-FR" sz="1600" dirty="0"/>
              <a:t> &lt;/TD&gt;</a:t>
            </a:r>
            <a:br>
              <a:rPr lang="fr-FR" sz="1600" dirty="0"/>
            </a:br>
            <a:r>
              <a:rPr lang="fr-FR" sz="1600" dirty="0"/>
              <a:t>Fin de la ligne : &lt;/TR&gt; </a:t>
            </a:r>
          </a:p>
          <a:p>
            <a:pPr algn="l" rtl="0">
              <a:buNone/>
            </a:pPr>
            <a:endParaRPr lang="fr-FR" sz="1600" dirty="0"/>
          </a:p>
          <a:p>
            <a:pPr algn="l" rtl="0">
              <a:buNone/>
            </a:pPr>
            <a:r>
              <a:rPr lang="fr-FR" sz="1600" dirty="0"/>
              <a:t>Fin du tableau : &lt;/TABLE&gt; </a:t>
            </a:r>
          </a:p>
        </p:txBody>
      </p:sp>
      <p:sp>
        <p:nvSpPr>
          <p:cNvPr id="4" name="Espace réservé du numéro de diapositive 3"/>
          <p:cNvSpPr>
            <a:spLocks noGrp="1"/>
          </p:cNvSpPr>
          <p:nvPr>
            <p:ph type="sldNum" sz="quarter" idx="12"/>
          </p:nvPr>
        </p:nvSpPr>
        <p:spPr/>
        <p:txBody>
          <a:bodyPr/>
          <a:lstStyle/>
          <a:p>
            <a:fld id="{FCEA5FB9-EE5F-4B16-B755-8C10415D232F}" type="slidenum">
              <a:rPr lang="fr-FR" smtClean="0"/>
              <a:pPr/>
              <a:t>97</a:t>
            </a:fld>
            <a:endParaRPr lang="fr-F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938962"/>
          </a:xfrm>
        </p:spPr>
        <p:txBody>
          <a:bodyPr/>
          <a:lstStyle/>
          <a:p>
            <a:r>
              <a:rPr lang="fr-FR" dirty="0"/>
              <a:t>TABLEAU: Résumé</a:t>
            </a:r>
          </a:p>
        </p:txBody>
      </p:sp>
      <p:pic>
        <p:nvPicPr>
          <p:cNvPr id="7" name="Espace réservé du contenu 6" descr="T5.png"/>
          <p:cNvPicPr>
            <a:picLocks noGrp="1" noChangeAspect="1"/>
          </p:cNvPicPr>
          <p:nvPr>
            <p:ph idx="1"/>
          </p:nvPr>
        </p:nvPicPr>
        <p:blipFill>
          <a:blip r:embed="rId2"/>
          <a:stretch>
            <a:fillRect/>
          </a:stretch>
        </p:blipFill>
        <p:spPr>
          <a:xfrm>
            <a:off x="1086285" y="2000240"/>
            <a:ext cx="6971429" cy="3153451"/>
          </a:xfrm>
        </p:spPr>
      </p:pic>
      <p:sp>
        <p:nvSpPr>
          <p:cNvPr id="4" name="Espace réservé du numéro de diapositive 3"/>
          <p:cNvSpPr>
            <a:spLocks noGrp="1"/>
          </p:cNvSpPr>
          <p:nvPr>
            <p:ph type="sldNum" sz="quarter" idx="12"/>
          </p:nvPr>
        </p:nvSpPr>
        <p:spPr/>
        <p:txBody>
          <a:bodyPr/>
          <a:lstStyle/>
          <a:p>
            <a:fld id="{FCEA5FB9-EE5F-4B16-B755-8C10415D232F}" type="slidenum">
              <a:rPr lang="fr-FR" smtClean="0"/>
              <a:pPr/>
              <a:t>98</a:t>
            </a:fld>
            <a:endParaRPr lang="fr-F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Espace réservé du contenu 8" descr="T1.png"/>
          <p:cNvPicPr>
            <a:picLocks noGrp="1" noChangeAspect="1"/>
          </p:cNvPicPr>
          <p:nvPr>
            <p:ph idx="1"/>
          </p:nvPr>
        </p:nvPicPr>
        <p:blipFill>
          <a:blip r:embed="rId2"/>
          <a:stretch>
            <a:fillRect/>
          </a:stretch>
        </p:blipFill>
        <p:spPr>
          <a:xfrm>
            <a:off x="2984489" y="2143117"/>
            <a:ext cx="2810582" cy="1066667"/>
          </a:xfrm>
        </p:spPr>
      </p:pic>
      <p:sp>
        <p:nvSpPr>
          <p:cNvPr id="5" name="Espace réservé du numéro de diapositive 4"/>
          <p:cNvSpPr>
            <a:spLocks noGrp="1"/>
          </p:cNvSpPr>
          <p:nvPr>
            <p:ph type="sldNum" sz="quarter" idx="12"/>
          </p:nvPr>
        </p:nvSpPr>
        <p:spPr/>
        <p:txBody>
          <a:bodyPr/>
          <a:lstStyle/>
          <a:p>
            <a:fld id="{FCEA5FB9-EE5F-4B16-B755-8C10415D232F}" type="slidenum">
              <a:rPr lang="fr-FR" smtClean="0"/>
              <a:pPr/>
              <a:t>99</a:t>
            </a:fld>
            <a:endParaRPr lang="fr-FR"/>
          </a:p>
        </p:txBody>
      </p:sp>
      <p:pic>
        <p:nvPicPr>
          <p:cNvPr id="10" name="Image 9" descr="T2.png"/>
          <p:cNvPicPr>
            <a:picLocks noChangeAspect="1"/>
          </p:cNvPicPr>
          <p:nvPr/>
        </p:nvPicPr>
        <p:blipFill>
          <a:blip r:embed="rId3"/>
          <a:stretch>
            <a:fillRect/>
          </a:stretch>
        </p:blipFill>
        <p:spPr>
          <a:xfrm>
            <a:off x="2476485" y="3500439"/>
            <a:ext cx="3944974" cy="1761905"/>
          </a:xfrm>
          <a:prstGeom prst="rect">
            <a:avLst/>
          </a:prstGeom>
        </p:spPr>
      </p:pic>
      <p:sp>
        <p:nvSpPr>
          <p:cNvPr id="11" name="Titre 1"/>
          <p:cNvSpPr txBox="1">
            <a:spLocks/>
          </p:cNvSpPr>
          <p:nvPr/>
        </p:nvSpPr>
        <p:spPr>
          <a:xfrm>
            <a:off x="457200" y="704088"/>
            <a:ext cx="8229600" cy="938962"/>
          </a:xfrm>
          <a:prstGeom prst="rect">
            <a:avLst/>
          </a:prstGeom>
        </p:spPr>
        <p:txBody>
          <a:bodyPr vert="horz" lIns="0" rIns="0" bIns="0" anchor="b">
            <a:normAutofit/>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fr-FR" sz="5000" b="0" i="0" u="none" strike="noStrike" kern="1200" cap="none" spc="0" normalizeH="0" baseline="0" noProof="0" dirty="0">
                <a:ln>
                  <a:noFill/>
                </a:ln>
                <a:solidFill>
                  <a:schemeClr val="tx2"/>
                </a:solidFill>
                <a:effectLst/>
                <a:uLnTx/>
                <a:uFillTx/>
                <a:latin typeface="+mj-lt"/>
                <a:ea typeface="+mj-ea"/>
                <a:cs typeface="+mj-cs"/>
              </a:rPr>
              <a:t>TABLEAU: Résumé</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9945</Words>
  <Application>Microsoft Office PowerPoint</Application>
  <PresentationFormat>Affichage à l'écran (4:3)</PresentationFormat>
  <Paragraphs>1139</Paragraphs>
  <Slides>104</Slides>
  <Notes>12</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104</vt:i4>
      </vt:variant>
    </vt:vector>
  </HeadingPairs>
  <TitlesOfParts>
    <vt:vector size="115" baseType="lpstr">
      <vt:lpstr>Arial Unicode MS</vt:lpstr>
      <vt:lpstr>Arial</vt:lpstr>
      <vt:lpstr>Calibri</vt:lpstr>
      <vt:lpstr>Constantia</vt:lpstr>
      <vt:lpstr>Courier New</vt:lpstr>
      <vt:lpstr>Sylfaen</vt:lpstr>
      <vt:lpstr>Times New Roman</vt:lpstr>
      <vt:lpstr>Verdana</vt:lpstr>
      <vt:lpstr>Wingdings</vt:lpstr>
      <vt:lpstr>Wingdings 2</vt:lpstr>
      <vt:lpstr>Débit</vt:lpstr>
      <vt:lpstr>Le langage HTML</vt:lpstr>
      <vt:lpstr>HTML, l'origine</vt:lpstr>
      <vt:lpstr>HTML, les principes</vt:lpstr>
      <vt:lpstr>L'hypertexte</vt:lpstr>
      <vt:lpstr>Introduction au marquage - 1</vt:lpstr>
      <vt:lpstr>Introduction au marquage - 2</vt:lpstr>
      <vt:lpstr>Introduction au marquage - 3</vt:lpstr>
      <vt:lpstr>Introduction au marquage - 4</vt:lpstr>
      <vt:lpstr>Les attributs</vt:lpstr>
      <vt:lpstr>Les commentaires</vt:lpstr>
      <vt:lpstr>Que choisir pour écrire de l‘ HTML?</vt:lpstr>
      <vt:lpstr>Que choisir pour lire  HTML?</vt:lpstr>
      <vt:lpstr>Présentation PowerPoint</vt:lpstr>
      <vt:lpstr>Présentation PowerPoint</vt:lpstr>
      <vt:lpstr>Structure de base d’un fichier  HTML</vt:lpstr>
      <vt:lpstr>Structure de base d'un fichier HTML</vt:lpstr>
      <vt:lpstr>Analyse des balises</vt:lpstr>
      <vt:lpstr>Analyse des balises</vt:lpstr>
      <vt:lpstr>Analyse des balises</vt:lpstr>
      <vt:lpstr>Titre d’un fichier HTML</vt:lpstr>
      <vt:lpstr>Exemple de Titre</vt:lpstr>
      <vt:lpstr>  Réglage pour tout un fichier Couleur pour l'arrière plan, le texte et les liens</vt:lpstr>
      <vt:lpstr>  Réglage pour tout un fichier  Images d'arrière plan</vt:lpstr>
      <vt:lpstr>  Réglage pour tout un fichier  Marge de la page</vt:lpstr>
      <vt:lpstr>Réglage pour tout un fichier  Marge de la page</vt:lpstr>
      <vt:lpstr>Définir les couleurs en HTML</vt:lpstr>
      <vt:lpstr>Définir les couleurs en HTML</vt:lpstr>
      <vt:lpstr>Eléments pour structurer le texte</vt:lpstr>
      <vt:lpstr>Les titres: Définir les titres</vt:lpstr>
      <vt:lpstr>Les titres: Aligner les titres</vt:lpstr>
      <vt:lpstr>Paragraphes du texte</vt:lpstr>
      <vt:lpstr>Aligner les paragraphes du texte</vt:lpstr>
      <vt:lpstr>Forcer le passage à la ligne</vt:lpstr>
      <vt:lpstr>Empêcher le passage à la ligne automatique: nobr</vt:lpstr>
      <vt:lpstr>Espaces protégés: &amp;nbsp;</vt:lpstr>
      <vt:lpstr>La mise en forme du texte</vt:lpstr>
      <vt:lpstr>La mise en forme du texte</vt:lpstr>
      <vt:lpstr>Modifier la couleur du texte</vt:lpstr>
      <vt:lpstr>Modifier la police du texte</vt:lpstr>
      <vt:lpstr>Modifier la taille du texte</vt:lpstr>
      <vt:lpstr>Lignes de séparation: hr</vt:lpstr>
      <vt:lpstr>Mettre les lignes de séparation en forme avec HTML (1)</vt:lpstr>
      <vt:lpstr>Mettre les lignes de séparation en forme avec HTML (2)</vt:lpstr>
      <vt:lpstr>Texte pré-formaté (tel qu'il est saisi dans l'éditeur):pre</vt:lpstr>
      <vt:lpstr>Les liens hypertextes</vt:lpstr>
      <vt:lpstr>Les liens hypertextes</vt:lpstr>
      <vt:lpstr>Les liens hypertextes</vt:lpstr>
      <vt:lpstr>Les liens hypertextes</vt:lpstr>
      <vt:lpstr>Liens d'un projet à d'autres fichiers HTML</vt:lpstr>
      <vt:lpstr>Liens d'un projet à d'autres fichiers HTML</vt:lpstr>
      <vt:lpstr>Les liens e-mails</vt:lpstr>
      <vt:lpstr>Les liens e-mails</vt:lpstr>
      <vt:lpstr>Liens pour télécharger</vt:lpstr>
      <vt:lpstr>Les ancres </vt:lpstr>
      <vt:lpstr>Les ancres </vt:lpstr>
      <vt:lpstr>Présentation PowerPoint</vt:lpstr>
      <vt:lpstr>Insertion des graphiques</vt:lpstr>
      <vt:lpstr>Insertion des graphiques</vt:lpstr>
      <vt:lpstr>Insertion des graphiques</vt:lpstr>
      <vt:lpstr>Largeur et hauteur de graphiques</vt:lpstr>
      <vt:lpstr>Bordures autour de graphiques</vt:lpstr>
      <vt:lpstr>Aligner le graphique par rapport au texte qui l'entoure</vt:lpstr>
      <vt:lpstr>Aligner le graphique par rapport au texte qui l'entoure</vt:lpstr>
      <vt:lpstr>Laisser le texte passer à côté du graphique</vt:lpstr>
      <vt:lpstr>Laisser le texte passer à côté du graphique</vt:lpstr>
      <vt:lpstr>Définir des graphiques en tant que liens</vt:lpstr>
      <vt:lpstr>Eléments de listes</vt:lpstr>
      <vt:lpstr>Eléments de listes</vt:lpstr>
      <vt:lpstr>Eléments de listes</vt:lpstr>
      <vt:lpstr>Définir des listes énumératives</vt:lpstr>
      <vt:lpstr>Eléments de listes</vt:lpstr>
      <vt:lpstr>Eléments de listes</vt:lpstr>
      <vt:lpstr>Présentation PowerPoint</vt:lpstr>
      <vt:lpstr>Eléments de listes</vt:lpstr>
      <vt:lpstr>Présentation PowerPoint</vt:lpstr>
      <vt:lpstr>Présentation PowerPoint</vt:lpstr>
      <vt:lpstr>Présentation PowerPoint</vt:lpstr>
      <vt:lpstr>Présentation PowerPoint</vt:lpstr>
      <vt:lpstr>liste: resumé</vt:lpstr>
      <vt:lpstr>Présentation PowerPoint</vt:lpstr>
      <vt:lpstr>liste: resumé</vt:lpstr>
      <vt:lpstr>Les tableaux</vt:lpstr>
      <vt:lpstr>Présentation PowerPoint</vt:lpstr>
      <vt:lpstr>Les tableaux</vt:lpstr>
      <vt:lpstr>Les tableaux</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TABLEAU: Résumé</vt:lpstr>
      <vt:lpstr>TABLEAU: Résumé</vt:lpstr>
      <vt:lpstr>Présentation PowerPoint</vt:lpstr>
      <vt:lpstr>Fond et quadrillage : &lt;table border bgcolor="yellow" bordercolor="green" &gt; Pour une cellule seulement : dans le tag cellule &lt;td bgcolor="yellow"&gt;Contenu cellule&lt;/td&gt; Ombrages : &lt;table border bodercolordark="green" bordercolorlight="yellow" &gt; </vt:lpstr>
      <vt:lpstr>Présentation PowerPoint</vt:lpstr>
      <vt:lpstr>exercice</vt:lpstr>
      <vt:lpstr>Corrigé de l’exercice</vt:lpstr>
      <vt:lpstr>Aligner des graphiques et autres contenus à l'aide de tableaux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langage HTML</dc:title>
  <dc:creator>nadjib</dc:creator>
  <cp:lastModifiedBy>Nadjib MEADI</cp:lastModifiedBy>
  <cp:revision>4</cp:revision>
  <dcterms:created xsi:type="dcterms:W3CDTF">2015-03-17T20:56:46Z</dcterms:created>
  <dcterms:modified xsi:type="dcterms:W3CDTF">2020-03-10T17:26:34Z</dcterms:modified>
</cp:coreProperties>
</file>