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0" r:id="rId3"/>
    <p:sldId id="265" r:id="rId4"/>
    <p:sldId id="266" r:id="rId5"/>
    <p:sldId id="267" r:id="rId6"/>
    <p:sldId id="258" r:id="rId7"/>
    <p:sldId id="259" r:id="rId8"/>
    <p:sldId id="268" r:id="rId9"/>
    <p:sldId id="271" r:id="rId10"/>
    <p:sldId id="260" r:id="rId11"/>
    <p:sldId id="261" r:id="rId12"/>
    <p:sldId id="262" r:id="rId13"/>
    <p:sldId id="263" r:id="rId14"/>
    <p:sldId id="264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742113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580"/>
  </p:normalViewPr>
  <p:slideViewPr>
    <p:cSldViewPr>
      <p:cViewPr varScale="1">
        <p:scale>
          <a:sx n="93" d="100"/>
          <a:sy n="93" d="100"/>
        </p:scale>
        <p:origin x="166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/>
              <a:t>13/11/2018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081CE-05BC-48C9-9ED6-14A920634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/>
              <a:t>13/11/2018</a:t>
            </a: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4688" y="4689475"/>
            <a:ext cx="5392737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CA4EA-7EFC-42E8-B311-0DDE61B264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7CA4EA-7EFC-42E8-B311-0DDE61B264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fr-FR"/>
              <a:t>13/11/2018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CA4EA-7EFC-42E8-B311-0DDE61B264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fr-FR"/>
              <a:t>13/11/2018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6DA5FA2-7310-4150-AF07-4CD7B7C7B002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r>
              <a:rPr lang="fr-FR"/>
              <a:t>Dr. Guechari yasmina                    </a:t>
            </a: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D380-F715-426D-92C0-A9DC2210B5EA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6F18A-BFE0-4A69-A315-788C1C4693B1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2010B1D-5C72-4808-A415-37CCB82DFD92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r>
              <a:rPr lang="fr-FR"/>
              <a:t>Dr. Guechari yasmina                   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DC96343-3377-4486-999A-34CC42245647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r>
              <a:rPr lang="fr-FR"/>
              <a:t>Dr. Guechari yasmina                   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46F3562-F9F7-4C88-8431-9FD65966F4A0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r>
              <a:rPr lang="fr-FR"/>
              <a:t>Dr. Guechari yasmina                   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C03F978-C0AB-4EA9-A4BB-B9402E478247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r>
              <a:rPr lang="fr-FR"/>
              <a:t>Dr. Guechari yasmina                    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7AA6-ECA8-417D-BE11-181D1C90A6AD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99DB0C2-5B94-4AB2-A0C9-16C290A4A2E6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r>
              <a:rPr lang="fr-FR"/>
              <a:t>Dr. Guechari yasmina                   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931C3DA-D0BF-4E16-AC6D-95AA7B1E826C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fr-FR"/>
              <a:t>Dr. Guechari yasmina                   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91EE648-C108-42B3-828F-F12AA9DAFE40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fr-FR"/>
              <a:t>Dr. Guechari yasmina                   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7AC881C-AA99-4BF9-9F6F-6442870DCE0A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fr-FR"/>
              <a:t>Dr. Guechari yasmina                    </a:t>
            </a: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66A0EB9-9F54-4629-8F65-904EA0C456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countingcoach.com/terms/R/rent-expens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ccountingcoach.com/terms/A/accounts-receivable" TargetMode="External"/><Relationship Id="rId4" Type="http://schemas.openxmlformats.org/officeDocument/2006/relationships/hyperlink" Target="https://www.accountingcoach.com/terms/S/service-revenue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countingcoach.com/blog/meaning-of-debit" TargetMode="External"/><Relationship Id="rId2" Type="http://schemas.openxmlformats.org/officeDocument/2006/relationships/hyperlink" Target="https://www.accountingcoach.com/blog/what-is-a-general-ledger-accou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ccountingcoach.com/blog/what-is-a-credit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02631"/>
          </a:xfrm>
        </p:spPr>
        <p:txBody>
          <a:bodyPr/>
          <a:lstStyle/>
          <a:p>
            <a:pPr algn="ctr"/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Journal and </a:t>
            </a:r>
            <a:r>
              <a:rPr lang="fr-FR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Ledger</a:t>
            </a:r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4293096"/>
            <a:ext cx="7344816" cy="1345704"/>
          </a:xfrm>
        </p:spPr>
        <p:txBody>
          <a:bodyPr/>
          <a:lstStyle/>
          <a:p>
            <a:r>
              <a:rPr lang="fr-FR" dirty="0"/>
              <a:t>Dr. Guechari Yasmina</a:t>
            </a:r>
          </a:p>
          <a:p>
            <a:r>
              <a:rPr lang="fr-FR" dirty="0"/>
              <a:t>E-mail: guechariuniv2016@gmail.com</a:t>
            </a:r>
          </a:p>
        </p:txBody>
      </p:sp>
    </p:spTree>
  </p:cSld>
  <p:clrMapOvr>
    <a:masterClrMapping/>
  </p:clrMapOvr>
  <p:transition>
    <p:pull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/>
            </a:pPr>
            <a:r>
              <a:rPr lang="fr-FR" dirty="0"/>
              <a:t>Journal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Journal: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a record of financial transactions in order by date. </a:t>
            </a:r>
            <a:endParaRPr lang="en-US" sz="2800" dirty="0"/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principle the journal contains the following indications: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date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name and code of the account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amount corresponding to each account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Explanation  </a:t>
            </a:r>
          </a:p>
          <a:p>
            <a:pPr marL="578358" indent="-514350">
              <a:buFont typeface="+mj-lt"/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arabicPeriod"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862E-A6CA-4D7F-9416-37811E038B15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  <p:transition>
    <p:wipe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/>
          <a:lstStyle/>
          <a:p>
            <a:pPr marL="1341882" indent="-857250">
              <a:buFont typeface="+mj-lt"/>
              <a:buAutoNum type="romanUcPeriod"/>
            </a:pPr>
            <a:r>
              <a:rPr lang="fr-FR" dirty="0"/>
              <a:t>Journal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70024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Example: 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buy a truck for $10000 cash.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We got the electric bill and it for $100.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Pay the electric bill cash.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Sold goods for cash $5000.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Sold goods for James $2000.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Paid rent $800.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Paid salary $10000.</a:t>
            </a:r>
          </a:p>
          <a:p>
            <a:pPr marL="578358" indent="-5143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We are going to make a journal entry.</a:t>
            </a:r>
          </a:p>
          <a:p>
            <a:pPr marL="578358" indent="-514350">
              <a:buFont typeface="+mj-lt"/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5BAD8-D49D-4DA0-9357-8539EFF4E284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/>
          <a:lstStyle/>
          <a:p>
            <a:pPr marL="1341882" indent="-857250">
              <a:buFont typeface="+mj-lt"/>
              <a:buAutoNum type="romanUcPeriod"/>
            </a:pPr>
            <a:r>
              <a:rPr lang="fr-FR" dirty="0"/>
              <a:t>Journal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301608" cy="498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6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8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fr-FR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Account and explanation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169">
                <a:tc>
                  <a:txBody>
                    <a:bodyPr/>
                    <a:lstStyle/>
                    <a:p>
                      <a:r>
                        <a:rPr lang="fr-FR" dirty="0"/>
                        <a:t>Jan</a:t>
                      </a:r>
                      <a:r>
                        <a:rPr lang="fr-FR" baseline="0" dirty="0"/>
                        <a:t> 01</a:t>
                      </a:r>
                    </a:p>
                    <a:p>
                      <a:endParaRPr lang="fr-FR" baseline="0" dirty="0"/>
                    </a:p>
                    <a:p>
                      <a:endParaRPr lang="fr-FR" baseline="0" dirty="0"/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Jan 02</a:t>
                      </a:r>
                    </a:p>
                    <a:p>
                      <a:endParaRPr lang="fr-FR" baseline="0" dirty="0"/>
                    </a:p>
                    <a:p>
                      <a:endParaRPr lang="fr-FR" baseline="0" dirty="0"/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Jan 03</a:t>
                      </a:r>
                    </a:p>
                    <a:p>
                      <a:endParaRPr lang="fr-FR" baseline="0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Jan</a:t>
                      </a:r>
                      <a:r>
                        <a:rPr lang="fr-FR" baseline="0" dirty="0"/>
                        <a:t> 04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Property and Equipement</a:t>
                      </a:r>
                    </a:p>
                    <a:p>
                      <a:r>
                        <a:rPr lang="fr-FR" dirty="0"/>
                        <a:t>   Cash</a:t>
                      </a:r>
                      <a:r>
                        <a:rPr lang="fr-FR" baseline="0" dirty="0"/>
                        <a:t> </a:t>
                      </a:r>
                    </a:p>
                    <a:p>
                      <a:r>
                        <a:rPr lang="fr-FR" baseline="0" dirty="0" err="1"/>
                        <a:t>Buy</a:t>
                      </a:r>
                      <a:r>
                        <a:rPr lang="fr-FR" baseline="0" dirty="0"/>
                        <a:t> a truck for cash</a:t>
                      </a:r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Utilities</a:t>
                      </a:r>
                    </a:p>
                    <a:p>
                      <a:r>
                        <a:rPr lang="fr-FR" baseline="0" dirty="0"/>
                        <a:t>   Account payable</a:t>
                      </a:r>
                    </a:p>
                    <a:p>
                      <a:r>
                        <a:rPr lang="fr-FR" baseline="0" dirty="0"/>
                        <a:t>the </a:t>
                      </a:r>
                      <a:r>
                        <a:rPr lang="fr-FR" baseline="0" dirty="0" err="1"/>
                        <a:t>electric</a:t>
                      </a:r>
                      <a:r>
                        <a:rPr lang="fr-FR" baseline="0" dirty="0"/>
                        <a:t> bill</a:t>
                      </a:r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Account payable</a:t>
                      </a:r>
                    </a:p>
                    <a:p>
                      <a:r>
                        <a:rPr lang="fr-FR" baseline="0" dirty="0"/>
                        <a:t>   Cash</a:t>
                      </a:r>
                    </a:p>
                    <a:p>
                      <a:r>
                        <a:rPr lang="fr-FR" baseline="0" dirty="0"/>
                        <a:t>Pay the </a:t>
                      </a:r>
                      <a:r>
                        <a:rPr lang="fr-FR" baseline="0" dirty="0" err="1"/>
                        <a:t>electric</a:t>
                      </a:r>
                      <a:r>
                        <a:rPr lang="fr-FR" baseline="0" dirty="0"/>
                        <a:t> bill</a:t>
                      </a:r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Cash</a:t>
                      </a:r>
                    </a:p>
                    <a:p>
                      <a:r>
                        <a:rPr lang="fr-FR" baseline="0" dirty="0"/>
                        <a:t>   Sales </a:t>
                      </a:r>
                    </a:p>
                    <a:p>
                      <a:r>
                        <a:rPr lang="fr-FR" baseline="0" dirty="0"/>
                        <a:t>Sold goods for cash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10 000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100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100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5000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r>
                        <a:rPr lang="fr-FR" dirty="0"/>
                        <a:t>10 000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100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100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E75A-2163-470E-A1C1-9E8745E77F4D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pPr marL="1341882" indent="-857250">
              <a:buFont typeface="+mj-lt"/>
              <a:buAutoNum type="romanUcPeriod"/>
            </a:pPr>
            <a:r>
              <a:rPr lang="fr-FR" dirty="0"/>
              <a:t>Journal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484780"/>
          <a:ext cx="8229600" cy="4176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9626">
                <a:tc>
                  <a:txBody>
                    <a:bodyPr/>
                    <a:lstStyle/>
                    <a:p>
                      <a:r>
                        <a:rPr lang="fr-FR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Account and explanation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6841">
                <a:tc>
                  <a:txBody>
                    <a:bodyPr/>
                    <a:lstStyle/>
                    <a:p>
                      <a:r>
                        <a:rPr lang="fr-FR" dirty="0"/>
                        <a:t>Jan</a:t>
                      </a:r>
                      <a:r>
                        <a:rPr lang="fr-FR" baseline="0" dirty="0"/>
                        <a:t> 05</a:t>
                      </a:r>
                    </a:p>
                    <a:p>
                      <a:endParaRPr lang="fr-FR" baseline="0" dirty="0"/>
                    </a:p>
                    <a:p>
                      <a:endParaRPr lang="fr-FR" baseline="0" dirty="0"/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Jan 06</a:t>
                      </a:r>
                    </a:p>
                    <a:p>
                      <a:endParaRPr lang="fr-FR" baseline="0" dirty="0"/>
                    </a:p>
                    <a:p>
                      <a:endParaRPr lang="fr-FR" baseline="0" dirty="0"/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Jan 07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James</a:t>
                      </a:r>
                    </a:p>
                    <a:p>
                      <a:r>
                        <a:rPr lang="fr-FR" dirty="0"/>
                        <a:t>   sales</a:t>
                      </a:r>
                    </a:p>
                    <a:p>
                      <a:r>
                        <a:rPr lang="fr-FR" dirty="0"/>
                        <a:t>Sold</a:t>
                      </a:r>
                      <a:r>
                        <a:rPr lang="fr-FR" baseline="0" dirty="0"/>
                        <a:t> goods to James</a:t>
                      </a:r>
                    </a:p>
                    <a:p>
                      <a:endParaRPr lang="fr-FR" baseline="0" dirty="0"/>
                    </a:p>
                    <a:p>
                      <a:r>
                        <a:rPr lang="fr-FR" baseline="0" dirty="0"/>
                        <a:t>Rent</a:t>
                      </a:r>
                    </a:p>
                    <a:p>
                      <a:r>
                        <a:rPr lang="fr-FR" baseline="0" dirty="0"/>
                        <a:t>  Cash</a:t>
                      </a:r>
                    </a:p>
                    <a:p>
                      <a:r>
                        <a:rPr lang="fr-FR" baseline="0" dirty="0"/>
                        <a:t>Paid rent</a:t>
                      </a:r>
                    </a:p>
                    <a:p>
                      <a:endParaRPr lang="fr-FR" baseline="0" dirty="0"/>
                    </a:p>
                    <a:p>
                      <a:r>
                        <a:rPr lang="fr-FR" baseline="0" dirty="0" err="1"/>
                        <a:t>Salary</a:t>
                      </a:r>
                      <a:endParaRPr lang="fr-FR" baseline="0" dirty="0"/>
                    </a:p>
                    <a:p>
                      <a:r>
                        <a:rPr lang="fr-FR" baseline="0" dirty="0"/>
                        <a:t>Cash</a:t>
                      </a:r>
                    </a:p>
                    <a:p>
                      <a:r>
                        <a:rPr lang="fr-FR" baseline="0" dirty="0"/>
                        <a:t>Paid </a:t>
                      </a:r>
                      <a:r>
                        <a:rPr lang="fr-FR" baseline="0" dirty="0" err="1"/>
                        <a:t>salary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2000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800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10 000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r>
                        <a:rPr lang="fr-FR" dirty="0"/>
                        <a:t>2000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800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10000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91FC-C64D-4E7D-9FEC-A7F1E5BA7CF3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/>
          <a:lstStyle/>
          <a:p>
            <a:r>
              <a:rPr lang="fr-FR" dirty="0"/>
              <a:t>II. Ledger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ea typeface="SimHei" pitchFamily="49" charset="-122"/>
                <a:cs typeface="Times New Roman" pitchFamily="18" charset="0"/>
              </a:rPr>
              <a:t>General ledger:</a:t>
            </a:r>
            <a:r>
              <a:rPr lang="en-US" sz="2800" dirty="0">
                <a:latin typeface="Times New Roman" pitchFamily="18" charset="0"/>
                <a:ea typeface="SimHei" pitchFamily="49" charset="-122"/>
                <a:cs typeface="Times New Roman" pitchFamily="18" charset="0"/>
              </a:rPr>
              <a:t> contains all the accounts for recording transactions relating to a company's assets, liabilities, owners' equity, revenue, and expenses.</a:t>
            </a:r>
          </a:p>
          <a:p>
            <a:r>
              <a:rPr lang="en-US" sz="2800" dirty="0">
                <a:latin typeface="Times New Roman" pitchFamily="18" charset="0"/>
                <a:ea typeface="SimHei" pitchFamily="49" charset="-122"/>
                <a:cs typeface="Times New Roman" pitchFamily="18" charset="0"/>
              </a:rPr>
              <a:t>The general ledger should include the date, description and balance or total amount for each account.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ea typeface="SimHei" pitchFamily="49" charset="-122"/>
              <a:cs typeface="Times New Roman" pitchFamily="18" charset="0"/>
            </a:endParaRPr>
          </a:p>
          <a:p>
            <a:pPr>
              <a:buNone/>
            </a:pPr>
            <a:endParaRPr lang="fr-FR" sz="2800" dirty="0">
              <a:latin typeface="Times New Roman" pitchFamily="18" charset="0"/>
              <a:ea typeface="SimHei" pitchFamily="49" charset="-122"/>
              <a:cs typeface="Times New Roman" pitchFamily="18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187624" y="4437112"/>
          <a:ext cx="734481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2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1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86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fr-FR" dirty="0"/>
                        <a:t>                                 Account </a:t>
                      </a:r>
                      <a:r>
                        <a:rPr lang="fr-FR" dirty="0" err="1"/>
                        <a:t>name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Balance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D810-8B72-47DE-A2DB-F560D1725BC6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/>
          <a:lstStyle/>
          <a:p>
            <a:r>
              <a:rPr lang="fr-FR" dirty="0"/>
              <a:t>II. Ledger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/>
          <a:lstStyle/>
          <a:p>
            <a:r>
              <a:rPr lang="fr-FR" dirty="0" err="1"/>
              <a:t>Example</a:t>
            </a:r>
            <a:r>
              <a:rPr lang="fr-FR" dirty="0"/>
              <a:t>:  Cash </a:t>
            </a:r>
            <a:r>
              <a:rPr lang="fr-FR" dirty="0" err="1"/>
              <a:t>ledger</a:t>
            </a:r>
            <a:endParaRPr lang="fr-FR" dirty="0"/>
          </a:p>
          <a:p>
            <a:pPr>
              <a:buNone/>
            </a:pPr>
            <a:endParaRPr lang="fr-FR" dirty="0"/>
          </a:p>
          <a:p>
            <a:pPr fontAlgn="t">
              <a:buNone/>
            </a:pPr>
            <a:endParaRPr lang="fr-FR" dirty="0"/>
          </a:p>
          <a:p>
            <a:pPr fontAlgn="t"/>
            <a:endParaRPr lang="fr-FR" dirty="0"/>
          </a:p>
          <a:p>
            <a:pPr fontAlgn="t"/>
            <a:endParaRPr lang="fr-FR" dirty="0"/>
          </a:p>
          <a:p>
            <a:pPr fontAlgn="t"/>
            <a:endParaRPr lang="fr-FR" dirty="0"/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55578" y="2132856"/>
          <a:ext cx="7920880" cy="207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4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fr-FR" dirty="0"/>
                        <a:t>                                                       Cash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Balance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1/3/2018</a:t>
                      </a: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2/3/2018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Received</a:t>
                      </a:r>
                      <a:r>
                        <a:rPr lang="fr-FR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cash </a:t>
                      </a:r>
                      <a:r>
                        <a:rPr lang="fr-FR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from</a:t>
                      </a:r>
                      <a:r>
                        <a:rPr lang="fr-FR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customer</a:t>
                      </a:r>
                      <a:endParaRPr lang="fr-FR" sz="20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paid for supplies </a:t>
                      </a:r>
                      <a:r>
                        <a:rPr lang="fr-FR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purchased</a:t>
                      </a:r>
                      <a:r>
                        <a:rPr lang="fr-FR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on account</a:t>
                      </a:r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</a:p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715B-ED98-46A3-BD1A-9ADCB35AB8E7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/>
          <a:lstStyle/>
          <a:p>
            <a:r>
              <a:rPr lang="fr-FR" dirty="0"/>
              <a:t>II. Ledger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2032"/>
          </a:xfrm>
        </p:spPr>
        <p:txBody>
          <a:bodyPr>
            <a:normAutofit/>
          </a:bodyPr>
          <a:lstStyle/>
          <a:p>
            <a:r>
              <a:rPr lang="fr-FR" dirty="0"/>
              <a:t>Account payable </a:t>
            </a:r>
            <a:r>
              <a:rPr lang="fr-FR" dirty="0" err="1"/>
              <a:t>ledger</a:t>
            </a: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T-account is the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convinient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way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summarize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happen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in a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particular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ledger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account, if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take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Cash account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899592" y="2132856"/>
          <a:ext cx="7704856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5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7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12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fr-FR" dirty="0"/>
                        <a:t>                                        Account payable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Debit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Balance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3/6/2018</a:t>
                      </a:r>
                    </a:p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4/6/2018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Purcased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 supplies on account</a:t>
                      </a: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Paid for supplies 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purchased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 on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</a:p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</a:p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endParaRPr lang="fr-F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DA9B-EEC3-4781-B377-1C17F1F3F17B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/>
          <a:lstStyle/>
          <a:p>
            <a:r>
              <a:rPr lang="fr-FR" dirty="0"/>
              <a:t>II. Ledger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2032"/>
          </a:xfrm>
        </p:spPr>
        <p:txBody>
          <a:bodyPr/>
          <a:lstStyle/>
          <a:p>
            <a:pPr>
              <a:buNone/>
            </a:pPr>
            <a:r>
              <a:rPr lang="fr-FR" dirty="0"/>
              <a:t>           cash                   </a:t>
            </a:r>
          </a:p>
          <a:p>
            <a:pPr>
              <a:buNone/>
            </a:pPr>
            <a:r>
              <a:rPr lang="fr-FR" dirty="0"/>
              <a:t>        1000     </a:t>
            </a:r>
          </a:p>
          <a:p>
            <a:pPr>
              <a:buNone/>
            </a:pPr>
            <a:r>
              <a:rPr lang="fr-FR" dirty="0"/>
              <a:t>                    700</a:t>
            </a:r>
          </a:p>
          <a:p>
            <a:pPr>
              <a:buNone/>
            </a:pPr>
            <a:r>
              <a:rPr lang="fr-FR" dirty="0"/>
              <a:t>                  </a:t>
            </a:r>
            <a:r>
              <a:rPr lang="fr-FR" sz="1800" dirty="0"/>
              <a:t>Balance </a:t>
            </a:r>
            <a:r>
              <a:rPr lang="fr-FR" dirty="0"/>
              <a:t>300</a:t>
            </a:r>
          </a:p>
          <a:p>
            <a:pPr>
              <a:buNone/>
            </a:pPr>
            <a:r>
              <a:rPr lang="fr-FR" dirty="0"/>
              <a:t>         1000 </a:t>
            </a:r>
            <a:r>
              <a:rPr lang="fr-FR" dirty="0" err="1"/>
              <a:t>1000</a:t>
            </a:r>
            <a:endParaRPr lang="fr-FR" dirty="0"/>
          </a:p>
          <a:p>
            <a:pPr>
              <a:buNone/>
            </a:pPr>
            <a:r>
              <a:rPr lang="fr-FR" dirty="0"/>
              <a:t>   </a:t>
            </a:r>
            <a:r>
              <a:rPr lang="fr-FR" sz="1800" dirty="0"/>
              <a:t>Balance 300  </a:t>
            </a:r>
          </a:p>
          <a:p>
            <a:r>
              <a:rPr lang="fr-FR" dirty="0" err="1"/>
              <a:t>Now</a:t>
            </a:r>
            <a:r>
              <a:rPr lang="fr-FR" dirty="0"/>
              <a:t>, if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take</a:t>
            </a:r>
            <a:r>
              <a:rPr lang="fr-FR" dirty="0"/>
              <a:t> the journal of the </a:t>
            </a:r>
            <a:r>
              <a:rPr lang="fr-FR" dirty="0" err="1"/>
              <a:t>previous</a:t>
            </a:r>
            <a:r>
              <a:rPr lang="fr-FR" dirty="0"/>
              <a:t> </a:t>
            </a:r>
            <a:r>
              <a:rPr lang="fr-FR" dirty="0" err="1"/>
              <a:t>example</a:t>
            </a:r>
            <a:r>
              <a:rPr lang="fr-FR" dirty="0"/>
              <a:t>, the </a:t>
            </a:r>
            <a:r>
              <a:rPr lang="fr-FR" dirty="0" err="1"/>
              <a:t>ledger</a:t>
            </a:r>
            <a:r>
              <a:rPr lang="fr-FR" dirty="0"/>
              <a:t> </a:t>
            </a:r>
            <a:r>
              <a:rPr lang="fr-FR" dirty="0" err="1"/>
              <a:t>wille</a:t>
            </a:r>
            <a:r>
              <a:rPr lang="fr-FR" dirty="0"/>
              <a:t> be as follow: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1259632" y="1844824"/>
            <a:ext cx="2376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2411760" y="1844824"/>
            <a:ext cx="0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2411760" y="2924944"/>
            <a:ext cx="0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1403648" y="3573016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1403648" y="4005064"/>
            <a:ext cx="259228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1403648" y="4077072"/>
            <a:ext cx="2664296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0E4C-EC55-4148-8F2E-52CC7517000C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/>
          <a:lstStyle/>
          <a:p>
            <a:r>
              <a:rPr lang="fr-FR" dirty="0"/>
              <a:t>II. Ledger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                   General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ledger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Account: Cash                                 Account No.101</a:t>
            </a:r>
          </a:p>
          <a:p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683570" y="2348880"/>
          <a:ext cx="7776862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35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603">
                <a:tc gridSpan="2">
                  <a:txBody>
                    <a:bodyPr/>
                    <a:lstStyle/>
                    <a:p>
                      <a:r>
                        <a:rPr lang="fr-FR" dirty="0"/>
                        <a:t>Date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Post.Ref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Balance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8637"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1-Jan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3-Jan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4-Jan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6-Jan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7-Jan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latin typeface="Times New Roman" pitchFamily="18" charset="0"/>
                          <a:cs typeface="Times New Roman" pitchFamily="18" charset="0"/>
                        </a:rPr>
                        <a:t>Buy</a:t>
                      </a:r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 truck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Pay</a:t>
                      </a:r>
                      <a:r>
                        <a:rPr lang="fr-FR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thr</a:t>
                      </a:r>
                      <a:r>
                        <a:rPr lang="fr-FR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electric</a:t>
                      </a:r>
                      <a:r>
                        <a:rPr lang="fr-FR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bill</a:t>
                      </a:r>
                    </a:p>
                    <a:p>
                      <a:r>
                        <a:rPr lang="fr-FR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Sold good</a:t>
                      </a:r>
                    </a:p>
                    <a:p>
                      <a:r>
                        <a:rPr lang="fr-FR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Paid rent </a:t>
                      </a:r>
                    </a:p>
                    <a:p>
                      <a:r>
                        <a:rPr lang="fr-FR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Paid </a:t>
                      </a:r>
                      <a:r>
                        <a:rPr lang="fr-FR" sz="1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salary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J1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J1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J1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J1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J1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10000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800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10000</a:t>
                      </a:r>
                    </a:p>
                    <a:p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10000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10100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5100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5900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15900</a:t>
                      </a:r>
                    </a:p>
                    <a:p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63403-F64A-4235-847E-8A9716A1DAD2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r>
              <a:rPr lang="fr-FR" dirty="0"/>
              <a:t>II. Ledger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               General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ledger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 Account: payable account                           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Account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No.201</a:t>
            </a:r>
          </a:p>
          <a:p>
            <a:pPr>
              <a:buNone/>
            </a:pPr>
            <a:endParaRPr lang="fr-FR" sz="24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39552" y="2420888"/>
          <a:ext cx="7632849" cy="143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1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64">
                <a:tc gridSpan="2"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Date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Post .</a:t>
                      </a:r>
                      <a:r>
                        <a:rPr lang="fr-FR" sz="1800" dirty="0" err="1">
                          <a:latin typeface="Times New Roman" pitchFamily="18" charset="0"/>
                          <a:cs typeface="Times New Roman" pitchFamily="18" charset="0"/>
                        </a:rPr>
                        <a:t>Ref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balance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2-Jan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3-Jan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Electric bill on account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Pay</a:t>
                      </a:r>
                      <a:r>
                        <a:rPr lang="fr-FR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the </a:t>
                      </a:r>
                      <a:r>
                        <a:rPr lang="fr-FR" sz="1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electric</a:t>
                      </a:r>
                      <a:r>
                        <a:rPr lang="fr-FR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bill</a:t>
                      </a:r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J1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J1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r>
                        <a:rPr lang="fr-F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4B099-7797-4F78-A496-B2746994FF14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r-FR" dirty="0"/>
              <a:t> Accounting procedure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/>
          <a:lstStyle/>
          <a:p>
            <a:pPr>
              <a:buNone/>
            </a:pP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203848" y="1700808"/>
            <a:ext cx="228255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Accounting documents: Bills</a:t>
            </a: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4355976" y="227687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203848" y="2564904"/>
            <a:ext cx="223224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Journal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Connecteur droit avec flèche 11"/>
          <p:cNvCxnSpPr>
            <a:stCxn id="8" idx="2"/>
          </p:cNvCxnSpPr>
          <p:nvPr/>
        </p:nvCxnSpPr>
        <p:spPr>
          <a:xfrm>
            <a:off x="4319972" y="306896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275856" y="3356992"/>
            <a:ext cx="2160240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Ledger</a:t>
            </a: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4355976" y="378904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275856" y="4149080"/>
            <a:ext cx="21602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Trial Balance</a:t>
            </a:r>
          </a:p>
        </p:txBody>
      </p:sp>
      <p:cxnSp>
        <p:nvCxnSpPr>
          <p:cNvPr id="21" name="Connecteur droit avec flèche 20"/>
          <p:cNvCxnSpPr>
            <a:stCxn id="19" idx="2"/>
          </p:cNvCxnSpPr>
          <p:nvPr/>
        </p:nvCxnSpPr>
        <p:spPr>
          <a:xfrm flipH="1">
            <a:off x="3491880" y="4653136"/>
            <a:ext cx="864096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9" idx="2"/>
          </p:cNvCxnSpPr>
          <p:nvPr/>
        </p:nvCxnSpPr>
        <p:spPr>
          <a:xfrm>
            <a:off x="4355976" y="4653136"/>
            <a:ext cx="108012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771800" y="5157192"/>
            <a:ext cx="1418456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Income statement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644008" y="5157192"/>
            <a:ext cx="1728192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Balance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sheet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D6D5-7A3F-41CC-B2CB-DD92A1B0F907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Guechari </a:t>
            </a:r>
            <a:r>
              <a:rPr lang="fr-FR" dirty="0" err="1"/>
              <a:t>yasmina</a:t>
            </a:r>
            <a:r>
              <a:rPr lang="fr-FR" dirty="0"/>
              <a:t>                    </a:t>
            </a:r>
          </a:p>
        </p:txBody>
      </p:sp>
    </p:spTree>
  </p:cSld>
  <p:clrMapOvr>
    <a:masterClrMapping/>
  </p:clrMapOvr>
  <p:transition>
    <p:diamond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/>
          <a:lstStyle/>
          <a:p>
            <a:r>
              <a:rPr lang="fr-FR" dirty="0"/>
              <a:t>II. Ledger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30064"/>
          </a:xfrm>
        </p:spPr>
        <p:txBody>
          <a:bodyPr>
            <a:normAutofit/>
          </a:bodyPr>
          <a:lstStyle/>
          <a:p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Balancing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ledger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account</a:t>
            </a:r>
          </a:p>
          <a:p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take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of Cash account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                     Cash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                                 1/1 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Equipments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10 000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                                  3/1 Electric bill        100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4/1 Sold goods  5000                                                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                                  6/1  Rent                  800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31/1 Balance   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15900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7/1 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Salary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  10000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fr-F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20900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fr-FR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20900</a:t>
            </a:r>
            <a:endParaRPr lang="fr-FR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                                   1/2  Balance      </a:t>
            </a: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15900</a:t>
            </a:r>
          </a:p>
          <a:p>
            <a:pPr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971600" y="2708920"/>
            <a:ext cx="69847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4355976" y="2708920"/>
            <a:ext cx="0" cy="4149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H="1">
            <a:off x="6876256" y="5157192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3059832" y="5229200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>
            <a:off x="6804248" y="5661248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6804248" y="5733256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H="1">
            <a:off x="2915816" y="5661248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H="1">
            <a:off x="2915816" y="5733256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A7034-2B47-4256-80BD-D7E150ED2FC5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r>
              <a:rPr lang="fr-FR" dirty="0"/>
              <a:t>Introduction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6048"/>
          </a:xfrm>
        </p:spPr>
        <p:txBody>
          <a:bodyPr/>
          <a:lstStyle/>
          <a:p>
            <a:r>
              <a:rPr lang="fr-FR" dirty="0"/>
              <a:t>Transactions </a:t>
            </a:r>
            <a:r>
              <a:rPr lang="fr-FR" dirty="0" err="1"/>
              <a:t>take</a:t>
            </a:r>
            <a:r>
              <a:rPr lang="fr-FR" dirty="0"/>
              <a:t> place </a:t>
            </a:r>
            <a:r>
              <a:rPr lang="fr-FR" dirty="0" err="1"/>
              <a:t>between</a:t>
            </a:r>
            <a:r>
              <a:rPr lang="fr-FR" dirty="0"/>
              <a:t> two parties.</a:t>
            </a:r>
          </a:p>
          <a:p>
            <a:r>
              <a:rPr lang="fr-FR" dirty="0"/>
              <a:t>For </a:t>
            </a:r>
            <a:r>
              <a:rPr lang="fr-FR" dirty="0" err="1"/>
              <a:t>example</a:t>
            </a:r>
            <a:r>
              <a:rPr lang="fr-FR" dirty="0"/>
              <a:t> </a:t>
            </a:r>
            <a:r>
              <a:rPr lang="fr-FR" dirty="0" err="1"/>
              <a:t>purchases</a:t>
            </a:r>
            <a:r>
              <a:rPr lang="fr-FR" dirty="0"/>
              <a:t> goods for cash.</a:t>
            </a:r>
          </a:p>
          <a:p>
            <a:r>
              <a:rPr lang="fr-FR" dirty="0"/>
              <a:t>In this </a:t>
            </a:r>
            <a:r>
              <a:rPr lang="fr-FR" dirty="0" err="1"/>
              <a:t>example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have a </a:t>
            </a:r>
            <a:r>
              <a:rPr lang="fr-FR" dirty="0" err="1"/>
              <a:t>buyer</a:t>
            </a:r>
            <a:r>
              <a:rPr lang="fr-FR" dirty="0"/>
              <a:t> and seller</a:t>
            </a:r>
          </a:p>
          <a:p>
            <a:r>
              <a:rPr lang="fr-FR" dirty="0"/>
              <a:t>If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take</a:t>
            </a:r>
            <a:r>
              <a:rPr lang="fr-FR" dirty="0"/>
              <a:t> the </a:t>
            </a:r>
            <a:r>
              <a:rPr lang="fr-FR" dirty="0" err="1"/>
              <a:t>buyer</a:t>
            </a:r>
            <a:r>
              <a:rPr lang="fr-FR" dirty="0"/>
              <a:t> side the transaction </a:t>
            </a:r>
            <a:r>
              <a:rPr lang="fr-FR" dirty="0" err="1"/>
              <a:t>should</a:t>
            </a:r>
            <a:r>
              <a:rPr lang="fr-FR" dirty="0"/>
              <a:t> be </a:t>
            </a:r>
            <a:r>
              <a:rPr lang="fr-FR" dirty="0" err="1"/>
              <a:t>bookkeeping</a:t>
            </a:r>
            <a:r>
              <a:rPr lang="fr-FR" dirty="0"/>
              <a:t> in this </a:t>
            </a:r>
            <a:r>
              <a:rPr lang="fr-FR" dirty="0" err="1"/>
              <a:t>way</a:t>
            </a:r>
            <a:r>
              <a:rPr lang="fr-FR" dirty="0"/>
              <a:t>: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DA74-8994-4BAE-B594-92FEEB6716FA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827584" y="6453336"/>
            <a:ext cx="1801440" cy="256456"/>
          </a:xfrm>
        </p:spPr>
        <p:txBody>
          <a:bodyPr/>
          <a:lstStyle/>
          <a:p>
            <a:r>
              <a:rPr lang="fr-FR" sz="1200" dirty="0"/>
              <a:t>Dr. Guechari </a:t>
            </a:r>
            <a:r>
              <a:rPr lang="fr-FR" sz="1200" dirty="0" err="1"/>
              <a:t>yasmina</a:t>
            </a:r>
            <a:r>
              <a:rPr lang="fr-FR" sz="1200" dirty="0"/>
              <a:t>            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/>
              <a:t>   </a:t>
            </a:r>
            <a:r>
              <a:rPr lang="fr-FR" sz="2400" dirty="0"/>
              <a:t>Debit       cash   Credit            Debit   PG     Credit</a:t>
            </a:r>
          </a:p>
          <a:p>
            <a:pPr>
              <a:buNone/>
            </a:pPr>
            <a:r>
              <a:rPr lang="fr-FR" sz="2400" dirty="0"/>
              <a:t>                        1000                         </a:t>
            </a:r>
            <a:r>
              <a:rPr lang="fr-FR" sz="2400" dirty="0" err="1"/>
              <a:t>1000</a:t>
            </a:r>
            <a:r>
              <a:rPr lang="fr-FR" sz="2400" dirty="0"/>
              <a:t>                                          </a:t>
            </a:r>
          </a:p>
          <a:p>
            <a:pPr>
              <a:buNone/>
            </a:pPr>
            <a:endParaRPr lang="fr-FR" sz="2400" dirty="0"/>
          </a:p>
          <a:p>
            <a:r>
              <a:rPr lang="fr-FR" sz="2400" dirty="0"/>
              <a:t>This </a:t>
            </a:r>
            <a:r>
              <a:rPr lang="fr-FR" sz="2400" dirty="0" err="1"/>
              <a:t>operation</a:t>
            </a:r>
            <a:r>
              <a:rPr lang="fr-FR" sz="2400" dirty="0"/>
              <a:t> called double entry </a:t>
            </a:r>
            <a:r>
              <a:rPr lang="fr-FR" sz="2400" dirty="0" err="1"/>
              <a:t>bookkeeping</a:t>
            </a:r>
            <a:r>
              <a:rPr lang="fr-FR" sz="2400" dirty="0"/>
              <a:t>, this </a:t>
            </a:r>
            <a:r>
              <a:rPr lang="fr-FR" sz="2400" dirty="0" err="1"/>
              <a:t>method</a:t>
            </a:r>
            <a:r>
              <a:rPr lang="fr-FR" sz="2400" dirty="0"/>
              <a:t> is </a:t>
            </a:r>
            <a:r>
              <a:rPr lang="fr-FR" sz="2400" dirty="0" err="1"/>
              <a:t>developed</a:t>
            </a:r>
            <a:r>
              <a:rPr lang="fr-FR" sz="2400" dirty="0"/>
              <a:t> by </a:t>
            </a:r>
            <a:r>
              <a:rPr lang="fr-FR" sz="2400" dirty="0" err="1"/>
              <a:t>Italian</a:t>
            </a:r>
            <a:r>
              <a:rPr lang="fr-FR" sz="2400" dirty="0"/>
              <a:t> Luca Pacioli in 1491. </a:t>
            </a:r>
          </a:p>
          <a:p>
            <a:r>
              <a:rPr lang="fr-FR" sz="2400" dirty="0"/>
              <a:t>Any transaction </a:t>
            </a:r>
            <a:r>
              <a:rPr lang="fr-FR" sz="2400" dirty="0" err="1"/>
              <a:t>should</a:t>
            </a:r>
            <a:r>
              <a:rPr lang="fr-FR" sz="2400" dirty="0"/>
              <a:t> have a </a:t>
            </a:r>
            <a:r>
              <a:rPr lang="fr-FR" sz="2400" dirty="0" err="1"/>
              <a:t>debit</a:t>
            </a:r>
            <a:r>
              <a:rPr lang="fr-FR" sz="2400" dirty="0"/>
              <a:t> and credit entry.</a:t>
            </a:r>
          </a:p>
          <a:p>
            <a:r>
              <a:rPr lang="fr-FR" sz="2400" dirty="0" err="1"/>
              <a:t>Examples</a:t>
            </a:r>
            <a:r>
              <a:rPr lang="fr-FR" sz="2400" dirty="0"/>
              <a:t>: 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971600" y="2420888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2483768" y="2420888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5076056" y="2420888"/>
            <a:ext cx="29523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6516216" y="2420888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2D77C-4C52-46AA-BA58-6FE88A1989AA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>
          <a:xfrm>
            <a:off x="1115616" y="6529536"/>
            <a:ext cx="2232248" cy="328464"/>
          </a:xfrm>
        </p:spPr>
        <p:txBody>
          <a:bodyPr/>
          <a:lstStyle/>
          <a:p>
            <a:r>
              <a:rPr lang="fr-FR" sz="1200" dirty="0"/>
              <a:t>Dr. Guechari </a:t>
            </a:r>
            <a:r>
              <a:rPr lang="fr-FR" sz="1200" dirty="0" err="1"/>
              <a:t>yasmina</a:t>
            </a:r>
            <a:r>
              <a:rPr lang="fr-FR" sz="1200" dirty="0"/>
              <a:t>                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>
            <a:normAutofit/>
          </a:bodyPr>
          <a:lstStyle/>
          <a:p>
            <a:pPr fontAlgn="base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If a company pays the rent for the current month, 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hlinkClick r:id="rId3"/>
              </a:rPr>
              <a:t>Rent Expense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and Cash are the two accounts involved. If a company provides a service and gives the client 30 days in which to pay, the company's 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hlinkClick r:id="rId4"/>
              </a:rPr>
              <a:t>Service Revenues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account and 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hlinkClick r:id="rId5"/>
              </a:rPr>
              <a:t>Accounts Receivable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are affected.</a:t>
            </a:r>
          </a:p>
          <a:p>
            <a:pPr fontAlgn="base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/>
              <a:t> </a:t>
            </a:r>
            <a:r>
              <a:rPr lang="fr-FR" sz="2400" dirty="0"/>
              <a:t>Debit      RE   Credit            Debit    cash     Credit            </a:t>
            </a:r>
          </a:p>
          <a:p>
            <a:pPr>
              <a:buNone/>
            </a:pPr>
            <a:r>
              <a:rPr lang="fr-FR" sz="2400" dirty="0"/>
              <a:t>    500                                                            </a:t>
            </a:r>
            <a:r>
              <a:rPr lang="fr-FR" sz="2400" dirty="0" err="1"/>
              <a:t>500</a:t>
            </a:r>
            <a:r>
              <a:rPr lang="fr-FR" sz="2400" dirty="0"/>
              <a:t>                     </a:t>
            </a:r>
          </a:p>
          <a:p>
            <a:pPr>
              <a:buNone/>
            </a:pPr>
            <a:endParaRPr lang="fr-FR" sz="2400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683568" y="4149080"/>
            <a:ext cx="2808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2051720" y="4149080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4572000" y="4077072"/>
            <a:ext cx="3168352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6084168" y="4077072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F1091-2BE1-407F-BC5E-C4922AC1CE72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Dr. Guechari </a:t>
            </a:r>
            <a:r>
              <a:rPr lang="fr-FR" dirty="0" err="1"/>
              <a:t>yasmina</a:t>
            </a:r>
            <a:r>
              <a:rPr lang="fr-FR" dirty="0"/>
              <a:t>             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some important vocabularies for accounting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Account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Debit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credit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Journal 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Ledger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Trial balance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Balance sheet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Income statement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64310-9C68-44B5-A067-47685EC1717E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some important vocabularies for accounting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>
                <a:latin typeface="Times New Roman" pitchFamily="18" charset="0"/>
                <a:cs typeface="Times New Roman" pitchFamily="18" charset="0"/>
              </a:rPr>
              <a:t>Assset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Liabilities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Equity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Revenue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Expenses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Accounting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equation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Asset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Liabilities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Equity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9B742-C3B7-4984-80EF-42C7003B0F65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/>
          <a:lstStyle/>
          <a:p>
            <a:r>
              <a:rPr lang="fr-FR" dirty="0" err="1"/>
              <a:t>Some</a:t>
            </a:r>
            <a:r>
              <a:rPr lang="fr-FR" dirty="0"/>
              <a:t> important definitions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/>
          <a:lstStyle/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Account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is a record in the 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2" tooltip="What is a general ledger account?"/>
              </a:rPr>
              <a:t>general ledger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that is used to collect and store 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3" tooltip="What is the meaning of debit?"/>
              </a:rPr>
              <a:t>debit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and 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4" tooltip="What is a credit?"/>
              </a:rPr>
              <a:t>credit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amounts.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Debit: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are transactions that your business makes which cost money. 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 err="1">
                <a:latin typeface="Times New Roman" pitchFamily="18" charset="0"/>
                <a:cs typeface="Times New Roman" pitchFamily="18" charset="0"/>
              </a:rPr>
              <a:t>Credit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:i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t's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the money that comes into your company, similar to how a debit is the money that goes out of your company.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185A8-EA22-4220-864C-4BF53C3162D6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11-02-20at-203.03.36-20a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836712"/>
            <a:ext cx="7272808" cy="5328592"/>
          </a:xfrm>
        </p:spPr>
      </p:pic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0145A-227B-4787-93A0-5163A8877FB1}" type="datetime1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EB9-9F54-4629-8F65-904EA0C45650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Dr. Guechari yasmina                  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5928</TotalTime>
  <Words>902</Words>
  <Application>Microsoft Macintosh PowerPoint</Application>
  <PresentationFormat>Affichage à l'écran (4:3)</PresentationFormat>
  <Paragraphs>380</Paragraphs>
  <Slides>20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Calibri</vt:lpstr>
      <vt:lpstr>Century Gothic</vt:lpstr>
      <vt:lpstr>Times New Roman</vt:lpstr>
      <vt:lpstr>Verdana</vt:lpstr>
      <vt:lpstr>Wingdings 2</vt:lpstr>
      <vt:lpstr>Verve</vt:lpstr>
      <vt:lpstr>Journal and Ledger</vt:lpstr>
      <vt:lpstr> Accounting procedure</vt:lpstr>
      <vt:lpstr>Introduction </vt:lpstr>
      <vt:lpstr>Introduction</vt:lpstr>
      <vt:lpstr>Présentation PowerPoint</vt:lpstr>
      <vt:lpstr>some important vocabularies for accounting</vt:lpstr>
      <vt:lpstr>some important vocabularies for accounting</vt:lpstr>
      <vt:lpstr>Some important definitions</vt:lpstr>
      <vt:lpstr>Présentation PowerPoint</vt:lpstr>
      <vt:lpstr>Journal</vt:lpstr>
      <vt:lpstr>Journal</vt:lpstr>
      <vt:lpstr>Journal</vt:lpstr>
      <vt:lpstr>Journal</vt:lpstr>
      <vt:lpstr>II. Ledger</vt:lpstr>
      <vt:lpstr>II. Ledger</vt:lpstr>
      <vt:lpstr>II. Ledger</vt:lpstr>
      <vt:lpstr>II. Ledger</vt:lpstr>
      <vt:lpstr>II. Ledger</vt:lpstr>
      <vt:lpstr>II. Ledger</vt:lpstr>
      <vt:lpstr>II. Ledger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Accounting</dc:title>
  <dc:creator>MEBARKI YASMINA</dc:creator>
  <cp:lastModifiedBy>Guechariuniv2016@gmail.com</cp:lastModifiedBy>
  <cp:revision>233</cp:revision>
  <dcterms:created xsi:type="dcterms:W3CDTF">2018-10-28T13:37:53Z</dcterms:created>
  <dcterms:modified xsi:type="dcterms:W3CDTF">2020-03-21T14:45:07Z</dcterms:modified>
  <cp:contentStatus/>
</cp:coreProperties>
</file>