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6" r:id="rId7"/>
    <p:sldId id="269" r:id="rId8"/>
    <p:sldId id="267" r:id="rId9"/>
    <p:sldId id="261" r:id="rId10"/>
    <p:sldId id="262" r:id="rId11"/>
    <p:sldId id="268" r:id="rId12"/>
    <p:sldId id="263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06/03/2014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racle.com/technetwork/java/javase/downloads/jdk7-downloads-1880260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Annexe 1 pour le </a:t>
            </a:r>
            <a:r>
              <a:rPr lang="en-GB" dirty="0" err="1" smtClean="0"/>
              <a:t>cours</a:t>
            </a:r>
            <a:r>
              <a:rPr lang="en-GB" dirty="0" smtClean="0"/>
              <a:t> POO en java:</a:t>
            </a:r>
            <a:br>
              <a:rPr lang="en-GB" dirty="0" smtClean="0"/>
            </a:br>
            <a:r>
              <a:rPr lang="en-GB" b="1" u="sng" dirty="0" smtClean="0"/>
              <a:t>Installation</a:t>
            </a:r>
            <a:r>
              <a:rPr lang="en-GB" dirty="0" smtClean="0"/>
              <a:t> et </a:t>
            </a:r>
            <a:r>
              <a:rPr lang="en-GB" b="1" u="sng" dirty="0" smtClean="0"/>
              <a:t>usage</a:t>
            </a:r>
            <a:r>
              <a:rPr lang="en-GB" dirty="0" smtClean="0"/>
              <a:t> de </a:t>
            </a:r>
            <a:r>
              <a:rPr lang="en-GB" b="1" dirty="0" err="1" smtClean="0">
                <a:solidFill>
                  <a:srgbClr val="FF0000"/>
                </a:solidFill>
              </a:rPr>
              <a:t>jdk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err="1" smtClean="0"/>
              <a:t>Cours</a:t>
            </a:r>
            <a:r>
              <a:rPr lang="en-GB" dirty="0" smtClean="0"/>
              <a:t> de POO Java</a:t>
            </a:r>
          </a:p>
          <a:p>
            <a:r>
              <a:rPr lang="en-GB" dirty="0" smtClean="0"/>
              <a:t>2LMD: GL-POO</a:t>
            </a:r>
          </a:p>
          <a:p>
            <a:r>
              <a:rPr lang="en-GB" dirty="0" smtClean="0"/>
              <a:t>2013-2014</a:t>
            </a:r>
          </a:p>
          <a:p>
            <a:r>
              <a:rPr lang="en-GB" dirty="0" smtClean="0"/>
              <a:t>Dr. </a:t>
            </a:r>
            <a:r>
              <a:rPr lang="en-GB" dirty="0" err="1" smtClean="0"/>
              <a:t>L.Kahloul</a:t>
            </a: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Construction d’un premier programme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fr-FR" b="1" u="sng" dirty="0" smtClean="0"/>
              <a:t>Remarques sur la construction d’un programme java :</a:t>
            </a:r>
          </a:p>
          <a:p>
            <a:pPr lvl="0"/>
            <a:r>
              <a:rPr lang="fr-FR" dirty="0" smtClean="0"/>
              <a:t>Un programme java peut  être composé de un ou de plusieurs fichiers;</a:t>
            </a:r>
          </a:p>
          <a:p>
            <a:pPr lvl="0"/>
            <a:r>
              <a:rPr lang="fr-FR" dirty="0" smtClean="0"/>
              <a:t>Un fichier doit avoir l’extension java : exemple </a:t>
            </a:r>
            <a:r>
              <a:rPr lang="fr-FR" b="1" dirty="0" smtClean="0"/>
              <a:t>c1.java</a:t>
            </a:r>
            <a:endParaRPr lang="fr-FR" dirty="0" smtClean="0"/>
          </a:p>
          <a:p>
            <a:pPr lvl="0"/>
            <a:r>
              <a:rPr lang="fr-FR" dirty="0" smtClean="0"/>
              <a:t>Un fichier </a:t>
            </a:r>
            <a:r>
              <a:rPr lang="fr-FR" b="1" dirty="0" smtClean="0"/>
              <a:t>c1.java</a:t>
            </a:r>
            <a:r>
              <a:rPr lang="fr-FR" dirty="0" smtClean="0"/>
              <a:t> doit contenir une classe (une seule </a:t>
            </a:r>
            <a:r>
              <a:rPr lang="fr-FR" b="1" dirty="0" smtClean="0"/>
              <a:t>déclarée publique</a:t>
            </a:r>
            <a:r>
              <a:rPr lang="fr-FR" dirty="0" smtClean="0"/>
              <a:t>) nommé aussi </a:t>
            </a:r>
            <a:r>
              <a:rPr lang="fr-FR" b="1" dirty="0" smtClean="0"/>
              <a:t>c1 </a:t>
            </a:r>
            <a:r>
              <a:rPr lang="fr-FR" dirty="0" smtClean="0"/>
              <a:t>(comme le nom du fichier);</a:t>
            </a:r>
          </a:p>
          <a:p>
            <a:pPr lvl="0"/>
            <a:endParaRPr lang="fr-FR" dirty="0" smtClean="0"/>
          </a:p>
          <a:p>
            <a:pPr marL="1350963" indent="0">
              <a:buNone/>
            </a:pPr>
            <a:r>
              <a:rPr lang="en-US" b="1" dirty="0" smtClean="0"/>
              <a:t>public class</a:t>
            </a:r>
            <a:r>
              <a:rPr lang="en-US" dirty="0" smtClean="0"/>
              <a:t> c1{</a:t>
            </a:r>
            <a:endParaRPr lang="fr-FR" dirty="0" smtClean="0"/>
          </a:p>
          <a:p>
            <a:pPr marL="1350963" indent="436563">
              <a:buNone/>
            </a:pPr>
            <a:r>
              <a:rPr lang="en-US" b="1" dirty="0" smtClean="0"/>
              <a:t>public </a:t>
            </a:r>
            <a:r>
              <a:rPr lang="en-US" b="1" dirty="0" err="1" smtClean="0"/>
              <a:t>int</a:t>
            </a:r>
            <a:r>
              <a:rPr lang="en-US" dirty="0" smtClean="0"/>
              <a:t> x;</a:t>
            </a:r>
            <a:endParaRPr lang="fr-FR" dirty="0" smtClean="0"/>
          </a:p>
          <a:p>
            <a:pPr marL="1350963" indent="436563">
              <a:buNone/>
            </a:pPr>
            <a:r>
              <a:rPr lang="en-US" b="1" dirty="0" smtClean="0"/>
              <a:t>public static void</a:t>
            </a:r>
            <a:r>
              <a:rPr lang="en-US" dirty="0" smtClean="0"/>
              <a:t> main(String[] </a:t>
            </a:r>
            <a:r>
              <a:rPr lang="en-US" dirty="0" err="1" smtClean="0"/>
              <a:t>args</a:t>
            </a:r>
            <a:r>
              <a:rPr lang="en-US" dirty="0" smtClean="0"/>
              <a:t>){</a:t>
            </a:r>
            <a:endParaRPr lang="fr-FR" dirty="0" smtClean="0"/>
          </a:p>
          <a:p>
            <a:pPr marL="1350963" indent="1255713">
              <a:buNone/>
            </a:pPr>
            <a:r>
              <a:rPr lang="fr-FR" b="1" dirty="0" err="1" smtClean="0"/>
              <a:t>int</a:t>
            </a:r>
            <a:r>
              <a:rPr lang="fr-FR" dirty="0" smtClean="0"/>
              <a:t> a;</a:t>
            </a:r>
          </a:p>
          <a:p>
            <a:pPr marL="1350963" indent="436563">
              <a:buNone/>
            </a:pPr>
            <a:r>
              <a:rPr lang="fr-FR" dirty="0" smtClean="0"/>
              <a:t>}</a:t>
            </a:r>
          </a:p>
          <a:p>
            <a:pPr marL="1350963" indent="0">
              <a:buNone/>
            </a:pPr>
            <a:r>
              <a:rPr lang="fr-FR" dirty="0" smtClean="0"/>
              <a:t>};</a:t>
            </a:r>
          </a:p>
          <a:p>
            <a:pPr marL="1350963" indent="0">
              <a:buNone/>
            </a:pPr>
            <a:endParaRPr lang="fr-FR" dirty="0" smtClean="0"/>
          </a:p>
          <a:p>
            <a:pPr lvl="0"/>
            <a:r>
              <a:rPr lang="fr-FR" dirty="0" smtClean="0"/>
              <a:t>La compilation sera faite comme suit : </a:t>
            </a:r>
            <a:r>
              <a:rPr lang="fr-FR" b="1" dirty="0" err="1" smtClean="0"/>
              <a:t>javac</a:t>
            </a:r>
            <a:r>
              <a:rPr lang="fr-FR" b="1" dirty="0" smtClean="0"/>
              <a:t> c1.java</a:t>
            </a:r>
            <a:endParaRPr lang="fr-FR" dirty="0" smtClean="0"/>
          </a:p>
          <a:p>
            <a:pPr lvl="0"/>
            <a:r>
              <a:rPr lang="fr-FR" dirty="0" smtClean="0"/>
              <a:t>Après la compilation vous aurez un fichier </a:t>
            </a:r>
            <a:r>
              <a:rPr lang="fr-FR" b="1" dirty="0" smtClean="0"/>
              <a:t>c1.class</a:t>
            </a:r>
            <a:r>
              <a:rPr lang="fr-FR" dirty="0" smtClean="0"/>
              <a:t> </a:t>
            </a:r>
          </a:p>
          <a:p>
            <a:pPr lvl="0"/>
            <a:r>
              <a:rPr lang="fr-FR" dirty="0" smtClean="0"/>
              <a:t>L’exécution sera fait après avec la commande : </a:t>
            </a:r>
            <a:r>
              <a:rPr lang="fr-FR" b="1" dirty="0" smtClean="0"/>
              <a:t>java</a:t>
            </a:r>
            <a:r>
              <a:rPr lang="fr-FR" dirty="0" smtClean="0"/>
              <a:t> </a:t>
            </a:r>
            <a:r>
              <a:rPr lang="fr-FR" b="1" dirty="0" smtClean="0"/>
              <a:t>c1</a:t>
            </a:r>
            <a:r>
              <a:rPr lang="fr-FR" dirty="0" smtClean="0"/>
              <a:t>. 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Exemple 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public class</a:t>
            </a:r>
            <a:r>
              <a:rPr lang="fr-FR" dirty="0" smtClean="0">
                <a:latin typeface="Times" pitchFamily="18" charset="0"/>
              </a:rPr>
              <a:t> Bonjour</a:t>
            </a: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{</a:t>
            </a:r>
            <a:r>
              <a:rPr lang="fr-FR" dirty="0" smtClean="0">
                <a:latin typeface="Times" pitchFamily="18" charset="0"/>
              </a:rPr>
              <a:t>  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//</a:t>
            </a:r>
            <a:r>
              <a:rPr lang="fr-FR" dirty="0" smtClean="0">
                <a:latin typeface="Times" pitchFamily="18" charset="0"/>
              </a:rPr>
              <a:t>Accolade débutant la classe Bonjour </a:t>
            </a: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latin typeface="Times" pitchFamily="18" charset="0"/>
              </a:rPr>
              <a:t>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public </a:t>
            </a:r>
            <a:r>
              <a:rPr lang="fr-FR" dirty="0" err="1" smtClean="0">
                <a:solidFill>
                  <a:srgbClr val="00016C"/>
                </a:solidFill>
                <a:latin typeface="Arial" charset="0"/>
              </a:rPr>
              <a:t>static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 </a:t>
            </a:r>
            <a:r>
              <a:rPr lang="fr-FR" dirty="0" err="1" smtClean="0">
                <a:solidFill>
                  <a:srgbClr val="00016C"/>
                </a:solidFill>
                <a:latin typeface="Arial" charset="0"/>
              </a:rPr>
              <a:t>void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 main</a:t>
            </a:r>
            <a:r>
              <a:rPr lang="fr-FR" dirty="0" smtClean="0">
                <a:latin typeface="Times" pitchFamily="18" charset="0"/>
              </a:rPr>
              <a:t>(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String</a:t>
            </a:r>
            <a:r>
              <a:rPr lang="fr-FR" dirty="0" smtClean="0">
                <a:latin typeface="Times" pitchFamily="18" charset="0"/>
              </a:rPr>
              <a:t> </a:t>
            </a:r>
            <a:r>
              <a:rPr lang="fr-FR" dirty="0" err="1" smtClean="0">
                <a:latin typeface="Times" pitchFamily="18" charset="0"/>
              </a:rPr>
              <a:t>args</a:t>
            </a:r>
            <a:r>
              <a:rPr lang="fr-FR" dirty="0" smtClean="0">
                <a:latin typeface="Times" pitchFamily="18" charset="0"/>
              </a:rPr>
              <a:t>[])</a:t>
            </a: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latin typeface="Times" pitchFamily="18" charset="0"/>
              </a:rPr>
              <a:t>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{</a:t>
            </a:r>
            <a:r>
              <a:rPr lang="fr-FR" dirty="0" smtClean="0">
                <a:latin typeface="Times" pitchFamily="18" charset="0"/>
              </a:rPr>
              <a:t>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//</a:t>
            </a:r>
            <a:r>
              <a:rPr lang="fr-FR" dirty="0" smtClean="0">
                <a:latin typeface="Times" pitchFamily="18" charset="0"/>
              </a:rPr>
              <a:t>Accolade débutant la méthode </a:t>
            </a:r>
            <a:r>
              <a:rPr lang="fr-FR" i="1" dirty="0" smtClean="0">
                <a:latin typeface="Times" pitchFamily="18" charset="0"/>
              </a:rPr>
              <a:t>main</a:t>
            </a:r>
            <a:endParaRPr lang="fr-FR" dirty="0" smtClean="0">
              <a:latin typeface="Times" pitchFamily="18" charset="0"/>
            </a:endParaRP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latin typeface="Times" pitchFamily="18" charset="0"/>
              </a:rPr>
              <a:t>  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/*</a:t>
            </a:r>
            <a:r>
              <a:rPr lang="fr-FR" dirty="0" smtClean="0">
                <a:latin typeface="Times" pitchFamily="18" charset="0"/>
              </a:rPr>
              <a:t> Pour l’instant juste une instruction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*/</a:t>
            </a:r>
            <a:endParaRPr lang="fr-FR" dirty="0" smtClean="0">
              <a:solidFill>
                <a:srgbClr val="00016C"/>
              </a:solidFill>
              <a:latin typeface="Times" pitchFamily="18" charset="0"/>
            </a:endParaRP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solidFill>
                  <a:srgbClr val="00016C"/>
                </a:solidFill>
                <a:latin typeface="Times" pitchFamily="18" charset="0"/>
              </a:rPr>
              <a:t> 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System.out.println(“</a:t>
            </a:r>
            <a:r>
              <a:rPr lang="fr-FR" dirty="0" smtClean="0">
                <a:latin typeface="Times" pitchFamily="18" charset="0"/>
              </a:rPr>
              <a:t>bonjour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”);</a:t>
            </a:r>
            <a:r>
              <a:rPr lang="fr-FR" dirty="0" smtClean="0">
                <a:latin typeface="Times" pitchFamily="18" charset="0"/>
              </a:rPr>
              <a:t> </a:t>
            </a: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latin typeface="Times" pitchFamily="18" charset="0"/>
              </a:rPr>
              <a:t> 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}</a:t>
            </a:r>
            <a:r>
              <a:rPr lang="fr-FR" dirty="0" smtClean="0">
                <a:latin typeface="Times" pitchFamily="18" charset="0"/>
              </a:rPr>
              <a:t>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//</a:t>
            </a:r>
            <a:r>
              <a:rPr lang="fr-FR" dirty="0" smtClean="0">
                <a:latin typeface="Times" pitchFamily="18" charset="0"/>
              </a:rPr>
              <a:t>Accolade fermant la méthode </a:t>
            </a:r>
            <a:r>
              <a:rPr lang="fr-FR" i="1" dirty="0" smtClean="0">
                <a:latin typeface="Times" pitchFamily="18" charset="0"/>
              </a:rPr>
              <a:t>main</a:t>
            </a:r>
            <a:endParaRPr lang="fr-FR" dirty="0" smtClean="0">
              <a:latin typeface="Times" pitchFamily="18" charset="0"/>
            </a:endParaRPr>
          </a:p>
          <a:p>
            <a:pPr defTabSz="762000">
              <a:spcBef>
                <a:spcPct val="50000"/>
              </a:spcBef>
              <a:buNone/>
            </a:pP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}</a:t>
            </a:r>
            <a:r>
              <a:rPr lang="fr-FR" dirty="0" smtClean="0">
                <a:latin typeface="Times" pitchFamily="18" charset="0"/>
              </a:rPr>
              <a:t> </a:t>
            </a:r>
            <a:r>
              <a:rPr lang="fr-FR" dirty="0" smtClean="0">
                <a:solidFill>
                  <a:srgbClr val="00016C"/>
                </a:solidFill>
                <a:latin typeface="Arial" charset="0"/>
              </a:rPr>
              <a:t>//</a:t>
            </a:r>
            <a:r>
              <a:rPr lang="fr-FR" dirty="0" smtClean="0">
                <a:latin typeface="Times" pitchFamily="18" charset="0"/>
              </a:rPr>
              <a:t>Accolade fermant la classe Bonjour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Fin de la première partie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sz="8800" dirty="0" smtClean="0"/>
              <a:t>Questions?</a:t>
            </a:r>
            <a:endParaRPr lang="fr-FR" sz="8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Objectif de cet exposé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fr-FR" dirty="0" smtClean="0"/>
          </a:p>
          <a:p>
            <a:pPr algn="ctr">
              <a:buNone/>
            </a:pPr>
            <a:r>
              <a:rPr lang="fr-FR" dirty="0" smtClean="0"/>
              <a:t>Présenter </a:t>
            </a:r>
            <a:r>
              <a:rPr lang="fr-FR" b="1" dirty="0" smtClean="0"/>
              <a:t>comment installer</a:t>
            </a:r>
            <a:r>
              <a:rPr lang="fr-FR" dirty="0" smtClean="0"/>
              <a:t>, et </a:t>
            </a:r>
            <a:r>
              <a:rPr lang="fr-FR" b="1" dirty="0" smtClean="0"/>
              <a:t>utiliser</a:t>
            </a:r>
            <a:r>
              <a:rPr lang="fr-FR" dirty="0" smtClean="0"/>
              <a:t> le </a:t>
            </a:r>
            <a:r>
              <a:rPr lang="fr-FR" b="1" dirty="0" err="1" smtClean="0">
                <a:solidFill>
                  <a:srgbClr val="FF0000"/>
                </a:solidFill>
              </a:rPr>
              <a:t>Jdk</a:t>
            </a:r>
            <a:r>
              <a:rPr lang="fr-FR" dirty="0" smtClean="0"/>
              <a:t> pour la compilation et l’exécution des programmes java</a:t>
            </a:r>
            <a:endParaRPr lang="fr-F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C’est quoi le JDK?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b="1" dirty="0" smtClean="0"/>
              <a:t>JDK</a:t>
            </a:r>
            <a:r>
              <a:rPr lang="fr-FR" dirty="0" smtClean="0"/>
              <a:t>= </a:t>
            </a:r>
            <a:r>
              <a:rPr lang="fr-FR" b="1" dirty="0" smtClean="0"/>
              <a:t>Java</a:t>
            </a:r>
            <a:r>
              <a:rPr lang="fr-FR" dirty="0" smtClean="0"/>
              <a:t> </a:t>
            </a:r>
            <a:r>
              <a:rPr lang="en-GB" b="1" dirty="0" err="1" smtClean="0"/>
              <a:t>Devlopment</a:t>
            </a:r>
            <a:r>
              <a:rPr lang="fr-FR" dirty="0" smtClean="0"/>
              <a:t> </a:t>
            </a:r>
            <a:r>
              <a:rPr lang="fr-FR" b="1" dirty="0" smtClean="0"/>
              <a:t>Kit</a:t>
            </a:r>
            <a:r>
              <a:rPr lang="fr-FR" dirty="0" smtClean="0"/>
              <a:t>= ensemble d’outils nécessaires pour la </a:t>
            </a:r>
            <a:r>
              <a:rPr lang="fr-FR" b="1" u="sng" dirty="0" smtClean="0"/>
              <a:t>compilation</a:t>
            </a:r>
            <a:r>
              <a:rPr lang="fr-FR" dirty="0" smtClean="0"/>
              <a:t> et </a:t>
            </a:r>
            <a:r>
              <a:rPr lang="fr-FR" b="1" u="sng" dirty="0" smtClean="0"/>
              <a:t>l’exécution</a:t>
            </a:r>
            <a:r>
              <a:rPr lang="fr-FR" dirty="0" smtClean="0"/>
              <a:t> des programmes java;</a:t>
            </a:r>
          </a:p>
          <a:p>
            <a:r>
              <a:rPr lang="fr-FR" dirty="0" smtClean="0"/>
              <a:t>JDK peut être utilisé sous </a:t>
            </a:r>
            <a:r>
              <a:rPr lang="fr-FR" b="1" u="sng" dirty="0" err="1" smtClean="0"/>
              <a:t>windows</a:t>
            </a:r>
            <a:r>
              <a:rPr lang="fr-FR" dirty="0" smtClean="0"/>
              <a:t> ou </a:t>
            </a:r>
            <a:r>
              <a:rPr lang="fr-FR" b="1" u="sng" dirty="0" smtClean="0"/>
              <a:t>linux</a:t>
            </a:r>
            <a:r>
              <a:rPr lang="fr-FR" dirty="0" smtClean="0"/>
              <a:t>;</a:t>
            </a:r>
          </a:p>
          <a:p>
            <a:r>
              <a:rPr lang="fr-FR" dirty="0" smtClean="0"/>
              <a:t>JDK est un </a:t>
            </a:r>
            <a:r>
              <a:rPr lang="fr-FR" b="1" u="sng" dirty="0" smtClean="0"/>
              <a:t>freeware</a:t>
            </a:r>
            <a:r>
              <a:rPr lang="fr-FR" dirty="0" smtClean="0"/>
              <a:t>, accessible depuis: </a:t>
            </a:r>
          </a:p>
          <a:p>
            <a:pPr>
              <a:buNone/>
            </a:pPr>
            <a:r>
              <a:rPr lang="fr-FR" u="sng" dirty="0" smtClean="0">
                <a:hlinkClick r:id="rId2"/>
              </a:rPr>
              <a:t>http://www.oracle.com/technetwork/java/javase/downloads/jdk7-downloads-1880260.html</a:t>
            </a:r>
            <a:endParaRPr lang="fr-FR" dirty="0" smtClean="0"/>
          </a:p>
          <a:p>
            <a:r>
              <a:rPr lang="fr-FR" dirty="0" smtClean="0"/>
              <a:t>Il faut faire attention aux versions: </a:t>
            </a:r>
            <a:r>
              <a:rPr lang="fr-FR" b="1" dirty="0" smtClean="0">
                <a:solidFill>
                  <a:srgbClr val="FF0000"/>
                </a:solidFill>
              </a:rPr>
              <a:t>32 bits ou 64 bits</a:t>
            </a:r>
            <a:endParaRPr lang="fr-FR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Image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646" y="40920"/>
            <a:ext cx="885828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C’est quoi le JDK?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fr-FR" dirty="0" smtClean="0"/>
              <a:t>Surtout on a besoin de deux applications:</a:t>
            </a:r>
          </a:p>
          <a:p>
            <a:pPr marL="514350" indent="-514350">
              <a:buAutoNum type="arabicParenR"/>
            </a:pPr>
            <a:r>
              <a:rPr lang="fr-FR" b="1" dirty="0" smtClean="0">
                <a:solidFill>
                  <a:srgbClr val="FF0000"/>
                </a:solidFill>
              </a:rPr>
              <a:t>javac.exe</a:t>
            </a:r>
            <a:r>
              <a:rPr lang="fr-FR" dirty="0" smtClean="0"/>
              <a:t> : elle permet de </a:t>
            </a:r>
            <a:r>
              <a:rPr lang="fr-FR" b="1" u="sng" dirty="0" smtClean="0"/>
              <a:t>compiler</a:t>
            </a:r>
            <a:r>
              <a:rPr lang="fr-FR" dirty="0" smtClean="0"/>
              <a:t> les fichiers java dont l’extension est « </a:t>
            </a:r>
            <a:r>
              <a:rPr lang="fr-FR" b="1" dirty="0" smtClean="0"/>
              <a:t>.java» </a:t>
            </a:r>
            <a:r>
              <a:rPr lang="fr-FR" dirty="0" smtClean="0"/>
              <a:t>et de générer des fichiers avec extension «  </a:t>
            </a:r>
            <a:r>
              <a:rPr lang="fr-FR" b="1" dirty="0" smtClean="0"/>
              <a:t>.class»</a:t>
            </a:r>
            <a:endParaRPr lang="fr-FR" b="1" dirty="0" smtClean="0"/>
          </a:p>
          <a:p>
            <a:pPr marL="514350" indent="17463">
              <a:buNone/>
            </a:pPr>
            <a:r>
              <a:rPr lang="fr-FR" dirty="0" smtClean="0"/>
              <a:t>la commande: </a:t>
            </a:r>
            <a:r>
              <a:rPr lang="fr-FR" b="1" dirty="0" err="1" smtClean="0">
                <a:solidFill>
                  <a:srgbClr val="FF0000"/>
                </a:solidFill>
              </a:rPr>
              <a:t>javac</a:t>
            </a:r>
            <a:r>
              <a:rPr lang="fr-FR" dirty="0" smtClean="0"/>
              <a:t> </a:t>
            </a:r>
            <a:r>
              <a:rPr lang="fr-FR" b="1" dirty="0" smtClean="0"/>
              <a:t>cercle.java</a:t>
            </a:r>
          </a:p>
          <a:p>
            <a:pPr marL="514350" indent="17463">
              <a:buNone/>
            </a:pPr>
            <a:r>
              <a:rPr lang="fr-FR" dirty="0" smtClean="0"/>
              <a:t> génère  le fichier:      </a:t>
            </a:r>
            <a:r>
              <a:rPr lang="fr-FR" b="1" dirty="0" err="1" smtClean="0"/>
              <a:t>cercle.class</a:t>
            </a:r>
            <a:endParaRPr lang="fr-FR" b="1" dirty="0" smtClean="0"/>
          </a:p>
          <a:p>
            <a:pPr marL="514350" indent="-514350">
              <a:buFont typeface="Arial" pitchFamily="34" charset="0"/>
              <a:buAutoNum type="arabicParenR"/>
            </a:pPr>
            <a:r>
              <a:rPr lang="fr-FR" b="1" dirty="0" smtClean="0">
                <a:solidFill>
                  <a:srgbClr val="FF0000"/>
                </a:solidFill>
              </a:rPr>
              <a:t>java.exe</a:t>
            </a:r>
            <a:r>
              <a:rPr lang="fr-FR" dirty="0" smtClean="0"/>
              <a:t>: elle exécute les fichiers java généré par le compilateur </a:t>
            </a:r>
            <a:r>
              <a:rPr lang="fr-FR" b="1" dirty="0" smtClean="0">
                <a:solidFill>
                  <a:srgbClr val="FF0000"/>
                </a:solidFill>
              </a:rPr>
              <a:t>javac.exe</a:t>
            </a:r>
            <a:r>
              <a:rPr lang="fr-FR" dirty="0" smtClean="0"/>
              <a:t>. La commande doit être:</a:t>
            </a:r>
          </a:p>
          <a:p>
            <a:pPr marL="514350" indent="1641475">
              <a:buNone/>
            </a:pPr>
            <a:r>
              <a:rPr lang="fr-FR" dirty="0" smtClean="0">
                <a:solidFill>
                  <a:srgbClr val="FF0000"/>
                </a:solidFill>
              </a:rPr>
              <a:t>java </a:t>
            </a:r>
            <a:r>
              <a:rPr lang="fr-FR" dirty="0" smtClean="0"/>
              <a:t>cercle </a:t>
            </a:r>
          </a:p>
          <a:p>
            <a:pPr marL="514350" indent="-514350">
              <a:buAutoNum type="arabicParenR"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Fonctionnement (1) </a:t>
            </a:r>
            <a:endParaRPr lang="fr-F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2033588"/>
            <a:ext cx="7162800" cy="3895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6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Fonctionnement (2) </a:t>
            </a:r>
            <a:endParaRPr lang="fr-FR" dirty="0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5143472" y="1911338"/>
            <a:ext cx="3330575" cy="3917950"/>
            <a:chOff x="3408" y="1276"/>
            <a:chExt cx="2098" cy="2468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auto">
            <a:xfrm>
              <a:off x="4656" y="1300"/>
              <a:ext cx="0" cy="24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>
              <a:off x="4704" y="1276"/>
              <a:ext cx="802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800" u="sng"/>
                <a:t>Exécution</a:t>
              </a:r>
            </a:p>
          </p:txBody>
        </p:sp>
        <p:sp>
          <p:nvSpPr>
            <p:cNvPr id="7" name="Rectangle 20"/>
            <p:cNvSpPr>
              <a:spLocks noChangeArrowheads="1"/>
            </p:cNvSpPr>
            <p:nvPr/>
          </p:nvSpPr>
          <p:spPr bwMode="auto">
            <a:xfrm>
              <a:off x="3408" y="1284"/>
              <a:ext cx="1226" cy="22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800" u="sng"/>
                <a:t>Avant exécution</a:t>
              </a:r>
            </a:p>
          </p:txBody>
        </p:sp>
      </p:grpSp>
      <p:grpSp>
        <p:nvGrpSpPr>
          <p:cNvPr id="8" name="Group 33"/>
          <p:cNvGrpSpPr>
            <a:grpSpLocks/>
          </p:cNvGrpSpPr>
          <p:nvPr/>
        </p:nvGrpSpPr>
        <p:grpSpPr bwMode="auto">
          <a:xfrm>
            <a:off x="571472" y="3586151"/>
            <a:ext cx="1724025" cy="1509712"/>
            <a:chOff x="528" y="2331"/>
            <a:chExt cx="1086" cy="951"/>
          </a:xfrm>
        </p:grpSpPr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528" y="2331"/>
              <a:ext cx="915" cy="951"/>
              <a:chOff x="528" y="2331"/>
              <a:chExt cx="915" cy="951"/>
            </a:xfrm>
          </p:grpSpPr>
          <p:sp>
            <p:nvSpPr>
              <p:cNvPr id="11" name="Rectangle 5"/>
              <p:cNvSpPr>
                <a:spLocks noChangeArrowheads="1"/>
              </p:cNvSpPr>
              <p:nvPr/>
            </p:nvSpPr>
            <p:spPr bwMode="auto">
              <a:xfrm>
                <a:off x="528" y="2458"/>
                <a:ext cx="633" cy="5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defTabSz="762000"/>
                <a:r>
                  <a:rPr lang="fr-FR" sz="1600"/>
                  <a:t>Fichier </a:t>
                </a:r>
              </a:p>
              <a:p>
                <a:pPr defTabSz="762000"/>
                <a:r>
                  <a:rPr lang="fr-FR" sz="1600"/>
                  <a:t>de code </a:t>
                </a:r>
              </a:p>
              <a:p>
                <a:pPr defTabSz="762000"/>
                <a:r>
                  <a:rPr lang="fr-FR" sz="1600"/>
                  <a:t>Java</a:t>
                </a:r>
              </a:p>
            </p:txBody>
          </p:sp>
          <p:grpSp>
            <p:nvGrpSpPr>
              <p:cNvPr id="12" name="Group 26"/>
              <p:cNvGrpSpPr>
                <a:grpSpLocks/>
              </p:cNvGrpSpPr>
              <p:nvPr/>
            </p:nvGrpSpPr>
            <p:grpSpPr bwMode="auto">
              <a:xfrm>
                <a:off x="528" y="2331"/>
                <a:ext cx="915" cy="951"/>
                <a:chOff x="528" y="2331"/>
                <a:chExt cx="915" cy="951"/>
              </a:xfrm>
            </p:grpSpPr>
            <p:sp>
              <p:nvSpPr>
                <p:cNvPr id="13" name="Rectangle 4"/>
                <p:cNvSpPr>
                  <a:spLocks noChangeArrowheads="1"/>
                </p:cNvSpPr>
                <p:nvPr/>
              </p:nvSpPr>
              <p:spPr bwMode="auto">
                <a:xfrm>
                  <a:off x="533" y="2331"/>
                  <a:ext cx="568" cy="712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fr-FR"/>
                </a:p>
              </p:txBody>
            </p:sp>
            <p:sp>
              <p:nvSpPr>
                <p:cNvPr id="14" name="Rectangle 15"/>
                <p:cNvSpPr>
                  <a:spLocks noChangeArrowheads="1"/>
                </p:cNvSpPr>
                <p:nvPr/>
              </p:nvSpPr>
              <p:spPr bwMode="auto">
                <a:xfrm>
                  <a:off x="528" y="3072"/>
                  <a:ext cx="915" cy="21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7" tIns="44450" rIns="90487" bIns="44450">
                  <a:spAutoFit/>
                </a:bodyPr>
                <a:lstStyle/>
                <a:p>
                  <a:pPr defTabSz="762000"/>
                  <a:r>
                    <a:rPr lang="fr-FR" sz="1600">
                      <a:latin typeface="Times" pitchFamily="18" charset="0"/>
                    </a:rPr>
                    <a:t>MaClasse.java</a:t>
                  </a:r>
                  <a:endParaRPr lang="fr-FR" sz="1600">
                    <a:latin typeface="Arial" charset="0"/>
                  </a:endParaRPr>
                </a:p>
              </p:txBody>
            </p:sp>
          </p:grpSp>
        </p:grpSp>
        <p:sp>
          <p:nvSpPr>
            <p:cNvPr id="10" name="AutoShape 21"/>
            <p:cNvSpPr>
              <a:spLocks noChangeArrowheads="1"/>
            </p:cNvSpPr>
            <p:nvPr/>
          </p:nvSpPr>
          <p:spPr bwMode="auto">
            <a:xfrm>
              <a:off x="1134" y="2595"/>
              <a:ext cx="480" cy="24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2"/>
            </a:solidFill>
            <a:ln w="12700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15" name="Group 34"/>
          <p:cNvGrpSpPr>
            <a:grpSpLocks/>
          </p:cNvGrpSpPr>
          <p:nvPr/>
        </p:nvGrpSpPr>
        <p:grpSpPr bwMode="auto">
          <a:xfrm>
            <a:off x="2320897" y="3876663"/>
            <a:ext cx="2184400" cy="1143000"/>
            <a:chOff x="1630" y="2514"/>
            <a:chExt cx="1376" cy="720"/>
          </a:xfrm>
        </p:grpSpPr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1634" y="2623"/>
              <a:ext cx="854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600"/>
                <a:t>Compilation</a:t>
              </a: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1659" y="2539"/>
              <a:ext cx="813" cy="376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grpSp>
          <p:nvGrpSpPr>
            <p:cNvPr id="18" name="Group 27"/>
            <p:cNvGrpSpPr>
              <a:grpSpLocks/>
            </p:cNvGrpSpPr>
            <p:nvPr/>
          </p:nvGrpSpPr>
          <p:grpSpPr bwMode="auto">
            <a:xfrm>
              <a:off x="1630" y="2514"/>
              <a:ext cx="1376" cy="720"/>
              <a:chOff x="1630" y="2514"/>
              <a:chExt cx="1376" cy="720"/>
            </a:xfrm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1630" y="2514"/>
                <a:ext cx="875" cy="4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0" name="Rectangle 14"/>
              <p:cNvSpPr>
                <a:spLocks noChangeArrowheads="1"/>
              </p:cNvSpPr>
              <p:nvPr/>
            </p:nvSpPr>
            <p:spPr bwMode="auto">
              <a:xfrm>
                <a:off x="1872" y="3024"/>
                <a:ext cx="406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defTabSz="762000"/>
                <a:r>
                  <a:rPr lang="fr-FR" sz="1600">
                    <a:latin typeface="Times" pitchFamily="18" charset="0"/>
                  </a:rPr>
                  <a:t>javac</a:t>
                </a:r>
                <a:endParaRPr lang="fr-FR" sz="1600">
                  <a:latin typeface="Courier" pitchFamily="49" charset="0"/>
                </a:endParaRPr>
              </a:p>
            </p:txBody>
          </p:sp>
          <p:sp>
            <p:nvSpPr>
              <p:cNvPr id="21" name="AutoShape 22"/>
              <p:cNvSpPr>
                <a:spLocks noChangeArrowheads="1"/>
              </p:cNvSpPr>
              <p:nvPr/>
            </p:nvSpPr>
            <p:spPr bwMode="auto">
              <a:xfrm>
                <a:off x="2526" y="2595"/>
                <a:ext cx="480" cy="24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2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grpSp>
        <p:nvGrpSpPr>
          <p:cNvPr id="22" name="Group 30"/>
          <p:cNvGrpSpPr>
            <a:grpSpLocks/>
          </p:cNvGrpSpPr>
          <p:nvPr/>
        </p:nvGrpSpPr>
        <p:grpSpPr bwMode="auto">
          <a:xfrm>
            <a:off x="4457672" y="2768588"/>
            <a:ext cx="3687763" cy="2174875"/>
            <a:chOff x="2976" y="1816"/>
            <a:chExt cx="2323" cy="1370"/>
          </a:xfrm>
        </p:grpSpPr>
        <p:sp>
          <p:nvSpPr>
            <p:cNvPr id="23" name="Rectangle 18"/>
            <p:cNvSpPr>
              <a:spLocks noChangeArrowheads="1"/>
            </p:cNvSpPr>
            <p:nvPr/>
          </p:nvSpPr>
          <p:spPr bwMode="auto">
            <a:xfrm>
              <a:off x="2976" y="1816"/>
              <a:ext cx="1188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600"/>
                <a:t>Autres  byte code</a:t>
              </a:r>
            </a:p>
          </p:txBody>
        </p:sp>
        <p:grpSp>
          <p:nvGrpSpPr>
            <p:cNvPr id="24" name="Group 29"/>
            <p:cNvGrpSpPr>
              <a:grpSpLocks/>
            </p:cNvGrpSpPr>
            <p:nvPr/>
          </p:nvGrpSpPr>
          <p:grpSpPr bwMode="auto">
            <a:xfrm>
              <a:off x="3678" y="1858"/>
              <a:ext cx="1621" cy="1328"/>
              <a:chOff x="3678" y="1858"/>
              <a:chExt cx="1621" cy="1328"/>
            </a:xfrm>
          </p:grpSpPr>
          <p:sp>
            <p:nvSpPr>
              <p:cNvPr id="25" name="Rectangle 6"/>
              <p:cNvSpPr>
                <a:spLocks noChangeArrowheads="1"/>
              </p:cNvSpPr>
              <p:nvPr/>
            </p:nvSpPr>
            <p:spPr bwMode="auto">
              <a:xfrm>
                <a:off x="4125" y="2536"/>
                <a:ext cx="1174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lIns="90487" tIns="44450" rIns="90487" bIns="44450">
                <a:spAutoFit/>
              </a:bodyPr>
              <a:lstStyle/>
              <a:p>
                <a:pPr algn="ctr" defTabSz="762000"/>
                <a:r>
                  <a:rPr lang="fr-FR" sz="1600"/>
                  <a:t>Machine virtuelle </a:t>
                </a:r>
              </a:p>
              <a:p>
                <a:pPr algn="ctr" defTabSz="762000"/>
                <a:r>
                  <a:rPr lang="fr-FR" sz="1600"/>
                  <a:t>Java (JVM)</a:t>
                </a:r>
              </a:p>
            </p:txBody>
          </p:sp>
          <p:sp>
            <p:nvSpPr>
              <p:cNvPr id="26" name="Freeform 7"/>
              <p:cNvSpPr>
                <a:spLocks/>
              </p:cNvSpPr>
              <p:nvPr/>
            </p:nvSpPr>
            <p:spPr bwMode="auto">
              <a:xfrm>
                <a:off x="4202" y="1858"/>
                <a:ext cx="340" cy="513"/>
              </a:xfrm>
              <a:custGeom>
                <a:avLst/>
                <a:gdLst/>
                <a:ahLst/>
                <a:cxnLst>
                  <a:cxn ang="0">
                    <a:pos x="339" y="343"/>
                  </a:cxn>
                  <a:cxn ang="0">
                    <a:pos x="197" y="512"/>
                  </a:cxn>
                  <a:cxn ang="0">
                    <a:pos x="51" y="338"/>
                  </a:cxn>
                  <a:cxn ang="0">
                    <a:pos x="129" y="339"/>
                  </a:cxn>
                  <a:cxn ang="0">
                    <a:pos x="131" y="183"/>
                  </a:cxn>
                  <a:cxn ang="0">
                    <a:pos x="121" y="158"/>
                  </a:cxn>
                  <a:cxn ang="0">
                    <a:pos x="104" y="137"/>
                  </a:cxn>
                  <a:cxn ang="0">
                    <a:pos x="77" y="127"/>
                  </a:cxn>
                  <a:cxn ang="0">
                    <a:pos x="39" y="122"/>
                  </a:cxn>
                  <a:cxn ang="0">
                    <a:pos x="0" y="121"/>
                  </a:cxn>
                  <a:cxn ang="0">
                    <a:pos x="2" y="0"/>
                  </a:cxn>
                  <a:cxn ang="0">
                    <a:pos x="63" y="1"/>
                  </a:cxn>
                  <a:cxn ang="0">
                    <a:pos x="96" y="6"/>
                  </a:cxn>
                  <a:cxn ang="0">
                    <a:pos x="124" y="12"/>
                  </a:cxn>
                  <a:cxn ang="0">
                    <a:pos x="146" y="17"/>
                  </a:cxn>
                  <a:cxn ang="0">
                    <a:pos x="167" y="28"/>
                  </a:cxn>
                  <a:cxn ang="0">
                    <a:pos x="190" y="38"/>
                  </a:cxn>
                  <a:cxn ang="0">
                    <a:pos x="212" y="59"/>
                  </a:cxn>
                  <a:cxn ang="0">
                    <a:pos x="233" y="79"/>
                  </a:cxn>
                  <a:cxn ang="0">
                    <a:pos x="244" y="105"/>
                  </a:cxn>
                  <a:cxn ang="0">
                    <a:pos x="260" y="125"/>
                  </a:cxn>
                  <a:cxn ang="0">
                    <a:pos x="265" y="160"/>
                  </a:cxn>
                  <a:cxn ang="0">
                    <a:pos x="264" y="185"/>
                  </a:cxn>
                  <a:cxn ang="0">
                    <a:pos x="262" y="341"/>
                  </a:cxn>
                  <a:cxn ang="0">
                    <a:pos x="339" y="343"/>
                  </a:cxn>
                </a:cxnLst>
                <a:rect l="0" t="0" r="r" b="b"/>
                <a:pathLst>
                  <a:path w="340" h="513">
                    <a:moveTo>
                      <a:pt x="339" y="343"/>
                    </a:moveTo>
                    <a:lnTo>
                      <a:pt x="197" y="512"/>
                    </a:lnTo>
                    <a:lnTo>
                      <a:pt x="51" y="338"/>
                    </a:lnTo>
                    <a:lnTo>
                      <a:pt x="129" y="339"/>
                    </a:lnTo>
                    <a:lnTo>
                      <a:pt x="131" y="183"/>
                    </a:lnTo>
                    <a:lnTo>
                      <a:pt x="121" y="158"/>
                    </a:lnTo>
                    <a:lnTo>
                      <a:pt x="104" y="137"/>
                    </a:lnTo>
                    <a:lnTo>
                      <a:pt x="77" y="127"/>
                    </a:lnTo>
                    <a:lnTo>
                      <a:pt x="39" y="122"/>
                    </a:lnTo>
                    <a:lnTo>
                      <a:pt x="0" y="121"/>
                    </a:lnTo>
                    <a:lnTo>
                      <a:pt x="2" y="0"/>
                    </a:lnTo>
                    <a:lnTo>
                      <a:pt x="63" y="1"/>
                    </a:lnTo>
                    <a:lnTo>
                      <a:pt x="96" y="6"/>
                    </a:lnTo>
                    <a:lnTo>
                      <a:pt x="124" y="12"/>
                    </a:lnTo>
                    <a:lnTo>
                      <a:pt x="146" y="17"/>
                    </a:lnTo>
                    <a:lnTo>
                      <a:pt x="167" y="28"/>
                    </a:lnTo>
                    <a:lnTo>
                      <a:pt x="190" y="38"/>
                    </a:lnTo>
                    <a:lnTo>
                      <a:pt x="212" y="59"/>
                    </a:lnTo>
                    <a:lnTo>
                      <a:pt x="233" y="79"/>
                    </a:lnTo>
                    <a:lnTo>
                      <a:pt x="244" y="105"/>
                    </a:lnTo>
                    <a:lnTo>
                      <a:pt x="260" y="125"/>
                    </a:lnTo>
                    <a:lnTo>
                      <a:pt x="265" y="160"/>
                    </a:lnTo>
                    <a:lnTo>
                      <a:pt x="264" y="185"/>
                    </a:lnTo>
                    <a:lnTo>
                      <a:pt x="262" y="341"/>
                    </a:lnTo>
                    <a:lnTo>
                      <a:pt x="339" y="343"/>
                    </a:lnTo>
                  </a:path>
                </a:pathLst>
              </a:custGeom>
              <a:solidFill>
                <a:schemeClr val="accent2"/>
              </a:solidFill>
              <a:ln w="12700" cap="rnd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fr-FR"/>
              </a:p>
            </p:txBody>
          </p:sp>
          <p:sp>
            <p:nvSpPr>
              <p:cNvPr id="27" name="Rectangle 8"/>
              <p:cNvSpPr>
                <a:spLocks noChangeArrowheads="1"/>
              </p:cNvSpPr>
              <p:nvPr/>
            </p:nvSpPr>
            <p:spPr bwMode="auto">
              <a:xfrm>
                <a:off x="4178" y="2502"/>
                <a:ext cx="1053" cy="376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8" name="Rectangle 9"/>
              <p:cNvSpPr>
                <a:spLocks noChangeArrowheads="1"/>
              </p:cNvSpPr>
              <p:nvPr/>
            </p:nvSpPr>
            <p:spPr bwMode="auto">
              <a:xfrm>
                <a:off x="4145" y="2477"/>
                <a:ext cx="1118" cy="4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  <p:sp>
            <p:nvSpPr>
              <p:cNvPr id="29" name="Rectangle 17"/>
              <p:cNvSpPr>
                <a:spLocks noChangeArrowheads="1"/>
              </p:cNvSpPr>
              <p:nvPr/>
            </p:nvSpPr>
            <p:spPr bwMode="auto">
              <a:xfrm>
                <a:off x="4416" y="2976"/>
                <a:ext cx="349" cy="21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none" lIns="90487" tIns="44450" rIns="90487" bIns="44450">
                <a:spAutoFit/>
              </a:bodyPr>
              <a:lstStyle/>
              <a:p>
                <a:pPr defTabSz="762000"/>
                <a:r>
                  <a:rPr lang="fr-FR" sz="1600">
                    <a:latin typeface="Times" pitchFamily="18" charset="0"/>
                  </a:rPr>
                  <a:t>java</a:t>
                </a:r>
                <a:endParaRPr lang="fr-FR" sz="1600">
                  <a:latin typeface="Courier" pitchFamily="49" charset="0"/>
                </a:endParaRPr>
              </a:p>
            </p:txBody>
          </p:sp>
          <p:sp>
            <p:nvSpPr>
              <p:cNvPr id="30" name="AutoShape 23"/>
              <p:cNvSpPr>
                <a:spLocks noChangeArrowheads="1"/>
              </p:cNvSpPr>
              <p:nvPr/>
            </p:nvSpPr>
            <p:spPr bwMode="auto">
              <a:xfrm>
                <a:off x="3678" y="2595"/>
                <a:ext cx="480" cy="24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chemeClr val="accent2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fr-FR"/>
              </a:p>
            </p:txBody>
          </p:sp>
        </p:grpSp>
      </p:grp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571472" y="1714488"/>
            <a:ext cx="1649413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7" tIns="44450" rIns="90487" bIns="44450">
            <a:spAutoFit/>
          </a:bodyPr>
          <a:lstStyle/>
          <a:p>
            <a:pPr defTabSz="762000"/>
            <a:r>
              <a:rPr lang="fr-FR" u="sng"/>
              <a:t>Cas de Java</a:t>
            </a:r>
            <a:endParaRPr lang="fr-FR" sz="1800" u="sng"/>
          </a:p>
        </p:txBody>
      </p:sp>
      <p:grpSp>
        <p:nvGrpSpPr>
          <p:cNvPr id="32" name="Group 28"/>
          <p:cNvGrpSpPr>
            <a:grpSpLocks/>
          </p:cNvGrpSpPr>
          <p:nvPr/>
        </p:nvGrpSpPr>
        <p:grpSpPr bwMode="auto">
          <a:xfrm>
            <a:off x="4305272" y="4005251"/>
            <a:ext cx="1487488" cy="1014412"/>
            <a:chOff x="2880" y="2595"/>
            <a:chExt cx="937" cy="639"/>
          </a:xfrm>
        </p:grpSpPr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2958" y="2595"/>
              <a:ext cx="725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600"/>
                <a:t>Byte code</a:t>
              </a:r>
            </a:p>
          </p:txBody>
        </p:sp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2880" y="3024"/>
              <a:ext cx="937" cy="2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7" tIns="44450" rIns="90487" bIns="44450">
              <a:spAutoFit/>
            </a:bodyPr>
            <a:lstStyle/>
            <a:p>
              <a:pPr defTabSz="762000"/>
              <a:r>
                <a:rPr lang="fr-FR" sz="1600">
                  <a:latin typeface="Times" pitchFamily="18" charset="0"/>
                </a:rPr>
                <a:t>MaClasse.class</a:t>
              </a:r>
              <a:endParaRPr lang="fr-FR" sz="1600">
                <a:latin typeface="Courier" pitchFamily="49" charset="0"/>
              </a:endParaRPr>
            </a:p>
          </p:txBody>
        </p:sp>
        <p:sp>
          <p:nvSpPr>
            <p:cNvPr id="35" name="Line 25"/>
            <p:cNvSpPr>
              <a:spLocks noChangeShapeType="1"/>
            </p:cNvSpPr>
            <p:nvPr/>
          </p:nvSpPr>
          <p:spPr bwMode="auto">
            <a:xfrm>
              <a:off x="3312" y="2784"/>
              <a:ext cx="0" cy="288"/>
            </a:xfrm>
            <a:prstGeom prst="line">
              <a:avLst/>
            </a:prstGeom>
            <a:noFill/>
            <a:ln w="5080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Fonctionnement (3): exemple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fr-FR" b="1" u="sng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fr-FR" b="1" u="sng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fr-FR" b="1" u="sng" dirty="0" smtClean="0">
                <a:solidFill>
                  <a:srgbClr val="FF0000"/>
                </a:solidFill>
              </a:rPr>
              <a:t>Attention</a:t>
            </a:r>
            <a:r>
              <a:rPr lang="fr-FR" dirty="0" smtClean="0"/>
              <a:t>: le nom du fichier (</a:t>
            </a:r>
            <a:r>
              <a:rPr lang="fr-FR" b="1" dirty="0" smtClean="0">
                <a:solidFill>
                  <a:srgbClr val="FF0000"/>
                </a:solidFill>
              </a:rPr>
              <a:t>avec extension java</a:t>
            </a:r>
            <a:r>
              <a:rPr lang="fr-FR" dirty="0" smtClean="0"/>
              <a:t>) doit être comme le nom de la classe définie dans ce fichier;</a:t>
            </a:r>
          </a:p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8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Configuration de JDK: accès rapides des commandes </a:t>
            </a:r>
            <a:r>
              <a:rPr lang="fr-FR" dirty="0" err="1" smtClean="0"/>
              <a:t>javac</a:t>
            </a:r>
            <a:r>
              <a:rPr lang="fr-FR" dirty="0" smtClean="0"/>
              <a:t> et java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fr-FR" dirty="0" smtClean="0"/>
              <a:t>Configurer votre système pour la reconnaissance des commandes </a:t>
            </a:r>
            <a:r>
              <a:rPr lang="fr-FR" b="1" dirty="0" smtClean="0"/>
              <a:t>java</a:t>
            </a:r>
            <a:r>
              <a:rPr lang="fr-FR" dirty="0" smtClean="0"/>
              <a:t> et </a:t>
            </a:r>
            <a:r>
              <a:rPr lang="fr-FR" b="1" dirty="0" err="1" smtClean="0"/>
              <a:t>javac</a:t>
            </a:r>
            <a:r>
              <a:rPr lang="fr-FR" dirty="0" smtClean="0"/>
              <a:t> :</a:t>
            </a:r>
          </a:p>
          <a:p>
            <a:endParaRPr lang="fr-FR" dirty="0" smtClean="0"/>
          </a:p>
          <a:p>
            <a:pPr lvl="0"/>
            <a:r>
              <a:rPr lang="fr-FR" dirty="0" smtClean="0"/>
              <a:t>Normalement, si vous lancez l’invite de commande « </a:t>
            </a:r>
            <a:r>
              <a:rPr lang="fr-FR" b="1" dirty="0" smtClean="0"/>
              <a:t>cmd</a:t>
            </a:r>
            <a:r>
              <a:rPr lang="fr-FR" dirty="0" smtClean="0"/>
              <a:t> », vous allez avoir la possibilité d’exécuter des commandes </a:t>
            </a:r>
            <a:r>
              <a:rPr lang="fr-FR" b="1" dirty="0" smtClean="0"/>
              <a:t>java</a:t>
            </a:r>
            <a:r>
              <a:rPr lang="fr-FR" dirty="0" smtClean="0"/>
              <a:t>, et </a:t>
            </a:r>
            <a:r>
              <a:rPr lang="fr-FR" b="1" dirty="0" err="1" smtClean="0"/>
              <a:t>javac</a:t>
            </a:r>
            <a:endParaRPr lang="fr-FR" b="1" dirty="0" smtClean="0"/>
          </a:p>
          <a:p>
            <a:pPr lvl="0"/>
            <a:endParaRPr lang="fr-FR" dirty="0" smtClean="0"/>
          </a:p>
          <a:p>
            <a:pPr lvl="0"/>
            <a:r>
              <a:rPr lang="fr-FR" dirty="0" smtClean="0"/>
              <a:t>Sinon, vous devez configurer certains paramètres pour rendre ces deux commandes visibles dans l’invite de commandes, comme suit : </a:t>
            </a:r>
          </a:p>
          <a:p>
            <a:pPr lvl="0"/>
            <a:endParaRPr lang="fr-FR" dirty="0" smtClean="0"/>
          </a:p>
          <a:p>
            <a:pPr marL="514350" lvl="0" indent="-514350">
              <a:buFont typeface="+mj-lt"/>
              <a:buAutoNum type="arabicPeriod"/>
            </a:pPr>
            <a:r>
              <a:rPr lang="fr-FR" dirty="0" smtClean="0"/>
              <a:t>Cliquez avec le bouton droit sur </a:t>
            </a:r>
            <a:r>
              <a:rPr lang="fr-FR" b="1" dirty="0" smtClean="0"/>
              <a:t>Poste de travail</a:t>
            </a:r>
            <a:r>
              <a:rPr lang="fr-FR" dirty="0" smtClean="0"/>
              <a:t>, puis cliquez sur </a:t>
            </a:r>
            <a:r>
              <a:rPr lang="fr-FR" b="1" dirty="0" smtClean="0"/>
              <a:t>Propriétés</a:t>
            </a:r>
            <a:r>
              <a:rPr lang="fr-FR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 smtClean="0"/>
              <a:t>Cliquez sur l'onglet </a:t>
            </a:r>
            <a:r>
              <a:rPr lang="fr-FR" b="1" dirty="0" smtClean="0"/>
              <a:t>Avancé</a:t>
            </a:r>
            <a:r>
              <a:rPr lang="fr-FR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 smtClean="0"/>
              <a:t>Cliquez sur </a:t>
            </a:r>
            <a:r>
              <a:rPr lang="fr-FR" b="1" dirty="0" smtClean="0"/>
              <a:t>Variables d'environnement</a:t>
            </a:r>
            <a:r>
              <a:rPr lang="fr-FR" dirty="0" smtClean="0"/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 smtClean="0"/>
              <a:t>Dans l’onglet : </a:t>
            </a:r>
            <a:r>
              <a:rPr lang="fr-FR" b="1" dirty="0" smtClean="0"/>
              <a:t>variable système</a:t>
            </a:r>
            <a:r>
              <a:rPr lang="fr-FR" dirty="0" smtClean="0"/>
              <a:t>, choisir </a:t>
            </a:r>
            <a:r>
              <a:rPr lang="fr-FR" b="1" dirty="0" err="1" smtClean="0"/>
              <a:t>path</a:t>
            </a:r>
            <a:r>
              <a:rPr lang="fr-FR" dirty="0" smtClean="0"/>
              <a:t>, et ajouter le chemin de java et </a:t>
            </a:r>
            <a:r>
              <a:rPr lang="fr-FR" dirty="0" err="1" smtClean="0"/>
              <a:t>javac</a:t>
            </a:r>
            <a:r>
              <a:rPr lang="fr-FR" dirty="0" smtClean="0"/>
              <a:t> qui est dans mon cas : </a:t>
            </a:r>
            <a:r>
              <a:rPr lang="fr-FR" b="1" dirty="0" smtClean="0"/>
              <a:t>D:\Program Files\Java\jdk1.7.0_13\</a:t>
            </a:r>
            <a:r>
              <a:rPr lang="fr-FR" b="1" dirty="0" err="1" smtClean="0"/>
              <a:t>bin</a:t>
            </a:r>
            <a:r>
              <a:rPr lang="fr-FR" dirty="0" smtClean="0"/>
              <a:t>. On doit ajouter ce chemin, donc au </a:t>
            </a:r>
            <a:r>
              <a:rPr lang="fr-FR" b="1" dirty="0" err="1" smtClean="0"/>
              <a:t>path</a:t>
            </a:r>
            <a:r>
              <a:rPr lang="fr-FR" dirty="0" smtClean="0"/>
              <a:t> déjà existant.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dirty="0" smtClean="0"/>
              <a:t>Vous devez redémarrer votre PC, pour que les nouveaux paramètres prennent effet. Une fois redémarré, votre système va reconnaitre les commandes java et </a:t>
            </a:r>
            <a:r>
              <a:rPr lang="fr-FR" b="1" dirty="0" err="1" smtClean="0"/>
              <a:t>javac</a:t>
            </a:r>
            <a:r>
              <a:rPr lang="fr-FR" dirty="0" smtClean="0"/>
              <a:t> dans l’invite de commande </a:t>
            </a:r>
            <a:r>
              <a:rPr lang="fr-FR" b="1" dirty="0" smtClean="0"/>
              <a:t>cmd</a:t>
            </a:r>
            <a:r>
              <a:rPr lang="fr-FR" dirty="0" smtClean="0"/>
              <a:t>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327</Words>
  <PresentationFormat>Affichage à l'écran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Annexe 1 pour le cours POO en java: Installation et usage de jdk</vt:lpstr>
      <vt:lpstr>Objectif de cet exposé</vt:lpstr>
      <vt:lpstr>C’est quoi le JDK?</vt:lpstr>
      <vt:lpstr>Diapositive 4</vt:lpstr>
      <vt:lpstr>C’est quoi le JDK?</vt:lpstr>
      <vt:lpstr>Fonctionnement (1) </vt:lpstr>
      <vt:lpstr>Fonctionnement (2) </vt:lpstr>
      <vt:lpstr>Fonctionnement (3): exemple</vt:lpstr>
      <vt:lpstr>Configuration de JDK: accès rapides des commandes javac et java</vt:lpstr>
      <vt:lpstr>Construction d’un premier programme Java</vt:lpstr>
      <vt:lpstr>Exemple 1</vt:lpstr>
      <vt:lpstr>Fin de la première partie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Installation et usage de jdk</dc:title>
  <cp:lastModifiedBy>kahloul laid</cp:lastModifiedBy>
  <cp:revision>18</cp:revision>
  <dcterms:modified xsi:type="dcterms:W3CDTF">2014-03-06T08:30:11Z</dcterms:modified>
</cp:coreProperties>
</file>