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258" r:id="rId5"/>
    <p:sldId id="259" r:id="rId6"/>
    <p:sldId id="260" r:id="rId7"/>
    <p:sldId id="262" r:id="rId8"/>
    <p:sldId id="263" r:id="rId9"/>
    <p:sldId id="264" r:id="rId10"/>
    <p:sldId id="265" r:id="rId11"/>
    <p:sldId id="266" r:id="rId12"/>
    <p:sldId id="267" r:id="rId13"/>
    <p:sldId id="268" r:id="rId14"/>
    <p:sldId id="274" r:id="rId15"/>
    <p:sldId id="275" r:id="rId16"/>
    <p:sldId id="276" r:id="rId17"/>
    <p:sldId id="277" r:id="rId18"/>
    <p:sldId id="278" r:id="rId19"/>
    <p:sldId id="279" r:id="rId20"/>
    <p:sldId id="280" r:id="rId21"/>
    <p:sldId id="281"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192454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119503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28228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244306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392999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634976-2C0A-43A0-91CE-B4BA6532CDA3}"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76022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634976-2C0A-43A0-91CE-B4BA6532CDA3}" type="datetimeFigureOut">
              <a:rPr lang="en-US" smtClean="0"/>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191889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634976-2C0A-43A0-91CE-B4BA6532CDA3}" type="datetimeFigureOut">
              <a:rPr lang="en-US" smtClean="0"/>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352833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34976-2C0A-43A0-91CE-B4BA6532CDA3}" type="datetimeFigureOut">
              <a:rPr lang="en-US" smtClean="0"/>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236226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34976-2C0A-43A0-91CE-B4BA6532CDA3}"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32484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34976-2C0A-43A0-91CE-B4BA6532CDA3}"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352465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34976-2C0A-43A0-91CE-B4BA6532CDA3}" type="datetimeFigureOut">
              <a:rPr lang="en-US" smtClean="0"/>
              <a:t>6/2/2020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61AD0-517A-41D7-81AA-50E65B69D291}" type="slidenum">
              <a:rPr lang="en-US" smtClean="0"/>
              <a:t>‹N°›</a:t>
            </a:fld>
            <a:endParaRPr lang="en-US"/>
          </a:p>
        </p:txBody>
      </p:sp>
    </p:spTree>
    <p:extLst>
      <p:ext uri="{BB962C8B-B14F-4D97-AF65-F5344CB8AC3E}">
        <p14:creationId xmlns:p14="http://schemas.microsoft.com/office/powerpoint/2010/main" val="195222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3E03775-6AD2-41AA-A15E-FC7116A4CB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9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36413AC2-B6D2-4197-8052-17A7312640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7050" y="1709738"/>
            <a:ext cx="60579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0518B43-B5AC-4F97-87B6-8A17508C17CB}"/>
              </a:ext>
            </a:extLst>
          </p:cNvPr>
          <p:cNvSpPr/>
          <p:nvPr/>
        </p:nvSpPr>
        <p:spPr>
          <a:xfrm>
            <a:off x="0" y="6201697"/>
            <a:ext cx="12192000" cy="746358"/>
          </a:xfrm>
          <a:prstGeom prst="rect">
            <a:avLst/>
          </a:prstGeom>
          <a:solidFill>
            <a:srgbClr val="FF0000"/>
          </a:solidFill>
        </p:spPr>
        <p:txBody>
          <a:bodyPr wrap="square" lIns="68580" tIns="34290" rIns="68580" bIns="34290">
            <a:spAutoFit/>
          </a:bodyPr>
          <a:lstStyle/>
          <a:p>
            <a:pPr algn="ctr" defTabSz="342900"/>
            <a:r>
              <a:rPr lang="ar-DZ" sz="4400" b="1" dirty="0">
                <a:ln w="0"/>
                <a:solidFill>
                  <a:srgbClr val="FFFF00"/>
                </a:solidFill>
                <a:effectLst>
                  <a:outerShdw blurRad="38100" dist="25400" dir="5400000" algn="ctr" rotWithShape="0">
                    <a:srgbClr val="6E747A">
                      <a:alpha val="43000"/>
                    </a:srgbClr>
                  </a:outerShdw>
                </a:effectLst>
                <a:latin typeface="Impact" panose="020B0806030902050204"/>
              </a:rPr>
              <a:t>اختبارات </a:t>
            </a:r>
            <a:r>
              <a:rPr lang="ar-DZ" sz="4400" b="1" dirty="0" smtClean="0">
                <a:ln w="0"/>
                <a:solidFill>
                  <a:srgbClr val="FFFF00"/>
                </a:solidFill>
                <a:effectLst>
                  <a:outerShdw blurRad="38100" dist="25400" dir="5400000" algn="ctr" rotWithShape="0">
                    <a:srgbClr val="6E747A">
                      <a:alpha val="43000"/>
                    </a:srgbClr>
                  </a:outerShdw>
                </a:effectLst>
                <a:latin typeface="Impact" panose="020B0806030902050204"/>
              </a:rPr>
              <a:t>مقترحة </a:t>
            </a:r>
            <a:r>
              <a:rPr lang="ar-DZ" sz="4400" b="1" dirty="0">
                <a:ln w="0"/>
                <a:solidFill>
                  <a:srgbClr val="FFFF00"/>
                </a:solidFill>
                <a:effectLst>
                  <a:outerShdw blurRad="38100" dist="25400" dir="5400000" algn="ctr" rotWithShape="0">
                    <a:srgbClr val="6E747A">
                      <a:alpha val="43000"/>
                    </a:srgbClr>
                  </a:outerShdw>
                </a:effectLst>
                <a:latin typeface="Impact" panose="020B0806030902050204"/>
              </a:rPr>
              <a:t>في الاقتصاد الجزئي- السداسي الثاني-</a:t>
            </a:r>
            <a:endParaRPr lang="ar-DZ" sz="4400" b="1" dirty="0">
              <a:ln w="0"/>
              <a:solidFill>
                <a:srgbClr val="FFFF00"/>
              </a:solidFill>
              <a:effectLst>
                <a:outerShdw blurRad="38100" dist="25400" dir="5400000" algn="ctr" rotWithShape="0">
                  <a:srgbClr val="6E747A">
                    <a:alpha val="43000"/>
                  </a:srgbClr>
                </a:outerShdw>
              </a:effectLst>
              <a:latin typeface="Impact" panose="020B0806030902050204"/>
            </a:endParaRPr>
          </a:p>
        </p:txBody>
      </p:sp>
    </p:spTree>
    <p:extLst>
      <p:ext uri="{BB962C8B-B14F-4D97-AF65-F5344CB8AC3E}">
        <p14:creationId xmlns:p14="http://schemas.microsoft.com/office/powerpoint/2010/main" val="2669223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125" y="1451430"/>
            <a:ext cx="11928144" cy="5222326"/>
          </a:xfrm>
          <a:blipFill>
            <a:blip r:embed="rId2"/>
            <a:tile tx="0" ty="0" sx="100000" sy="100000" flip="none" algn="tl"/>
          </a:blipFill>
        </p:spPr>
        <p:txBody>
          <a:bodyPr>
            <a:noAutofit/>
          </a:bodyPr>
          <a:lstStyle/>
          <a:p>
            <a:pPr algn="r" rtl="1"/>
            <a:r>
              <a:rPr lang="ar-DZ" sz="3200" b="1" dirty="0">
                <a:solidFill>
                  <a:srgbClr val="C00000"/>
                </a:solidFill>
                <a:effectLst>
                  <a:outerShdw blurRad="38100" dist="38100" dir="2700000" algn="tl">
                    <a:srgbClr val="000000">
                      <a:alpha val="43137"/>
                    </a:srgbClr>
                  </a:outerShdw>
                </a:effectLst>
              </a:rPr>
              <a:t>إذا كانت دالة الإنتاج لمؤسسة ما من الشكل التالي:</a:t>
            </a:r>
            <a:r>
              <a:rPr lang="ar-DZ" sz="3200" b="1" dirty="0">
                <a:effectLst>
                  <a:outerShdw blurRad="38100" dist="38100" dir="2700000" algn="tl">
                    <a:srgbClr val="000000">
                      <a:alpha val="43137"/>
                    </a:srgbClr>
                  </a:outerShdw>
                </a:effectLst>
              </a:rPr>
              <a:t>     </a:t>
            </a:r>
            <a:r>
              <a:rPr lang="fr-FR" sz="3200" b="1" dirty="0">
                <a:solidFill>
                  <a:srgbClr val="7030A0"/>
                </a:solidFill>
                <a:effectLst>
                  <a:outerShdw blurRad="38100" dist="38100" dir="2700000" algn="tl">
                    <a:srgbClr val="000000">
                      <a:alpha val="43137"/>
                    </a:srgbClr>
                  </a:outerShdw>
                </a:effectLst>
              </a:rPr>
              <a:t>Q= K</a:t>
            </a:r>
            <a:r>
              <a:rPr lang="fr-FR" sz="3200" b="1" baseline="30000" dirty="0">
                <a:solidFill>
                  <a:srgbClr val="7030A0"/>
                </a:solidFill>
                <a:effectLst>
                  <a:outerShdw blurRad="38100" dist="38100" dir="2700000" algn="tl">
                    <a:srgbClr val="000000">
                      <a:alpha val="43137"/>
                    </a:srgbClr>
                  </a:outerShdw>
                </a:effectLst>
              </a:rPr>
              <a:t>2</a:t>
            </a:r>
            <a:r>
              <a:rPr lang="fr-FR" sz="3200" b="1" dirty="0">
                <a:solidFill>
                  <a:srgbClr val="7030A0"/>
                </a:solidFill>
                <a:effectLst>
                  <a:outerShdw blurRad="38100" dist="38100" dir="2700000" algn="tl">
                    <a:srgbClr val="000000">
                      <a:alpha val="43137"/>
                    </a:srgbClr>
                  </a:outerShdw>
                </a:effectLst>
              </a:rPr>
              <a:t> – K L + 2 L</a:t>
            </a:r>
            <a:r>
              <a:rPr lang="fr-FR" sz="3200" b="1" baseline="30000" dirty="0">
                <a:solidFill>
                  <a:srgbClr val="7030A0"/>
                </a:solidFill>
                <a:effectLst>
                  <a:outerShdw blurRad="38100" dist="38100" dir="2700000" algn="tl">
                    <a:srgbClr val="000000">
                      <a:alpha val="43137"/>
                    </a:srgbClr>
                  </a:outerShdw>
                </a:effectLst>
              </a:rPr>
              <a:t>2</a:t>
            </a:r>
            <a:endParaRPr lang="fr-FR" sz="3200" b="1" dirty="0">
              <a:solidFill>
                <a:srgbClr val="7030A0"/>
              </a:solidFill>
              <a:effectLst>
                <a:outerShdw blurRad="38100" dist="38100" dir="2700000" algn="tl">
                  <a:srgbClr val="000000">
                    <a:alpha val="43137"/>
                  </a:srgbClr>
                </a:outerShdw>
              </a:effectLst>
            </a:endParaRPr>
          </a:p>
          <a:p>
            <a:pPr algn="r" rtl="1"/>
            <a:r>
              <a:rPr lang="ar-SA" sz="3200" b="1" u="sng" dirty="0">
                <a:solidFill>
                  <a:srgbClr val="7030A0"/>
                </a:solidFill>
                <a:effectLst>
                  <a:outerShdw blurRad="38100" dist="38100" dir="2700000" algn="tl">
                    <a:srgbClr val="000000">
                      <a:alpha val="43137"/>
                    </a:srgbClr>
                  </a:outerShdw>
                </a:effectLst>
              </a:rPr>
              <a:t>المطلوب</a:t>
            </a:r>
            <a:r>
              <a:rPr lang="ar-SA" sz="3200" b="1" dirty="0">
                <a:solidFill>
                  <a:srgbClr val="7030A0"/>
                </a:solidFill>
                <a:effectLst>
                  <a:outerShdw blurRad="38100" dist="38100" dir="2700000" algn="tl">
                    <a:srgbClr val="000000">
                      <a:alpha val="43137"/>
                    </a:srgbClr>
                  </a:outerShdw>
                </a:effectLst>
              </a:rPr>
              <a:t>:</a:t>
            </a:r>
            <a:r>
              <a:rPr lang="ar-SA" sz="3200" b="1" dirty="0">
                <a:solidFill>
                  <a:srgbClr val="FFFF00"/>
                </a:solidFill>
                <a:effectLst>
                  <a:outerShdw blurRad="38100" dist="38100" dir="2700000" algn="tl">
                    <a:srgbClr val="000000">
                      <a:alpha val="43137"/>
                    </a:srgbClr>
                  </a:outerShdw>
                </a:effectLst>
              </a:rPr>
              <a:t>1- </a:t>
            </a:r>
            <a:r>
              <a:rPr lang="ar-DZ" sz="3200" b="1" dirty="0">
                <a:solidFill>
                  <a:srgbClr val="FFFF00"/>
                </a:solidFill>
                <a:effectLst>
                  <a:outerShdw blurRad="38100" dist="38100" dir="2700000" algn="tl">
                    <a:srgbClr val="000000">
                      <a:alpha val="43137"/>
                    </a:srgbClr>
                  </a:outerShdw>
                </a:effectLst>
              </a:rPr>
              <a:t>حدد طبيعة غلة الحجم لهذه الدالة؟ ماذا تعني؟.</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2- حدد مقدار الزيادة في الإنتاج الكلي إذا تم مضاعفة الكمية المستخدمة من عوامل الإنتاج مرتين؟.</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3- إذا كانت أسعار عوامل الإنتاج </a:t>
            </a:r>
            <a:r>
              <a:rPr lang="fr-FR" sz="3200" b="1" dirty="0">
                <a:solidFill>
                  <a:srgbClr val="FFFF00"/>
                </a:solidFill>
                <a:effectLst>
                  <a:outerShdw blurRad="38100" dist="38100" dir="2700000" algn="tl">
                    <a:srgbClr val="000000">
                      <a:alpha val="43137"/>
                    </a:srgbClr>
                  </a:outerShdw>
                </a:effectLst>
              </a:rPr>
              <a:t>P</a:t>
            </a:r>
            <a:r>
              <a:rPr lang="fr-FR" sz="3200" b="1" baseline="-25000" dirty="0">
                <a:solidFill>
                  <a:srgbClr val="FFFF00"/>
                </a:solidFill>
                <a:effectLst>
                  <a:outerShdw blurRad="38100" dist="38100" dir="2700000" algn="tl">
                    <a:srgbClr val="000000">
                      <a:alpha val="43137"/>
                    </a:srgbClr>
                  </a:outerShdw>
                </a:effectLst>
              </a:rPr>
              <a:t>K</a:t>
            </a:r>
            <a:r>
              <a:rPr lang="fr-FR" sz="3200" b="1" dirty="0">
                <a:solidFill>
                  <a:srgbClr val="FFFF00"/>
                </a:solidFill>
                <a:effectLst>
                  <a:outerShdw blurRad="38100" dist="38100" dir="2700000" algn="tl">
                    <a:srgbClr val="000000">
                      <a:alpha val="43137"/>
                    </a:srgbClr>
                  </a:outerShdw>
                </a:effectLst>
              </a:rPr>
              <a:t>=4 , P</a:t>
            </a:r>
            <a:r>
              <a:rPr lang="fr-FR" sz="3200" b="1" baseline="-25000" dirty="0">
                <a:solidFill>
                  <a:srgbClr val="FFFF00"/>
                </a:solidFill>
                <a:effectLst>
                  <a:outerShdw blurRad="38100" dist="38100" dir="2700000" algn="tl">
                    <a:srgbClr val="000000">
                      <a:alpha val="43137"/>
                    </a:srgbClr>
                  </a:outerShdw>
                </a:effectLst>
              </a:rPr>
              <a:t>L</a:t>
            </a:r>
            <a:r>
              <a:rPr lang="fr-FR" sz="3200" b="1" dirty="0">
                <a:solidFill>
                  <a:srgbClr val="FFFF00"/>
                </a:solidFill>
                <a:effectLst>
                  <a:outerShdw blurRad="38100" dist="38100" dir="2700000" algn="tl">
                    <a:srgbClr val="000000">
                      <a:alpha val="43137"/>
                    </a:srgbClr>
                  </a:outerShdw>
                </a:effectLst>
              </a:rPr>
              <a:t>=2</a:t>
            </a:r>
            <a:r>
              <a:rPr lang="ar-DZ" sz="3200" b="1" dirty="0">
                <a:solidFill>
                  <a:srgbClr val="FFFF00"/>
                </a:solidFill>
                <a:effectLst>
                  <a:outerShdw blurRad="38100" dist="38100" dir="2700000" algn="tl">
                    <a:srgbClr val="000000">
                      <a:alpha val="43137"/>
                    </a:srgbClr>
                  </a:outerShdw>
                </a:effectLst>
              </a:rPr>
              <a:t> حدد مسار التوسع، ثم احسب الكمية المثلى للإنتاج إذا كان </a:t>
            </a:r>
            <a:r>
              <a:rPr lang="fr-FR" sz="3200" b="1" dirty="0">
                <a:solidFill>
                  <a:srgbClr val="FFFF00"/>
                </a:solidFill>
                <a:effectLst>
                  <a:outerShdw blurRad="38100" dist="38100" dir="2700000" algn="tl">
                    <a:srgbClr val="000000">
                      <a:alpha val="43137"/>
                    </a:srgbClr>
                  </a:outerShdw>
                </a:effectLst>
              </a:rPr>
              <a:t>CT=100</a:t>
            </a:r>
            <a:r>
              <a:rPr lang="ar-DZ" sz="3200" b="1" dirty="0">
                <a:solidFill>
                  <a:srgbClr val="FFFF00"/>
                </a:solidFill>
                <a:effectLst>
                  <a:outerShdw blurRad="38100" dist="38100" dir="2700000" algn="tl">
                    <a:srgbClr val="000000">
                      <a:alpha val="43137"/>
                    </a:srgbClr>
                  </a:outerShdw>
                </a:effectLst>
              </a:rPr>
              <a:t> ؟.</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4- احسب </a:t>
            </a:r>
            <a:r>
              <a:rPr lang="ar-DZ" sz="3200" b="1" dirty="0" err="1">
                <a:solidFill>
                  <a:srgbClr val="FFFF00"/>
                </a:solidFill>
                <a:effectLst>
                  <a:outerShdw blurRad="38100" dist="38100" dir="2700000" algn="tl">
                    <a:srgbClr val="000000">
                      <a:alpha val="43137"/>
                    </a:srgbClr>
                  </a:outerShdw>
                </a:effectLst>
              </a:rPr>
              <a:t>المرونات</a:t>
            </a:r>
            <a:r>
              <a:rPr lang="ar-DZ" sz="3200" b="1" dirty="0">
                <a:solidFill>
                  <a:srgbClr val="FFFF00"/>
                </a:solidFill>
                <a:effectLst>
                  <a:outerShdw blurRad="38100" dist="38100" dir="2700000" algn="tl">
                    <a:srgbClr val="000000">
                      <a:alpha val="43137"/>
                    </a:srgbClr>
                  </a:outerShdw>
                </a:effectLst>
              </a:rPr>
              <a:t> الجزئية لكل عنصر من عناصر الإنتاج  المرونة الكلية للإنتاج؟ ماذا تستنتج؟.</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5- احسب المعدل الحدي للإحلال التقني عند نقطة التوازن، ثم بين معناه؟</a:t>
            </a:r>
            <a:r>
              <a:rPr lang="ar-DZ" sz="3200" b="1" dirty="0">
                <a:effectLst>
                  <a:outerShdw blurRad="38100" dist="38100" dir="2700000" algn="tl">
                    <a:srgbClr val="000000">
                      <a:alpha val="43137"/>
                    </a:srgbClr>
                  </a:outerShdw>
                </a:effectLst>
              </a:rPr>
              <a:t>.</a:t>
            </a:r>
            <a:endParaRPr lang="fr-FR" sz="3200" b="1" dirty="0">
              <a:effectLst>
                <a:outerShdw blurRad="38100" dist="38100" dir="2700000" algn="tl">
                  <a:srgbClr val="000000">
                    <a:alpha val="43137"/>
                  </a:srgbClr>
                </a:outerShdw>
              </a:effectLst>
            </a:endParaRPr>
          </a:p>
          <a:p>
            <a:pPr algn="r" rtl="1"/>
            <a:r>
              <a:rPr lang="ar-DZ" sz="3200" b="1" dirty="0">
                <a:effectLst>
                  <a:outerShdw blurRad="38100" dist="38100" dir="2700000" algn="tl">
                    <a:srgbClr val="000000">
                      <a:alpha val="43137"/>
                    </a:srgbClr>
                  </a:outerShdw>
                </a:effectLst>
              </a:rPr>
              <a:t> </a:t>
            </a:r>
            <a:endParaRPr lang="fr-FR" sz="3200" b="1" dirty="0">
              <a:effectLst>
                <a:outerShdw blurRad="38100" dist="38100" dir="2700000" algn="tl">
                  <a:srgbClr val="000000">
                    <a:alpha val="43137"/>
                  </a:srgbClr>
                </a:outerShdw>
              </a:effectLst>
            </a:endParaRPr>
          </a:p>
          <a:p>
            <a:pPr algn="r" rtl="1"/>
            <a:endParaRPr lang="en-US" sz="2800" b="1" dirty="0">
              <a:solidFill>
                <a:srgbClr val="FF0000"/>
              </a:solidFill>
              <a:effectLst>
                <a:outerShdw blurRad="38100" dist="38100" dir="2700000" algn="tl">
                  <a:srgbClr val="000000">
                    <a:alpha val="43137"/>
                  </a:srgbClr>
                </a:outerShdw>
              </a:effectLst>
            </a:endParaRPr>
          </a:p>
        </p:txBody>
      </p:sp>
      <p:sp>
        <p:nvSpPr>
          <p:cNvPr id="4" name="Title 1"/>
          <p:cNvSpPr>
            <a:spLocks noGrp="1"/>
          </p:cNvSpPr>
          <p:nvPr>
            <p:ph type="ctrTitle"/>
          </p:nvPr>
        </p:nvSpPr>
        <p:spPr>
          <a:xfrm>
            <a:off x="150126" y="30862"/>
            <a:ext cx="11928143" cy="1311275"/>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التمرين</a:t>
            </a:r>
            <a:r>
              <a:rPr lang="ar-DZ" b="1" dirty="0">
                <a:solidFill>
                  <a:srgbClr val="002060"/>
                </a:solidFill>
                <a:effectLst>
                  <a:outerShdw blurRad="38100" dist="38100" dir="2700000" algn="tl">
                    <a:srgbClr val="000000">
                      <a:alpha val="43137"/>
                    </a:srgbClr>
                  </a:outerShdw>
                </a:effectLst>
              </a:rPr>
              <a:t> الثالث</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148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478" y="467270"/>
            <a:ext cx="11846256" cy="1156813"/>
          </a:xfrm>
          <a:solidFill>
            <a:srgbClr val="FFC000"/>
          </a:solidFill>
        </p:spPr>
        <p:txBody>
          <a:bodyPr/>
          <a:lstStyle/>
          <a:p>
            <a:r>
              <a:rPr lang="ar-AE" b="1" dirty="0">
                <a:solidFill>
                  <a:srgbClr val="002060"/>
                </a:solidFill>
                <a:effectLst>
                  <a:outerShdw blurRad="38100" dist="38100" dir="2700000" algn="tl">
                    <a:srgbClr val="000000">
                      <a:alpha val="43137"/>
                    </a:srgbClr>
                  </a:outerShdw>
                </a:effectLst>
              </a:rPr>
              <a:t>التمرين</a:t>
            </a:r>
            <a:r>
              <a:rPr lang="ar-DZ" b="1" dirty="0">
                <a:solidFill>
                  <a:srgbClr val="002060"/>
                </a:solidFill>
                <a:effectLst>
                  <a:outerShdw blurRad="38100" dist="38100" dir="2700000" algn="tl">
                    <a:srgbClr val="000000">
                      <a:alpha val="43137"/>
                    </a:srgbClr>
                  </a:outerShdw>
                </a:effectLst>
              </a:rPr>
              <a:t> الرابع</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6478" y="1624083"/>
            <a:ext cx="11846256" cy="4995080"/>
          </a:xfrm>
          <a:blipFill>
            <a:blip r:embed="rId2"/>
            <a:tile tx="0" ty="0" sx="100000" sy="100000" flip="none" algn="tl"/>
          </a:blipFill>
        </p:spPr>
        <p:txBody>
          <a:bodyPr>
            <a:normAutofit fontScale="25000" lnSpcReduction="20000"/>
          </a:bodyPr>
          <a:lstStyle/>
          <a:p>
            <a:pPr algn="r" rtl="1"/>
            <a:r>
              <a:rPr lang="ar-SA" sz="9600" b="1" dirty="0">
                <a:solidFill>
                  <a:srgbClr val="FFFF00"/>
                </a:solidFill>
                <a:effectLst>
                  <a:outerShdw blurRad="38100" dist="38100" dir="2700000" algn="tl">
                    <a:srgbClr val="000000">
                      <a:alpha val="43137"/>
                    </a:srgbClr>
                  </a:outerShdw>
                </a:effectLst>
                <a:cs typeface="AdvertisingBold" pitchFamily="2" charset="-78"/>
              </a:rPr>
              <a:t>بالنظر إلى جدول الإنتاج والتكاليف</a:t>
            </a:r>
            <a:endParaRPr lang="ar-DZ" sz="9600" b="1" dirty="0">
              <a:solidFill>
                <a:srgbClr val="FFFF00"/>
              </a:solidFill>
              <a:effectLst>
                <a:outerShdw blurRad="38100" dist="38100" dir="2700000" algn="tl">
                  <a:srgbClr val="000000">
                    <a:alpha val="43137"/>
                  </a:srgbClr>
                </a:outerShdw>
              </a:effectLst>
              <a:cs typeface="AdvertisingBold" pitchFamily="2" charset="-78"/>
            </a:endParaRPr>
          </a:p>
          <a:p>
            <a:pPr algn="r" rtl="1"/>
            <a:r>
              <a:rPr lang="ar-SA" sz="9600" b="1" dirty="0">
                <a:solidFill>
                  <a:srgbClr val="FFFF00"/>
                </a:solidFill>
                <a:effectLst>
                  <a:outerShdw blurRad="38100" dist="38100" dir="2700000" algn="tl">
                    <a:srgbClr val="000000">
                      <a:alpha val="43137"/>
                    </a:srgbClr>
                  </a:outerShdw>
                </a:effectLst>
                <a:cs typeface="AdvertisingBold" pitchFamily="2" charset="-78"/>
              </a:rPr>
              <a:t> ومتوسط التكاليف والتكلفة الحدية </a:t>
            </a:r>
            <a:endParaRPr lang="ar-DZ" sz="9600" b="1" dirty="0">
              <a:solidFill>
                <a:srgbClr val="FFFF00"/>
              </a:solidFill>
              <a:effectLst>
                <a:outerShdw blurRad="38100" dist="38100" dir="2700000" algn="tl">
                  <a:srgbClr val="000000">
                    <a:alpha val="43137"/>
                  </a:srgbClr>
                </a:outerShdw>
              </a:effectLst>
              <a:cs typeface="AdvertisingBold" pitchFamily="2" charset="-78"/>
            </a:endParaRPr>
          </a:p>
          <a:p>
            <a:pPr algn="r" rtl="1"/>
            <a:r>
              <a:rPr lang="ar-SA" sz="9600" b="1" dirty="0">
                <a:solidFill>
                  <a:srgbClr val="FFFF00"/>
                </a:solidFill>
                <a:effectLst>
                  <a:outerShdw blurRad="38100" dist="38100" dir="2700000" algn="tl">
                    <a:srgbClr val="000000">
                      <a:alpha val="43137"/>
                    </a:srgbClr>
                  </a:outerShdw>
                </a:effectLst>
                <a:cs typeface="AdvertisingBold" pitchFamily="2" charset="-78"/>
              </a:rPr>
              <a:t>أج</a:t>
            </a:r>
            <a:r>
              <a:rPr lang="ar-DZ" sz="9600" b="1" dirty="0">
                <a:solidFill>
                  <a:srgbClr val="FFFF00"/>
                </a:solidFill>
                <a:effectLst>
                  <a:outerShdw blurRad="38100" dist="38100" dir="2700000" algn="tl">
                    <a:srgbClr val="000000">
                      <a:alpha val="43137"/>
                    </a:srgbClr>
                  </a:outerShdw>
                </a:effectLst>
                <a:cs typeface="AdvertisingBold" pitchFamily="2" charset="-78"/>
              </a:rPr>
              <a:t>ب</a:t>
            </a:r>
            <a:r>
              <a:rPr lang="ar-SA" sz="9600" b="1" dirty="0">
                <a:solidFill>
                  <a:srgbClr val="FFFF00"/>
                </a:solidFill>
                <a:effectLst>
                  <a:outerShdw blurRad="38100" dist="38100" dir="2700000" algn="tl">
                    <a:srgbClr val="000000">
                      <a:alpha val="43137"/>
                    </a:srgbClr>
                  </a:outerShdw>
                </a:effectLst>
                <a:cs typeface="AdvertisingBold" pitchFamily="2" charset="-78"/>
              </a:rPr>
              <a:t> عما يلي:</a:t>
            </a:r>
            <a:endParaRPr lang="ar-DZ" sz="9600" b="1" dirty="0">
              <a:solidFill>
                <a:srgbClr val="FFFF00"/>
              </a:solidFill>
              <a:effectLst>
                <a:outerShdw blurRad="38100" dist="38100" dir="2700000" algn="tl">
                  <a:srgbClr val="000000">
                    <a:alpha val="43137"/>
                  </a:srgbClr>
                </a:outerShdw>
              </a:effectLst>
              <a:cs typeface="AdvertisingBold" pitchFamily="2" charset="-78"/>
            </a:endParaRPr>
          </a:p>
          <a:p>
            <a:pPr algn="r" rtl="1"/>
            <a:endParaRPr lang="ar-DZ" sz="9600" b="1" dirty="0">
              <a:solidFill>
                <a:srgbClr val="FFFF00"/>
              </a:solidFill>
              <a:effectLst>
                <a:outerShdw blurRad="38100" dist="38100" dir="2700000" algn="tl">
                  <a:srgbClr val="000000">
                    <a:alpha val="43137"/>
                  </a:srgbClr>
                </a:outerShdw>
              </a:effectLst>
            </a:endParaRPr>
          </a:p>
          <a:p>
            <a:pPr algn="r" rtl="1"/>
            <a:endParaRPr lang="ar-DZ" sz="2800" b="1" dirty="0">
              <a:effectLst>
                <a:outerShdw blurRad="38100" dist="38100" dir="2700000" algn="tl">
                  <a:srgbClr val="000000">
                    <a:alpha val="43137"/>
                  </a:srgbClr>
                </a:outerShdw>
              </a:effectLst>
            </a:endParaRPr>
          </a:p>
          <a:p>
            <a:pPr algn="r" rtl="1"/>
            <a:endParaRPr lang="ar-DZ" sz="2800" b="1" dirty="0">
              <a:effectLst>
                <a:outerShdw blurRad="38100" dist="38100" dir="2700000" algn="tl">
                  <a:srgbClr val="000000">
                    <a:alpha val="43137"/>
                  </a:srgbClr>
                </a:outerShdw>
              </a:effectLst>
            </a:endParaRPr>
          </a:p>
          <a:p>
            <a:pPr algn="r" rtl="1"/>
            <a:endParaRPr lang="ar-DZ" sz="2800" b="1" dirty="0">
              <a:effectLst>
                <a:outerShdw blurRad="38100" dist="38100" dir="2700000" algn="tl">
                  <a:srgbClr val="000000">
                    <a:alpha val="43137"/>
                  </a:srgbClr>
                </a:outerShdw>
              </a:effectLst>
            </a:endParaRPr>
          </a:p>
          <a:p>
            <a:pPr algn="r" rtl="1"/>
            <a:endParaRPr lang="ar-DZ" sz="2800" b="1" dirty="0">
              <a:effectLst>
                <a:outerShdw blurRad="38100" dist="38100" dir="2700000" algn="tl">
                  <a:srgbClr val="000000">
                    <a:alpha val="43137"/>
                  </a:srgbClr>
                </a:outerShdw>
              </a:effectLst>
            </a:endParaRPr>
          </a:p>
          <a:p>
            <a:pPr algn="r" rtl="1"/>
            <a:endParaRPr lang="ar-DZ" sz="2800" b="1" dirty="0">
              <a:effectLst>
                <a:outerShdw blurRad="38100" dist="38100" dir="2700000" algn="tl">
                  <a:srgbClr val="000000">
                    <a:alpha val="43137"/>
                  </a:srgbClr>
                </a:outerShdw>
              </a:effectLst>
            </a:endParaRPr>
          </a:p>
          <a:p>
            <a:pPr lvl="1" rtl="1"/>
            <a:endParaRPr lang="ar-DZ" b="1" dirty="0">
              <a:effectLst>
                <a:outerShdw blurRad="38100" dist="38100" dir="2700000" algn="tl">
                  <a:srgbClr val="000000">
                    <a:alpha val="43137"/>
                  </a:srgbClr>
                </a:outerShdw>
              </a:effectLst>
            </a:endParaRPr>
          </a:p>
          <a:p>
            <a:pPr lvl="1" algn="r" rtl="1"/>
            <a:r>
              <a:rPr lang="ar-DZ" b="1" dirty="0">
                <a:effectLst>
                  <a:outerShdw blurRad="38100" dist="38100" dir="2700000" algn="tl">
                    <a:srgbClr val="000000">
                      <a:alpha val="43137"/>
                    </a:srgbClr>
                  </a:outerShdw>
                </a:effectLst>
              </a:rPr>
              <a:t>- </a:t>
            </a:r>
          </a:p>
          <a:p>
            <a:pPr lvl="1" algn="r" rtl="1"/>
            <a:endParaRPr lang="ar-DZ" b="1" dirty="0">
              <a:effectLst>
                <a:outerShdw blurRad="38100" dist="38100" dir="2700000" algn="tl">
                  <a:srgbClr val="000000">
                    <a:alpha val="43137"/>
                  </a:srgbClr>
                </a:outerShdw>
              </a:effectLst>
            </a:endParaRPr>
          </a:p>
          <a:p>
            <a:pPr lvl="1" algn="r" rtl="1"/>
            <a:endParaRPr lang="ar-DZ" sz="3100" b="1" dirty="0">
              <a:effectLst>
                <a:outerShdw blurRad="38100" dist="38100" dir="2700000" algn="tl">
                  <a:srgbClr val="000000">
                    <a:alpha val="43137"/>
                  </a:srgbClr>
                </a:outerShdw>
              </a:effectLst>
            </a:endParaRPr>
          </a:p>
          <a:p>
            <a:pPr lvl="1" algn="r" rtl="1"/>
            <a:endParaRPr lang="ar-DZ" sz="3100" b="1" dirty="0">
              <a:effectLst>
                <a:outerShdw blurRad="38100" dist="38100" dir="2700000" algn="tl">
                  <a:srgbClr val="000000">
                    <a:alpha val="43137"/>
                  </a:srgbClr>
                </a:outerShdw>
              </a:effectLst>
            </a:endParaRPr>
          </a:p>
          <a:p>
            <a:pPr lvl="1" algn="r" rtl="1"/>
            <a:endParaRPr lang="ar-DZ" sz="3100" b="1" dirty="0">
              <a:effectLst>
                <a:outerShdw blurRad="38100" dist="38100" dir="2700000" algn="tl">
                  <a:srgbClr val="000000">
                    <a:alpha val="43137"/>
                  </a:srgbClr>
                </a:outerShdw>
              </a:effectLst>
            </a:endParaRPr>
          </a:p>
          <a:p>
            <a:pPr lvl="1" algn="r" rtl="1"/>
            <a:endParaRPr lang="ar-DZ" sz="3100" b="1" dirty="0">
              <a:effectLst>
                <a:outerShdw blurRad="38100" dist="38100" dir="2700000" algn="tl">
                  <a:srgbClr val="000000">
                    <a:alpha val="43137"/>
                  </a:srgbClr>
                </a:outerShdw>
              </a:effectLst>
            </a:endParaRPr>
          </a:p>
          <a:p>
            <a:pPr lvl="1" algn="r" rtl="1"/>
            <a:endParaRPr lang="ar-DZ" sz="3100" b="1" dirty="0">
              <a:effectLst>
                <a:outerShdw blurRad="38100" dist="38100" dir="2700000" algn="tl">
                  <a:srgbClr val="000000">
                    <a:alpha val="43137"/>
                  </a:srgbClr>
                </a:outerShdw>
              </a:effectLst>
            </a:endParaRPr>
          </a:p>
          <a:p>
            <a:pPr lvl="1" algn="r" rtl="1"/>
            <a:endParaRPr lang="ar-DZ" sz="3100" b="1" dirty="0">
              <a:effectLst>
                <a:outerShdw blurRad="38100" dist="38100" dir="2700000" algn="tl">
                  <a:srgbClr val="000000">
                    <a:alpha val="43137"/>
                  </a:srgbClr>
                </a:outerShdw>
              </a:effectLst>
            </a:endParaRPr>
          </a:p>
          <a:p>
            <a:pPr lvl="1" algn="r" rtl="1"/>
            <a:endParaRPr lang="ar-DZ" sz="3100" b="1" dirty="0">
              <a:effectLst>
                <a:outerShdw blurRad="38100" dist="38100" dir="2700000" algn="tl">
                  <a:srgbClr val="000000">
                    <a:alpha val="43137"/>
                  </a:srgbClr>
                </a:outerShdw>
              </a:effectLst>
            </a:endParaRPr>
          </a:p>
          <a:p>
            <a:pPr lvl="1" algn="r" rtl="1"/>
            <a:r>
              <a:rPr lang="ar-DZ" sz="9600" b="1" dirty="0">
                <a:solidFill>
                  <a:srgbClr val="FFFF00"/>
                </a:solidFill>
                <a:effectLst>
                  <a:outerShdw blurRad="38100" dist="38100" dir="2700000" algn="tl">
                    <a:srgbClr val="000000">
                      <a:alpha val="43137"/>
                    </a:srgbClr>
                  </a:outerShdw>
                </a:effectLst>
                <a:cs typeface="AdvertisingBold" pitchFamily="2" charset="-78"/>
              </a:rPr>
              <a:t>- </a:t>
            </a:r>
            <a:r>
              <a:rPr lang="ar-SA" sz="9600" b="1" dirty="0">
                <a:solidFill>
                  <a:srgbClr val="FFFF00"/>
                </a:solidFill>
                <a:effectLst>
                  <a:outerShdw blurRad="38100" dist="38100" dir="2700000" algn="tl">
                    <a:srgbClr val="000000">
                      <a:alpha val="43137"/>
                    </a:srgbClr>
                  </a:outerShdw>
                </a:effectLst>
                <a:cs typeface="AdvertisingBold" pitchFamily="2" charset="-78"/>
              </a:rPr>
              <a:t>أكمل الجدول بإيجاد التكاليف الكلية ومتوسط التكاليف والتكلفة الحدية؟</a:t>
            </a:r>
            <a:endParaRPr lang="fr-FR" sz="9600" b="1" dirty="0">
              <a:solidFill>
                <a:srgbClr val="FFFF00"/>
              </a:solidFill>
              <a:effectLst>
                <a:outerShdw blurRad="38100" dist="38100" dir="2700000" algn="tl">
                  <a:srgbClr val="000000">
                    <a:alpha val="43137"/>
                  </a:srgbClr>
                </a:outerShdw>
              </a:effectLst>
              <a:cs typeface="AdvertisingBold" pitchFamily="2" charset="-78"/>
            </a:endParaRPr>
          </a:p>
          <a:p>
            <a:pPr lvl="1" algn="r" rtl="1"/>
            <a:endParaRPr lang="ar-DZ" sz="9600" b="1" dirty="0">
              <a:solidFill>
                <a:srgbClr val="FFFF00"/>
              </a:solidFill>
              <a:effectLst>
                <a:outerShdw blurRad="38100" dist="38100" dir="2700000" algn="tl">
                  <a:srgbClr val="000000">
                    <a:alpha val="43137"/>
                  </a:srgbClr>
                </a:outerShdw>
              </a:effectLst>
              <a:cs typeface="AdvertisingBold" pitchFamily="2" charset="-78"/>
            </a:endParaRPr>
          </a:p>
          <a:p>
            <a:pPr lvl="1" algn="r" rtl="1"/>
            <a:r>
              <a:rPr lang="ar-DZ" sz="9600" b="1" dirty="0">
                <a:solidFill>
                  <a:srgbClr val="FFFF00"/>
                </a:solidFill>
                <a:effectLst>
                  <a:outerShdw blurRad="38100" dist="38100" dir="2700000" algn="tl">
                    <a:srgbClr val="000000">
                      <a:alpha val="43137"/>
                    </a:srgbClr>
                  </a:outerShdw>
                </a:effectLst>
                <a:cs typeface="AdvertisingBold" pitchFamily="2" charset="-78"/>
              </a:rPr>
              <a:t>- </a:t>
            </a:r>
            <a:r>
              <a:rPr lang="ar-SA" sz="9600" b="1" dirty="0">
                <a:solidFill>
                  <a:srgbClr val="FFFF00"/>
                </a:solidFill>
                <a:effectLst>
                  <a:outerShdw blurRad="38100" dist="38100" dir="2700000" algn="tl">
                    <a:srgbClr val="000000">
                      <a:alpha val="43137"/>
                    </a:srgbClr>
                  </a:outerShdw>
                </a:effectLst>
                <a:cs typeface="AdvertisingBold" pitchFamily="2" charset="-78"/>
              </a:rPr>
              <a:t>ارسم منحنى التكاليف الكلية والثابتة والمتغيرة؟</a:t>
            </a:r>
            <a:endParaRPr lang="ar-DZ" sz="9600" b="1" dirty="0">
              <a:solidFill>
                <a:srgbClr val="FFFF00"/>
              </a:solidFill>
              <a:effectLst>
                <a:outerShdw blurRad="38100" dist="38100" dir="2700000" algn="tl">
                  <a:srgbClr val="000000">
                    <a:alpha val="43137"/>
                  </a:srgbClr>
                </a:outerShdw>
              </a:effectLst>
              <a:cs typeface="AdvertisingBold" pitchFamily="2" charset="-78"/>
            </a:endParaRPr>
          </a:p>
          <a:p>
            <a:pPr lvl="1" algn="r" rtl="1"/>
            <a:endParaRPr lang="ar-DZ" sz="6000" b="1" dirty="0">
              <a:effectLst>
                <a:outerShdw blurRad="38100" dist="38100" dir="2700000" algn="tl">
                  <a:srgbClr val="000000">
                    <a:alpha val="43137"/>
                  </a:srgbClr>
                </a:outerShdw>
              </a:effectLst>
              <a:cs typeface="AdvertisingBold" pitchFamily="2" charset="-78"/>
            </a:endParaRPr>
          </a:p>
          <a:p>
            <a:pPr algn="r" rtl="1"/>
            <a:r>
              <a:rPr lang="ar-SA" b="1" dirty="0">
                <a:effectLst>
                  <a:outerShdw blurRad="38100" dist="38100" dir="2700000" algn="tl">
                    <a:srgbClr val="000000">
                      <a:alpha val="43137"/>
                    </a:srgbClr>
                  </a:outerShdw>
                </a:effectLst>
                <a:cs typeface="AdvertisingBold" pitchFamily="2" charset="-78"/>
              </a:rPr>
              <a:t> </a:t>
            </a:r>
            <a:endParaRPr lang="fr-FR" sz="2000" b="1" dirty="0">
              <a:effectLst>
                <a:outerShdw blurRad="38100" dist="38100" dir="2700000" algn="tl">
                  <a:srgbClr val="000000">
                    <a:alpha val="43137"/>
                  </a:srgbClr>
                </a:outerShdw>
              </a:effectLst>
              <a:cs typeface="AdvertisingBold" pitchFamily="2" charset="-78"/>
            </a:endParaRPr>
          </a:p>
          <a:p>
            <a:pPr algn="r" rtl="1"/>
            <a:r>
              <a:rPr lang="ar-SA" b="1" dirty="0">
                <a:effectLst>
                  <a:outerShdw blurRad="38100" dist="38100" dir="2700000" algn="tl">
                    <a:srgbClr val="000000">
                      <a:alpha val="43137"/>
                    </a:srgbClr>
                  </a:outerShdw>
                </a:effectLst>
                <a:cs typeface="AdvertisingBold" pitchFamily="2" charset="-78"/>
              </a:rPr>
              <a:t> </a:t>
            </a:r>
            <a:endParaRPr lang="fr-FR" sz="2000" b="1" dirty="0">
              <a:effectLst>
                <a:outerShdw blurRad="38100" dist="38100" dir="2700000" algn="tl">
                  <a:srgbClr val="000000">
                    <a:alpha val="43137"/>
                  </a:srgbClr>
                </a:outerShdw>
              </a:effectLst>
              <a:cs typeface="AdvertisingBold" pitchFamily="2" charset="-78"/>
            </a:endParaRPr>
          </a:p>
          <a:p>
            <a:pPr rtl="1"/>
            <a:endParaRPr lang="fr-FR" sz="2800" b="1" dirty="0">
              <a:effectLst>
                <a:outerShdw blurRad="38100" dist="38100" dir="2700000" algn="tl">
                  <a:srgbClr val="000000">
                    <a:alpha val="43137"/>
                  </a:srgbClr>
                </a:outerShdw>
              </a:effectLst>
            </a:endParaRPr>
          </a:p>
          <a:p>
            <a:pPr algn="r" rtl="1"/>
            <a:endParaRPr lang="en-US" sz="2800" b="1" dirty="0">
              <a:solidFill>
                <a:srgbClr val="0070C0"/>
              </a:solidFill>
              <a:effectLst>
                <a:outerShdw blurRad="38100" dist="38100" dir="2700000" algn="tl">
                  <a:srgbClr val="000000">
                    <a:alpha val="43137"/>
                  </a:srgbClr>
                </a:outerShdw>
              </a:effectLst>
            </a:endParaRPr>
          </a:p>
        </p:txBody>
      </p:sp>
      <p:graphicFrame>
        <p:nvGraphicFramePr>
          <p:cNvPr id="4" name="Tableau 3">
            <a:extLst>
              <a:ext uri="{FF2B5EF4-FFF2-40B4-BE49-F238E27FC236}">
                <a16:creationId xmlns:a16="http://schemas.microsoft.com/office/drawing/2014/main" id="{9A4491ED-2A3B-4C38-BE91-082F54864A3F}"/>
              </a:ext>
            </a:extLst>
          </p:cNvPr>
          <p:cNvGraphicFramePr>
            <a:graphicFrameLocks noGrp="1"/>
          </p:cNvGraphicFramePr>
          <p:nvPr>
            <p:extLst>
              <p:ext uri="{D42A27DB-BD31-4B8C-83A1-F6EECF244321}">
                <p14:modId xmlns:p14="http://schemas.microsoft.com/office/powerpoint/2010/main" val="1041841095"/>
              </p:ext>
            </p:extLst>
          </p:nvPr>
        </p:nvGraphicFramePr>
        <p:xfrm>
          <a:off x="209266" y="1731818"/>
          <a:ext cx="6621024" cy="3286037"/>
        </p:xfrm>
        <a:graphic>
          <a:graphicData uri="http://schemas.openxmlformats.org/drawingml/2006/table">
            <a:tbl>
              <a:tblPr rtl="1" firstRow="1" firstCol="1" lastRow="1" lastCol="1" bandRow="1" bandCol="1">
                <a:tableStyleId>{5C22544A-7EE6-4342-B048-85BDC9FD1C3A}</a:tableStyleId>
              </a:tblPr>
              <a:tblGrid>
                <a:gridCol w="744380">
                  <a:extLst>
                    <a:ext uri="{9D8B030D-6E8A-4147-A177-3AD203B41FA5}">
                      <a16:colId xmlns:a16="http://schemas.microsoft.com/office/drawing/2014/main" val="1358105936"/>
                    </a:ext>
                  </a:extLst>
                </a:gridCol>
                <a:gridCol w="910488">
                  <a:extLst>
                    <a:ext uri="{9D8B030D-6E8A-4147-A177-3AD203B41FA5}">
                      <a16:colId xmlns:a16="http://schemas.microsoft.com/office/drawing/2014/main" val="3366244036"/>
                    </a:ext>
                  </a:extLst>
                </a:gridCol>
                <a:gridCol w="827434">
                  <a:extLst>
                    <a:ext uri="{9D8B030D-6E8A-4147-A177-3AD203B41FA5}">
                      <a16:colId xmlns:a16="http://schemas.microsoft.com/office/drawing/2014/main" val="3980535009"/>
                    </a:ext>
                  </a:extLst>
                </a:gridCol>
                <a:gridCol w="827434">
                  <a:extLst>
                    <a:ext uri="{9D8B030D-6E8A-4147-A177-3AD203B41FA5}">
                      <a16:colId xmlns:a16="http://schemas.microsoft.com/office/drawing/2014/main" val="1982005539"/>
                    </a:ext>
                  </a:extLst>
                </a:gridCol>
                <a:gridCol w="827434">
                  <a:extLst>
                    <a:ext uri="{9D8B030D-6E8A-4147-A177-3AD203B41FA5}">
                      <a16:colId xmlns:a16="http://schemas.microsoft.com/office/drawing/2014/main" val="394864861"/>
                    </a:ext>
                  </a:extLst>
                </a:gridCol>
                <a:gridCol w="827434">
                  <a:extLst>
                    <a:ext uri="{9D8B030D-6E8A-4147-A177-3AD203B41FA5}">
                      <a16:colId xmlns:a16="http://schemas.microsoft.com/office/drawing/2014/main" val="348792469"/>
                    </a:ext>
                  </a:extLst>
                </a:gridCol>
                <a:gridCol w="828210">
                  <a:extLst>
                    <a:ext uri="{9D8B030D-6E8A-4147-A177-3AD203B41FA5}">
                      <a16:colId xmlns:a16="http://schemas.microsoft.com/office/drawing/2014/main" val="3599241925"/>
                    </a:ext>
                  </a:extLst>
                </a:gridCol>
                <a:gridCol w="828210">
                  <a:extLst>
                    <a:ext uri="{9D8B030D-6E8A-4147-A177-3AD203B41FA5}">
                      <a16:colId xmlns:a16="http://schemas.microsoft.com/office/drawing/2014/main" val="1228072451"/>
                    </a:ext>
                  </a:extLst>
                </a:gridCol>
              </a:tblGrid>
              <a:tr h="756457">
                <a:tc>
                  <a:txBody>
                    <a:bodyPr/>
                    <a:lstStyle/>
                    <a:p>
                      <a:pPr algn="ct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endParaRPr>
                    </a:p>
                    <a:p>
                      <a:pPr algn="ctr" rtl="1">
                        <a:spcAft>
                          <a:spcPts val="0"/>
                        </a:spcAft>
                      </a:pPr>
                      <a:r>
                        <a:rPr lang="ar-SA" sz="1600" b="1" dirty="0">
                          <a:effectLst>
                            <a:outerShdw blurRad="38100" dist="38100" dir="2700000" algn="tl">
                              <a:srgbClr val="000000">
                                <a:alpha val="43137"/>
                              </a:srgbClr>
                            </a:outerShdw>
                          </a:effectLst>
                        </a:rPr>
                        <a:t>الوحدة</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SA" sz="1600" b="1" dirty="0">
                          <a:effectLst>
                            <a:outerShdw blurRad="38100" dist="38100" dir="2700000" algn="tl">
                              <a:srgbClr val="000000">
                                <a:alpha val="43137"/>
                              </a:srgbClr>
                            </a:outerShdw>
                          </a:effectLst>
                        </a:rPr>
                        <a:t>التكاليف الثابتة</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SA" sz="1600" b="1" dirty="0">
                          <a:effectLst>
                            <a:outerShdw blurRad="38100" dist="38100" dir="2700000" algn="tl">
                              <a:srgbClr val="000000">
                                <a:alpha val="43137"/>
                              </a:srgbClr>
                            </a:outerShdw>
                          </a:effectLst>
                        </a:rPr>
                        <a:t>التكاليف المتغيرة</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SA" sz="1600" b="1" dirty="0">
                          <a:effectLst>
                            <a:outerShdw blurRad="38100" dist="38100" dir="2700000" algn="tl">
                              <a:srgbClr val="000000">
                                <a:alpha val="43137"/>
                              </a:srgbClr>
                            </a:outerShdw>
                          </a:effectLst>
                        </a:rPr>
                        <a:t>التكاليف الكلية</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SA" sz="1600" b="1" dirty="0">
                          <a:effectLst>
                            <a:outerShdw blurRad="38100" dist="38100" dir="2700000" algn="tl">
                              <a:srgbClr val="000000">
                                <a:alpha val="43137"/>
                              </a:srgbClr>
                            </a:outerShdw>
                          </a:effectLst>
                        </a:rPr>
                        <a:t>متوسط التكاليف الثابتة</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SA" sz="1600" b="1" dirty="0">
                          <a:effectLst>
                            <a:outerShdw blurRad="38100" dist="38100" dir="2700000" algn="tl">
                              <a:srgbClr val="000000">
                                <a:alpha val="43137"/>
                              </a:srgbClr>
                            </a:outerShdw>
                          </a:effectLst>
                        </a:rPr>
                        <a:t>متوسط التكاليف المتغيرة</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SA" sz="1600" b="1" dirty="0">
                          <a:effectLst>
                            <a:outerShdw blurRad="38100" dist="38100" dir="2700000" algn="tl">
                              <a:srgbClr val="000000">
                                <a:alpha val="43137"/>
                              </a:srgbClr>
                            </a:outerShdw>
                          </a:effectLst>
                        </a:rPr>
                        <a:t>متوسط التكاليف الكلية</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SA" sz="1600" b="1" dirty="0">
                          <a:effectLst>
                            <a:outerShdw blurRad="38100" dist="38100" dir="2700000" algn="tl">
                              <a:srgbClr val="000000">
                                <a:alpha val="43137"/>
                              </a:srgbClr>
                            </a:outerShdw>
                          </a:effectLst>
                        </a:rPr>
                        <a:t>التكلفة الحدية</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659701054"/>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0</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228551888"/>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1</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dirty="0">
                          <a:effectLst>
                            <a:outerShdw blurRad="38100" dist="38100" dir="2700000" algn="tl">
                              <a:srgbClr val="000000">
                                <a:alpha val="43137"/>
                              </a:srgbClr>
                            </a:outerShdw>
                          </a:effectLst>
                        </a:rPr>
                        <a:t>20</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dirty="0">
                          <a:effectLst>
                            <a:outerShdw blurRad="38100" dist="38100" dir="2700000" algn="tl">
                              <a:srgbClr val="000000">
                                <a:alpha val="43137"/>
                              </a:srgbClr>
                            </a:outerShdw>
                          </a:effectLst>
                        </a:rPr>
                        <a:t>12</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2446418747"/>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2</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689760002"/>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3</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24</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398712052"/>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4</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28</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832702536"/>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5</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40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887246093"/>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6</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54</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981861935"/>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7</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20</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72</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3152729746"/>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8</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dirty="0">
                          <a:effectLst>
                            <a:outerShdw blurRad="38100" dist="38100" dir="2700000" algn="tl">
                              <a:srgbClr val="000000">
                                <a:alpha val="43137"/>
                              </a:srgbClr>
                            </a:outerShdw>
                          </a:effectLst>
                        </a:rPr>
                        <a:t>20</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a:effectLst>
                            <a:outerShdw blurRad="38100" dist="38100" dir="2700000" algn="tl">
                              <a:srgbClr val="000000">
                                <a:alpha val="43137"/>
                              </a:srgbClr>
                            </a:outerShdw>
                          </a:effectLst>
                        </a:rPr>
                        <a:t>98</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a:effectLst>
                            <a:outerShdw blurRad="38100" dist="38100" dir="2700000" algn="tl">
                              <a:srgbClr val="000000">
                                <a:alpha val="43137"/>
                              </a:srgbClr>
                            </a:outerShdw>
                          </a:effectLst>
                        </a:rPr>
                        <a:t> </a:t>
                      </a:r>
                      <a:endParaRPr lang="fr-FR" sz="16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00029852"/>
                  </a:ext>
                </a:extLst>
              </a:tr>
              <a:tr h="252958">
                <a:tc>
                  <a:txBody>
                    <a:bodyPr/>
                    <a:lstStyle/>
                    <a:p>
                      <a:pPr algn="ctr" rtl="1">
                        <a:spcAft>
                          <a:spcPts val="0"/>
                        </a:spcAft>
                      </a:pPr>
                      <a:r>
                        <a:rPr lang="ar-SA" sz="1600" b="1" dirty="0">
                          <a:effectLst>
                            <a:outerShdw blurRad="38100" dist="38100" dir="2700000" algn="tl">
                              <a:srgbClr val="000000">
                                <a:alpha val="43137"/>
                              </a:srgbClr>
                            </a:outerShdw>
                          </a:effectLst>
                        </a:rPr>
                        <a:t>9</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dirty="0">
                          <a:effectLst>
                            <a:outerShdw blurRad="38100" dist="38100" dir="2700000" algn="tl">
                              <a:srgbClr val="000000">
                                <a:alpha val="43137"/>
                              </a:srgbClr>
                            </a:outerShdw>
                          </a:effectLst>
                        </a:rPr>
                        <a:t>20</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ctr" rtl="1">
                        <a:spcAft>
                          <a:spcPts val="0"/>
                        </a:spcAft>
                      </a:pPr>
                      <a:r>
                        <a:rPr lang="ar-SA" sz="1600" b="1" dirty="0">
                          <a:effectLst>
                            <a:outerShdw blurRad="38100" dist="38100" dir="2700000" algn="tl">
                              <a:srgbClr val="000000">
                                <a:alpha val="43137"/>
                              </a:srgbClr>
                            </a:outerShdw>
                          </a:effectLst>
                        </a:rPr>
                        <a:t>138</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algn="r" rtl="1">
                        <a:spcAft>
                          <a:spcPts val="0"/>
                        </a:spcAft>
                      </a:pPr>
                      <a:r>
                        <a:rPr lang="ar-SA" sz="1600" b="1" dirty="0">
                          <a:effectLst>
                            <a:outerShdw blurRad="38100" dist="38100" dir="2700000" algn="tl">
                              <a:srgbClr val="000000">
                                <a:alpha val="43137"/>
                              </a:srgbClr>
                            </a:outerShdw>
                          </a:effectLst>
                        </a:rPr>
                        <a:t> </a:t>
                      </a:r>
                      <a:endParaRPr lang="fr-F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224581134"/>
                  </a:ext>
                </a:extLst>
              </a:tr>
            </a:tbl>
          </a:graphicData>
        </a:graphic>
      </p:graphicFrame>
    </p:spTree>
    <p:extLst>
      <p:ext uri="{BB962C8B-B14F-4D97-AF65-F5344CB8AC3E}">
        <p14:creationId xmlns:p14="http://schemas.microsoft.com/office/powerpoint/2010/main" val="32075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5143" y="1814285"/>
            <a:ext cx="11901714" cy="4818743"/>
          </a:xfrm>
          <a:blipFill>
            <a:blip r:embed="rId2"/>
            <a:tile tx="0" ty="0" sx="100000" sy="100000" flip="none" algn="tl"/>
          </a:blipFill>
        </p:spPr>
        <p:txBody>
          <a:bodyPr/>
          <a:lstStyle/>
          <a:p>
            <a:pPr marL="457200" lvl="0" indent="-457200" algn="r" rtl="1">
              <a:buFont typeface="Wingdings" panose="05000000000000000000" pitchFamily="2" charset="2"/>
              <a:buChar char="q"/>
            </a:pPr>
            <a:r>
              <a:rPr lang="ar-DZ" sz="3200" b="1" u="sng" dirty="0">
                <a:solidFill>
                  <a:srgbClr val="00B0F0"/>
                </a:solidFill>
                <a:effectLst>
                  <a:outerShdw blurRad="38100" dist="38100" dir="2700000" algn="tl">
                    <a:srgbClr val="000000">
                      <a:alpha val="43137"/>
                    </a:srgbClr>
                  </a:outerShdw>
                </a:effectLst>
              </a:rPr>
              <a:t>الجزء النظري</a:t>
            </a:r>
            <a:r>
              <a:rPr lang="ar-DZ" sz="3200" b="1" dirty="0">
                <a:solidFill>
                  <a:srgbClr val="00B0F0"/>
                </a:solidFill>
                <a:effectLst>
                  <a:outerShdw blurRad="38100" dist="38100" dir="2700000" algn="tl">
                    <a:srgbClr val="000000">
                      <a:alpha val="43137"/>
                    </a:srgbClr>
                  </a:outerShdw>
                </a:effectLst>
              </a:rPr>
              <a:t>:   </a:t>
            </a:r>
            <a:r>
              <a:rPr lang="ar-DZ" sz="3200" b="1" dirty="0">
                <a:solidFill>
                  <a:srgbClr val="FFFF00"/>
                </a:solidFill>
                <a:effectLst>
                  <a:outerShdw blurRad="38100" dist="38100" dir="2700000" algn="tl">
                    <a:srgbClr val="000000">
                      <a:alpha val="43137"/>
                    </a:srgbClr>
                  </a:outerShdw>
                </a:effectLst>
              </a:rPr>
              <a:t>اجب عن الأسئلة التالية:</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1- إذا كان في إمكان منشأة أن تتنازل عن  وحدتين من رأس المال نتيجة زيادة كمية العمل المستخدمة بوحدة واحدة مع الإبقاء على الإنتاج نفس المنتج، ما هو المعدل الحدي للإحلال الفني؟.</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2- كيف يتم حساب مرونة الطلب السعرية ، و فيما تفيدنا؟.</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3- إذا كانت لدينا حالة غلة الحجم ثابتة ثم زيدت كمية العمل المستخدمة في وحدة الزمن بنسبة 10</a:t>
            </a:r>
            <a:r>
              <a:rPr lang="en-US" sz="3200" b="1" dirty="0">
                <a:solidFill>
                  <a:srgbClr val="FFFF00"/>
                </a:solidFill>
                <a:effectLst>
                  <a:outerShdw blurRad="38100" dist="38100" dir="2700000" algn="tl">
                    <a:srgbClr val="000000">
                      <a:alpha val="43137"/>
                    </a:srgbClr>
                  </a:outerShdw>
                </a:effectLst>
              </a:rPr>
              <a:t>%</a:t>
            </a:r>
            <a:r>
              <a:rPr lang="ar-DZ" sz="3200" b="1" dirty="0">
                <a:solidFill>
                  <a:srgbClr val="FFFF00"/>
                </a:solidFill>
                <a:effectLst>
                  <a:outerShdw blurRad="38100" dist="38100" dir="2700000" algn="tl">
                    <a:srgbClr val="000000">
                      <a:alpha val="43137"/>
                    </a:srgbClr>
                  </a:outerShdw>
                </a:effectLst>
              </a:rPr>
              <a:t> مع الإبقاء على رأس المال ثابتا فإن الناتج ما ذا يحدث له ؟</a:t>
            </a:r>
            <a:endParaRPr lang="fr-FR" sz="3200" b="1" dirty="0">
              <a:solidFill>
                <a:srgbClr val="FFFF00"/>
              </a:solidFill>
              <a:effectLst>
                <a:outerShdw blurRad="38100" dist="38100" dir="2700000" algn="tl">
                  <a:srgbClr val="000000">
                    <a:alpha val="43137"/>
                  </a:srgbClr>
                </a:outerShdw>
              </a:effectLst>
            </a:endParaRPr>
          </a:p>
          <a:p>
            <a:pPr marL="457200" indent="-457200" algn="r" rtl="1">
              <a:buFont typeface="Wingdings" panose="05000000000000000000" pitchFamily="2" charset="2"/>
              <a:buChar char="q"/>
            </a:pPr>
            <a:endParaRPr lang="fr-FR" sz="2800" b="1" u="sng" dirty="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ctrTitle"/>
          </p:nvPr>
        </p:nvSpPr>
        <p:spPr>
          <a:xfrm>
            <a:off x="144463" y="165100"/>
            <a:ext cx="11903075" cy="140244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ar-DZ" sz="4800" b="1" dirty="0">
                <a:solidFill>
                  <a:srgbClr val="002060"/>
                </a:solidFill>
                <a:effectLst>
                  <a:outerShdw blurRad="38100" dist="38100" dir="2700000" algn="tl">
                    <a:srgbClr val="000000">
                      <a:alpha val="43137"/>
                    </a:srgbClr>
                  </a:outerShdw>
                </a:effectLst>
              </a:rPr>
              <a:t>الاختبار التطبيقي الثالث:</a:t>
            </a:r>
            <a:endParaRPr lang="en-US" sz="4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098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5143" y="1436687"/>
            <a:ext cx="11902395" cy="5312455"/>
          </a:xfrm>
          <a:blipFill>
            <a:blip r:embed="rId2"/>
            <a:tile tx="0" ty="0" sx="100000" sy="100000" flip="none" algn="tl"/>
          </a:blipFill>
        </p:spPr>
        <p:txBody>
          <a:bodyPr>
            <a:noAutofit/>
          </a:bodyPr>
          <a:lstStyle/>
          <a:p>
            <a:pPr lvl="0" algn="r" rtl="1"/>
            <a:r>
              <a:rPr lang="ar-DZ" sz="3200" b="1" dirty="0">
                <a:solidFill>
                  <a:srgbClr val="C00000"/>
                </a:solidFill>
                <a:effectLst>
                  <a:outerShdw blurRad="38100" dist="38100" dir="2700000" algn="tl">
                    <a:srgbClr val="000000">
                      <a:alpha val="43137"/>
                    </a:srgbClr>
                  </a:outerShdw>
                </a:effectLst>
              </a:rPr>
              <a:t>لدينا دالة الإنتاج التالية في المدى القصير:     </a:t>
            </a:r>
            <a:r>
              <a:rPr lang="en-US" sz="3200" b="1" i="1" dirty="0">
                <a:solidFill>
                  <a:srgbClr val="7030A0"/>
                </a:solidFill>
                <a:effectLst>
                  <a:outerShdw blurRad="38100" dist="38100" dir="2700000" algn="tl">
                    <a:srgbClr val="000000">
                      <a:alpha val="43137"/>
                    </a:srgbClr>
                  </a:outerShdw>
                </a:effectLst>
              </a:rPr>
              <a:t>Q= 10LK</a:t>
            </a:r>
            <a:r>
              <a:rPr lang="en-US" sz="3200" b="1" i="1" baseline="30000" dirty="0">
                <a:solidFill>
                  <a:srgbClr val="7030A0"/>
                </a:solidFill>
                <a:effectLst>
                  <a:outerShdw blurRad="38100" dist="38100" dir="2700000" algn="tl">
                    <a:srgbClr val="000000">
                      <a:alpha val="43137"/>
                    </a:srgbClr>
                  </a:outerShdw>
                </a:effectLst>
              </a:rPr>
              <a:t>2</a:t>
            </a:r>
            <a:r>
              <a:rPr lang="en-US" sz="3200" b="1" i="1" dirty="0">
                <a:solidFill>
                  <a:srgbClr val="7030A0"/>
                </a:solidFill>
                <a:effectLst>
                  <a:outerShdw blurRad="38100" dist="38100" dir="2700000" algn="tl">
                    <a:srgbClr val="000000">
                      <a:alpha val="43137"/>
                    </a:srgbClr>
                  </a:outerShdw>
                </a:effectLst>
              </a:rPr>
              <a:t> – (LK)</a:t>
            </a:r>
            <a:r>
              <a:rPr lang="en-US" sz="3200" b="1" i="1" baseline="30000" dirty="0">
                <a:solidFill>
                  <a:srgbClr val="7030A0"/>
                </a:solidFill>
                <a:effectLst>
                  <a:outerShdw blurRad="38100" dist="38100" dir="2700000" algn="tl">
                    <a:srgbClr val="000000">
                      <a:alpha val="43137"/>
                    </a:srgbClr>
                  </a:outerShdw>
                </a:effectLst>
              </a:rPr>
              <a:t>3</a:t>
            </a:r>
            <a:endParaRPr lang="fr-FR" sz="3200" b="1" dirty="0">
              <a:solidFill>
                <a:srgbClr val="7030A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نفرض أن عنصر رأس المال ثابت ويعادل </a:t>
            </a:r>
            <a:r>
              <a:rPr lang="en-US" sz="3200" b="1" dirty="0">
                <a:solidFill>
                  <a:srgbClr val="C00000"/>
                </a:solidFill>
                <a:effectLst>
                  <a:outerShdw blurRad="38100" dist="38100" dir="2700000" algn="tl">
                    <a:srgbClr val="000000">
                      <a:alpha val="43137"/>
                    </a:srgbClr>
                  </a:outerShdw>
                </a:effectLst>
              </a:rPr>
              <a:t>K = 2</a:t>
            </a:r>
            <a:r>
              <a:rPr lang="ar-DZ" sz="3200" b="1" dirty="0">
                <a:solidFill>
                  <a:srgbClr val="C00000"/>
                </a:solidFill>
                <a:effectLst>
                  <a:outerShdw blurRad="38100" dist="38100" dir="2700000" algn="tl">
                    <a:srgbClr val="000000">
                      <a:alpha val="43137"/>
                    </a:srgbClr>
                  </a:outerShdw>
                </a:effectLst>
              </a:rPr>
              <a:t> وأن </a:t>
            </a:r>
            <a:r>
              <a:rPr lang="en-US" sz="3200" b="1" dirty="0">
                <a:solidFill>
                  <a:srgbClr val="C00000"/>
                </a:solidFill>
                <a:effectLst>
                  <a:outerShdw blurRad="38100" dist="38100" dir="2700000" algn="tl">
                    <a:srgbClr val="000000">
                      <a:alpha val="43137"/>
                    </a:srgbClr>
                  </a:outerShdw>
                </a:effectLst>
              </a:rPr>
              <a:t>L</a:t>
            </a:r>
            <a:r>
              <a:rPr lang="ar-DZ" sz="3200" b="1" dirty="0">
                <a:solidFill>
                  <a:srgbClr val="C00000"/>
                </a:solidFill>
                <a:effectLst>
                  <a:outerShdw blurRad="38100" dist="38100" dir="2700000" algn="tl">
                    <a:srgbClr val="000000">
                      <a:alpha val="43137"/>
                    </a:srgbClr>
                  </a:outerShdw>
                </a:effectLst>
              </a:rPr>
              <a:t> يمثل عنصر العمل و </a:t>
            </a:r>
            <a:r>
              <a:rPr lang="en-US" sz="3200" b="1" dirty="0">
                <a:solidFill>
                  <a:srgbClr val="C00000"/>
                </a:solidFill>
                <a:effectLst>
                  <a:outerShdw blurRad="38100" dist="38100" dir="2700000" algn="tl">
                    <a:srgbClr val="000000">
                      <a:alpha val="43137"/>
                    </a:srgbClr>
                  </a:outerShdw>
                </a:effectLst>
              </a:rPr>
              <a:t>Q</a:t>
            </a:r>
            <a:r>
              <a:rPr lang="ar-DZ" sz="3200" b="1" dirty="0">
                <a:solidFill>
                  <a:srgbClr val="C00000"/>
                </a:solidFill>
                <a:effectLst>
                  <a:outerShdw blurRad="38100" dist="38100" dir="2700000" algn="tl">
                    <a:srgbClr val="000000">
                      <a:alpha val="43137"/>
                    </a:srgbClr>
                  </a:outerShdw>
                </a:effectLst>
              </a:rPr>
              <a:t> تمثل الإنتاج الكلي.</a:t>
            </a:r>
            <a:endParaRPr lang="fr-FR" sz="3200" b="1" dirty="0">
              <a:solidFill>
                <a:srgbClr val="C00000"/>
              </a:solidFill>
              <a:effectLst>
                <a:outerShdw blurRad="38100" dist="38100" dir="2700000" algn="tl">
                  <a:srgbClr val="000000">
                    <a:alpha val="43137"/>
                  </a:srgbClr>
                </a:outerShdw>
              </a:effectLst>
            </a:endParaRPr>
          </a:p>
          <a:p>
            <a:pPr lvl="0" algn="r" rtl="1"/>
            <a:r>
              <a:rPr lang="ar-DZ" sz="3200" b="1" dirty="0">
                <a:solidFill>
                  <a:srgbClr val="00B050"/>
                </a:solidFill>
                <a:effectLst>
                  <a:outerShdw blurRad="38100" dist="38100" dir="2700000" algn="tl">
                    <a:srgbClr val="000000">
                      <a:alpha val="43137"/>
                    </a:srgbClr>
                  </a:outerShdw>
                </a:effectLst>
              </a:rPr>
              <a:t>1- ما هو مقدار العمل الذي يحقق أعظم إنتاج كلي ممكن ؟.</a:t>
            </a:r>
            <a:endParaRPr lang="fr-FR" sz="3200" b="1" dirty="0">
              <a:solidFill>
                <a:srgbClr val="00B050"/>
              </a:solidFill>
              <a:effectLst>
                <a:outerShdw blurRad="38100" dist="38100" dir="2700000" algn="tl">
                  <a:srgbClr val="000000">
                    <a:alpha val="43137"/>
                  </a:srgbClr>
                </a:outerShdw>
              </a:effectLst>
            </a:endParaRPr>
          </a:p>
          <a:p>
            <a:pPr lvl="0" algn="r" rtl="1"/>
            <a:r>
              <a:rPr lang="ar-DZ" sz="3200" b="1" dirty="0">
                <a:solidFill>
                  <a:srgbClr val="0070C0"/>
                </a:solidFill>
                <a:effectLst>
                  <a:outerShdw blurRad="38100" dist="38100" dir="2700000" algn="tl">
                    <a:srgbClr val="000000">
                      <a:alpha val="43137"/>
                    </a:srgbClr>
                  </a:outerShdw>
                </a:effectLst>
              </a:rPr>
              <a:t>2- ما هو مقدار عدد العمال الذي تلتقي عنده منحنيات الناتج الحدي والناتج المتوسط ؟.</a:t>
            </a:r>
            <a:endParaRPr lang="fr-FR" sz="3200" b="1" dirty="0">
              <a:solidFill>
                <a:srgbClr val="0070C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3- ما هي أهمية نقطة التقاء منحنى الناتج الحدي والناتج المتوسط في تحليل سلوك المنتج في الأجل القصير و كذا العلاقة بينهما ؟.</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C00000"/>
                </a:solidFill>
                <a:effectLst>
                  <a:outerShdw blurRad="38100" dist="38100" dir="2700000" algn="tl">
                    <a:srgbClr val="000000">
                      <a:alpha val="43137"/>
                    </a:srgbClr>
                  </a:outerShdw>
                </a:effectLst>
              </a:rPr>
              <a:t>4- حدد مراحل الإنتاج.</a:t>
            </a:r>
            <a:endParaRPr lang="fr-FR" sz="3200" b="1" dirty="0">
              <a:solidFill>
                <a:srgbClr val="C00000"/>
              </a:solidFill>
              <a:effectLst>
                <a:outerShdw blurRad="38100" dist="38100" dir="2700000" algn="tl">
                  <a:srgbClr val="000000">
                    <a:alpha val="43137"/>
                  </a:srgbClr>
                </a:outerShdw>
              </a:effectLst>
            </a:endParaRPr>
          </a:p>
          <a:p>
            <a:pPr lvl="0" algn="r" rtl="1"/>
            <a:r>
              <a:rPr lang="ar-DZ" sz="3200" b="1" dirty="0">
                <a:solidFill>
                  <a:srgbClr val="0070C0"/>
                </a:solidFill>
                <a:effectLst>
                  <a:outerShdw blurRad="38100" dist="38100" dir="2700000" algn="tl">
                    <a:srgbClr val="000000">
                      <a:alpha val="43137"/>
                    </a:srgbClr>
                  </a:outerShdw>
                </a:effectLst>
              </a:rPr>
              <a:t>5- اذا كان </a:t>
            </a:r>
            <a:r>
              <a:rPr lang="fr-FR" sz="3200" b="1" dirty="0">
                <a:solidFill>
                  <a:srgbClr val="0070C0"/>
                </a:solidFill>
                <a:effectLst>
                  <a:outerShdw blurRad="38100" dist="38100" dir="2700000" algn="tl">
                    <a:srgbClr val="000000">
                      <a:alpha val="43137"/>
                    </a:srgbClr>
                  </a:outerShdw>
                </a:effectLst>
              </a:rPr>
              <a:t>K </a:t>
            </a:r>
            <a:r>
              <a:rPr lang="ar-DZ" sz="3200" b="1" dirty="0">
                <a:solidFill>
                  <a:srgbClr val="0070C0"/>
                </a:solidFill>
                <a:effectLst>
                  <a:outerShdw blurRad="38100" dist="38100" dir="2700000" algn="tl">
                    <a:srgbClr val="000000">
                      <a:alpha val="43137"/>
                    </a:srgbClr>
                  </a:outerShdw>
                </a:effectLst>
              </a:rPr>
              <a:t> و </a:t>
            </a:r>
            <a:r>
              <a:rPr lang="fr-FR" sz="3200" b="1" dirty="0">
                <a:solidFill>
                  <a:srgbClr val="0070C0"/>
                </a:solidFill>
                <a:effectLst>
                  <a:outerShdw blurRad="38100" dist="38100" dir="2700000" algn="tl">
                    <a:srgbClr val="000000">
                      <a:alpha val="43137"/>
                    </a:srgbClr>
                  </a:outerShdw>
                </a:effectLst>
              </a:rPr>
              <a:t>L</a:t>
            </a:r>
            <a:r>
              <a:rPr lang="ar-DZ" sz="3200" b="1" dirty="0">
                <a:solidFill>
                  <a:srgbClr val="0070C0"/>
                </a:solidFill>
                <a:effectLst>
                  <a:outerShdw blurRad="38100" dist="38100" dir="2700000" algn="tl">
                    <a:srgbClr val="000000">
                      <a:alpha val="43137"/>
                    </a:srgbClr>
                  </a:outerShdw>
                </a:effectLst>
              </a:rPr>
              <a:t> متغيران حدد طبيعة غلة الحجم.</a:t>
            </a:r>
            <a:endParaRPr lang="fr-FR" sz="3200" b="1" dirty="0">
              <a:solidFill>
                <a:srgbClr val="0070C0"/>
              </a:solidFill>
              <a:effectLst>
                <a:outerShdw blurRad="38100" dist="38100" dir="2700000" algn="tl">
                  <a:srgbClr val="000000">
                    <a:alpha val="43137"/>
                  </a:srgbClr>
                </a:outerShdw>
              </a:effectLst>
            </a:endParaRPr>
          </a:p>
          <a:p>
            <a:endParaRPr lang="fr-FR" sz="2800" dirty="0"/>
          </a:p>
        </p:txBody>
      </p:sp>
      <p:sp>
        <p:nvSpPr>
          <p:cNvPr id="4" name="Title 1"/>
          <p:cNvSpPr>
            <a:spLocks noGrp="1"/>
          </p:cNvSpPr>
          <p:nvPr>
            <p:ph type="ctrTitle"/>
          </p:nvPr>
        </p:nvSpPr>
        <p:spPr>
          <a:xfrm>
            <a:off x="145143" y="222250"/>
            <a:ext cx="11902395" cy="121443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ar-DZ" sz="4800" b="1" dirty="0">
                <a:solidFill>
                  <a:srgbClr val="002060"/>
                </a:solidFill>
                <a:effectLst>
                  <a:outerShdw blurRad="38100" dist="38100" dir="2700000" algn="tl">
                    <a:srgbClr val="000000">
                      <a:alpha val="43137"/>
                    </a:srgbClr>
                  </a:outerShdw>
                </a:effectLst>
              </a:rPr>
              <a:t>التمرين :</a:t>
            </a:r>
            <a:endParaRPr lang="en-US" sz="4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23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F47C03F-4267-45F7-86EC-DB600570DA04}"/>
              </a:ext>
            </a:extLst>
          </p:cNvPr>
          <p:cNvSpPr>
            <a:spLocks noGrp="1"/>
          </p:cNvSpPr>
          <p:nvPr>
            <p:ph type="subTitle" idx="1"/>
          </p:nvPr>
        </p:nvSpPr>
        <p:spPr>
          <a:xfrm>
            <a:off x="110836" y="1607127"/>
            <a:ext cx="11942618" cy="5084473"/>
          </a:xfrm>
          <a:blipFill>
            <a:blip r:embed="rId2"/>
            <a:tile tx="0" ty="0" sx="100000" sy="100000" flip="none" algn="tl"/>
          </a:blipFill>
        </p:spPr>
        <p:txBody>
          <a:bodyPr>
            <a:normAutofit/>
          </a:bodyPr>
          <a:lstStyle/>
          <a:p>
            <a:pPr marL="457200" lvl="0" indent="-457200" algn="r" rtl="1">
              <a:buFont typeface="Wingdings" panose="05000000000000000000" pitchFamily="2" charset="2"/>
              <a:buChar char="q"/>
            </a:pPr>
            <a:r>
              <a:rPr lang="ar-DZ" sz="2800" b="1" u="sng" dirty="0">
                <a:solidFill>
                  <a:srgbClr val="C00000"/>
                </a:solidFill>
                <a:cs typeface="AdvertisingExtraBold" pitchFamily="2" charset="-78"/>
              </a:rPr>
              <a:t>التمرين الأول</a:t>
            </a:r>
            <a:r>
              <a:rPr lang="ar-DZ" sz="2800" b="1" dirty="0">
                <a:solidFill>
                  <a:srgbClr val="C00000"/>
                </a:solidFill>
              </a:rPr>
              <a:t>: </a:t>
            </a:r>
            <a:r>
              <a:rPr lang="ar-DZ" sz="3600" b="1" dirty="0">
                <a:solidFill>
                  <a:srgbClr val="0070C0"/>
                </a:solidFill>
              </a:rPr>
              <a:t>اذا قدرت الانتاجية المتوسطة لمؤسسة ما على الشكل التالي:</a:t>
            </a:r>
            <a:endParaRPr lang="fr-FR" sz="3600" b="1" dirty="0">
              <a:solidFill>
                <a:srgbClr val="0070C0"/>
              </a:solidFill>
            </a:endParaRPr>
          </a:p>
          <a:p>
            <a:pPr rtl="1"/>
            <a:r>
              <a:rPr lang="fr-FR" sz="3600" b="1" dirty="0">
                <a:solidFill>
                  <a:srgbClr val="002060"/>
                </a:solidFill>
                <a:effectLst>
                  <a:outerShdw blurRad="38100" dist="38100" dir="2700000" algn="tl">
                    <a:srgbClr val="000000">
                      <a:alpha val="43137"/>
                    </a:srgbClr>
                  </a:outerShdw>
                </a:effectLst>
              </a:rPr>
              <a:t>AP</a:t>
            </a:r>
            <a:r>
              <a:rPr lang="fr-FR" sz="3600" b="1" baseline="-25000" dirty="0">
                <a:solidFill>
                  <a:srgbClr val="002060"/>
                </a:solidFill>
                <a:effectLst>
                  <a:outerShdw blurRad="38100" dist="38100" dir="2700000" algn="tl">
                    <a:srgbClr val="000000">
                      <a:alpha val="43137"/>
                    </a:srgbClr>
                  </a:outerShdw>
                </a:effectLst>
              </a:rPr>
              <a:t>L</a:t>
            </a:r>
            <a:r>
              <a:rPr lang="fr-FR" sz="3600" b="1" dirty="0">
                <a:solidFill>
                  <a:srgbClr val="002060"/>
                </a:solidFill>
                <a:effectLst>
                  <a:outerShdw blurRad="38100" dist="38100" dir="2700000" algn="tl">
                    <a:srgbClr val="000000">
                      <a:alpha val="43137"/>
                    </a:srgbClr>
                  </a:outerShdw>
                </a:effectLst>
              </a:rPr>
              <a:t> = 30 + 12 L  - L</a:t>
            </a:r>
            <a:r>
              <a:rPr lang="fr-FR" sz="3600" b="1" baseline="30000" dirty="0">
                <a:solidFill>
                  <a:srgbClr val="002060"/>
                </a:solidFill>
                <a:effectLst>
                  <a:outerShdw blurRad="38100" dist="38100" dir="2700000" algn="tl">
                    <a:srgbClr val="000000">
                      <a:alpha val="43137"/>
                    </a:srgbClr>
                  </a:outerShdw>
                </a:effectLst>
              </a:rPr>
              <a:t>2</a:t>
            </a:r>
            <a:endParaRPr lang="fr-FR" sz="3600" b="1" dirty="0">
              <a:solidFill>
                <a:srgbClr val="002060"/>
              </a:solidFill>
              <a:effectLst>
                <a:outerShdw blurRad="38100" dist="38100" dir="2700000" algn="tl">
                  <a:srgbClr val="000000">
                    <a:alpha val="43137"/>
                  </a:srgbClr>
                </a:outerShdw>
              </a:effectLst>
            </a:endParaRPr>
          </a:p>
          <a:p>
            <a:pPr algn="r" rtl="1"/>
            <a:r>
              <a:rPr lang="ar-DZ" sz="3600" b="1" dirty="0">
                <a:solidFill>
                  <a:srgbClr val="0070C0"/>
                </a:solidFill>
              </a:rPr>
              <a:t>حيث</a:t>
            </a:r>
            <a:r>
              <a:rPr lang="fr-FR" sz="3600" b="1" dirty="0">
                <a:solidFill>
                  <a:srgbClr val="0070C0"/>
                </a:solidFill>
              </a:rPr>
              <a:t>L  </a:t>
            </a:r>
            <a:r>
              <a:rPr lang="ar-DZ" sz="3600" b="1" dirty="0">
                <a:solidFill>
                  <a:srgbClr val="0070C0"/>
                </a:solidFill>
              </a:rPr>
              <a:t> يمثل حجم العمالة المستخدمة.</a:t>
            </a:r>
            <a:endParaRPr lang="fr-FR" sz="3600" b="1" dirty="0">
              <a:solidFill>
                <a:srgbClr val="0070C0"/>
              </a:solidFill>
            </a:endParaRPr>
          </a:p>
          <a:p>
            <a:pPr algn="r" rtl="1"/>
            <a:r>
              <a:rPr lang="ar-DZ" sz="3600" b="1" u="sng" dirty="0">
                <a:solidFill>
                  <a:srgbClr val="C00000"/>
                </a:solidFill>
              </a:rPr>
              <a:t>المطلوب:</a:t>
            </a:r>
            <a:r>
              <a:rPr lang="ar-DZ" sz="3600" b="1" dirty="0">
                <a:solidFill>
                  <a:srgbClr val="C00000"/>
                </a:solidFill>
              </a:rPr>
              <a:t> </a:t>
            </a:r>
            <a:r>
              <a:rPr lang="ar-DZ" sz="3600" b="1" dirty="0">
                <a:solidFill>
                  <a:srgbClr val="002060"/>
                </a:solidFill>
              </a:rPr>
              <a:t>- عن اي فترة زمنية نتحدث و لماذا. حدد الانتاجية الحدية للعمل</a:t>
            </a:r>
            <a:r>
              <a:rPr lang="fr-FR" sz="3600" b="1" dirty="0">
                <a:solidFill>
                  <a:srgbClr val="002060"/>
                </a:solidFill>
              </a:rPr>
              <a:t>MPL</a:t>
            </a:r>
            <a:r>
              <a:rPr lang="ar-DZ" sz="3600" b="1" dirty="0">
                <a:solidFill>
                  <a:srgbClr val="002060"/>
                </a:solidFill>
              </a:rPr>
              <a:t>.</a:t>
            </a:r>
            <a:endParaRPr lang="fr-FR" sz="3600" b="1" dirty="0">
              <a:solidFill>
                <a:srgbClr val="002060"/>
              </a:solidFill>
            </a:endParaRPr>
          </a:p>
          <a:p>
            <a:pPr lvl="0" algn="r" rtl="1"/>
            <a:r>
              <a:rPr lang="ar-DZ" sz="3600" b="1" dirty="0">
                <a:solidFill>
                  <a:srgbClr val="002060"/>
                </a:solidFill>
              </a:rPr>
              <a:t>حدد عدد مناصب  العمل المتوفرة في حدود المنطقة Ι و ∏ و ΙΙΙ ؟.</a:t>
            </a:r>
            <a:endParaRPr lang="fr-FR" sz="3600" b="1" dirty="0">
              <a:solidFill>
                <a:srgbClr val="002060"/>
              </a:solidFill>
            </a:endParaRPr>
          </a:p>
          <a:p>
            <a:pPr lvl="0" algn="r" rtl="1"/>
            <a:r>
              <a:rPr lang="ar-DZ" sz="3600" b="1" dirty="0">
                <a:solidFill>
                  <a:srgbClr val="002060"/>
                </a:solidFill>
              </a:rPr>
              <a:t>ماهي المنطقة المفضلة اقتصاديا بعد تبيان خصائص كل منطقة انتاجية.</a:t>
            </a:r>
            <a:endParaRPr lang="fr-FR" sz="3600" b="1" dirty="0">
              <a:solidFill>
                <a:srgbClr val="002060"/>
              </a:solidFill>
            </a:endParaRPr>
          </a:p>
          <a:p>
            <a:endParaRPr lang="fr-FR" dirty="0"/>
          </a:p>
        </p:txBody>
      </p:sp>
      <p:sp>
        <p:nvSpPr>
          <p:cNvPr id="4" name="Title 1">
            <a:extLst>
              <a:ext uri="{FF2B5EF4-FFF2-40B4-BE49-F238E27FC236}">
                <a16:creationId xmlns:a16="http://schemas.microsoft.com/office/drawing/2014/main" id="{E523FD21-B376-41F2-A0C5-385285846898}"/>
              </a:ext>
            </a:extLst>
          </p:cNvPr>
          <p:cNvSpPr>
            <a:spLocks noGrp="1"/>
          </p:cNvSpPr>
          <p:nvPr>
            <p:ph type="ctrTitle"/>
          </p:nvPr>
        </p:nvSpPr>
        <p:spPr>
          <a:xfrm>
            <a:off x="111125" y="166688"/>
            <a:ext cx="11942763" cy="1287462"/>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ال</a:t>
            </a:r>
            <a:r>
              <a:rPr lang="ar-DZ" b="1" dirty="0">
                <a:solidFill>
                  <a:srgbClr val="002060"/>
                </a:solidFill>
                <a:effectLst>
                  <a:outerShdw blurRad="38100" dist="38100" dir="2700000" algn="tl">
                    <a:srgbClr val="000000">
                      <a:alpha val="43137"/>
                    </a:srgbClr>
                  </a:outerShdw>
                </a:effectLst>
              </a:rPr>
              <a:t>اختبار</a:t>
            </a:r>
            <a:r>
              <a:rPr lang="ar-AE" b="1" dirty="0">
                <a:solidFill>
                  <a:srgbClr val="002060"/>
                </a:solidFill>
                <a:effectLst>
                  <a:outerShdw blurRad="38100" dist="38100" dir="2700000" algn="tl">
                    <a:srgbClr val="000000">
                      <a:alpha val="43137"/>
                    </a:srgbClr>
                  </a:outerShdw>
                </a:effectLst>
              </a:rPr>
              <a:t> التطبيقي </a:t>
            </a:r>
            <a:r>
              <a:rPr lang="ar-DZ" b="1" dirty="0">
                <a:solidFill>
                  <a:srgbClr val="002060"/>
                </a:solidFill>
                <a:effectLst>
                  <a:outerShdw blurRad="38100" dist="38100" dir="2700000" algn="tl">
                    <a:srgbClr val="000000">
                      <a:alpha val="43137"/>
                    </a:srgbClr>
                  </a:outerShdw>
                </a:effectLst>
              </a:rPr>
              <a:t>الرابع ( مقترح)</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953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CEFACC-DF46-48D9-AFF9-B3AF63D92C55}"/>
              </a:ext>
            </a:extLst>
          </p:cNvPr>
          <p:cNvSpPr>
            <a:spLocks noGrp="1"/>
          </p:cNvSpPr>
          <p:nvPr>
            <p:ph type="subTitle" idx="1"/>
          </p:nvPr>
        </p:nvSpPr>
        <p:spPr>
          <a:xfrm>
            <a:off x="110834" y="1454582"/>
            <a:ext cx="11942619" cy="5223163"/>
          </a:xfrm>
          <a:blipFill>
            <a:blip r:embed="rId2"/>
            <a:tile tx="0" ty="0" sx="100000" sy="100000" flip="none" algn="tl"/>
          </a:blipFill>
        </p:spPr>
        <p:txBody>
          <a:bodyPr>
            <a:normAutofit/>
          </a:bodyPr>
          <a:lstStyle/>
          <a:p>
            <a:pPr lvl="0" algn="r" rtl="1"/>
            <a:r>
              <a:rPr lang="ar-DZ" sz="3200" b="1" dirty="0">
                <a:solidFill>
                  <a:srgbClr val="FFFF00"/>
                </a:solidFill>
                <a:effectLst>
                  <a:outerShdw blurRad="38100" dist="38100" dir="2700000" algn="tl">
                    <a:srgbClr val="000000">
                      <a:alpha val="43137"/>
                    </a:srgbClr>
                  </a:outerShdw>
                </a:effectLst>
              </a:rPr>
              <a:t>لتكن دالة الطلب التي تواجه المحتكر هي:            </a:t>
            </a:r>
            <a:r>
              <a:rPr lang="fr-FR" sz="3200" b="1" dirty="0">
                <a:solidFill>
                  <a:srgbClr val="FFFF00"/>
                </a:solidFill>
                <a:effectLst>
                  <a:outerShdw blurRad="38100" dist="38100" dir="2700000" algn="tl">
                    <a:srgbClr val="000000">
                      <a:alpha val="43137"/>
                    </a:srgbClr>
                  </a:outerShdw>
                </a:effectLst>
              </a:rPr>
              <a:t>P=100 -2 Q</a:t>
            </a:r>
          </a:p>
          <a:p>
            <a:pPr lvl="0" algn="r" rtl="1"/>
            <a:r>
              <a:rPr lang="ar-DZ" sz="3200" b="1" dirty="0">
                <a:solidFill>
                  <a:srgbClr val="FFFF00"/>
                </a:solidFill>
                <a:effectLst>
                  <a:outerShdw blurRad="38100" dist="38100" dir="2700000" algn="tl">
                    <a:srgbClr val="000000">
                      <a:alpha val="43137"/>
                    </a:srgbClr>
                  </a:outerShdw>
                </a:effectLst>
              </a:rPr>
              <a:t>دالة الطلب في السوق الأولى هي:                 </a:t>
            </a:r>
            <a:r>
              <a:rPr lang="fr-FR" sz="3200" b="1" dirty="0">
                <a:solidFill>
                  <a:srgbClr val="FFFF00"/>
                </a:solidFill>
                <a:effectLst>
                  <a:outerShdw blurRad="38100" dist="38100" dir="2700000" algn="tl">
                    <a:srgbClr val="000000">
                      <a:alpha val="43137"/>
                    </a:srgbClr>
                  </a:outerShdw>
                </a:effectLst>
              </a:rPr>
              <a:t>Q</a:t>
            </a:r>
            <a:r>
              <a:rPr lang="fr-FR" sz="3200" b="1" baseline="-25000" dirty="0">
                <a:solidFill>
                  <a:srgbClr val="FFFF00"/>
                </a:solidFill>
                <a:effectLst>
                  <a:outerShdw blurRad="38100" dist="38100" dir="2700000" algn="tl">
                    <a:srgbClr val="000000">
                      <a:alpha val="43137"/>
                    </a:srgbClr>
                  </a:outerShdw>
                </a:effectLst>
              </a:rPr>
              <a:t>1</a:t>
            </a:r>
            <a:r>
              <a:rPr lang="fr-FR" sz="3200" b="1" dirty="0">
                <a:solidFill>
                  <a:srgbClr val="FFFF00"/>
                </a:solidFill>
                <a:effectLst>
                  <a:outerShdw blurRad="38100" dist="38100" dir="2700000" algn="tl">
                    <a:srgbClr val="000000">
                      <a:alpha val="43137"/>
                    </a:srgbClr>
                  </a:outerShdw>
                </a:effectLst>
              </a:rPr>
              <a:t>=32 -0.3 P</a:t>
            </a:r>
            <a:r>
              <a:rPr lang="fr-FR" sz="3200" b="1" baseline="-25000" dirty="0">
                <a:solidFill>
                  <a:srgbClr val="FFFF00"/>
                </a:solidFill>
                <a:effectLst>
                  <a:outerShdw blurRad="38100" dist="38100" dir="2700000" algn="tl">
                    <a:srgbClr val="000000">
                      <a:alpha val="43137"/>
                    </a:srgbClr>
                  </a:outerShdw>
                </a:effectLst>
              </a:rPr>
              <a:t>1</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دالة الطلب في السوق الأولى هي:                </a:t>
            </a:r>
            <a:r>
              <a:rPr lang="fr-FR" sz="3200" b="1" dirty="0">
                <a:solidFill>
                  <a:srgbClr val="FFFF00"/>
                </a:solidFill>
                <a:effectLst>
                  <a:outerShdw blurRad="38100" dist="38100" dir="2700000" algn="tl">
                    <a:srgbClr val="000000">
                      <a:alpha val="43137"/>
                    </a:srgbClr>
                  </a:outerShdw>
                </a:effectLst>
              </a:rPr>
              <a:t>Q</a:t>
            </a:r>
            <a:r>
              <a:rPr lang="fr-FR" sz="3200" b="1" baseline="-25000" dirty="0">
                <a:solidFill>
                  <a:srgbClr val="FFFF00"/>
                </a:solidFill>
                <a:effectLst>
                  <a:outerShdw blurRad="38100" dist="38100" dir="2700000" algn="tl">
                    <a:srgbClr val="000000">
                      <a:alpha val="43137"/>
                    </a:srgbClr>
                  </a:outerShdw>
                </a:effectLst>
              </a:rPr>
              <a:t>2</a:t>
            </a:r>
            <a:r>
              <a:rPr lang="fr-FR" sz="3200" b="1" dirty="0">
                <a:solidFill>
                  <a:srgbClr val="FFFF00"/>
                </a:solidFill>
                <a:effectLst>
                  <a:outerShdw blurRad="38100" dist="38100" dir="2700000" algn="tl">
                    <a:srgbClr val="000000">
                      <a:alpha val="43137"/>
                    </a:srgbClr>
                  </a:outerShdw>
                </a:effectLst>
              </a:rPr>
              <a:t>=20 -0.2 P</a:t>
            </a:r>
            <a:r>
              <a:rPr lang="fr-FR" sz="3200" b="1" baseline="-25000" dirty="0">
                <a:solidFill>
                  <a:srgbClr val="FFFF00"/>
                </a:solidFill>
                <a:effectLst>
                  <a:outerShdw blurRad="38100" dist="38100" dir="2700000" algn="tl">
                    <a:srgbClr val="000000">
                      <a:alpha val="43137"/>
                    </a:srgbClr>
                  </a:outerShdw>
                </a:effectLst>
              </a:rPr>
              <a:t>2</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حيث:</a:t>
            </a:r>
            <a:r>
              <a:rPr lang="fr-FR" sz="3200" b="1" dirty="0">
                <a:solidFill>
                  <a:srgbClr val="FFFF00"/>
                </a:solidFill>
                <a:effectLst>
                  <a:outerShdw blurRad="38100" dist="38100" dir="2700000" algn="tl">
                    <a:srgbClr val="000000">
                      <a:alpha val="43137"/>
                    </a:srgbClr>
                  </a:outerShdw>
                </a:effectLst>
              </a:rPr>
              <a:t>Q=Q</a:t>
            </a:r>
            <a:r>
              <a:rPr lang="fr-FR" sz="3200" b="1" baseline="-25000" dirty="0">
                <a:solidFill>
                  <a:srgbClr val="FFFF00"/>
                </a:solidFill>
                <a:effectLst>
                  <a:outerShdw blurRad="38100" dist="38100" dir="2700000" algn="tl">
                    <a:srgbClr val="000000">
                      <a:alpha val="43137"/>
                    </a:srgbClr>
                  </a:outerShdw>
                </a:effectLst>
              </a:rPr>
              <a:t>1</a:t>
            </a:r>
            <a:r>
              <a:rPr lang="fr-FR" sz="3200" b="1" dirty="0">
                <a:solidFill>
                  <a:srgbClr val="FFFF00"/>
                </a:solidFill>
                <a:effectLst>
                  <a:outerShdw blurRad="38100" dist="38100" dir="2700000" algn="tl">
                    <a:srgbClr val="000000">
                      <a:alpha val="43137"/>
                    </a:srgbClr>
                  </a:outerShdw>
                </a:effectLst>
              </a:rPr>
              <a:t>+Q</a:t>
            </a:r>
            <a:r>
              <a:rPr lang="fr-FR" sz="3200" b="1" baseline="-25000" dirty="0">
                <a:solidFill>
                  <a:srgbClr val="FFFF00"/>
                </a:solidFill>
                <a:effectLst>
                  <a:outerShdw blurRad="38100" dist="38100" dir="2700000" algn="tl">
                    <a:srgbClr val="000000">
                      <a:alpha val="43137"/>
                    </a:srgbClr>
                  </a:outerShdw>
                </a:effectLst>
              </a:rPr>
              <a:t>2</a:t>
            </a:r>
            <a:r>
              <a:rPr lang="fr-FR" sz="3200" b="1" dirty="0">
                <a:solidFill>
                  <a:srgbClr val="FFFF00"/>
                </a:solidFill>
                <a:effectLst>
                  <a:outerShdw blurRad="38100" dist="38100" dir="2700000" algn="tl">
                    <a:srgbClr val="000000">
                      <a:alpha val="43137"/>
                    </a:srgbClr>
                  </a:outerShdw>
                </a:effectLst>
              </a:rPr>
              <a:t>  </a:t>
            </a:r>
            <a:r>
              <a:rPr lang="ar-DZ" sz="3200" b="1" dirty="0">
                <a:solidFill>
                  <a:srgbClr val="FFFF00"/>
                </a:solidFill>
                <a:effectLst>
                  <a:outerShdw blurRad="38100" dist="38100" dir="2700000" algn="tl">
                    <a:srgbClr val="000000">
                      <a:alpha val="43137"/>
                    </a:srgbClr>
                  </a:outerShdw>
                </a:effectLst>
              </a:rPr>
              <a:t>     </a:t>
            </a:r>
            <a:r>
              <a:rPr lang="fr-FR" sz="3200" b="1" dirty="0">
                <a:solidFill>
                  <a:srgbClr val="FFFF00"/>
                </a:solidFill>
                <a:effectLst>
                  <a:outerShdw blurRad="38100" dist="38100" dir="2700000" algn="tl">
                    <a:srgbClr val="000000">
                      <a:alpha val="43137"/>
                    </a:srgbClr>
                  </a:outerShdw>
                </a:effectLst>
              </a:rPr>
              <a:t>    </a:t>
            </a:r>
            <a:r>
              <a:rPr lang="ar-DZ" sz="3200" b="1" dirty="0">
                <a:solidFill>
                  <a:srgbClr val="FFFF00"/>
                </a:solidFill>
                <a:effectLst>
                  <a:outerShdw blurRad="38100" dist="38100" dir="2700000" algn="tl">
                    <a:srgbClr val="000000">
                      <a:alpha val="43137"/>
                    </a:srgbClr>
                  </a:outerShdw>
                </a:effectLst>
              </a:rPr>
              <a:t> </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دالة التكلفة الكلية هي:              </a:t>
            </a:r>
            <a:r>
              <a:rPr lang="fr-FR" sz="3200" b="1" dirty="0">
                <a:solidFill>
                  <a:srgbClr val="FFFF00"/>
                </a:solidFill>
                <a:effectLst>
                  <a:outerShdw blurRad="38100" dist="38100" dir="2700000" algn="tl">
                    <a:srgbClr val="000000">
                      <a:alpha val="43137"/>
                    </a:srgbClr>
                  </a:outerShdw>
                </a:effectLst>
              </a:rPr>
              <a:t>CT= 0.12Q</a:t>
            </a:r>
            <a:r>
              <a:rPr lang="fr-FR" sz="3200" b="1" baseline="30000" dirty="0">
                <a:solidFill>
                  <a:srgbClr val="FFFF00"/>
                </a:solidFill>
                <a:effectLst>
                  <a:outerShdw blurRad="38100" dist="38100" dir="2700000" algn="tl">
                    <a:srgbClr val="000000">
                      <a:alpha val="43137"/>
                    </a:srgbClr>
                  </a:outerShdw>
                </a:effectLst>
              </a:rPr>
              <a:t>2</a:t>
            </a:r>
            <a:r>
              <a:rPr lang="fr-FR" sz="3200" b="1" dirty="0">
                <a:solidFill>
                  <a:srgbClr val="FFFF00"/>
                </a:solidFill>
                <a:effectLst>
                  <a:outerShdw blurRad="38100" dist="38100" dir="2700000" algn="tl">
                    <a:srgbClr val="000000">
                      <a:alpha val="43137"/>
                    </a:srgbClr>
                  </a:outerShdw>
                </a:effectLst>
              </a:rPr>
              <a:t> - 2Q  + 11      </a:t>
            </a:r>
            <a:r>
              <a:rPr lang="ar-DZ" sz="3200" b="1" dirty="0">
                <a:solidFill>
                  <a:srgbClr val="FFFF00"/>
                </a:solidFill>
                <a:effectLst>
                  <a:outerShdw blurRad="38100" dist="38100" dir="2700000" algn="tl">
                    <a:srgbClr val="000000">
                      <a:alpha val="43137"/>
                    </a:srgbClr>
                  </a:outerShdw>
                </a:effectLst>
              </a:rPr>
              <a:t>     </a:t>
            </a:r>
            <a:r>
              <a:rPr lang="fr-FR" sz="3200" b="1" dirty="0">
                <a:solidFill>
                  <a:srgbClr val="FFFF00"/>
                </a:solidFill>
                <a:effectLst>
                  <a:outerShdw blurRad="38100" dist="38100" dir="2700000" algn="tl">
                    <a:srgbClr val="000000">
                      <a:alpha val="43137"/>
                    </a:srgbClr>
                  </a:outerShdw>
                </a:effectLst>
              </a:rPr>
              <a:t> </a:t>
            </a:r>
          </a:p>
          <a:p>
            <a:pPr algn="r" rtl="1"/>
            <a:r>
              <a:rPr lang="ar-DZ" sz="3200" b="1" dirty="0">
                <a:solidFill>
                  <a:srgbClr val="FFFF00"/>
                </a:solidFill>
                <a:effectLst>
                  <a:outerShdw blurRad="38100" dist="38100" dir="2700000" algn="tl">
                    <a:srgbClr val="000000">
                      <a:alpha val="43137"/>
                    </a:srgbClr>
                  </a:outerShdw>
                </a:effectLst>
              </a:rPr>
              <a:t>المطلوب:1- احسب كمية و سعر التوازن و كذا الربح الاعظمي في حالة الاحتكار العادي.</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2- احسب كمية و سعر التوازن و كذا الربح الاعظمي في حالة التمييز السعري.</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3- ما هو الفرق بين قيمتي الربح. و ماذا يمكننا أن نستنتج.</a:t>
            </a:r>
            <a:endParaRPr lang="fr-FR" sz="3200" b="1" dirty="0">
              <a:solidFill>
                <a:srgbClr val="FFFF00"/>
              </a:solidFill>
              <a:effectLst>
                <a:outerShdw blurRad="38100" dist="38100" dir="2700000" algn="tl">
                  <a:srgbClr val="000000">
                    <a:alpha val="43137"/>
                  </a:srgbClr>
                </a:outerShdw>
              </a:effectLst>
            </a:endParaRPr>
          </a:p>
          <a:p>
            <a:endParaRPr lang="fr-FR" dirty="0"/>
          </a:p>
        </p:txBody>
      </p:sp>
      <p:sp>
        <p:nvSpPr>
          <p:cNvPr id="4" name="Title 1">
            <a:extLst>
              <a:ext uri="{FF2B5EF4-FFF2-40B4-BE49-F238E27FC236}">
                <a16:creationId xmlns:a16="http://schemas.microsoft.com/office/drawing/2014/main" id="{0BD75CF1-AAED-4A16-A86C-3786D44AFD58}"/>
              </a:ext>
            </a:extLst>
          </p:cNvPr>
          <p:cNvSpPr>
            <a:spLocks noGrp="1"/>
          </p:cNvSpPr>
          <p:nvPr>
            <p:ph type="ctrTitle"/>
          </p:nvPr>
        </p:nvSpPr>
        <p:spPr>
          <a:xfrm>
            <a:off x="111125" y="180975"/>
            <a:ext cx="11942763" cy="10795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ar-DZ" sz="4800" b="1" dirty="0">
                <a:solidFill>
                  <a:srgbClr val="002060"/>
                </a:solidFill>
                <a:effectLst>
                  <a:outerShdw blurRad="38100" dist="38100" dir="2700000" algn="tl">
                    <a:srgbClr val="000000">
                      <a:alpha val="43137"/>
                    </a:srgbClr>
                  </a:outerShdw>
                </a:effectLst>
              </a:rPr>
              <a:t>التمرين الثاني :</a:t>
            </a:r>
            <a:endParaRPr lang="en-US" sz="4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44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C1F04FC-2065-4FDE-ACC5-FA0103F49A33}"/>
              </a:ext>
            </a:extLst>
          </p:cNvPr>
          <p:cNvSpPr>
            <a:spLocks noGrp="1"/>
          </p:cNvSpPr>
          <p:nvPr>
            <p:ph type="subTitle" idx="1"/>
          </p:nvPr>
        </p:nvSpPr>
        <p:spPr>
          <a:xfrm>
            <a:off x="110836" y="1510002"/>
            <a:ext cx="11984182" cy="5264942"/>
          </a:xfrm>
          <a:blipFill>
            <a:blip r:embed="rId2"/>
            <a:tile tx="0" ty="0" sx="100000" sy="100000" flip="none" algn="tl"/>
          </a:blipFill>
        </p:spPr>
        <p:txBody>
          <a:bodyPr/>
          <a:lstStyle/>
          <a:p>
            <a:pPr lvl="0" algn="r" rtl="1"/>
            <a:r>
              <a:rPr lang="ar-DZ" sz="4000" b="1" dirty="0">
                <a:solidFill>
                  <a:srgbClr val="FFFF00"/>
                </a:solidFill>
                <a:effectLst>
                  <a:outerShdw blurRad="38100" dist="38100" dir="2700000" algn="tl">
                    <a:srgbClr val="000000">
                      <a:alpha val="43137"/>
                    </a:srgbClr>
                  </a:outerShdw>
                </a:effectLst>
              </a:rPr>
              <a:t>في سوق تتميز بالمنافسة التامة ينشط فيها 60 منتجا و 80 مشتريا.</a:t>
            </a:r>
            <a:endParaRPr lang="fr-FR" sz="4000" b="1" dirty="0">
              <a:solidFill>
                <a:srgbClr val="FFFF00"/>
              </a:solidFill>
              <a:effectLst>
                <a:outerShdw blurRad="38100" dist="38100" dir="2700000" algn="tl">
                  <a:srgbClr val="000000">
                    <a:alpha val="43137"/>
                  </a:srgbClr>
                </a:outerShdw>
              </a:effectLst>
            </a:endParaRPr>
          </a:p>
          <a:p>
            <a:pPr algn="r" rtl="1"/>
            <a:r>
              <a:rPr lang="ar-DZ" sz="4000" b="1" dirty="0">
                <a:solidFill>
                  <a:srgbClr val="FFFF00"/>
                </a:solidFill>
                <a:effectLst>
                  <a:outerShdw blurRad="38100" dist="38100" dir="2700000" algn="tl">
                    <a:srgbClr val="000000">
                      <a:alpha val="43137"/>
                    </a:srgbClr>
                  </a:outerShdw>
                </a:effectLst>
              </a:rPr>
              <a:t>اذا كانت دالة الطلب لكل مشتري معطاة بالشكل التالي: </a:t>
            </a:r>
            <a:r>
              <a:rPr lang="fr-FR" sz="4000" b="1" dirty="0">
                <a:solidFill>
                  <a:srgbClr val="FFFF00"/>
                </a:solidFill>
                <a:effectLst>
                  <a:outerShdw blurRad="38100" dist="38100" dir="2700000" algn="tl">
                    <a:srgbClr val="000000">
                      <a:alpha val="43137"/>
                    </a:srgbClr>
                  </a:outerShdw>
                </a:effectLst>
              </a:rPr>
              <a:t>P=164 -20 Q</a:t>
            </a:r>
          </a:p>
          <a:p>
            <a:pPr rtl="1"/>
            <a:r>
              <a:rPr lang="ar-DZ" sz="4000" b="1" dirty="0">
                <a:solidFill>
                  <a:srgbClr val="FFFF00"/>
                </a:solidFill>
                <a:effectLst>
                  <a:outerShdw blurRad="38100" dist="38100" dir="2700000" algn="tl">
                    <a:srgbClr val="000000">
                      <a:alpha val="43137"/>
                    </a:srgbClr>
                  </a:outerShdw>
                </a:effectLst>
              </a:rPr>
              <a:t>اذا كانت دالة التكاليف الكلية </a:t>
            </a:r>
            <a:r>
              <a:rPr lang="ar-DZ" sz="4000" b="1" dirty="0" err="1">
                <a:solidFill>
                  <a:srgbClr val="FFFF00"/>
                </a:solidFill>
                <a:effectLst>
                  <a:outerShdw blurRad="38100" dist="38100" dir="2700000" algn="tl">
                    <a:srgbClr val="000000">
                      <a:alpha val="43137"/>
                    </a:srgbClr>
                  </a:outerShdw>
                </a:effectLst>
              </a:rPr>
              <a:t>بالنمسبة</a:t>
            </a:r>
            <a:r>
              <a:rPr lang="ar-DZ" sz="4000" b="1" dirty="0">
                <a:solidFill>
                  <a:srgbClr val="FFFF00"/>
                </a:solidFill>
                <a:effectLst>
                  <a:outerShdw blurRad="38100" dist="38100" dir="2700000" algn="tl">
                    <a:srgbClr val="000000">
                      <a:alpha val="43137"/>
                    </a:srgbClr>
                  </a:outerShdw>
                </a:effectLst>
              </a:rPr>
              <a:t> لكل منتج  معطاة بالشكل التالي: </a:t>
            </a:r>
            <a:r>
              <a:rPr lang="fr-FR" sz="4000" b="1" dirty="0">
                <a:solidFill>
                  <a:srgbClr val="FFFF00"/>
                </a:solidFill>
                <a:effectLst>
                  <a:outerShdw blurRad="38100" dist="38100" dir="2700000" algn="tl">
                    <a:srgbClr val="000000">
                      <a:alpha val="43137"/>
                    </a:srgbClr>
                  </a:outerShdw>
                </a:effectLst>
              </a:rPr>
              <a:t>CT= 2Q</a:t>
            </a:r>
            <a:r>
              <a:rPr lang="fr-FR" sz="4000" b="1" baseline="30000" dirty="0">
                <a:solidFill>
                  <a:srgbClr val="FFFF00"/>
                </a:solidFill>
                <a:effectLst>
                  <a:outerShdw blurRad="38100" dist="38100" dir="2700000" algn="tl">
                    <a:srgbClr val="000000">
                      <a:alpha val="43137"/>
                    </a:srgbClr>
                  </a:outerShdw>
                </a:effectLst>
              </a:rPr>
              <a:t>2</a:t>
            </a:r>
            <a:r>
              <a:rPr lang="fr-FR" sz="4000" b="1" dirty="0">
                <a:solidFill>
                  <a:srgbClr val="FFFF00"/>
                </a:solidFill>
                <a:effectLst>
                  <a:outerShdw blurRad="38100" dist="38100" dir="2700000" algn="tl">
                    <a:srgbClr val="000000">
                      <a:alpha val="43137"/>
                    </a:srgbClr>
                  </a:outerShdw>
                </a:effectLst>
              </a:rPr>
              <a:t> - 24Q         </a:t>
            </a:r>
          </a:p>
          <a:p>
            <a:pPr algn="r" rtl="1"/>
            <a:r>
              <a:rPr lang="ar-DZ" sz="4000" b="1" dirty="0">
                <a:solidFill>
                  <a:srgbClr val="FFFF00"/>
                </a:solidFill>
                <a:effectLst>
                  <a:outerShdw blurRad="38100" dist="38100" dir="2700000" algn="tl">
                    <a:srgbClr val="000000">
                      <a:alpha val="43137"/>
                    </a:srgbClr>
                  </a:outerShdw>
                </a:effectLst>
              </a:rPr>
              <a:t> </a:t>
            </a:r>
            <a:endParaRPr lang="fr-FR" sz="4000" b="1" dirty="0">
              <a:solidFill>
                <a:srgbClr val="FFFF00"/>
              </a:solidFill>
              <a:effectLst>
                <a:outerShdw blurRad="38100" dist="38100" dir="2700000" algn="tl">
                  <a:srgbClr val="000000">
                    <a:alpha val="43137"/>
                  </a:srgbClr>
                </a:outerShdw>
              </a:effectLst>
            </a:endParaRPr>
          </a:p>
          <a:p>
            <a:pPr lvl="0" algn="r" rtl="1"/>
            <a:r>
              <a:rPr lang="ar-DZ" sz="4000" b="1" dirty="0">
                <a:solidFill>
                  <a:srgbClr val="FFFF00"/>
                </a:solidFill>
                <a:effectLst>
                  <a:outerShdw blurRad="38100" dist="38100" dir="2700000" algn="tl">
                    <a:srgbClr val="000000">
                      <a:alpha val="43137"/>
                    </a:srgbClr>
                  </a:outerShdw>
                </a:effectLst>
              </a:rPr>
              <a:t>- حدد سعر التوازن و كذا الكمية المثلى التي تعظم ارباح.</a:t>
            </a:r>
            <a:endParaRPr lang="fr-FR" sz="4000" b="1" dirty="0">
              <a:solidFill>
                <a:srgbClr val="FFFF00"/>
              </a:solidFill>
              <a:effectLst>
                <a:outerShdw blurRad="38100" dist="38100" dir="2700000" algn="tl">
                  <a:srgbClr val="000000">
                    <a:alpha val="43137"/>
                  </a:srgbClr>
                </a:outerShdw>
              </a:effectLst>
            </a:endParaRPr>
          </a:p>
          <a:p>
            <a:pPr algn="r" rtl="1"/>
            <a:r>
              <a:rPr lang="ar-DZ" sz="4000" b="1" dirty="0">
                <a:solidFill>
                  <a:srgbClr val="FFFF00"/>
                </a:solidFill>
                <a:effectLst>
                  <a:outerShdw blurRad="38100" dist="38100" dir="2700000" algn="tl">
                    <a:srgbClr val="000000">
                      <a:alpha val="43137"/>
                    </a:srgbClr>
                  </a:outerShdw>
                </a:effectLst>
              </a:rPr>
              <a:t> </a:t>
            </a:r>
            <a:endParaRPr lang="fr-FR" sz="4000" b="1" dirty="0">
              <a:solidFill>
                <a:srgbClr val="FFFF00"/>
              </a:solidFill>
              <a:effectLst>
                <a:outerShdw blurRad="38100" dist="38100" dir="2700000" algn="tl">
                  <a:srgbClr val="000000">
                    <a:alpha val="43137"/>
                  </a:srgbClr>
                </a:outerShdw>
              </a:effectLst>
            </a:endParaRPr>
          </a:p>
          <a:p>
            <a:pPr algn="r" rtl="1"/>
            <a:r>
              <a:rPr lang="ar-DZ" sz="4000" b="1" dirty="0">
                <a:solidFill>
                  <a:srgbClr val="FFFF00"/>
                </a:solidFill>
                <a:effectLst>
                  <a:outerShdw blurRad="38100" dist="38100" dir="2700000" algn="tl">
                    <a:srgbClr val="000000">
                      <a:alpha val="43137"/>
                    </a:srgbClr>
                  </a:outerShdw>
                </a:effectLst>
              </a:rPr>
              <a:t> </a:t>
            </a:r>
            <a:endParaRPr lang="fr-FR" sz="4000" b="1" dirty="0">
              <a:solidFill>
                <a:srgbClr val="FFFF00"/>
              </a:solidFill>
              <a:effectLst>
                <a:outerShdw blurRad="38100" dist="38100" dir="2700000" algn="tl">
                  <a:srgbClr val="000000">
                    <a:alpha val="43137"/>
                  </a:srgbClr>
                </a:outerShdw>
              </a:effectLst>
            </a:endParaRPr>
          </a:p>
          <a:p>
            <a:endParaRPr lang="fr-FR" dirty="0"/>
          </a:p>
        </p:txBody>
      </p:sp>
      <p:sp>
        <p:nvSpPr>
          <p:cNvPr id="4" name="Title 1">
            <a:extLst>
              <a:ext uri="{FF2B5EF4-FFF2-40B4-BE49-F238E27FC236}">
                <a16:creationId xmlns:a16="http://schemas.microsoft.com/office/drawing/2014/main" id="{48DFFE80-157F-4D47-BBB4-3C0F546E976A}"/>
              </a:ext>
            </a:extLst>
          </p:cNvPr>
          <p:cNvSpPr>
            <a:spLocks noGrp="1"/>
          </p:cNvSpPr>
          <p:nvPr>
            <p:ph type="ctrTitle"/>
          </p:nvPr>
        </p:nvSpPr>
        <p:spPr>
          <a:xfrm>
            <a:off x="111125" y="82550"/>
            <a:ext cx="11984038" cy="1233488"/>
          </a:xfrm>
          <a:solidFill>
            <a:srgbClr val="FFC000"/>
          </a:solidFill>
        </p:spPr>
        <p:txBody>
          <a:bodyPr>
            <a:normAutofit/>
          </a:bodyPr>
          <a:lstStyle/>
          <a:p>
            <a:r>
              <a:rPr lang="ar-DZ" b="1" dirty="0">
                <a:solidFill>
                  <a:srgbClr val="002060"/>
                </a:solidFill>
                <a:effectLst>
                  <a:outerShdw blurRad="38100" dist="38100" dir="2700000" algn="tl">
                    <a:srgbClr val="000000">
                      <a:alpha val="43137"/>
                    </a:srgbClr>
                  </a:outerShdw>
                </a:effectLst>
              </a:rPr>
              <a:t>التمرين الثالث:</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959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69635FE-D052-49F7-895B-C02E2FB5BBF2}"/>
              </a:ext>
            </a:extLst>
          </p:cNvPr>
          <p:cNvSpPr>
            <a:spLocks noGrp="1"/>
          </p:cNvSpPr>
          <p:nvPr>
            <p:ph type="subTitle" idx="1"/>
          </p:nvPr>
        </p:nvSpPr>
        <p:spPr>
          <a:xfrm>
            <a:off x="124691" y="1357600"/>
            <a:ext cx="11956473" cy="5389419"/>
          </a:xfrm>
          <a:blipFill>
            <a:blip r:embed="rId2"/>
            <a:tile tx="0" ty="0" sx="100000" sy="100000" flip="none" algn="tl"/>
          </a:blipFill>
        </p:spPr>
        <p:txBody>
          <a:bodyPr>
            <a:normAutofit fontScale="92500" lnSpcReduction="10000"/>
          </a:bodyPr>
          <a:lstStyle/>
          <a:p>
            <a:pPr algn="r" rtl="1"/>
            <a:r>
              <a:rPr lang="ar-DZ" b="1" dirty="0">
                <a:solidFill>
                  <a:srgbClr val="00B0F0"/>
                </a:solidFill>
                <a:effectLst>
                  <a:outerShdw blurRad="38100" dist="38100" dir="2700000" algn="tl">
                    <a:srgbClr val="000000">
                      <a:alpha val="43137"/>
                    </a:srgbClr>
                  </a:outerShdw>
                </a:effectLst>
                <a:cs typeface="AdvertisingExtraBold" pitchFamily="2" charset="-78"/>
              </a:rPr>
              <a:t>1- </a:t>
            </a:r>
            <a:r>
              <a:rPr lang="ar-DZ" b="1" u="sng" dirty="0">
                <a:solidFill>
                  <a:srgbClr val="00B0F0"/>
                </a:solidFill>
                <a:effectLst>
                  <a:outerShdw blurRad="38100" dist="38100" dir="2700000" algn="tl">
                    <a:srgbClr val="000000">
                      <a:alpha val="43137"/>
                    </a:srgbClr>
                  </a:outerShdw>
                </a:effectLst>
                <a:cs typeface="AdvertisingExtraBold" pitchFamily="2" charset="-78"/>
              </a:rPr>
              <a:t>التمرين الاول</a:t>
            </a:r>
            <a:r>
              <a:rPr lang="ar-SA" b="1" dirty="0">
                <a:solidFill>
                  <a:srgbClr val="00B0F0"/>
                </a:solidFill>
                <a:effectLst>
                  <a:outerShdw blurRad="38100" dist="38100" dir="2700000" algn="tl">
                    <a:srgbClr val="000000">
                      <a:alpha val="43137"/>
                    </a:srgbClr>
                  </a:outerShdw>
                </a:effectLst>
                <a:cs typeface="AdvertisingExtraBold" pitchFamily="2" charset="-78"/>
              </a:rPr>
              <a:t>:</a:t>
            </a:r>
            <a:r>
              <a:rPr lang="ar-DZ" sz="2800" b="1" dirty="0">
                <a:solidFill>
                  <a:srgbClr val="FFFF00"/>
                </a:solidFill>
                <a:effectLst>
                  <a:outerShdw blurRad="38100" dist="38100" dir="2700000" algn="tl">
                    <a:srgbClr val="000000">
                      <a:alpha val="43137"/>
                    </a:srgbClr>
                  </a:outerShdw>
                </a:effectLst>
              </a:rPr>
              <a:t>لتكن لدينا دالة الإنتاج التالية :                   </a:t>
            </a:r>
            <a:r>
              <a:rPr lang="fr-FR" sz="2800" b="1" dirty="0">
                <a:solidFill>
                  <a:srgbClr val="00B0F0"/>
                </a:solidFill>
                <a:effectLst>
                  <a:outerShdw blurRad="38100" dist="38100" dir="2700000" algn="tl">
                    <a:srgbClr val="000000">
                      <a:alpha val="43137"/>
                    </a:srgbClr>
                  </a:outerShdw>
                </a:effectLst>
              </a:rPr>
              <a:t>Q=f(L,K)=3 L</a:t>
            </a:r>
            <a:r>
              <a:rPr lang="fr-FR" sz="2800" b="1" baseline="30000" dirty="0">
                <a:solidFill>
                  <a:srgbClr val="00B0F0"/>
                </a:solidFill>
                <a:effectLst>
                  <a:outerShdw blurRad="38100" dist="38100" dir="2700000" algn="tl">
                    <a:srgbClr val="000000">
                      <a:alpha val="43137"/>
                    </a:srgbClr>
                  </a:outerShdw>
                </a:effectLst>
              </a:rPr>
              <a:t>2</a:t>
            </a:r>
            <a:r>
              <a:rPr lang="fr-FR" sz="2800" b="1" dirty="0">
                <a:solidFill>
                  <a:srgbClr val="00B0F0"/>
                </a:solidFill>
                <a:effectLst>
                  <a:outerShdw blurRad="38100" dist="38100" dir="2700000" algn="tl">
                    <a:srgbClr val="000000">
                      <a:alpha val="43137"/>
                    </a:srgbClr>
                  </a:outerShdw>
                </a:effectLst>
              </a:rPr>
              <a:t> K – L</a:t>
            </a:r>
            <a:r>
              <a:rPr lang="fr-FR" sz="2800" b="1" baseline="30000" dirty="0">
                <a:solidFill>
                  <a:srgbClr val="00B0F0"/>
                </a:solidFill>
                <a:effectLst>
                  <a:outerShdw blurRad="38100" dist="38100" dir="2700000" algn="tl">
                    <a:srgbClr val="000000">
                      <a:alpha val="43137"/>
                    </a:srgbClr>
                  </a:outerShdw>
                </a:effectLst>
              </a:rPr>
              <a:t>3</a:t>
            </a:r>
            <a:r>
              <a:rPr lang="fr-FR" sz="2800" b="1" dirty="0">
                <a:solidFill>
                  <a:srgbClr val="00B0F0"/>
                </a:solidFill>
                <a:effectLst>
                  <a:outerShdw blurRad="38100" dist="38100" dir="2700000" algn="tl">
                    <a:srgbClr val="000000">
                      <a:alpha val="43137"/>
                    </a:srgbClr>
                  </a:outerShdw>
                </a:effectLst>
              </a:rPr>
              <a:t> K</a:t>
            </a:r>
          </a:p>
          <a:p>
            <a:pPr algn="r" rtl="1"/>
            <a:r>
              <a:rPr lang="ar-DZ" sz="2800" b="1" dirty="0">
                <a:solidFill>
                  <a:srgbClr val="FFFF00"/>
                </a:solidFill>
                <a:effectLst>
                  <a:outerShdw blurRad="38100" dist="38100" dir="2700000" algn="tl">
                    <a:srgbClr val="000000">
                      <a:alpha val="43137"/>
                    </a:srgbClr>
                  </a:outerShdw>
                </a:effectLst>
              </a:rPr>
              <a:t> </a:t>
            </a:r>
            <a:r>
              <a:rPr lang="ar-DZ" sz="2800" b="1" u="sng" dirty="0">
                <a:solidFill>
                  <a:srgbClr val="FFFF00"/>
                </a:solidFill>
                <a:effectLst>
                  <a:outerShdw blurRad="38100" dist="38100" dir="2700000" algn="tl">
                    <a:srgbClr val="000000">
                      <a:alpha val="43137"/>
                    </a:srgbClr>
                  </a:outerShdw>
                </a:effectLst>
              </a:rPr>
              <a:t>أولا</a:t>
            </a:r>
            <a:r>
              <a:rPr lang="ar-DZ" sz="2800" b="1" dirty="0">
                <a:solidFill>
                  <a:srgbClr val="FFFF00"/>
                </a:solidFill>
                <a:effectLst>
                  <a:outerShdw blurRad="38100" dist="38100" dir="2700000" algn="tl">
                    <a:srgbClr val="000000">
                      <a:alpha val="43137"/>
                    </a:srgbClr>
                  </a:outerShdw>
                </a:effectLst>
              </a:rPr>
              <a:t>: إذا كان رأس المال ثابت و يساوي 10 (</a:t>
            </a:r>
            <a:r>
              <a:rPr lang="fr-FR" sz="2800" b="1" dirty="0">
                <a:solidFill>
                  <a:srgbClr val="00B0F0"/>
                </a:solidFill>
                <a:effectLst>
                  <a:outerShdw blurRad="38100" dist="38100" dir="2700000" algn="tl">
                    <a:srgbClr val="000000">
                      <a:alpha val="43137"/>
                    </a:srgbClr>
                  </a:outerShdw>
                </a:effectLst>
              </a:rPr>
              <a:t>K=10</a:t>
            </a:r>
            <a:r>
              <a:rPr lang="ar-DZ" sz="2800" b="1" dirty="0">
                <a:solidFill>
                  <a:srgbClr val="FFFF00"/>
                </a:solidFill>
                <a:effectLst>
                  <a:outerShdw blurRad="38100" dist="38100" dir="2700000" algn="tl">
                    <a:srgbClr val="000000">
                      <a:alpha val="43137"/>
                    </a:srgbClr>
                  </a:outerShdw>
                </a:effectLst>
              </a:rPr>
              <a:t>).</a:t>
            </a:r>
            <a:endParaRPr lang="fr-FR" sz="2800" b="1" dirty="0">
              <a:solidFill>
                <a:srgbClr val="FFFF00"/>
              </a:solidFill>
              <a:effectLst>
                <a:outerShdw blurRad="38100" dist="38100" dir="2700000" algn="tl">
                  <a:srgbClr val="000000">
                    <a:alpha val="43137"/>
                  </a:srgbClr>
                </a:outerShdw>
              </a:effectLst>
            </a:endParaRPr>
          </a:p>
          <a:p>
            <a:pPr lvl="0" indent="623888" algn="r" rtl="1"/>
            <a:r>
              <a:rPr lang="ar-DZ" sz="2800" b="1" dirty="0">
                <a:solidFill>
                  <a:srgbClr val="FFFF00"/>
                </a:solidFill>
                <a:effectLst>
                  <a:outerShdw blurRad="38100" dist="38100" dir="2700000" algn="tl">
                    <a:srgbClr val="000000">
                      <a:alpha val="43137"/>
                    </a:srgbClr>
                  </a:outerShdw>
                </a:effectLst>
              </a:rPr>
              <a:t>1- أوجد الإنتاجية المتوسطة و الحدية للعمل؟.</a:t>
            </a:r>
            <a:endParaRPr lang="fr-FR" sz="2800" b="1" dirty="0">
              <a:solidFill>
                <a:srgbClr val="FFFF00"/>
              </a:solidFill>
              <a:effectLst>
                <a:outerShdw blurRad="38100" dist="38100" dir="2700000" algn="tl">
                  <a:srgbClr val="000000">
                    <a:alpha val="43137"/>
                  </a:srgbClr>
                </a:outerShdw>
              </a:effectLst>
            </a:endParaRPr>
          </a:p>
          <a:p>
            <a:pPr lvl="0" indent="623888" algn="r" rtl="1"/>
            <a:r>
              <a:rPr lang="ar-DZ" sz="2800" b="1" dirty="0">
                <a:solidFill>
                  <a:srgbClr val="FFFF00"/>
                </a:solidFill>
                <a:effectLst>
                  <a:outerShdw blurRad="38100" dist="38100" dir="2700000" algn="tl">
                    <a:srgbClr val="000000">
                      <a:alpha val="43137"/>
                    </a:srgbClr>
                  </a:outerShdw>
                </a:effectLst>
              </a:rPr>
              <a:t>2- ما هو عدد العمال الذي يضمن أقصى إنتاج كلي؟.                                 </a:t>
            </a:r>
            <a:endParaRPr lang="fr-FR" sz="2800" b="1" dirty="0">
              <a:solidFill>
                <a:srgbClr val="FFFF00"/>
              </a:solidFill>
              <a:effectLst>
                <a:outerShdw blurRad="38100" dist="38100" dir="2700000" algn="tl">
                  <a:srgbClr val="000000">
                    <a:alpha val="43137"/>
                  </a:srgbClr>
                </a:outerShdw>
              </a:effectLst>
            </a:endParaRPr>
          </a:p>
          <a:p>
            <a:pPr lvl="0" indent="623888" algn="r" rtl="1"/>
            <a:r>
              <a:rPr lang="ar-DZ" sz="2800" b="1" dirty="0">
                <a:solidFill>
                  <a:srgbClr val="FFFF00"/>
                </a:solidFill>
                <a:effectLst>
                  <a:outerShdw blurRad="38100" dist="38100" dir="2700000" algn="tl">
                    <a:srgbClr val="000000">
                      <a:alpha val="43137"/>
                    </a:srgbClr>
                  </a:outerShdw>
                </a:effectLst>
              </a:rPr>
              <a:t>3- انطلاقا من أي قيمة للعمل يزداد الإنتاج بمعدل متناقص؟.</a:t>
            </a:r>
            <a:endParaRPr lang="fr-FR" sz="2800" b="1" dirty="0">
              <a:solidFill>
                <a:srgbClr val="FFFF00"/>
              </a:solidFill>
              <a:effectLst>
                <a:outerShdw blurRad="38100" dist="38100" dir="2700000" algn="tl">
                  <a:srgbClr val="000000">
                    <a:alpha val="43137"/>
                  </a:srgbClr>
                </a:outerShdw>
              </a:effectLst>
            </a:endParaRPr>
          </a:p>
          <a:p>
            <a:pPr lvl="0" indent="623888" algn="r" rtl="1"/>
            <a:r>
              <a:rPr lang="ar-DZ" sz="2800" b="1" dirty="0">
                <a:solidFill>
                  <a:srgbClr val="FFFF00"/>
                </a:solidFill>
                <a:effectLst>
                  <a:outerShdw blurRad="38100" dist="38100" dir="2700000" algn="tl">
                    <a:srgbClr val="000000">
                      <a:alpha val="43137"/>
                    </a:srgbClr>
                  </a:outerShdw>
                </a:effectLst>
              </a:rPr>
              <a:t>4- حدد مراحل الإنتاج الثلاث؟.</a:t>
            </a:r>
            <a:endParaRPr lang="fr-FR" sz="2800" b="1" dirty="0">
              <a:solidFill>
                <a:srgbClr val="FFFF00"/>
              </a:solidFill>
              <a:effectLst>
                <a:outerShdw blurRad="38100" dist="38100" dir="2700000" algn="tl">
                  <a:srgbClr val="000000">
                    <a:alpha val="43137"/>
                  </a:srgbClr>
                </a:outerShdw>
              </a:effectLst>
            </a:endParaRPr>
          </a:p>
          <a:p>
            <a:pPr algn="r" rtl="1"/>
            <a:r>
              <a:rPr lang="ar-DZ" sz="2800" b="1" u="sng" dirty="0">
                <a:solidFill>
                  <a:srgbClr val="FFFF00"/>
                </a:solidFill>
                <a:effectLst>
                  <a:outerShdw blurRad="38100" dist="38100" dir="2700000" algn="tl">
                    <a:srgbClr val="000000">
                      <a:alpha val="43137"/>
                    </a:srgbClr>
                  </a:outerShdw>
                </a:effectLst>
              </a:rPr>
              <a:t>ثانيا:</a:t>
            </a:r>
            <a:r>
              <a:rPr lang="ar-DZ" sz="2800" b="1" dirty="0">
                <a:solidFill>
                  <a:srgbClr val="FFFF00"/>
                </a:solidFill>
                <a:effectLst>
                  <a:outerShdw blurRad="38100" dist="38100" dir="2700000" algn="tl">
                    <a:srgbClr val="000000">
                      <a:alpha val="43137"/>
                    </a:srgbClr>
                  </a:outerShdw>
                </a:effectLst>
              </a:rPr>
              <a:t> إذا علمت أن كل من </a:t>
            </a:r>
            <a:r>
              <a:rPr lang="fr-FR" sz="2800" b="1" dirty="0">
                <a:solidFill>
                  <a:srgbClr val="FFFF00"/>
                </a:solidFill>
                <a:effectLst>
                  <a:outerShdw blurRad="38100" dist="38100" dir="2700000" algn="tl">
                    <a:srgbClr val="000000">
                      <a:alpha val="43137"/>
                    </a:srgbClr>
                  </a:outerShdw>
                </a:effectLst>
              </a:rPr>
              <a:t>L</a:t>
            </a:r>
            <a:r>
              <a:rPr lang="ar-DZ" sz="2800" b="1" dirty="0">
                <a:solidFill>
                  <a:srgbClr val="FFFF00"/>
                </a:solidFill>
                <a:effectLst>
                  <a:outerShdw blurRad="38100" dist="38100" dir="2700000" algn="tl">
                    <a:srgbClr val="000000">
                      <a:alpha val="43137"/>
                    </a:srgbClr>
                  </a:outerShdw>
                </a:effectLst>
              </a:rPr>
              <a:t> و </a:t>
            </a:r>
            <a:r>
              <a:rPr lang="fr-FR" sz="2800" b="1" dirty="0">
                <a:solidFill>
                  <a:srgbClr val="FFFF00"/>
                </a:solidFill>
                <a:effectLst>
                  <a:outerShdw blurRad="38100" dist="38100" dir="2700000" algn="tl">
                    <a:srgbClr val="000000">
                      <a:alpha val="43137"/>
                    </a:srgbClr>
                  </a:outerShdw>
                </a:effectLst>
              </a:rPr>
              <a:t>K</a:t>
            </a:r>
            <a:r>
              <a:rPr lang="ar-DZ" sz="2800" b="1" dirty="0">
                <a:solidFill>
                  <a:srgbClr val="FFFF00"/>
                </a:solidFill>
                <a:effectLst>
                  <a:outerShdw blurRad="38100" dist="38100" dir="2700000" algn="tl">
                    <a:srgbClr val="000000">
                      <a:alpha val="43137"/>
                    </a:srgbClr>
                  </a:outerShdw>
                </a:effectLst>
              </a:rPr>
              <a:t> متغيران. و أن: </a:t>
            </a:r>
            <a:r>
              <a:rPr lang="fr-FR" sz="2800" b="1" dirty="0">
                <a:solidFill>
                  <a:srgbClr val="FFFF00"/>
                </a:solidFill>
                <a:effectLst>
                  <a:outerShdw blurRad="38100" dist="38100" dir="2700000" algn="tl">
                    <a:srgbClr val="000000">
                      <a:alpha val="43137"/>
                    </a:srgbClr>
                  </a:outerShdw>
                </a:effectLst>
              </a:rPr>
              <a:t>P</a:t>
            </a:r>
            <a:r>
              <a:rPr lang="fr-FR" sz="2800" b="1" baseline="-25000" dirty="0">
                <a:solidFill>
                  <a:srgbClr val="FFFF00"/>
                </a:solidFill>
                <a:effectLst>
                  <a:outerShdw blurRad="38100" dist="38100" dir="2700000" algn="tl">
                    <a:srgbClr val="000000">
                      <a:alpha val="43137"/>
                    </a:srgbClr>
                  </a:outerShdw>
                </a:effectLst>
              </a:rPr>
              <a:t>L</a:t>
            </a:r>
            <a:r>
              <a:rPr lang="fr-FR" sz="2800" b="1" dirty="0">
                <a:solidFill>
                  <a:srgbClr val="FFFF00"/>
                </a:solidFill>
                <a:effectLst>
                  <a:outerShdw blurRad="38100" dist="38100" dir="2700000" algn="tl">
                    <a:srgbClr val="000000">
                      <a:alpha val="43137"/>
                    </a:srgbClr>
                  </a:outerShdw>
                </a:effectLst>
              </a:rPr>
              <a:t>=1</a:t>
            </a:r>
            <a:r>
              <a:rPr lang="ar-DZ" sz="2800" b="1" dirty="0">
                <a:solidFill>
                  <a:srgbClr val="FFFF00"/>
                </a:solidFill>
                <a:effectLst>
                  <a:outerShdw blurRad="38100" dist="38100" dir="2700000" algn="tl">
                    <a:srgbClr val="000000">
                      <a:alpha val="43137"/>
                    </a:srgbClr>
                  </a:outerShdw>
                </a:effectLst>
              </a:rPr>
              <a:t>، </a:t>
            </a:r>
            <a:r>
              <a:rPr lang="fr-FR" sz="2800" b="1" dirty="0">
                <a:solidFill>
                  <a:srgbClr val="FFFF00"/>
                </a:solidFill>
                <a:effectLst>
                  <a:outerShdw blurRad="38100" dist="38100" dir="2700000" algn="tl">
                    <a:srgbClr val="000000">
                      <a:alpha val="43137"/>
                    </a:srgbClr>
                  </a:outerShdw>
                </a:effectLst>
              </a:rPr>
              <a:t>P</a:t>
            </a:r>
            <a:r>
              <a:rPr lang="fr-FR" sz="2800" b="1" baseline="-25000" dirty="0">
                <a:solidFill>
                  <a:srgbClr val="FFFF00"/>
                </a:solidFill>
                <a:effectLst>
                  <a:outerShdw blurRad="38100" dist="38100" dir="2700000" algn="tl">
                    <a:srgbClr val="000000">
                      <a:alpha val="43137"/>
                    </a:srgbClr>
                  </a:outerShdw>
                </a:effectLst>
              </a:rPr>
              <a:t>K</a:t>
            </a:r>
            <a:r>
              <a:rPr lang="fr-FR" sz="2800" b="1" dirty="0">
                <a:solidFill>
                  <a:srgbClr val="FFFF00"/>
                </a:solidFill>
                <a:effectLst>
                  <a:outerShdw blurRad="38100" dist="38100" dir="2700000" algn="tl">
                    <a:srgbClr val="000000">
                      <a:alpha val="43137"/>
                    </a:srgbClr>
                  </a:outerShdw>
                </a:effectLst>
              </a:rPr>
              <a:t>=2</a:t>
            </a:r>
            <a:r>
              <a:rPr lang="ar-DZ" sz="2800" b="1" dirty="0">
                <a:solidFill>
                  <a:srgbClr val="FFFF00"/>
                </a:solidFill>
                <a:effectLst>
                  <a:outerShdw blurRad="38100" dist="38100" dir="2700000" algn="tl">
                    <a:srgbClr val="000000">
                      <a:alpha val="43137"/>
                    </a:srgbClr>
                  </a:outerShdw>
                </a:effectLst>
              </a:rPr>
              <a:t>.</a:t>
            </a:r>
            <a:endParaRPr lang="fr-FR" sz="2800" b="1" dirty="0">
              <a:solidFill>
                <a:srgbClr val="FFFF00"/>
              </a:solidFill>
              <a:effectLst>
                <a:outerShdw blurRad="38100" dist="38100" dir="2700000" algn="tl">
                  <a:srgbClr val="000000">
                    <a:alpha val="43137"/>
                  </a:srgbClr>
                </a:outerShdw>
              </a:effectLst>
            </a:endParaRPr>
          </a:p>
          <a:p>
            <a:pPr marL="803275" lvl="0" algn="r" rtl="1"/>
            <a:r>
              <a:rPr lang="ar-DZ" sz="2800" b="1" dirty="0">
                <a:solidFill>
                  <a:srgbClr val="FFFF00"/>
                </a:solidFill>
                <a:effectLst>
                  <a:outerShdw blurRad="38100" dist="38100" dir="2700000" algn="tl">
                    <a:srgbClr val="000000">
                      <a:alpha val="43137"/>
                    </a:srgbClr>
                  </a:outerShdw>
                </a:effectLst>
              </a:rPr>
              <a:t>1- حدد معادلة مسار التوسع؟.</a:t>
            </a:r>
            <a:endParaRPr lang="fr-FR" sz="2800" b="1" dirty="0">
              <a:solidFill>
                <a:srgbClr val="FFFF00"/>
              </a:solidFill>
              <a:effectLst>
                <a:outerShdw blurRad="38100" dist="38100" dir="2700000" algn="tl">
                  <a:srgbClr val="000000">
                    <a:alpha val="43137"/>
                  </a:srgbClr>
                </a:outerShdw>
              </a:effectLst>
            </a:endParaRPr>
          </a:p>
          <a:p>
            <a:pPr lvl="0" algn="r" rtl="1"/>
            <a:r>
              <a:rPr lang="ar-DZ" sz="2800" b="1" dirty="0">
                <a:solidFill>
                  <a:srgbClr val="FFFF00"/>
                </a:solidFill>
                <a:effectLst>
                  <a:outerShdw blurRad="38100" dist="38100" dir="2700000" algn="tl">
                    <a:srgbClr val="000000">
                      <a:alpha val="43137"/>
                    </a:srgbClr>
                  </a:outerShdw>
                </a:effectLst>
              </a:rPr>
              <a:t>         2- حدد المعدل للإحلال التقني عند نقطة توازن المنتج؟. ثم بين معناه؟.</a:t>
            </a:r>
            <a:endParaRPr lang="fr-FR" sz="2800" b="1" dirty="0">
              <a:solidFill>
                <a:srgbClr val="FFFF00"/>
              </a:solidFill>
              <a:effectLst>
                <a:outerShdw blurRad="38100" dist="38100" dir="2700000" algn="tl">
                  <a:srgbClr val="000000">
                    <a:alpha val="43137"/>
                  </a:srgbClr>
                </a:outerShdw>
              </a:effectLst>
            </a:endParaRPr>
          </a:p>
          <a:p>
            <a:pPr algn="r" rtl="1"/>
            <a:r>
              <a:rPr lang="ar-DZ" sz="2800" b="1" u="sng" dirty="0">
                <a:solidFill>
                  <a:srgbClr val="FFFF00"/>
                </a:solidFill>
                <a:effectLst>
                  <a:outerShdw blurRad="38100" dist="38100" dir="2700000" algn="tl">
                    <a:srgbClr val="000000">
                      <a:alpha val="43137"/>
                    </a:srgbClr>
                  </a:outerShdw>
                </a:effectLst>
              </a:rPr>
              <a:t>ثالثا:</a:t>
            </a:r>
            <a:r>
              <a:rPr lang="ar-DZ" sz="2800" b="1" dirty="0">
                <a:solidFill>
                  <a:srgbClr val="FFFF00"/>
                </a:solidFill>
                <a:effectLst>
                  <a:outerShdw blurRad="38100" dist="38100" dir="2700000" algn="tl">
                    <a:srgbClr val="000000">
                      <a:alpha val="43137"/>
                    </a:srgbClr>
                  </a:outerShdw>
                </a:effectLst>
              </a:rPr>
              <a:t> لو تحولت دالة الإنتاج إلى الدالة التالية:  </a:t>
            </a:r>
            <a:r>
              <a:rPr lang="fr-FR" sz="2800" b="1" dirty="0">
                <a:solidFill>
                  <a:srgbClr val="00B0F0"/>
                </a:solidFill>
                <a:effectLst>
                  <a:outerShdw blurRad="38100" dist="38100" dir="2700000" algn="tl">
                    <a:srgbClr val="000000">
                      <a:alpha val="43137"/>
                    </a:srgbClr>
                  </a:outerShdw>
                </a:effectLst>
              </a:rPr>
              <a:t>Q=f(L, K)=3 L K</a:t>
            </a:r>
            <a:r>
              <a:rPr lang="fr-FR" sz="2800" b="1" baseline="30000" dirty="0">
                <a:solidFill>
                  <a:srgbClr val="00B0F0"/>
                </a:solidFill>
                <a:effectLst>
                  <a:outerShdw blurRad="38100" dist="38100" dir="2700000" algn="tl">
                    <a:srgbClr val="000000">
                      <a:alpha val="43137"/>
                    </a:srgbClr>
                  </a:outerShdw>
                </a:effectLst>
              </a:rPr>
              <a:t>2</a:t>
            </a:r>
            <a:r>
              <a:rPr lang="fr-FR" sz="2800" b="1" dirty="0">
                <a:solidFill>
                  <a:srgbClr val="00B0F0"/>
                </a:solidFill>
                <a:effectLst>
                  <a:outerShdw blurRad="38100" dist="38100" dir="2700000" algn="tl">
                    <a:srgbClr val="000000">
                      <a:alpha val="43137"/>
                    </a:srgbClr>
                  </a:outerShdw>
                </a:effectLst>
              </a:rPr>
              <a:t> – L</a:t>
            </a:r>
            <a:r>
              <a:rPr lang="fr-FR" sz="2800" b="1" baseline="30000" dirty="0">
                <a:solidFill>
                  <a:srgbClr val="00B0F0"/>
                </a:solidFill>
                <a:effectLst>
                  <a:outerShdw blurRad="38100" dist="38100" dir="2700000" algn="tl">
                    <a:srgbClr val="000000">
                      <a:alpha val="43137"/>
                    </a:srgbClr>
                  </a:outerShdw>
                </a:effectLst>
              </a:rPr>
              <a:t>2</a:t>
            </a:r>
            <a:r>
              <a:rPr lang="fr-FR" sz="2800" b="1" dirty="0">
                <a:solidFill>
                  <a:srgbClr val="00B0F0"/>
                </a:solidFill>
                <a:effectLst>
                  <a:outerShdw blurRad="38100" dist="38100" dir="2700000" algn="tl">
                    <a:srgbClr val="000000">
                      <a:alpha val="43137"/>
                    </a:srgbClr>
                  </a:outerShdw>
                </a:effectLst>
              </a:rPr>
              <a:t> K</a:t>
            </a:r>
            <a:r>
              <a:rPr lang="ar-DZ" sz="2800" b="1" dirty="0">
                <a:solidFill>
                  <a:srgbClr val="00B0F0"/>
                </a:solidFill>
                <a:effectLst>
                  <a:outerShdw blurRad="38100" dist="38100" dir="2700000" algn="tl">
                    <a:srgbClr val="000000">
                      <a:alpha val="43137"/>
                    </a:srgbClr>
                  </a:outerShdw>
                </a:effectLst>
              </a:rPr>
              <a:t>    </a:t>
            </a:r>
          </a:p>
          <a:p>
            <a:pPr algn="r" rtl="1"/>
            <a:r>
              <a:rPr lang="ar-DZ" sz="2800" b="1" dirty="0">
                <a:solidFill>
                  <a:srgbClr val="FFFF00"/>
                </a:solidFill>
                <a:effectLst>
                  <a:outerShdw blurRad="38100" dist="38100" dir="2700000" algn="tl">
                    <a:srgbClr val="000000">
                      <a:alpha val="43137"/>
                    </a:srgbClr>
                  </a:outerShdw>
                </a:effectLst>
              </a:rPr>
              <a:t>          1- حدد طبيعة غلة الحجم لهذه الدالة؟.</a:t>
            </a:r>
            <a:endParaRPr lang="fr-FR" sz="2800" b="1" dirty="0">
              <a:solidFill>
                <a:srgbClr val="FFFF00"/>
              </a:solidFill>
              <a:effectLst>
                <a:outerShdw blurRad="38100" dist="38100" dir="2700000" algn="tl">
                  <a:srgbClr val="000000">
                    <a:alpha val="43137"/>
                  </a:srgbClr>
                </a:outerShdw>
              </a:effectLst>
            </a:endParaRPr>
          </a:p>
          <a:p>
            <a:pPr algn="r" rtl="1"/>
            <a:r>
              <a:rPr lang="ar-DZ" sz="2800" b="1" dirty="0">
                <a:solidFill>
                  <a:srgbClr val="FFFF00"/>
                </a:solidFill>
                <a:effectLst>
                  <a:outerShdw blurRad="38100" dist="38100" dir="2700000" algn="tl">
                    <a:srgbClr val="000000">
                      <a:alpha val="43137"/>
                    </a:srgbClr>
                  </a:outerShdw>
                </a:effectLst>
              </a:rPr>
              <a:t>          2 - احسب مقدار الزيادة في الإنتاج لو تم مضاعفة الكمية المستخدمة من عوامل الإنتاج مرتين؟.</a:t>
            </a:r>
            <a:endParaRPr lang="fr-FR" sz="2800" b="1" dirty="0">
              <a:solidFill>
                <a:srgbClr val="FFFF00"/>
              </a:solidFill>
              <a:effectLst>
                <a:outerShdw blurRad="38100" dist="38100" dir="2700000" algn="tl">
                  <a:srgbClr val="000000">
                    <a:alpha val="43137"/>
                  </a:srgbClr>
                </a:outerShdw>
              </a:effectLst>
            </a:endParaRPr>
          </a:p>
          <a:p>
            <a:pPr algn="r" rtl="1"/>
            <a:endParaRPr lang="ar-DZ" b="1" dirty="0">
              <a:solidFill>
                <a:srgbClr val="FFC000"/>
              </a:solidFill>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endParaRPr lang="fr-FR" b="1" dirty="0">
              <a:effectLst>
                <a:outerShdw blurRad="38100" dist="38100" dir="2700000" algn="tl">
                  <a:srgbClr val="000000">
                    <a:alpha val="43137"/>
                  </a:srgbClr>
                </a:outerShdw>
              </a:effectLst>
              <a:cs typeface="AdvertisingExtraBold" pitchFamily="2" charset="-78"/>
            </a:endParaRPr>
          </a:p>
          <a:p>
            <a:endParaRPr lang="fr-FR" dirty="0"/>
          </a:p>
        </p:txBody>
      </p:sp>
      <p:sp>
        <p:nvSpPr>
          <p:cNvPr id="4" name="Title 1">
            <a:extLst>
              <a:ext uri="{FF2B5EF4-FFF2-40B4-BE49-F238E27FC236}">
                <a16:creationId xmlns:a16="http://schemas.microsoft.com/office/drawing/2014/main" id="{1B8D69CA-C6CA-4340-A6E6-C8E1E6F08194}"/>
              </a:ext>
            </a:extLst>
          </p:cNvPr>
          <p:cNvSpPr>
            <a:spLocks noGrp="1"/>
          </p:cNvSpPr>
          <p:nvPr>
            <p:ph type="ctrTitle"/>
          </p:nvPr>
        </p:nvSpPr>
        <p:spPr>
          <a:xfrm>
            <a:off x="125413" y="111125"/>
            <a:ext cx="11955462" cy="1052657"/>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ال</a:t>
            </a:r>
            <a:r>
              <a:rPr lang="ar-DZ" b="1" dirty="0">
                <a:solidFill>
                  <a:srgbClr val="002060"/>
                </a:solidFill>
                <a:effectLst>
                  <a:outerShdw blurRad="38100" dist="38100" dir="2700000" algn="tl">
                    <a:srgbClr val="000000">
                      <a:alpha val="43137"/>
                    </a:srgbClr>
                  </a:outerShdw>
                </a:effectLst>
              </a:rPr>
              <a:t>اختبار</a:t>
            </a:r>
            <a:r>
              <a:rPr lang="ar-AE" b="1" dirty="0">
                <a:solidFill>
                  <a:srgbClr val="002060"/>
                </a:solidFill>
                <a:effectLst>
                  <a:outerShdw blurRad="38100" dist="38100" dir="2700000" algn="tl">
                    <a:srgbClr val="000000">
                      <a:alpha val="43137"/>
                    </a:srgbClr>
                  </a:outerShdw>
                </a:effectLst>
              </a:rPr>
              <a:t> التطبيقي </a:t>
            </a:r>
            <a:r>
              <a:rPr lang="ar-DZ" b="1" dirty="0">
                <a:solidFill>
                  <a:srgbClr val="002060"/>
                </a:solidFill>
                <a:effectLst>
                  <a:outerShdw blurRad="38100" dist="38100" dir="2700000" algn="tl">
                    <a:srgbClr val="000000">
                      <a:alpha val="43137"/>
                    </a:srgbClr>
                  </a:outerShdw>
                </a:effectLst>
              </a:rPr>
              <a:t>الرابع ( مقترح)</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39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3F82E41-B4B8-431C-B85E-773B0499CCBB}"/>
              </a:ext>
            </a:extLst>
          </p:cNvPr>
          <p:cNvSpPr>
            <a:spLocks noGrp="1"/>
          </p:cNvSpPr>
          <p:nvPr>
            <p:ph type="subTitle" idx="1"/>
          </p:nvPr>
        </p:nvSpPr>
        <p:spPr>
          <a:xfrm>
            <a:off x="110835" y="1343747"/>
            <a:ext cx="11956473" cy="5389562"/>
          </a:xfrm>
          <a:blipFill>
            <a:blip r:embed="rId2"/>
            <a:tile tx="0" ty="0" sx="100000" sy="100000" flip="none" algn="tl"/>
          </a:blipFill>
        </p:spPr>
        <p:txBody>
          <a:bodyPr>
            <a:normAutofit/>
          </a:bodyPr>
          <a:lstStyle/>
          <a:p>
            <a:pPr algn="r" rtl="1"/>
            <a:r>
              <a:rPr lang="ar-DZ" sz="3200" b="1" dirty="0">
                <a:solidFill>
                  <a:srgbClr val="FFFF00"/>
                </a:solidFill>
                <a:effectLst>
                  <a:outerShdw blurRad="38100" dist="38100" dir="2700000" algn="tl">
                    <a:srgbClr val="000000">
                      <a:alpha val="43137"/>
                    </a:srgbClr>
                  </a:outerShdw>
                </a:effectLst>
              </a:rPr>
              <a:t>نفرض أن سوق سلعة ما تتميز بالمنافسة التامة، و كل المؤسسات لها نفس دالة </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    التكاليف التالية:                       </a:t>
            </a:r>
            <a:r>
              <a:rPr lang="fr-FR" sz="3200" b="1" dirty="0">
                <a:solidFill>
                  <a:srgbClr val="00B0F0"/>
                </a:solidFill>
                <a:effectLst>
                  <a:outerShdw blurRad="38100" dist="38100" dir="2700000" algn="tl">
                    <a:srgbClr val="000000">
                      <a:alpha val="43137"/>
                    </a:srgbClr>
                  </a:outerShdw>
                </a:effectLst>
              </a:rPr>
              <a:t>CT=(1/2) Q</a:t>
            </a:r>
            <a:r>
              <a:rPr lang="fr-FR" sz="3200" b="1" baseline="30000" dirty="0">
                <a:solidFill>
                  <a:srgbClr val="00B0F0"/>
                </a:solidFill>
                <a:effectLst>
                  <a:outerShdw blurRad="38100" dist="38100" dir="2700000" algn="tl">
                    <a:srgbClr val="000000">
                      <a:alpha val="43137"/>
                    </a:srgbClr>
                  </a:outerShdw>
                </a:effectLst>
              </a:rPr>
              <a:t>3</a:t>
            </a:r>
            <a:r>
              <a:rPr lang="fr-FR" sz="3200" b="1" dirty="0">
                <a:solidFill>
                  <a:srgbClr val="00B0F0"/>
                </a:solidFill>
                <a:effectLst>
                  <a:outerShdw blurRad="38100" dist="38100" dir="2700000" algn="tl">
                    <a:srgbClr val="000000">
                      <a:alpha val="43137"/>
                    </a:srgbClr>
                  </a:outerShdw>
                </a:effectLst>
              </a:rPr>
              <a:t> – Q</a:t>
            </a:r>
            <a:r>
              <a:rPr lang="fr-FR" sz="3200" b="1" baseline="30000" dirty="0">
                <a:solidFill>
                  <a:srgbClr val="00B0F0"/>
                </a:solidFill>
                <a:effectLst>
                  <a:outerShdw blurRad="38100" dist="38100" dir="2700000" algn="tl">
                    <a:srgbClr val="000000">
                      <a:alpha val="43137"/>
                    </a:srgbClr>
                  </a:outerShdw>
                </a:effectLst>
              </a:rPr>
              <a:t>2</a:t>
            </a:r>
            <a:r>
              <a:rPr lang="fr-FR" sz="3200" b="1" dirty="0">
                <a:solidFill>
                  <a:srgbClr val="00B0F0"/>
                </a:solidFill>
                <a:effectLst>
                  <a:outerShdw blurRad="38100" dist="38100" dir="2700000" algn="tl">
                    <a:srgbClr val="000000">
                      <a:alpha val="43137"/>
                    </a:srgbClr>
                  </a:outerShdw>
                </a:effectLst>
              </a:rPr>
              <a:t> +(5/2) Q</a:t>
            </a:r>
          </a:p>
          <a:p>
            <a:pPr algn="r" rtl="1"/>
            <a:r>
              <a:rPr lang="ar-DZ" sz="3200" b="1" dirty="0">
                <a:solidFill>
                  <a:srgbClr val="FFFF00"/>
                </a:solidFill>
                <a:effectLst>
                  <a:outerShdw blurRad="38100" dist="38100" dir="2700000" algn="tl">
                    <a:srgbClr val="000000">
                      <a:alpha val="43137"/>
                    </a:srgbClr>
                  </a:outerShdw>
                </a:effectLst>
              </a:rPr>
              <a:t> كانت دالة طلب السوق معطاة بالشكل:            </a:t>
            </a:r>
            <a:r>
              <a:rPr lang="fr-FR" sz="3200" b="1" dirty="0">
                <a:solidFill>
                  <a:srgbClr val="00B0F0"/>
                </a:solidFill>
                <a:effectLst>
                  <a:outerShdw blurRad="38100" dist="38100" dir="2700000" algn="tl">
                    <a:srgbClr val="000000">
                      <a:alpha val="43137"/>
                    </a:srgbClr>
                  </a:outerShdw>
                </a:effectLst>
              </a:rPr>
              <a:t>Q=54-2 P</a:t>
            </a:r>
            <a:endParaRPr lang="ar-DZ" sz="3200" b="1" dirty="0">
              <a:solidFill>
                <a:srgbClr val="00B0F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 </a:t>
            </a:r>
            <a:r>
              <a:rPr lang="ar-DZ" sz="3200" b="1" u="sng" dirty="0">
                <a:solidFill>
                  <a:srgbClr val="00B0F0"/>
                </a:solidFill>
                <a:effectLst>
                  <a:outerShdw blurRad="38100" dist="38100" dir="2700000" algn="tl">
                    <a:srgbClr val="000000">
                      <a:alpha val="43137"/>
                    </a:srgbClr>
                  </a:outerShdw>
                </a:effectLst>
              </a:rPr>
              <a:t>المطلوب</a:t>
            </a:r>
            <a:r>
              <a:rPr lang="ar-DZ" sz="3200" b="1" dirty="0">
                <a:solidFill>
                  <a:srgbClr val="00B0F0"/>
                </a:solidFill>
                <a:effectLst>
                  <a:outerShdw blurRad="38100" dist="38100" dir="2700000" algn="tl">
                    <a:srgbClr val="000000">
                      <a:alpha val="43137"/>
                    </a:srgbClr>
                  </a:outerShdw>
                </a:effectLst>
              </a:rPr>
              <a:t>:</a:t>
            </a:r>
            <a:r>
              <a:rPr lang="ar-DZ" sz="3200" b="1" dirty="0">
                <a:solidFill>
                  <a:srgbClr val="FFFF00"/>
                </a:solidFill>
                <a:effectLst>
                  <a:outerShdw blurRad="38100" dist="38100" dir="2700000" algn="tl">
                    <a:srgbClr val="000000">
                      <a:alpha val="43137"/>
                    </a:srgbClr>
                  </a:outerShdw>
                </a:effectLst>
              </a:rPr>
              <a:t> 1- ما هو سعر و كمية التوازن في الأجل الطويل؟ ما نوع ربح هذه المؤسسة؟.</a:t>
            </a:r>
            <a:endParaRPr lang="fr-FR" sz="3200" b="1" dirty="0">
              <a:solidFill>
                <a:srgbClr val="FFFF00"/>
              </a:solidFill>
              <a:effectLst>
                <a:outerShdw blurRad="38100" dist="38100" dir="2700000" algn="tl">
                  <a:srgbClr val="000000">
                    <a:alpha val="43137"/>
                  </a:srgbClr>
                </a:outerShdw>
              </a:effectLst>
            </a:endParaRPr>
          </a:p>
          <a:p>
            <a:pPr algn="r" defTabSz="180975" rtl="1">
              <a:tabLst>
                <a:tab pos="82550" algn="l"/>
              </a:tabLst>
            </a:pPr>
            <a:r>
              <a:rPr lang="ar-DZ" sz="3200" b="1" dirty="0">
                <a:solidFill>
                  <a:srgbClr val="FFFF00"/>
                </a:solidFill>
                <a:effectLst>
                  <a:outerShdw blurRad="38100" dist="38100" dir="2700000" algn="tl">
                    <a:srgbClr val="000000">
                      <a:alpha val="43137"/>
                    </a:srgbClr>
                  </a:outerShdw>
                </a:effectLst>
              </a:rPr>
              <a:t>  2- إذا كان السوق تتواجد به </a:t>
            </a:r>
            <a:r>
              <a:rPr lang="ar-DZ" sz="3200" b="1" dirty="0">
                <a:solidFill>
                  <a:srgbClr val="00B0F0"/>
                </a:solidFill>
                <a:effectLst>
                  <a:outerShdw blurRad="38100" dist="38100" dir="2700000" algn="tl">
                    <a:srgbClr val="000000">
                      <a:alpha val="43137"/>
                    </a:srgbClr>
                  </a:outerShdw>
                </a:effectLst>
              </a:rPr>
              <a:t>40</a:t>
            </a:r>
            <a:r>
              <a:rPr lang="ar-DZ" sz="3200" b="1" dirty="0">
                <a:solidFill>
                  <a:srgbClr val="FFFF00"/>
                </a:solidFill>
                <a:effectLst>
                  <a:outerShdw blurRad="38100" dist="38100" dir="2700000" algn="tl">
                    <a:srgbClr val="000000">
                      <a:alpha val="43137"/>
                    </a:srgbClr>
                  </a:outerShdw>
                </a:effectLst>
              </a:rPr>
              <a:t> مؤسسة، ما هو عدد المؤسسات التي تستطيع الدخول إلى السوق في الأجل الطويل</a:t>
            </a:r>
            <a:endParaRPr lang="ar-DZ" sz="3200" b="1" u="sng" dirty="0">
              <a:solidFill>
                <a:srgbClr val="FFFF00"/>
              </a:solidFill>
              <a:effectLst>
                <a:outerShdw blurRad="38100" dist="38100" dir="2700000" algn="tl">
                  <a:srgbClr val="000000">
                    <a:alpha val="43137"/>
                  </a:srgbClr>
                </a:outerShdw>
              </a:effectLst>
              <a:cs typeface="AdvertisingExtraBold" pitchFamily="2" charset="-78"/>
            </a:endParaRPr>
          </a:p>
          <a:p>
            <a:pPr algn="r" rtl="1"/>
            <a:endParaRPr lang="ar-DZ" b="1" u="sng" dirty="0">
              <a:solidFill>
                <a:srgbClr val="FFC000"/>
              </a:solidFill>
              <a:effectLst>
                <a:outerShdw blurRad="38100" dist="38100" dir="2700000" algn="tl">
                  <a:srgbClr val="000000">
                    <a:alpha val="43137"/>
                  </a:srgbClr>
                </a:outerShdw>
              </a:effectLst>
              <a:cs typeface="AdvertisingExtraBold" pitchFamily="2" charset="-78"/>
            </a:endParaRPr>
          </a:p>
          <a:p>
            <a:pPr marL="342900" indent="-342900" algn="r" rtl="1">
              <a:buFont typeface="Wingdings" panose="05000000000000000000" pitchFamily="2" charset="2"/>
              <a:buChar char="q"/>
            </a:pPr>
            <a:endParaRPr lang="ar-DZ" b="1" u="sng" dirty="0">
              <a:solidFill>
                <a:srgbClr val="FFC000"/>
              </a:solidFill>
              <a:effectLst>
                <a:outerShdw blurRad="38100" dist="38100" dir="2700000" algn="tl">
                  <a:srgbClr val="000000">
                    <a:alpha val="43137"/>
                  </a:srgbClr>
                </a:outerShdw>
              </a:effectLst>
              <a:cs typeface="AdvertisingExtraBold" pitchFamily="2" charset="-78"/>
            </a:endParaRPr>
          </a:p>
          <a:p>
            <a:pPr marL="342900" indent="-342900" algn="r" rtl="1">
              <a:buFont typeface="Wingdings" panose="05000000000000000000" pitchFamily="2" charset="2"/>
              <a:buChar char="q"/>
            </a:pPr>
            <a:endParaRPr lang="ar-DZ" b="1" u="sng" dirty="0">
              <a:solidFill>
                <a:srgbClr val="FFC000"/>
              </a:solidFill>
              <a:effectLst>
                <a:outerShdw blurRad="38100" dist="38100" dir="2700000" algn="tl">
                  <a:srgbClr val="000000">
                    <a:alpha val="43137"/>
                  </a:srgbClr>
                </a:outerShdw>
              </a:effectLst>
              <a:cs typeface="AdvertisingExtraBold" pitchFamily="2" charset="-78"/>
            </a:endParaRPr>
          </a:p>
        </p:txBody>
      </p:sp>
      <p:sp>
        <p:nvSpPr>
          <p:cNvPr id="4" name="Title 1">
            <a:extLst>
              <a:ext uri="{FF2B5EF4-FFF2-40B4-BE49-F238E27FC236}">
                <a16:creationId xmlns:a16="http://schemas.microsoft.com/office/drawing/2014/main" id="{718F7F7E-3E9D-40F8-970F-1EC80ADF0747}"/>
              </a:ext>
            </a:extLst>
          </p:cNvPr>
          <p:cNvSpPr>
            <a:spLocks noGrp="1"/>
          </p:cNvSpPr>
          <p:nvPr>
            <p:ph type="ctrTitle"/>
          </p:nvPr>
        </p:nvSpPr>
        <p:spPr>
          <a:xfrm>
            <a:off x="111125" y="234950"/>
            <a:ext cx="11955463" cy="957263"/>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التمرين</a:t>
            </a:r>
            <a:r>
              <a:rPr lang="ar-DZ" b="1" dirty="0">
                <a:solidFill>
                  <a:srgbClr val="002060"/>
                </a:solidFill>
                <a:effectLst>
                  <a:outerShdw blurRad="38100" dist="38100" dir="2700000" algn="tl">
                    <a:srgbClr val="000000">
                      <a:alpha val="43137"/>
                    </a:srgbClr>
                  </a:outerShdw>
                </a:effectLst>
              </a:rPr>
              <a:t> الثاني </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977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3D3BB6DC-EB01-41F2-BCEE-F906BB50EA0F}"/>
              </a:ext>
            </a:extLst>
          </p:cNvPr>
          <p:cNvSpPr>
            <a:spLocks noGrp="1"/>
          </p:cNvSpPr>
          <p:nvPr>
            <p:ph type="subTitle" idx="1"/>
          </p:nvPr>
        </p:nvSpPr>
        <p:spPr>
          <a:xfrm>
            <a:off x="96981" y="1413020"/>
            <a:ext cx="11970327" cy="5306434"/>
          </a:xfrm>
          <a:blipFill>
            <a:blip r:embed="rId2"/>
            <a:tile tx="0" ty="0" sx="100000" sy="100000" flip="none" algn="tl"/>
          </a:blipFill>
        </p:spPr>
        <p:txBody>
          <a:bodyPr>
            <a:normAutofit/>
          </a:bodyPr>
          <a:lstStyle/>
          <a:p>
            <a:pPr algn="r" rtl="1"/>
            <a:r>
              <a:rPr lang="ar-DZ" sz="3600" b="1" dirty="0">
                <a:solidFill>
                  <a:srgbClr val="FFFF00"/>
                </a:solidFill>
                <a:effectLst>
                  <a:outerShdw blurRad="38100" dist="38100" dir="2700000" algn="tl">
                    <a:srgbClr val="000000">
                      <a:alpha val="43137"/>
                    </a:srgbClr>
                  </a:outerShdw>
                </a:effectLst>
              </a:rPr>
              <a:t> منتج محتكر للسوق له دالة التكلفة الكلية التالية:             </a:t>
            </a:r>
            <a:r>
              <a:rPr lang="fr-FR" sz="3600" b="1" dirty="0">
                <a:solidFill>
                  <a:srgbClr val="00B0F0"/>
                </a:solidFill>
                <a:effectLst>
                  <a:outerShdw blurRad="38100" dist="38100" dir="2700000" algn="tl">
                    <a:srgbClr val="000000">
                      <a:alpha val="43137"/>
                    </a:srgbClr>
                  </a:outerShdw>
                </a:effectLst>
              </a:rPr>
              <a:t>CT= 5 Q</a:t>
            </a:r>
            <a:r>
              <a:rPr lang="fr-FR" sz="3600" b="1" baseline="30000" dirty="0">
                <a:solidFill>
                  <a:srgbClr val="00B0F0"/>
                </a:solidFill>
                <a:effectLst>
                  <a:outerShdw blurRad="38100" dist="38100" dir="2700000" algn="tl">
                    <a:srgbClr val="000000">
                      <a:alpha val="43137"/>
                    </a:srgbClr>
                  </a:outerShdw>
                </a:effectLst>
              </a:rPr>
              <a:t>2</a:t>
            </a:r>
            <a:r>
              <a:rPr lang="fr-FR" sz="3600" b="1" dirty="0">
                <a:solidFill>
                  <a:srgbClr val="00B0F0"/>
                </a:solidFill>
                <a:effectLst>
                  <a:outerShdw blurRad="38100" dist="38100" dir="2700000" algn="tl">
                    <a:srgbClr val="000000">
                      <a:alpha val="43137"/>
                    </a:srgbClr>
                  </a:outerShdw>
                </a:effectLst>
              </a:rPr>
              <a:t> + 10</a:t>
            </a:r>
          </a:p>
          <a:p>
            <a:pPr algn="r" rtl="1"/>
            <a:r>
              <a:rPr lang="ar-DZ" sz="3600" b="1" dirty="0">
                <a:solidFill>
                  <a:srgbClr val="FFFF00"/>
                </a:solidFill>
                <a:effectLst>
                  <a:outerShdw blurRad="38100" dist="38100" dir="2700000" algn="tl">
                    <a:srgbClr val="000000">
                      <a:alpha val="43137"/>
                    </a:srgbClr>
                  </a:outerShdw>
                </a:effectLst>
              </a:rPr>
              <a:t> </a:t>
            </a:r>
            <a:endParaRPr lang="fr-FR" sz="3600" b="1" dirty="0">
              <a:solidFill>
                <a:srgbClr val="FFFF00"/>
              </a:solidFill>
              <a:effectLst>
                <a:outerShdw blurRad="38100" dist="38100" dir="2700000" algn="tl">
                  <a:srgbClr val="000000">
                    <a:alpha val="43137"/>
                  </a:srgbClr>
                </a:outerShdw>
              </a:effectLst>
            </a:endParaRPr>
          </a:p>
          <a:p>
            <a:pPr algn="r" rtl="1"/>
            <a:r>
              <a:rPr lang="ar-DZ" sz="3600" b="1" dirty="0">
                <a:solidFill>
                  <a:srgbClr val="FFFF00"/>
                </a:solidFill>
                <a:effectLst>
                  <a:outerShdw blurRad="38100" dist="38100" dir="2700000" algn="tl">
                    <a:srgbClr val="000000">
                      <a:alpha val="43137"/>
                    </a:srgbClr>
                  </a:outerShdw>
                </a:effectLst>
              </a:rPr>
              <a:t>يواجه دالة طلب من الشكل:</a:t>
            </a:r>
            <a:r>
              <a:rPr lang="fr-FR" sz="3600" b="1" dirty="0">
                <a:solidFill>
                  <a:srgbClr val="00B0F0"/>
                </a:solidFill>
                <a:effectLst>
                  <a:outerShdw blurRad="38100" dist="38100" dir="2700000" algn="tl">
                    <a:srgbClr val="000000">
                      <a:alpha val="43137"/>
                    </a:srgbClr>
                  </a:outerShdw>
                </a:effectLst>
              </a:rPr>
              <a:t>Q= 15 – P/10 </a:t>
            </a:r>
            <a:r>
              <a:rPr lang="fr-FR" sz="3600" b="1" dirty="0">
                <a:solidFill>
                  <a:srgbClr val="FFFF00"/>
                </a:solidFill>
                <a:effectLst>
                  <a:outerShdw blurRad="38100" dist="38100" dir="2700000" algn="tl">
                    <a:srgbClr val="000000">
                      <a:alpha val="43137"/>
                    </a:srgbClr>
                  </a:outerShdw>
                </a:effectLst>
              </a:rPr>
              <a:t>                                  </a:t>
            </a:r>
            <a:r>
              <a:rPr lang="ar-DZ" sz="3600" b="1" dirty="0">
                <a:solidFill>
                  <a:srgbClr val="FFFF00"/>
                </a:solidFill>
                <a:effectLst>
                  <a:outerShdw blurRad="38100" dist="38100" dir="2700000" algn="tl">
                    <a:srgbClr val="000000">
                      <a:alpha val="43137"/>
                    </a:srgbClr>
                  </a:outerShdw>
                </a:effectLst>
              </a:rPr>
              <a:t>   </a:t>
            </a:r>
            <a:r>
              <a:rPr lang="ar-DZ" sz="3600" b="1" u="sng" dirty="0">
                <a:solidFill>
                  <a:srgbClr val="00B0F0"/>
                </a:solidFill>
                <a:effectLst>
                  <a:outerShdw blurRad="38100" dist="38100" dir="2700000" algn="tl">
                    <a:srgbClr val="000000">
                      <a:alpha val="43137"/>
                    </a:srgbClr>
                  </a:outerShdw>
                </a:effectLst>
              </a:rPr>
              <a:t>المطلوب</a:t>
            </a:r>
            <a:r>
              <a:rPr lang="ar-DZ" sz="3600" b="1" dirty="0">
                <a:solidFill>
                  <a:srgbClr val="00B0F0"/>
                </a:solidFill>
                <a:effectLst>
                  <a:outerShdw blurRad="38100" dist="38100" dir="2700000" algn="tl">
                    <a:srgbClr val="000000">
                      <a:alpha val="43137"/>
                    </a:srgbClr>
                  </a:outerShdw>
                </a:effectLst>
              </a:rPr>
              <a:t>: </a:t>
            </a:r>
            <a:r>
              <a:rPr lang="ar-DZ" sz="3600" b="1" dirty="0">
                <a:solidFill>
                  <a:srgbClr val="FFFF00"/>
                </a:solidFill>
                <a:effectLst>
                  <a:outerShdw blurRad="38100" dist="38100" dir="2700000" algn="tl">
                    <a:srgbClr val="000000">
                      <a:alpha val="43137"/>
                    </a:srgbClr>
                  </a:outerShdw>
                </a:effectLst>
              </a:rPr>
              <a:t>1-  اوجد كمية الإنتاج المثلى التي تعظم ربح هذا المحتكر؟.</a:t>
            </a:r>
            <a:endParaRPr lang="fr-FR" sz="3600" b="1" dirty="0">
              <a:solidFill>
                <a:srgbClr val="FFFF00"/>
              </a:solidFill>
              <a:effectLst>
                <a:outerShdw blurRad="38100" dist="38100" dir="2700000" algn="tl">
                  <a:srgbClr val="000000">
                    <a:alpha val="43137"/>
                  </a:srgbClr>
                </a:outerShdw>
              </a:effectLst>
            </a:endParaRPr>
          </a:p>
          <a:p>
            <a:pPr algn="r" rtl="1"/>
            <a:r>
              <a:rPr lang="ar-DZ" sz="3600" b="1" dirty="0">
                <a:solidFill>
                  <a:srgbClr val="FFFF00"/>
                </a:solidFill>
                <a:effectLst>
                  <a:outerShdw blurRad="38100" dist="38100" dir="2700000" algn="tl">
                    <a:srgbClr val="000000">
                      <a:alpha val="43137"/>
                    </a:srgbClr>
                  </a:outerShdw>
                </a:effectLst>
              </a:rPr>
              <a:t>  2-  ما هو السعر الذي يفرضه هذا المحتكر؟ استنتج نقطة عرض المحتكر؟.</a:t>
            </a:r>
            <a:endParaRPr lang="fr-FR" sz="3600" b="1" dirty="0">
              <a:solidFill>
                <a:srgbClr val="FFFF00"/>
              </a:solidFill>
              <a:effectLst>
                <a:outerShdw blurRad="38100" dist="38100" dir="2700000" algn="tl">
                  <a:srgbClr val="000000">
                    <a:alpha val="43137"/>
                  </a:srgbClr>
                </a:outerShdw>
              </a:effectLst>
            </a:endParaRPr>
          </a:p>
          <a:p>
            <a:pPr algn="r" rtl="1"/>
            <a:r>
              <a:rPr lang="ar-DZ" sz="3600" b="1" dirty="0">
                <a:solidFill>
                  <a:srgbClr val="FFFF00"/>
                </a:solidFill>
                <a:effectLst>
                  <a:outerShdw blurRad="38100" dist="38100" dir="2700000" algn="tl">
                    <a:srgbClr val="000000">
                      <a:alpha val="43137"/>
                    </a:srgbClr>
                  </a:outerShdw>
                </a:effectLst>
              </a:rPr>
              <a:t>  3- بافتراض أن الدولة رأت ضرورة الحد من احتكار هذا المنتج و دفعه بأن      يعمل و كأنه في سوق المنافسة التامة، ما هي الكمية و السعر في هذه الحالة؟.</a:t>
            </a:r>
            <a:endParaRPr lang="fr-FR" sz="3600" b="1" dirty="0">
              <a:solidFill>
                <a:srgbClr val="FFFF00"/>
              </a:solidFill>
              <a:effectLst>
                <a:outerShdw blurRad="38100" dist="38100" dir="2700000" algn="tl">
                  <a:srgbClr val="000000">
                    <a:alpha val="43137"/>
                  </a:srgbClr>
                </a:outerShdw>
              </a:effectLst>
            </a:endParaRPr>
          </a:p>
          <a:p>
            <a:pPr rtl="1"/>
            <a:r>
              <a:rPr lang="ar-DZ" dirty="0"/>
              <a:t> </a:t>
            </a:r>
            <a:endParaRPr lang="ar-DZ" b="1" u="sng" dirty="0">
              <a:solidFill>
                <a:srgbClr val="00B0F0"/>
              </a:solidFill>
              <a:cs typeface="AdvertisingExtraBold" pitchFamily="2" charset="-78"/>
            </a:endParaRPr>
          </a:p>
          <a:p>
            <a:pPr marL="342900" indent="-342900" algn="r" rtl="1">
              <a:buFont typeface="Wingdings" panose="05000000000000000000" pitchFamily="2" charset="2"/>
              <a:buChar char="q"/>
            </a:pPr>
            <a:endParaRPr lang="ar-DZ" b="1" u="sng" dirty="0">
              <a:solidFill>
                <a:srgbClr val="00B0F0"/>
              </a:solidFill>
              <a:cs typeface="AdvertisingExtraBold" pitchFamily="2" charset="-78"/>
            </a:endParaRPr>
          </a:p>
          <a:p>
            <a:pPr algn="r" rtl="1"/>
            <a:endParaRPr lang="ar-DZ" b="1" u="sng" dirty="0">
              <a:solidFill>
                <a:srgbClr val="00B0F0"/>
              </a:solidFill>
              <a:cs typeface="AdvertisingExtraBold" pitchFamily="2" charset="-78"/>
            </a:endParaRPr>
          </a:p>
          <a:p>
            <a:pPr marL="342900" indent="-342900" algn="r" rtl="1">
              <a:buFont typeface="Wingdings" panose="05000000000000000000" pitchFamily="2" charset="2"/>
              <a:buChar char="q"/>
            </a:pPr>
            <a:endParaRPr lang="ar-DZ" b="1" u="sng" dirty="0">
              <a:solidFill>
                <a:srgbClr val="00B0F0"/>
              </a:solidFill>
              <a:cs typeface="AdvertisingExtraBold" pitchFamily="2" charset="-78"/>
            </a:endParaRPr>
          </a:p>
          <a:p>
            <a:pPr marL="342900" indent="-342900" algn="r" rtl="1">
              <a:buFont typeface="Wingdings" panose="05000000000000000000" pitchFamily="2" charset="2"/>
              <a:buChar char="q"/>
            </a:pPr>
            <a:endParaRPr lang="ar-DZ" b="1" u="sng" dirty="0">
              <a:solidFill>
                <a:srgbClr val="00B0F0"/>
              </a:solidFill>
              <a:cs typeface="AdvertisingExtraBold" pitchFamily="2" charset="-78"/>
            </a:endParaRPr>
          </a:p>
          <a:p>
            <a:pPr marL="342900" indent="-342900" algn="r" rtl="1">
              <a:buFont typeface="Wingdings" panose="05000000000000000000" pitchFamily="2" charset="2"/>
              <a:buChar char="q"/>
            </a:pPr>
            <a:endParaRPr lang="ar-DZ" b="1" u="sng" dirty="0">
              <a:solidFill>
                <a:srgbClr val="00B0F0"/>
              </a:solidFill>
              <a:cs typeface="AdvertisingExtraBold" pitchFamily="2" charset="-78"/>
            </a:endParaRPr>
          </a:p>
          <a:p>
            <a:pPr algn="r" rtl="1"/>
            <a:endParaRPr lang="fr-FR" b="1" u="sng" dirty="0">
              <a:solidFill>
                <a:srgbClr val="00B0F0"/>
              </a:solidFill>
              <a:cs typeface="AdvertisingExtraBold" pitchFamily="2" charset="-78"/>
            </a:endParaRPr>
          </a:p>
          <a:p>
            <a:endParaRPr lang="fr-FR" dirty="0"/>
          </a:p>
        </p:txBody>
      </p:sp>
      <p:sp>
        <p:nvSpPr>
          <p:cNvPr id="4" name="Title 1">
            <a:extLst>
              <a:ext uri="{FF2B5EF4-FFF2-40B4-BE49-F238E27FC236}">
                <a16:creationId xmlns:a16="http://schemas.microsoft.com/office/drawing/2014/main" id="{BF8EA240-B268-444F-899B-DC17B7C63E44}"/>
              </a:ext>
            </a:extLst>
          </p:cNvPr>
          <p:cNvSpPr>
            <a:spLocks noGrp="1"/>
          </p:cNvSpPr>
          <p:nvPr>
            <p:ph type="ctrTitle"/>
          </p:nvPr>
        </p:nvSpPr>
        <p:spPr>
          <a:xfrm>
            <a:off x="96838" y="138113"/>
            <a:ext cx="11969750" cy="1108075"/>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التمرين</a:t>
            </a:r>
            <a:r>
              <a:rPr lang="ar-DZ" b="1" dirty="0">
                <a:solidFill>
                  <a:srgbClr val="002060"/>
                </a:solidFill>
                <a:effectLst>
                  <a:outerShdw blurRad="38100" dist="38100" dir="2700000" algn="tl">
                    <a:srgbClr val="000000">
                      <a:alpha val="43137"/>
                    </a:srgbClr>
                  </a:outerShdw>
                </a:effectLst>
              </a:rPr>
              <a:t> الثالث</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43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73" y="232012"/>
            <a:ext cx="11900848" cy="1992573"/>
          </a:xfrm>
          <a:solidFill>
            <a:srgbClr val="FFC000"/>
          </a:solidFill>
        </p:spPr>
        <p:txBody>
          <a:bodyPr>
            <a:normAutofit fontScale="90000"/>
          </a:bodyPr>
          <a:lstStyle/>
          <a:p>
            <a:pPr rtl="1"/>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latin typeface="Calibri"/>
              </a:rPr>
              <a:t>جامعة محمد خيضر- بسكرة-</a:t>
            </a:r>
            <a:r>
              <a:rPr lang="fr-FR" sz="4000" b="1" dirty="0">
                <a:solidFill>
                  <a:prstClr val="black"/>
                </a:solidFill>
                <a:latin typeface="Calibri"/>
              </a:rPr>
              <a:t/>
            </a:r>
            <a:br>
              <a:rPr lang="fr-FR" sz="4000" b="1" dirty="0">
                <a:solidFill>
                  <a:prstClr val="black"/>
                </a:solidFill>
                <a:latin typeface="Calibri"/>
              </a:rPr>
            </a:br>
            <a:r>
              <a:rPr lang="ar-AE" sz="4000" b="1" dirty="0">
                <a:ln w="17780" cmpd="sng">
                  <a:solidFill>
                    <a:srgbClr val="FFFFFF"/>
                  </a:solidFill>
                  <a:prstDash val="solid"/>
                  <a:miter lim="800000"/>
                </a:ln>
                <a:solidFill>
                  <a:srgbClr val="002060"/>
                </a:solidFill>
                <a:latin typeface="Calibri"/>
              </a:rPr>
              <a:t>كلية العلوم الاقتصادية و التجارية و علوم التسيير</a:t>
            </a:r>
            <a:r>
              <a:rPr lang="fr-FR" sz="4000" b="1" dirty="0">
                <a:solidFill>
                  <a:srgbClr val="002060"/>
                </a:solidFill>
                <a:latin typeface="Calibri"/>
              </a:rPr>
              <a:t/>
            </a:r>
            <a:br>
              <a:rPr lang="fr-FR" sz="4000" b="1" dirty="0">
                <a:solidFill>
                  <a:srgbClr val="002060"/>
                </a:solidFill>
                <a:latin typeface="Calibri"/>
              </a:rPr>
            </a:br>
            <a:r>
              <a:rPr lang="en-US" sz="4000" b="1" dirty="0">
                <a:solidFill>
                  <a:prstClr val="black"/>
                </a:solidFill>
                <a:latin typeface="Calibri"/>
              </a:rPr>
              <a:t> </a:t>
            </a:r>
            <a:r>
              <a:rPr lang="ar-AE" sz="4000" b="1" dirty="0">
                <a:solidFill>
                  <a:prstClr val="black"/>
                </a:solidFill>
                <a:latin typeface="Calibri"/>
              </a:rPr>
              <a:t>توازن المؤسسة و أشكال السوق</a:t>
            </a:r>
            <a:br>
              <a:rPr lang="ar-AE" sz="4000" b="1" dirty="0">
                <a:solidFill>
                  <a:prstClr val="black"/>
                </a:solidFill>
                <a:latin typeface="Calibri"/>
              </a:rPr>
            </a:br>
            <a:endParaRPr lang="en-US" sz="4000" dirty="0"/>
          </a:p>
        </p:txBody>
      </p:sp>
      <p:sp>
        <p:nvSpPr>
          <p:cNvPr id="3" name="Subtitle 2"/>
          <p:cNvSpPr>
            <a:spLocks noGrp="1"/>
          </p:cNvSpPr>
          <p:nvPr>
            <p:ph type="subTitle" idx="1"/>
          </p:nvPr>
        </p:nvSpPr>
        <p:spPr>
          <a:xfrm>
            <a:off x="163773" y="2482921"/>
            <a:ext cx="11900848" cy="4108948"/>
          </a:xfrm>
          <a:blipFill>
            <a:blip r:embed="rId2"/>
            <a:tile tx="0" ty="0" sx="100000" sy="100000" flip="none" algn="tl"/>
          </a:blipFill>
        </p:spPr>
        <p:txBody>
          <a:bodyPr>
            <a:normAutofit lnSpcReduction="10000"/>
          </a:bodyPr>
          <a:lstStyle/>
          <a:p>
            <a:pPr lvl="0" rtl="1">
              <a:lnSpc>
                <a:spcPct val="100000"/>
              </a:lnSpc>
              <a:spcBef>
                <a:spcPct val="20000"/>
              </a:spcBef>
              <a:defRPr/>
            </a:pPr>
            <a:r>
              <a:rPr lang="ar-DZ"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outerShdw blurRad="38100" dist="38100" dir="2700000" algn="tl">
                    <a:srgbClr val="000000">
                      <a:alpha val="43137"/>
                    </a:srgbClr>
                  </a:outerShdw>
                  <a:reflection blurRad="12700" stA="28000" endPos="45000" dist="1000" dir="5400000" sy="-100000" algn="bl" rotWithShape="0"/>
                </a:effectLst>
              </a:rPr>
              <a:t>اختبارات مقترحة في الاقتصاد الجزئي- السداسي الثاني-</a:t>
            </a:r>
            <a:endParaRPr lang="ar-AE"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a:p>
            <a:endParaRPr lang="ar-AE" dirty="0"/>
          </a:p>
          <a:p>
            <a:endParaRPr lang="ar-AE" dirty="0"/>
          </a:p>
          <a:p>
            <a:endParaRPr lang="ar-AE" dirty="0"/>
          </a:p>
          <a:p>
            <a:endParaRPr lang="ar-AE" dirty="0"/>
          </a:p>
          <a:p>
            <a:endParaRPr lang="ar-AE" dirty="0"/>
          </a:p>
          <a:p>
            <a:endParaRPr lang="ar-AE" dirty="0"/>
          </a:p>
          <a:p>
            <a:pPr lvl="0" rtl="1">
              <a:lnSpc>
                <a:spcPct val="100000"/>
              </a:lnSpc>
              <a:spcBef>
                <a:spcPct val="20000"/>
              </a:spcBef>
              <a:defRPr/>
            </a:pPr>
            <a:r>
              <a:rPr lang="ar-AE" sz="4000" b="1" dirty="0">
                <a:ln w="1905"/>
                <a:solidFill>
                  <a:srgbClr val="002060"/>
                </a:solidFill>
                <a:effectLst>
                  <a:outerShdw blurRad="38100" dist="38100" dir="2700000" algn="tl">
                    <a:srgbClr val="000000">
                      <a:alpha val="43137"/>
                    </a:srgbClr>
                  </a:outerShdw>
                </a:effectLst>
              </a:rPr>
              <a:t>أ.د/ خليفي عيسى</a:t>
            </a:r>
          </a:p>
          <a:p>
            <a:endParaRPr lang="en-US" dirty="0"/>
          </a:p>
        </p:txBody>
      </p:sp>
      <p:pic>
        <p:nvPicPr>
          <p:cNvPr id="4" name="Picture 3"/>
          <p:cNvPicPr>
            <a:picLocks noChangeAspect="1"/>
          </p:cNvPicPr>
          <p:nvPr/>
        </p:nvPicPr>
        <p:blipFill>
          <a:blip r:embed="rId3"/>
          <a:stretch>
            <a:fillRect/>
          </a:stretch>
        </p:blipFill>
        <p:spPr>
          <a:xfrm>
            <a:off x="2443959" y="3244931"/>
            <a:ext cx="7273158" cy="2584928"/>
          </a:xfrm>
          <a:prstGeom prst="rect">
            <a:avLst/>
          </a:prstGeom>
        </p:spPr>
      </p:pic>
      <p:pic>
        <p:nvPicPr>
          <p:cNvPr id="5" name="Imag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092" y="3460440"/>
            <a:ext cx="1252730" cy="1620777"/>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5"/>
          <a:stretch>
            <a:fillRect/>
          </a:stretch>
        </p:blipFill>
        <p:spPr>
          <a:xfrm>
            <a:off x="10054255" y="3460440"/>
            <a:ext cx="1255885" cy="1621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56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F6E7081-FC5C-4EF9-9787-45B04279F480}"/>
              </a:ext>
            </a:extLst>
          </p:cNvPr>
          <p:cNvSpPr>
            <a:spLocks noGrp="1"/>
          </p:cNvSpPr>
          <p:nvPr>
            <p:ph type="subTitle" idx="1"/>
          </p:nvPr>
        </p:nvSpPr>
        <p:spPr>
          <a:xfrm>
            <a:off x="96982" y="1371601"/>
            <a:ext cx="11984182" cy="5375418"/>
          </a:xfrm>
          <a:blipFill>
            <a:blip r:embed="rId2"/>
            <a:tile tx="0" ty="0" sx="100000" sy="100000" flip="none" algn="tl"/>
          </a:blipFill>
        </p:spPr>
        <p:txBody>
          <a:bodyPr>
            <a:normAutofit/>
          </a:bodyPr>
          <a:lstStyle/>
          <a:p>
            <a:pPr marL="457200" indent="-457200" algn="r" rtl="1">
              <a:buFont typeface="Wingdings" panose="05000000000000000000" pitchFamily="2" charset="2"/>
              <a:buChar char="q"/>
            </a:pPr>
            <a:r>
              <a:rPr lang="ar-DZ" sz="2800" b="1" u="sng" dirty="0">
                <a:solidFill>
                  <a:srgbClr val="00B0F0"/>
                </a:solidFill>
                <a:effectLst>
                  <a:outerShdw blurRad="38100" dist="38100" dir="2700000" algn="tl">
                    <a:srgbClr val="000000">
                      <a:alpha val="43137"/>
                    </a:srgbClr>
                  </a:outerShdw>
                </a:effectLst>
              </a:rPr>
              <a:t>التمرين الأول </a:t>
            </a:r>
            <a:r>
              <a:rPr lang="ar-DZ" sz="2800" b="1" dirty="0">
                <a:solidFill>
                  <a:srgbClr val="00B0F0"/>
                </a:solidFill>
                <a:effectLst>
                  <a:outerShdw blurRad="38100" dist="38100" dir="2700000" algn="tl">
                    <a:srgbClr val="000000">
                      <a:alpha val="43137"/>
                    </a:srgbClr>
                  </a:outerShdw>
                </a:effectLst>
              </a:rPr>
              <a:t>: </a:t>
            </a:r>
            <a:r>
              <a:rPr lang="ar-SA" sz="2800" b="1" dirty="0">
                <a:solidFill>
                  <a:srgbClr val="FFFF00"/>
                </a:solidFill>
                <a:effectLst>
                  <a:outerShdw blurRad="38100" dist="38100" dir="2700000" algn="tl">
                    <a:srgbClr val="000000">
                      <a:alpha val="43137"/>
                    </a:srgbClr>
                  </a:outerShdw>
                </a:effectLst>
              </a:rPr>
              <a:t>ادرس الشكل التالي جيدا ثم اجب </a:t>
            </a:r>
            <a:endParaRPr lang="ar-DZ" sz="2800" b="1" dirty="0">
              <a:solidFill>
                <a:srgbClr val="FFFF00"/>
              </a:solidFill>
              <a:effectLst>
                <a:outerShdw blurRad="38100" dist="38100" dir="2700000" algn="tl">
                  <a:srgbClr val="000000">
                    <a:alpha val="43137"/>
                  </a:srgbClr>
                </a:outerShdw>
              </a:effectLst>
            </a:endParaRPr>
          </a:p>
          <a:p>
            <a:pPr algn="r" rtl="1"/>
            <a:r>
              <a:rPr lang="ar-SA" sz="2800" b="1" dirty="0">
                <a:solidFill>
                  <a:srgbClr val="FFFF00"/>
                </a:solidFill>
                <a:effectLst>
                  <a:outerShdw blurRad="38100" dist="38100" dir="2700000" algn="tl">
                    <a:srgbClr val="000000">
                      <a:alpha val="43137"/>
                    </a:srgbClr>
                  </a:outerShdw>
                </a:effectLst>
              </a:rPr>
              <a:t>عن الأسئلة التالية:  </a:t>
            </a:r>
            <a:endParaRPr lang="fr-FR" sz="2800" b="1" dirty="0">
              <a:solidFill>
                <a:srgbClr val="FFFF00"/>
              </a:solidFill>
              <a:effectLst>
                <a:outerShdw blurRad="38100" dist="38100" dir="2700000" algn="tl">
                  <a:srgbClr val="000000">
                    <a:alpha val="43137"/>
                  </a:srgbClr>
                </a:outerShdw>
              </a:effectLst>
            </a:endParaRPr>
          </a:p>
          <a:p>
            <a:pPr algn="r" rtl="1"/>
            <a:endParaRPr lang="ar-DZ" sz="2800" b="1" dirty="0">
              <a:solidFill>
                <a:srgbClr val="FFFF00"/>
              </a:solidFill>
              <a:effectLst>
                <a:outerShdw blurRad="38100" dist="38100" dir="2700000" algn="tl">
                  <a:srgbClr val="000000">
                    <a:alpha val="43137"/>
                  </a:srgbClr>
                </a:outerShdw>
              </a:effectLst>
            </a:endParaRPr>
          </a:p>
          <a:p>
            <a:pPr algn="r" rtl="1"/>
            <a:r>
              <a:rPr lang="ar-DZ" sz="2800" b="1" dirty="0">
                <a:solidFill>
                  <a:srgbClr val="00B0F0"/>
                </a:solidFill>
                <a:effectLst>
                  <a:outerShdw blurRad="38100" dist="38100" dir="2700000" algn="tl">
                    <a:srgbClr val="000000">
                      <a:alpha val="43137"/>
                    </a:srgbClr>
                  </a:outerShdw>
                </a:effectLst>
              </a:rPr>
              <a:t>♦</a:t>
            </a:r>
            <a:r>
              <a:rPr lang="ar-DZ" sz="2800" b="1" u="sng" dirty="0">
                <a:solidFill>
                  <a:srgbClr val="00B0F0"/>
                </a:solidFill>
                <a:effectLst>
                  <a:outerShdw blurRad="38100" dist="38100" dir="2700000" algn="tl">
                    <a:srgbClr val="000000">
                      <a:alpha val="43137"/>
                    </a:srgbClr>
                  </a:outerShdw>
                </a:effectLst>
              </a:rPr>
              <a:t>المطلوب</a:t>
            </a:r>
            <a:r>
              <a:rPr lang="ar-DZ" sz="2800" b="1" dirty="0">
                <a:solidFill>
                  <a:srgbClr val="00B0F0"/>
                </a:solidFill>
                <a:effectLst>
                  <a:outerShdw blurRad="38100" dist="38100" dir="2700000" algn="tl">
                    <a:srgbClr val="000000">
                      <a:alpha val="43137"/>
                    </a:srgbClr>
                  </a:outerShdw>
                </a:effectLst>
              </a:rPr>
              <a:t>:</a:t>
            </a:r>
            <a:r>
              <a:rPr lang="ar-DZ" sz="2800" b="1" dirty="0">
                <a:solidFill>
                  <a:srgbClr val="FFFF00"/>
                </a:solidFill>
                <a:effectLst>
                  <a:outerShdw blurRad="38100" dist="38100" dir="2700000" algn="tl">
                    <a:srgbClr val="000000">
                      <a:alpha val="43137"/>
                    </a:srgbClr>
                  </a:outerShdw>
                </a:effectLst>
              </a:rPr>
              <a:t>1- أن تحدد في أي سوق لبيع السلعة تنتج </a:t>
            </a:r>
          </a:p>
          <a:p>
            <a:pPr algn="r" rtl="1"/>
            <a:r>
              <a:rPr lang="ar-DZ" sz="2800" b="1" dirty="0">
                <a:solidFill>
                  <a:srgbClr val="FFFF00"/>
                </a:solidFill>
                <a:effectLst>
                  <a:outerShdw blurRad="38100" dist="38100" dir="2700000" algn="tl">
                    <a:srgbClr val="000000">
                      <a:alpha val="43137"/>
                    </a:srgbClr>
                  </a:outerShdw>
                </a:effectLst>
              </a:rPr>
              <a:t>هذه المؤسسة؟ و لماذا ؟.</a:t>
            </a:r>
            <a:endParaRPr lang="fr-FR" sz="2800" b="1" dirty="0">
              <a:solidFill>
                <a:srgbClr val="FFFF00"/>
              </a:solidFill>
              <a:effectLst>
                <a:outerShdw blurRad="38100" dist="38100" dir="2700000" algn="tl">
                  <a:srgbClr val="000000">
                    <a:alpha val="43137"/>
                  </a:srgbClr>
                </a:outerShdw>
              </a:effectLst>
            </a:endParaRPr>
          </a:p>
          <a:p>
            <a:pPr algn="r" rtl="1"/>
            <a:r>
              <a:rPr lang="ar-DZ" sz="2800" b="1" dirty="0">
                <a:solidFill>
                  <a:srgbClr val="FFFF00"/>
                </a:solidFill>
                <a:effectLst>
                  <a:outerShdw blurRad="38100" dist="38100" dir="2700000" algn="tl">
                    <a:srgbClr val="000000">
                      <a:alpha val="43137"/>
                    </a:srgbClr>
                  </a:outerShdw>
                </a:effectLst>
              </a:rPr>
              <a:t>2- تحديد كمية و سعر المؤسسة عند وضع التوازن ؟.</a:t>
            </a:r>
            <a:endParaRPr lang="fr-FR" sz="2800" b="1" dirty="0">
              <a:solidFill>
                <a:srgbClr val="FFFF00"/>
              </a:solidFill>
              <a:effectLst>
                <a:outerShdw blurRad="38100" dist="38100" dir="2700000" algn="tl">
                  <a:srgbClr val="000000">
                    <a:alpha val="43137"/>
                  </a:srgbClr>
                </a:outerShdw>
              </a:effectLst>
            </a:endParaRPr>
          </a:p>
          <a:p>
            <a:pPr algn="r" rtl="1"/>
            <a:r>
              <a:rPr lang="ar-DZ" sz="2800" b="1" dirty="0">
                <a:solidFill>
                  <a:srgbClr val="FFFF00"/>
                </a:solidFill>
                <a:effectLst>
                  <a:outerShdw blurRad="38100" dist="38100" dir="2700000" algn="tl">
                    <a:srgbClr val="000000">
                      <a:alpha val="43137"/>
                    </a:srgbClr>
                  </a:outerShdw>
                </a:effectLst>
              </a:rPr>
              <a:t>3- تحديد ربح أو خسارة المؤسسة؟ وهل تستمر أو </a:t>
            </a:r>
          </a:p>
          <a:p>
            <a:pPr algn="r" rtl="1"/>
            <a:r>
              <a:rPr lang="ar-DZ" sz="2800" b="1" dirty="0">
                <a:solidFill>
                  <a:srgbClr val="FFFF00"/>
                </a:solidFill>
                <a:effectLst>
                  <a:outerShdw blurRad="38100" dist="38100" dir="2700000" algn="tl">
                    <a:srgbClr val="000000">
                      <a:alpha val="43137"/>
                    </a:srgbClr>
                  </a:outerShdw>
                </a:effectLst>
              </a:rPr>
              <a:t>تنسحب من  السوق؟ و لماذا ؟.</a:t>
            </a:r>
            <a:endParaRPr lang="fr-FR" sz="2800" b="1" dirty="0">
              <a:solidFill>
                <a:srgbClr val="FFFF00"/>
              </a:solidFill>
              <a:effectLst>
                <a:outerShdw blurRad="38100" dist="38100" dir="2700000" algn="tl">
                  <a:srgbClr val="000000">
                    <a:alpha val="43137"/>
                  </a:srgbClr>
                </a:outerShdw>
              </a:effectLst>
            </a:endParaRPr>
          </a:p>
          <a:p>
            <a:pPr algn="r" rtl="1"/>
            <a:r>
              <a:rPr lang="ar-DZ" sz="2800" b="1" dirty="0">
                <a:solidFill>
                  <a:srgbClr val="FFFF00"/>
                </a:solidFill>
                <a:effectLst>
                  <a:outerShdw blurRad="38100" dist="38100" dir="2700000" algn="tl">
                    <a:srgbClr val="000000">
                      <a:alpha val="43137"/>
                    </a:srgbClr>
                  </a:outerShdw>
                </a:effectLst>
              </a:rPr>
              <a:t>4- حدد نقطة العرض؟ وكذا نقطة الإغلاق؟.</a:t>
            </a:r>
            <a:endParaRPr lang="fr-FR" sz="2800" b="1" dirty="0">
              <a:solidFill>
                <a:srgbClr val="FFFF00"/>
              </a:solidFill>
              <a:effectLst>
                <a:outerShdw blurRad="38100" dist="38100" dir="2700000" algn="tl">
                  <a:srgbClr val="000000">
                    <a:alpha val="43137"/>
                  </a:srgbClr>
                </a:outerShdw>
              </a:effectLst>
            </a:endParaRPr>
          </a:p>
          <a:p>
            <a:pPr algn="r" rtl="1"/>
            <a:endParaRPr lang="ar-DZ" sz="2800" b="1" dirty="0">
              <a:solidFill>
                <a:srgbClr val="FFFF00"/>
              </a:solidFill>
              <a:effectLst>
                <a:outerShdw blurRad="38100" dist="38100" dir="2700000" algn="tl">
                  <a:srgbClr val="000000">
                    <a:alpha val="43137"/>
                  </a:srgbClr>
                </a:outerShdw>
              </a:effectLst>
            </a:endParaRPr>
          </a:p>
          <a:p>
            <a:pPr marL="342900" indent="-342900" algn="r" rtl="1">
              <a:buFont typeface="Wingdings" panose="05000000000000000000" pitchFamily="2" charset="2"/>
              <a:buChar char="ü"/>
            </a:pPr>
            <a:endParaRPr lang="ar-DZ" sz="2800" b="1" dirty="0">
              <a:solidFill>
                <a:srgbClr val="FFFF00"/>
              </a:solidFill>
              <a:effectLst>
                <a:outerShdw blurRad="38100" dist="38100" dir="2700000" algn="tl">
                  <a:srgbClr val="000000">
                    <a:alpha val="43137"/>
                  </a:srgbClr>
                </a:outerShdw>
              </a:effectLst>
            </a:endParaRPr>
          </a:p>
          <a:p>
            <a:pPr algn="r" rtl="1"/>
            <a:endParaRPr lang="fr-FR" sz="2500" dirty="0">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A548DE57-3AE4-4DBD-AE55-DA60905B3220}"/>
              </a:ext>
            </a:extLst>
          </p:cNvPr>
          <p:cNvSpPr>
            <a:spLocks noGrp="1"/>
          </p:cNvSpPr>
          <p:nvPr>
            <p:ph type="ctrTitle"/>
          </p:nvPr>
        </p:nvSpPr>
        <p:spPr>
          <a:xfrm>
            <a:off x="96838" y="111125"/>
            <a:ext cx="11984037" cy="108108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rtl="1"/>
            <a:r>
              <a:rPr lang="ar-DZ" sz="4800" b="1" dirty="0">
                <a:solidFill>
                  <a:srgbClr val="002060"/>
                </a:solidFill>
                <a:effectLst>
                  <a:outerShdw blurRad="38100" dist="38100" dir="2700000" algn="tl">
                    <a:srgbClr val="000000">
                      <a:alpha val="43137"/>
                    </a:srgbClr>
                  </a:outerShdw>
                </a:effectLst>
              </a:rPr>
              <a:t>حل التمرين الثاني :</a:t>
            </a:r>
            <a:endParaRPr lang="en-US" sz="4800" b="1" dirty="0">
              <a:solidFill>
                <a:srgbClr val="002060"/>
              </a:solidFill>
              <a:effectLst>
                <a:outerShdw blurRad="38100" dist="38100" dir="2700000" algn="tl">
                  <a:srgbClr val="000000">
                    <a:alpha val="43137"/>
                  </a:srgbClr>
                </a:outerShdw>
              </a:effectLst>
            </a:endParaRPr>
          </a:p>
        </p:txBody>
      </p:sp>
      <p:sp>
        <p:nvSpPr>
          <p:cNvPr id="5" name="Title 1">
            <a:extLst>
              <a:ext uri="{FF2B5EF4-FFF2-40B4-BE49-F238E27FC236}">
                <a16:creationId xmlns:a16="http://schemas.microsoft.com/office/drawing/2014/main" id="{ABB0143C-C7B2-41BF-BFFB-D5925E271909}"/>
              </a:ext>
            </a:extLst>
          </p:cNvPr>
          <p:cNvSpPr txBox="1">
            <a:spLocks/>
          </p:cNvSpPr>
          <p:nvPr/>
        </p:nvSpPr>
        <p:spPr>
          <a:xfrm>
            <a:off x="96838" y="138113"/>
            <a:ext cx="11969750" cy="1108075"/>
          </a:xfrm>
          <a:prstGeom prst="rect">
            <a:avLst/>
          </a:prstGeom>
          <a:solidFill>
            <a:srgbClr val="FFC0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DZ" b="1" dirty="0">
                <a:solidFill>
                  <a:srgbClr val="002060"/>
                </a:solidFill>
                <a:effectLst>
                  <a:outerShdw blurRad="38100" dist="38100" dir="2700000" algn="tl">
                    <a:srgbClr val="000000">
                      <a:alpha val="43137"/>
                    </a:srgbClr>
                  </a:outerShdw>
                </a:effectLst>
              </a:rPr>
              <a:t>الاختبار التطبيقي الخامس( مقترح)</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pic>
        <p:nvPicPr>
          <p:cNvPr id="13" name="Image 12">
            <a:extLst>
              <a:ext uri="{FF2B5EF4-FFF2-40B4-BE49-F238E27FC236}">
                <a16:creationId xmlns:a16="http://schemas.microsoft.com/office/drawing/2014/main" id="{99EF8BFB-2EE9-4B10-9E62-05865AC922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91" y="1425575"/>
            <a:ext cx="5320145" cy="4808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944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91205FB-4F35-4687-A220-7729FC18A028}"/>
              </a:ext>
            </a:extLst>
          </p:cNvPr>
          <p:cNvSpPr>
            <a:spLocks noGrp="1"/>
          </p:cNvSpPr>
          <p:nvPr>
            <p:ph type="subTitle" idx="1"/>
          </p:nvPr>
        </p:nvSpPr>
        <p:spPr>
          <a:xfrm>
            <a:off x="110836" y="1232909"/>
            <a:ext cx="11942618" cy="5444837"/>
          </a:xfrm>
          <a:blipFill>
            <a:blip r:embed="rId2"/>
            <a:tile tx="0" ty="0" sx="100000" sy="100000" flip="none" algn="tl"/>
          </a:blipFill>
        </p:spPr>
        <p:txBody>
          <a:bodyPr>
            <a:normAutofit lnSpcReduction="10000"/>
          </a:bodyPr>
          <a:lstStyle/>
          <a:p>
            <a:pPr algn="r" rtl="1"/>
            <a:r>
              <a:rPr lang="ar-DZ" sz="3600" b="1" dirty="0">
                <a:solidFill>
                  <a:srgbClr val="C00000"/>
                </a:solidFill>
                <a:effectLst>
                  <a:outerShdw blurRad="38100" dist="38100" dir="2700000" algn="tl">
                    <a:srgbClr val="000000">
                      <a:alpha val="43137"/>
                    </a:srgbClr>
                  </a:outerShdw>
                </a:effectLst>
              </a:rPr>
              <a:t>مؤسسة دالة تكلفتها الكلية هي:</a:t>
            </a:r>
          </a:p>
          <a:p>
            <a:pPr rtl="1"/>
            <a:r>
              <a:rPr lang="fr-FR" sz="3600" b="1" dirty="0">
                <a:solidFill>
                  <a:srgbClr val="FFFF00"/>
                </a:solidFill>
                <a:effectLst>
                  <a:outerShdw blurRad="38100" dist="38100" dir="2700000" algn="tl">
                    <a:srgbClr val="000000">
                      <a:alpha val="43137"/>
                    </a:srgbClr>
                  </a:outerShdw>
                </a:effectLst>
              </a:rPr>
              <a:t>CT=0.0875Q</a:t>
            </a:r>
            <a:r>
              <a:rPr lang="fr-FR" sz="3600" b="1" baseline="30000" dirty="0">
                <a:solidFill>
                  <a:srgbClr val="FFFF00"/>
                </a:solidFill>
                <a:effectLst>
                  <a:outerShdw blurRad="38100" dist="38100" dir="2700000" algn="tl">
                    <a:srgbClr val="000000">
                      <a:alpha val="43137"/>
                    </a:srgbClr>
                  </a:outerShdw>
                </a:effectLst>
              </a:rPr>
              <a:t>3</a:t>
            </a:r>
            <a:r>
              <a:rPr lang="fr-FR" sz="3600" b="1" dirty="0">
                <a:solidFill>
                  <a:srgbClr val="FFFF00"/>
                </a:solidFill>
                <a:effectLst>
                  <a:outerShdw blurRad="38100" dist="38100" dir="2700000" algn="tl">
                    <a:srgbClr val="000000">
                      <a:alpha val="43137"/>
                    </a:srgbClr>
                  </a:outerShdw>
                </a:effectLst>
              </a:rPr>
              <a:t>-14.9Q</a:t>
            </a:r>
            <a:r>
              <a:rPr lang="fr-FR" sz="3600" b="1" baseline="30000" dirty="0">
                <a:solidFill>
                  <a:srgbClr val="FFFF00"/>
                </a:solidFill>
                <a:effectLst>
                  <a:outerShdw blurRad="38100" dist="38100" dir="2700000" algn="tl">
                    <a:srgbClr val="000000">
                      <a:alpha val="43137"/>
                    </a:srgbClr>
                  </a:outerShdw>
                </a:effectLst>
              </a:rPr>
              <a:t>2</a:t>
            </a:r>
            <a:r>
              <a:rPr lang="fr-FR" sz="3600" b="1" dirty="0">
                <a:solidFill>
                  <a:srgbClr val="FFFF00"/>
                </a:solidFill>
                <a:effectLst>
                  <a:outerShdw blurRad="38100" dist="38100" dir="2700000" algn="tl">
                    <a:srgbClr val="000000">
                      <a:alpha val="43137"/>
                    </a:srgbClr>
                  </a:outerShdw>
                </a:effectLst>
              </a:rPr>
              <a:t>+855Q+1000          </a:t>
            </a:r>
          </a:p>
          <a:p>
            <a:pPr algn="r" rtl="1"/>
            <a:r>
              <a:rPr lang="ar-DZ" sz="3600" b="1" dirty="0">
                <a:solidFill>
                  <a:srgbClr val="C00000"/>
                </a:solidFill>
                <a:effectLst>
                  <a:outerShdw blurRad="38100" dist="38100" dir="2700000" algn="tl">
                    <a:srgbClr val="000000">
                      <a:alpha val="43137"/>
                    </a:srgbClr>
                  </a:outerShdw>
                </a:effectLst>
              </a:rPr>
              <a:t>♦</a:t>
            </a:r>
            <a:r>
              <a:rPr lang="ar-DZ" sz="3600" b="1" u="sng" dirty="0">
                <a:solidFill>
                  <a:srgbClr val="C00000"/>
                </a:solidFill>
                <a:effectLst>
                  <a:outerShdw blurRad="38100" dist="38100" dir="2700000" algn="tl">
                    <a:srgbClr val="000000">
                      <a:alpha val="43137"/>
                    </a:srgbClr>
                  </a:outerShdw>
                </a:effectLst>
              </a:rPr>
              <a:t>المطلوب</a:t>
            </a:r>
            <a:r>
              <a:rPr lang="ar-DZ" sz="3600" b="1" dirty="0">
                <a:solidFill>
                  <a:srgbClr val="C00000"/>
                </a:solidFill>
                <a:effectLst>
                  <a:outerShdw blurRad="38100" dist="38100" dir="2700000" algn="tl">
                    <a:srgbClr val="000000">
                      <a:alpha val="43137"/>
                    </a:srgbClr>
                  </a:outerShdw>
                </a:effectLst>
              </a:rPr>
              <a:t>: 1- حدد حجم الإنتاج عند نقطة الإغلاق ؟.</a:t>
            </a:r>
            <a:endParaRPr lang="fr-FR" sz="3600" b="1" dirty="0">
              <a:solidFill>
                <a:srgbClr val="C00000"/>
              </a:solidFill>
              <a:effectLst>
                <a:outerShdw blurRad="38100" dist="38100" dir="2700000" algn="tl">
                  <a:srgbClr val="000000">
                    <a:alpha val="43137"/>
                  </a:srgbClr>
                </a:outerShdw>
              </a:effectLst>
            </a:endParaRPr>
          </a:p>
          <a:p>
            <a:pPr lvl="0" algn="r" rtl="1"/>
            <a:r>
              <a:rPr lang="ar-DZ" sz="3600" b="1" dirty="0">
                <a:solidFill>
                  <a:srgbClr val="C00000"/>
                </a:solidFill>
                <a:effectLst>
                  <a:outerShdw blurRad="38100" dist="38100" dir="2700000" algn="tl">
                    <a:srgbClr val="000000">
                      <a:alpha val="43137"/>
                    </a:srgbClr>
                  </a:outerShdw>
                </a:effectLst>
              </a:rPr>
              <a:t>2- </a:t>
            </a:r>
            <a:r>
              <a:rPr lang="ar-DZ" sz="3600" b="1" dirty="0" err="1">
                <a:solidFill>
                  <a:srgbClr val="C00000"/>
                </a:solidFill>
                <a:effectLst>
                  <a:outerShdw blurRad="38100" dist="38100" dir="2700000" algn="tl">
                    <a:srgbClr val="000000">
                      <a:alpha val="43137"/>
                    </a:srgbClr>
                  </a:outerShdw>
                </a:effectLst>
              </a:rPr>
              <a:t>ماهو</a:t>
            </a:r>
            <a:r>
              <a:rPr lang="ar-DZ" sz="3600" b="1" dirty="0">
                <a:solidFill>
                  <a:srgbClr val="C00000"/>
                </a:solidFill>
                <a:effectLst>
                  <a:outerShdw blurRad="38100" dist="38100" dir="2700000" algn="tl">
                    <a:srgbClr val="000000">
                      <a:alpha val="43137"/>
                    </a:srgbClr>
                  </a:outerShdw>
                </a:effectLst>
              </a:rPr>
              <a:t> السعر الذي تبدأ عنده المؤسسة عرض منتجاتها إذا كانت تعمل في سوق المنافسة التامة ؟.</a:t>
            </a:r>
            <a:endParaRPr lang="fr-FR" sz="3600" b="1" dirty="0">
              <a:solidFill>
                <a:srgbClr val="C00000"/>
              </a:solidFill>
              <a:effectLst>
                <a:outerShdw blurRad="38100" dist="38100" dir="2700000" algn="tl">
                  <a:srgbClr val="000000">
                    <a:alpha val="43137"/>
                  </a:srgbClr>
                </a:outerShdw>
              </a:effectLst>
            </a:endParaRPr>
          </a:p>
          <a:p>
            <a:pPr lvl="0" algn="r" rtl="1"/>
            <a:r>
              <a:rPr lang="ar-DZ" sz="3600" b="1" dirty="0">
                <a:solidFill>
                  <a:srgbClr val="C00000"/>
                </a:solidFill>
                <a:effectLst>
                  <a:outerShdw blurRad="38100" dist="38100" dir="2700000" algn="tl">
                    <a:srgbClr val="000000">
                      <a:alpha val="43137"/>
                    </a:srgbClr>
                  </a:outerShdw>
                </a:effectLst>
              </a:rPr>
              <a:t>3- حدد مقدار الربح أو الخسارة إذا كانت كمية المبيعات تبلغ </a:t>
            </a:r>
            <a:r>
              <a:rPr lang="ar-DZ" sz="3600" b="1" dirty="0">
                <a:solidFill>
                  <a:srgbClr val="FFFF00"/>
                </a:solidFill>
                <a:effectLst>
                  <a:outerShdw blurRad="38100" dist="38100" dir="2700000" algn="tl">
                    <a:srgbClr val="000000">
                      <a:alpha val="43137"/>
                    </a:srgbClr>
                  </a:outerShdw>
                </a:effectLst>
              </a:rPr>
              <a:t>85</a:t>
            </a:r>
            <a:r>
              <a:rPr lang="ar-DZ" sz="3600" b="1" dirty="0">
                <a:solidFill>
                  <a:srgbClr val="C00000"/>
                </a:solidFill>
                <a:effectLst>
                  <a:outerShdw blurRad="38100" dist="38100" dir="2700000" algn="tl">
                    <a:srgbClr val="000000">
                      <a:alpha val="43137"/>
                    </a:srgbClr>
                  </a:outerShdw>
                </a:effectLst>
              </a:rPr>
              <a:t> وحدة، و كان سعر البيع يبلغ </a:t>
            </a:r>
            <a:r>
              <a:rPr lang="ar-DZ" sz="3600" b="1" dirty="0">
                <a:solidFill>
                  <a:srgbClr val="FFFF00"/>
                </a:solidFill>
                <a:effectLst>
                  <a:outerShdw blurRad="38100" dist="38100" dir="2700000" algn="tl">
                    <a:srgbClr val="000000">
                      <a:alpha val="43137"/>
                    </a:srgbClr>
                  </a:outerShdw>
                </a:effectLst>
              </a:rPr>
              <a:t>230</a:t>
            </a:r>
            <a:r>
              <a:rPr lang="ar-DZ" sz="3600" b="1" dirty="0">
                <a:solidFill>
                  <a:srgbClr val="C00000"/>
                </a:solidFill>
                <a:effectLst>
                  <a:outerShdw blurRad="38100" dist="38100" dir="2700000" algn="tl">
                    <a:srgbClr val="000000">
                      <a:alpha val="43137"/>
                    </a:srgbClr>
                  </a:outerShdw>
                </a:effectLst>
              </a:rPr>
              <a:t> وحدة نقدية ؟.</a:t>
            </a:r>
            <a:endParaRPr lang="fr-FR" sz="3600" b="1" dirty="0">
              <a:solidFill>
                <a:srgbClr val="C00000"/>
              </a:solidFill>
              <a:effectLst>
                <a:outerShdw blurRad="38100" dist="38100" dir="2700000" algn="tl">
                  <a:srgbClr val="000000">
                    <a:alpha val="43137"/>
                  </a:srgbClr>
                </a:outerShdw>
              </a:effectLst>
            </a:endParaRPr>
          </a:p>
          <a:p>
            <a:pPr lvl="0" algn="r" rtl="1"/>
            <a:r>
              <a:rPr lang="ar-DZ" sz="3600" b="1" dirty="0">
                <a:solidFill>
                  <a:srgbClr val="C00000"/>
                </a:solidFill>
                <a:effectLst>
                  <a:outerShdw blurRad="38100" dist="38100" dir="2700000" algn="tl">
                    <a:srgbClr val="000000">
                      <a:alpha val="43137"/>
                    </a:srgbClr>
                  </a:outerShdw>
                </a:effectLst>
              </a:rPr>
              <a:t>4- على ضوء النتيجة المحصل عليها في السؤال الثالث بماذا تنصح المؤسسة بالاستمرار في   الإنتاج أو التوقف عنه ؟ و لماذا ؟.</a:t>
            </a:r>
            <a:endParaRPr lang="fr-FR" sz="3600" b="1" dirty="0">
              <a:solidFill>
                <a:srgbClr val="C00000"/>
              </a:solidFill>
              <a:effectLst>
                <a:outerShdw blurRad="38100" dist="38100" dir="2700000" algn="tl">
                  <a:srgbClr val="000000">
                    <a:alpha val="43137"/>
                  </a:srgbClr>
                </a:outerShdw>
              </a:effectLst>
            </a:endParaRPr>
          </a:p>
          <a:p>
            <a:pPr algn="r" rtl="1"/>
            <a:r>
              <a:rPr lang="ar-DZ" sz="3600" b="1" dirty="0">
                <a:solidFill>
                  <a:srgbClr val="C00000"/>
                </a:solidFill>
                <a:effectLst>
                  <a:outerShdw blurRad="38100" dist="38100" dir="2700000" algn="tl">
                    <a:srgbClr val="000000">
                      <a:alpha val="43137"/>
                    </a:srgbClr>
                  </a:outerShdw>
                </a:effectLst>
              </a:rPr>
              <a:t> </a:t>
            </a:r>
            <a:endParaRPr lang="fr-FR" sz="3600" b="1" dirty="0">
              <a:solidFill>
                <a:srgbClr val="C00000"/>
              </a:solidFill>
              <a:effectLst>
                <a:outerShdw blurRad="38100" dist="38100" dir="2700000" algn="tl">
                  <a:srgbClr val="000000">
                    <a:alpha val="43137"/>
                  </a:srgbClr>
                </a:outerShdw>
              </a:effectLst>
            </a:endParaRPr>
          </a:p>
          <a:p>
            <a:pPr algn="r" rtl="1"/>
            <a:endParaRPr lang="ar-DZ" b="1" dirty="0">
              <a:solidFill>
                <a:srgbClr val="002060"/>
              </a:solidFill>
              <a:effectLst>
                <a:outerShdw blurRad="38100" dist="38100" dir="2700000" algn="tl">
                  <a:srgbClr val="000000">
                    <a:alpha val="43137"/>
                  </a:srgbClr>
                </a:outerShdw>
              </a:effectLst>
            </a:endParaRPr>
          </a:p>
          <a:p>
            <a:pPr algn="r" rtl="1"/>
            <a:endParaRPr lang="fr-FR" dirty="0"/>
          </a:p>
        </p:txBody>
      </p:sp>
      <p:sp>
        <p:nvSpPr>
          <p:cNvPr id="4" name="Title 1">
            <a:extLst>
              <a:ext uri="{FF2B5EF4-FFF2-40B4-BE49-F238E27FC236}">
                <a16:creationId xmlns:a16="http://schemas.microsoft.com/office/drawing/2014/main" id="{C84603EE-9E98-489E-9E72-0100C09037ED}"/>
              </a:ext>
            </a:extLst>
          </p:cNvPr>
          <p:cNvSpPr txBox="1">
            <a:spLocks noGrp="1"/>
          </p:cNvSpPr>
          <p:nvPr>
            <p:ph type="ctrTitle"/>
          </p:nvPr>
        </p:nvSpPr>
        <p:spPr>
          <a:xfrm>
            <a:off x="111125" y="180975"/>
            <a:ext cx="11942763" cy="885825"/>
          </a:xfrm>
          <a:prstGeom prst="rect">
            <a:avLst/>
          </a:prstGeom>
          <a:solidFill>
            <a:srgbClr val="FFC000"/>
          </a:solidFill>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AE" b="1" dirty="0">
                <a:solidFill>
                  <a:srgbClr val="002060"/>
                </a:solidFill>
                <a:effectLst>
                  <a:outerShdw blurRad="38100" dist="38100" dir="2700000" algn="tl">
                    <a:srgbClr val="000000">
                      <a:alpha val="43137"/>
                    </a:srgbClr>
                  </a:outerShdw>
                </a:effectLst>
              </a:rPr>
              <a:t>التمرين</a:t>
            </a:r>
            <a:r>
              <a:rPr lang="ar-DZ" b="1" dirty="0">
                <a:solidFill>
                  <a:srgbClr val="002060"/>
                </a:solidFill>
                <a:effectLst>
                  <a:outerShdw blurRad="38100" dist="38100" dir="2700000" algn="tl">
                    <a:srgbClr val="000000">
                      <a:alpha val="43137"/>
                    </a:srgbClr>
                  </a:outerShdw>
                </a:effectLst>
              </a:rPr>
              <a:t> الثاني</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99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8404703-76A5-4260-AB02-BF6C568EE2B3}"/>
              </a:ext>
            </a:extLst>
          </p:cNvPr>
          <p:cNvSpPr>
            <a:spLocks noGrp="1"/>
          </p:cNvSpPr>
          <p:nvPr>
            <p:ph type="subTitle" idx="1"/>
          </p:nvPr>
        </p:nvSpPr>
        <p:spPr>
          <a:xfrm>
            <a:off x="110835" y="1468437"/>
            <a:ext cx="11942619" cy="5264871"/>
          </a:xfrm>
          <a:blipFill>
            <a:blip r:embed="rId2"/>
            <a:tile tx="0" ty="0" sx="100000" sy="100000" flip="none" algn="tl"/>
          </a:blipFill>
        </p:spPr>
        <p:txBody>
          <a:bodyPr>
            <a:normAutofit/>
          </a:bodyPr>
          <a:lstStyle/>
          <a:p>
            <a:pPr rtl="1"/>
            <a:r>
              <a:rPr lang="ar-SA" sz="5400" b="1" dirty="0">
                <a:solidFill>
                  <a:srgbClr val="FFFF00"/>
                </a:solidFill>
                <a:effectLst>
                  <a:outerShdw blurRad="38100" dist="38100" dir="2700000" algn="tl">
                    <a:srgbClr val="000000">
                      <a:alpha val="43137"/>
                    </a:srgbClr>
                  </a:outerShdw>
                </a:effectLst>
                <a:cs typeface="AdvertisingBold" pitchFamily="2" charset="-78"/>
              </a:rPr>
              <a:t>حدد مختلف حالات و شروط توازن المؤسسة في سوق المنافسة الاحتكارية في الأجل القصير؟.</a:t>
            </a:r>
            <a:endParaRPr lang="fr-FR" sz="5400" b="1" dirty="0">
              <a:solidFill>
                <a:srgbClr val="FFFF00"/>
              </a:solidFill>
              <a:effectLst>
                <a:outerShdw blurRad="38100" dist="38100" dir="2700000" algn="tl">
                  <a:srgbClr val="000000">
                    <a:alpha val="43137"/>
                  </a:srgbClr>
                </a:outerShdw>
              </a:effectLst>
              <a:cs typeface="AdvertisingBold" pitchFamily="2" charset="-78"/>
            </a:endParaRPr>
          </a:p>
          <a:p>
            <a:pPr rtl="1"/>
            <a:r>
              <a:rPr lang="ar-SA" sz="5400" b="1" dirty="0">
                <a:solidFill>
                  <a:srgbClr val="FFFF00"/>
                </a:solidFill>
                <a:effectLst>
                  <a:outerShdw blurRad="38100" dist="38100" dir="2700000" algn="tl">
                    <a:srgbClr val="000000">
                      <a:alpha val="43137"/>
                    </a:srgbClr>
                  </a:outerShdw>
                </a:effectLst>
                <a:cs typeface="AdvertisingBold" pitchFamily="2" charset="-78"/>
              </a:rPr>
              <a:t> </a:t>
            </a:r>
            <a:endParaRPr lang="fr-FR" sz="5400" b="1" dirty="0">
              <a:solidFill>
                <a:srgbClr val="FFFF00"/>
              </a:solidFill>
              <a:effectLst>
                <a:outerShdw blurRad="38100" dist="38100" dir="2700000" algn="tl">
                  <a:srgbClr val="000000">
                    <a:alpha val="43137"/>
                  </a:srgbClr>
                </a:outerShdw>
              </a:effectLst>
              <a:cs typeface="AdvertisingBold" pitchFamily="2" charset="-78"/>
            </a:endParaRPr>
          </a:p>
          <a:p>
            <a:pPr algn="r" rtl="1"/>
            <a:endParaRPr lang="fr-FR" sz="2000" b="1" dirty="0">
              <a:effectLst>
                <a:outerShdw blurRad="38100" dist="38100" dir="2700000" algn="tl">
                  <a:srgbClr val="000000">
                    <a:alpha val="43137"/>
                  </a:srgbClr>
                </a:outerShdw>
              </a:effectLst>
              <a:cs typeface="AdvertisingExtraBold" pitchFamily="2" charset="-78"/>
            </a:endParaRPr>
          </a:p>
        </p:txBody>
      </p:sp>
      <p:sp>
        <p:nvSpPr>
          <p:cNvPr id="4" name="Title 1">
            <a:extLst>
              <a:ext uri="{FF2B5EF4-FFF2-40B4-BE49-F238E27FC236}">
                <a16:creationId xmlns:a16="http://schemas.microsoft.com/office/drawing/2014/main" id="{55157AD0-5C03-40A9-9119-BC9C2DAE2308}"/>
              </a:ext>
            </a:extLst>
          </p:cNvPr>
          <p:cNvSpPr txBox="1">
            <a:spLocks noGrp="1"/>
          </p:cNvSpPr>
          <p:nvPr>
            <p:ph type="ctrTitle"/>
          </p:nvPr>
        </p:nvSpPr>
        <p:spPr>
          <a:xfrm>
            <a:off x="111125" y="125413"/>
            <a:ext cx="11942763" cy="1163637"/>
          </a:xfrm>
          <a:prstGeom prst="rect">
            <a:avLst/>
          </a:prstGeom>
          <a:solidFill>
            <a:srgbClr val="FFC0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AE" b="1" dirty="0">
                <a:solidFill>
                  <a:srgbClr val="002060"/>
                </a:solidFill>
                <a:effectLst>
                  <a:outerShdw blurRad="38100" dist="38100" dir="2700000" algn="tl">
                    <a:srgbClr val="000000">
                      <a:alpha val="43137"/>
                    </a:srgbClr>
                  </a:outerShdw>
                </a:effectLst>
              </a:rPr>
              <a:t>التمرين</a:t>
            </a:r>
            <a:r>
              <a:rPr lang="ar-DZ" b="1" dirty="0">
                <a:solidFill>
                  <a:srgbClr val="002060"/>
                </a:solidFill>
                <a:effectLst>
                  <a:outerShdw blurRad="38100" dist="38100" dir="2700000" algn="tl">
                    <a:srgbClr val="000000">
                      <a:alpha val="43137"/>
                    </a:srgbClr>
                  </a:outerShdw>
                </a:effectLst>
              </a:rPr>
              <a:t> الثالث </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454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43" y="339461"/>
            <a:ext cx="11872686" cy="1030514"/>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ال</a:t>
            </a:r>
            <a:r>
              <a:rPr lang="ar-DZ" b="1" dirty="0">
                <a:solidFill>
                  <a:srgbClr val="002060"/>
                </a:solidFill>
                <a:effectLst>
                  <a:outerShdw blurRad="38100" dist="38100" dir="2700000" algn="tl">
                    <a:srgbClr val="000000">
                      <a:alpha val="43137"/>
                    </a:srgbClr>
                  </a:outerShdw>
                </a:effectLst>
              </a:rPr>
              <a:t>اختبار</a:t>
            </a:r>
            <a:r>
              <a:rPr lang="ar-AE" b="1" dirty="0">
                <a:solidFill>
                  <a:srgbClr val="002060"/>
                </a:solidFill>
                <a:effectLst>
                  <a:outerShdw blurRad="38100" dist="38100" dir="2700000" algn="tl">
                    <a:srgbClr val="000000">
                      <a:alpha val="43137"/>
                    </a:srgbClr>
                  </a:outerShdw>
                </a:effectLst>
              </a:rPr>
              <a:t> التطبيقي الأول</a:t>
            </a:r>
            <a:r>
              <a:rPr lang="ar-DZ" b="1" dirty="0">
                <a:solidFill>
                  <a:srgbClr val="002060"/>
                </a:solidFill>
                <a:effectLst>
                  <a:outerShdw blurRad="38100" dist="38100" dir="2700000" algn="tl">
                    <a:srgbClr val="000000">
                      <a:alpha val="43137"/>
                    </a:srgbClr>
                  </a:outerShdw>
                </a:effectLst>
              </a:rPr>
              <a:t> ( مقترح)</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0629" y="1569494"/>
            <a:ext cx="11887200" cy="5090614"/>
          </a:xfrm>
          <a:solidFill>
            <a:srgbClr val="FFFF00"/>
          </a:solidFill>
        </p:spPr>
        <p:txBody>
          <a:bodyPr>
            <a:normAutofit/>
          </a:bodyPr>
          <a:lstStyle/>
          <a:p>
            <a:pPr marL="457200" indent="-457200" algn="r" rtl="1">
              <a:buFont typeface="Wingdings" panose="05000000000000000000" pitchFamily="2" charset="2"/>
              <a:buChar char="q"/>
            </a:pPr>
            <a:r>
              <a:rPr lang="ar-DZ" sz="3200" b="1" u="sng" dirty="0">
                <a:solidFill>
                  <a:srgbClr val="002060"/>
                </a:solidFill>
                <a:effectLst>
                  <a:outerShdw blurRad="38100" dist="38100" dir="2700000" algn="tl">
                    <a:srgbClr val="000000">
                      <a:alpha val="43137"/>
                    </a:srgbClr>
                  </a:outerShdw>
                </a:effectLst>
              </a:rPr>
              <a:t>التمرين 01</a:t>
            </a:r>
            <a:r>
              <a:rPr lang="ar-DZ" sz="3200" b="1" dirty="0">
                <a:solidFill>
                  <a:srgbClr val="002060"/>
                </a:solidFill>
                <a:effectLst>
                  <a:outerShdw blurRad="38100" dist="38100" dir="2700000" algn="tl">
                    <a:srgbClr val="000000">
                      <a:alpha val="43137"/>
                    </a:srgbClr>
                  </a:outerShdw>
                </a:effectLst>
              </a:rPr>
              <a:t>: </a:t>
            </a:r>
            <a:r>
              <a:rPr lang="ar-DZ" sz="3200" b="1" dirty="0">
                <a:solidFill>
                  <a:srgbClr val="C00000"/>
                </a:solidFill>
                <a:effectLst>
                  <a:outerShdw blurRad="38100" dist="38100" dir="2700000" algn="tl">
                    <a:srgbClr val="000000">
                      <a:alpha val="43137"/>
                    </a:srgbClr>
                  </a:outerShdw>
                </a:effectLst>
              </a:rPr>
              <a:t>تأخذ دالة الإنتاج لسلعة ما لدى إحدى المؤسسات المتنافسة في السوق الصيغة الرياضية التالية:         </a:t>
            </a:r>
            <a:r>
              <a:rPr lang="fr-FR" sz="3200" b="1" dirty="0">
                <a:solidFill>
                  <a:srgbClr val="7030A0"/>
                </a:solidFill>
                <a:effectLst>
                  <a:outerShdw blurRad="38100" dist="38100" dir="2700000" algn="tl">
                    <a:srgbClr val="000000">
                      <a:alpha val="43137"/>
                    </a:srgbClr>
                  </a:outerShdw>
                </a:effectLst>
              </a:rPr>
              <a:t>Q= L</a:t>
            </a:r>
            <a:r>
              <a:rPr lang="fr-FR" sz="3200" b="1" baseline="30000" dirty="0">
                <a:solidFill>
                  <a:srgbClr val="7030A0"/>
                </a:solidFill>
                <a:effectLst>
                  <a:outerShdw blurRad="38100" dist="38100" dir="2700000" algn="tl">
                    <a:srgbClr val="000000">
                      <a:alpha val="43137"/>
                    </a:srgbClr>
                  </a:outerShdw>
                </a:effectLst>
              </a:rPr>
              <a:t>½</a:t>
            </a:r>
            <a:r>
              <a:rPr lang="fr-FR" sz="3200" b="1" dirty="0">
                <a:solidFill>
                  <a:srgbClr val="7030A0"/>
                </a:solidFill>
                <a:effectLst>
                  <a:outerShdw blurRad="38100" dist="38100" dir="2700000" algn="tl">
                    <a:srgbClr val="000000">
                      <a:alpha val="43137"/>
                    </a:srgbClr>
                  </a:outerShdw>
                </a:effectLst>
              </a:rPr>
              <a:t> K</a:t>
            </a:r>
            <a:r>
              <a:rPr lang="fr-FR" sz="3200" b="1" baseline="30000" dirty="0">
                <a:solidFill>
                  <a:srgbClr val="7030A0"/>
                </a:solidFill>
                <a:effectLst>
                  <a:outerShdw blurRad="38100" dist="38100" dir="2700000" algn="tl">
                    <a:srgbClr val="000000">
                      <a:alpha val="43137"/>
                    </a:srgbClr>
                  </a:outerShdw>
                </a:effectLst>
              </a:rPr>
              <a:t>½</a:t>
            </a:r>
            <a:endParaRPr lang="fr-FR" sz="3200" b="1" dirty="0">
              <a:solidFill>
                <a:srgbClr val="7030A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و تهدف هذه المؤسسة إلى تحقيق حجم إنتاجي يصل إلى: </a:t>
            </a:r>
            <a:r>
              <a:rPr lang="fr-FR" sz="3200" b="1" dirty="0">
                <a:solidFill>
                  <a:srgbClr val="C00000"/>
                </a:solidFill>
                <a:effectLst>
                  <a:outerShdw blurRad="38100" dist="38100" dir="2700000" algn="tl">
                    <a:srgbClr val="000000">
                      <a:alpha val="43137"/>
                    </a:srgbClr>
                  </a:outerShdw>
                </a:effectLst>
              </a:rPr>
              <a:t>Q=9</a:t>
            </a:r>
            <a:r>
              <a:rPr lang="ar-DZ" sz="3200" b="1" dirty="0">
                <a:solidFill>
                  <a:srgbClr val="C00000"/>
                </a:solidFill>
                <a:effectLst>
                  <a:outerShdw blurRad="38100" dist="38100" dir="2700000" algn="tl">
                    <a:srgbClr val="000000">
                      <a:alpha val="43137"/>
                    </a:srgbClr>
                  </a:outerShdw>
                </a:effectLst>
              </a:rPr>
              <a:t>. فإذا علمت أن أسعار عوامل الإنتاج هي على التوالي:</a:t>
            </a:r>
            <a:r>
              <a:rPr lang="ar-DZ" sz="3200" b="1" dirty="0">
                <a:effectLst>
                  <a:outerShdw blurRad="38100" dist="38100" dir="2700000" algn="tl">
                    <a:srgbClr val="000000">
                      <a:alpha val="43137"/>
                    </a:srgbClr>
                  </a:outerShdw>
                </a:effectLst>
              </a:rPr>
              <a:t> </a:t>
            </a:r>
            <a:r>
              <a:rPr lang="fr-FR" sz="3200" b="1" dirty="0">
                <a:solidFill>
                  <a:srgbClr val="7030A0"/>
                </a:solidFill>
                <a:effectLst>
                  <a:outerShdw blurRad="38100" dist="38100" dir="2700000" algn="tl">
                    <a:srgbClr val="000000">
                      <a:alpha val="43137"/>
                    </a:srgbClr>
                  </a:outerShdw>
                </a:effectLst>
              </a:rPr>
              <a:t>P</a:t>
            </a:r>
            <a:r>
              <a:rPr lang="fr-FR" sz="3200" b="1" baseline="-25000" dirty="0">
                <a:solidFill>
                  <a:srgbClr val="7030A0"/>
                </a:solidFill>
                <a:effectLst>
                  <a:outerShdw blurRad="38100" dist="38100" dir="2700000" algn="tl">
                    <a:srgbClr val="000000">
                      <a:alpha val="43137"/>
                    </a:srgbClr>
                  </a:outerShdw>
                </a:effectLst>
              </a:rPr>
              <a:t>K</a:t>
            </a:r>
            <a:r>
              <a:rPr lang="fr-FR" sz="3200" b="1" dirty="0">
                <a:solidFill>
                  <a:srgbClr val="7030A0"/>
                </a:solidFill>
                <a:effectLst>
                  <a:outerShdw blurRad="38100" dist="38100" dir="2700000" algn="tl">
                    <a:srgbClr val="000000">
                      <a:alpha val="43137"/>
                    </a:srgbClr>
                  </a:outerShdw>
                </a:effectLst>
              </a:rPr>
              <a:t>= 4, P</a:t>
            </a:r>
            <a:r>
              <a:rPr lang="fr-FR" sz="3200" b="1" baseline="-25000" dirty="0">
                <a:solidFill>
                  <a:srgbClr val="7030A0"/>
                </a:solidFill>
                <a:effectLst>
                  <a:outerShdw blurRad="38100" dist="38100" dir="2700000" algn="tl">
                    <a:srgbClr val="000000">
                      <a:alpha val="43137"/>
                    </a:srgbClr>
                  </a:outerShdw>
                </a:effectLst>
              </a:rPr>
              <a:t>L</a:t>
            </a:r>
            <a:r>
              <a:rPr lang="fr-FR" sz="3200" b="1" dirty="0">
                <a:solidFill>
                  <a:srgbClr val="7030A0"/>
                </a:solidFill>
                <a:effectLst>
                  <a:outerShdw blurRad="38100" dist="38100" dir="2700000" algn="tl">
                    <a:srgbClr val="000000">
                      <a:alpha val="43137"/>
                    </a:srgbClr>
                  </a:outerShdw>
                </a:effectLst>
              </a:rPr>
              <a:t>= 9</a:t>
            </a:r>
            <a:r>
              <a:rPr lang="ar-DZ" sz="3200" b="1" dirty="0">
                <a:solidFill>
                  <a:srgbClr val="7030A0"/>
                </a:solidFill>
                <a:effectLst>
                  <a:outerShdw blurRad="38100" dist="38100" dir="2700000" algn="tl">
                    <a:srgbClr val="000000">
                      <a:alpha val="43137"/>
                    </a:srgbClr>
                  </a:outerShdw>
                </a:effectLst>
              </a:rPr>
              <a:t>.</a:t>
            </a:r>
            <a:endParaRPr lang="fr-FR" sz="3200" b="1" dirty="0">
              <a:solidFill>
                <a:srgbClr val="7030A0"/>
              </a:solidFill>
              <a:effectLst>
                <a:outerShdw blurRad="38100" dist="38100" dir="2700000" algn="tl">
                  <a:srgbClr val="000000">
                    <a:alpha val="43137"/>
                  </a:srgbClr>
                </a:outerShdw>
              </a:effectLst>
            </a:endParaRPr>
          </a:p>
          <a:p>
            <a:pPr marL="539750" indent="-457200" algn="r" rtl="1">
              <a:buFont typeface="Wingdings" panose="05000000000000000000" pitchFamily="2" charset="2"/>
              <a:buChar char="ü"/>
              <a:tabLst>
                <a:tab pos="179388" algn="l"/>
              </a:tabLst>
            </a:pPr>
            <a:r>
              <a:rPr lang="ar-DZ" sz="3200" b="1" dirty="0">
                <a:effectLst>
                  <a:outerShdw blurRad="38100" dist="38100" dir="2700000" algn="tl">
                    <a:srgbClr val="000000">
                      <a:alpha val="43137"/>
                    </a:srgbClr>
                  </a:outerShdw>
                </a:effectLst>
              </a:rPr>
              <a:t> </a:t>
            </a:r>
            <a:r>
              <a:rPr lang="ar-SA" sz="3200" b="1" dirty="0">
                <a:effectLst>
                  <a:outerShdw blurRad="38100" dist="38100" dir="2700000" algn="tl">
                    <a:srgbClr val="000000">
                      <a:alpha val="43137"/>
                    </a:srgbClr>
                  </a:outerShdw>
                </a:effectLst>
              </a:rPr>
              <a:t>  </a:t>
            </a:r>
            <a:r>
              <a:rPr lang="ar-SA" sz="3200" b="1" u="sng" dirty="0">
                <a:solidFill>
                  <a:srgbClr val="002060"/>
                </a:solidFill>
                <a:effectLst>
                  <a:outerShdw blurRad="38100" dist="38100" dir="2700000" algn="tl">
                    <a:srgbClr val="000000">
                      <a:alpha val="43137"/>
                    </a:srgbClr>
                  </a:outerShdw>
                </a:effectLst>
              </a:rPr>
              <a:t>المطلوب</a:t>
            </a:r>
            <a:r>
              <a:rPr lang="ar-SA" sz="3200" b="1" dirty="0">
                <a:solidFill>
                  <a:srgbClr val="002060"/>
                </a:solidFill>
                <a:effectLst>
                  <a:outerShdw blurRad="38100" dist="38100" dir="2700000" algn="tl">
                    <a:srgbClr val="000000">
                      <a:alpha val="43137"/>
                    </a:srgbClr>
                  </a:outerShdw>
                </a:effectLst>
              </a:rPr>
              <a:t>:</a:t>
            </a:r>
            <a:r>
              <a:rPr lang="ar-SA" sz="3200" b="1" dirty="0">
                <a:effectLst>
                  <a:outerShdw blurRad="38100" dist="38100" dir="2700000" algn="tl">
                    <a:srgbClr val="000000">
                      <a:alpha val="43137"/>
                    </a:srgbClr>
                  </a:outerShdw>
                </a:effectLst>
              </a:rPr>
              <a:t> </a:t>
            </a:r>
            <a:r>
              <a:rPr lang="ar-DZ" sz="3200" b="1" dirty="0">
                <a:solidFill>
                  <a:srgbClr val="C00000"/>
                </a:solidFill>
                <a:effectLst>
                  <a:outerShdw blurRad="38100" dist="38100" dir="2700000" algn="tl">
                    <a:srgbClr val="000000">
                      <a:alpha val="43137"/>
                    </a:srgbClr>
                  </a:outerShdw>
                </a:effectLst>
              </a:rPr>
              <a:t>1- اوجد الكميات الواجب استخدامها من عناصر الإنتاج ، و التكلفة اللازمة لذلك؟.</a:t>
            </a:r>
            <a:endParaRPr lang="fr-FR" sz="3200" b="1" dirty="0">
              <a:solidFill>
                <a:srgbClr val="C0000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             2- حدد مرحلة الغلة لهذه الدالة، ثم بين معادلة مسار التوسع؟.</a:t>
            </a:r>
            <a:endParaRPr lang="fr-FR" sz="3200" b="1" dirty="0">
              <a:solidFill>
                <a:srgbClr val="C00000"/>
              </a:solidFill>
              <a:effectLst>
                <a:outerShdw blurRad="38100" dist="38100" dir="2700000" algn="tl">
                  <a:srgbClr val="000000">
                    <a:alpha val="43137"/>
                  </a:srgbClr>
                </a:outerShdw>
              </a:effectLst>
            </a:endParaRPr>
          </a:p>
          <a:p>
            <a:pPr marL="457200" lvl="0" indent="-457200" algn="r" rtl="1">
              <a:buFont typeface="Wingdings" panose="05000000000000000000" pitchFamily="2" charset="2"/>
              <a:buChar char="q"/>
            </a:pPr>
            <a:endParaRPr lang="fr-FR" sz="32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626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9" y="184131"/>
            <a:ext cx="11945257" cy="1166997"/>
          </a:xfrm>
          <a:solidFill>
            <a:srgbClr val="FFC000"/>
          </a:solidFill>
        </p:spPr>
        <p:txBody>
          <a:bodyPr>
            <a:normAutofit/>
          </a:bodyPr>
          <a:lstStyle/>
          <a:p>
            <a:pPr marL="571500" indent="-571500" rtl="1">
              <a:buFont typeface="Wingdings" panose="05000000000000000000" pitchFamily="2" charset="2"/>
              <a:buChar char="q"/>
            </a:pPr>
            <a:r>
              <a:rPr lang="ar-DZ" sz="4800" b="1" dirty="0">
                <a:solidFill>
                  <a:srgbClr val="002060"/>
                </a:solidFill>
                <a:effectLst>
                  <a:outerShdw blurRad="38100" dist="38100" dir="2700000" algn="tl">
                    <a:srgbClr val="000000">
                      <a:alpha val="43137"/>
                    </a:srgbClr>
                  </a:outerShdw>
                </a:effectLst>
              </a:rPr>
              <a:t>التمرين الثاني:</a:t>
            </a:r>
            <a:endParaRPr lang="en-US" sz="48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0629" y="1460311"/>
            <a:ext cx="11945257" cy="5259804"/>
          </a:xfrm>
          <a:blipFill>
            <a:blip r:embed="rId2"/>
            <a:tile tx="0" ty="0" sx="100000" sy="100000" flip="none" algn="tl"/>
          </a:blipFill>
        </p:spPr>
        <p:txBody>
          <a:bodyPr>
            <a:normAutofit fontScale="92500"/>
          </a:bodyPr>
          <a:lstStyle/>
          <a:p>
            <a:pPr marL="457200" indent="-457200" algn="r" rtl="1">
              <a:buFont typeface="Wingdings" panose="05000000000000000000" pitchFamily="2" charset="2"/>
              <a:buChar char="q"/>
            </a:pPr>
            <a:r>
              <a:rPr lang="ar-DZ" sz="3200" b="1" u="sng" dirty="0">
                <a:solidFill>
                  <a:srgbClr val="C00000"/>
                </a:solidFill>
                <a:effectLst>
                  <a:outerShdw blurRad="38100" dist="38100" dir="2700000" algn="tl">
                    <a:srgbClr val="000000">
                      <a:alpha val="43137"/>
                    </a:srgbClr>
                  </a:outerShdw>
                </a:effectLst>
              </a:rPr>
              <a:t>التمرين الأول</a:t>
            </a:r>
            <a:r>
              <a:rPr lang="ar-DZ" sz="3200" b="1" dirty="0">
                <a:solidFill>
                  <a:srgbClr val="C00000"/>
                </a:solidFill>
                <a:effectLst>
                  <a:outerShdw blurRad="38100" dist="38100" dir="2700000" algn="tl">
                    <a:srgbClr val="000000">
                      <a:alpha val="43137"/>
                    </a:srgbClr>
                  </a:outerShdw>
                </a:effectLst>
              </a:rPr>
              <a:t> </a:t>
            </a:r>
            <a:r>
              <a:rPr lang="ar-DZ" sz="2800" b="1" dirty="0">
                <a:solidFill>
                  <a:srgbClr val="7030A0"/>
                </a:solidFill>
                <a:effectLst>
                  <a:outerShdw blurRad="38100" dist="38100" dir="2700000" algn="tl">
                    <a:srgbClr val="000000">
                      <a:alpha val="43137"/>
                    </a:srgbClr>
                  </a:outerShdw>
                </a:effectLst>
              </a:rPr>
              <a:t>إذا كانت تغيرات التكلفة و الإنتاج لهذه المؤسسة معطاة حسب بيانات الجدول التالي:</a:t>
            </a:r>
          </a:p>
          <a:p>
            <a:pPr marL="457200" indent="-457200" algn="r" rtl="1">
              <a:buFont typeface="Wingdings" panose="05000000000000000000" pitchFamily="2" charset="2"/>
              <a:buChar char="q"/>
            </a:pPr>
            <a:endParaRPr lang="ar-DZ" sz="2800" b="1" dirty="0">
              <a:solidFill>
                <a:srgbClr val="7030A0"/>
              </a:solidFill>
              <a:effectLst>
                <a:outerShdw blurRad="38100" dist="38100" dir="2700000" algn="tl">
                  <a:srgbClr val="000000">
                    <a:alpha val="43137"/>
                  </a:srgbClr>
                </a:outerShdw>
              </a:effectLst>
            </a:endParaRPr>
          </a:p>
          <a:p>
            <a:pPr marL="457200" indent="-457200" algn="r" rtl="1">
              <a:buFont typeface="Wingdings" panose="05000000000000000000" pitchFamily="2" charset="2"/>
              <a:buChar char="q"/>
            </a:pPr>
            <a:endParaRPr lang="ar-DZ" sz="2800" b="1" dirty="0">
              <a:solidFill>
                <a:srgbClr val="7030A0"/>
              </a:solidFill>
              <a:effectLst>
                <a:outerShdw blurRad="38100" dist="38100" dir="2700000" algn="tl">
                  <a:srgbClr val="000000">
                    <a:alpha val="43137"/>
                  </a:srgbClr>
                </a:outerShdw>
              </a:effectLst>
            </a:endParaRPr>
          </a:p>
          <a:p>
            <a:pPr marL="457200" indent="-457200" algn="r" rtl="1">
              <a:buFont typeface="Wingdings" panose="05000000000000000000" pitchFamily="2" charset="2"/>
              <a:buChar char="q"/>
            </a:pPr>
            <a:endParaRPr lang="ar-DZ" sz="2800" b="1" dirty="0">
              <a:solidFill>
                <a:srgbClr val="7030A0"/>
              </a:solidFill>
              <a:effectLst>
                <a:outerShdw blurRad="38100" dist="38100" dir="2700000" algn="tl">
                  <a:srgbClr val="000000">
                    <a:alpha val="43137"/>
                  </a:srgbClr>
                </a:outerShdw>
              </a:effectLst>
            </a:endParaRPr>
          </a:p>
          <a:p>
            <a:pPr marL="457200" indent="-457200" algn="r" rtl="1">
              <a:buFont typeface="Wingdings" panose="05000000000000000000" pitchFamily="2" charset="2"/>
              <a:buChar char="q"/>
            </a:pPr>
            <a:endParaRPr lang="ar-DZ" sz="2800" b="1" dirty="0">
              <a:solidFill>
                <a:srgbClr val="7030A0"/>
              </a:solidFill>
              <a:effectLst>
                <a:outerShdw blurRad="38100" dist="38100" dir="2700000" algn="tl">
                  <a:srgbClr val="000000">
                    <a:alpha val="43137"/>
                  </a:srgbClr>
                </a:outerShdw>
              </a:effectLst>
            </a:endParaRPr>
          </a:p>
          <a:p>
            <a:pPr marL="457200" indent="-457200" algn="r" rtl="1">
              <a:buFont typeface="Wingdings" panose="05000000000000000000" pitchFamily="2" charset="2"/>
              <a:buChar char="q"/>
            </a:pPr>
            <a:endParaRPr lang="ar-DZ" sz="2800" b="1" dirty="0">
              <a:solidFill>
                <a:srgbClr val="7030A0"/>
              </a:solidFill>
              <a:effectLst>
                <a:outerShdw blurRad="38100" dist="38100" dir="2700000" algn="tl">
                  <a:srgbClr val="000000">
                    <a:alpha val="43137"/>
                  </a:srgbClr>
                </a:outerShdw>
              </a:effectLst>
            </a:endParaRPr>
          </a:p>
          <a:p>
            <a:pPr marL="457200" indent="-457200" algn="r" rtl="1">
              <a:buFont typeface="Wingdings" panose="05000000000000000000" pitchFamily="2" charset="2"/>
              <a:buChar char="q"/>
            </a:pPr>
            <a:endParaRPr lang="ar-DZ" sz="2800" b="1" dirty="0">
              <a:solidFill>
                <a:srgbClr val="7030A0"/>
              </a:solidFill>
              <a:effectLst>
                <a:outerShdw blurRad="38100" dist="38100" dir="2700000" algn="tl">
                  <a:srgbClr val="000000">
                    <a:alpha val="43137"/>
                  </a:srgbClr>
                </a:outerShdw>
              </a:effectLst>
            </a:endParaRPr>
          </a:p>
          <a:p>
            <a:pPr marL="457200" indent="-457200" algn="r" rtl="1">
              <a:buFont typeface="Wingdings" panose="05000000000000000000" pitchFamily="2" charset="2"/>
              <a:buChar char="q"/>
            </a:pPr>
            <a:endParaRPr lang="ar-DZ" sz="2800" b="1" dirty="0">
              <a:solidFill>
                <a:srgbClr val="7030A0"/>
              </a:solidFill>
              <a:effectLst>
                <a:outerShdw blurRad="38100" dist="38100" dir="2700000" algn="tl">
                  <a:srgbClr val="000000">
                    <a:alpha val="43137"/>
                  </a:srgbClr>
                </a:outerShdw>
              </a:effectLst>
            </a:endParaRPr>
          </a:p>
          <a:p>
            <a:pPr algn="r" rtl="1"/>
            <a:endParaRPr lang="ar-DZ" b="1" u="sng" dirty="0"/>
          </a:p>
          <a:p>
            <a:pPr algn="r" rtl="1"/>
            <a:endParaRPr lang="ar-DZ" b="1" u="sng" dirty="0"/>
          </a:p>
          <a:p>
            <a:pPr algn="r" rtl="1"/>
            <a:r>
              <a:rPr lang="ar-SA" sz="3000" b="1" u="sng" dirty="0">
                <a:solidFill>
                  <a:srgbClr val="C00000"/>
                </a:solidFill>
                <a:effectLst>
                  <a:outerShdw blurRad="38100" dist="38100" dir="2700000" algn="tl">
                    <a:srgbClr val="000000">
                      <a:alpha val="43137"/>
                    </a:srgbClr>
                  </a:outerShdw>
                </a:effectLst>
              </a:rPr>
              <a:t>المطلوب</a:t>
            </a:r>
            <a:r>
              <a:rPr lang="ar-SA" sz="3000" b="1" dirty="0">
                <a:solidFill>
                  <a:srgbClr val="C00000"/>
                </a:solidFill>
                <a:effectLst>
                  <a:outerShdw blurRad="38100" dist="38100" dir="2700000" algn="tl">
                    <a:srgbClr val="000000">
                      <a:alpha val="43137"/>
                    </a:srgbClr>
                  </a:outerShdw>
                </a:effectLst>
              </a:rPr>
              <a:t>:</a:t>
            </a:r>
            <a:r>
              <a:rPr lang="ar-DZ" sz="3000" b="1" dirty="0">
                <a:solidFill>
                  <a:srgbClr val="7030A0"/>
                </a:solidFill>
                <a:effectLst>
                  <a:outerShdw blurRad="38100" dist="38100" dir="2700000" algn="tl">
                    <a:srgbClr val="000000">
                      <a:alpha val="43137"/>
                    </a:srgbClr>
                  </a:outerShdw>
                </a:effectLst>
              </a:rPr>
              <a:t>اتمم الجدول بدقة بناء على المعلومات المتوفرة فيه؟.</a:t>
            </a:r>
            <a:endParaRPr lang="fr-FR" sz="3000" b="1" dirty="0">
              <a:solidFill>
                <a:srgbClr val="7030A0"/>
              </a:solidFill>
              <a:effectLst>
                <a:outerShdw blurRad="38100" dist="38100" dir="2700000" algn="tl">
                  <a:srgbClr val="000000">
                    <a:alpha val="43137"/>
                  </a:srgbClr>
                </a:outerShdw>
              </a:effectLst>
            </a:endParaRPr>
          </a:p>
          <a:p>
            <a:pPr marL="457200" lvl="0" indent="-457200" algn="r" rtl="1">
              <a:buFont typeface="Wingdings" panose="05000000000000000000" pitchFamily="2" charset="2"/>
              <a:buChar char="q"/>
            </a:pPr>
            <a:endParaRPr lang="fr-FR" sz="3200" b="1" dirty="0">
              <a:solidFill>
                <a:srgbClr val="002060"/>
              </a:solidFill>
              <a:effectLst>
                <a:outerShdw blurRad="38100" dist="38100" dir="2700000" algn="tl">
                  <a:srgbClr val="000000">
                    <a:alpha val="43137"/>
                  </a:srgbClr>
                </a:outerShdw>
              </a:effectLst>
            </a:endParaRPr>
          </a:p>
          <a:p>
            <a:endParaRPr lang="en-US" dirty="0"/>
          </a:p>
        </p:txBody>
      </p:sp>
      <p:graphicFrame>
        <p:nvGraphicFramePr>
          <p:cNvPr id="6" name="Tableau 5">
            <a:extLst>
              <a:ext uri="{FF2B5EF4-FFF2-40B4-BE49-F238E27FC236}">
                <a16:creationId xmlns:a16="http://schemas.microsoft.com/office/drawing/2014/main" id="{532D5804-66C7-4DC6-A030-7A5DE82A90CE}"/>
              </a:ext>
            </a:extLst>
          </p:cNvPr>
          <p:cNvGraphicFramePr>
            <a:graphicFrameLocks noGrp="1"/>
          </p:cNvGraphicFramePr>
          <p:nvPr>
            <p:extLst>
              <p:ext uri="{D42A27DB-BD31-4B8C-83A1-F6EECF244321}">
                <p14:modId xmlns:p14="http://schemas.microsoft.com/office/powerpoint/2010/main" val="469578135"/>
              </p:ext>
            </p:extLst>
          </p:nvPr>
        </p:nvGraphicFramePr>
        <p:xfrm>
          <a:off x="263238" y="1972943"/>
          <a:ext cx="9767454" cy="4234540"/>
        </p:xfrm>
        <a:graphic>
          <a:graphicData uri="http://schemas.openxmlformats.org/drawingml/2006/table">
            <a:tbl>
              <a:tblPr rtl="1" firstRow="1" firstCol="1" lastRow="1" lastCol="1" bandRow="1" bandCol="1">
                <a:tableStyleId>{5C22544A-7EE6-4342-B048-85BDC9FD1C3A}</a:tableStyleId>
              </a:tblPr>
              <a:tblGrid>
                <a:gridCol w="1535505">
                  <a:extLst>
                    <a:ext uri="{9D8B030D-6E8A-4147-A177-3AD203B41FA5}">
                      <a16:colId xmlns:a16="http://schemas.microsoft.com/office/drawing/2014/main" val="3060875979"/>
                    </a:ext>
                  </a:extLst>
                </a:gridCol>
                <a:gridCol w="1057578">
                  <a:extLst>
                    <a:ext uri="{9D8B030D-6E8A-4147-A177-3AD203B41FA5}">
                      <a16:colId xmlns:a16="http://schemas.microsoft.com/office/drawing/2014/main" val="1908543868"/>
                    </a:ext>
                  </a:extLst>
                </a:gridCol>
                <a:gridCol w="1268832">
                  <a:extLst>
                    <a:ext uri="{9D8B030D-6E8A-4147-A177-3AD203B41FA5}">
                      <a16:colId xmlns:a16="http://schemas.microsoft.com/office/drawing/2014/main" val="434998270"/>
                    </a:ext>
                  </a:extLst>
                </a:gridCol>
                <a:gridCol w="1268832">
                  <a:extLst>
                    <a:ext uri="{9D8B030D-6E8A-4147-A177-3AD203B41FA5}">
                      <a16:colId xmlns:a16="http://schemas.microsoft.com/office/drawing/2014/main" val="1043326547"/>
                    </a:ext>
                  </a:extLst>
                </a:gridCol>
                <a:gridCol w="1269854">
                  <a:extLst>
                    <a:ext uri="{9D8B030D-6E8A-4147-A177-3AD203B41FA5}">
                      <a16:colId xmlns:a16="http://schemas.microsoft.com/office/drawing/2014/main" val="3706097742"/>
                    </a:ext>
                  </a:extLst>
                </a:gridCol>
                <a:gridCol w="1864908">
                  <a:extLst>
                    <a:ext uri="{9D8B030D-6E8A-4147-A177-3AD203B41FA5}">
                      <a16:colId xmlns:a16="http://schemas.microsoft.com/office/drawing/2014/main" val="1582685292"/>
                    </a:ext>
                  </a:extLst>
                </a:gridCol>
                <a:gridCol w="1501945">
                  <a:extLst>
                    <a:ext uri="{9D8B030D-6E8A-4147-A177-3AD203B41FA5}">
                      <a16:colId xmlns:a16="http://schemas.microsoft.com/office/drawing/2014/main" val="1421284805"/>
                    </a:ext>
                  </a:extLst>
                </a:gridCol>
              </a:tblGrid>
              <a:tr h="905491">
                <a:tc>
                  <a:txBody>
                    <a:bodyPr/>
                    <a:lstStyle/>
                    <a:p>
                      <a:pPr algn="ctr" rtl="1">
                        <a:spcAft>
                          <a:spcPts val="0"/>
                        </a:spcAft>
                      </a:pPr>
                      <a:r>
                        <a:rPr lang="ar-DZ" sz="2000" dirty="0">
                          <a:effectLst/>
                        </a:rPr>
                        <a:t>حجم</a:t>
                      </a:r>
                      <a:endParaRPr lang="fr-FR" sz="2000" dirty="0">
                        <a:effectLst/>
                      </a:endParaRPr>
                    </a:p>
                    <a:p>
                      <a:pPr algn="ctr" rtl="1">
                        <a:spcAft>
                          <a:spcPts val="0"/>
                        </a:spcAft>
                      </a:pPr>
                      <a:r>
                        <a:rPr lang="ar-DZ" sz="2000" dirty="0">
                          <a:effectLst/>
                        </a:rPr>
                        <a:t>الإنتاج</a:t>
                      </a:r>
                      <a:endParaRPr lang="fr-FR" sz="2000" dirty="0">
                        <a:effectLst/>
                      </a:endParaRPr>
                    </a:p>
                    <a:p>
                      <a:pPr algn="ctr" rtl="1">
                        <a:spcAft>
                          <a:spcPts val="0"/>
                        </a:spcAft>
                      </a:pPr>
                      <a:r>
                        <a:rPr lang="fr-FR" sz="2000" dirty="0">
                          <a:effectLst/>
                        </a:rPr>
                        <a:t>Q</a:t>
                      </a:r>
                      <a:endParaRPr lang="fr-FR" sz="20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DZ" sz="2000" dirty="0">
                          <a:effectLst/>
                        </a:rPr>
                        <a:t>التكلفة</a:t>
                      </a:r>
                      <a:endParaRPr lang="fr-FR" sz="2000" dirty="0">
                        <a:effectLst/>
                      </a:endParaRPr>
                    </a:p>
                    <a:p>
                      <a:pPr algn="ctr" rtl="1">
                        <a:spcAft>
                          <a:spcPts val="0"/>
                        </a:spcAft>
                      </a:pPr>
                      <a:r>
                        <a:rPr lang="ar-DZ" sz="2000" dirty="0">
                          <a:effectLst/>
                        </a:rPr>
                        <a:t>الكلية</a:t>
                      </a:r>
                      <a:endParaRPr lang="fr-FR" sz="2000" dirty="0">
                        <a:effectLst/>
                      </a:endParaRPr>
                    </a:p>
                    <a:p>
                      <a:pPr algn="ctr" rtl="1">
                        <a:spcAft>
                          <a:spcPts val="0"/>
                        </a:spcAft>
                      </a:pPr>
                      <a:r>
                        <a:rPr lang="fr-FR" sz="2000" dirty="0">
                          <a:effectLst/>
                        </a:rPr>
                        <a:t>CT</a:t>
                      </a:r>
                      <a:endParaRPr lang="fr-FR" sz="20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DZ" sz="2000" dirty="0">
                          <a:effectLst/>
                        </a:rPr>
                        <a:t>التكلفة</a:t>
                      </a:r>
                      <a:endParaRPr lang="fr-FR" sz="2000" dirty="0">
                        <a:effectLst/>
                      </a:endParaRPr>
                    </a:p>
                    <a:p>
                      <a:pPr algn="ctr" rtl="1">
                        <a:spcAft>
                          <a:spcPts val="0"/>
                        </a:spcAft>
                      </a:pPr>
                      <a:r>
                        <a:rPr lang="ar-DZ" sz="2000" dirty="0">
                          <a:effectLst/>
                        </a:rPr>
                        <a:t>الثابتة</a:t>
                      </a:r>
                      <a:endParaRPr lang="fr-FR" sz="2000" dirty="0">
                        <a:effectLst/>
                      </a:endParaRPr>
                    </a:p>
                    <a:p>
                      <a:pPr algn="ctr" rtl="1">
                        <a:spcAft>
                          <a:spcPts val="0"/>
                        </a:spcAft>
                      </a:pPr>
                      <a:r>
                        <a:rPr lang="fr-FR" sz="2000" dirty="0">
                          <a:effectLst/>
                        </a:rPr>
                        <a:t>CF</a:t>
                      </a:r>
                      <a:endParaRPr lang="fr-FR" sz="20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DZ" sz="2000" dirty="0">
                          <a:effectLst/>
                        </a:rPr>
                        <a:t>التكلفة</a:t>
                      </a:r>
                      <a:endParaRPr lang="fr-FR" sz="2000" dirty="0">
                        <a:effectLst/>
                      </a:endParaRPr>
                    </a:p>
                    <a:p>
                      <a:pPr algn="ctr" rtl="1">
                        <a:spcAft>
                          <a:spcPts val="0"/>
                        </a:spcAft>
                      </a:pPr>
                      <a:r>
                        <a:rPr lang="ar-DZ" sz="2000" dirty="0">
                          <a:effectLst/>
                        </a:rPr>
                        <a:t>المتغيرة</a:t>
                      </a:r>
                      <a:endParaRPr lang="fr-FR" sz="2000" dirty="0">
                        <a:effectLst/>
                      </a:endParaRPr>
                    </a:p>
                    <a:p>
                      <a:pPr algn="ctr" rtl="1">
                        <a:spcAft>
                          <a:spcPts val="0"/>
                        </a:spcAft>
                      </a:pPr>
                      <a:r>
                        <a:rPr lang="fr-FR" sz="2000" dirty="0">
                          <a:effectLst/>
                        </a:rPr>
                        <a:t>CV</a:t>
                      </a:r>
                      <a:endParaRPr lang="fr-FR" sz="20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DZ" sz="2000" dirty="0">
                          <a:effectLst/>
                        </a:rPr>
                        <a:t>التكلفة</a:t>
                      </a:r>
                      <a:endParaRPr lang="fr-FR" sz="2000" dirty="0">
                        <a:effectLst/>
                      </a:endParaRPr>
                    </a:p>
                    <a:p>
                      <a:pPr algn="ctr" rtl="1">
                        <a:spcAft>
                          <a:spcPts val="0"/>
                        </a:spcAft>
                      </a:pPr>
                      <a:r>
                        <a:rPr lang="ar-DZ" sz="2000" dirty="0">
                          <a:effectLst/>
                        </a:rPr>
                        <a:t>المتوسطة</a:t>
                      </a:r>
                      <a:endParaRPr lang="fr-FR" sz="2000" dirty="0">
                        <a:effectLst/>
                      </a:endParaRPr>
                    </a:p>
                    <a:p>
                      <a:pPr algn="ctr" rtl="1">
                        <a:spcAft>
                          <a:spcPts val="0"/>
                        </a:spcAft>
                      </a:pPr>
                      <a:r>
                        <a:rPr lang="fr-FR" sz="2000" dirty="0">
                          <a:effectLst/>
                        </a:rPr>
                        <a:t>ACT</a:t>
                      </a:r>
                      <a:endParaRPr lang="fr-FR" sz="20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DZ" sz="2000" dirty="0">
                          <a:effectLst/>
                        </a:rPr>
                        <a:t>التكلفة</a:t>
                      </a:r>
                      <a:endParaRPr lang="fr-FR" sz="2000" dirty="0">
                        <a:effectLst/>
                      </a:endParaRPr>
                    </a:p>
                    <a:p>
                      <a:pPr algn="ctr" rtl="1">
                        <a:spcAft>
                          <a:spcPts val="0"/>
                        </a:spcAft>
                      </a:pPr>
                      <a:r>
                        <a:rPr lang="ar-DZ" sz="2000" dirty="0">
                          <a:effectLst/>
                        </a:rPr>
                        <a:t>المتغيرة</a:t>
                      </a:r>
                      <a:endParaRPr lang="fr-FR" sz="2000" dirty="0">
                        <a:effectLst/>
                      </a:endParaRPr>
                    </a:p>
                    <a:p>
                      <a:pPr algn="ctr" rtl="1">
                        <a:spcAft>
                          <a:spcPts val="0"/>
                        </a:spcAft>
                      </a:pPr>
                      <a:r>
                        <a:rPr lang="ar-DZ" sz="2000" dirty="0">
                          <a:effectLst/>
                        </a:rPr>
                        <a:t>المتوسطة </a:t>
                      </a:r>
                      <a:r>
                        <a:rPr lang="fr-FR" sz="2000" dirty="0">
                          <a:effectLst/>
                        </a:rPr>
                        <a:t>AVC</a:t>
                      </a:r>
                      <a:endParaRPr lang="fr-FR" sz="20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lgn="ctr" rtl="1">
                        <a:spcAft>
                          <a:spcPts val="0"/>
                        </a:spcAft>
                      </a:pPr>
                      <a:r>
                        <a:rPr lang="ar-DZ" sz="2000" dirty="0">
                          <a:effectLst/>
                        </a:rPr>
                        <a:t>التكلفة</a:t>
                      </a:r>
                      <a:endParaRPr lang="fr-FR" sz="2000" dirty="0">
                        <a:effectLst/>
                      </a:endParaRPr>
                    </a:p>
                    <a:p>
                      <a:pPr algn="ctr" rtl="1">
                        <a:spcAft>
                          <a:spcPts val="0"/>
                        </a:spcAft>
                      </a:pPr>
                      <a:r>
                        <a:rPr lang="ar-DZ" sz="2000" dirty="0">
                          <a:effectLst/>
                        </a:rPr>
                        <a:t>الحدية</a:t>
                      </a:r>
                      <a:endParaRPr lang="fr-FR" sz="2000" dirty="0">
                        <a:effectLst/>
                      </a:endParaRPr>
                    </a:p>
                    <a:p>
                      <a:pPr algn="ctr" rtl="1">
                        <a:spcAft>
                          <a:spcPts val="0"/>
                        </a:spcAft>
                      </a:pPr>
                      <a:r>
                        <a:rPr lang="fr-FR" sz="2000" dirty="0">
                          <a:effectLst/>
                        </a:rPr>
                        <a:t>MC</a:t>
                      </a:r>
                      <a:endParaRPr lang="fr-FR" sz="20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155201160"/>
                  </a:ext>
                </a:extLst>
              </a:tr>
              <a:tr h="332014">
                <a:tc>
                  <a:txBody>
                    <a:bodyPr/>
                    <a:lstStyle/>
                    <a:p>
                      <a:pPr algn="ctr" rtl="1">
                        <a:spcAft>
                          <a:spcPts val="0"/>
                        </a:spcAft>
                      </a:pPr>
                      <a:r>
                        <a:rPr lang="ar-DZ" sz="2000" b="1" dirty="0">
                          <a:effectLst/>
                          <a:cs typeface="+mj-cs"/>
                        </a:rPr>
                        <a:t>0</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2328040185"/>
                  </a:ext>
                </a:extLst>
              </a:tr>
              <a:tr h="332014">
                <a:tc>
                  <a:txBody>
                    <a:bodyPr/>
                    <a:lstStyle/>
                    <a:p>
                      <a:pPr algn="ctr" rtl="1">
                        <a:spcAft>
                          <a:spcPts val="0"/>
                        </a:spcAft>
                      </a:pPr>
                      <a:r>
                        <a:rPr lang="ar-DZ" sz="2000" b="1" dirty="0">
                          <a:effectLst/>
                          <a:cs typeface="+mj-cs"/>
                        </a:rPr>
                        <a:t>1</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36</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24</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1717798023"/>
                  </a:ext>
                </a:extLst>
              </a:tr>
              <a:tr h="332014">
                <a:tc>
                  <a:txBody>
                    <a:bodyPr/>
                    <a:lstStyle/>
                    <a:p>
                      <a:pPr algn="ctr" rtl="1">
                        <a:spcAft>
                          <a:spcPts val="0"/>
                        </a:spcAft>
                      </a:pPr>
                      <a:r>
                        <a:rPr lang="ar-DZ" sz="2000" b="1" dirty="0">
                          <a:effectLst/>
                          <a:cs typeface="+mj-cs"/>
                        </a:rPr>
                        <a:t>2</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32</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1110223536"/>
                  </a:ext>
                </a:extLst>
              </a:tr>
              <a:tr h="332014">
                <a:tc>
                  <a:txBody>
                    <a:bodyPr/>
                    <a:lstStyle/>
                    <a:p>
                      <a:pPr algn="ctr" rtl="1">
                        <a:spcAft>
                          <a:spcPts val="0"/>
                        </a:spcAft>
                      </a:pPr>
                      <a:r>
                        <a:rPr lang="ar-DZ" sz="2000" b="1" dirty="0">
                          <a:effectLst/>
                          <a:cs typeface="+mj-cs"/>
                        </a:rPr>
                        <a:t>3</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07</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2264793204"/>
                  </a:ext>
                </a:extLst>
              </a:tr>
              <a:tr h="332014">
                <a:tc>
                  <a:txBody>
                    <a:bodyPr/>
                    <a:lstStyle/>
                    <a:p>
                      <a:pPr algn="ctr" rtl="1">
                        <a:spcAft>
                          <a:spcPts val="0"/>
                        </a:spcAft>
                      </a:pPr>
                      <a:r>
                        <a:rPr lang="ar-DZ" sz="2000" b="1" dirty="0">
                          <a:effectLst/>
                          <a:cs typeface="+mj-cs"/>
                        </a:rPr>
                        <a:t>4</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14.25</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2650890066"/>
                  </a:ext>
                </a:extLst>
              </a:tr>
              <a:tr h="332014">
                <a:tc>
                  <a:txBody>
                    <a:bodyPr/>
                    <a:lstStyle/>
                    <a:p>
                      <a:pPr algn="ctr" rtl="1">
                        <a:spcAft>
                          <a:spcPts val="0"/>
                        </a:spcAft>
                      </a:pPr>
                      <a:r>
                        <a:rPr lang="ar-DZ" sz="2000" b="1" dirty="0">
                          <a:effectLst/>
                          <a:cs typeface="+mj-cs"/>
                        </a:rPr>
                        <a:t>5</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62</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2962500719"/>
                  </a:ext>
                </a:extLst>
              </a:tr>
              <a:tr h="332014">
                <a:tc>
                  <a:txBody>
                    <a:bodyPr/>
                    <a:lstStyle/>
                    <a:p>
                      <a:pPr algn="ctr" rtl="1">
                        <a:spcAft>
                          <a:spcPts val="0"/>
                        </a:spcAft>
                      </a:pPr>
                      <a:r>
                        <a:rPr lang="ar-DZ" sz="2000" b="1" dirty="0">
                          <a:effectLst/>
                          <a:cs typeface="+mj-cs"/>
                        </a:rPr>
                        <a:t>6</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57</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318787344"/>
                  </a:ext>
                </a:extLst>
              </a:tr>
              <a:tr h="332014">
                <a:tc>
                  <a:txBody>
                    <a:bodyPr/>
                    <a:lstStyle/>
                    <a:p>
                      <a:pPr algn="ctr" rtl="1">
                        <a:spcAft>
                          <a:spcPts val="0"/>
                        </a:spcAft>
                      </a:pPr>
                      <a:r>
                        <a:rPr lang="ar-DZ" sz="2000" b="1" dirty="0">
                          <a:effectLst/>
                          <a:cs typeface="+mj-cs"/>
                        </a:rPr>
                        <a:t>7</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09</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1079480500"/>
                  </a:ext>
                </a:extLst>
              </a:tr>
              <a:tr h="332014">
                <a:tc>
                  <a:txBody>
                    <a:bodyPr/>
                    <a:lstStyle/>
                    <a:p>
                      <a:pPr algn="ctr" rtl="1">
                        <a:spcAft>
                          <a:spcPts val="0"/>
                        </a:spcAft>
                      </a:pPr>
                      <a:r>
                        <a:rPr lang="ar-DZ" sz="2000" b="1">
                          <a:effectLst/>
                          <a:cs typeface="+mj-cs"/>
                        </a:rPr>
                        <a:t>8</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90</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3318003294"/>
                  </a:ext>
                </a:extLst>
              </a:tr>
              <a:tr h="332014">
                <a:tc>
                  <a:txBody>
                    <a:bodyPr/>
                    <a:lstStyle/>
                    <a:p>
                      <a:pPr algn="ctr" rtl="1">
                        <a:spcAft>
                          <a:spcPts val="0"/>
                        </a:spcAft>
                      </a:pPr>
                      <a:r>
                        <a:rPr lang="ar-DZ" sz="2000" b="1">
                          <a:effectLst/>
                          <a:cs typeface="+mj-cs"/>
                        </a:rPr>
                        <a:t>9</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12</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a:effectLst/>
                          <a:cs typeface="+mj-cs"/>
                        </a:rPr>
                        <a:t> </a:t>
                      </a:r>
                      <a:endParaRPr lang="fr-FR" sz="2000" b="1">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tc>
                  <a:txBody>
                    <a:bodyPr/>
                    <a:lstStyle/>
                    <a:p>
                      <a:pPr algn="ctr" rtl="1">
                        <a:spcAft>
                          <a:spcPts val="0"/>
                        </a:spcAft>
                      </a:pPr>
                      <a:r>
                        <a:rPr lang="ar-DZ" sz="2000" b="1" dirty="0">
                          <a:effectLst/>
                          <a:cs typeface="+mj-cs"/>
                        </a:rPr>
                        <a:t> </a:t>
                      </a:r>
                      <a:endParaRPr lang="fr-FR" sz="2000" b="1" dirty="0">
                        <a:effectLst/>
                        <a:latin typeface="Times New Roman" panose="02020603050405020304" pitchFamily="18" charset="0"/>
                        <a:ea typeface="Times New Roman" panose="02020603050405020304" pitchFamily="18" charset="0"/>
                        <a:cs typeface="+mj-cs"/>
                      </a:endParaRPr>
                    </a:p>
                  </a:txBody>
                  <a:tcPr marL="68580" marR="68580" marT="0" marB="0">
                    <a:solidFill>
                      <a:srgbClr val="0070C0"/>
                    </a:solidFill>
                  </a:tcPr>
                </a:tc>
                <a:extLst>
                  <a:ext uri="{0D108BD9-81ED-4DB2-BD59-A6C34878D82A}">
                    <a16:rowId xmlns:a16="http://schemas.microsoft.com/office/drawing/2014/main" val="3992449590"/>
                  </a:ext>
                </a:extLst>
              </a:tr>
            </a:tbl>
          </a:graphicData>
        </a:graphic>
      </p:graphicFrame>
    </p:spTree>
    <p:extLst>
      <p:ext uri="{BB962C8B-B14F-4D97-AF65-F5344CB8AC3E}">
        <p14:creationId xmlns:p14="http://schemas.microsoft.com/office/powerpoint/2010/main" val="74165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 y="172564"/>
            <a:ext cx="11887200" cy="1359580"/>
          </a:xfrm>
          <a:solidFill>
            <a:srgbClr val="FFC000"/>
          </a:solidFill>
        </p:spPr>
        <p:txBody>
          <a:bodyPr>
            <a:normAutofit/>
          </a:bodyPr>
          <a:lstStyle/>
          <a:p>
            <a:pPr marL="857250" indent="-857250" rtl="1">
              <a:buFont typeface="Wingdings" panose="05000000000000000000" pitchFamily="2" charset="2"/>
              <a:buChar char="q"/>
            </a:pPr>
            <a:r>
              <a:rPr lang="fr-FR" sz="4800" b="1" dirty="0">
                <a:solidFill>
                  <a:srgbClr val="002060"/>
                </a:solidFill>
                <a:effectLst>
                  <a:outerShdw blurRad="38100" dist="38100" dir="2700000" algn="tl">
                    <a:srgbClr val="000000">
                      <a:alpha val="43137"/>
                    </a:srgbClr>
                  </a:outerShdw>
                </a:effectLst>
              </a:rPr>
              <a:t> </a:t>
            </a:r>
            <a:r>
              <a:rPr lang="ar-DZ" sz="4800" b="1" dirty="0">
                <a:solidFill>
                  <a:srgbClr val="002060"/>
                </a:solidFill>
                <a:effectLst>
                  <a:outerShdw blurRad="38100" dist="38100" dir="2700000" algn="tl">
                    <a:srgbClr val="000000">
                      <a:alpha val="43137"/>
                    </a:srgbClr>
                  </a:outerShdw>
                </a:effectLst>
              </a:rPr>
              <a:t>التمرين الثالث:</a:t>
            </a:r>
            <a:endParaRPr lang="en-US" sz="4800" dirty="0">
              <a:solidFill>
                <a:srgbClr val="002060"/>
              </a:solidFill>
            </a:endParaRPr>
          </a:p>
        </p:txBody>
      </p:sp>
      <p:sp>
        <p:nvSpPr>
          <p:cNvPr id="3" name="Subtitle 2"/>
          <p:cNvSpPr>
            <a:spLocks noGrp="1"/>
          </p:cNvSpPr>
          <p:nvPr>
            <p:ph type="subTitle" idx="1"/>
          </p:nvPr>
        </p:nvSpPr>
        <p:spPr>
          <a:xfrm>
            <a:off x="101600" y="1654630"/>
            <a:ext cx="11887200" cy="5130800"/>
          </a:xfrm>
          <a:blipFill>
            <a:blip r:embed="rId2"/>
            <a:tile tx="0" ty="0" sx="100000" sy="100000" flip="none" algn="tl"/>
          </a:blipFill>
        </p:spPr>
        <p:txBody>
          <a:bodyPr/>
          <a:lstStyle/>
          <a:p>
            <a:pPr algn="r" rtl="1"/>
            <a:r>
              <a:rPr lang="fr-FR" dirty="0"/>
              <a:t> </a:t>
            </a:r>
            <a:r>
              <a:rPr lang="ar-SA" sz="2800" b="1" dirty="0">
                <a:solidFill>
                  <a:srgbClr val="C00000"/>
                </a:solidFill>
                <a:effectLst>
                  <a:outerShdw blurRad="38100" dist="38100" dir="2700000" algn="tl">
                    <a:srgbClr val="000000">
                      <a:alpha val="43137"/>
                    </a:srgbClr>
                  </a:outerShdw>
                </a:effectLst>
              </a:rPr>
              <a:t>الجدول التالي يبين التكلفة الكلية لمؤسسة تعمل في سوق المنافسة التامة:</a:t>
            </a:r>
            <a:endParaRPr lang="fr-FR" sz="2800" b="1" dirty="0">
              <a:solidFill>
                <a:srgbClr val="C00000"/>
              </a:solidFill>
              <a:effectLst>
                <a:outerShdw blurRad="38100" dist="38100" dir="2700000" algn="tl">
                  <a:srgbClr val="000000">
                    <a:alpha val="43137"/>
                  </a:srgbClr>
                </a:outerShdw>
              </a:effectLst>
            </a:endParaRPr>
          </a:p>
          <a:p>
            <a:pPr algn="r" rtl="1"/>
            <a:endParaRPr lang="fr-FR" sz="3200" b="1" dirty="0">
              <a:solidFill>
                <a:srgbClr val="C00000"/>
              </a:solidFill>
              <a:effectLst>
                <a:outerShdw blurRad="38100" dist="38100" dir="2700000" algn="tl">
                  <a:srgbClr val="000000">
                    <a:alpha val="43137"/>
                  </a:srgbClr>
                </a:outerShdw>
              </a:effectLst>
            </a:endParaRPr>
          </a:p>
          <a:p>
            <a:pPr algn="r" rtl="1"/>
            <a:endParaRPr lang="fr-FR" sz="3200" b="1" dirty="0">
              <a:effectLst>
                <a:outerShdw blurRad="38100" dist="38100" dir="2700000" algn="tl">
                  <a:srgbClr val="000000">
                    <a:alpha val="43137"/>
                  </a:srgbClr>
                </a:outerShdw>
              </a:effectLst>
            </a:endParaRPr>
          </a:p>
          <a:p>
            <a:pPr algn="r" rtl="1"/>
            <a:endParaRPr lang="fr-FR" dirty="0"/>
          </a:p>
          <a:p>
            <a:pPr algn="r" rtl="1"/>
            <a:r>
              <a:rPr lang="ar-SA" sz="2800" b="1" dirty="0">
                <a:solidFill>
                  <a:srgbClr val="C00000"/>
                </a:solidFill>
                <a:effectLst>
                  <a:outerShdw blurRad="38100" dist="38100" dir="2700000" algn="tl">
                    <a:srgbClr val="000000">
                      <a:alpha val="43137"/>
                    </a:srgbClr>
                  </a:outerShdw>
                </a:effectLst>
              </a:rPr>
              <a:t>فإذا كان كل من طلب السوق و عرض السوق ممثلين بالمعادلتين:</a:t>
            </a:r>
            <a:endParaRPr lang="fr-FR" sz="2800" b="1" dirty="0">
              <a:solidFill>
                <a:srgbClr val="C00000"/>
              </a:solidFill>
              <a:effectLst>
                <a:outerShdw blurRad="38100" dist="38100" dir="2700000" algn="tl">
                  <a:srgbClr val="000000">
                    <a:alpha val="43137"/>
                  </a:srgbClr>
                </a:outerShdw>
              </a:effectLst>
            </a:endParaRPr>
          </a:p>
          <a:p>
            <a:pPr rtl="1"/>
            <a:r>
              <a:rPr lang="fr-FR" sz="2800" b="1" dirty="0">
                <a:solidFill>
                  <a:srgbClr val="7030A0"/>
                </a:solidFill>
                <a:effectLst>
                  <a:outerShdw blurRad="38100" dist="38100" dir="2700000" algn="tl">
                    <a:srgbClr val="000000">
                      <a:alpha val="43137"/>
                    </a:srgbClr>
                  </a:outerShdw>
                </a:effectLst>
              </a:rPr>
              <a:t>Q</a:t>
            </a:r>
            <a:r>
              <a:rPr lang="fr-FR" sz="2800" b="1" baseline="-25000" dirty="0">
                <a:solidFill>
                  <a:srgbClr val="7030A0"/>
                </a:solidFill>
                <a:effectLst>
                  <a:outerShdw blurRad="38100" dist="38100" dir="2700000" algn="tl">
                    <a:srgbClr val="000000">
                      <a:alpha val="43137"/>
                    </a:srgbClr>
                  </a:outerShdw>
                </a:effectLst>
              </a:rPr>
              <a:t>D</a:t>
            </a:r>
            <a:r>
              <a:rPr lang="fr-FR" sz="2800" b="1" dirty="0">
                <a:solidFill>
                  <a:srgbClr val="7030A0"/>
                </a:solidFill>
                <a:effectLst>
                  <a:outerShdw blurRad="38100" dist="38100" dir="2700000" algn="tl">
                    <a:srgbClr val="000000">
                      <a:alpha val="43137"/>
                    </a:srgbClr>
                  </a:outerShdw>
                </a:effectLst>
              </a:rPr>
              <a:t>=33 - 3 P</a:t>
            </a:r>
          </a:p>
          <a:p>
            <a:pPr rtl="1"/>
            <a:r>
              <a:rPr lang="fr-FR" sz="2800" b="1" dirty="0">
                <a:solidFill>
                  <a:srgbClr val="7030A0"/>
                </a:solidFill>
                <a:effectLst>
                  <a:outerShdw blurRad="38100" dist="38100" dir="2700000" algn="tl">
                    <a:srgbClr val="000000">
                      <a:alpha val="43137"/>
                    </a:srgbClr>
                  </a:outerShdw>
                </a:effectLst>
              </a:rPr>
              <a:t>Q</a:t>
            </a:r>
            <a:r>
              <a:rPr lang="fr-FR" sz="2800" b="1" baseline="-25000" dirty="0">
                <a:solidFill>
                  <a:srgbClr val="7030A0"/>
                </a:solidFill>
                <a:effectLst>
                  <a:outerShdw blurRad="38100" dist="38100" dir="2700000" algn="tl">
                    <a:srgbClr val="000000">
                      <a:alpha val="43137"/>
                    </a:srgbClr>
                  </a:outerShdw>
                </a:effectLst>
              </a:rPr>
              <a:t>O</a:t>
            </a:r>
            <a:r>
              <a:rPr lang="fr-FR" sz="2800" b="1" dirty="0">
                <a:solidFill>
                  <a:srgbClr val="7030A0"/>
                </a:solidFill>
                <a:effectLst>
                  <a:outerShdw blurRad="38100" dist="38100" dir="2700000" algn="tl">
                    <a:srgbClr val="000000">
                      <a:alpha val="43137"/>
                    </a:srgbClr>
                  </a:outerShdw>
                </a:effectLst>
              </a:rPr>
              <a:t>= (2/3) P</a:t>
            </a:r>
          </a:p>
          <a:p>
            <a:pPr algn="r" rtl="1"/>
            <a:r>
              <a:rPr lang="ar-SA" sz="2800" b="1" u="sng" dirty="0">
                <a:solidFill>
                  <a:srgbClr val="7030A0"/>
                </a:solidFill>
                <a:effectLst>
                  <a:outerShdw blurRad="38100" dist="38100" dir="2700000" algn="tl">
                    <a:srgbClr val="000000">
                      <a:alpha val="43137"/>
                    </a:srgbClr>
                  </a:outerShdw>
                </a:effectLst>
              </a:rPr>
              <a:t>المطلوب</a:t>
            </a:r>
            <a:r>
              <a:rPr lang="ar-SA" sz="2800" b="1" dirty="0">
                <a:solidFill>
                  <a:srgbClr val="7030A0"/>
                </a:solidFill>
                <a:effectLst>
                  <a:outerShdw blurRad="38100" dist="38100" dir="2700000" algn="tl">
                    <a:srgbClr val="000000">
                      <a:alpha val="43137"/>
                    </a:srgbClr>
                  </a:outerShdw>
                </a:effectLst>
              </a:rPr>
              <a:t>:</a:t>
            </a:r>
            <a:r>
              <a:rPr lang="ar-SA" sz="2800" b="1" dirty="0">
                <a:solidFill>
                  <a:srgbClr val="C00000"/>
                </a:solidFill>
                <a:effectLst>
                  <a:outerShdw blurRad="38100" dist="38100" dir="2700000" algn="tl">
                    <a:srgbClr val="000000">
                      <a:alpha val="43137"/>
                    </a:srgbClr>
                  </a:outerShdw>
                </a:effectLst>
              </a:rPr>
              <a:t>1- اوجد حجم الإنتاج الأمثل و الربح الذي تحققه المؤسسة عند التوازن؟.</a:t>
            </a:r>
            <a:endParaRPr lang="fr-FR" sz="2800" b="1" dirty="0">
              <a:solidFill>
                <a:srgbClr val="C00000"/>
              </a:solidFill>
              <a:effectLst>
                <a:outerShdw blurRad="38100" dist="38100" dir="2700000" algn="tl">
                  <a:srgbClr val="000000">
                    <a:alpha val="43137"/>
                  </a:srgbClr>
                </a:outerShdw>
              </a:effectLst>
            </a:endParaRPr>
          </a:p>
          <a:p>
            <a:pPr algn="r" rtl="1"/>
            <a:r>
              <a:rPr lang="ar-SA" sz="2800" b="1" dirty="0">
                <a:solidFill>
                  <a:srgbClr val="C00000"/>
                </a:solidFill>
                <a:effectLst>
                  <a:outerShdw blurRad="38100" dist="38100" dir="2700000" algn="tl">
                    <a:srgbClr val="000000">
                      <a:alpha val="43137"/>
                    </a:srgbClr>
                  </a:outerShdw>
                </a:effectLst>
              </a:rPr>
              <a:t> </a:t>
            </a:r>
            <a:r>
              <a:rPr lang="ar-DZ" sz="2800" b="1" dirty="0">
                <a:solidFill>
                  <a:srgbClr val="C00000"/>
                </a:solidFill>
                <a:effectLst>
                  <a:outerShdw blurRad="38100" dist="38100" dir="2700000" algn="tl">
                    <a:srgbClr val="000000">
                      <a:alpha val="43137"/>
                    </a:srgbClr>
                  </a:outerShdw>
                </a:effectLst>
              </a:rPr>
              <a:t>2</a:t>
            </a:r>
            <a:r>
              <a:rPr lang="ar-SA" sz="2800" b="1" dirty="0">
                <a:solidFill>
                  <a:srgbClr val="C00000"/>
                </a:solidFill>
                <a:effectLst>
                  <a:outerShdw blurRad="38100" dist="38100" dir="2700000" algn="tl">
                    <a:srgbClr val="000000">
                      <a:alpha val="43137"/>
                    </a:srgbClr>
                  </a:outerShdw>
                </a:effectLst>
              </a:rPr>
              <a:t>- إذا قامت الحكومة بفرض ضريبة نوعية مقدارها </a:t>
            </a:r>
            <a:r>
              <a:rPr lang="fr-FR" sz="2800" b="1" dirty="0">
                <a:solidFill>
                  <a:srgbClr val="C00000"/>
                </a:solidFill>
                <a:effectLst>
                  <a:outerShdw blurRad="38100" dist="38100" dir="2700000" algn="tl">
                    <a:srgbClr val="000000">
                      <a:alpha val="43137"/>
                    </a:srgbClr>
                  </a:outerShdw>
                </a:effectLst>
              </a:rPr>
              <a:t>t</a:t>
            </a:r>
            <a:r>
              <a:rPr lang="ar-DZ" sz="2800" b="1" dirty="0">
                <a:solidFill>
                  <a:srgbClr val="C00000"/>
                </a:solidFill>
                <a:effectLst>
                  <a:outerShdw blurRad="38100" dist="38100" dir="2700000" algn="tl">
                    <a:srgbClr val="000000">
                      <a:alpha val="43137"/>
                    </a:srgbClr>
                  </a:outerShdw>
                </a:effectLst>
              </a:rPr>
              <a:t> على السلعة المنتجة، حدد معدل الضريبة الأمثل الذي يعظم حصيلة الدولة من الضرائب؟.</a:t>
            </a:r>
            <a:endParaRPr lang="fr-FR" sz="2800" b="1" dirty="0">
              <a:solidFill>
                <a:srgbClr val="C00000"/>
              </a:solidFill>
              <a:effectLst>
                <a:outerShdw blurRad="38100" dist="38100" dir="2700000" algn="tl">
                  <a:srgbClr val="000000">
                    <a:alpha val="43137"/>
                  </a:srgbClr>
                </a:outerShdw>
              </a:effectLst>
            </a:endParaRPr>
          </a:p>
          <a:p>
            <a:pPr algn="r" rtl="1"/>
            <a:endParaRPr lang="fr-FR" dirty="0"/>
          </a:p>
          <a:p>
            <a:pPr algn="r" rtl="1"/>
            <a:endParaRPr lang="fr-FR" dirty="0"/>
          </a:p>
          <a:p>
            <a:pPr algn="r" rtl="1"/>
            <a:endParaRPr lang="fr-FR" dirty="0"/>
          </a:p>
          <a:p>
            <a:pPr algn="r" rtl="1"/>
            <a:endParaRPr lang="en-US" sz="3200" b="1" dirty="0">
              <a:solidFill>
                <a:schemeClr val="accent1">
                  <a:lumMod val="75000"/>
                </a:schemeClr>
              </a:solidFill>
              <a:effectLst>
                <a:outerShdw blurRad="38100" dist="38100" dir="2700000" algn="tl">
                  <a:srgbClr val="000000">
                    <a:alpha val="43137"/>
                  </a:srgbClr>
                </a:outerShdw>
              </a:effectLst>
            </a:endParaRPr>
          </a:p>
          <a:p>
            <a:endParaRPr lang="en-US" dirty="0"/>
          </a:p>
        </p:txBody>
      </p:sp>
      <p:graphicFrame>
        <p:nvGraphicFramePr>
          <p:cNvPr id="4" name="Tableau 3">
            <a:extLst>
              <a:ext uri="{FF2B5EF4-FFF2-40B4-BE49-F238E27FC236}">
                <a16:creationId xmlns:a16="http://schemas.microsoft.com/office/drawing/2014/main" id="{93AC04B1-9EEA-4D8C-A40C-F68ADCBA4F36}"/>
              </a:ext>
            </a:extLst>
          </p:cNvPr>
          <p:cNvGraphicFramePr>
            <a:graphicFrameLocks noGrp="1"/>
          </p:cNvGraphicFramePr>
          <p:nvPr>
            <p:extLst>
              <p:ext uri="{D42A27DB-BD31-4B8C-83A1-F6EECF244321}">
                <p14:modId xmlns:p14="http://schemas.microsoft.com/office/powerpoint/2010/main" val="3984947700"/>
              </p:ext>
            </p:extLst>
          </p:nvPr>
        </p:nvGraphicFramePr>
        <p:xfrm>
          <a:off x="1359569" y="2244437"/>
          <a:ext cx="6357413" cy="1288472"/>
        </p:xfrm>
        <a:graphic>
          <a:graphicData uri="http://schemas.openxmlformats.org/drawingml/2006/table">
            <a:tbl>
              <a:tblPr rtl="1" firstRow="1" firstCol="1" lastRow="1" lastCol="1" bandRow="1" bandCol="1">
                <a:tableStyleId>{5C22544A-7EE6-4342-B048-85BDC9FD1C3A}</a:tableStyleId>
              </a:tblPr>
              <a:tblGrid>
                <a:gridCol w="565280">
                  <a:extLst>
                    <a:ext uri="{9D8B030D-6E8A-4147-A177-3AD203B41FA5}">
                      <a16:colId xmlns:a16="http://schemas.microsoft.com/office/drawing/2014/main" val="1758050191"/>
                    </a:ext>
                  </a:extLst>
                </a:gridCol>
                <a:gridCol w="761062">
                  <a:extLst>
                    <a:ext uri="{9D8B030D-6E8A-4147-A177-3AD203B41FA5}">
                      <a16:colId xmlns:a16="http://schemas.microsoft.com/office/drawing/2014/main" val="1708471499"/>
                    </a:ext>
                  </a:extLst>
                </a:gridCol>
                <a:gridCol w="636659">
                  <a:extLst>
                    <a:ext uri="{9D8B030D-6E8A-4147-A177-3AD203B41FA5}">
                      <a16:colId xmlns:a16="http://schemas.microsoft.com/office/drawing/2014/main" val="3018293826"/>
                    </a:ext>
                  </a:extLst>
                </a:gridCol>
                <a:gridCol w="636659">
                  <a:extLst>
                    <a:ext uri="{9D8B030D-6E8A-4147-A177-3AD203B41FA5}">
                      <a16:colId xmlns:a16="http://schemas.microsoft.com/office/drawing/2014/main" val="2759445341"/>
                    </a:ext>
                  </a:extLst>
                </a:gridCol>
                <a:gridCol w="636659">
                  <a:extLst>
                    <a:ext uri="{9D8B030D-6E8A-4147-A177-3AD203B41FA5}">
                      <a16:colId xmlns:a16="http://schemas.microsoft.com/office/drawing/2014/main" val="4282194125"/>
                    </a:ext>
                  </a:extLst>
                </a:gridCol>
                <a:gridCol w="636659">
                  <a:extLst>
                    <a:ext uri="{9D8B030D-6E8A-4147-A177-3AD203B41FA5}">
                      <a16:colId xmlns:a16="http://schemas.microsoft.com/office/drawing/2014/main" val="3600848091"/>
                    </a:ext>
                  </a:extLst>
                </a:gridCol>
                <a:gridCol w="636659">
                  <a:extLst>
                    <a:ext uri="{9D8B030D-6E8A-4147-A177-3AD203B41FA5}">
                      <a16:colId xmlns:a16="http://schemas.microsoft.com/office/drawing/2014/main" val="594959897"/>
                    </a:ext>
                  </a:extLst>
                </a:gridCol>
                <a:gridCol w="573238">
                  <a:extLst>
                    <a:ext uri="{9D8B030D-6E8A-4147-A177-3AD203B41FA5}">
                      <a16:colId xmlns:a16="http://schemas.microsoft.com/office/drawing/2014/main" val="1858356174"/>
                    </a:ext>
                  </a:extLst>
                </a:gridCol>
                <a:gridCol w="636659">
                  <a:extLst>
                    <a:ext uri="{9D8B030D-6E8A-4147-A177-3AD203B41FA5}">
                      <a16:colId xmlns:a16="http://schemas.microsoft.com/office/drawing/2014/main" val="341844241"/>
                    </a:ext>
                  </a:extLst>
                </a:gridCol>
                <a:gridCol w="637879">
                  <a:extLst>
                    <a:ext uri="{9D8B030D-6E8A-4147-A177-3AD203B41FA5}">
                      <a16:colId xmlns:a16="http://schemas.microsoft.com/office/drawing/2014/main" val="4072246546"/>
                    </a:ext>
                  </a:extLst>
                </a:gridCol>
              </a:tblGrid>
              <a:tr h="644236">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8</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7</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6</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5</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4</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3</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2</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1</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0</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fr-FR" sz="2000">
                          <a:effectLst>
                            <a:outerShdw blurRad="38100" dist="38100" dir="2700000" algn="tl">
                              <a:srgbClr val="000000">
                                <a:alpha val="43137"/>
                              </a:srgbClr>
                            </a:outerShdw>
                          </a:effectLst>
                        </a:rPr>
                        <a:t>Q</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452285"/>
                  </a:ext>
                </a:extLst>
              </a:tr>
              <a:tr h="644236">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50</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36</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27</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20</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16</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13</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11</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07</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05</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fr-FR" sz="2000" dirty="0">
                          <a:effectLst>
                            <a:outerShdw blurRad="38100" dist="38100" dir="2700000" algn="tl">
                              <a:srgbClr val="000000">
                                <a:alpha val="43137"/>
                              </a:srgbClr>
                            </a:outerShdw>
                          </a:effectLst>
                        </a:rPr>
                        <a:t>CT</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58371930"/>
                  </a:ext>
                </a:extLst>
              </a:tr>
            </a:tbl>
          </a:graphicData>
        </a:graphic>
      </p:graphicFrame>
    </p:spTree>
    <p:extLst>
      <p:ext uri="{BB962C8B-B14F-4D97-AF65-F5344CB8AC3E}">
        <p14:creationId xmlns:p14="http://schemas.microsoft.com/office/powerpoint/2010/main" val="29558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8685" y="1508071"/>
            <a:ext cx="11814629" cy="5066899"/>
          </a:xfrm>
          <a:blipFill>
            <a:blip r:embed="rId2"/>
            <a:tile tx="0" ty="0" sx="100000" sy="100000" flip="none" algn="tl"/>
          </a:blipFill>
        </p:spPr>
        <p:txBody>
          <a:bodyPr/>
          <a:lstStyle/>
          <a:p>
            <a:pPr algn="r" rtl="1"/>
            <a:r>
              <a:rPr lang="ar-DZ" sz="3600" b="1" dirty="0">
                <a:solidFill>
                  <a:srgbClr val="C00000"/>
                </a:solidFill>
                <a:effectLst>
                  <a:outerShdw blurRad="38100" dist="38100" dir="2700000" algn="tl">
                    <a:srgbClr val="000000">
                      <a:alpha val="43137"/>
                    </a:srgbClr>
                  </a:outerShdw>
                </a:effectLst>
              </a:rPr>
              <a:t>محتكر ينتج سلعة </a:t>
            </a:r>
            <a:r>
              <a:rPr lang="fr-FR" sz="3600" b="1" dirty="0">
                <a:effectLst>
                  <a:outerShdw blurRad="38100" dist="38100" dir="2700000" algn="tl">
                    <a:srgbClr val="000000">
                      <a:alpha val="43137"/>
                    </a:srgbClr>
                  </a:outerShdw>
                </a:effectLst>
              </a:rPr>
              <a:t>X)</a:t>
            </a:r>
            <a:r>
              <a:rPr lang="ar-DZ" sz="3600" b="1" dirty="0">
                <a:effectLst>
                  <a:outerShdw blurRad="38100" dist="38100" dir="2700000" algn="tl">
                    <a:srgbClr val="000000">
                      <a:alpha val="43137"/>
                    </a:srgbClr>
                  </a:outerShdw>
                </a:effectLst>
              </a:rPr>
              <a:t>)، </a:t>
            </a:r>
            <a:r>
              <a:rPr lang="ar-DZ" sz="3600" b="1" dirty="0">
                <a:solidFill>
                  <a:srgbClr val="C00000"/>
                </a:solidFill>
                <a:effectLst>
                  <a:outerShdw blurRad="38100" dist="38100" dir="2700000" algn="tl">
                    <a:srgbClr val="000000">
                      <a:alpha val="43137"/>
                    </a:srgbClr>
                  </a:outerShdw>
                </a:effectLst>
              </a:rPr>
              <a:t>في الفترة القصيرة التكاليف الثابتة معدومة، و يتحمل المحتكر تكلفة حدية ثابتة تساوي</a:t>
            </a:r>
            <a:r>
              <a:rPr lang="ar-DZ" sz="3600" b="1" dirty="0">
                <a:effectLst>
                  <a:outerShdw blurRad="38100" dist="38100" dir="2700000" algn="tl">
                    <a:srgbClr val="000000">
                      <a:alpha val="43137"/>
                    </a:srgbClr>
                  </a:outerShdw>
                </a:effectLst>
              </a:rPr>
              <a:t> 40 </a:t>
            </a:r>
            <a:r>
              <a:rPr lang="ar-DZ" sz="3600" b="1" dirty="0" err="1">
                <a:effectLst>
                  <a:outerShdw blurRad="38100" dist="38100" dir="2700000" algn="tl">
                    <a:srgbClr val="000000">
                      <a:alpha val="43137"/>
                    </a:srgbClr>
                  </a:outerShdw>
                </a:effectLst>
              </a:rPr>
              <a:t>و.ن</a:t>
            </a:r>
            <a:r>
              <a:rPr lang="ar-DZ" sz="3600" b="1" dirty="0">
                <a:effectLst>
                  <a:outerShdw blurRad="38100" dist="38100" dir="2700000" algn="tl">
                    <a:srgbClr val="000000">
                      <a:alpha val="43137"/>
                    </a:srgbClr>
                  </a:outerShdw>
                </a:effectLst>
              </a:rPr>
              <a:t>. </a:t>
            </a:r>
            <a:endParaRPr lang="fr-FR" sz="3600" b="1" dirty="0">
              <a:effectLst>
                <a:outerShdw blurRad="38100" dist="38100" dir="2700000" algn="tl">
                  <a:srgbClr val="000000">
                    <a:alpha val="43137"/>
                  </a:srgbClr>
                </a:outerShdw>
              </a:effectLst>
            </a:endParaRPr>
          </a:p>
          <a:p>
            <a:pPr marL="571500" indent="-571500" algn="r" rtl="1">
              <a:buFont typeface="Wingdings" panose="05000000000000000000" pitchFamily="2" charset="2"/>
              <a:buChar char="q"/>
            </a:pPr>
            <a:r>
              <a:rPr lang="ar-SA" sz="3600" b="1" dirty="0">
                <a:solidFill>
                  <a:srgbClr val="7030A0"/>
                </a:solidFill>
                <a:effectLst>
                  <a:outerShdw blurRad="38100" dist="38100" dir="2700000" algn="tl">
                    <a:srgbClr val="000000">
                      <a:alpha val="43137"/>
                    </a:srgbClr>
                  </a:outerShdw>
                </a:effectLst>
              </a:rPr>
              <a:t>    </a:t>
            </a:r>
            <a:r>
              <a:rPr lang="ar-SA" sz="3600" b="1" u="sng" dirty="0">
                <a:solidFill>
                  <a:srgbClr val="7030A0"/>
                </a:solidFill>
                <a:effectLst>
                  <a:outerShdw blurRad="38100" dist="38100" dir="2700000" algn="tl">
                    <a:srgbClr val="000000">
                      <a:alpha val="43137"/>
                    </a:srgbClr>
                  </a:outerShdw>
                </a:effectLst>
              </a:rPr>
              <a:t>المطلوب</a:t>
            </a:r>
            <a:r>
              <a:rPr lang="ar-SA" sz="3600" b="1" dirty="0">
                <a:solidFill>
                  <a:srgbClr val="7030A0"/>
                </a:solidFill>
                <a:effectLst>
                  <a:outerShdw blurRad="38100" dist="38100" dir="2700000" algn="tl">
                    <a:srgbClr val="000000">
                      <a:alpha val="43137"/>
                    </a:srgbClr>
                  </a:outerShdw>
                </a:effectLst>
              </a:rPr>
              <a:t>: </a:t>
            </a:r>
            <a:r>
              <a:rPr lang="ar-DZ" sz="3600" b="1" dirty="0">
                <a:solidFill>
                  <a:srgbClr val="C00000"/>
                </a:solidFill>
                <a:effectLst>
                  <a:outerShdw blurRad="38100" dist="38100" dir="2700000" algn="tl">
                    <a:srgbClr val="000000">
                      <a:alpha val="43137"/>
                    </a:srgbClr>
                  </a:outerShdw>
                </a:effectLst>
              </a:rPr>
              <a:t>إذا كان الطلب الموجه لهذا المحتكر معطى بالمعادلة:</a:t>
            </a:r>
          </a:p>
          <a:p>
            <a:pPr rtl="1"/>
            <a:r>
              <a:rPr lang="fr-FR" sz="3600" b="1" dirty="0">
                <a:solidFill>
                  <a:srgbClr val="002060"/>
                </a:solidFill>
                <a:effectLst>
                  <a:outerShdw blurRad="38100" dist="38100" dir="2700000" algn="tl">
                    <a:srgbClr val="000000">
                      <a:alpha val="43137"/>
                    </a:srgbClr>
                  </a:outerShdw>
                </a:effectLst>
              </a:rPr>
              <a:t>P= 120 – 10 Q </a:t>
            </a:r>
          </a:p>
          <a:p>
            <a:pPr algn="r" rtl="1"/>
            <a:r>
              <a:rPr lang="ar-DZ" sz="3600" b="1" dirty="0">
                <a:solidFill>
                  <a:srgbClr val="C00000"/>
                </a:solidFill>
                <a:effectLst>
                  <a:outerShdw blurRad="38100" dist="38100" dir="2700000" algn="tl">
                    <a:srgbClr val="000000">
                      <a:alpha val="43137"/>
                    </a:srgbClr>
                  </a:outerShdw>
                </a:effectLst>
              </a:rPr>
              <a:t>- أوجد حجم الإنتاج و السعر  و كذا الربح الاعظمي في حالة التوازن.</a:t>
            </a:r>
            <a:endParaRPr lang="fr-FR" sz="3600" b="1" dirty="0">
              <a:solidFill>
                <a:srgbClr val="C00000"/>
              </a:solidFill>
              <a:effectLst>
                <a:outerShdw blurRad="38100" dist="38100" dir="2700000" algn="tl">
                  <a:srgbClr val="000000">
                    <a:alpha val="43137"/>
                  </a:srgbClr>
                </a:outerShdw>
              </a:effectLst>
            </a:endParaRPr>
          </a:p>
          <a:p>
            <a:endParaRPr lang="ar-AE" dirty="0"/>
          </a:p>
          <a:p>
            <a:endParaRPr lang="ar-AE" dirty="0"/>
          </a:p>
          <a:p>
            <a:endParaRPr lang="ar-AE" dirty="0"/>
          </a:p>
          <a:p>
            <a:endParaRPr lang="ar-AE" dirty="0"/>
          </a:p>
          <a:p>
            <a:endParaRPr lang="ar-AE" dirty="0"/>
          </a:p>
          <a:p>
            <a:endParaRPr lang="ar-AE" dirty="0"/>
          </a:p>
          <a:p>
            <a:endParaRPr lang="ar-AE" dirty="0"/>
          </a:p>
          <a:p>
            <a:endParaRPr lang="ar-AE" dirty="0"/>
          </a:p>
          <a:p>
            <a:endParaRPr lang="ar-AE" dirty="0"/>
          </a:p>
          <a:p>
            <a:endParaRPr lang="ar-AE" dirty="0"/>
          </a:p>
          <a:p>
            <a:endParaRPr lang="en-US" dirty="0"/>
          </a:p>
        </p:txBody>
      </p:sp>
      <p:sp>
        <p:nvSpPr>
          <p:cNvPr id="5" name="Title 1">
            <a:extLst>
              <a:ext uri="{FF2B5EF4-FFF2-40B4-BE49-F238E27FC236}">
                <a16:creationId xmlns:a16="http://schemas.microsoft.com/office/drawing/2014/main" id="{74EE2F5C-141B-4FAD-8A2D-8BC0FB174F23}"/>
              </a:ext>
            </a:extLst>
          </p:cNvPr>
          <p:cNvSpPr txBox="1">
            <a:spLocks/>
          </p:cNvSpPr>
          <p:nvPr/>
        </p:nvSpPr>
        <p:spPr>
          <a:xfrm>
            <a:off x="188685" y="85228"/>
            <a:ext cx="11887200" cy="1359580"/>
          </a:xfrm>
          <a:prstGeom prst="rect">
            <a:avLst/>
          </a:prstGeom>
          <a:solidFill>
            <a:srgbClr val="FFC0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rtl="1">
              <a:buFont typeface="Wingdings" panose="05000000000000000000" pitchFamily="2" charset="2"/>
              <a:buChar char="q"/>
            </a:pPr>
            <a:r>
              <a:rPr lang="fr-FR" sz="4800" b="1" dirty="0">
                <a:solidFill>
                  <a:srgbClr val="002060"/>
                </a:solidFill>
                <a:effectLst>
                  <a:outerShdw blurRad="38100" dist="38100" dir="2700000" algn="tl">
                    <a:srgbClr val="000000">
                      <a:alpha val="43137"/>
                    </a:srgbClr>
                  </a:outerShdw>
                </a:effectLst>
              </a:rPr>
              <a:t> </a:t>
            </a:r>
            <a:r>
              <a:rPr lang="ar-DZ" sz="4800" b="1" dirty="0">
                <a:solidFill>
                  <a:srgbClr val="002060"/>
                </a:solidFill>
                <a:effectLst>
                  <a:outerShdw blurRad="38100" dist="38100" dir="2700000" algn="tl">
                    <a:srgbClr val="000000">
                      <a:alpha val="43137"/>
                    </a:srgbClr>
                  </a:outerShdw>
                </a:effectLst>
              </a:rPr>
              <a:t>التمرين الرابع:</a:t>
            </a:r>
            <a:endParaRPr lang="en-US" sz="4800" dirty="0">
              <a:solidFill>
                <a:srgbClr val="002060"/>
              </a:solidFill>
            </a:endParaRPr>
          </a:p>
        </p:txBody>
      </p:sp>
    </p:spTree>
    <p:extLst>
      <p:ext uri="{BB962C8B-B14F-4D97-AF65-F5344CB8AC3E}">
        <p14:creationId xmlns:p14="http://schemas.microsoft.com/office/powerpoint/2010/main" val="276868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32679" y="531814"/>
            <a:ext cx="11705334" cy="1378874"/>
          </a:xfrm>
          <a:solidFill>
            <a:srgbClr val="FFC000"/>
          </a:solidFill>
        </p:spPr>
        <p:txBody>
          <a:bodyPr>
            <a:normAutofit/>
          </a:bodyPr>
          <a:lstStyle/>
          <a:p>
            <a:r>
              <a:rPr lang="ar-DZ" b="1" dirty="0">
                <a:solidFill>
                  <a:srgbClr val="002060"/>
                </a:solidFill>
                <a:effectLst>
                  <a:outerShdw blurRad="38100" dist="38100" dir="2700000" algn="tl">
                    <a:srgbClr val="000000">
                      <a:alpha val="43137"/>
                    </a:srgbClr>
                  </a:outerShdw>
                </a:effectLst>
              </a:rPr>
              <a:t>الاختبار التطبيقي الثاني</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7" name="Subtitle 2"/>
          <p:cNvSpPr>
            <a:spLocks noGrp="1"/>
          </p:cNvSpPr>
          <p:nvPr>
            <p:ph type="subTitle" idx="1"/>
          </p:nvPr>
        </p:nvSpPr>
        <p:spPr>
          <a:xfrm>
            <a:off x="130628" y="2037216"/>
            <a:ext cx="11945257" cy="4668383"/>
          </a:xfrm>
          <a:blipFill>
            <a:blip r:embed="rId2"/>
            <a:tile tx="0" ty="0" sx="100000" sy="100000" flip="none" algn="tl"/>
          </a:blipFill>
        </p:spPr>
        <p:txBody>
          <a:bodyPr>
            <a:normAutofit fontScale="92500" lnSpcReduction="10000"/>
          </a:bodyPr>
          <a:lstStyle/>
          <a:p>
            <a:pPr marL="571500" indent="-571500" algn="r" defTabSz="717550" rtl="1">
              <a:buFont typeface="Wingdings" panose="05000000000000000000" pitchFamily="2" charset="2"/>
              <a:buChar char="q"/>
            </a:pPr>
            <a:r>
              <a:rPr lang="ar-DZ" sz="3600" b="1" u="sng" dirty="0">
                <a:solidFill>
                  <a:srgbClr val="C00000"/>
                </a:solidFill>
                <a:effectLst>
                  <a:outerShdw blurRad="38100" dist="38100" dir="2700000" algn="tl">
                    <a:srgbClr val="000000">
                      <a:alpha val="43137"/>
                    </a:srgbClr>
                  </a:outerShdw>
                </a:effectLst>
              </a:rPr>
              <a:t>الجزء النظري</a:t>
            </a:r>
            <a:r>
              <a:rPr lang="ar-AE" sz="3600" b="1" dirty="0">
                <a:solidFill>
                  <a:srgbClr val="C00000"/>
                </a:solidFill>
                <a:effectLst>
                  <a:outerShdw blurRad="38100" dist="38100" dir="2700000" algn="tl">
                    <a:srgbClr val="000000">
                      <a:alpha val="43137"/>
                    </a:srgbClr>
                  </a:outerShdw>
                </a:effectLst>
              </a:rPr>
              <a:t>:</a:t>
            </a:r>
            <a:r>
              <a:rPr lang="ar-AE" sz="4600" b="1" dirty="0">
                <a:solidFill>
                  <a:srgbClr val="002060"/>
                </a:solidFill>
                <a:effectLst>
                  <a:outerShdw blurRad="38100" dist="38100" dir="2700000" algn="tl">
                    <a:srgbClr val="000000">
                      <a:alpha val="43137"/>
                    </a:srgbClr>
                  </a:outerShdw>
                </a:effectLst>
              </a:rPr>
              <a:t>	</a:t>
            </a:r>
            <a:r>
              <a:rPr lang="ar-DZ" sz="3200" b="1" dirty="0">
                <a:solidFill>
                  <a:srgbClr val="FFFF00"/>
                </a:solidFill>
                <a:effectLst>
                  <a:outerShdw blurRad="38100" dist="38100" dir="2700000" algn="tl">
                    <a:srgbClr val="000000">
                      <a:alpha val="43137"/>
                    </a:srgbClr>
                  </a:outerShdw>
                </a:effectLst>
              </a:rPr>
              <a:t>انظر إلى الشكل التالي ثم املأ الفراغات التالية:</a:t>
            </a:r>
            <a:endParaRPr lang="fr-FR" sz="3200" b="1" dirty="0">
              <a:solidFill>
                <a:srgbClr val="FFFF00"/>
              </a:solidFill>
              <a:effectLst>
                <a:outerShdw blurRad="38100" dist="38100" dir="2700000" algn="tl">
                  <a:srgbClr val="000000">
                    <a:alpha val="43137"/>
                  </a:srgbClr>
                </a:outerShdw>
              </a:effectLst>
            </a:endParaRPr>
          </a:p>
          <a:p>
            <a:pPr rtl="1"/>
            <a:r>
              <a:rPr lang="ar-DZ" sz="2800" b="1" dirty="0">
                <a:solidFill>
                  <a:srgbClr val="FFFF00"/>
                </a:solidFill>
                <a:effectLst>
                  <a:outerShdw blurRad="38100" dist="38100" dir="2700000" algn="tl">
                    <a:srgbClr val="000000">
                      <a:alpha val="43137"/>
                    </a:srgbClr>
                  </a:outerShdw>
                </a:effectLst>
              </a:rPr>
              <a:t>......................(1)....................</a:t>
            </a:r>
            <a:endParaRPr lang="fr-FR" sz="2800" b="1" dirty="0">
              <a:solidFill>
                <a:srgbClr val="FFFF00"/>
              </a:solidFill>
              <a:effectLst>
                <a:outerShdw blurRad="38100" dist="38100" dir="2700000" algn="tl">
                  <a:srgbClr val="000000">
                    <a:alpha val="43137"/>
                  </a:srgbClr>
                </a:outerShdw>
              </a:effectLst>
            </a:endParaRPr>
          </a:p>
          <a:p>
            <a:pPr algn="r" rtl="1"/>
            <a:r>
              <a:rPr lang="ar-DZ" sz="3000" b="1" dirty="0">
                <a:solidFill>
                  <a:srgbClr val="FFFF00"/>
                </a:solidFill>
                <a:effectLst>
                  <a:outerShdw blurRad="38100" dist="38100" dir="2700000" algn="tl">
                    <a:srgbClr val="000000">
                      <a:alpha val="43137"/>
                    </a:srgbClr>
                  </a:outerShdw>
                </a:effectLst>
              </a:rPr>
              <a:t>إذا أرادت المؤسسة تعظيم أرباحها ستقوم بإنتاج الكمية.........(2)......، حيث إيرادها الحدي مقدر بالمسافة.......(3)..........، تكاليفها الحدية تقدر بالمسافة......(4)..........، و عند هذا المستوى من الإنتاج يكون سعر السوق.......(5)........، أما الإيراد الكلي فيقدر بالمساحة.....(6).....و التكاليف الكلية بالمساحة.......(7)....... يتبين ان هناك .......(8).....تقدر مساحتها........(9).......، و عند هذا الحجم من الإنتاج تقدر التكاليف الثابتة بالمساحة.......(10)......، حيث إن التكاليف المتوسطة الثابتة تمثلها المسافة.......(11)......، أما التكاليف المتغيرة فتقدر بالمساحة.......(12)......، حيث إن التكاليف المتوسطة المتغيرة هي....... (13)......، و ..... (14)..... عرض هذه المؤسسة هي......(15)..، المؤسسة.... (16)...... الإنتاج لأن.........(17)....( حيث المسافة.... (18) اقل من المسافة.. (19)  ...)، أو لأن..... (20).... ( حيث المساحة.... (21) اقل من المساحة... (22)  ...). </a:t>
            </a:r>
            <a:endParaRPr lang="fr-FR" sz="3000" b="1" dirty="0">
              <a:solidFill>
                <a:srgbClr val="FFFF00"/>
              </a:solidFill>
              <a:effectLst>
                <a:outerShdw blurRad="38100" dist="38100" dir="2700000" algn="tl">
                  <a:srgbClr val="000000">
                    <a:alpha val="43137"/>
                  </a:srgbClr>
                </a:outerShdw>
              </a:effectLst>
            </a:endParaRPr>
          </a:p>
          <a:p>
            <a:pPr algn="r" rtl="1"/>
            <a:r>
              <a:rPr lang="ar-DZ" b="1" dirty="0">
                <a:solidFill>
                  <a:srgbClr val="FFFF00"/>
                </a:solidFill>
                <a:effectLst>
                  <a:outerShdw blurRad="38100" dist="38100" dir="2700000" algn="tl">
                    <a:srgbClr val="000000">
                      <a:alpha val="43137"/>
                    </a:srgbClr>
                  </a:outerShdw>
                </a:effectLst>
              </a:rPr>
              <a:t> </a:t>
            </a:r>
            <a:endParaRPr lang="fr-FR" b="1" dirty="0">
              <a:solidFill>
                <a:srgbClr val="FFFF00"/>
              </a:solidFill>
              <a:effectLst>
                <a:outerShdw blurRad="38100" dist="38100" dir="2700000" algn="tl">
                  <a:srgbClr val="000000">
                    <a:alpha val="43137"/>
                  </a:srgbClr>
                </a:outerShdw>
              </a:effectLst>
            </a:endParaRPr>
          </a:p>
          <a:p>
            <a:pPr marL="342900" indent="-342900" algn="r" rtl="1">
              <a:buFont typeface="Wingdings" panose="05000000000000000000" pitchFamily="2" charset="2"/>
              <a:buChar char="q"/>
            </a:pPr>
            <a:endParaRPr lang="en-US" sz="3800" dirty="0"/>
          </a:p>
        </p:txBody>
      </p:sp>
    </p:spTree>
    <p:extLst>
      <p:ext uri="{BB962C8B-B14F-4D97-AF65-F5344CB8AC3E}">
        <p14:creationId xmlns:p14="http://schemas.microsoft.com/office/powerpoint/2010/main" val="33656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30" y="368491"/>
            <a:ext cx="11900848" cy="978994"/>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ال</a:t>
            </a:r>
            <a:r>
              <a:rPr lang="ar-DZ" b="1" dirty="0">
                <a:solidFill>
                  <a:srgbClr val="002060"/>
                </a:solidFill>
                <a:effectLst>
                  <a:outerShdw blurRad="38100" dist="38100" dir="2700000" algn="tl">
                    <a:srgbClr val="000000">
                      <a:alpha val="43137"/>
                    </a:srgbClr>
                  </a:outerShdw>
                </a:effectLst>
              </a:rPr>
              <a:t>جزء النظري( تابع)</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2830" y="1487606"/>
            <a:ext cx="11900848" cy="5199797"/>
          </a:xfrm>
          <a:blipFill>
            <a:blip r:embed="rId2"/>
            <a:tile tx="0" ty="0" sx="100000" sy="100000" flip="none" algn="tl"/>
          </a:blipFill>
        </p:spPr>
        <p:txBody>
          <a:bodyPr>
            <a:normAutofit/>
          </a:bodyPr>
          <a:lstStyle/>
          <a:p>
            <a:pPr lvl="0" algn="r" rtl="1"/>
            <a:endParaRPr lang="en-US" sz="3200" b="1" dirty="0">
              <a:effectLst>
                <a:outerShdw blurRad="38100" dist="38100" dir="2700000" algn="tl">
                  <a:srgbClr val="000000">
                    <a:alpha val="43137"/>
                  </a:srgbClr>
                </a:outerShdw>
              </a:effectLst>
            </a:endParaRPr>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77252" y="3572468"/>
            <a:ext cx="857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94DBB1C0-28D8-47CB-87CF-AD5484B56595}"/>
              </a:ext>
            </a:extLst>
          </p:cNvPr>
          <p:cNvPicPr>
            <a:picLocks noChangeAspect="1"/>
          </p:cNvPicPr>
          <p:nvPr/>
        </p:nvPicPr>
        <p:blipFill>
          <a:blip r:embed="rId4"/>
          <a:stretch>
            <a:fillRect/>
          </a:stretch>
        </p:blipFill>
        <p:spPr>
          <a:xfrm>
            <a:off x="1288473" y="1586552"/>
            <a:ext cx="10030690" cy="500190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090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124" y="516661"/>
            <a:ext cx="11873553" cy="1061279"/>
          </a:xfrm>
          <a:solidFill>
            <a:srgbClr val="FFC000"/>
          </a:solidFill>
        </p:spPr>
        <p:txBody>
          <a:bodyPr>
            <a:normAutofit/>
          </a:bodyPr>
          <a:lstStyle/>
          <a:p>
            <a:pPr marL="571500" lvl="0" indent="-571500" rtl="1">
              <a:buFont typeface="Wingdings" panose="05000000000000000000" pitchFamily="2" charset="2"/>
              <a:buChar char="q"/>
            </a:pPr>
            <a:r>
              <a:rPr lang="ar-DZ" sz="4400" b="1" dirty="0">
                <a:solidFill>
                  <a:srgbClr val="002060"/>
                </a:solidFill>
                <a:effectLst>
                  <a:outerShdw blurRad="38100" dist="38100" dir="2700000" algn="tl">
                    <a:srgbClr val="000000">
                      <a:alpha val="43137"/>
                    </a:srgbClr>
                  </a:outerShdw>
                </a:effectLst>
              </a:rPr>
              <a:t>التمرين الثاني:</a:t>
            </a:r>
            <a:endParaRPr lang="fr-FR" sz="44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0125" y="1814181"/>
            <a:ext cx="11873553" cy="4886870"/>
          </a:xfrm>
          <a:blipFill>
            <a:blip r:embed="rId2"/>
            <a:tile tx="0" ty="0" sx="100000" sy="100000" flip="none" algn="tl"/>
          </a:blipFill>
        </p:spPr>
        <p:txBody>
          <a:bodyPr>
            <a:normAutofit fontScale="40000" lnSpcReduction="20000"/>
          </a:bodyPr>
          <a:lstStyle/>
          <a:p>
            <a:pPr indent="82550" algn="r" rtl="1"/>
            <a:r>
              <a:rPr lang="ar-AE" sz="3200" b="1" dirty="0">
                <a:solidFill>
                  <a:srgbClr val="C00000"/>
                </a:solidFill>
                <a:effectLst>
                  <a:outerShdw blurRad="38100" dist="38100" dir="2700000" algn="tl">
                    <a:srgbClr val="000000">
                      <a:alpha val="43137"/>
                    </a:srgbClr>
                  </a:outerShdw>
                </a:effectLst>
              </a:rPr>
              <a:t> </a:t>
            </a:r>
            <a:r>
              <a:rPr lang="ar-SA" sz="7000" b="1" dirty="0">
                <a:solidFill>
                  <a:srgbClr val="C00000"/>
                </a:solidFill>
                <a:effectLst>
                  <a:outerShdw blurRad="38100" dist="38100" dir="2700000" algn="tl">
                    <a:srgbClr val="000000">
                      <a:alpha val="43137"/>
                    </a:srgbClr>
                  </a:outerShdw>
                </a:effectLst>
              </a:rPr>
              <a:t>الجدول التالي يبين التكلفة الكلية لمؤسسة تعمل في </a:t>
            </a:r>
            <a:endParaRPr lang="ar-DZ" sz="7000" b="1" dirty="0">
              <a:solidFill>
                <a:srgbClr val="C00000"/>
              </a:solidFill>
              <a:effectLst>
                <a:outerShdw blurRad="38100" dist="38100" dir="2700000" algn="tl">
                  <a:srgbClr val="000000">
                    <a:alpha val="43137"/>
                  </a:srgbClr>
                </a:outerShdw>
              </a:effectLst>
            </a:endParaRPr>
          </a:p>
          <a:p>
            <a:pPr indent="82550" algn="r" rtl="1"/>
            <a:r>
              <a:rPr lang="ar-SA" sz="7000" b="1" dirty="0">
                <a:solidFill>
                  <a:srgbClr val="C00000"/>
                </a:solidFill>
                <a:effectLst>
                  <a:outerShdw blurRad="38100" dist="38100" dir="2700000" algn="tl">
                    <a:srgbClr val="000000">
                      <a:alpha val="43137"/>
                    </a:srgbClr>
                  </a:outerShdw>
                </a:effectLst>
              </a:rPr>
              <a:t>سوق المنافسة التامة</a:t>
            </a:r>
            <a:r>
              <a:rPr lang="ar-SA" sz="6000" b="1" dirty="0">
                <a:solidFill>
                  <a:srgbClr val="C00000"/>
                </a:solidFill>
                <a:effectLst>
                  <a:outerShdw blurRad="38100" dist="38100" dir="2700000" algn="tl">
                    <a:srgbClr val="000000">
                      <a:alpha val="43137"/>
                    </a:srgbClr>
                  </a:outerShdw>
                </a:effectLst>
              </a:rPr>
              <a:t>:</a:t>
            </a:r>
            <a:endParaRPr lang="fr-FR" sz="6000" b="1" dirty="0">
              <a:solidFill>
                <a:srgbClr val="C00000"/>
              </a:solidFill>
              <a:effectLst>
                <a:outerShdw blurRad="38100" dist="38100" dir="2700000" algn="tl">
                  <a:srgbClr val="000000">
                    <a:alpha val="43137"/>
                  </a:srgbClr>
                </a:outerShdw>
              </a:effectLst>
            </a:endParaRPr>
          </a:p>
          <a:p>
            <a:pPr indent="1255713" algn="r" rtl="1"/>
            <a:endParaRPr lang="ar-AE" sz="6000" b="1" dirty="0">
              <a:solidFill>
                <a:srgbClr val="00B050"/>
              </a:solidFill>
              <a:effectLst>
                <a:outerShdw blurRad="38100" dist="38100" dir="2700000" algn="tl">
                  <a:srgbClr val="000000">
                    <a:alpha val="43137"/>
                  </a:srgbClr>
                </a:outerShdw>
              </a:effectLst>
            </a:endParaRPr>
          </a:p>
          <a:p>
            <a:pPr rtl="1"/>
            <a:endParaRPr lang="ar-DZ" sz="3200" b="1" i="1" dirty="0"/>
          </a:p>
          <a:p>
            <a:pPr algn="r" rtl="1"/>
            <a:r>
              <a:rPr lang="ar-SA" sz="7000" b="1" dirty="0">
                <a:solidFill>
                  <a:srgbClr val="C00000"/>
                </a:solidFill>
                <a:effectLst>
                  <a:outerShdw blurRad="38100" dist="38100" dir="2700000" algn="tl">
                    <a:srgbClr val="000000">
                      <a:alpha val="43137"/>
                    </a:srgbClr>
                  </a:outerShdw>
                </a:effectLst>
              </a:rPr>
              <a:t>فإذا كان كل من طلب السوق و عرض السوق ممثلين بالمعادلتين:</a:t>
            </a:r>
            <a:endParaRPr lang="fr-FR" sz="7000" b="1" dirty="0">
              <a:solidFill>
                <a:srgbClr val="C00000"/>
              </a:solidFill>
              <a:effectLst>
                <a:outerShdw blurRad="38100" dist="38100" dir="2700000" algn="tl">
                  <a:srgbClr val="000000">
                    <a:alpha val="43137"/>
                  </a:srgbClr>
                </a:outerShdw>
              </a:effectLst>
            </a:endParaRPr>
          </a:p>
          <a:p>
            <a:pPr rtl="1"/>
            <a:r>
              <a:rPr lang="fr-FR" sz="7000" b="1" dirty="0">
                <a:solidFill>
                  <a:srgbClr val="7030A0"/>
                </a:solidFill>
                <a:effectLst>
                  <a:outerShdw blurRad="38100" dist="38100" dir="2700000" algn="tl">
                    <a:srgbClr val="000000">
                      <a:alpha val="43137"/>
                    </a:srgbClr>
                  </a:outerShdw>
                </a:effectLst>
              </a:rPr>
              <a:t>Q</a:t>
            </a:r>
            <a:r>
              <a:rPr lang="fr-FR" sz="7000" b="1" baseline="-25000" dirty="0">
                <a:solidFill>
                  <a:srgbClr val="7030A0"/>
                </a:solidFill>
                <a:effectLst>
                  <a:outerShdw blurRad="38100" dist="38100" dir="2700000" algn="tl">
                    <a:srgbClr val="000000">
                      <a:alpha val="43137"/>
                    </a:srgbClr>
                  </a:outerShdw>
                </a:effectLst>
              </a:rPr>
              <a:t>D</a:t>
            </a:r>
            <a:r>
              <a:rPr lang="fr-FR" sz="7000" b="1" dirty="0">
                <a:solidFill>
                  <a:srgbClr val="7030A0"/>
                </a:solidFill>
                <a:effectLst>
                  <a:outerShdw blurRad="38100" dist="38100" dir="2700000" algn="tl">
                    <a:srgbClr val="000000">
                      <a:alpha val="43137"/>
                    </a:srgbClr>
                  </a:outerShdw>
                </a:effectLst>
              </a:rPr>
              <a:t>=33 - 3 P</a:t>
            </a:r>
          </a:p>
          <a:p>
            <a:pPr rtl="1"/>
            <a:r>
              <a:rPr lang="fr-FR" sz="7000" b="1" dirty="0">
                <a:solidFill>
                  <a:srgbClr val="7030A0"/>
                </a:solidFill>
                <a:effectLst>
                  <a:outerShdw blurRad="38100" dist="38100" dir="2700000" algn="tl">
                    <a:srgbClr val="000000">
                      <a:alpha val="43137"/>
                    </a:srgbClr>
                  </a:outerShdw>
                </a:effectLst>
              </a:rPr>
              <a:t>Q</a:t>
            </a:r>
            <a:r>
              <a:rPr lang="fr-FR" sz="7000" b="1" baseline="-25000" dirty="0">
                <a:solidFill>
                  <a:srgbClr val="7030A0"/>
                </a:solidFill>
                <a:effectLst>
                  <a:outerShdw blurRad="38100" dist="38100" dir="2700000" algn="tl">
                    <a:srgbClr val="000000">
                      <a:alpha val="43137"/>
                    </a:srgbClr>
                  </a:outerShdw>
                </a:effectLst>
              </a:rPr>
              <a:t>O</a:t>
            </a:r>
            <a:r>
              <a:rPr lang="fr-FR" sz="7000" b="1" dirty="0">
                <a:solidFill>
                  <a:srgbClr val="7030A0"/>
                </a:solidFill>
                <a:effectLst>
                  <a:outerShdw blurRad="38100" dist="38100" dir="2700000" algn="tl">
                    <a:srgbClr val="000000">
                      <a:alpha val="43137"/>
                    </a:srgbClr>
                  </a:outerShdw>
                </a:effectLst>
              </a:rPr>
              <a:t>= (2/3) P</a:t>
            </a:r>
          </a:p>
          <a:p>
            <a:pPr algn="r" rtl="1"/>
            <a:r>
              <a:rPr lang="ar-SA" sz="7000" b="1" u="sng" dirty="0">
                <a:solidFill>
                  <a:srgbClr val="7030A0"/>
                </a:solidFill>
                <a:effectLst>
                  <a:outerShdw blurRad="38100" dist="38100" dir="2700000" algn="tl">
                    <a:srgbClr val="000000">
                      <a:alpha val="43137"/>
                    </a:srgbClr>
                  </a:outerShdw>
                </a:effectLst>
              </a:rPr>
              <a:t>المطلوب</a:t>
            </a:r>
            <a:r>
              <a:rPr lang="ar-SA" sz="7000" b="1" dirty="0">
                <a:solidFill>
                  <a:srgbClr val="7030A0"/>
                </a:solidFill>
                <a:effectLst>
                  <a:outerShdw blurRad="38100" dist="38100" dir="2700000" algn="tl">
                    <a:srgbClr val="000000">
                      <a:alpha val="43137"/>
                    </a:srgbClr>
                  </a:outerShdw>
                </a:effectLst>
              </a:rPr>
              <a:t>:</a:t>
            </a:r>
            <a:r>
              <a:rPr lang="ar-SA" sz="7000" b="1" dirty="0">
                <a:effectLst>
                  <a:outerShdw blurRad="38100" dist="38100" dir="2700000" algn="tl">
                    <a:srgbClr val="000000">
                      <a:alpha val="43137"/>
                    </a:srgbClr>
                  </a:outerShdw>
                </a:effectLst>
              </a:rPr>
              <a:t>1</a:t>
            </a:r>
            <a:r>
              <a:rPr lang="ar-SA" sz="7000" b="1" dirty="0">
                <a:solidFill>
                  <a:srgbClr val="C00000"/>
                </a:solidFill>
                <a:effectLst>
                  <a:outerShdw blurRad="38100" dist="38100" dir="2700000" algn="tl">
                    <a:srgbClr val="000000">
                      <a:alpha val="43137"/>
                    </a:srgbClr>
                  </a:outerShdw>
                </a:effectLst>
              </a:rPr>
              <a:t>- اوجد حجم الإنتاج الأمثل و الربح الذي تحققه المؤسسة عند التوازن؟.</a:t>
            </a:r>
            <a:endParaRPr lang="fr-FR" sz="7000" b="1" dirty="0">
              <a:solidFill>
                <a:srgbClr val="C00000"/>
              </a:solidFill>
              <a:effectLst>
                <a:outerShdw blurRad="38100" dist="38100" dir="2700000" algn="tl">
                  <a:srgbClr val="000000">
                    <a:alpha val="43137"/>
                  </a:srgbClr>
                </a:outerShdw>
              </a:effectLst>
            </a:endParaRPr>
          </a:p>
          <a:p>
            <a:pPr algn="r" rtl="1"/>
            <a:r>
              <a:rPr lang="ar-SA" sz="7000" b="1" dirty="0">
                <a:solidFill>
                  <a:srgbClr val="C00000"/>
                </a:solidFill>
                <a:effectLst>
                  <a:outerShdw blurRad="38100" dist="38100" dir="2700000" algn="tl">
                    <a:srgbClr val="000000">
                      <a:alpha val="43137"/>
                    </a:srgbClr>
                  </a:outerShdw>
                </a:effectLst>
              </a:rPr>
              <a:t>2- كم يصبح السعر و حجم الإنتاج في الفترة الطويلة ( إذا بقيت التكاليف في الفترة الطويلة هي نفسها في الفترة الطويلة)؟ .</a:t>
            </a:r>
            <a:endParaRPr lang="fr-FR" sz="7000" b="1" dirty="0">
              <a:solidFill>
                <a:srgbClr val="C00000"/>
              </a:solidFill>
              <a:effectLst>
                <a:outerShdw blurRad="38100" dist="38100" dir="2700000" algn="tl">
                  <a:srgbClr val="000000">
                    <a:alpha val="43137"/>
                  </a:srgbClr>
                </a:outerShdw>
              </a:effectLst>
            </a:endParaRPr>
          </a:p>
          <a:p>
            <a:pPr algn="r" rtl="1"/>
            <a:r>
              <a:rPr lang="ar-SA" sz="5900" b="1" dirty="0">
                <a:solidFill>
                  <a:srgbClr val="C00000"/>
                </a:solidFill>
                <a:effectLst>
                  <a:outerShdw blurRad="38100" dist="38100" dir="2700000" algn="tl">
                    <a:srgbClr val="000000">
                      <a:alpha val="43137"/>
                    </a:srgbClr>
                  </a:outerShdw>
                </a:effectLst>
              </a:rPr>
              <a:t> </a:t>
            </a:r>
            <a:endParaRPr lang="fr-FR" sz="5900" b="1" dirty="0">
              <a:solidFill>
                <a:srgbClr val="C00000"/>
              </a:solidFill>
              <a:effectLst>
                <a:outerShdw blurRad="38100" dist="38100" dir="2700000" algn="tl">
                  <a:srgbClr val="000000">
                    <a:alpha val="43137"/>
                  </a:srgbClr>
                </a:outerShdw>
              </a:effectLst>
            </a:endParaRPr>
          </a:p>
          <a:p>
            <a:pPr algn="r" rtl="1"/>
            <a:r>
              <a:rPr lang="ar-SA" sz="4000" dirty="0"/>
              <a:t> </a:t>
            </a:r>
            <a:endParaRPr lang="fr-FR" sz="4000" dirty="0"/>
          </a:p>
          <a:p>
            <a:pPr rtl="1"/>
            <a:r>
              <a:rPr lang="ar-SA" dirty="0"/>
              <a:t> </a:t>
            </a:r>
            <a:endParaRPr lang="fr-FR" dirty="0"/>
          </a:p>
          <a:p>
            <a:pPr rtl="1"/>
            <a:endParaRPr lang="en-US" sz="3200" b="1" i="1" dirty="0"/>
          </a:p>
        </p:txBody>
      </p:sp>
      <p:pic>
        <p:nvPicPr>
          <p:cNvPr id="409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143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143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14300" cy="219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a:extLst>
              <a:ext uri="{FF2B5EF4-FFF2-40B4-BE49-F238E27FC236}">
                <a16:creationId xmlns:a16="http://schemas.microsoft.com/office/drawing/2014/main" id="{689503CD-E64B-4D93-8950-2E5F0DD542B0}"/>
              </a:ext>
            </a:extLst>
          </p:cNvPr>
          <p:cNvGraphicFramePr>
            <a:graphicFrameLocks noGrp="1"/>
          </p:cNvGraphicFramePr>
          <p:nvPr>
            <p:extLst>
              <p:ext uri="{D42A27DB-BD31-4B8C-83A1-F6EECF244321}">
                <p14:modId xmlns:p14="http://schemas.microsoft.com/office/powerpoint/2010/main" val="355736047"/>
              </p:ext>
            </p:extLst>
          </p:nvPr>
        </p:nvGraphicFramePr>
        <p:xfrm>
          <a:off x="168322" y="1814181"/>
          <a:ext cx="5527967" cy="1413164"/>
        </p:xfrm>
        <a:graphic>
          <a:graphicData uri="http://schemas.openxmlformats.org/drawingml/2006/table">
            <a:tbl>
              <a:tblPr rtl="1" firstRow="1" firstCol="1" lastRow="1" lastCol="1" bandRow="1" bandCol="1">
                <a:tableStyleId>{5C22544A-7EE6-4342-B048-85BDC9FD1C3A}</a:tableStyleId>
              </a:tblPr>
              <a:tblGrid>
                <a:gridCol w="641996">
                  <a:extLst>
                    <a:ext uri="{9D8B030D-6E8A-4147-A177-3AD203B41FA5}">
                      <a16:colId xmlns:a16="http://schemas.microsoft.com/office/drawing/2014/main" val="2106852560"/>
                    </a:ext>
                  </a:extLst>
                </a:gridCol>
                <a:gridCol w="641996">
                  <a:extLst>
                    <a:ext uri="{9D8B030D-6E8A-4147-A177-3AD203B41FA5}">
                      <a16:colId xmlns:a16="http://schemas.microsoft.com/office/drawing/2014/main" val="406999617"/>
                    </a:ext>
                  </a:extLst>
                </a:gridCol>
                <a:gridCol w="537056">
                  <a:extLst>
                    <a:ext uri="{9D8B030D-6E8A-4147-A177-3AD203B41FA5}">
                      <a16:colId xmlns:a16="http://schemas.microsoft.com/office/drawing/2014/main" val="2009124841"/>
                    </a:ext>
                  </a:extLst>
                </a:gridCol>
                <a:gridCol w="537056">
                  <a:extLst>
                    <a:ext uri="{9D8B030D-6E8A-4147-A177-3AD203B41FA5}">
                      <a16:colId xmlns:a16="http://schemas.microsoft.com/office/drawing/2014/main" val="1635177"/>
                    </a:ext>
                  </a:extLst>
                </a:gridCol>
                <a:gridCol w="537056">
                  <a:extLst>
                    <a:ext uri="{9D8B030D-6E8A-4147-A177-3AD203B41FA5}">
                      <a16:colId xmlns:a16="http://schemas.microsoft.com/office/drawing/2014/main" val="1290314004"/>
                    </a:ext>
                  </a:extLst>
                </a:gridCol>
                <a:gridCol w="537056">
                  <a:extLst>
                    <a:ext uri="{9D8B030D-6E8A-4147-A177-3AD203B41FA5}">
                      <a16:colId xmlns:a16="http://schemas.microsoft.com/office/drawing/2014/main" val="3847648604"/>
                    </a:ext>
                  </a:extLst>
                </a:gridCol>
                <a:gridCol w="537056">
                  <a:extLst>
                    <a:ext uri="{9D8B030D-6E8A-4147-A177-3AD203B41FA5}">
                      <a16:colId xmlns:a16="http://schemas.microsoft.com/office/drawing/2014/main" val="2462074092"/>
                    </a:ext>
                  </a:extLst>
                </a:gridCol>
                <a:gridCol w="483555">
                  <a:extLst>
                    <a:ext uri="{9D8B030D-6E8A-4147-A177-3AD203B41FA5}">
                      <a16:colId xmlns:a16="http://schemas.microsoft.com/office/drawing/2014/main" val="1196879612"/>
                    </a:ext>
                  </a:extLst>
                </a:gridCol>
                <a:gridCol w="537056">
                  <a:extLst>
                    <a:ext uri="{9D8B030D-6E8A-4147-A177-3AD203B41FA5}">
                      <a16:colId xmlns:a16="http://schemas.microsoft.com/office/drawing/2014/main" val="376744779"/>
                    </a:ext>
                  </a:extLst>
                </a:gridCol>
                <a:gridCol w="538084">
                  <a:extLst>
                    <a:ext uri="{9D8B030D-6E8A-4147-A177-3AD203B41FA5}">
                      <a16:colId xmlns:a16="http://schemas.microsoft.com/office/drawing/2014/main" val="1759477321"/>
                    </a:ext>
                  </a:extLst>
                </a:gridCol>
              </a:tblGrid>
              <a:tr h="706582">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8</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7</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6</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5</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4</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3</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2</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1</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0</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fr-FR" sz="2000">
                          <a:effectLst>
                            <a:outerShdw blurRad="38100" dist="38100" dir="2700000" algn="tl">
                              <a:srgbClr val="000000">
                                <a:alpha val="43137"/>
                              </a:srgbClr>
                            </a:outerShdw>
                          </a:effectLst>
                        </a:rPr>
                        <a:t>Q</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89890152"/>
                  </a:ext>
                </a:extLst>
              </a:tr>
              <a:tr h="706582">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50</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36</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27</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20</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a:effectLst>
                            <a:outerShdw blurRad="38100" dist="38100" dir="2700000" algn="tl">
                              <a:srgbClr val="000000">
                                <a:alpha val="43137"/>
                              </a:srgbClr>
                            </a:outerShdw>
                          </a:effectLst>
                        </a:rPr>
                        <a:t>16</a:t>
                      </a:r>
                      <a:endParaRPr lang="fr-FR"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13</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11</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07</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ar-SA" sz="2000" dirty="0">
                          <a:effectLst>
                            <a:outerShdw blurRad="38100" dist="38100" dir="2700000" algn="tl">
                              <a:srgbClr val="000000">
                                <a:alpha val="43137"/>
                              </a:srgbClr>
                            </a:outerShdw>
                          </a:effectLst>
                        </a:rPr>
                        <a:t>05</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spcAft>
                          <a:spcPts val="0"/>
                        </a:spcAft>
                        <a:tabLst>
                          <a:tab pos="197485" algn="l"/>
                          <a:tab pos="3378835" algn="l"/>
                        </a:tabLst>
                      </a:pPr>
                      <a:r>
                        <a:rPr lang="fr-FR" sz="2000" dirty="0">
                          <a:effectLst>
                            <a:outerShdw blurRad="38100" dist="38100" dir="2700000" algn="tl">
                              <a:srgbClr val="000000">
                                <a:alpha val="43137"/>
                              </a:srgbClr>
                            </a:outerShdw>
                          </a:effectLst>
                        </a:rPr>
                        <a:t>CT</a:t>
                      </a: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83748222"/>
                  </a:ext>
                </a:extLst>
              </a:tr>
            </a:tbl>
          </a:graphicData>
        </a:graphic>
      </p:graphicFrame>
    </p:spTree>
    <p:extLst>
      <p:ext uri="{BB962C8B-B14F-4D97-AF65-F5344CB8AC3E}">
        <p14:creationId xmlns:p14="http://schemas.microsoft.com/office/powerpoint/2010/main" val="28975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1350</Words>
  <Application>Microsoft Office PowerPoint</Application>
  <PresentationFormat>Grand écran</PresentationFormat>
  <Paragraphs>425</Paragraphs>
  <Slides>22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AdvertisingBold</vt:lpstr>
      <vt:lpstr>AdvertisingExtraBold</vt:lpstr>
      <vt:lpstr>Arial</vt:lpstr>
      <vt:lpstr>Calibri</vt:lpstr>
      <vt:lpstr>Calibri Light</vt:lpstr>
      <vt:lpstr>Impact</vt:lpstr>
      <vt:lpstr>Times New Roman</vt:lpstr>
      <vt:lpstr>Wingdings</vt:lpstr>
      <vt:lpstr>Office Theme</vt:lpstr>
      <vt:lpstr>Présentation PowerPoint</vt:lpstr>
      <vt:lpstr>                                      جامعة محمد خيضر- بسكرة- كلية العلوم الاقتصادية و التجارية و علوم التسيير  توازن المؤسسة و أشكال السوق </vt:lpstr>
      <vt:lpstr>الاختبار التطبيقي الأول ( مقترح):</vt:lpstr>
      <vt:lpstr>التمرين الثاني:</vt:lpstr>
      <vt:lpstr> التمرين الثالث:</vt:lpstr>
      <vt:lpstr>Présentation PowerPoint</vt:lpstr>
      <vt:lpstr>الاختبار التطبيقي الثاني:</vt:lpstr>
      <vt:lpstr>الجزء النظري( تابع):</vt:lpstr>
      <vt:lpstr>التمرين الثاني:</vt:lpstr>
      <vt:lpstr>التمرين الثالث:</vt:lpstr>
      <vt:lpstr>التمرين الرابع:</vt:lpstr>
      <vt:lpstr>الاختبار التطبيقي الثالث:</vt:lpstr>
      <vt:lpstr>التمرين :</vt:lpstr>
      <vt:lpstr>الاختبار التطبيقي الرابع ( مقترح):</vt:lpstr>
      <vt:lpstr>التمرين الثاني :</vt:lpstr>
      <vt:lpstr>التمرين الثالث:</vt:lpstr>
      <vt:lpstr>الاختبار التطبيقي الرابع ( مقترح):</vt:lpstr>
      <vt:lpstr>التمرين الثاني :</vt:lpstr>
      <vt:lpstr>التمرين الثالث:</vt:lpstr>
      <vt:lpstr>حل التمرين الثاني :</vt:lpstr>
      <vt:lpstr>التمرين الثاني:</vt:lpstr>
      <vt:lpstr>التمرين الثالث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خيضر- بسكرة- كلية العلوم الاقتصادية و التجارية و علوم التسيير  توازن المؤسسة و أشكال السوق</dc:title>
  <dc:creator>Admin</dc:creator>
  <cp:lastModifiedBy>Utilisateur Windows</cp:lastModifiedBy>
  <cp:revision>69</cp:revision>
  <dcterms:created xsi:type="dcterms:W3CDTF">2020-04-18T17:33:51Z</dcterms:created>
  <dcterms:modified xsi:type="dcterms:W3CDTF">2020-06-02T19:20:50Z</dcterms:modified>
</cp:coreProperties>
</file>