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61" r:id="rId2"/>
    <p:sldId id="260" r:id="rId3"/>
    <p:sldId id="266" r:id="rId4"/>
    <p:sldId id="267" r:id="rId5"/>
    <p:sldId id="281" r:id="rId6"/>
    <p:sldId id="269"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70" d="100"/>
          <a:sy n="70" d="100"/>
        </p:scale>
        <p:origin x="7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811F6F-9BB2-4F9F-83DE-AAB1C929DEFB}" type="datetimeFigureOut">
              <a:rPr lang="fr-FR" smtClean="0"/>
              <a:t>20/04/2020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F802A5-04C8-4935-924A-F52492C5D73C}" type="slidenum">
              <a:rPr lang="fr-FR" smtClean="0"/>
              <a:t>‹N°›</a:t>
            </a:fld>
            <a:endParaRPr lang="fr-FR"/>
          </a:p>
        </p:txBody>
      </p:sp>
    </p:spTree>
    <p:extLst>
      <p:ext uri="{BB962C8B-B14F-4D97-AF65-F5344CB8AC3E}">
        <p14:creationId xmlns:p14="http://schemas.microsoft.com/office/powerpoint/2010/main" val="696942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2</a:t>
            </a:fld>
            <a:endParaRPr lang="fr-FR"/>
          </a:p>
        </p:txBody>
      </p:sp>
    </p:spTree>
    <p:extLst>
      <p:ext uri="{BB962C8B-B14F-4D97-AF65-F5344CB8AC3E}">
        <p14:creationId xmlns:p14="http://schemas.microsoft.com/office/powerpoint/2010/main" val="2354699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3</a:t>
            </a:fld>
            <a:endParaRPr lang="fr-FR"/>
          </a:p>
        </p:txBody>
      </p:sp>
    </p:spTree>
    <p:extLst>
      <p:ext uri="{BB962C8B-B14F-4D97-AF65-F5344CB8AC3E}">
        <p14:creationId xmlns:p14="http://schemas.microsoft.com/office/powerpoint/2010/main" val="1967951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4</a:t>
            </a:fld>
            <a:endParaRPr lang="fr-FR"/>
          </a:p>
        </p:txBody>
      </p:sp>
    </p:spTree>
    <p:extLst>
      <p:ext uri="{BB962C8B-B14F-4D97-AF65-F5344CB8AC3E}">
        <p14:creationId xmlns:p14="http://schemas.microsoft.com/office/powerpoint/2010/main" val="1955538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5</a:t>
            </a:fld>
            <a:endParaRPr lang="fr-FR"/>
          </a:p>
        </p:txBody>
      </p:sp>
    </p:spTree>
    <p:extLst>
      <p:ext uri="{BB962C8B-B14F-4D97-AF65-F5344CB8AC3E}">
        <p14:creationId xmlns:p14="http://schemas.microsoft.com/office/powerpoint/2010/main" val="2513937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6</a:t>
            </a:fld>
            <a:endParaRPr lang="fr-FR"/>
          </a:p>
        </p:txBody>
      </p:sp>
    </p:spTree>
    <p:extLst>
      <p:ext uri="{BB962C8B-B14F-4D97-AF65-F5344CB8AC3E}">
        <p14:creationId xmlns:p14="http://schemas.microsoft.com/office/powerpoint/2010/main" val="2076955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7</a:t>
            </a:fld>
            <a:endParaRPr lang="fr-FR"/>
          </a:p>
        </p:txBody>
      </p:sp>
    </p:spTree>
    <p:extLst>
      <p:ext uri="{BB962C8B-B14F-4D97-AF65-F5344CB8AC3E}">
        <p14:creationId xmlns:p14="http://schemas.microsoft.com/office/powerpoint/2010/main" val="33856887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4/20/2020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23A1CC3-2375-41D4-9E03-427CAF2A4C1A}" type="datetimeFigureOut">
              <a:rPr lang="en-US" dirty="0"/>
              <a:t>4/20/2020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C12C299-16B2-4475-990D-751901EACC14}"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4/20/2020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4/20/2020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dirty="0"/>
              <a:t>4/20/2020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4/20/2020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4/20/2020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4/20/2020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4/20/2020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dirty="0"/>
              <a:t>4/20/2020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dirty="0"/>
              <a:t>4/20/2020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4/20/2020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2" name="ZoneTexte 1"/>
          <p:cNvSpPr txBox="1"/>
          <p:nvPr/>
        </p:nvSpPr>
        <p:spPr>
          <a:xfrm>
            <a:off x="270456" y="1800734"/>
            <a:ext cx="11684983" cy="1015663"/>
          </a:xfrm>
          <a:prstGeom prst="rect">
            <a:avLst/>
          </a:prstGeom>
          <a:noFill/>
          <a:ln w="57150">
            <a:noFill/>
          </a:ln>
        </p:spPr>
        <p:txBody>
          <a:bodyPr wrap="square" rtlCol="0">
            <a:spAutoFit/>
          </a:bodyPr>
          <a:lstStyle/>
          <a:p>
            <a:r>
              <a:rPr lang="en-US" altLang="fr-FR" sz="30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Chapitre</a:t>
            </a:r>
            <a:r>
              <a:rPr lang="en-US" altLang="fr-FR" sz="3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fr-FR" sz="3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4    </a:t>
            </a:r>
            <a:r>
              <a:rPr lang="fr-FR" sz="3000" b="1" dirty="0">
                <a:solidFill>
                  <a:schemeClr val="bg1"/>
                </a:solidFill>
                <a:latin typeface="Arial" panose="020B0604020202020204" pitchFamily="34" charset="0"/>
                <a:cs typeface="Arial" panose="020B0604020202020204" pitchFamily="34" charset="0"/>
              </a:rPr>
              <a:t>Conservation de </a:t>
            </a:r>
            <a:r>
              <a:rPr lang="fr-FR" sz="3000" b="1" dirty="0" smtClean="0">
                <a:solidFill>
                  <a:schemeClr val="bg1"/>
                </a:solidFill>
                <a:latin typeface="Arial" panose="020B0604020202020204" pitchFamily="34" charset="0"/>
                <a:cs typeface="Arial" panose="020B0604020202020204" pitchFamily="34" charset="0"/>
              </a:rPr>
              <a:t>l’énergie </a:t>
            </a:r>
            <a:r>
              <a:rPr lang="fr-FR" sz="3000" b="1" dirty="0" smtClean="0">
                <a:solidFill>
                  <a:schemeClr val="bg1"/>
                </a:solidFill>
                <a:latin typeface="Arial" panose="020B0604020202020204" pitchFamily="34" charset="0"/>
                <a:cs typeface="Arial" panose="020B0604020202020204" pitchFamily="34" charset="0"/>
              </a:rPr>
              <a:t>dans </a:t>
            </a:r>
            <a:r>
              <a:rPr lang="fr-FR" sz="3000" b="1" dirty="0">
                <a:solidFill>
                  <a:schemeClr val="bg1"/>
                </a:solidFill>
                <a:latin typeface="Arial" panose="020B0604020202020204" pitchFamily="34" charset="0"/>
                <a:cs typeface="Arial" panose="020B0604020202020204" pitchFamily="34" charset="0"/>
              </a:rPr>
              <a:t>les centrales </a:t>
            </a:r>
            <a:endParaRPr lang="fr-FR" sz="3000" b="1" dirty="0" smtClean="0">
              <a:solidFill>
                <a:schemeClr val="bg1"/>
              </a:solidFill>
              <a:latin typeface="Arial" panose="020B0604020202020204" pitchFamily="34" charset="0"/>
              <a:cs typeface="Arial" panose="020B0604020202020204" pitchFamily="34" charset="0"/>
            </a:endParaRPr>
          </a:p>
          <a:p>
            <a:r>
              <a:rPr lang="fr-FR" sz="3000" b="1" dirty="0">
                <a:solidFill>
                  <a:schemeClr val="bg1"/>
                </a:solidFill>
                <a:latin typeface="Arial" panose="020B0604020202020204" pitchFamily="34" charset="0"/>
                <a:cs typeface="Arial" panose="020B0604020202020204" pitchFamily="34" charset="0"/>
              </a:rPr>
              <a:t> </a:t>
            </a:r>
            <a:r>
              <a:rPr lang="fr-FR" sz="3000" b="1" dirty="0" smtClean="0">
                <a:solidFill>
                  <a:schemeClr val="bg1"/>
                </a:solidFill>
                <a:latin typeface="Arial" panose="020B0604020202020204" pitchFamily="34" charset="0"/>
                <a:cs typeface="Arial" panose="020B0604020202020204" pitchFamily="34" charset="0"/>
              </a:rPr>
              <a:t>                        électriques  «  SMART GRID »</a:t>
            </a:r>
            <a:endParaRPr lang="fr-FR"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6" name="Connecteur droit 5"/>
          <p:cNvCxnSpPr/>
          <p:nvPr/>
        </p:nvCxnSpPr>
        <p:spPr>
          <a:xfrm flipV="1">
            <a:off x="373488" y="3078436"/>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400780" y="3082663"/>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752555" y="3216284"/>
            <a:ext cx="10748279" cy="2723823"/>
          </a:xfrm>
          <a:prstGeom prst="rect">
            <a:avLst/>
          </a:prstGeom>
          <a:noFill/>
          <a:ln w="28575">
            <a:noFill/>
          </a:ln>
        </p:spPr>
        <p:txBody>
          <a:bodyPr wrap="square" rtlCol="0">
            <a:spAutoFit/>
          </a:bodyPr>
          <a:lstStyle/>
          <a:p>
            <a:pPr lvl="1">
              <a:lnSpc>
                <a:spcPct val="150000"/>
              </a:lnSpc>
            </a:pPr>
            <a:r>
              <a:rPr lang="fr-FR" sz="3600" b="1" dirty="0" smtClean="0">
                <a:solidFill>
                  <a:srgbClr val="FFFF00"/>
                </a:solidFill>
              </a:rPr>
              <a:t> </a:t>
            </a:r>
            <a:r>
              <a:rPr lang="fr-FR" sz="2600" b="1" dirty="0">
                <a:solidFill>
                  <a:srgbClr val="FFFF00"/>
                </a:solidFill>
              </a:rPr>
              <a:t>4</a:t>
            </a:r>
            <a:r>
              <a:rPr lang="fr-FR" sz="2600" b="1" dirty="0" smtClean="0">
                <a:solidFill>
                  <a:srgbClr val="FFFF00"/>
                </a:solidFill>
              </a:rPr>
              <a:t>.1 </a:t>
            </a:r>
            <a:r>
              <a:rPr lang="fr-FR" sz="2600" b="1" dirty="0" smtClean="0">
                <a:solidFill>
                  <a:srgbClr val="FFFF00"/>
                </a:solidFill>
              </a:rPr>
              <a:t>Définition</a:t>
            </a:r>
            <a:endParaRPr lang="fr-FR" sz="2600" b="1" dirty="0" smtClean="0">
              <a:solidFill>
                <a:srgbClr val="FFFF00"/>
              </a:solidFill>
            </a:endParaRPr>
          </a:p>
          <a:p>
            <a:pPr>
              <a:lnSpc>
                <a:spcPct val="150000"/>
              </a:lnSpc>
            </a:pPr>
            <a:r>
              <a:rPr lang="fr-FR" sz="2600" b="1" dirty="0" smtClean="0">
                <a:solidFill>
                  <a:srgbClr val="FFFF00"/>
                </a:solidFill>
              </a:rPr>
              <a:t>      </a:t>
            </a:r>
            <a:r>
              <a:rPr lang="fr-FR" sz="2600" b="1" dirty="0" smtClean="0">
                <a:solidFill>
                  <a:srgbClr val="FFFF00"/>
                </a:solidFill>
              </a:rPr>
              <a:t>4.2 </a:t>
            </a:r>
            <a:r>
              <a:rPr lang="fr-FR" sz="2600" b="1" dirty="0">
                <a:solidFill>
                  <a:srgbClr val="FFFF00"/>
                </a:solidFill>
                <a:latin typeface="Arial" panose="020B0604020202020204" pitchFamily="34" charset="0"/>
                <a:cs typeface="Arial" panose="020B0604020202020204" pitchFamily="34" charset="0"/>
              </a:rPr>
              <a:t> </a:t>
            </a:r>
            <a:r>
              <a:rPr lang="fr-FR" sz="2600" b="1" dirty="0" smtClean="0">
                <a:solidFill>
                  <a:srgbClr val="FFFF00"/>
                </a:solidFill>
                <a:latin typeface="Arial" panose="020B0604020202020204" pitchFamily="34" charset="0"/>
                <a:cs typeface="Arial" panose="020B0604020202020204" pitchFamily="34" charset="0"/>
              </a:rPr>
              <a:t>Objectif</a:t>
            </a:r>
            <a:endParaRPr lang="fr-FR" sz="2600" b="1" dirty="0" smtClean="0">
              <a:solidFill>
                <a:srgbClr val="FFFF00"/>
              </a:solidFill>
              <a:latin typeface="Arial" panose="020B0604020202020204" pitchFamily="34" charset="0"/>
              <a:cs typeface="Arial" panose="020B0604020202020204" pitchFamily="34" charset="0"/>
            </a:endParaRPr>
          </a:p>
          <a:p>
            <a:pPr lvl="1">
              <a:lnSpc>
                <a:spcPct val="150000"/>
              </a:lnSpc>
            </a:pPr>
            <a:r>
              <a:rPr lang="fr-FR" sz="2600" b="1" dirty="0" smtClean="0">
                <a:solidFill>
                  <a:srgbClr val="FFFF00"/>
                </a:solidFill>
              </a:rPr>
              <a:t> </a:t>
            </a:r>
            <a:r>
              <a:rPr lang="fr-FR" sz="2600" b="1" dirty="0" smtClean="0">
                <a:solidFill>
                  <a:srgbClr val="FFFF00"/>
                </a:solidFill>
              </a:rPr>
              <a:t>4.3 </a:t>
            </a:r>
            <a:r>
              <a:rPr lang="fr-FR" sz="2600" b="1" dirty="0" smtClean="0">
                <a:solidFill>
                  <a:srgbClr val="FFFF00"/>
                </a:solidFill>
                <a:latin typeface="Arial" panose="020B0604020202020204" pitchFamily="34" charset="0"/>
                <a:cs typeface="Arial" panose="020B0604020202020204" pitchFamily="34" charset="0"/>
              </a:rPr>
              <a:t> Caractéristiques d’un réseau électrique intelligent </a:t>
            </a:r>
            <a:endParaRPr lang="fr-FR" sz="2600" b="1" dirty="0" smtClean="0">
              <a:solidFill>
                <a:srgbClr val="FFFF00"/>
              </a:solidFill>
            </a:endParaRPr>
          </a:p>
          <a:p>
            <a:pPr>
              <a:lnSpc>
                <a:spcPct val="150000"/>
              </a:lnSpc>
            </a:pPr>
            <a:r>
              <a:rPr lang="fr-FR" sz="2600" b="1" dirty="0" smtClean="0">
                <a:solidFill>
                  <a:srgbClr val="FFFF00"/>
                </a:solidFill>
              </a:rPr>
              <a:t>      </a:t>
            </a:r>
            <a:r>
              <a:rPr lang="fr-FR" sz="2600" b="1" dirty="0" smtClean="0">
                <a:solidFill>
                  <a:srgbClr val="FFFF00"/>
                </a:solidFill>
              </a:rPr>
              <a:t>4</a:t>
            </a:r>
            <a:r>
              <a:rPr lang="fr-FR" sz="2600" b="1" dirty="0" smtClean="0">
                <a:solidFill>
                  <a:srgbClr val="FFFF00"/>
                </a:solidFill>
              </a:rPr>
              <a:t>.4</a:t>
            </a:r>
            <a:r>
              <a:rPr lang="fr-FR" sz="2600" b="1" dirty="0">
                <a:solidFill>
                  <a:srgbClr val="FFFF00"/>
                </a:solidFill>
                <a:latin typeface="Arial" panose="020B0604020202020204" pitchFamily="34" charset="0"/>
                <a:cs typeface="Arial" panose="020B0604020202020204" pitchFamily="34" charset="0"/>
              </a:rPr>
              <a:t> </a:t>
            </a:r>
            <a:r>
              <a:rPr lang="fr-FR" sz="2600" b="1" dirty="0" smtClean="0">
                <a:solidFill>
                  <a:srgbClr val="FFFF00"/>
                </a:solidFill>
                <a:latin typeface="Arial" panose="020B0604020202020204" pitchFamily="34" charset="0"/>
                <a:cs typeface="Arial" panose="020B0604020202020204" pitchFamily="34" charset="0"/>
              </a:rPr>
              <a:t>  B</a:t>
            </a:r>
            <a:r>
              <a:rPr lang="fr-FR" sz="2600" b="1" dirty="0" smtClean="0">
                <a:solidFill>
                  <a:srgbClr val="FFFF00"/>
                </a:solidFill>
                <a:latin typeface="Arial" panose="020B0604020202020204" pitchFamily="34" charset="0"/>
                <a:cs typeface="Arial" panose="020B0604020202020204" pitchFamily="34" charset="0"/>
              </a:rPr>
              <a:t>énéfices </a:t>
            </a:r>
            <a:r>
              <a:rPr lang="fr-FR" sz="2600" b="1" dirty="0">
                <a:solidFill>
                  <a:srgbClr val="FFFF00"/>
                </a:solidFill>
                <a:latin typeface="Arial" panose="020B0604020202020204" pitchFamily="34" charset="0"/>
                <a:cs typeface="Arial" panose="020B0604020202020204" pitchFamily="34" charset="0"/>
              </a:rPr>
              <a:t>attendus  des ‘Smart </a:t>
            </a:r>
            <a:r>
              <a:rPr lang="fr-FR" sz="2600" b="1" dirty="0" err="1">
                <a:solidFill>
                  <a:srgbClr val="FFFF00"/>
                </a:solidFill>
                <a:latin typeface="Arial" panose="020B0604020202020204" pitchFamily="34" charset="0"/>
                <a:cs typeface="Arial" panose="020B0604020202020204" pitchFamily="34" charset="0"/>
              </a:rPr>
              <a:t>grid</a:t>
            </a:r>
            <a:r>
              <a:rPr lang="fr-FR" sz="2600" b="1" dirty="0" smtClean="0">
                <a:solidFill>
                  <a:srgbClr val="FFFF00"/>
                </a:solidFill>
                <a:latin typeface="Arial" panose="020B0604020202020204" pitchFamily="34" charset="0"/>
                <a:cs typeface="Arial" panose="020B0604020202020204" pitchFamily="34" charset="0"/>
              </a:rPr>
              <a:t>’</a:t>
            </a:r>
            <a:endParaRPr lang="fr-FR" sz="3600" b="1" dirty="0">
              <a:solidFill>
                <a:srgbClr val="FF0000"/>
              </a:solidFill>
            </a:endParaRPr>
          </a:p>
        </p:txBody>
      </p:sp>
      <p:sp>
        <p:nvSpPr>
          <p:cNvPr id="20" name="ZoneTexte 19"/>
          <p:cNvSpPr txBox="1"/>
          <p:nvPr/>
        </p:nvSpPr>
        <p:spPr>
          <a:xfrm>
            <a:off x="1957587" y="319821"/>
            <a:ext cx="5262079" cy="1323439"/>
          </a:xfrm>
          <a:prstGeom prst="rect">
            <a:avLst/>
          </a:prstGeom>
          <a:noFill/>
          <a:ln w="28575">
            <a:noFill/>
          </a:ln>
        </p:spPr>
        <p:txBody>
          <a:bodyPr wrap="square" rtlCol="0">
            <a:spAutoFit/>
          </a:bodyPr>
          <a:lstStyle/>
          <a:p>
            <a:pPr>
              <a:lnSpc>
                <a:spcPct val="150000"/>
              </a:lnSpc>
            </a:pPr>
            <a:r>
              <a:rPr lang="fr-FR" sz="1600" b="1" dirty="0" smtClean="0">
                <a:solidFill>
                  <a:schemeClr val="bg1"/>
                </a:solidFill>
              </a:rPr>
              <a:t>Faculté des sciences et de la technologie</a:t>
            </a:r>
          </a:p>
          <a:p>
            <a:r>
              <a:rPr lang="fr-FR" sz="1600" b="1" dirty="0">
                <a:solidFill>
                  <a:schemeClr val="bg1"/>
                </a:solidFill>
              </a:rPr>
              <a:t> </a:t>
            </a:r>
            <a:r>
              <a:rPr lang="fr-FR" sz="1600" b="1" dirty="0" smtClean="0">
                <a:solidFill>
                  <a:schemeClr val="bg1"/>
                </a:solidFill>
              </a:rPr>
              <a:t>Département de Génie Electrique</a:t>
            </a:r>
          </a:p>
          <a:p>
            <a:r>
              <a:rPr lang="fr-FR" sz="1600" b="1" dirty="0" smtClean="0">
                <a:solidFill>
                  <a:schemeClr val="bg1"/>
                </a:solidFill>
              </a:rPr>
              <a:t>1ère Année Licence  Energies Renouvelables</a:t>
            </a:r>
          </a:p>
          <a:p>
            <a:r>
              <a:rPr lang="fr-FR" sz="2400" b="1" dirty="0" smtClean="0">
                <a:solidFill>
                  <a:schemeClr val="bg1"/>
                </a:solidFill>
              </a:rPr>
              <a:t> </a:t>
            </a:r>
            <a:endParaRPr lang="fr-FR" sz="3600" b="1" dirty="0">
              <a:solidFill>
                <a:srgbClr val="FF0000"/>
              </a:solidFill>
            </a:endParaRPr>
          </a:p>
        </p:txBody>
      </p:sp>
      <p:grpSp>
        <p:nvGrpSpPr>
          <p:cNvPr id="9" name="Group 11"/>
          <p:cNvGrpSpPr>
            <a:grpSpLocks/>
          </p:cNvGrpSpPr>
          <p:nvPr/>
        </p:nvGrpSpPr>
        <p:grpSpPr bwMode="auto">
          <a:xfrm>
            <a:off x="554596" y="194791"/>
            <a:ext cx="1402991" cy="1251872"/>
            <a:chOff x="4041" y="5842"/>
            <a:chExt cx="1056" cy="1375"/>
          </a:xfrm>
        </p:grpSpPr>
        <p:sp>
          <p:nvSpPr>
            <p:cNvPr id="10" name="Oval 15"/>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pPr algn="ctr"/>
              <a:endParaRPr lang="fr-FR" dirty="0"/>
            </a:p>
          </p:txBody>
        </p:sp>
        <p:pic>
          <p:nvPicPr>
            <p:cNvPr id="12" name="Picture 14"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13" name="WordArt 13"/>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rPr>
                <a:t>جامعــــــة محمد </a:t>
              </a:r>
              <a:r>
                <a:rPr lang="ar-DZ" sz="3600" kern="10" dirty="0" err="1">
                  <a:ln w="9525">
                    <a:noFill/>
                    <a:round/>
                    <a:headEnd/>
                    <a:tailEnd/>
                  </a:ln>
                  <a:solidFill>
                    <a:srgbClr val="000080"/>
                  </a:solidFill>
                  <a:latin typeface="+mn-cs"/>
                  <a:ea typeface="+mn-cs"/>
                </a:rPr>
                <a:t>خيضــــــــــــر</a:t>
              </a:r>
              <a:endParaRPr lang="fr-FR" sz="3600" kern="10">
                <a:ln w="9525">
                  <a:noFill/>
                  <a:round/>
                  <a:headEnd/>
                  <a:tailEnd/>
                </a:ln>
                <a:solidFill>
                  <a:srgbClr val="000080"/>
                </a:solidFill>
                <a:latin typeface="+mn-cs"/>
                <a:ea typeface="+mn-cs"/>
              </a:endParaRPr>
            </a:p>
          </p:txBody>
        </p:sp>
        <p:sp>
          <p:nvSpPr>
            <p:cNvPr id="14" name="WordArt 12"/>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rPr>
                <a:t>بــســكــــــــــــرة</a:t>
              </a:r>
              <a:endParaRPr lang="fr-FR" sz="3600" kern="10">
                <a:ln w="9525">
                  <a:noFill/>
                  <a:round/>
                  <a:headEnd/>
                  <a:tailEnd/>
                </a:ln>
                <a:solidFill>
                  <a:srgbClr val="000080"/>
                </a:solidFill>
                <a:latin typeface="+mn-cs"/>
                <a:ea typeface="+mn-cs"/>
              </a:endParaRPr>
            </a:p>
          </p:txBody>
        </p:sp>
      </p:grpSp>
    </p:spTree>
    <p:extLst>
      <p:ext uri="{BB962C8B-B14F-4D97-AF65-F5344CB8AC3E}">
        <p14:creationId xmlns:p14="http://schemas.microsoft.com/office/powerpoint/2010/main" val="378009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535717"/>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3200" b="1" dirty="0">
                <a:solidFill>
                  <a:schemeClr val="bg1"/>
                </a:solidFill>
              </a:rPr>
              <a:t>4</a:t>
            </a:r>
            <a:r>
              <a:rPr lang="fr-FR" sz="3200" b="1" dirty="0" smtClean="0">
                <a:solidFill>
                  <a:schemeClr val="bg1"/>
                </a:solidFill>
              </a:rPr>
              <a:t>.1 </a:t>
            </a:r>
            <a:r>
              <a:rPr lang="fr-FR" sz="3200" b="1" dirty="0" smtClean="0">
                <a:solidFill>
                  <a:schemeClr val="bg1"/>
                </a:solidFill>
              </a:rPr>
              <a:t>Définition</a:t>
            </a:r>
            <a:endParaRPr lang="fr-FR"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1536418"/>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1509130"/>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4" y="1780923"/>
            <a:ext cx="11415385" cy="3203056"/>
          </a:xfrm>
          <a:prstGeom prst="rect">
            <a:avLst/>
          </a:prstGeom>
          <a:noFill/>
        </p:spPr>
        <p:txBody>
          <a:bodyPr wrap="square" rtlCol="0">
            <a:spAutoFit/>
          </a:bodyPr>
          <a:lstStyle/>
          <a:p>
            <a:pPr algn="just">
              <a:lnSpc>
                <a:spcPct val="150000"/>
              </a:lnSpc>
            </a:pPr>
            <a:r>
              <a:rPr lang="fr-FR" sz="2600" b="1" dirty="0" smtClean="0">
                <a:solidFill>
                  <a:schemeClr val="bg1"/>
                </a:solidFill>
              </a:rPr>
              <a:t> </a:t>
            </a:r>
            <a:r>
              <a:rPr lang="fr-FR" sz="2800" b="1" dirty="0">
                <a:solidFill>
                  <a:schemeClr val="bg1"/>
                </a:solidFill>
              </a:rPr>
              <a:t>Un réseau électrique intelligent « Smart </a:t>
            </a:r>
            <a:r>
              <a:rPr lang="fr-FR" sz="2800" b="1" dirty="0" err="1">
                <a:solidFill>
                  <a:schemeClr val="bg1"/>
                </a:solidFill>
              </a:rPr>
              <a:t>grid</a:t>
            </a:r>
            <a:r>
              <a:rPr lang="fr-FR" sz="2800" b="1" dirty="0">
                <a:solidFill>
                  <a:schemeClr val="bg1"/>
                </a:solidFill>
              </a:rPr>
              <a:t> » est un réseau qui est capable d’intégrer au meilleur </a:t>
            </a:r>
            <a:r>
              <a:rPr lang="fr-FR" sz="2800" b="1" dirty="0" smtClean="0">
                <a:solidFill>
                  <a:schemeClr val="bg1"/>
                </a:solidFill>
              </a:rPr>
              <a:t>coût, </a:t>
            </a:r>
            <a:r>
              <a:rPr lang="fr-FR" sz="2800" b="1" dirty="0">
                <a:solidFill>
                  <a:schemeClr val="bg1"/>
                </a:solidFill>
              </a:rPr>
              <a:t>les comportements et les actions de tous les utilisateurs qui y sont reliés : producteurs, consommateurs ainsi que ceux qui sont les deux à la fois.</a:t>
            </a:r>
            <a:br>
              <a:rPr lang="fr-FR" sz="2800" b="1" dirty="0">
                <a:solidFill>
                  <a:schemeClr val="bg1"/>
                </a:solidFill>
              </a:rPr>
            </a:br>
            <a:r>
              <a:rPr lang="fr-FR" sz="2600" b="1" dirty="0" smtClean="0">
                <a:solidFill>
                  <a:schemeClr val="bg1"/>
                </a:solidFill>
                <a:latin typeface="Arial" panose="020B0604020202020204" pitchFamily="34" charset="0"/>
                <a:cs typeface="Arial" panose="020B0604020202020204" pitchFamily="34" charset="0"/>
              </a:rPr>
              <a:t> </a:t>
            </a:r>
            <a:endParaRPr lang="fr-FR" b="1" dirty="0" smtClean="0">
              <a:solidFill>
                <a:schemeClr val="bg1"/>
              </a:solidFill>
            </a:endParaRPr>
          </a:p>
        </p:txBody>
      </p:sp>
    </p:spTree>
    <p:extLst>
      <p:ext uri="{BB962C8B-B14F-4D97-AF65-F5344CB8AC3E}">
        <p14:creationId xmlns:p14="http://schemas.microsoft.com/office/powerpoint/2010/main" val="29115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64790"/>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a:solidFill>
                  <a:schemeClr val="bg1"/>
                </a:solidFill>
              </a:rPr>
              <a:t>4</a:t>
            </a:r>
            <a:r>
              <a:rPr lang="fr-FR" sz="2800" b="1" dirty="0" smtClean="0">
                <a:solidFill>
                  <a:schemeClr val="bg1"/>
                </a:solidFill>
              </a:rPr>
              <a:t>.2 </a:t>
            </a:r>
            <a:r>
              <a:rPr lang="fr-FR" sz="2800" b="1" dirty="0" smtClean="0">
                <a:solidFill>
                  <a:schemeClr val="bg1"/>
                </a:solidFill>
                <a:latin typeface="Arial" panose="020B0604020202020204" pitchFamily="34" charset="0"/>
                <a:cs typeface="Arial" panose="020B0604020202020204" pitchFamily="34" charset="0"/>
              </a:rPr>
              <a:t> Objectif</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758491"/>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758497"/>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109182" y="716390"/>
            <a:ext cx="12082818" cy="6001643"/>
          </a:xfrm>
          <a:prstGeom prst="rect">
            <a:avLst/>
          </a:prstGeom>
          <a:noFill/>
        </p:spPr>
        <p:txBody>
          <a:bodyPr wrap="square" rtlCol="0">
            <a:spAutoFit/>
          </a:bodyPr>
          <a:lstStyle/>
          <a:p>
            <a:pPr algn="just">
              <a:lnSpc>
                <a:spcPct val="150000"/>
              </a:lnSpc>
            </a:pPr>
            <a:r>
              <a:rPr lang="fr-FR" sz="2000" b="1" dirty="0" smtClean="0">
                <a:solidFill>
                  <a:schemeClr val="bg1"/>
                </a:solidFill>
              </a:rPr>
              <a:t>L’objectif </a:t>
            </a:r>
            <a:r>
              <a:rPr lang="fr-FR" sz="2000" b="1" dirty="0">
                <a:solidFill>
                  <a:schemeClr val="bg1"/>
                </a:solidFill>
              </a:rPr>
              <a:t>est d’assurer au système électrique d’être durable et rentable, avec des pertes faibles et avec des niveaux élevés de sécurité, de fiabilité et de qualité de la fourniture. De façon plus précise, un réseau électrique intelligent a pour objectif de générer et distribuer de l’énergie de façon plus efficace, plus économique et plus durable qu’un réseau </a:t>
            </a:r>
            <a:r>
              <a:rPr lang="fr-FR" sz="2000" b="1" dirty="0" smtClean="0">
                <a:solidFill>
                  <a:schemeClr val="bg1"/>
                </a:solidFill>
              </a:rPr>
              <a:t>classique. Il </a:t>
            </a:r>
            <a:r>
              <a:rPr lang="fr-FR" sz="2000" b="1" dirty="0">
                <a:solidFill>
                  <a:schemeClr val="bg1"/>
                </a:solidFill>
              </a:rPr>
              <a:t>intègre et interconnecte à cette fin des technologies (produits et services) et outils innovants sur l’ensemble de sa chaîne de valeur, depuis la production d’énergie jusqu’aux équipements du consommateur. Cette intégration est réalisée grâce à l’utilisation de capteurs et d’équipements numériques de protection, de mesure et de communication, en interface avec les centres de contrôle et de pilotage. Le réseau électrique intelligent offre à tous les consommateurs la possibilité d’obtenir des informations précises sur leurs usages électriques. Cela leur permet de mieux connaître et piloter leur propre consommation, leur éventuelle autoproduction et d’améliorer leur efficacité énergétique, en liaison avec le réseau et ses opérateurs. </a:t>
            </a:r>
            <a:r>
              <a:rPr lang="fr-FR" sz="1600" b="1" dirty="0">
                <a:solidFill>
                  <a:schemeClr val="bg1"/>
                </a:solidFill>
              </a:rPr>
              <a:t/>
            </a:r>
            <a:br>
              <a:rPr lang="fr-FR" sz="1600" b="1" dirty="0">
                <a:solidFill>
                  <a:schemeClr val="bg1"/>
                </a:solidFill>
              </a:rPr>
            </a:br>
            <a:endParaRPr lang="fr-FR" sz="1600" b="1" dirty="0" smtClean="0">
              <a:solidFill>
                <a:schemeClr val="bg1"/>
              </a:solidFill>
            </a:endParaRPr>
          </a:p>
        </p:txBody>
      </p:sp>
    </p:spTree>
    <p:extLst>
      <p:ext uri="{BB962C8B-B14F-4D97-AF65-F5344CB8AC3E}">
        <p14:creationId xmlns:p14="http://schemas.microsoft.com/office/powerpoint/2010/main" val="3911591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53574"/>
            <a:ext cx="11153105" cy="2036520"/>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4</a:t>
            </a:r>
            <a:r>
              <a:rPr lang="fr-FR" sz="2800" b="1" dirty="0" smtClean="0">
                <a:solidFill>
                  <a:schemeClr val="bg1"/>
                </a:solidFill>
              </a:rPr>
              <a:t>.3  </a:t>
            </a:r>
            <a:r>
              <a:rPr lang="fr-FR" sz="2800" b="1" dirty="0" smtClean="0">
                <a:solidFill>
                  <a:schemeClr val="bg1"/>
                </a:solidFill>
              </a:rPr>
              <a:t>Caractérisation </a:t>
            </a:r>
            <a:r>
              <a:rPr lang="fr-FR" sz="2800" b="1" dirty="0">
                <a:solidFill>
                  <a:schemeClr val="bg1"/>
                </a:solidFill>
              </a:rPr>
              <a:t>d’un réseau électrique intelligent</a:t>
            </a:r>
            <a:r>
              <a:rPr lang="fr-FR" sz="2800" dirty="0">
                <a:solidFill>
                  <a:schemeClr val="bg1"/>
                </a:solidFill>
              </a:rPr>
              <a:t/>
            </a:r>
            <a:br>
              <a:rPr lang="fr-FR" sz="2800" dirty="0">
                <a:solidFill>
                  <a:schemeClr val="bg1"/>
                </a:solidFill>
              </a:rPr>
            </a:br>
            <a:r>
              <a:rPr lang="fr-FR" sz="2800" dirty="0"/>
              <a:t/>
            </a:r>
            <a:br>
              <a:rPr lang="fr-FR" sz="2800" dirty="0"/>
            </a:b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935915"/>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94956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030297"/>
            <a:ext cx="11542546" cy="5632311"/>
          </a:xfrm>
          <a:prstGeom prst="rect">
            <a:avLst/>
          </a:prstGeom>
          <a:noFill/>
        </p:spPr>
        <p:txBody>
          <a:bodyPr wrap="square" rtlCol="0">
            <a:spAutoFit/>
          </a:bodyPr>
          <a:lstStyle/>
          <a:p>
            <a:pPr>
              <a:lnSpc>
                <a:spcPct val="150000"/>
              </a:lnSpc>
            </a:pPr>
            <a:r>
              <a:rPr lang="fr-FR" sz="2000" b="1" dirty="0" smtClean="0">
                <a:solidFill>
                  <a:schemeClr val="bg1"/>
                </a:solidFill>
              </a:rPr>
              <a:t>Les  </a:t>
            </a:r>
            <a:r>
              <a:rPr lang="fr-FR" sz="2000" b="1" dirty="0">
                <a:solidFill>
                  <a:schemeClr val="bg1"/>
                </a:solidFill>
              </a:rPr>
              <a:t>réseaux électriques intelligents modifie le système actuel des réseaux qui repose sur une gestion unidirectionnelle </a:t>
            </a:r>
            <a:r>
              <a:rPr lang="fr-FR" sz="2000" b="1" dirty="0" smtClean="0">
                <a:solidFill>
                  <a:schemeClr val="bg1"/>
                </a:solidFill>
              </a:rPr>
              <a:t>en </a:t>
            </a:r>
            <a:r>
              <a:rPr lang="fr-FR" sz="2000" b="1" dirty="0">
                <a:solidFill>
                  <a:schemeClr val="bg1"/>
                </a:solidFill>
              </a:rPr>
              <a:t>introduisant une gestion systématique intégrée à plusieurs niveaux et </a:t>
            </a:r>
            <a:r>
              <a:rPr lang="fr-FR" sz="2000" b="1" dirty="0" smtClean="0">
                <a:solidFill>
                  <a:schemeClr val="bg1"/>
                </a:solidFill>
              </a:rPr>
              <a:t>bidirectionnelle(de </a:t>
            </a:r>
            <a:r>
              <a:rPr lang="fr-FR" sz="2000" b="1" dirty="0">
                <a:solidFill>
                  <a:schemeClr val="bg1"/>
                </a:solidFill>
              </a:rPr>
              <a:t>la production centralisée aux productions décentralisées). </a:t>
            </a:r>
            <a:r>
              <a:rPr lang="fr-FR" sz="2000" b="1" dirty="0" smtClean="0">
                <a:solidFill>
                  <a:schemeClr val="bg1"/>
                </a:solidFill>
              </a:rPr>
              <a:t>Trois niveaux </a:t>
            </a:r>
            <a:r>
              <a:rPr lang="fr-FR" sz="2000" b="1" dirty="0">
                <a:solidFill>
                  <a:schemeClr val="bg1"/>
                </a:solidFill>
              </a:rPr>
              <a:t>de systèmes s’interpénètrent </a:t>
            </a:r>
            <a:r>
              <a:rPr lang="fr-FR" sz="2000" b="1" dirty="0" smtClean="0">
                <a:solidFill>
                  <a:schemeClr val="bg1"/>
                </a:solidFill>
              </a:rPr>
              <a:t>:</a:t>
            </a:r>
          </a:p>
          <a:p>
            <a:pPr marL="342900" indent="-342900">
              <a:lnSpc>
                <a:spcPct val="150000"/>
              </a:lnSpc>
              <a:buFont typeface="Wingdings" panose="05000000000000000000" pitchFamily="2" charset="2"/>
              <a:buChar char="q"/>
            </a:pPr>
            <a:r>
              <a:rPr lang="fr-FR" sz="2000" b="1" dirty="0">
                <a:solidFill>
                  <a:srgbClr val="FFFF00"/>
                </a:solidFill>
              </a:rPr>
              <a:t>les systèmes de production d’énergies conventionnelles et </a:t>
            </a:r>
            <a:r>
              <a:rPr lang="fr-FR" sz="2000" b="1" dirty="0" smtClean="0">
                <a:solidFill>
                  <a:srgbClr val="FFFF00"/>
                </a:solidFill>
              </a:rPr>
              <a:t>renouvelables</a:t>
            </a:r>
            <a:r>
              <a:rPr lang="fr-FR" sz="2000" b="1" dirty="0">
                <a:solidFill>
                  <a:schemeClr val="bg1"/>
                </a:solidFill>
              </a:rPr>
              <a:t>:</a:t>
            </a:r>
            <a:r>
              <a:rPr lang="fr-FR" sz="2000" b="1" dirty="0" smtClean="0">
                <a:solidFill>
                  <a:schemeClr val="bg1"/>
                </a:solidFill>
              </a:rPr>
              <a:t> </a:t>
            </a:r>
            <a:r>
              <a:rPr lang="fr-FR" sz="2000" b="1" dirty="0">
                <a:solidFill>
                  <a:schemeClr val="bg1"/>
                </a:solidFill>
              </a:rPr>
              <a:t>qui regroupent l’ensemble des capacités de production du vecteur électrique. </a:t>
            </a:r>
            <a:endParaRPr lang="fr-FR" sz="2000" b="1" dirty="0" smtClean="0">
              <a:solidFill>
                <a:schemeClr val="bg1"/>
              </a:solidFill>
            </a:endParaRPr>
          </a:p>
          <a:p>
            <a:pPr marL="342900" indent="-342900">
              <a:lnSpc>
                <a:spcPct val="150000"/>
              </a:lnSpc>
              <a:buFont typeface="Wingdings" panose="05000000000000000000" pitchFamily="2" charset="2"/>
              <a:buChar char="q"/>
            </a:pPr>
            <a:r>
              <a:rPr lang="fr-FR" sz="2000" b="1" dirty="0" smtClean="0">
                <a:solidFill>
                  <a:srgbClr val="FFFF00"/>
                </a:solidFill>
              </a:rPr>
              <a:t> </a:t>
            </a:r>
            <a:r>
              <a:rPr lang="fr-FR" sz="2000" b="1" dirty="0">
                <a:solidFill>
                  <a:srgbClr val="FFFF00"/>
                </a:solidFill>
              </a:rPr>
              <a:t>le système </a:t>
            </a:r>
            <a:r>
              <a:rPr lang="fr-FR" sz="2000" b="1" dirty="0" smtClean="0">
                <a:solidFill>
                  <a:srgbClr val="FFFF00"/>
                </a:solidFill>
              </a:rPr>
              <a:t>local: </a:t>
            </a:r>
            <a:r>
              <a:rPr lang="fr-FR" sz="2000" b="1" dirty="0">
                <a:solidFill>
                  <a:schemeClr val="bg1"/>
                </a:solidFill>
              </a:rPr>
              <a:t>qui correspond à une activation de l’intelligence énergétique dans l’industrie et les bâtiments </a:t>
            </a:r>
            <a:r>
              <a:rPr lang="fr-FR" sz="2000" b="1" dirty="0" smtClean="0">
                <a:solidFill>
                  <a:schemeClr val="bg1"/>
                </a:solidFill>
              </a:rPr>
              <a:t>résidentiel  </a:t>
            </a:r>
            <a:r>
              <a:rPr lang="fr-FR" sz="2000" b="1" dirty="0">
                <a:solidFill>
                  <a:schemeClr val="bg1"/>
                </a:solidFill>
              </a:rPr>
              <a:t>et à l’intégration des énergies renouvelables, des systèmes de stockage et des véhicules électriques. </a:t>
            </a:r>
            <a:endParaRPr lang="fr-FR" sz="2000" b="1" dirty="0" smtClean="0">
              <a:solidFill>
                <a:schemeClr val="bg1"/>
              </a:solidFill>
            </a:endParaRPr>
          </a:p>
          <a:p>
            <a:pPr marL="342900" indent="-342900">
              <a:lnSpc>
                <a:spcPct val="150000"/>
              </a:lnSpc>
              <a:buFont typeface="Wingdings" panose="05000000000000000000" pitchFamily="2" charset="2"/>
              <a:buChar char="q"/>
            </a:pPr>
            <a:r>
              <a:rPr lang="fr-FR" sz="2000" b="1" dirty="0" smtClean="0">
                <a:solidFill>
                  <a:srgbClr val="FFFF00"/>
                </a:solidFill>
              </a:rPr>
              <a:t> </a:t>
            </a:r>
            <a:r>
              <a:rPr lang="fr-FR" sz="2000" b="1" dirty="0">
                <a:solidFill>
                  <a:srgbClr val="FFFF00"/>
                </a:solidFill>
              </a:rPr>
              <a:t>le système transversal </a:t>
            </a:r>
            <a:r>
              <a:rPr lang="fr-FR" sz="2000" b="1" dirty="0">
                <a:solidFill>
                  <a:schemeClr val="bg1"/>
                </a:solidFill>
              </a:rPr>
              <a:t>qui est constitué des réseaux de distribution et de transport actifs, pilotés et ajustés en temps réel entre l’offre d’énergies (conventionnelles et renouvelables) et la demande du système local</a:t>
            </a:r>
            <a:r>
              <a:rPr lang="fr-FR" sz="2000" b="1" dirty="0" smtClean="0">
                <a:solidFill>
                  <a:schemeClr val="bg1"/>
                </a:solidFill>
              </a:rPr>
              <a:t>.</a:t>
            </a:r>
            <a:endParaRPr lang="fr-FR"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9623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53574"/>
            <a:ext cx="11153105" cy="2036520"/>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4</a:t>
            </a:r>
            <a:r>
              <a:rPr lang="fr-FR" sz="2800" b="1" dirty="0" smtClean="0">
                <a:solidFill>
                  <a:schemeClr val="bg1"/>
                </a:solidFill>
              </a:rPr>
              <a:t>.3  </a:t>
            </a:r>
            <a:r>
              <a:rPr lang="fr-FR" sz="2800" b="1" dirty="0" smtClean="0">
                <a:solidFill>
                  <a:schemeClr val="bg1"/>
                </a:solidFill>
              </a:rPr>
              <a:t>Caractérisation </a:t>
            </a:r>
            <a:r>
              <a:rPr lang="fr-FR" sz="2800" b="1" dirty="0">
                <a:solidFill>
                  <a:schemeClr val="bg1"/>
                </a:solidFill>
              </a:rPr>
              <a:t>d’un réseau électrique intelligent</a:t>
            </a:r>
            <a:r>
              <a:rPr lang="fr-FR" sz="2800" dirty="0">
                <a:solidFill>
                  <a:schemeClr val="bg1"/>
                </a:solidFill>
              </a:rPr>
              <a:t/>
            </a:r>
            <a:br>
              <a:rPr lang="fr-FR" sz="2800" dirty="0">
                <a:solidFill>
                  <a:schemeClr val="bg1"/>
                </a:solidFill>
              </a:rPr>
            </a:br>
            <a:r>
              <a:rPr lang="fr-FR" sz="2800" dirty="0"/>
              <a:t/>
            </a:r>
            <a:br>
              <a:rPr lang="fr-FR" sz="2800" dirty="0"/>
            </a:b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935915"/>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94956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494323"/>
            <a:ext cx="11542546" cy="3076035"/>
          </a:xfrm>
          <a:prstGeom prst="rect">
            <a:avLst/>
          </a:prstGeom>
          <a:noFill/>
        </p:spPr>
        <p:txBody>
          <a:bodyPr wrap="square" rtlCol="0">
            <a:spAutoFit/>
          </a:bodyPr>
          <a:lstStyle/>
          <a:p>
            <a:pPr>
              <a:lnSpc>
                <a:spcPct val="150000"/>
              </a:lnSpc>
            </a:pPr>
            <a:r>
              <a:rPr lang="fr-FR" sz="2200" b="1" dirty="0">
                <a:solidFill>
                  <a:schemeClr val="bg1"/>
                </a:solidFill>
              </a:rPr>
              <a:t>Le réseau électrique intelligent ainsi constitué répond aux priorités de la nouvelle économie de l’électricité, que l’on peut synthétiser en trois grandes valeurs d’usage</a:t>
            </a:r>
            <a:r>
              <a:rPr lang="fr-FR" sz="2200" b="1" dirty="0">
                <a:solidFill>
                  <a:srgbClr val="FFFF00"/>
                </a:solidFill>
              </a:rPr>
              <a:t> </a:t>
            </a:r>
            <a:endParaRPr lang="fr-FR" sz="2200" b="1" dirty="0" smtClean="0">
              <a:solidFill>
                <a:srgbClr val="FFFF00"/>
              </a:solidFill>
            </a:endParaRPr>
          </a:p>
          <a:p>
            <a:pPr marL="342900" indent="-342900">
              <a:lnSpc>
                <a:spcPct val="150000"/>
              </a:lnSpc>
              <a:buFont typeface="Wingdings" panose="05000000000000000000" pitchFamily="2" charset="2"/>
              <a:buChar char="q"/>
            </a:pPr>
            <a:r>
              <a:rPr lang="fr-FR" sz="2200" b="1" dirty="0" smtClean="0">
                <a:solidFill>
                  <a:srgbClr val="FFFF00"/>
                </a:solidFill>
              </a:rPr>
              <a:t>  </a:t>
            </a:r>
            <a:r>
              <a:rPr lang="fr-FR" sz="2200" b="1" dirty="0" smtClean="0">
                <a:solidFill>
                  <a:schemeClr val="bg1"/>
                </a:solidFill>
              </a:rPr>
              <a:t> l’intégration </a:t>
            </a:r>
            <a:r>
              <a:rPr lang="fr-FR" sz="2200" b="1" dirty="0">
                <a:solidFill>
                  <a:schemeClr val="bg1"/>
                </a:solidFill>
              </a:rPr>
              <a:t>des énergies renouvelables, intermittentes et des nouveaux usages électriques. </a:t>
            </a:r>
            <a:endParaRPr lang="fr-FR" sz="2200" b="1" dirty="0" smtClean="0">
              <a:solidFill>
                <a:srgbClr val="FFFF00"/>
              </a:solidFill>
            </a:endParaRPr>
          </a:p>
          <a:p>
            <a:pPr marL="342900" indent="-342900">
              <a:lnSpc>
                <a:spcPct val="150000"/>
              </a:lnSpc>
              <a:buFont typeface="Wingdings" panose="05000000000000000000" pitchFamily="2" charset="2"/>
              <a:buChar char="q"/>
            </a:pPr>
            <a:r>
              <a:rPr lang="fr-FR" sz="2200" b="1" dirty="0" smtClean="0">
                <a:solidFill>
                  <a:srgbClr val="FFFF00"/>
                </a:solidFill>
              </a:rPr>
              <a:t> </a:t>
            </a:r>
            <a:r>
              <a:rPr lang="fr-FR" sz="2200" b="1" dirty="0">
                <a:solidFill>
                  <a:schemeClr val="bg1"/>
                </a:solidFill>
              </a:rPr>
              <a:t>la flexibilité de la production et de la consommation </a:t>
            </a:r>
            <a:endParaRPr lang="fr-FR" sz="2200" b="1" dirty="0" smtClean="0">
              <a:solidFill>
                <a:srgbClr val="FFFF00"/>
              </a:solidFill>
            </a:endParaRPr>
          </a:p>
          <a:p>
            <a:pPr marL="342900" indent="-342900">
              <a:lnSpc>
                <a:spcPct val="150000"/>
              </a:lnSpc>
              <a:buFont typeface="Wingdings" panose="05000000000000000000" pitchFamily="2" charset="2"/>
              <a:buChar char="q"/>
            </a:pPr>
            <a:r>
              <a:rPr lang="fr-FR" sz="2200" b="1" dirty="0" smtClean="0">
                <a:solidFill>
                  <a:srgbClr val="FFFF00"/>
                </a:solidFill>
              </a:rPr>
              <a:t> </a:t>
            </a:r>
            <a:r>
              <a:rPr lang="fr-FR" sz="2200" b="1" dirty="0" smtClean="0">
                <a:solidFill>
                  <a:schemeClr val="bg1"/>
                </a:solidFill>
              </a:rPr>
              <a:t>la </a:t>
            </a:r>
            <a:r>
              <a:rPr lang="fr-FR" sz="2200" b="1" dirty="0">
                <a:solidFill>
                  <a:schemeClr val="bg1"/>
                </a:solidFill>
              </a:rPr>
              <a:t>gestion de flux d’information et d’énergie bidirectionnels </a:t>
            </a:r>
            <a:endParaRPr lang="fr-FR"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8319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64790"/>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4.4 </a:t>
            </a:r>
            <a:r>
              <a:rPr lang="fr-FR" sz="2800" b="1" dirty="0" smtClean="0">
                <a:solidFill>
                  <a:schemeClr val="bg1"/>
                </a:solidFill>
                <a:latin typeface="Arial" panose="020B0604020202020204" pitchFamily="34" charset="0"/>
                <a:cs typeface="Arial" panose="020B0604020202020204" pitchFamily="34" charset="0"/>
              </a:rPr>
              <a:t>Les </a:t>
            </a:r>
            <a:r>
              <a:rPr lang="fr-FR" sz="2800" b="1" dirty="0">
                <a:solidFill>
                  <a:schemeClr val="bg1"/>
                </a:solidFill>
                <a:latin typeface="Arial" panose="020B0604020202020204" pitchFamily="34" charset="0"/>
                <a:cs typeface="Arial" panose="020B0604020202020204" pitchFamily="34" charset="0"/>
              </a:rPr>
              <a:t>bénéfices attendus </a:t>
            </a:r>
            <a:r>
              <a:rPr lang="fr-FR" sz="2800" b="1" dirty="0" smtClean="0">
                <a:solidFill>
                  <a:schemeClr val="bg1"/>
                </a:solidFill>
                <a:latin typeface="Arial" panose="020B0604020202020204" pitchFamily="34" charset="0"/>
                <a:cs typeface="Arial" panose="020B0604020202020204" pitchFamily="34" charset="0"/>
              </a:rPr>
              <a:t> des ‘Smart </a:t>
            </a:r>
            <a:r>
              <a:rPr lang="fr-FR" sz="2800" b="1" dirty="0" err="1" smtClean="0">
                <a:solidFill>
                  <a:schemeClr val="bg1"/>
                </a:solidFill>
                <a:latin typeface="Arial" panose="020B0604020202020204" pitchFamily="34" charset="0"/>
                <a:cs typeface="Arial" panose="020B0604020202020204" pitchFamily="34" charset="0"/>
              </a:rPr>
              <a:t>grid</a:t>
            </a:r>
            <a:r>
              <a:rPr lang="fr-FR" sz="2800" b="1" dirty="0" smtClean="0">
                <a:solidFill>
                  <a:schemeClr val="bg1"/>
                </a:solidFill>
                <a:latin typeface="Arial" panose="020B0604020202020204" pitchFamily="34" charset="0"/>
                <a:cs typeface="Arial" panose="020B0604020202020204" pitchFamily="34" charset="0"/>
              </a:rPr>
              <a:t>’</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758491"/>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772145"/>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921110"/>
            <a:ext cx="11542546" cy="5847755"/>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q"/>
            </a:pPr>
            <a:r>
              <a:rPr lang="fr-FR" b="1" dirty="0" smtClean="0">
                <a:solidFill>
                  <a:srgbClr val="FFFF00"/>
                </a:solidFill>
                <a:latin typeface="Arial" panose="020B0604020202020204" pitchFamily="34" charset="0"/>
                <a:cs typeface="Arial" panose="020B0604020202020204" pitchFamily="34" charset="0"/>
              </a:rPr>
              <a:t>Bénéfices </a:t>
            </a:r>
            <a:r>
              <a:rPr lang="fr-FR" b="1" dirty="0">
                <a:solidFill>
                  <a:srgbClr val="FFFF00"/>
                </a:solidFill>
                <a:latin typeface="Arial" panose="020B0604020202020204" pitchFamily="34" charset="0"/>
                <a:cs typeface="Arial" panose="020B0604020202020204" pitchFamily="34" charset="0"/>
              </a:rPr>
              <a:t>environnementaux: </a:t>
            </a:r>
            <a:r>
              <a:rPr lang="fr-FR" b="1" dirty="0">
                <a:latin typeface="Arial" panose="020B0604020202020204" pitchFamily="34" charset="0"/>
                <a:cs typeface="Arial" panose="020B0604020202020204" pitchFamily="34" charset="0"/>
              </a:rPr>
              <a:t> </a:t>
            </a:r>
            <a:r>
              <a:rPr lang="fr-FR" b="1" dirty="0">
                <a:solidFill>
                  <a:schemeClr val="bg1"/>
                </a:solidFill>
                <a:latin typeface="Arial" panose="020B0604020202020204" pitchFamily="34" charset="0"/>
                <a:cs typeface="Arial" panose="020B0604020202020204" pitchFamily="34" charset="0"/>
              </a:rPr>
              <a:t>L’objectif est de répondre à une </a:t>
            </a:r>
            <a:r>
              <a:rPr lang="fr-FR" b="1" dirty="0" smtClean="0">
                <a:solidFill>
                  <a:schemeClr val="bg1"/>
                </a:solidFill>
                <a:latin typeface="Arial" panose="020B0604020202020204" pitchFamily="34" charset="0"/>
                <a:cs typeface="Arial" panose="020B0604020202020204" pitchFamily="34" charset="0"/>
              </a:rPr>
              <a:t>  </a:t>
            </a:r>
            <a:r>
              <a:rPr lang="fr-FR" b="1" dirty="0">
                <a:solidFill>
                  <a:schemeClr val="bg1"/>
                </a:solidFill>
                <a:latin typeface="Arial" panose="020B0604020202020204" pitchFamily="34" charset="0"/>
                <a:cs typeface="Arial" panose="020B0604020202020204" pitchFamily="34" charset="0"/>
              </a:rPr>
              <a:t>demande toujours plus grande et volatile, tout en </a:t>
            </a:r>
            <a:r>
              <a:rPr lang="fr-FR" b="1" dirty="0" smtClean="0">
                <a:solidFill>
                  <a:schemeClr val="bg1"/>
                </a:solidFill>
                <a:latin typeface="Arial" panose="020B0604020202020204" pitchFamily="34" charset="0"/>
                <a:cs typeface="Arial" panose="020B0604020202020204" pitchFamily="34" charset="0"/>
              </a:rPr>
              <a:t>diminuant les </a:t>
            </a:r>
            <a:r>
              <a:rPr lang="fr-FR" b="1" dirty="0">
                <a:solidFill>
                  <a:schemeClr val="bg1"/>
                </a:solidFill>
                <a:latin typeface="Arial" panose="020B0604020202020204" pitchFamily="34" charset="0"/>
                <a:cs typeface="Arial" panose="020B0604020202020204" pitchFamily="34" charset="0"/>
              </a:rPr>
              <a:t>émissions de CO2. </a:t>
            </a:r>
          </a:p>
          <a:p>
            <a:pPr marL="285750" indent="-285750" algn="just">
              <a:lnSpc>
                <a:spcPct val="150000"/>
              </a:lnSpc>
              <a:buFont typeface="Wingdings" panose="05000000000000000000" pitchFamily="2" charset="2"/>
              <a:buChar char="q"/>
              <a:tabLst>
                <a:tab pos="3733800" algn="l"/>
              </a:tabLst>
              <a:defRPr/>
            </a:pPr>
            <a:r>
              <a:rPr lang="fr-FR" b="1" dirty="0" smtClean="0">
                <a:solidFill>
                  <a:srgbClr val="FFFF00"/>
                </a:solidFill>
                <a:latin typeface="Arial" panose="020B0604020202020204" pitchFamily="34" charset="0"/>
                <a:cs typeface="Arial" panose="020B0604020202020204" pitchFamily="34" charset="0"/>
              </a:rPr>
              <a:t> </a:t>
            </a:r>
            <a:r>
              <a:rPr lang="fr-FR" b="1" smtClean="0">
                <a:solidFill>
                  <a:srgbClr val="FFFF00"/>
                </a:solidFill>
                <a:latin typeface="Arial" panose="020B0604020202020204" pitchFamily="34" charset="0"/>
                <a:cs typeface="Arial" panose="020B0604020202020204" pitchFamily="34" charset="0"/>
              </a:rPr>
              <a:t>Bénéfices sociaux</a:t>
            </a:r>
            <a:r>
              <a:rPr lang="fr-FR" b="1" dirty="0" smtClean="0">
                <a:solidFill>
                  <a:srgbClr val="FFFF00"/>
                </a:solidFill>
                <a:latin typeface="Arial" panose="020B0604020202020204" pitchFamily="34" charset="0"/>
                <a:cs typeface="Arial" panose="020B0604020202020204" pitchFamily="34" charset="0"/>
              </a:rPr>
              <a:t>:  </a:t>
            </a:r>
            <a:r>
              <a:rPr lang="fr-FR" b="1" dirty="0">
                <a:solidFill>
                  <a:schemeClr val="bg1"/>
                </a:solidFill>
                <a:latin typeface="Arial" panose="020B0604020202020204" pitchFamily="34" charset="0"/>
                <a:cs typeface="Arial" panose="020B0604020202020204" pitchFamily="34" charset="0"/>
              </a:rPr>
              <a:t>un réseau d’électricité intelligent </a:t>
            </a:r>
            <a:r>
              <a:rPr lang="fr-FR" b="1" dirty="0" smtClean="0">
                <a:solidFill>
                  <a:schemeClr val="bg1"/>
                </a:solidFill>
                <a:latin typeface="Arial" panose="020B0604020202020204" pitchFamily="34" charset="0"/>
                <a:cs typeface="Arial" panose="020B0604020202020204" pitchFamily="34" charset="0"/>
              </a:rPr>
              <a:t>rend possible </a:t>
            </a:r>
            <a:r>
              <a:rPr lang="fr-FR" b="1" dirty="0">
                <a:solidFill>
                  <a:schemeClr val="bg1"/>
                </a:solidFill>
                <a:latin typeface="Arial" panose="020B0604020202020204" pitchFamily="34" charset="0"/>
                <a:cs typeface="Arial" panose="020B0604020202020204" pitchFamily="34" charset="0"/>
              </a:rPr>
              <a:t>une  moindre dépendance aux sources </a:t>
            </a:r>
            <a:r>
              <a:rPr lang="fr-FR" b="1" dirty="0" smtClean="0">
                <a:solidFill>
                  <a:schemeClr val="bg1"/>
                </a:solidFill>
                <a:latin typeface="Arial" panose="020B0604020202020204" pitchFamily="34" charset="0"/>
                <a:cs typeface="Arial" panose="020B0604020202020204" pitchFamily="34" charset="0"/>
              </a:rPr>
              <a:t>d’énergies fossiles</a:t>
            </a:r>
            <a:r>
              <a:rPr lang="fr-FR" b="1" dirty="0">
                <a:solidFill>
                  <a:schemeClr val="bg1"/>
                </a:solidFill>
                <a:latin typeface="Arial" panose="020B0604020202020204" pitchFamily="34" charset="0"/>
                <a:cs typeface="Arial" panose="020B0604020202020204" pitchFamily="34" charset="0"/>
              </a:rPr>
              <a:t>. Il permet d’accompagner une croissance </a:t>
            </a:r>
          </a:p>
          <a:p>
            <a:pPr algn="just">
              <a:lnSpc>
                <a:spcPct val="150000"/>
              </a:lnSpc>
              <a:tabLst>
                <a:tab pos="3733800" algn="l"/>
              </a:tabLst>
              <a:defRPr/>
            </a:pPr>
            <a:r>
              <a:rPr lang="fr-FR" b="1" dirty="0" smtClean="0">
                <a:solidFill>
                  <a:schemeClr val="bg1"/>
                </a:solidFill>
                <a:latin typeface="Arial" panose="020B0604020202020204" pitchFamily="34" charset="0"/>
                <a:cs typeface="Arial" panose="020B0604020202020204" pitchFamily="34" charset="0"/>
              </a:rPr>
              <a:t>durable</a:t>
            </a:r>
            <a:r>
              <a:rPr lang="fr-FR" b="1" dirty="0">
                <a:solidFill>
                  <a:schemeClr val="bg1"/>
                </a:solidFill>
                <a:latin typeface="Arial" panose="020B0604020202020204" pitchFamily="34" charset="0"/>
                <a:cs typeface="Arial" panose="020B0604020202020204" pitchFamily="34" charset="0"/>
              </a:rPr>
              <a:t>. Toutes ces améliorations permettent d’assurer </a:t>
            </a:r>
            <a:r>
              <a:rPr lang="fr-FR" b="1" dirty="0" smtClean="0">
                <a:solidFill>
                  <a:schemeClr val="bg1"/>
                </a:solidFill>
                <a:latin typeface="Arial" panose="020B0604020202020204" pitchFamily="34" charset="0"/>
                <a:cs typeface="Arial" panose="020B0604020202020204" pitchFamily="34" charset="0"/>
              </a:rPr>
              <a:t>la qualité </a:t>
            </a:r>
            <a:r>
              <a:rPr lang="fr-FR" b="1" dirty="0">
                <a:solidFill>
                  <a:schemeClr val="bg1"/>
                </a:solidFill>
                <a:latin typeface="Arial" panose="020B0604020202020204" pitchFamily="34" charset="0"/>
                <a:cs typeface="Arial" panose="020B0604020202020204" pitchFamily="34" charset="0"/>
              </a:rPr>
              <a:t>du courant fourni, et de diminuer la fréquence </a:t>
            </a:r>
            <a:r>
              <a:rPr lang="fr-FR" b="1" dirty="0" smtClean="0">
                <a:solidFill>
                  <a:schemeClr val="bg1"/>
                </a:solidFill>
                <a:latin typeface="Arial" panose="020B0604020202020204" pitchFamily="34" charset="0"/>
                <a:cs typeface="Arial" panose="020B0604020202020204" pitchFamily="34" charset="0"/>
              </a:rPr>
              <a:t>  </a:t>
            </a:r>
            <a:r>
              <a:rPr lang="fr-FR" b="1" dirty="0">
                <a:solidFill>
                  <a:schemeClr val="bg1"/>
                </a:solidFill>
                <a:latin typeface="Arial" panose="020B0604020202020204" pitchFamily="34" charset="0"/>
                <a:cs typeface="Arial" panose="020B0604020202020204" pitchFamily="34" charset="0"/>
              </a:rPr>
              <a:t>et la durée des coupures. </a:t>
            </a:r>
            <a:endParaRPr lang="fr-FR" b="1" dirty="0" smtClean="0">
              <a:solidFill>
                <a:schemeClr val="bg1"/>
              </a:solidFill>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q"/>
              <a:tabLst>
                <a:tab pos="3733800" algn="l"/>
              </a:tabLst>
              <a:defRPr/>
            </a:pPr>
            <a:r>
              <a:rPr lang="fr-FR" b="1" dirty="0">
                <a:solidFill>
                  <a:srgbClr val="FFFF00"/>
                </a:solidFill>
                <a:latin typeface="Arial" panose="020B0604020202020204" pitchFamily="34" charset="0"/>
                <a:cs typeface="Arial" panose="020B0604020202020204" pitchFamily="34" charset="0"/>
              </a:rPr>
              <a:t>Pour l’état et les comptes publics nationaux :</a:t>
            </a:r>
            <a:endParaRPr lang="fr-FR" b="1" dirty="0">
              <a:solidFill>
                <a:schemeClr val="bg1"/>
              </a:solidFill>
              <a:latin typeface="Arial" panose="020B0604020202020204" pitchFamily="34" charset="0"/>
              <a:cs typeface="Arial" panose="020B0604020202020204" pitchFamily="34" charset="0"/>
            </a:endParaRPr>
          </a:p>
          <a:p>
            <a:pPr algn="just">
              <a:lnSpc>
                <a:spcPct val="150000"/>
              </a:lnSpc>
              <a:tabLst>
                <a:tab pos="3733800" algn="l"/>
              </a:tabLst>
              <a:defRPr/>
            </a:pPr>
            <a:r>
              <a:rPr lang="fr-FR" b="1" dirty="0">
                <a:solidFill>
                  <a:schemeClr val="bg1"/>
                </a:solidFill>
                <a:latin typeface="Arial" panose="020B0604020202020204" pitchFamily="34" charset="0"/>
                <a:cs typeface="Arial" panose="020B0604020202020204" pitchFamily="34" charset="0"/>
              </a:rPr>
              <a:t>•  </a:t>
            </a:r>
            <a:r>
              <a:rPr lang="fr-FR" b="1" dirty="0" smtClean="0">
                <a:solidFill>
                  <a:schemeClr val="bg1"/>
                </a:solidFill>
                <a:latin typeface="Arial" panose="020B0604020202020204" pitchFamily="34" charset="0"/>
                <a:cs typeface="Arial" panose="020B0604020202020204" pitchFamily="34" charset="0"/>
              </a:rPr>
              <a:t>Accroissement </a:t>
            </a:r>
            <a:r>
              <a:rPr lang="fr-FR" b="1" dirty="0">
                <a:solidFill>
                  <a:schemeClr val="bg1"/>
                </a:solidFill>
                <a:latin typeface="Arial" panose="020B0604020202020204" pitchFamily="34" charset="0"/>
                <a:cs typeface="Arial" panose="020B0604020202020204" pitchFamily="34" charset="0"/>
              </a:rPr>
              <a:t>de l’indépendance énergétique </a:t>
            </a:r>
            <a:r>
              <a:rPr lang="fr-FR" b="1" dirty="0" smtClean="0">
                <a:solidFill>
                  <a:schemeClr val="bg1"/>
                </a:solidFill>
                <a:latin typeface="Arial" panose="020B0604020202020204" pitchFamily="34" charset="0"/>
                <a:cs typeface="Arial" panose="020B0604020202020204" pitchFamily="34" charset="0"/>
              </a:rPr>
              <a:t>par l’intégration </a:t>
            </a:r>
            <a:r>
              <a:rPr lang="fr-FR" b="1" dirty="0">
                <a:solidFill>
                  <a:schemeClr val="bg1"/>
                </a:solidFill>
                <a:latin typeface="Arial" panose="020B0604020202020204" pitchFamily="34" charset="0"/>
                <a:cs typeface="Arial" panose="020B0604020202020204" pitchFamily="34" charset="0"/>
              </a:rPr>
              <a:t>des énergies renouvelables.</a:t>
            </a:r>
          </a:p>
          <a:p>
            <a:pPr algn="just">
              <a:lnSpc>
                <a:spcPct val="150000"/>
              </a:lnSpc>
              <a:tabLst>
                <a:tab pos="3733800" algn="l"/>
              </a:tabLst>
              <a:defRPr/>
            </a:pPr>
            <a:r>
              <a:rPr lang="fr-FR" b="1" dirty="0">
                <a:solidFill>
                  <a:schemeClr val="bg1"/>
                </a:solidFill>
                <a:latin typeface="Arial" panose="020B0604020202020204" pitchFamily="34" charset="0"/>
                <a:cs typeface="Arial" panose="020B0604020202020204" pitchFamily="34" charset="0"/>
              </a:rPr>
              <a:t>• Contribution à la sécurité des réseaux électriques.</a:t>
            </a:r>
          </a:p>
          <a:p>
            <a:pPr algn="just">
              <a:lnSpc>
                <a:spcPct val="150000"/>
              </a:lnSpc>
              <a:tabLst>
                <a:tab pos="3733800" algn="l"/>
              </a:tabLst>
              <a:defRPr/>
            </a:pPr>
            <a:r>
              <a:rPr lang="fr-FR" b="1" dirty="0" smtClean="0">
                <a:solidFill>
                  <a:schemeClr val="bg1"/>
                </a:solidFill>
                <a:latin typeface="Arial" panose="020B0604020202020204" pitchFamily="34" charset="0"/>
                <a:cs typeface="Arial" panose="020B0604020202020204" pitchFamily="34" charset="0"/>
              </a:rPr>
              <a:t>• </a:t>
            </a:r>
            <a:r>
              <a:rPr lang="fr-FR" b="1" dirty="0">
                <a:solidFill>
                  <a:schemeClr val="bg1"/>
                </a:solidFill>
                <a:latin typeface="Arial" panose="020B0604020202020204" pitchFamily="34" charset="0"/>
                <a:cs typeface="Arial" panose="020B0604020202020204" pitchFamily="34" charset="0"/>
              </a:rPr>
              <a:t>Contribution à l’économie et à la préservation des </a:t>
            </a:r>
            <a:r>
              <a:rPr lang="fr-FR" b="1" dirty="0" smtClean="0">
                <a:solidFill>
                  <a:schemeClr val="bg1"/>
                </a:solidFill>
                <a:latin typeface="Arial" panose="020B0604020202020204" pitchFamily="34" charset="0"/>
                <a:cs typeface="Arial" panose="020B0604020202020204" pitchFamily="34" charset="0"/>
              </a:rPr>
              <a:t>matières  premières.</a:t>
            </a:r>
          </a:p>
          <a:p>
            <a:pPr marL="342900" lvl="0" indent="-342900">
              <a:lnSpc>
                <a:spcPct val="150000"/>
              </a:lnSpc>
              <a:buFont typeface="Wingdings" panose="05000000000000000000" pitchFamily="2" charset="2"/>
              <a:buChar char="q"/>
            </a:pPr>
            <a:r>
              <a:rPr lang="fr-FR" b="1" dirty="0">
                <a:solidFill>
                  <a:srgbClr val="FFFF00"/>
                </a:solidFill>
                <a:latin typeface="Arial" panose="020B0604020202020204" pitchFamily="34" charset="0"/>
                <a:cs typeface="Arial" panose="020B0604020202020204" pitchFamily="34" charset="0"/>
              </a:rPr>
              <a:t>Pour les distributeurs d’électricité :</a:t>
            </a:r>
            <a:endParaRPr lang="fr-FR" b="1" dirty="0">
              <a:solidFill>
                <a:schemeClr val="bg1"/>
              </a:solidFill>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fr-FR" b="1" dirty="0">
                <a:solidFill>
                  <a:schemeClr val="bg1"/>
                </a:solidFill>
                <a:latin typeface="Arial" panose="020B0604020202020204" pitchFamily="34" charset="0"/>
                <a:cs typeface="Arial" panose="020B0604020202020204" pitchFamily="34" charset="0"/>
              </a:rPr>
              <a:t>Optimisation des réseaux et de leur gestion en fonction de la source de production ’électricité.</a:t>
            </a:r>
          </a:p>
          <a:p>
            <a:pPr marL="342900" lvl="0" indent="-342900">
              <a:lnSpc>
                <a:spcPct val="150000"/>
              </a:lnSpc>
              <a:buFont typeface="Arial" panose="020B0604020202020204" pitchFamily="34" charset="0"/>
              <a:buChar char="•"/>
            </a:pPr>
            <a:r>
              <a:rPr lang="fr-FR" b="1" dirty="0">
                <a:solidFill>
                  <a:schemeClr val="bg1"/>
                </a:solidFill>
                <a:latin typeface="Arial" panose="020B0604020202020204" pitchFamily="34" charset="0"/>
                <a:cs typeface="Arial" panose="020B0604020202020204" pitchFamily="34" charset="0"/>
              </a:rPr>
              <a:t> Sécurisation de l’équilibre des réseaux</a:t>
            </a:r>
            <a:r>
              <a:rPr lang="fr-FR" b="1" dirty="0" smtClean="0">
                <a:solidFill>
                  <a:schemeClr val="bg1"/>
                </a:solidFill>
                <a:latin typeface="Arial" panose="020B0604020202020204" pitchFamily="34" charset="0"/>
                <a:cs typeface="Arial" panose="020B0604020202020204" pitchFamily="34" charset="0"/>
              </a:rPr>
              <a:t>.</a:t>
            </a:r>
            <a:endParaRPr lang="fr-FR" dirty="0">
              <a:solidFill>
                <a:schemeClr val="bg1"/>
              </a:solidFill>
              <a:latin typeface="Times New Roman" panose="02020603050405020304" pitchFamily="18" charset="0"/>
              <a:cs typeface="Times New Roman" panose="02020603050405020304" pitchFamily="18" charset="0"/>
            </a:endParaRPr>
          </a:p>
          <a:p>
            <a:pPr lvl="0">
              <a:tabLst>
                <a:tab pos="3733800" algn="l"/>
              </a:tabLst>
              <a:defRPr/>
            </a:pPr>
            <a:endParaRPr lang="fr-FR"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8282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a:ln w="38100">
            <a:solidFill>
              <a:schemeClr val="bg1"/>
            </a:solidFill>
          </a:ln>
        </p:spPr>
        <p:txBody>
          <a:bodyPr wrap="square" rtlCol="0">
            <a:spAutoFit/>
          </a:bodyPr>
          <a:lstStyle/>
          <a:p>
            <a:endParaRPr lang="fr-FR" dirty="0"/>
          </a:p>
        </p:txBody>
      </p:sp>
      <p:sp>
        <p:nvSpPr>
          <p:cNvPr id="4" name="ZoneTexte 3"/>
          <p:cNvSpPr txBox="1"/>
          <p:nvPr/>
        </p:nvSpPr>
        <p:spPr>
          <a:xfrm>
            <a:off x="347730" y="328407"/>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endParaRPr lang="fr-FR"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Espace réservé du numéro de diapositive 1"/>
          <p:cNvSpPr>
            <a:spLocks noGrp="1"/>
          </p:cNvSpPr>
          <p:nvPr>
            <p:ph type="sldNum" sz="quarter" idx="12"/>
          </p:nvPr>
        </p:nvSpPr>
        <p:spPr/>
        <p:txBody>
          <a:bodyPr/>
          <a:lstStyle/>
          <a:p>
            <a:fld id="{D57F1E4F-1CFF-5643-939E-217C01CDF565}" type="slidenum">
              <a:rPr lang="en-US" smtClean="0"/>
              <a:pPr/>
              <a:t>7</a:t>
            </a:fld>
            <a:endParaRPr lang="en-US" dirty="0"/>
          </a:p>
        </p:txBody>
      </p:sp>
      <p:sp>
        <p:nvSpPr>
          <p:cNvPr id="9" name="ZoneTexte 8"/>
          <p:cNvSpPr txBox="1"/>
          <p:nvPr/>
        </p:nvSpPr>
        <p:spPr>
          <a:xfrm>
            <a:off x="2363275" y="1951667"/>
            <a:ext cx="7122013" cy="2769989"/>
          </a:xfrm>
          <a:prstGeom prst="rect">
            <a:avLst/>
          </a:prstGeom>
          <a:noFill/>
          <a:ln w="76200">
            <a:solidFill>
              <a:schemeClr val="bg1"/>
            </a:solidFill>
          </a:ln>
        </p:spPr>
        <p:txBody>
          <a:bodyPr wrap="square" rtlCol="0">
            <a:spAutoFit/>
          </a:bodyPr>
          <a:lstStyle/>
          <a:p>
            <a:pPr algn="ctr">
              <a:lnSpc>
                <a:spcPct val="150000"/>
              </a:lnSpc>
            </a:pPr>
            <a:endParaRPr lang="fr-FR" sz="3200" b="1" dirty="0" smtClean="0">
              <a:solidFill>
                <a:schemeClr val="bg1"/>
              </a:solidFill>
            </a:endParaRPr>
          </a:p>
          <a:p>
            <a:pPr>
              <a:lnSpc>
                <a:spcPct val="150000"/>
              </a:lnSpc>
            </a:pPr>
            <a:r>
              <a:rPr lang="fr-FR" sz="3200" b="1" dirty="0">
                <a:solidFill>
                  <a:schemeClr val="bg1"/>
                </a:solidFill>
              </a:rPr>
              <a:t> </a:t>
            </a:r>
            <a:r>
              <a:rPr lang="fr-FR" sz="3200" b="1" dirty="0" smtClean="0">
                <a:solidFill>
                  <a:schemeClr val="bg1"/>
                </a:solidFill>
              </a:rPr>
              <a:t>       </a:t>
            </a:r>
            <a:r>
              <a:rPr lang="fr-FR" sz="3000" b="1" dirty="0" smtClean="0">
                <a:solidFill>
                  <a:schemeClr val="bg1"/>
                </a:solidFill>
              </a:rPr>
              <a:t>MERCI POUR VOTRE ATTENTION</a:t>
            </a:r>
          </a:p>
          <a:p>
            <a:pPr algn="ctr">
              <a:lnSpc>
                <a:spcPct val="150000"/>
              </a:lnSpc>
            </a:pPr>
            <a:endParaRPr lang="fr-FR" sz="3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fr-FR"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6" name="Connecteur droit 5"/>
          <p:cNvCxnSpPr/>
          <p:nvPr/>
        </p:nvCxnSpPr>
        <p:spPr>
          <a:xfrm flipH="1">
            <a:off x="2453429" y="1951667"/>
            <a:ext cx="1642053" cy="1744569"/>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38062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5464</TotalTime>
  <Words>654</Words>
  <Application>Microsoft Office PowerPoint</Application>
  <PresentationFormat>Grand écran</PresentationFormat>
  <Paragraphs>49</Paragraphs>
  <Slides>7</Slides>
  <Notes>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Arial</vt:lpstr>
      <vt:lpstr>Calibri</vt:lpstr>
      <vt:lpstr>Century Gothic</vt:lpstr>
      <vt:lpstr>Times New Roman</vt:lpstr>
      <vt:lpstr>Verdana</vt:lpstr>
      <vt:lpstr>Wingdings</vt:lpstr>
      <vt:lpstr>Wingdings 3</vt:lpstr>
      <vt:lpstr>Direction 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client</dc:creator>
  <cp:lastModifiedBy>TAREK</cp:lastModifiedBy>
  <cp:revision>197</cp:revision>
  <dcterms:created xsi:type="dcterms:W3CDTF">2016-04-13T20:32:17Z</dcterms:created>
  <dcterms:modified xsi:type="dcterms:W3CDTF">2020-04-21T10:55:45Z</dcterms:modified>
</cp:coreProperties>
</file>