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6" r:id="rId2"/>
    <p:sldId id="610" r:id="rId3"/>
    <p:sldId id="611"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12" r:id="rId22"/>
    <p:sldId id="613" r:id="rId23"/>
    <p:sldId id="614" r:id="rId24"/>
    <p:sldId id="615" r:id="rId25"/>
    <p:sldId id="616" r:id="rId26"/>
    <p:sldId id="617" r:id="rId27"/>
    <p:sldId id="618" r:id="rId28"/>
    <p:sldId id="620" r:id="rId29"/>
    <p:sldId id="621" r:id="rId30"/>
    <p:sldId id="622" r:id="rId31"/>
    <p:sldId id="623" r:id="rId32"/>
    <p:sldId id="624" r:id="rId33"/>
    <p:sldId id="625" r:id="rId34"/>
    <p:sldId id="626" r:id="rId35"/>
    <p:sldId id="627" r:id="rId36"/>
    <p:sldId id="628" r:id="rId37"/>
    <p:sldId id="629" r:id="rId38"/>
    <p:sldId id="630" r:id="rId39"/>
    <p:sldId id="631" r:id="rId40"/>
    <p:sldId id="632" r:id="rId41"/>
    <p:sldId id="619" r:id="rId42"/>
  </p:sldIdLst>
  <p:sldSz cx="9144000" cy="6858000" type="screen4x3"/>
  <p:notesSz cx="6438900" cy="9309100"/>
  <p:kinsoku lang="ja-JP" invalStChars="、。，．・：；？！゛゜ヽヾゝゞ々ー’”）〕］｝〉》」』】°‰′″℃￠％ぁぃぅぇぉっゃゅょゎァィゥェォッャュョヮヵヶ!%),.:;?]}｡｣､･ｧｨｩｪｫｬｭｮｯｰﾞﾟ" invalEndChars="‘“（〔［｛〈《「『【￥＄$([\{｢￡"/>
  <p:defaultTextStyle>
    <a:defPPr>
      <a:defRPr lang="sv-SE"/>
    </a:defPPr>
    <a:lvl1pPr algn="ctr" rtl="0" eaLnBrk="0" fontAlgn="base" hangingPunct="0">
      <a:spcBef>
        <a:spcPct val="0"/>
      </a:spcBef>
      <a:spcAft>
        <a:spcPct val="0"/>
      </a:spcAft>
      <a:defRPr sz="1400" kern="1200">
        <a:solidFill>
          <a:schemeClr val="tx1"/>
        </a:solidFill>
        <a:latin typeface="Mirror" pitchFamily="2" charset="0"/>
        <a:ea typeface="+mn-ea"/>
        <a:cs typeface="+mn-cs"/>
      </a:defRPr>
    </a:lvl1pPr>
    <a:lvl2pPr marL="457200" algn="ctr" rtl="0" eaLnBrk="0" fontAlgn="base" hangingPunct="0">
      <a:spcBef>
        <a:spcPct val="0"/>
      </a:spcBef>
      <a:spcAft>
        <a:spcPct val="0"/>
      </a:spcAft>
      <a:defRPr sz="1400" kern="1200">
        <a:solidFill>
          <a:schemeClr val="tx1"/>
        </a:solidFill>
        <a:latin typeface="Mirror" pitchFamily="2" charset="0"/>
        <a:ea typeface="+mn-ea"/>
        <a:cs typeface="+mn-cs"/>
      </a:defRPr>
    </a:lvl2pPr>
    <a:lvl3pPr marL="914400" algn="ctr" rtl="0" eaLnBrk="0" fontAlgn="base" hangingPunct="0">
      <a:spcBef>
        <a:spcPct val="0"/>
      </a:spcBef>
      <a:spcAft>
        <a:spcPct val="0"/>
      </a:spcAft>
      <a:defRPr sz="1400" kern="1200">
        <a:solidFill>
          <a:schemeClr val="tx1"/>
        </a:solidFill>
        <a:latin typeface="Mirror" pitchFamily="2" charset="0"/>
        <a:ea typeface="+mn-ea"/>
        <a:cs typeface="+mn-cs"/>
      </a:defRPr>
    </a:lvl3pPr>
    <a:lvl4pPr marL="1371600" algn="ctr" rtl="0" eaLnBrk="0" fontAlgn="base" hangingPunct="0">
      <a:spcBef>
        <a:spcPct val="0"/>
      </a:spcBef>
      <a:spcAft>
        <a:spcPct val="0"/>
      </a:spcAft>
      <a:defRPr sz="1400" kern="1200">
        <a:solidFill>
          <a:schemeClr val="tx1"/>
        </a:solidFill>
        <a:latin typeface="Mirror" pitchFamily="2" charset="0"/>
        <a:ea typeface="+mn-ea"/>
        <a:cs typeface="+mn-cs"/>
      </a:defRPr>
    </a:lvl4pPr>
    <a:lvl5pPr marL="1828800" algn="ctr" rtl="0" eaLnBrk="0" fontAlgn="base" hangingPunct="0">
      <a:spcBef>
        <a:spcPct val="0"/>
      </a:spcBef>
      <a:spcAft>
        <a:spcPct val="0"/>
      </a:spcAft>
      <a:defRPr sz="1400" kern="1200">
        <a:solidFill>
          <a:schemeClr val="tx1"/>
        </a:solidFill>
        <a:latin typeface="Mirror" pitchFamily="2" charset="0"/>
        <a:ea typeface="+mn-ea"/>
        <a:cs typeface="+mn-cs"/>
      </a:defRPr>
    </a:lvl5pPr>
    <a:lvl6pPr marL="2286000" algn="l" defTabSz="914400" rtl="0" eaLnBrk="1" latinLnBrk="0" hangingPunct="1">
      <a:defRPr sz="1400" kern="1200">
        <a:solidFill>
          <a:schemeClr val="tx1"/>
        </a:solidFill>
        <a:latin typeface="Mirror" pitchFamily="2" charset="0"/>
        <a:ea typeface="+mn-ea"/>
        <a:cs typeface="+mn-cs"/>
      </a:defRPr>
    </a:lvl6pPr>
    <a:lvl7pPr marL="2743200" algn="l" defTabSz="914400" rtl="0" eaLnBrk="1" latinLnBrk="0" hangingPunct="1">
      <a:defRPr sz="1400" kern="1200">
        <a:solidFill>
          <a:schemeClr val="tx1"/>
        </a:solidFill>
        <a:latin typeface="Mirror" pitchFamily="2" charset="0"/>
        <a:ea typeface="+mn-ea"/>
        <a:cs typeface="+mn-cs"/>
      </a:defRPr>
    </a:lvl7pPr>
    <a:lvl8pPr marL="3200400" algn="l" defTabSz="914400" rtl="0" eaLnBrk="1" latinLnBrk="0" hangingPunct="1">
      <a:defRPr sz="1400" kern="1200">
        <a:solidFill>
          <a:schemeClr val="tx1"/>
        </a:solidFill>
        <a:latin typeface="Mirror" pitchFamily="2" charset="0"/>
        <a:ea typeface="+mn-ea"/>
        <a:cs typeface="+mn-cs"/>
      </a:defRPr>
    </a:lvl8pPr>
    <a:lvl9pPr marL="3657600" algn="l" defTabSz="914400" rtl="0" eaLnBrk="1" latinLnBrk="0" hangingPunct="1">
      <a:defRPr sz="1400" kern="1200">
        <a:solidFill>
          <a:schemeClr val="tx1"/>
        </a:solidFill>
        <a:latin typeface="Mirror"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FFFF00"/>
    <a:srgbClr val="66FF66"/>
    <a:srgbClr val="FFCC00"/>
    <a:srgbClr val="2F6AFD"/>
    <a:srgbClr val="FFFFCC"/>
    <a:srgbClr val="00328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1" autoAdjust="0"/>
    <p:restoredTop sz="99471" autoAdjust="0"/>
  </p:normalViewPr>
  <p:slideViewPr>
    <p:cSldViewPr snapToGrid="0">
      <p:cViewPr>
        <p:scale>
          <a:sx n="100" d="100"/>
          <a:sy n="100" d="100"/>
        </p:scale>
        <p:origin x="-864" y="186"/>
      </p:cViewPr>
      <p:guideLst>
        <p:guide orient="horz" pos="2160"/>
        <p:guide pos="2880"/>
      </p:guideLst>
    </p:cSldViewPr>
  </p:slideViewPr>
  <p:outlineViewPr>
    <p:cViewPr>
      <p:scale>
        <a:sx n="33" d="100"/>
        <a:sy n="33" d="100"/>
      </p:scale>
      <p:origin x="0" y="34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958" y="-108"/>
      </p:cViewPr>
      <p:guideLst>
        <p:guide orient="horz" pos="2932"/>
        <p:guide pos="2028"/>
      </p:guideLst>
    </p:cSldViewPr>
  </p:notesViewPr>
  <p:gridSpacing cx="368685763" cy="3686857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55663" y="4437063"/>
            <a:ext cx="4727575" cy="4206875"/>
          </a:xfrm>
          <a:prstGeom prst="rect">
            <a:avLst/>
          </a:prstGeom>
          <a:noFill/>
          <a:ln w="12700">
            <a:noFill/>
            <a:miter lim="800000"/>
            <a:headEnd/>
            <a:tailEnd/>
          </a:ln>
          <a:effectLst/>
        </p:spPr>
        <p:txBody>
          <a:bodyPr vert="horz" wrap="square" lIns="86777" tIns="42628" rIns="86777" bIns="42628" numCol="1" anchor="t" anchorCtr="0" compatLnSpc="1">
            <a:prstTxWarp prst="textNoShape">
              <a:avLst/>
            </a:prstTxWarp>
          </a:bodyPr>
          <a:lstStyle/>
          <a:p>
            <a:pPr lvl="0"/>
            <a:r>
              <a:rPr lang="sv-SE" smtClean="0"/>
              <a:t>Klicka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051" name="Rectangle 3"/>
          <p:cNvSpPr>
            <a:spLocks noGrp="1" noRot="1" noChangeAspect="1" noChangeArrowheads="1" noTextEdit="1"/>
          </p:cNvSpPr>
          <p:nvPr>
            <p:ph type="sldImg" idx="2"/>
          </p:nvPr>
        </p:nvSpPr>
        <p:spPr bwMode="auto">
          <a:xfrm>
            <a:off x="1050925" y="815975"/>
            <a:ext cx="4337050" cy="3252788"/>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algn="l" defTabSz="762000">
              <a:spcBef>
                <a:spcPct val="50000"/>
              </a:spcBef>
            </a:pPr>
            <a:r>
              <a:rPr lang="sv-SE">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556054" y="465438"/>
            <a:ext cx="8001000" cy="1676400"/>
          </a:xfrm>
          <a:noFill/>
          <a:ln w="12700">
            <a:miter lim="800000"/>
            <a:headEnd/>
            <a:tailEnd/>
          </a:ln>
        </p:spPr>
        <p:txBody>
          <a:bodyPr vert="horz" wrap="square" lIns="90487" tIns="44450" rIns="90487" bIns="44450" numCol="1" anchor="ctr" anchorCtr="0" compatLnSpc="1">
            <a:prstTxWarp prst="textNoShape">
              <a:avLst/>
            </a:prstTxWarp>
          </a:bodyPr>
          <a:lstStyle/>
          <a:p>
            <a:r>
              <a:rPr lang="en-US" sz="3600" dirty="0" smtClean="0">
                <a:solidFill>
                  <a:srgbClr val="FFFF66"/>
                </a:solidFill>
              </a:rPr>
              <a:t>La </a:t>
            </a:r>
            <a:r>
              <a:rPr lang="en-US" sz="3600" dirty="0" err="1" smtClean="0">
                <a:solidFill>
                  <a:srgbClr val="FFFF66"/>
                </a:solidFill>
              </a:rPr>
              <a:t>Théorie</a:t>
            </a:r>
            <a:r>
              <a:rPr lang="en-US" sz="3600" dirty="0" smtClean="0">
                <a:solidFill>
                  <a:srgbClr val="FFFF66"/>
                </a:solidFill>
              </a:rPr>
              <a:t> du </a:t>
            </a:r>
            <a:r>
              <a:rPr lang="en-US" sz="3600" dirty="0" err="1" smtClean="0">
                <a:solidFill>
                  <a:srgbClr val="FFFF66"/>
                </a:solidFill>
              </a:rPr>
              <a:t>projet</a:t>
            </a:r>
            <a:r>
              <a:rPr lang="en-US" sz="3600" dirty="0" smtClean="0">
                <a:solidFill>
                  <a:srgbClr val="FFFF66"/>
                </a:solidFill>
              </a:rPr>
              <a:t> </a:t>
            </a:r>
            <a:r>
              <a:rPr lang="en-US" sz="3600" dirty="0" err="1">
                <a:solidFill>
                  <a:srgbClr val="FFFF66"/>
                </a:solidFill>
              </a:rPr>
              <a:t>d’Architecture</a:t>
            </a:r>
            <a:endParaRPr lang="en-US" sz="3600" dirty="0">
              <a:solidFill>
                <a:srgbClr val="FFFF66"/>
              </a:solidFill>
            </a:endParaRPr>
          </a:p>
        </p:txBody>
      </p:sp>
      <p:sp>
        <p:nvSpPr>
          <p:cNvPr id="4099" name="Rectangle 3"/>
          <p:cNvSpPr>
            <a:spLocks noGrp="1" noChangeArrowheads="1"/>
          </p:cNvSpPr>
          <p:nvPr>
            <p:ph type="subTitle" idx="1"/>
          </p:nvPr>
        </p:nvSpPr>
        <p:spPr bwMode="auto">
          <a:xfrm>
            <a:off x="1318054" y="1946190"/>
            <a:ext cx="6477000" cy="971550"/>
          </a:xfrm>
          <a:noFill/>
          <a:ln w="12700">
            <a:miter lim="800000"/>
            <a:headEnd/>
            <a:tailEnd/>
          </a:ln>
        </p:spPr>
        <p:txBody>
          <a:bodyPr vert="horz" wrap="square" lIns="90487" tIns="44450" rIns="90487" bIns="44450" numCol="1" anchor="t" anchorCtr="0" compatLnSpc="1">
            <a:prstTxWarp prst="textNoShape">
              <a:avLst/>
            </a:prstTxWarp>
          </a:bodyPr>
          <a:lstStyle/>
          <a:p>
            <a:pPr marL="342900" indent="-342900"/>
            <a:r>
              <a:rPr lang="en-US" dirty="0" err="1" smtClean="0">
                <a:solidFill>
                  <a:srgbClr val="FFFFFF"/>
                </a:solidFill>
              </a:rPr>
              <a:t>Méthodologie</a:t>
            </a:r>
            <a:r>
              <a:rPr lang="en-US" dirty="0" smtClean="0">
                <a:solidFill>
                  <a:srgbClr val="FFFFFF"/>
                </a:solidFill>
              </a:rPr>
              <a:t> de Projection</a:t>
            </a:r>
            <a:endParaRPr lang="en-US" dirty="0">
              <a:solidFill>
                <a:srgbClr val="FFFFFF"/>
              </a:solidFill>
            </a:endParaRPr>
          </a:p>
          <a:p>
            <a:pPr marL="342900" indent="-342900"/>
            <a:endParaRPr lang="en-US" dirty="0">
              <a:solidFill>
                <a:srgbClr val="FFFFFF"/>
              </a:solidFill>
            </a:endParaRPr>
          </a:p>
          <a:p>
            <a:pPr marL="342900" indent="-342900"/>
            <a:endParaRPr lang="en-US" sz="3600" dirty="0">
              <a:solidFill>
                <a:srgbClr val="FFFFFF"/>
              </a:solidFill>
            </a:endParaRPr>
          </a:p>
          <a:p>
            <a:pPr marL="342900" indent="-342900"/>
            <a:endParaRPr lang="en-US" sz="2800" dirty="0">
              <a:solidFill>
                <a:srgbClr val="FFFFFF"/>
              </a:solidFill>
            </a:endParaRPr>
          </a:p>
          <a:p>
            <a:pPr marL="342900" indent="-342900"/>
            <a:endParaRPr lang="en-US" sz="2800" dirty="0">
              <a:solidFill>
                <a:srgbClr val="FFFFFF"/>
              </a:solidFill>
            </a:endParaRPr>
          </a:p>
        </p:txBody>
      </p:sp>
      <p:sp>
        <p:nvSpPr>
          <p:cNvPr id="4" name="ZoneTexte 3"/>
          <p:cNvSpPr txBox="1"/>
          <p:nvPr/>
        </p:nvSpPr>
        <p:spPr>
          <a:xfrm>
            <a:off x="717303" y="2783474"/>
            <a:ext cx="7281333" cy="1477328"/>
          </a:xfrm>
          <a:prstGeom prst="rect">
            <a:avLst/>
          </a:prstGeom>
          <a:noFill/>
        </p:spPr>
        <p:txBody>
          <a:bodyPr wrap="square" rtlCol="0">
            <a:spAutoFit/>
          </a:bodyPr>
          <a:lstStyle/>
          <a:p>
            <a:r>
              <a:rPr lang="fr-FR" sz="1800" dirty="0" smtClean="0">
                <a:latin typeface="Lucida Sans" pitchFamily="34" charset="0"/>
              </a:rPr>
              <a:t>Théorie du Projet I 1</a:t>
            </a:r>
            <a:r>
              <a:rPr lang="fr-FR" sz="1800" baseline="30000" dirty="0" smtClean="0">
                <a:latin typeface="Lucida Sans" pitchFamily="34" charset="0"/>
              </a:rPr>
              <a:t>ere</a:t>
            </a:r>
            <a:r>
              <a:rPr lang="fr-FR" sz="1800" dirty="0" smtClean="0">
                <a:latin typeface="Lucida Sans" pitchFamily="34" charset="0"/>
              </a:rPr>
              <a:t> Année Architecture / Système LMD</a:t>
            </a:r>
          </a:p>
          <a:p>
            <a:endParaRPr lang="fr-FR" sz="1800" dirty="0" smtClean="0">
              <a:latin typeface="Lucida Sans" pitchFamily="34" charset="0"/>
            </a:endParaRPr>
          </a:p>
          <a:p>
            <a:r>
              <a:rPr lang="fr-FR" sz="1800" dirty="0" smtClean="0">
                <a:latin typeface="Lucida Sans" pitchFamily="34" charset="0"/>
              </a:rPr>
              <a:t>Année Académique 2017/2018</a:t>
            </a:r>
          </a:p>
          <a:p>
            <a:endParaRPr lang="fr-FR" sz="1800" dirty="0" smtClean="0">
              <a:latin typeface="Lucida Sans" pitchFamily="34" charset="0"/>
            </a:endParaRPr>
          </a:p>
          <a:p>
            <a:r>
              <a:rPr lang="fr-FR" sz="1800" dirty="0" smtClean="0">
                <a:latin typeface="Lucida Sans" pitchFamily="34" charset="0"/>
              </a:rPr>
              <a:t>Chargé de la matière Dr. </a:t>
            </a:r>
            <a:r>
              <a:rPr lang="fr-FR" sz="1800" dirty="0" err="1" smtClean="0">
                <a:latin typeface="Lucida Sans" pitchFamily="34" charset="0"/>
              </a:rPr>
              <a:t>Noureddine</a:t>
            </a:r>
            <a:r>
              <a:rPr lang="fr-FR" sz="1800" dirty="0" smtClean="0">
                <a:latin typeface="Lucida Sans" pitchFamily="34" charset="0"/>
              </a:rPr>
              <a:t> </a:t>
            </a:r>
            <a:r>
              <a:rPr lang="fr-FR" sz="1800" dirty="0" err="1" smtClean="0">
                <a:latin typeface="Lucida Sans" pitchFamily="34" charset="0"/>
              </a:rPr>
              <a:t>Zemmouri</a:t>
            </a:r>
            <a:endParaRPr lang="fr-FR" sz="1800" dirty="0">
              <a:latin typeface="Lucida Sans" pitchFamily="34" charset="0"/>
            </a:endParaRPr>
          </a:p>
        </p:txBody>
      </p:sp>
    </p:spTree>
  </p:cSld>
  <p:clrMapOvr>
    <a:masterClrMapping/>
  </p:clrMapOvr>
  <p:transition advTm="202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Le Nombre d’Or</a:t>
            </a:r>
          </a:p>
          <a:p>
            <a:pPr marL="457200" indent="-457200"/>
            <a:r>
              <a:rPr lang="fr-FR" sz="2400" dirty="0" smtClean="0"/>
              <a:t>Le nombre d'or (ou section dorée, proportion dorée, ou encore divine proportion) est une proportion, définie initialement en géométrie comme l'unique rapport a/b entre deux longueurs a et b telles que le rapport de la somme a + b des deux longueurs sur la plus grande (a) soit égal à celui de la plus grande (a) sur la plus petite (b) </a:t>
            </a:r>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sp>
        <p:nvSpPr>
          <p:cNvPr id="9" name="Text Box 4"/>
          <p:cNvSpPr txBox="1">
            <a:spLocks noChangeArrowheads="1"/>
          </p:cNvSpPr>
          <p:nvPr/>
        </p:nvSpPr>
        <p:spPr bwMode="auto">
          <a:xfrm>
            <a:off x="415636" y="3983182"/>
            <a:ext cx="3962400" cy="2139047"/>
          </a:xfrm>
          <a:prstGeom prst="rect">
            <a:avLst/>
          </a:prstGeom>
          <a:noFill/>
          <a:ln w="9525">
            <a:noFill/>
            <a:miter lim="800000"/>
            <a:headEnd/>
            <a:tailEnd/>
          </a:ln>
        </p:spPr>
        <p:txBody>
          <a:bodyPr>
            <a:spAutoFit/>
          </a:bodyPr>
          <a:lstStyle/>
          <a:p>
            <a:pPr>
              <a:spcBef>
                <a:spcPct val="50000"/>
              </a:spcBef>
            </a:pPr>
            <a:r>
              <a:rPr lang="en-US" altLang="zh-CN" sz="2800" dirty="0"/>
              <a:t>&lt; - - - - - - - 1 - - - - - - - &gt;</a:t>
            </a:r>
          </a:p>
          <a:p>
            <a:pPr>
              <a:spcBef>
                <a:spcPct val="50000"/>
              </a:spcBef>
            </a:pPr>
            <a:r>
              <a:rPr lang="en-US" altLang="zh-CN" sz="2800" u="sng" dirty="0"/>
              <a:t>A                      G            B</a:t>
            </a:r>
          </a:p>
          <a:p>
            <a:pPr>
              <a:spcBef>
                <a:spcPct val="50000"/>
              </a:spcBef>
            </a:pPr>
            <a:r>
              <a:rPr lang="en-US" altLang="zh-CN" sz="2800" dirty="0"/>
              <a:t>              </a:t>
            </a:r>
            <a:r>
              <a:rPr lang="en-US" altLang="zh-CN" sz="2800" i="1" dirty="0"/>
              <a:t>g              </a:t>
            </a:r>
            <a:r>
              <a:rPr lang="en-US" altLang="zh-CN" sz="2800" dirty="0"/>
              <a:t>1 - </a:t>
            </a:r>
            <a:r>
              <a:rPr lang="en-US" altLang="zh-CN" sz="2800" i="1" dirty="0"/>
              <a:t>g</a:t>
            </a:r>
          </a:p>
          <a:p>
            <a:pPr>
              <a:spcBef>
                <a:spcPct val="50000"/>
              </a:spcBef>
            </a:pPr>
            <a:endParaRPr lang="en-US" altLang="zh-CN" i="1" dirty="0"/>
          </a:p>
        </p:txBody>
      </p:sp>
      <p:sp>
        <p:nvSpPr>
          <p:cNvPr id="16" name="Text Box 5"/>
          <p:cNvSpPr txBox="1">
            <a:spLocks noChangeArrowheads="1"/>
          </p:cNvSpPr>
          <p:nvPr/>
        </p:nvSpPr>
        <p:spPr bwMode="auto">
          <a:xfrm>
            <a:off x="4258964" y="4071552"/>
            <a:ext cx="5181600" cy="1169551"/>
          </a:xfrm>
          <a:prstGeom prst="rect">
            <a:avLst/>
          </a:prstGeom>
          <a:noFill/>
          <a:ln w="9525">
            <a:noFill/>
            <a:miter lim="800000"/>
            <a:headEnd/>
            <a:tailEnd/>
          </a:ln>
        </p:spPr>
        <p:txBody>
          <a:bodyPr>
            <a:spAutoFit/>
          </a:bodyPr>
          <a:lstStyle/>
          <a:p>
            <a:pPr>
              <a:spcBef>
                <a:spcPct val="50000"/>
              </a:spcBef>
            </a:pPr>
            <a:r>
              <a:rPr lang="en-US" altLang="zh-CN" sz="2800" u="sng" dirty="0"/>
              <a:t>GB</a:t>
            </a:r>
            <a:r>
              <a:rPr lang="en-US" altLang="zh-CN" sz="2800" dirty="0"/>
              <a:t> = </a:t>
            </a:r>
            <a:r>
              <a:rPr lang="en-US" altLang="zh-CN" sz="2800" u="sng" dirty="0"/>
              <a:t>AG</a:t>
            </a:r>
            <a:r>
              <a:rPr lang="en-US" altLang="zh-CN" sz="2800" dirty="0"/>
              <a:t>  or  </a:t>
            </a:r>
            <a:r>
              <a:rPr lang="en-US" altLang="zh-CN" sz="2800" u="sng" dirty="0"/>
              <a:t>1 – </a:t>
            </a:r>
            <a:r>
              <a:rPr lang="en-US" altLang="zh-CN" sz="2800" i="1" u="sng" dirty="0"/>
              <a:t>g</a:t>
            </a:r>
            <a:r>
              <a:rPr lang="en-US" altLang="zh-CN" sz="2800" i="1" dirty="0"/>
              <a:t>  </a:t>
            </a:r>
            <a:r>
              <a:rPr lang="en-US" altLang="zh-CN" sz="2800" dirty="0"/>
              <a:t>=  </a:t>
            </a:r>
            <a:r>
              <a:rPr lang="en-US" altLang="zh-CN" sz="2800" i="1" u="sng" dirty="0"/>
              <a:t>g</a:t>
            </a:r>
            <a:r>
              <a:rPr lang="en-US" altLang="zh-CN" sz="2800" dirty="0"/>
              <a:t>   </a:t>
            </a:r>
            <a:endParaRPr lang="en-US" altLang="zh-CN" sz="2800" baseline="30000" dirty="0"/>
          </a:p>
          <a:p>
            <a:pPr>
              <a:spcBef>
                <a:spcPct val="50000"/>
              </a:spcBef>
            </a:pPr>
            <a:endParaRPr lang="en-US" altLang="zh-CN" sz="2800" i="1" u="sng" dirty="0"/>
          </a:p>
        </p:txBody>
      </p:sp>
      <p:sp>
        <p:nvSpPr>
          <p:cNvPr id="21" name="Text Box 8"/>
          <p:cNvSpPr txBox="1">
            <a:spLocks noChangeArrowheads="1"/>
          </p:cNvSpPr>
          <p:nvPr/>
        </p:nvSpPr>
        <p:spPr bwMode="auto">
          <a:xfrm>
            <a:off x="5316772" y="4342072"/>
            <a:ext cx="762000" cy="523220"/>
          </a:xfrm>
          <a:prstGeom prst="rect">
            <a:avLst/>
          </a:prstGeom>
          <a:noFill/>
          <a:ln w="9525">
            <a:noFill/>
            <a:miter lim="800000"/>
            <a:headEnd/>
            <a:tailEnd/>
          </a:ln>
        </p:spPr>
        <p:txBody>
          <a:bodyPr>
            <a:spAutoFit/>
          </a:bodyPr>
          <a:lstStyle/>
          <a:p>
            <a:pPr>
              <a:spcBef>
                <a:spcPct val="50000"/>
              </a:spcBef>
            </a:pPr>
            <a:r>
              <a:rPr lang="en-US" altLang="zh-CN" sz="2800" dirty="0" smtClean="0"/>
              <a:t>AG</a:t>
            </a:r>
            <a:endParaRPr lang="en-US" altLang="zh-CN" sz="2800" dirty="0"/>
          </a:p>
        </p:txBody>
      </p:sp>
      <p:sp>
        <p:nvSpPr>
          <p:cNvPr id="22" name="Text Box 9"/>
          <p:cNvSpPr txBox="1">
            <a:spLocks noChangeArrowheads="1"/>
          </p:cNvSpPr>
          <p:nvPr/>
        </p:nvSpPr>
        <p:spPr bwMode="auto">
          <a:xfrm>
            <a:off x="5935662" y="4333255"/>
            <a:ext cx="762000" cy="523220"/>
          </a:xfrm>
          <a:prstGeom prst="rect">
            <a:avLst/>
          </a:prstGeom>
          <a:noFill/>
          <a:ln w="9525">
            <a:noFill/>
            <a:miter lim="800000"/>
            <a:headEnd/>
            <a:tailEnd/>
          </a:ln>
        </p:spPr>
        <p:txBody>
          <a:bodyPr>
            <a:spAutoFit/>
          </a:bodyPr>
          <a:lstStyle/>
          <a:p>
            <a:pPr>
              <a:spcBef>
                <a:spcPct val="50000"/>
              </a:spcBef>
            </a:pPr>
            <a:r>
              <a:rPr lang="en-US" altLang="zh-CN" sz="2800" dirty="0"/>
              <a:t>AB</a:t>
            </a:r>
          </a:p>
        </p:txBody>
      </p:sp>
      <p:sp>
        <p:nvSpPr>
          <p:cNvPr id="23" name="Text Box 10"/>
          <p:cNvSpPr txBox="1">
            <a:spLocks noChangeArrowheads="1"/>
          </p:cNvSpPr>
          <p:nvPr/>
        </p:nvSpPr>
        <p:spPr bwMode="auto">
          <a:xfrm>
            <a:off x="7050382" y="4309271"/>
            <a:ext cx="533400" cy="523220"/>
          </a:xfrm>
          <a:prstGeom prst="rect">
            <a:avLst/>
          </a:prstGeom>
          <a:noFill/>
          <a:ln w="9525">
            <a:noFill/>
            <a:miter lim="800000"/>
            <a:headEnd/>
            <a:tailEnd/>
          </a:ln>
        </p:spPr>
        <p:txBody>
          <a:bodyPr>
            <a:spAutoFit/>
          </a:bodyPr>
          <a:lstStyle/>
          <a:p>
            <a:pPr>
              <a:spcBef>
                <a:spcPct val="50000"/>
              </a:spcBef>
            </a:pPr>
            <a:r>
              <a:rPr lang="en-US" altLang="zh-CN" sz="2800" i="1" dirty="0"/>
              <a:t>g</a:t>
            </a:r>
          </a:p>
        </p:txBody>
      </p:sp>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sp>
        <p:nvSpPr>
          <p:cNvPr id="25" name="Text Box 6"/>
          <p:cNvSpPr txBox="1">
            <a:spLocks noChangeArrowheads="1"/>
          </p:cNvSpPr>
          <p:nvPr/>
        </p:nvSpPr>
        <p:spPr bwMode="auto">
          <a:xfrm>
            <a:off x="5436973" y="4850027"/>
            <a:ext cx="2514600" cy="1169551"/>
          </a:xfrm>
          <a:prstGeom prst="rect">
            <a:avLst/>
          </a:prstGeom>
          <a:noFill/>
          <a:ln w="9525">
            <a:noFill/>
            <a:miter lim="800000"/>
            <a:headEnd/>
            <a:tailEnd/>
          </a:ln>
        </p:spPr>
        <p:txBody>
          <a:bodyPr>
            <a:spAutoFit/>
          </a:bodyPr>
          <a:lstStyle/>
          <a:p>
            <a:pPr>
              <a:spcBef>
                <a:spcPct val="50000"/>
              </a:spcBef>
            </a:pPr>
            <a:r>
              <a:rPr lang="en-US" altLang="zh-CN" sz="2800" dirty="0" smtClean="0"/>
              <a:t> </a:t>
            </a:r>
            <a:r>
              <a:rPr lang="en-US" altLang="zh-CN" sz="2800" i="1" dirty="0"/>
              <a:t>g</a:t>
            </a:r>
            <a:r>
              <a:rPr lang="en-US" altLang="zh-CN" sz="2800" baseline="30000" dirty="0"/>
              <a:t>2</a:t>
            </a:r>
            <a:r>
              <a:rPr lang="en-US" altLang="zh-CN" sz="2800" dirty="0"/>
              <a:t> = 1 – </a:t>
            </a:r>
            <a:r>
              <a:rPr lang="en-US" altLang="zh-CN" sz="2800" i="1" dirty="0" smtClean="0"/>
              <a:t>g</a:t>
            </a:r>
          </a:p>
          <a:p>
            <a:pPr>
              <a:spcBef>
                <a:spcPct val="50000"/>
              </a:spcBef>
            </a:pPr>
            <a:r>
              <a:rPr lang="en-US" altLang="zh-CN" sz="2800" i="1" dirty="0" smtClean="0"/>
              <a:t>g2+ g-1=0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Le Nombre d’Or</a:t>
            </a:r>
          </a:p>
          <a:p>
            <a:pPr marL="457200" indent="-457200">
              <a:buNone/>
            </a:pPr>
            <a:endParaRPr lang="fr-FR" sz="2400" dirty="0" smtClean="0"/>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10" name="Picture 5" descr="C:\My Documents\Nicole\Pictures\Successive Terms Equation.gif"/>
          <p:cNvPicPr>
            <a:picLocks noChangeAspect="1" noChangeArrowheads="1"/>
          </p:cNvPicPr>
          <p:nvPr/>
        </p:nvPicPr>
        <p:blipFill>
          <a:blip r:embed="rId2" cstate="print"/>
          <a:srcRect/>
          <a:stretch>
            <a:fillRect/>
          </a:stretch>
        </p:blipFill>
        <p:spPr bwMode="auto">
          <a:xfrm>
            <a:off x="2552188" y="1415012"/>
            <a:ext cx="4427279" cy="47952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La Section d’Or</a:t>
            </a:r>
          </a:p>
          <a:p>
            <a:pPr marL="457200" indent="-457200">
              <a:buNone/>
            </a:pPr>
            <a:endParaRPr lang="fr-FR" sz="2400" dirty="0" smtClean="0"/>
          </a:p>
          <a:p>
            <a:pPr marL="457200" indent="-457200">
              <a:buFont typeface="Arial" pitchFamily="34" charset="0"/>
              <a:buChar char="•"/>
            </a:pPr>
            <a:r>
              <a:rPr lang="en-US" altLang="zh-CN" sz="2400" dirty="0" smtClean="0"/>
              <a:t>Le </a:t>
            </a:r>
            <a:r>
              <a:rPr lang="en-US" altLang="zh-CN" sz="2400" dirty="0" err="1" smtClean="0"/>
              <a:t>nombre</a:t>
            </a:r>
            <a:r>
              <a:rPr lang="en-US" altLang="zh-CN" sz="2400" dirty="0" smtClean="0"/>
              <a:t> </a:t>
            </a:r>
            <a:r>
              <a:rPr lang="en-US" altLang="zh-CN" sz="2400" dirty="0" err="1" smtClean="0"/>
              <a:t>d’or</a:t>
            </a:r>
            <a:r>
              <a:rPr lang="en-US" altLang="zh-CN" sz="2400" dirty="0" smtClean="0"/>
              <a:t> </a:t>
            </a:r>
            <a:r>
              <a:rPr lang="en-US" altLang="zh-CN" sz="2400" dirty="0" err="1" smtClean="0"/>
              <a:t>est</a:t>
            </a:r>
            <a:r>
              <a:rPr lang="en-US" altLang="zh-CN" sz="2400" dirty="0" smtClean="0"/>
              <a:t> la base de la section </a:t>
            </a:r>
            <a:r>
              <a:rPr lang="en-US" altLang="zh-CN" sz="2400" dirty="0" err="1" smtClean="0"/>
              <a:t>d’or</a:t>
            </a:r>
            <a:r>
              <a:rPr lang="en-US" altLang="zh-CN" sz="2400" dirty="0" smtClean="0"/>
              <a:t> </a:t>
            </a:r>
            <a:r>
              <a:rPr lang="en-US" altLang="zh-CN" sz="2400" dirty="0" err="1" smtClean="0"/>
              <a:t>dont</a:t>
            </a:r>
            <a:r>
              <a:rPr lang="en-US" altLang="zh-CN" sz="2400" dirty="0" smtClean="0"/>
              <a:t> les cotes </a:t>
            </a:r>
            <a:r>
              <a:rPr lang="en-US" altLang="zh-CN" sz="2400" dirty="0" err="1" smtClean="0"/>
              <a:t>longeur</a:t>
            </a:r>
            <a:r>
              <a:rPr lang="en-US" altLang="zh-CN" sz="2400" dirty="0" smtClean="0"/>
              <a:t> et </a:t>
            </a:r>
            <a:r>
              <a:rPr lang="en-US" altLang="zh-CN" sz="2400" dirty="0" err="1" smtClean="0"/>
              <a:t>largeur</a:t>
            </a:r>
            <a:r>
              <a:rPr lang="en-US" altLang="zh-CN" sz="2400" dirty="0" smtClean="0"/>
              <a:t> </a:t>
            </a:r>
            <a:r>
              <a:rPr lang="en-US" altLang="zh-CN" sz="2400" dirty="0" err="1" smtClean="0"/>
              <a:t>sont</a:t>
            </a:r>
            <a:r>
              <a:rPr lang="en-US" altLang="zh-CN" sz="2400" dirty="0" smtClean="0"/>
              <a:t> en proportion </a:t>
            </a:r>
            <a:r>
              <a:rPr lang="en-US" altLang="zh-CN" sz="2400" dirty="0" err="1" smtClean="0"/>
              <a:t>d’or</a:t>
            </a:r>
            <a:r>
              <a:rPr lang="en-US" altLang="zh-CN" sz="2400" dirty="0" smtClean="0"/>
              <a:t> </a:t>
            </a:r>
            <a:r>
              <a:rPr lang="en-US" altLang="zh-CN" sz="2400" dirty="0" err="1" smtClean="0"/>
              <a:t>l’un</a:t>
            </a:r>
            <a:r>
              <a:rPr lang="en-US" altLang="zh-CN" sz="2400" dirty="0" smtClean="0"/>
              <a:t> par rapport à </a:t>
            </a:r>
            <a:r>
              <a:rPr lang="en-US" altLang="zh-CN" sz="2400" dirty="0" err="1" smtClean="0"/>
              <a:t>l’autre</a:t>
            </a:r>
            <a:r>
              <a:rPr lang="en-US" altLang="zh-CN" sz="2400" dirty="0" smtClean="0"/>
              <a:t>. </a:t>
            </a:r>
          </a:p>
          <a:p>
            <a:pPr marL="457200" indent="-457200">
              <a:buFont typeface="Arial" pitchFamily="34" charset="0"/>
              <a:buChar char="•"/>
            </a:pPr>
            <a:endParaRPr lang="fr-FR" sz="2400" dirty="0" smtClean="0"/>
          </a:p>
          <a:p>
            <a:pPr marL="457200" indent="-457200">
              <a:buNone/>
            </a:pPr>
            <a:endParaRPr lang="fr-FR" sz="2400" dirty="0"/>
          </a:p>
        </p:txBody>
      </p:sp>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5" name="Picture 4" descr="C:\My Documents\Nicole\Pictures\Outline Parthenon Measurements.gif"/>
          <p:cNvPicPr>
            <a:picLocks noChangeAspect="1" noChangeArrowheads="1"/>
          </p:cNvPicPr>
          <p:nvPr/>
        </p:nvPicPr>
        <p:blipFill>
          <a:blip r:embed="rId2" cstate="print"/>
          <a:srcRect/>
          <a:stretch>
            <a:fillRect/>
          </a:stretch>
        </p:blipFill>
        <p:spPr bwMode="auto">
          <a:xfrm>
            <a:off x="4819650" y="3429000"/>
            <a:ext cx="3657600" cy="2217738"/>
          </a:xfrm>
          <a:prstGeom prst="rect">
            <a:avLst/>
          </a:prstGeom>
          <a:noFill/>
          <a:ln w="9525">
            <a:noFill/>
            <a:miter lim="800000"/>
            <a:headEnd/>
            <a:tailEnd/>
          </a:ln>
        </p:spPr>
      </p:pic>
      <p:pic>
        <p:nvPicPr>
          <p:cNvPr id="6" name="Picture 6" descr="C:\My Documents\Nicole\Pictures\Real Parthenon Measurements.gif"/>
          <p:cNvPicPr>
            <a:picLocks noChangeAspect="1" noChangeArrowheads="1"/>
          </p:cNvPicPr>
          <p:nvPr/>
        </p:nvPicPr>
        <p:blipFill>
          <a:blip r:embed="rId3" cstate="print"/>
          <a:srcRect/>
          <a:stretch>
            <a:fillRect/>
          </a:stretch>
        </p:blipFill>
        <p:spPr bwMode="auto">
          <a:xfrm>
            <a:off x="704850" y="3429000"/>
            <a:ext cx="3692525" cy="228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La Section d’Or </a:t>
            </a:r>
            <a:r>
              <a:rPr lang="fr-FR" sz="2800" b="1" i="1" dirty="0" err="1" smtClean="0">
                <a:solidFill>
                  <a:srgbClr val="FFFF00"/>
                </a:solidFill>
              </a:rPr>
              <a:t>Cont</a:t>
            </a:r>
            <a:r>
              <a:rPr lang="fr-FR" sz="2800" b="1" i="1" dirty="0" smtClean="0">
                <a:solidFill>
                  <a:srgbClr val="FFFF00"/>
                </a:solidFill>
              </a:rPr>
              <a:t>.</a:t>
            </a:r>
          </a:p>
          <a:p>
            <a:pPr marL="457200" indent="-457200">
              <a:buNone/>
            </a:pPr>
            <a:endParaRPr lang="fr-FR" sz="2400" dirty="0" smtClean="0"/>
          </a:p>
          <a:p>
            <a:pPr marL="457200" indent="-457200">
              <a:buFont typeface="Arial" pitchFamily="34" charset="0"/>
              <a:buChar char="•"/>
            </a:pPr>
            <a:r>
              <a:rPr lang="en-US" altLang="zh-CN" sz="2400" dirty="0" smtClean="0"/>
              <a:t>Le </a:t>
            </a:r>
            <a:r>
              <a:rPr lang="en-US" altLang="zh-CN" sz="2400" dirty="0" err="1" smtClean="0"/>
              <a:t>nombre</a:t>
            </a:r>
            <a:r>
              <a:rPr lang="en-US" altLang="zh-CN" sz="2400" dirty="0" smtClean="0"/>
              <a:t> </a:t>
            </a:r>
            <a:r>
              <a:rPr lang="en-US" altLang="zh-CN" sz="2400" dirty="0" err="1" smtClean="0"/>
              <a:t>d’or</a:t>
            </a:r>
            <a:r>
              <a:rPr lang="en-US" altLang="zh-CN" sz="2400" dirty="0" smtClean="0"/>
              <a:t> </a:t>
            </a:r>
            <a:r>
              <a:rPr lang="en-US" altLang="zh-CN" sz="2400" dirty="0" err="1" smtClean="0"/>
              <a:t>est</a:t>
            </a:r>
            <a:r>
              <a:rPr lang="en-US" altLang="zh-CN" sz="2400" dirty="0" smtClean="0"/>
              <a:t> la base de la section </a:t>
            </a:r>
            <a:r>
              <a:rPr lang="en-US" altLang="zh-CN" sz="2400" dirty="0" err="1" smtClean="0"/>
              <a:t>d’or</a:t>
            </a:r>
            <a:r>
              <a:rPr lang="en-US" altLang="zh-CN" sz="2400" dirty="0" smtClean="0"/>
              <a:t> </a:t>
            </a:r>
            <a:r>
              <a:rPr lang="en-US" altLang="zh-CN" sz="2400" dirty="0" err="1" smtClean="0"/>
              <a:t>dont</a:t>
            </a:r>
            <a:r>
              <a:rPr lang="en-US" altLang="zh-CN" sz="2400" dirty="0" smtClean="0"/>
              <a:t> les cotes </a:t>
            </a:r>
            <a:r>
              <a:rPr lang="en-US" altLang="zh-CN" sz="2400" dirty="0" err="1" smtClean="0"/>
              <a:t>longeur</a:t>
            </a:r>
            <a:r>
              <a:rPr lang="en-US" altLang="zh-CN" sz="2400" dirty="0" smtClean="0"/>
              <a:t> et </a:t>
            </a:r>
            <a:r>
              <a:rPr lang="en-US" altLang="zh-CN" sz="2400" dirty="0" err="1" smtClean="0"/>
              <a:t>largeur</a:t>
            </a:r>
            <a:r>
              <a:rPr lang="en-US" altLang="zh-CN" sz="2400" dirty="0" smtClean="0"/>
              <a:t> </a:t>
            </a:r>
            <a:r>
              <a:rPr lang="en-US" altLang="zh-CN" sz="2400" dirty="0" err="1" smtClean="0"/>
              <a:t>sont</a:t>
            </a:r>
            <a:r>
              <a:rPr lang="en-US" altLang="zh-CN" sz="2400" dirty="0" smtClean="0"/>
              <a:t> en proportion </a:t>
            </a:r>
            <a:r>
              <a:rPr lang="en-US" altLang="zh-CN" sz="2400" dirty="0" err="1" smtClean="0"/>
              <a:t>d’or</a:t>
            </a:r>
            <a:r>
              <a:rPr lang="en-US" altLang="zh-CN" sz="2400" dirty="0" smtClean="0"/>
              <a:t> </a:t>
            </a:r>
            <a:r>
              <a:rPr lang="en-US" altLang="zh-CN" sz="2400" dirty="0" err="1" smtClean="0"/>
              <a:t>l’un</a:t>
            </a:r>
            <a:r>
              <a:rPr lang="en-US" altLang="zh-CN" sz="2400" dirty="0" smtClean="0"/>
              <a:t> par rapport à </a:t>
            </a:r>
            <a:r>
              <a:rPr lang="en-US" altLang="zh-CN" sz="2400" dirty="0" err="1" smtClean="0"/>
              <a:t>l’autre</a:t>
            </a:r>
            <a:r>
              <a:rPr lang="en-US" altLang="zh-CN" sz="2400" dirty="0" smtClean="0"/>
              <a:t>. </a:t>
            </a:r>
          </a:p>
          <a:p>
            <a:pPr marL="457200" indent="-457200">
              <a:buFont typeface="Arial" pitchFamily="34" charset="0"/>
              <a:buChar char="•"/>
            </a:pPr>
            <a:endParaRPr lang="fr-FR" sz="2400" dirty="0" smtClean="0"/>
          </a:p>
          <a:p>
            <a:pPr marL="457200" indent="-457200">
              <a:buNone/>
            </a:pPr>
            <a:endParaRPr lang="fr-FR" sz="2400" dirty="0"/>
          </a:p>
        </p:txBody>
      </p:sp>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7" name="Picture 4" descr="C:\My Documents\Nicole\Pictures\Notre Dame.jpg"/>
          <p:cNvPicPr>
            <a:picLocks noChangeAspect="1" noChangeArrowheads="1"/>
          </p:cNvPicPr>
          <p:nvPr/>
        </p:nvPicPr>
        <p:blipFill>
          <a:blip r:embed="rId2" cstate="print"/>
          <a:srcRect/>
          <a:stretch>
            <a:fillRect/>
          </a:stretch>
        </p:blipFill>
        <p:spPr bwMode="auto">
          <a:xfrm>
            <a:off x="228600" y="2971800"/>
            <a:ext cx="2462213" cy="3352800"/>
          </a:xfrm>
          <a:prstGeom prst="rect">
            <a:avLst/>
          </a:prstGeom>
          <a:noFill/>
          <a:ln w="9525">
            <a:noFill/>
            <a:miter lim="800000"/>
            <a:headEnd/>
            <a:tailEnd/>
          </a:ln>
        </p:spPr>
      </p:pic>
      <p:pic>
        <p:nvPicPr>
          <p:cNvPr id="8" name="Picture 5" descr="C:\My Documents\Nicole\Pictures\Secretariat Building.jpg"/>
          <p:cNvPicPr>
            <a:picLocks noChangeAspect="1" noChangeArrowheads="1"/>
          </p:cNvPicPr>
          <p:nvPr/>
        </p:nvPicPr>
        <p:blipFill>
          <a:blip r:embed="rId3" cstate="print"/>
          <a:srcRect/>
          <a:stretch>
            <a:fillRect/>
          </a:stretch>
        </p:blipFill>
        <p:spPr bwMode="auto">
          <a:xfrm>
            <a:off x="6096000" y="2971800"/>
            <a:ext cx="2659063" cy="2895600"/>
          </a:xfrm>
          <a:prstGeom prst="rect">
            <a:avLst/>
          </a:prstGeom>
          <a:noFill/>
          <a:ln w="9525">
            <a:noFill/>
            <a:miter lim="800000"/>
            <a:headEnd/>
            <a:tailEnd/>
          </a:ln>
        </p:spPr>
      </p:pic>
      <p:pic>
        <p:nvPicPr>
          <p:cNvPr id="9" name="Picture 6" descr="C:\My Documents\Nicole\Pictures\UN Headquarters Building.gif"/>
          <p:cNvPicPr>
            <a:picLocks noChangeAspect="1" noChangeArrowheads="1"/>
          </p:cNvPicPr>
          <p:nvPr/>
        </p:nvPicPr>
        <p:blipFill>
          <a:blip r:embed="rId4" cstate="print"/>
          <a:srcRect/>
          <a:stretch>
            <a:fillRect/>
          </a:stretch>
        </p:blipFill>
        <p:spPr bwMode="auto">
          <a:xfrm>
            <a:off x="2971800" y="2971800"/>
            <a:ext cx="2860675" cy="2971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10" name="Picture 2" descr="Bagdad City Gate"/>
          <p:cNvPicPr>
            <a:picLocks noChangeAspect="1" noChangeArrowheads="1"/>
          </p:cNvPicPr>
          <p:nvPr/>
        </p:nvPicPr>
        <p:blipFill>
          <a:blip r:embed="rId2" cstate="print"/>
          <a:srcRect/>
          <a:stretch>
            <a:fillRect/>
          </a:stretch>
        </p:blipFill>
        <p:spPr bwMode="auto">
          <a:xfrm>
            <a:off x="1295400" y="838200"/>
            <a:ext cx="6629400" cy="52308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4" name="Picture 2" descr="Dome of St Paul London"/>
          <p:cNvPicPr>
            <a:picLocks noChangeAspect="1" noChangeArrowheads="1"/>
          </p:cNvPicPr>
          <p:nvPr/>
        </p:nvPicPr>
        <p:blipFill>
          <a:blip r:embed="rId2" cstate="print"/>
          <a:srcRect/>
          <a:stretch>
            <a:fillRect/>
          </a:stretch>
        </p:blipFill>
        <p:spPr bwMode="auto">
          <a:xfrm>
            <a:off x="2682765" y="790645"/>
            <a:ext cx="3718035" cy="537367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7838761" y="4435555"/>
            <a:ext cx="533400" cy="523220"/>
          </a:xfrm>
          <a:prstGeom prst="rect">
            <a:avLst/>
          </a:prstGeom>
          <a:noFill/>
          <a:ln w="9525">
            <a:noFill/>
            <a:miter lim="800000"/>
            <a:headEnd/>
            <a:tailEnd/>
          </a:ln>
        </p:spPr>
        <p:txBody>
          <a:bodyPr>
            <a:spAutoFit/>
          </a:bodyPr>
          <a:lstStyle/>
          <a:p>
            <a:pPr>
              <a:spcBef>
                <a:spcPct val="50000"/>
              </a:spcBef>
            </a:pPr>
            <a:r>
              <a:rPr lang="en-US" altLang="zh-CN" sz="2800" dirty="0"/>
              <a:t>1</a:t>
            </a:r>
          </a:p>
        </p:txBody>
      </p:sp>
      <p:pic>
        <p:nvPicPr>
          <p:cNvPr id="5" name="Picture 2" descr="car3"/>
          <p:cNvPicPr>
            <a:picLocks noChangeAspect="1" noChangeArrowheads="1"/>
          </p:cNvPicPr>
          <p:nvPr/>
        </p:nvPicPr>
        <p:blipFill>
          <a:blip r:embed="rId2" cstate="print"/>
          <a:srcRect/>
          <a:stretch>
            <a:fillRect/>
          </a:stretch>
        </p:blipFill>
        <p:spPr bwMode="auto">
          <a:xfrm>
            <a:off x="1219200" y="1066800"/>
            <a:ext cx="6781800" cy="46339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olin"/>
          <p:cNvPicPr>
            <a:picLocks noChangeAspect="1" noChangeArrowheads="1"/>
          </p:cNvPicPr>
          <p:nvPr/>
        </p:nvPicPr>
        <p:blipFill>
          <a:blip r:embed="rId2" cstate="print"/>
          <a:srcRect/>
          <a:stretch>
            <a:fillRect/>
          </a:stretch>
        </p:blipFill>
        <p:spPr bwMode="auto">
          <a:xfrm>
            <a:off x="2731353" y="739845"/>
            <a:ext cx="3511792" cy="534564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thes1"/>
          <p:cNvPicPr>
            <a:picLocks noChangeAspect="1" noChangeArrowheads="1"/>
          </p:cNvPicPr>
          <p:nvPr/>
        </p:nvPicPr>
        <p:blipFill>
          <a:blip r:embed="rId2" cstate="print"/>
          <a:srcRect/>
          <a:stretch>
            <a:fillRect/>
          </a:stretch>
        </p:blipFill>
        <p:spPr bwMode="auto">
          <a:xfrm>
            <a:off x="504497" y="641818"/>
            <a:ext cx="3720662" cy="5506426"/>
          </a:xfrm>
          <a:prstGeom prst="rect">
            <a:avLst/>
          </a:prstGeom>
          <a:noFill/>
          <a:ln w="9525">
            <a:noFill/>
            <a:miter lim="800000"/>
            <a:headEnd/>
            <a:tailEnd/>
          </a:ln>
        </p:spPr>
      </p:pic>
      <p:pic>
        <p:nvPicPr>
          <p:cNvPr id="5" name="Picture 2" descr="tap"/>
          <p:cNvPicPr>
            <a:picLocks noChangeAspect="1" noChangeArrowheads="1"/>
          </p:cNvPicPr>
          <p:nvPr/>
        </p:nvPicPr>
        <p:blipFill>
          <a:blip r:embed="rId3" cstate="print"/>
          <a:srcRect/>
          <a:stretch>
            <a:fillRect/>
          </a:stretch>
        </p:blipFill>
        <p:spPr bwMode="auto">
          <a:xfrm>
            <a:off x="4574451" y="693683"/>
            <a:ext cx="3803257" cy="545487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rd"/>
          <p:cNvPicPr>
            <a:picLocks noChangeAspect="1" noChangeArrowheads="1"/>
          </p:cNvPicPr>
          <p:nvPr/>
        </p:nvPicPr>
        <p:blipFill>
          <a:blip r:embed="rId2" cstate="print"/>
          <a:srcRect/>
          <a:stretch>
            <a:fillRect/>
          </a:stretch>
        </p:blipFill>
        <p:spPr bwMode="auto">
          <a:xfrm>
            <a:off x="520263" y="725085"/>
            <a:ext cx="3862552" cy="5260555"/>
          </a:xfrm>
          <a:prstGeom prst="rect">
            <a:avLst/>
          </a:prstGeom>
          <a:noFill/>
          <a:ln w="9525">
            <a:noFill/>
            <a:miter lim="800000"/>
            <a:headEnd/>
            <a:tailEnd/>
          </a:ln>
        </p:spPr>
      </p:pic>
      <p:pic>
        <p:nvPicPr>
          <p:cNvPr id="6" name="Picture 2" descr="flower2"/>
          <p:cNvPicPr>
            <a:picLocks noChangeAspect="1" noChangeArrowheads="1"/>
          </p:cNvPicPr>
          <p:nvPr/>
        </p:nvPicPr>
        <p:blipFill>
          <a:blip r:embed="rId3" cstate="print"/>
          <a:srcRect/>
          <a:stretch>
            <a:fillRect/>
          </a:stretch>
        </p:blipFill>
        <p:spPr bwMode="auto">
          <a:xfrm>
            <a:off x="4698124" y="1557958"/>
            <a:ext cx="4256690" cy="290188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solidFill>
                  <a:srgbClr val="FFFF00"/>
                </a:solidFill>
              </a:rPr>
              <a:t>L’organisation spatiale</a:t>
            </a:r>
            <a:br>
              <a:rPr lang="fr-FR" i="1" dirty="0" smtClean="0">
                <a:solidFill>
                  <a:srgbClr val="FFFF00"/>
                </a:solidFill>
              </a:rPr>
            </a:br>
            <a:r>
              <a:rPr lang="fr-FR" i="1" dirty="0" smtClean="0">
                <a:solidFill>
                  <a:srgbClr val="FFFF00"/>
                </a:solidFill>
              </a:rPr>
              <a:t>et Composition Architecturale</a:t>
            </a:r>
            <a:br>
              <a:rPr lang="fr-FR" i="1" dirty="0" smtClean="0">
                <a:solidFill>
                  <a:srgbClr val="FFFF00"/>
                </a:solidFill>
              </a:rPr>
            </a:br>
            <a:r>
              <a:rPr lang="fr-FR" i="1" dirty="0" smtClean="0">
                <a:solidFill>
                  <a:srgbClr val="FFFF00"/>
                </a:solidFill>
              </a:rPr>
              <a:t/>
            </a:r>
            <a:br>
              <a:rPr lang="fr-FR" i="1" dirty="0" smtClean="0">
                <a:solidFill>
                  <a:srgbClr val="FFFF00"/>
                </a:solidFill>
              </a:rPr>
            </a:br>
            <a:r>
              <a:rPr lang="fr-FR" sz="1800" i="1" dirty="0" smtClean="0">
                <a:solidFill>
                  <a:srgbClr val="FFFF00"/>
                </a:solidFill>
              </a:rPr>
              <a:t/>
            </a:r>
            <a:br>
              <a:rPr lang="fr-FR" sz="1800" i="1" dirty="0" smtClean="0">
                <a:solidFill>
                  <a:srgbClr val="FFFF00"/>
                </a:solidFill>
              </a:rPr>
            </a:br>
            <a:r>
              <a:rPr lang="fr-FR" sz="1800" i="1" dirty="0" smtClean="0">
                <a:solidFill>
                  <a:srgbClr val="FFFF00"/>
                </a:solidFill>
              </a:rPr>
              <a:t/>
            </a:r>
            <a:br>
              <a:rPr lang="fr-FR" sz="1800" i="1" dirty="0" smtClean="0">
                <a:solidFill>
                  <a:srgbClr val="FFFF00"/>
                </a:solidFill>
              </a:rPr>
            </a:br>
            <a:r>
              <a:rPr lang="fr-FR" sz="1800" i="1" dirty="0" smtClean="0">
                <a:solidFill>
                  <a:srgbClr val="FFFF00"/>
                </a:solidFill>
              </a:rPr>
              <a:t/>
            </a:r>
            <a:br>
              <a:rPr lang="fr-FR" sz="1800" i="1" dirty="0" smtClean="0">
                <a:solidFill>
                  <a:srgbClr val="FFFF00"/>
                </a:solidFill>
              </a:rPr>
            </a:br>
            <a:r>
              <a:rPr lang="fr-FR" i="1" dirty="0" smtClean="0">
                <a:solidFill>
                  <a:srgbClr val="FFFF00"/>
                </a:solidFill>
              </a:rPr>
              <a:t/>
            </a:r>
            <a:br>
              <a:rPr lang="fr-FR" i="1" dirty="0" smtClean="0">
                <a:solidFill>
                  <a:srgbClr val="FFFF00"/>
                </a:solidFill>
              </a:rPr>
            </a:br>
            <a:endParaRPr lang="en-US" i="1" dirty="0">
              <a:solidFill>
                <a:srgbClr val="FFFF00"/>
              </a:solidFill>
            </a:endParaRPr>
          </a:p>
        </p:txBody>
      </p:sp>
      <p:sp>
        <p:nvSpPr>
          <p:cNvPr id="3" name="ZoneTexte 2"/>
          <p:cNvSpPr txBox="1"/>
          <p:nvPr/>
        </p:nvSpPr>
        <p:spPr>
          <a:xfrm>
            <a:off x="759125" y="3812875"/>
            <a:ext cx="7936301" cy="1754326"/>
          </a:xfrm>
          <a:prstGeom prst="rect">
            <a:avLst/>
          </a:prstGeom>
          <a:noFill/>
        </p:spPr>
        <p:txBody>
          <a:bodyPr wrap="square" rtlCol="0">
            <a:spAutoFit/>
          </a:bodyPr>
          <a:lstStyle/>
          <a:p>
            <a:r>
              <a:rPr lang="fr-FR" sz="1800" i="1" spc="-30" dirty="0" smtClean="0">
                <a:solidFill>
                  <a:srgbClr val="000000"/>
                </a:solidFill>
                <a:latin typeface="Times New Roman"/>
                <a:ea typeface="Times New Roman"/>
              </a:rPr>
              <a:t>i! est certaines propriétés qui surgissent lorsqu'on combine deux </a:t>
            </a:r>
            <a:r>
              <a:rPr lang="fr-FR" sz="1800" i="1" spc="-25" dirty="0" smtClean="0">
                <a:solidFill>
                  <a:srgbClr val="000000"/>
                </a:solidFill>
                <a:latin typeface="Times New Roman"/>
                <a:ea typeface="Times New Roman"/>
              </a:rPr>
              <a:t>formes (ou plusieurs), c'est-à-dire, de la manière avec laquelle une forme est mise en relation </a:t>
            </a:r>
            <a:r>
              <a:rPr lang="fr-FR" sz="1800" i="1" spc="-20" dirty="0" smtClean="0">
                <a:solidFill>
                  <a:srgbClr val="000000"/>
                </a:solidFill>
                <a:latin typeface="Times New Roman"/>
                <a:ea typeface="Times New Roman"/>
              </a:rPr>
              <a:t>avec une autre. Unité, contraste, équilibre, ...etc., sont des propriétés de ce type et leur but est de suggérer la condition statique ou dynamique, passive ou active, des formes reliées </a:t>
            </a:r>
            <a:r>
              <a:rPr lang="fr-FR" sz="1800" i="1" spc="-25" dirty="0" smtClean="0">
                <a:solidFill>
                  <a:srgbClr val="000000"/>
                </a:solidFill>
                <a:latin typeface="Times New Roman"/>
                <a:ea typeface="Times New Roman"/>
              </a:rPr>
              <a:t>entre elles.</a:t>
            </a:r>
          </a:p>
          <a:p>
            <a:r>
              <a:rPr lang="fr-FR" sz="1800" i="1" spc="-30" dirty="0" smtClean="0">
                <a:solidFill>
                  <a:srgbClr val="000000"/>
                </a:solidFill>
                <a:latin typeface="Times New Roman"/>
                <a:ea typeface="Times New Roman"/>
              </a:rPr>
              <a:t>Herbert Read </a:t>
            </a:r>
            <a:endParaRPr lang="fr-FR" sz="18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af"/>
          <p:cNvPicPr>
            <a:picLocks noChangeAspect="1" noChangeArrowheads="1"/>
          </p:cNvPicPr>
          <p:nvPr/>
        </p:nvPicPr>
        <p:blipFill>
          <a:blip r:embed="rId2" cstate="print"/>
          <a:srcRect/>
          <a:stretch>
            <a:fillRect/>
          </a:stretch>
        </p:blipFill>
        <p:spPr bwMode="auto">
          <a:xfrm>
            <a:off x="611243" y="780010"/>
            <a:ext cx="3456261" cy="5037465"/>
          </a:xfrm>
          <a:prstGeom prst="rect">
            <a:avLst/>
          </a:prstGeom>
          <a:noFill/>
          <a:ln w="9525">
            <a:noFill/>
            <a:miter lim="800000"/>
            <a:headEnd/>
            <a:tailEnd/>
          </a:ln>
        </p:spPr>
      </p:pic>
      <p:pic>
        <p:nvPicPr>
          <p:cNvPr id="7" name="Picture 2" descr="petal"/>
          <p:cNvPicPr>
            <a:picLocks noChangeAspect="1" noChangeArrowheads="1"/>
          </p:cNvPicPr>
          <p:nvPr/>
        </p:nvPicPr>
        <p:blipFill>
          <a:blip r:embed="rId3" cstate="print"/>
          <a:srcRect/>
          <a:stretch>
            <a:fillRect/>
          </a:stretch>
        </p:blipFill>
        <p:spPr bwMode="auto">
          <a:xfrm>
            <a:off x="4423487" y="813406"/>
            <a:ext cx="4405203" cy="500407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67751" y="672861"/>
            <a:ext cx="7893170" cy="3347048"/>
          </a:xfrm>
        </p:spPr>
        <p:txBody>
          <a:bodyPr/>
          <a:lstStyle/>
          <a:p>
            <a:pPr marL="457200" indent="-457200" algn="ctr">
              <a:buNone/>
            </a:pPr>
            <a:r>
              <a:rPr lang="fr-FR" sz="2400" dirty="0" smtClean="0"/>
              <a:t>Les lois de la composition n'arriveront jamais à se transformer en prescriptions, en substituts de l'art, ou, pire encore en modus </a:t>
            </a:r>
            <a:r>
              <a:rPr lang="fr-FR" sz="2400" dirty="0" err="1" smtClean="0"/>
              <a:t>operandi</a:t>
            </a:r>
            <a:r>
              <a:rPr lang="fr-FR" sz="2400" dirty="0" smtClean="0"/>
              <a:t> de l'architecture idéale.</a:t>
            </a:r>
          </a:p>
          <a:p>
            <a:pPr marL="457200" indent="-457200" algn="ctr">
              <a:buNone/>
            </a:pPr>
            <a:r>
              <a:rPr lang="fr-FR" sz="2400" dirty="0" smtClean="0"/>
              <a:t> Ils peuvent être appliqués avec grande liberté ou être carrément ignorées.</a:t>
            </a:r>
          </a:p>
          <a:p>
            <a:pPr marL="457200" indent="-457200">
              <a:buNone/>
            </a:pPr>
            <a:endParaRPr lang="fr-FR" sz="2400"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19278" y="3375177"/>
            <a:ext cx="1271499" cy="26711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846232" y="3416238"/>
            <a:ext cx="1276350" cy="26479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351992" y="3851515"/>
            <a:ext cx="1266825" cy="1466850"/>
          </a:xfrm>
          <a:prstGeom prst="rect">
            <a:avLst/>
          </a:prstGeom>
          <a:noFill/>
          <a:ln w="9525">
            <a:noFill/>
            <a:miter lim="800000"/>
            <a:headEnd/>
            <a:tailEnd/>
          </a:ln>
          <a:effectLst/>
        </p:spPr>
      </p:pic>
      <p:pic>
        <p:nvPicPr>
          <p:cNvPr id="2053" name="Picture 5"/>
          <p:cNvPicPr>
            <a:picLocks noGrp="1" noChangeAspect="1" noChangeArrowheads="1"/>
          </p:cNvPicPr>
          <p:nvPr>
            <p:ph sz="quarter" idx="3"/>
          </p:nvPr>
        </p:nvPicPr>
        <p:blipFill>
          <a:blip r:embed="rId5" cstate="print"/>
          <a:srcRect/>
          <a:stretch>
            <a:fillRect/>
          </a:stretch>
        </p:blipFill>
        <p:spPr bwMode="auto">
          <a:xfrm>
            <a:off x="5208557" y="3476655"/>
            <a:ext cx="3277759" cy="245831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marL="457200" indent="-457200" algn="ctr">
              <a:buNone/>
            </a:pPr>
            <a:r>
              <a:rPr lang="fr-FR" sz="2400" dirty="0" smtClean="0"/>
              <a:t>Ceci dit, un nouveau langage visuel est en train d'émerger pour remplacer les termes à connotation personnelle, comme "goût" ou "sentiment", par des expressions d'une plus grande objectivité. Basé sur des faits physiques et psychologiques, ce nouveau langage essaye de représenter l'expérience impersonnelle accumulée.</a:t>
            </a:r>
            <a:endParaRPr lang="fr-FR" sz="2400"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984447" y="3549920"/>
            <a:ext cx="3671701" cy="2185987"/>
          </a:xfrm>
          <a:prstGeom prst="rect">
            <a:avLst/>
          </a:prstGeom>
          <a:noFill/>
          <a:ln w="9525">
            <a:noFill/>
            <a:miter lim="800000"/>
            <a:headEnd/>
            <a:tailEnd/>
          </a:ln>
          <a:effectLst/>
        </p:spPr>
      </p:pic>
      <p:pic>
        <p:nvPicPr>
          <p:cNvPr id="3075" name="Picture 3"/>
          <p:cNvPicPr>
            <a:picLocks noGrp="1" noChangeAspect="1" noChangeArrowheads="1"/>
          </p:cNvPicPr>
          <p:nvPr>
            <p:ph sz="quarter" idx="3"/>
          </p:nvPr>
        </p:nvPicPr>
        <p:blipFill>
          <a:blip r:embed="rId3" cstate="print"/>
          <a:srcRect/>
          <a:stretch>
            <a:fillRect/>
          </a:stretch>
        </p:blipFill>
        <p:spPr bwMode="auto">
          <a:xfrm>
            <a:off x="5817347" y="3079140"/>
            <a:ext cx="2688297" cy="30086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aujourd'hui  on a tendance à parler des faits visuels, tel que les phénomènes d'illusion optique ; de la relation entre les pleins et les vides ; de la lumière et la couleur, de l'échelle, etc. Des faits objectifs et non pas des interprétations subjectives</a:t>
            </a:r>
            <a:endParaRPr lang="fr-FR" sz="2400" dirty="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274075" y="3364303"/>
            <a:ext cx="4776465" cy="2398142"/>
          </a:xfrm>
          <a:prstGeom prst="rect">
            <a:avLst/>
          </a:prstGeom>
          <a:noFill/>
          <a:ln w="9525">
            <a:noFill/>
            <a:miter lim="800000"/>
            <a:headEnd/>
            <a:tailEnd/>
          </a:ln>
          <a:effectLst/>
        </p:spPr>
      </p:pic>
      <p:pic>
        <p:nvPicPr>
          <p:cNvPr id="4099" name="Picture 3"/>
          <p:cNvPicPr>
            <a:picLocks noGrp="1" noChangeAspect="1" noChangeArrowheads="1"/>
          </p:cNvPicPr>
          <p:nvPr>
            <p:ph sz="quarter" idx="3"/>
          </p:nvPr>
        </p:nvPicPr>
        <p:blipFill>
          <a:blip r:embed="rId3" cstate="print"/>
          <a:srcRect/>
          <a:stretch>
            <a:fillRect/>
          </a:stretch>
        </p:blipFill>
        <p:spPr bwMode="auto">
          <a:xfrm>
            <a:off x="5907032" y="2440002"/>
            <a:ext cx="2477843" cy="382418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La "Composition" est !a résultante de toutes ces propriétés et le but de la composition est d'organiser tous les éléments physiques dans une structure cohérente, agréable aux sens.</a:t>
            </a:r>
            <a:endParaRPr lang="fr-FR" sz="2400" dirty="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274075" y="3364303"/>
            <a:ext cx="4776465" cy="2398142"/>
          </a:xfrm>
          <a:prstGeom prst="rect">
            <a:avLst/>
          </a:prstGeom>
          <a:noFill/>
          <a:ln w="9525">
            <a:noFill/>
            <a:miter lim="800000"/>
            <a:headEnd/>
            <a:tailEnd/>
          </a:ln>
          <a:effectLst/>
        </p:spPr>
      </p:pic>
      <p:pic>
        <p:nvPicPr>
          <p:cNvPr id="4099" name="Picture 3"/>
          <p:cNvPicPr>
            <a:picLocks noGrp="1" noChangeAspect="1" noChangeArrowheads="1"/>
          </p:cNvPicPr>
          <p:nvPr>
            <p:ph sz="quarter" idx="3"/>
          </p:nvPr>
        </p:nvPicPr>
        <p:blipFill>
          <a:blip r:embed="rId3" cstate="print"/>
          <a:srcRect/>
          <a:stretch>
            <a:fillRect/>
          </a:stretch>
        </p:blipFill>
        <p:spPr bwMode="auto">
          <a:xfrm>
            <a:off x="5907032" y="2440002"/>
            <a:ext cx="2477843" cy="38241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Le mot composition en Architecture signifie l'organisation globale de l'espace, comprenant les formes individuelles, le fonds et le positionnement des formes.</a:t>
            </a:r>
            <a:endParaRPr lang="fr-FR" sz="2400"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712858" y="2484407"/>
            <a:ext cx="3643911" cy="3199532"/>
          </a:xfrm>
          <a:prstGeom prst="rect">
            <a:avLst/>
          </a:prstGeom>
          <a:noFill/>
          <a:ln w="9525">
            <a:noFill/>
            <a:miter lim="800000"/>
            <a:headEnd/>
            <a:tailEnd/>
          </a:ln>
          <a:effectLst/>
        </p:spPr>
      </p:pic>
      <p:pic>
        <p:nvPicPr>
          <p:cNvPr id="5123" name="Picture 3"/>
          <p:cNvPicPr>
            <a:picLocks noGrp="1" noChangeAspect="1" noChangeArrowheads="1"/>
          </p:cNvPicPr>
          <p:nvPr>
            <p:ph sz="quarter" idx="3"/>
          </p:nvPr>
        </p:nvPicPr>
        <p:blipFill>
          <a:blip r:embed="rId3" cstate="print"/>
          <a:srcRect/>
          <a:stretch>
            <a:fillRect/>
          </a:stretch>
        </p:blipFill>
        <p:spPr bwMode="auto">
          <a:xfrm>
            <a:off x="4670265" y="2518913"/>
            <a:ext cx="3984687" cy="308966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Dans les représentations bidimensionnelles il n'y a que la relation avec l'observateur qui intéresse. Il n'en est pas de même lorsqu'on on projette des compositions dans l'espace euclidien. Dans ce cas, pour composer des formes, on doit considérer tous les points de vue.</a:t>
            </a:r>
            <a:endParaRPr lang="fr-FR" sz="2400" dirty="0"/>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379563" y="3209106"/>
            <a:ext cx="3579314" cy="2819262"/>
          </a:xfrm>
          <a:prstGeom prst="rect">
            <a:avLst/>
          </a:prstGeom>
          <a:noFill/>
          <a:ln w="9525">
            <a:noFill/>
            <a:miter lim="800000"/>
            <a:headEnd/>
            <a:tailEnd/>
          </a:ln>
          <a:effectLst/>
        </p:spPr>
      </p:pic>
      <p:pic>
        <p:nvPicPr>
          <p:cNvPr id="6147" name="Picture 3"/>
          <p:cNvPicPr>
            <a:picLocks noGrp="1" noChangeAspect="1" noChangeArrowheads="1"/>
          </p:cNvPicPr>
          <p:nvPr>
            <p:ph sz="quarter" idx="3"/>
          </p:nvPr>
        </p:nvPicPr>
        <p:blipFill>
          <a:blip r:embed="rId3" cstate="print"/>
          <a:srcRect/>
          <a:stretch>
            <a:fillRect/>
          </a:stretch>
        </p:blipFill>
        <p:spPr bwMode="auto">
          <a:xfrm>
            <a:off x="4514693" y="3174522"/>
            <a:ext cx="3993037" cy="291713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Il ne peut pas apprécier les formes s'il ne les perçoit pas depuis plusieurs angles. Ceci signifie qu'il ne s'agit pas d'un système statique de relations, mais de toute une série de systèmes d'interrelations.</a:t>
            </a:r>
            <a:endParaRPr lang="fr-FR" sz="2400" dirty="0"/>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1138687" y="2523567"/>
            <a:ext cx="1587260" cy="376360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778371" y="2501660"/>
            <a:ext cx="1591346" cy="3779446"/>
          </a:xfrm>
          <a:prstGeom prst="rect">
            <a:avLst/>
          </a:prstGeom>
          <a:noFill/>
          <a:ln w="9525">
            <a:noFill/>
            <a:miter lim="800000"/>
            <a:headEnd/>
            <a:tailEnd/>
          </a:ln>
          <a:effectLst/>
        </p:spPr>
      </p:pic>
      <p:pic>
        <p:nvPicPr>
          <p:cNvPr id="7172" name="Picture 4"/>
          <p:cNvPicPr>
            <a:picLocks noGrp="1" noChangeAspect="1" noChangeArrowheads="1"/>
          </p:cNvPicPr>
          <p:nvPr>
            <p:ph sz="quarter" idx="3"/>
          </p:nvPr>
        </p:nvPicPr>
        <p:blipFill>
          <a:blip r:embed="rId4" cstate="print"/>
          <a:srcRect/>
          <a:stretch>
            <a:fillRect/>
          </a:stretch>
        </p:blipFill>
        <p:spPr bwMode="auto">
          <a:xfrm>
            <a:off x="6463840" y="2447251"/>
            <a:ext cx="1575979" cy="38155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453" y="483079"/>
            <a:ext cx="8229600" cy="655608"/>
          </a:xfrm>
        </p:spPr>
        <p:txBody>
          <a:bodyPr/>
          <a:lstStyle/>
          <a:p>
            <a:r>
              <a:rPr lang="fr-FR" dirty="0" smtClean="0"/>
              <a:t>L’unité</a:t>
            </a:r>
            <a:endParaRPr lang="fr-FR" dirty="0"/>
          </a:p>
        </p:txBody>
      </p:sp>
      <p:sp>
        <p:nvSpPr>
          <p:cNvPr id="3" name="Espace réservé du contenu 2"/>
          <p:cNvSpPr>
            <a:spLocks noGrp="1"/>
          </p:cNvSpPr>
          <p:nvPr>
            <p:ph sz="half" idx="1"/>
          </p:nvPr>
        </p:nvSpPr>
        <p:spPr>
          <a:xfrm>
            <a:off x="319178" y="1237891"/>
            <a:ext cx="4038600" cy="4886863"/>
          </a:xfrm>
        </p:spPr>
        <p:txBody>
          <a:bodyPr/>
          <a:lstStyle/>
          <a:p>
            <a:pPr marL="0" indent="0">
              <a:lnSpc>
                <a:spcPct val="150000"/>
              </a:lnSpc>
              <a:spcBef>
                <a:spcPts val="0"/>
              </a:spcBef>
              <a:buNone/>
            </a:pPr>
            <a:r>
              <a:rPr lang="fr-FR" sz="2400" dirty="0" smtClean="0"/>
              <a:t>C'est la qualité obtenue lorsque tous les éléments ont été conçus et ont été disposés de manière logique et agréable, sans qu'ils ne se disputent une position prépondérante. </a:t>
            </a:r>
            <a:endParaRPr lang="fr-FR" sz="2400"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6038492" y="1313418"/>
            <a:ext cx="2363636" cy="225619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6070300" y="3692106"/>
            <a:ext cx="2443247" cy="251510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453" y="483079"/>
            <a:ext cx="8229600" cy="655608"/>
          </a:xfrm>
        </p:spPr>
        <p:txBody>
          <a:bodyPr/>
          <a:lstStyle/>
          <a:p>
            <a:r>
              <a:rPr lang="fr-FR" dirty="0" smtClean="0"/>
              <a:t>L’unité</a:t>
            </a:r>
            <a:endParaRPr lang="fr-FR" dirty="0"/>
          </a:p>
        </p:txBody>
      </p:sp>
      <p:sp>
        <p:nvSpPr>
          <p:cNvPr id="3" name="Espace réservé du contenu 2"/>
          <p:cNvSpPr>
            <a:spLocks noGrp="1"/>
          </p:cNvSpPr>
          <p:nvPr>
            <p:ph sz="half" idx="1"/>
          </p:nvPr>
        </p:nvSpPr>
        <p:spPr>
          <a:xfrm>
            <a:off x="319178" y="1237891"/>
            <a:ext cx="4038600" cy="4886863"/>
          </a:xfrm>
        </p:spPr>
        <p:txBody>
          <a:bodyPr/>
          <a:lstStyle/>
          <a:p>
            <a:pPr marL="0" indent="0">
              <a:lnSpc>
                <a:spcPct val="150000"/>
              </a:lnSpc>
              <a:spcBef>
                <a:spcPts val="0"/>
              </a:spcBef>
              <a:buNone/>
            </a:pPr>
            <a:r>
              <a:rPr lang="fr-FR" sz="2400" dirty="0" smtClean="0"/>
              <a:t>Un espace dans lequel on a réussi une unité organique est plus simple que complexe, et il règne en lui des lignes ordonnées et exemptes de toute confusion.</a:t>
            </a:r>
            <a:endParaRPr lang="fr-FR" sz="2400"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340218" y="2225615"/>
            <a:ext cx="4441832" cy="311027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67751" y="672861"/>
            <a:ext cx="7893170" cy="3347048"/>
          </a:xfrm>
        </p:spPr>
        <p:txBody>
          <a:bodyPr/>
          <a:lstStyle/>
          <a:p>
            <a:pPr marL="457200" indent="-457200" algn="ctr">
              <a:buNone/>
            </a:pPr>
            <a:r>
              <a:rPr lang="fr-FR" sz="2400" dirty="0" smtClean="0"/>
              <a:t>La capacité d'apprécier la beauté est une prédisposition innée, mais, bien évidemment, elle peut se développer et se raffiner par l'étude</a:t>
            </a:r>
          </a:p>
          <a:p>
            <a:pPr marL="457200" indent="-457200" algn="ctr">
              <a:buNone/>
            </a:pPr>
            <a:r>
              <a:rPr lang="fr-FR" sz="2400" dirty="0" smtClean="0"/>
              <a:t>Cette appréciation reste personnel et subjectif comme l'est le plaisir esthétique, des différences d'opinion doivent forcément exister. Il n'est jamais possible d'affirmer un dogme de beauté avec lequel tout le monde sera d'accord. </a:t>
            </a:r>
          </a:p>
          <a:p>
            <a:pPr marL="457200" indent="-457200" algn="ctr">
              <a:buNone/>
            </a:pPr>
            <a:endParaRPr lang="fr-FR" sz="2400" dirty="0" smtClean="0"/>
          </a:p>
          <a:p>
            <a:pPr marL="457200" indent="-457200">
              <a:buNone/>
            </a:pPr>
            <a:endParaRPr lang="fr-FR" sz="2400"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352425" y="4434131"/>
            <a:ext cx="4038600" cy="1315551"/>
          </a:xfrm>
          <a:prstGeom prst="rect">
            <a:avLst/>
          </a:prstGeom>
          <a:noFill/>
          <a:ln w="9525">
            <a:noFill/>
            <a:miter lim="800000"/>
            <a:headEnd/>
            <a:tailEnd/>
          </a:ln>
          <a:effectLst/>
        </p:spPr>
      </p:pic>
      <p:pic>
        <p:nvPicPr>
          <p:cNvPr id="1027" name="Picture 3"/>
          <p:cNvPicPr>
            <a:picLocks noGrp="1" noChangeAspect="1" noChangeArrowheads="1"/>
          </p:cNvPicPr>
          <p:nvPr>
            <p:ph sz="quarter" idx="3"/>
          </p:nvPr>
        </p:nvPicPr>
        <p:blipFill>
          <a:blip r:embed="rId3" cstate="print"/>
          <a:srcRect/>
          <a:stretch>
            <a:fillRect/>
          </a:stretch>
        </p:blipFill>
        <p:spPr bwMode="auto">
          <a:xfrm>
            <a:off x="4648200" y="4341468"/>
            <a:ext cx="4038600" cy="138181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453" y="483079"/>
            <a:ext cx="8229600" cy="655608"/>
          </a:xfrm>
        </p:spPr>
        <p:txBody>
          <a:bodyPr/>
          <a:lstStyle/>
          <a:p>
            <a:r>
              <a:rPr lang="fr-FR" dirty="0" smtClean="0"/>
              <a:t>La Variété</a:t>
            </a:r>
            <a:endParaRPr lang="fr-FR" dirty="0"/>
          </a:p>
        </p:txBody>
      </p:sp>
      <p:sp>
        <p:nvSpPr>
          <p:cNvPr id="3" name="Espace réservé du contenu 2"/>
          <p:cNvSpPr>
            <a:spLocks noGrp="1"/>
          </p:cNvSpPr>
          <p:nvPr>
            <p:ph sz="half" idx="1"/>
          </p:nvPr>
        </p:nvSpPr>
        <p:spPr>
          <a:xfrm>
            <a:off x="319178" y="1237891"/>
            <a:ext cx="4038600" cy="4886863"/>
          </a:xfrm>
        </p:spPr>
        <p:txBody>
          <a:bodyPr/>
          <a:lstStyle/>
          <a:p>
            <a:pPr marL="0" indent="0">
              <a:lnSpc>
                <a:spcPct val="150000"/>
              </a:lnSpc>
              <a:spcBef>
                <a:spcPts val="0"/>
              </a:spcBef>
              <a:buNone/>
            </a:pPr>
            <a:r>
              <a:rPr lang="fr-FR" sz="2400" dirty="0" smtClean="0"/>
              <a:t>La variété doit être introduite suivant un ordre correct. Une variété excessive ou de type inapproprié peut arriver à détruire l'unité.</a:t>
            </a:r>
          </a:p>
        </p:txBody>
      </p:sp>
      <p:pic>
        <p:nvPicPr>
          <p:cNvPr id="10242" name="Picture 2"/>
          <p:cNvPicPr>
            <a:picLocks noGrp="1" noChangeAspect="1" noChangeArrowheads="1"/>
          </p:cNvPicPr>
          <p:nvPr>
            <p:ph sz="half" idx="2"/>
          </p:nvPr>
        </p:nvPicPr>
        <p:blipFill>
          <a:blip r:embed="rId2" cstate="print"/>
          <a:srcRect r="31901"/>
          <a:stretch>
            <a:fillRect/>
          </a:stretch>
        </p:blipFill>
        <p:spPr bwMode="auto">
          <a:xfrm>
            <a:off x="4251593" y="1725283"/>
            <a:ext cx="4509947" cy="327803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dirty="0" smtClean="0"/>
              <a:t>Le Contraste</a:t>
            </a:r>
            <a:endParaRPr lang="fr-FR" dirty="0"/>
          </a:p>
        </p:txBody>
      </p:sp>
      <p:sp>
        <p:nvSpPr>
          <p:cNvPr id="3" name="Espace réservé du contenu 2"/>
          <p:cNvSpPr>
            <a:spLocks noGrp="1"/>
          </p:cNvSpPr>
          <p:nvPr>
            <p:ph sz="half" idx="1"/>
          </p:nvPr>
        </p:nvSpPr>
        <p:spPr>
          <a:xfrm>
            <a:off x="0" y="1255144"/>
            <a:ext cx="4038600" cy="4093234"/>
          </a:xfrm>
        </p:spPr>
        <p:txBody>
          <a:bodyPr/>
          <a:lstStyle/>
          <a:p>
            <a:pPr marL="0" indent="0">
              <a:lnSpc>
                <a:spcPct val="150000"/>
              </a:lnSpc>
              <a:spcBef>
                <a:spcPts val="0"/>
              </a:spcBef>
              <a:buNone/>
            </a:pPr>
            <a:r>
              <a:rPr lang="fr-FR" sz="2400" dirty="0" smtClean="0"/>
              <a:t>L'unité doit être conçue comme la synthèse d'éléments opposés, et non pas comme une entité monotone. </a:t>
            </a:r>
          </a:p>
        </p:txBody>
      </p:sp>
      <p:pic>
        <p:nvPicPr>
          <p:cNvPr id="11266" name="Picture 2"/>
          <p:cNvPicPr>
            <a:picLocks noChangeAspect="1" noChangeArrowheads="1"/>
          </p:cNvPicPr>
          <p:nvPr/>
        </p:nvPicPr>
        <p:blipFill>
          <a:blip r:embed="rId2" cstate="print"/>
          <a:srcRect/>
          <a:stretch>
            <a:fillRect/>
          </a:stretch>
        </p:blipFill>
        <p:spPr bwMode="auto">
          <a:xfrm>
            <a:off x="4727275" y="1444873"/>
            <a:ext cx="3543211" cy="2579800"/>
          </a:xfrm>
          <a:prstGeom prst="rect">
            <a:avLst/>
          </a:prstGeom>
          <a:noFill/>
          <a:ln w="9525">
            <a:noFill/>
            <a:miter lim="800000"/>
            <a:headEnd/>
            <a:tailEnd/>
          </a:ln>
          <a:effectLst/>
        </p:spPr>
      </p:pic>
      <p:pic>
        <p:nvPicPr>
          <p:cNvPr id="11267" name="Picture 3"/>
          <p:cNvPicPr>
            <a:picLocks noGrp="1" noChangeAspect="1" noChangeArrowheads="1"/>
          </p:cNvPicPr>
          <p:nvPr>
            <p:ph sz="half" idx="2"/>
          </p:nvPr>
        </p:nvPicPr>
        <p:blipFill>
          <a:blip r:embed="rId3" cstate="print"/>
          <a:srcRect/>
          <a:stretch>
            <a:fillRect/>
          </a:stretch>
        </p:blipFill>
        <p:spPr bwMode="auto">
          <a:xfrm>
            <a:off x="4343243" y="4313207"/>
            <a:ext cx="4490206" cy="178444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dirty="0" smtClean="0"/>
              <a:t>Le Centre d’</a:t>
            </a:r>
            <a:r>
              <a:rPr lang="fr-FR" dirty="0" err="1" smtClean="0"/>
              <a:t>Intéret</a:t>
            </a:r>
            <a:endParaRPr lang="fr-FR" dirty="0"/>
          </a:p>
        </p:txBody>
      </p:sp>
      <p:sp>
        <p:nvSpPr>
          <p:cNvPr id="3" name="Espace réservé du contenu 2"/>
          <p:cNvSpPr>
            <a:spLocks noGrp="1"/>
          </p:cNvSpPr>
          <p:nvPr>
            <p:ph sz="half" idx="1"/>
          </p:nvPr>
        </p:nvSpPr>
        <p:spPr>
          <a:xfrm>
            <a:off x="276045" y="1324156"/>
            <a:ext cx="4175185" cy="4559060"/>
          </a:xfrm>
        </p:spPr>
        <p:txBody>
          <a:bodyPr/>
          <a:lstStyle/>
          <a:p>
            <a:pPr marL="0" indent="0">
              <a:lnSpc>
                <a:spcPct val="150000"/>
              </a:lnSpc>
              <a:spcBef>
                <a:spcPts val="0"/>
              </a:spcBef>
              <a:buNone/>
            </a:pPr>
            <a:r>
              <a:rPr lang="fr-FR" sz="2400" dirty="0" smtClean="0"/>
              <a:t>Pour qu'une composition dispose de l'unité requise, il est nécessaire qu'il y ait un centre visuel, c'est-à-dire, un point focal qui attirerait le regard et qui dominerait nettement l'ensemble.</a:t>
            </a:r>
          </a:p>
        </p:txBody>
      </p:sp>
      <p:pic>
        <p:nvPicPr>
          <p:cNvPr id="12290" name="Picture 2"/>
          <p:cNvPicPr>
            <a:picLocks noChangeAspect="1" noChangeArrowheads="1"/>
          </p:cNvPicPr>
          <p:nvPr/>
        </p:nvPicPr>
        <p:blipFill>
          <a:blip r:embed="rId2" cstate="print"/>
          <a:srcRect/>
          <a:stretch>
            <a:fillRect/>
          </a:stretch>
        </p:blipFill>
        <p:spPr bwMode="auto">
          <a:xfrm>
            <a:off x="5665218" y="1258921"/>
            <a:ext cx="2322842" cy="2865404"/>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5476245" y="4335028"/>
            <a:ext cx="2770607" cy="179399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dirty="0" smtClean="0"/>
              <a:t>Le Centre d’</a:t>
            </a:r>
            <a:r>
              <a:rPr lang="fr-FR" dirty="0" err="1" smtClean="0"/>
              <a:t>Intéret</a:t>
            </a:r>
            <a:endParaRPr lang="fr-FR" dirty="0"/>
          </a:p>
        </p:txBody>
      </p:sp>
      <p:sp>
        <p:nvSpPr>
          <p:cNvPr id="3" name="Espace réservé du contenu 2"/>
          <p:cNvSpPr>
            <a:spLocks noGrp="1"/>
          </p:cNvSpPr>
          <p:nvPr>
            <p:ph sz="half" idx="1"/>
          </p:nvPr>
        </p:nvSpPr>
        <p:spPr>
          <a:xfrm>
            <a:off x="276045" y="1324156"/>
            <a:ext cx="4175185" cy="4559060"/>
          </a:xfrm>
        </p:spPr>
        <p:txBody>
          <a:bodyPr/>
          <a:lstStyle/>
          <a:p>
            <a:pPr marL="0" indent="0">
              <a:lnSpc>
                <a:spcPct val="150000"/>
              </a:lnSpc>
              <a:spcBef>
                <a:spcPts val="0"/>
              </a:spcBef>
              <a:buNone/>
            </a:pPr>
            <a:r>
              <a:rPr lang="fr-FR" sz="2400" dirty="0" smtClean="0"/>
              <a:t>Le centre d'intérêt doit porter à la vue, en premier lieu, le plus important et ensuite, progressivement, les autres éléments, suivant leur ordre d'importance, et de telle sorte que ceux-ci servent de support à ceux-là.</a:t>
            </a:r>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630947" y="1508454"/>
            <a:ext cx="4038600" cy="2328562"/>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5162550" y="3930500"/>
            <a:ext cx="3067049" cy="234747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b="1" dirty="0" smtClean="0"/>
              <a:t>Équilibre</a:t>
            </a:r>
            <a:endParaRPr lang="fr-FR" dirty="0"/>
          </a:p>
        </p:txBody>
      </p:sp>
      <p:sp>
        <p:nvSpPr>
          <p:cNvPr id="3" name="Espace réservé du contenu 2"/>
          <p:cNvSpPr>
            <a:spLocks noGrp="1"/>
          </p:cNvSpPr>
          <p:nvPr>
            <p:ph sz="half" idx="1"/>
          </p:nvPr>
        </p:nvSpPr>
        <p:spPr>
          <a:xfrm>
            <a:off x="276045" y="1324156"/>
            <a:ext cx="4175185" cy="4559060"/>
          </a:xfrm>
        </p:spPr>
        <p:txBody>
          <a:bodyPr/>
          <a:lstStyle/>
          <a:p>
            <a:pPr marL="0" indent="0">
              <a:lnSpc>
                <a:spcPct val="150000"/>
              </a:lnSpc>
              <a:spcBef>
                <a:spcPts val="0"/>
              </a:spcBef>
              <a:buNone/>
            </a:pPr>
            <a:r>
              <a:rPr lang="fr-FR" sz="2400" dirty="0" smtClean="0"/>
              <a:t>Du point de vue de la physique, l'équilibre est l’état d'un corps dans lequel les forces qui opèrent sur lui se neutralisent mutuellement. </a:t>
            </a:r>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5024827" y="1328467"/>
            <a:ext cx="3482063" cy="283903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b="1" dirty="0" smtClean="0"/>
              <a:t>Équilibre</a:t>
            </a:r>
            <a:endParaRPr lang="fr-FR" dirty="0"/>
          </a:p>
        </p:txBody>
      </p:sp>
      <p:sp>
        <p:nvSpPr>
          <p:cNvPr id="3" name="Espace réservé du contenu 2"/>
          <p:cNvSpPr>
            <a:spLocks noGrp="1"/>
          </p:cNvSpPr>
          <p:nvPr>
            <p:ph sz="half" idx="1"/>
          </p:nvPr>
        </p:nvSpPr>
        <p:spPr>
          <a:xfrm>
            <a:off x="276045" y="1324156"/>
            <a:ext cx="4175185" cy="4559060"/>
          </a:xfrm>
        </p:spPr>
        <p:txBody>
          <a:bodyPr/>
          <a:lstStyle/>
          <a:p>
            <a:pPr marL="0" indent="0">
              <a:lnSpc>
                <a:spcPct val="150000"/>
              </a:lnSpc>
              <a:spcBef>
                <a:spcPts val="0"/>
              </a:spcBef>
              <a:buNone/>
            </a:pPr>
            <a:r>
              <a:rPr lang="fr-FR" sz="2400" dirty="0" smtClean="0"/>
              <a:t>On peut appliquer cette définition à l'équilibre visuel, sauf qu'ici il ne s'agit pas de l'équilibre d'un corps dans l'espace, mais de toutes les parties d'un ensemble donnée (figures) dans un champ bien défini (fond).</a:t>
            </a:r>
          </a:p>
        </p:txBody>
      </p:sp>
      <p:pic>
        <p:nvPicPr>
          <p:cNvPr id="15362" name="Picture 2"/>
          <p:cNvPicPr>
            <a:picLocks noGrp="1" noChangeAspect="1" noChangeArrowheads="1"/>
          </p:cNvPicPr>
          <p:nvPr>
            <p:ph sz="half" idx="2"/>
          </p:nvPr>
        </p:nvPicPr>
        <p:blipFill>
          <a:blip r:embed="rId2" cstate="print"/>
          <a:srcRect t="8298"/>
          <a:stretch>
            <a:fillRect/>
          </a:stretch>
        </p:blipFill>
        <p:spPr bwMode="auto">
          <a:xfrm>
            <a:off x="5497813" y="1017917"/>
            <a:ext cx="2352226" cy="3514067"/>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5589198" y="4658175"/>
            <a:ext cx="2209800" cy="16478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sz="3600" b="1" dirty="0" smtClean="0"/>
              <a:t>Équilibre axial ou symétrique</a:t>
            </a:r>
            <a:endParaRPr lang="fr-FR" sz="3600" dirty="0"/>
          </a:p>
        </p:txBody>
      </p:sp>
      <p:sp>
        <p:nvSpPr>
          <p:cNvPr id="3" name="Espace réservé du contenu 2"/>
          <p:cNvSpPr>
            <a:spLocks noGrp="1"/>
          </p:cNvSpPr>
          <p:nvPr>
            <p:ph sz="half" idx="1"/>
          </p:nvPr>
        </p:nvSpPr>
        <p:spPr>
          <a:xfrm>
            <a:off x="276045" y="1324156"/>
            <a:ext cx="4175185" cy="4559060"/>
          </a:xfrm>
        </p:spPr>
        <p:txBody>
          <a:bodyPr/>
          <a:lstStyle/>
          <a:p>
            <a:pPr marL="0" indent="0">
              <a:lnSpc>
                <a:spcPct val="150000"/>
              </a:lnSpc>
              <a:spcBef>
                <a:spcPts val="0"/>
              </a:spcBef>
              <a:buNone/>
            </a:pPr>
            <a:r>
              <a:rPr lang="fr-FR" sz="2000" dirty="0" smtClean="0"/>
              <a:t>Les points d'attraction dans ce cas là s'opposent suivant un axe central explicite. Dans ce type d'équilibre il existe un centre d'intérêt qui est, à la fois, le centre de la composition et qui sert comme axe de symétrie à des éléments identiques, à égale distance à chacun de ses côtés.</a:t>
            </a:r>
          </a:p>
        </p:txBody>
      </p:sp>
      <p:pic>
        <p:nvPicPr>
          <p:cNvPr id="16387" name="Picture 3"/>
          <p:cNvPicPr>
            <a:picLocks noGrp="1" noChangeAspect="1" noChangeArrowheads="1"/>
          </p:cNvPicPr>
          <p:nvPr>
            <p:ph sz="half" idx="2"/>
          </p:nvPr>
        </p:nvPicPr>
        <p:blipFill>
          <a:blip r:embed="rId2" cstate="print"/>
          <a:srcRect/>
          <a:stretch>
            <a:fillRect/>
          </a:stretch>
        </p:blipFill>
        <p:spPr bwMode="auto">
          <a:xfrm>
            <a:off x="4350053" y="1982967"/>
            <a:ext cx="4335400" cy="231298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sz="3600" b="1" dirty="0" smtClean="0"/>
              <a:t>Équilibre occulte ou asymétrique</a:t>
            </a:r>
            <a:r>
              <a:rPr lang="fr-FR" sz="3600" dirty="0" smtClean="0"/>
              <a:t/>
            </a:r>
            <a:br>
              <a:rPr lang="fr-FR" sz="3600" dirty="0" smtClean="0"/>
            </a:br>
            <a:endParaRPr lang="fr-FR" sz="3600" dirty="0"/>
          </a:p>
        </p:txBody>
      </p:sp>
      <p:sp>
        <p:nvSpPr>
          <p:cNvPr id="3" name="Espace réservé du contenu 2"/>
          <p:cNvSpPr>
            <a:spLocks noGrp="1"/>
          </p:cNvSpPr>
          <p:nvPr>
            <p:ph sz="half" idx="1"/>
          </p:nvPr>
        </p:nvSpPr>
        <p:spPr>
          <a:xfrm>
            <a:off x="276046" y="1324156"/>
            <a:ext cx="3743864" cy="4559060"/>
          </a:xfrm>
        </p:spPr>
        <p:txBody>
          <a:bodyPr/>
          <a:lstStyle/>
          <a:p>
            <a:pPr marL="0" indent="0">
              <a:lnSpc>
                <a:spcPct val="150000"/>
              </a:lnSpc>
              <a:spcBef>
                <a:spcPts val="0"/>
              </a:spcBef>
              <a:buNone/>
            </a:pPr>
            <a:r>
              <a:rPr lang="fr-FR" sz="2000" dirty="0" smtClean="0"/>
              <a:t>Les points d'attraction dans ce cas là s'opposent suivant une égalité qui n'est pas assurée au premier degré mais "ressentie" entre les parties. Il n'y a pas d'axes explicites, mais il est essentiel qu'il y ait un centre d'intérêt important.</a:t>
            </a:r>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4636444" y="1948283"/>
            <a:ext cx="3768285" cy="291701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sz="3600" b="1" dirty="0" smtClean="0"/>
              <a:t>Rythme</a:t>
            </a:r>
            <a:r>
              <a:rPr lang="fr-FR" sz="3600" dirty="0" smtClean="0"/>
              <a:t/>
            </a:r>
            <a:br>
              <a:rPr lang="fr-FR" sz="3600" dirty="0" smtClean="0"/>
            </a:br>
            <a:r>
              <a:rPr lang="fr-FR" sz="3600" dirty="0" smtClean="0"/>
              <a:t/>
            </a:r>
            <a:br>
              <a:rPr lang="fr-FR" sz="3600" dirty="0" smtClean="0"/>
            </a:br>
            <a:endParaRPr lang="fr-FR" sz="3600" dirty="0"/>
          </a:p>
        </p:txBody>
      </p:sp>
      <p:sp>
        <p:nvSpPr>
          <p:cNvPr id="3" name="Espace réservé du contenu 2"/>
          <p:cNvSpPr>
            <a:spLocks noGrp="1"/>
          </p:cNvSpPr>
          <p:nvPr>
            <p:ph sz="half" idx="1"/>
          </p:nvPr>
        </p:nvSpPr>
        <p:spPr>
          <a:xfrm>
            <a:off x="276046" y="1324156"/>
            <a:ext cx="3743864" cy="4559060"/>
          </a:xfrm>
        </p:spPr>
        <p:txBody>
          <a:bodyPr/>
          <a:lstStyle/>
          <a:p>
            <a:pPr marL="0" indent="0">
              <a:lnSpc>
                <a:spcPct val="150000"/>
              </a:lnSpc>
              <a:spcBef>
                <a:spcPts val="0"/>
              </a:spcBef>
              <a:buNone/>
            </a:pPr>
            <a:r>
              <a:rPr lang="fr-FR" sz="2000" dirty="0" smtClean="0"/>
              <a:t>Le rythme est une répétition dans laquelle s'alternent différents éléments. Le rythme diffère de la répétition simple qui n'est qu'une récurrence prévue.</a:t>
            </a:r>
          </a:p>
          <a:p>
            <a:pPr marL="0" indent="0">
              <a:lnSpc>
                <a:spcPct val="150000"/>
              </a:lnSpc>
              <a:spcBef>
                <a:spcPts val="0"/>
              </a:spcBef>
              <a:buNone/>
            </a:pPr>
            <a:endParaRPr lang="fr-FR" sz="2000" dirty="0" smtClean="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129303" y="1453968"/>
            <a:ext cx="4743396" cy="116846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4281534" y="3015022"/>
            <a:ext cx="4367975" cy="204005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sz="3600" b="1" dirty="0" smtClean="0"/>
              <a:t>Proportion</a:t>
            </a: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endParaRPr lang="fr-FR" sz="3600" dirty="0"/>
          </a:p>
        </p:txBody>
      </p:sp>
      <p:sp>
        <p:nvSpPr>
          <p:cNvPr id="3" name="Espace réservé du contenu 2"/>
          <p:cNvSpPr>
            <a:spLocks noGrp="1"/>
          </p:cNvSpPr>
          <p:nvPr>
            <p:ph sz="half" idx="1"/>
          </p:nvPr>
        </p:nvSpPr>
        <p:spPr>
          <a:xfrm>
            <a:off x="276046" y="1324156"/>
            <a:ext cx="3743864" cy="4559060"/>
          </a:xfrm>
        </p:spPr>
        <p:txBody>
          <a:bodyPr/>
          <a:lstStyle/>
          <a:p>
            <a:pPr marL="0" indent="0">
              <a:lnSpc>
                <a:spcPct val="150000"/>
              </a:lnSpc>
              <a:spcBef>
                <a:spcPts val="0"/>
              </a:spcBef>
              <a:buNone/>
            </a:pPr>
            <a:r>
              <a:rPr lang="fr-FR" sz="2000" dirty="0" smtClean="0"/>
              <a:t>Dans toute composition est impliquée une analyse de proportions, basée sur tes relations des dimensions des parties entre elles ainsi qu'entre les différentes parties et te tout (l'ensemble).</a:t>
            </a:r>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4856193" y="1600200"/>
            <a:ext cx="3622614"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La Beauté</a:t>
            </a:r>
          </a:p>
          <a:p>
            <a:pPr marL="457200" indent="-457200">
              <a:buFont typeface="Arial" pitchFamily="34" charset="0"/>
              <a:buChar char="•"/>
            </a:pPr>
            <a:r>
              <a:rPr lang="fr-FR" sz="2400" dirty="0" smtClean="0"/>
              <a:t>Le beau ou la beauté est une notion abstraite liée à de nombreux aspects de l'existence humaine.</a:t>
            </a:r>
          </a:p>
          <a:p>
            <a:pPr marL="457200" indent="-457200">
              <a:buFont typeface="Arial" pitchFamily="34" charset="0"/>
              <a:buChar char="•"/>
            </a:pPr>
            <a:r>
              <a:rPr lang="fr-FR" sz="2400" dirty="0" smtClean="0"/>
              <a:t>Le beau est communément défini comme la caractéristique d'une chose qui au travers d'une expérience sensorielle (perception) ou intellectuelle procure une sensation de plaisir ou un sentiment de satisfaction  </a:t>
            </a:r>
          </a:p>
          <a:p>
            <a:pPr marL="457200" indent="-457200">
              <a:buFont typeface="Arial" pitchFamily="34" charset="0"/>
              <a:buChar char="•"/>
            </a:pPr>
            <a:r>
              <a:rPr lang="fr-FR" sz="2400" dirty="0" smtClean="0"/>
              <a:t>la beauté provient par exemple de manifestations telles que la forme, l'aspect visuel, le mouvement, le son.</a:t>
            </a:r>
          </a:p>
          <a:p>
            <a:pPr marL="457200" indent="-457200">
              <a:buNone/>
            </a:pPr>
            <a:endParaRPr lang="fr-FR" sz="2400" dirty="0"/>
          </a:p>
        </p:txBody>
      </p:sp>
      <p:sp>
        <p:nvSpPr>
          <p:cNvPr id="5" name="Espace réservé du contenu 4"/>
          <p:cNvSpPr>
            <a:spLocks noGrp="1"/>
          </p:cNvSpPr>
          <p:nvPr>
            <p:ph sz="quarter" idx="3"/>
          </p:nvPr>
        </p:nvSpPr>
        <p:spPr>
          <a:xfrm>
            <a:off x="4648200" y="5486400"/>
            <a:ext cx="4038600" cy="639763"/>
          </a:xfrm>
        </p:spPr>
        <p:txBody>
          <a:bodyPr/>
          <a:lstStyle/>
          <a:p>
            <a:endParaRPr lang="fr-FR" dirty="0"/>
          </a:p>
        </p:txBody>
      </p:sp>
      <p:sp>
        <p:nvSpPr>
          <p:cNvPr id="6" name="Espace réservé du contenu 5"/>
          <p:cNvSpPr>
            <a:spLocks noGrp="1"/>
          </p:cNvSpPr>
          <p:nvPr>
            <p:ph sz="quarter" idx="2"/>
          </p:nvPr>
        </p:nvSpPr>
        <p:spPr>
          <a:xfrm>
            <a:off x="231475" y="5348376"/>
            <a:ext cx="4038600" cy="818701"/>
          </a:xfrm>
        </p:spPr>
        <p:txBody>
          <a:bodyPr/>
          <a:lstStyle/>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958" y="396814"/>
            <a:ext cx="8229600" cy="655608"/>
          </a:xfrm>
        </p:spPr>
        <p:txBody>
          <a:bodyPr/>
          <a:lstStyle/>
          <a:p>
            <a:r>
              <a:rPr lang="fr-FR" sz="3600" b="1" dirty="0" smtClean="0"/>
              <a:t>Échelle</a:t>
            </a: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endParaRPr lang="fr-FR" sz="3600" dirty="0"/>
          </a:p>
        </p:txBody>
      </p:sp>
      <p:sp>
        <p:nvSpPr>
          <p:cNvPr id="3" name="Espace réservé du contenu 2"/>
          <p:cNvSpPr>
            <a:spLocks noGrp="1"/>
          </p:cNvSpPr>
          <p:nvPr>
            <p:ph sz="half" idx="1"/>
          </p:nvPr>
        </p:nvSpPr>
        <p:spPr>
          <a:xfrm>
            <a:off x="241540" y="892836"/>
            <a:ext cx="4244196" cy="5214666"/>
          </a:xfrm>
        </p:spPr>
        <p:txBody>
          <a:bodyPr/>
          <a:lstStyle/>
          <a:p>
            <a:pPr marL="0" indent="0">
              <a:lnSpc>
                <a:spcPct val="150000"/>
              </a:lnSpc>
              <a:spcBef>
                <a:spcPts val="0"/>
              </a:spcBef>
              <a:buNone/>
            </a:pPr>
            <a:r>
              <a:rPr lang="fr-FR" sz="2000" dirty="0" smtClean="0"/>
              <a:t>Une composition intérieure n'a de valeur que par les relations qui existent entre les différentes parties qui la composent, indépendamment du spectateur. Le caractère de chaque ambiance ou espace est déterminé par un élément fondamental : l'échelle humaine. C'est-à-dire, la relation entre les éléments de  environnement spatial et de celles de l'homme.</a:t>
            </a:r>
          </a:p>
        </p:txBody>
      </p:sp>
      <p:pic>
        <p:nvPicPr>
          <p:cNvPr id="20482" name="Picture 2"/>
          <p:cNvPicPr>
            <a:picLocks noGrp="1" noChangeAspect="1" noChangeArrowheads="1"/>
          </p:cNvPicPr>
          <p:nvPr>
            <p:ph sz="half" idx="2"/>
          </p:nvPr>
        </p:nvPicPr>
        <p:blipFill>
          <a:blip r:embed="rId2" cstate="print"/>
          <a:srcRect/>
          <a:stretch>
            <a:fillRect/>
          </a:stretch>
        </p:blipFill>
        <p:spPr bwMode="auto">
          <a:xfrm>
            <a:off x="4900612" y="1986756"/>
            <a:ext cx="3533775" cy="37528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72861"/>
            <a:ext cx="9143999" cy="3347048"/>
          </a:xfrm>
        </p:spPr>
        <p:txBody>
          <a:bodyPr/>
          <a:lstStyle/>
          <a:p>
            <a:pPr algn="ctr">
              <a:buNone/>
            </a:pPr>
            <a:r>
              <a:rPr lang="fr-FR" sz="2400" dirty="0" smtClean="0"/>
              <a:t>Il ne peut pas apprécier les formes s'il ne les perçoit pas depuis plusieurs angles. Ceci signifie qu'il ne s'agit pas d'un système statique de relations, mais de toute une série de systèmes d'interrelations.</a:t>
            </a:r>
            <a:endParaRPr lang="fr-FR" sz="2400" dirty="0"/>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1138687" y="2523567"/>
            <a:ext cx="1587260" cy="376360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778371" y="2501660"/>
            <a:ext cx="1591346" cy="3779446"/>
          </a:xfrm>
          <a:prstGeom prst="rect">
            <a:avLst/>
          </a:prstGeom>
          <a:noFill/>
          <a:ln w="9525">
            <a:noFill/>
            <a:miter lim="800000"/>
            <a:headEnd/>
            <a:tailEnd/>
          </a:ln>
          <a:effectLst/>
        </p:spPr>
      </p:pic>
      <p:pic>
        <p:nvPicPr>
          <p:cNvPr id="7172" name="Picture 4"/>
          <p:cNvPicPr>
            <a:picLocks noGrp="1" noChangeAspect="1" noChangeArrowheads="1"/>
          </p:cNvPicPr>
          <p:nvPr>
            <p:ph sz="quarter" idx="3"/>
          </p:nvPr>
        </p:nvPicPr>
        <p:blipFill>
          <a:blip r:embed="rId4" cstate="print"/>
          <a:srcRect/>
          <a:stretch>
            <a:fillRect/>
          </a:stretch>
        </p:blipFill>
        <p:spPr bwMode="auto">
          <a:xfrm>
            <a:off x="6463840" y="2447251"/>
            <a:ext cx="1575979" cy="381552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La Beauté Suite</a:t>
            </a:r>
          </a:p>
          <a:p>
            <a:pPr marL="457200" indent="-457200">
              <a:buFont typeface="Arial" pitchFamily="34" charset="0"/>
              <a:buChar char="•"/>
            </a:pPr>
            <a:r>
              <a:rPr lang="fr-FR" sz="2400" dirty="0" smtClean="0"/>
              <a:t> le beau est associé au vrai et au bien (Islam) </a:t>
            </a:r>
          </a:p>
          <a:p>
            <a:pPr marL="457200" indent="-457200">
              <a:buFont typeface="Arial" pitchFamily="34" charset="0"/>
              <a:buChar char="•"/>
            </a:pPr>
            <a:r>
              <a:rPr lang="fr-FR" sz="2400" dirty="0" smtClean="0"/>
              <a:t>le sens de la beauté des formes est inséparable de leur pureté</a:t>
            </a:r>
          </a:p>
          <a:p>
            <a:pPr marL="457200" indent="-457200">
              <a:buFont typeface="Arial" pitchFamily="34" charset="0"/>
              <a:buChar char="•"/>
            </a:pPr>
            <a:r>
              <a:rPr lang="fr-FR" sz="2400" dirty="0" smtClean="0"/>
              <a:t>C'est seulement la </a:t>
            </a:r>
            <a:r>
              <a:rPr lang="fr-FR" sz="2400" dirty="0" err="1" smtClean="0"/>
              <a:t>proportionalité</a:t>
            </a:r>
            <a:r>
              <a:rPr lang="fr-FR" sz="2400" dirty="0" smtClean="0"/>
              <a:t> qui fait la beauté  </a:t>
            </a:r>
          </a:p>
          <a:p>
            <a:pPr marL="457200" indent="-457200">
              <a:buFont typeface="Arial" pitchFamily="34" charset="0"/>
              <a:buChar char="•"/>
            </a:pPr>
            <a:r>
              <a:rPr lang="fr-FR" sz="2400" dirty="0" smtClean="0"/>
              <a:t>la proportion est assurément l'un des attributs essentiels du beau, voire son essence</a:t>
            </a:r>
          </a:p>
          <a:p>
            <a:pPr marL="457200" indent="-457200">
              <a:buFont typeface="Arial" pitchFamily="34" charset="0"/>
              <a:buChar char="•"/>
            </a:pPr>
            <a:endParaRPr lang="fr-FR" sz="2400" dirty="0" smtClean="0"/>
          </a:p>
          <a:p>
            <a:pPr marL="457200" indent="-457200">
              <a:buNone/>
            </a:pPr>
            <a:endParaRPr lang="fr-FR" sz="2400" dirty="0"/>
          </a:p>
        </p:txBody>
      </p:sp>
      <p:pic>
        <p:nvPicPr>
          <p:cNvPr id="7" name="Picture 6" descr="C:\My Documents\Nicole\Pictures\In Text Spiral 4.jpg"/>
          <p:cNvPicPr>
            <a:picLocks noChangeAspect="1" noChangeArrowheads="1"/>
          </p:cNvPicPr>
          <p:nvPr/>
        </p:nvPicPr>
        <p:blipFill>
          <a:blip r:embed="rId2" cstate="print"/>
          <a:srcRect/>
          <a:stretch>
            <a:fillRect/>
          </a:stretch>
        </p:blipFill>
        <p:spPr bwMode="auto">
          <a:xfrm>
            <a:off x="1278147" y="3562859"/>
            <a:ext cx="2707257" cy="2564770"/>
          </a:xfrm>
          <a:prstGeom prst="rect">
            <a:avLst/>
          </a:prstGeom>
          <a:noFill/>
          <a:ln w="9525">
            <a:noFill/>
            <a:miter lim="800000"/>
            <a:headEnd/>
            <a:tailEnd/>
          </a:ln>
        </p:spPr>
      </p:pic>
      <p:pic>
        <p:nvPicPr>
          <p:cNvPr id="8" name="Picture 4" descr="C:\My Documents\Nicole\Pictures\Background 2 Spiral.jpg"/>
          <p:cNvPicPr>
            <a:picLocks noChangeAspect="1" noChangeArrowheads="1"/>
          </p:cNvPicPr>
          <p:nvPr/>
        </p:nvPicPr>
        <p:blipFill>
          <a:blip r:embed="rId3" cstate="print"/>
          <a:srcRect/>
          <a:stretch>
            <a:fillRect/>
          </a:stretch>
        </p:blipFill>
        <p:spPr bwMode="auto">
          <a:xfrm>
            <a:off x="5484962" y="3572881"/>
            <a:ext cx="2589362" cy="24686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La Section d’Or et la suite de </a:t>
            </a:r>
            <a:r>
              <a:rPr lang="fr-FR" sz="2800" b="1" i="1" dirty="0" err="1" smtClean="0">
                <a:solidFill>
                  <a:srgbClr val="FFFF00"/>
                </a:solidFill>
              </a:rPr>
              <a:t>Fibonacci</a:t>
            </a:r>
            <a:endParaRPr lang="fr-FR" sz="2800" b="1" i="1" dirty="0" smtClean="0">
              <a:solidFill>
                <a:srgbClr val="FFFF00"/>
              </a:solidFill>
            </a:endParaRPr>
          </a:p>
          <a:p>
            <a:pPr marL="457200" indent="-457200">
              <a:buFont typeface="Arial" pitchFamily="34" charset="0"/>
              <a:buChar char="•"/>
            </a:pPr>
            <a:r>
              <a:rPr lang="fr-FR" sz="2400" dirty="0" smtClean="0"/>
              <a:t>Leonardo </a:t>
            </a:r>
            <a:r>
              <a:rPr lang="fr-FR" sz="2400" dirty="0" err="1" smtClean="0"/>
              <a:t>Fibonacci</a:t>
            </a:r>
            <a:r>
              <a:rPr lang="fr-FR" sz="2400" dirty="0" smtClean="0"/>
              <a:t> est un mathématicien italien</a:t>
            </a:r>
          </a:p>
          <a:p>
            <a:pPr marL="457200" indent="-457200">
              <a:buFont typeface="Arial" pitchFamily="34" charset="0"/>
              <a:buChar char="•"/>
            </a:pPr>
            <a:r>
              <a:rPr lang="fr-FR" sz="2400" dirty="0" err="1" smtClean="0"/>
              <a:t>Fibonacci</a:t>
            </a:r>
            <a:r>
              <a:rPr lang="fr-FR" sz="2400" dirty="0" smtClean="0"/>
              <a:t> introduit le système de notation Arabe en Europe</a:t>
            </a:r>
          </a:p>
          <a:p>
            <a:pPr marL="457200" indent="-457200">
              <a:buFont typeface="Arial" pitchFamily="34" charset="0"/>
              <a:buChar char="•"/>
            </a:pPr>
            <a:r>
              <a:rPr lang="fr-FR" sz="2400" dirty="0" smtClean="0"/>
              <a:t>Ses Livres</a:t>
            </a:r>
          </a:p>
          <a:p>
            <a:pPr marL="457200" indent="-457200">
              <a:buFont typeface="Arial" pitchFamily="34" charset="0"/>
              <a:buChar char="•"/>
            </a:pPr>
            <a:r>
              <a:rPr lang="en-US" sz="2400" dirty="0" err="1" smtClean="0"/>
              <a:t>Liber</a:t>
            </a:r>
            <a:r>
              <a:rPr lang="en-US" sz="2400" dirty="0" smtClean="0"/>
              <a:t> </a:t>
            </a:r>
            <a:r>
              <a:rPr lang="en-US" sz="2400" dirty="0" err="1" smtClean="0"/>
              <a:t>Abbaci</a:t>
            </a:r>
            <a:r>
              <a:rPr lang="en-US" sz="2400" dirty="0" smtClean="0"/>
              <a:t> (Le </a:t>
            </a:r>
            <a:r>
              <a:rPr lang="en-US" sz="2400" dirty="0" err="1" smtClean="0"/>
              <a:t>livre</a:t>
            </a:r>
            <a:r>
              <a:rPr lang="en-US" sz="2400" dirty="0" smtClean="0"/>
              <a:t> de </a:t>
            </a:r>
            <a:r>
              <a:rPr lang="en-US" sz="2400" dirty="0" err="1" smtClean="0"/>
              <a:t>Calcul</a:t>
            </a:r>
            <a:r>
              <a:rPr lang="en-US" sz="2400" dirty="0" smtClean="0"/>
              <a:t>) </a:t>
            </a:r>
            <a:r>
              <a:rPr lang="en-US" sz="2400" dirty="0" err="1" smtClean="0"/>
              <a:t>ecrit</a:t>
            </a:r>
            <a:r>
              <a:rPr lang="en-US" sz="2400" dirty="0" smtClean="0"/>
              <a:t> en 1202</a:t>
            </a:r>
          </a:p>
          <a:p>
            <a:pPr marL="457200" indent="-457200">
              <a:buFont typeface="Arial" pitchFamily="34" charset="0"/>
              <a:buChar char="•"/>
            </a:pPr>
            <a:r>
              <a:rPr lang="en-US" sz="2400" dirty="0" err="1" smtClean="0"/>
              <a:t>Practica</a:t>
            </a:r>
            <a:r>
              <a:rPr lang="en-US" sz="2400" dirty="0" smtClean="0"/>
              <a:t> </a:t>
            </a:r>
            <a:r>
              <a:rPr lang="en-US" sz="2400" dirty="0" err="1" smtClean="0"/>
              <a:t>geometriae</a:t>
            </a:r>
            <a:r>
              <a:rPr lang="en-US" sz="2400" dirty="0" smtClean="0"/>
              <a:t> (</a:t>
            </a:r>
            <a:r>
              <a:rPr lang="en-US" sz="2400" dirty="0" err="1" smtClean="0"/>
              <a:t>Géométrie</a:t>
            </a:r>
            <a:r>
              <a:rPr lang="en-US" sz="2400" dirty="0" smtClean="0"/>
              <a:t> </a:t>
            </a:r>
            <a:r>
              <a:rPr lang="en-US" sz="2400" dirty="0" err="1" smtClean="0"/>
              <a:t>Pratique</a:t>
            </a:r>
            <a:r>
              <a:rPr lang="en-US" sz="2400" dirty="0" smtClean="0"/>
              <a:t>) </a:t>
            </a:r>
            <a:r>
              <a:rPr lang="en-US" sz="2400" dirty="0" err="1" smtClean="0"/>
              <a:t>Ecrit</a:t>
            </a:r>
            <a:r>
              <a:rPr lang="en-US" sz="2400" dirty="0" smtClean="0"/>
              <a:t> en 1220</a:t>
            </a:r>
          </a:p>
          <a:p>
            <a:pPr marL="457200" indent="-457200">
              <a:buFont typeface="Arial" pitchFamily="34" charset="0"/>
              <a:buChar char="•"/>
            </a:pPr>
            <a:r>
              <a:rPr lang="en-US" sz="2400" dirty="0" smtClean="0"/>
              <a:t> </a:t>
            </a:r>
            <a:r>
              <a:rPr lang="en-US" sz="2400" dirty="0" err="1" smtClean="0"/>
              <a:t>Liber</a:t>
            </a:r>
            <a:r>
              <a:rPr lang="en-US" sz="2400" dirty="0" smtClean="0"/>
              <a:t> </a:t>
            </a:r>
            <a:r>
              <a:rPr lang="en-US" sz="2400" dirty="0" err="1" smtClean="0"/>
              <a:t>quadratorum</a:t>
            </a:r>
            <a:r>
              <a:rPr lang="en-US" sz="2400" dirty="0" smtClean="0"/>
              <a:t> (Le </a:t>
            </a:r>
            <a:r>
              <a:rPr lang="en-US" sz="2400" dirty="0" err="1" smtClean="0"/>
              <a:t>livre</a:t>
            </a:r>
            <a:r>
              <a:rPr lang="en-US" sz="2400" dirty="0" smtClean="0"/>
              <a:t> des </a:t>
            </a:r>
            <a:r>
              <a:rPr lang="en-US" sz="2400" dirty="0" err="1" smtClean="0"/>
              <a:t>carrés</a:t>
            </a:r>
            <a:r>
              <a:rPr lang="en-US" sz="2400" dirty="0" smtClean="0"/>
              <a:t>) </a:t>
            </a:r>
            <a:r>
              <a:rPr lang="en-US" sz="2400" dirty="0" err="1" smtClean="0"/>
              <a:t>Ecrit</a:t>
            </a:r>
            <a:r>
              <a:rPr lang="en-US" sz="2400" dirty="0" smtClean="0"/>
              <a:t> en 1225</a:t>
            </a:r>
          </a:p>
          <a:p>
            <a:pPr marL="457200" indent="-457200">
              <a:buFont typeface="Arial" pitchFamily="34" charset="0"/>
              <a:buChar char="•"/>
            </a:pPr>
            <a:endParaRPr lang="en-US" sz="2400" dirty="0" smtClean="0"/>
          </a:p>
          <a:p>
            <a:pPr marL="457200" indent="-457200">
              <a:buFont typeface="Arial" pitchFamily="34" charset="0"/>
              <a:buChar char="•"/>
            </a:pPr>
            <a:endParaRPr lang="fr-FR" sz="2400" dirty="0" smtClean="0"/>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pic>
        <p:nvPicPr>
          <p:cNvPr id="5" name="Picture 5" descr="C:\My Documents\Nicole\Pictures\Fibonacci.jpg"/>
          <p:cNvPicPr>
            <a:picLocks noChangeAspect="1" noChangeArrowheads="1"/>
          </p:cNvPicPr>
          <p:nvPr/>
        </p:nvPicPr>
        <p:blipFill>
          <a:blip r:embed="rId2" cstate="print"/>
          <a:srcRect/>
          <a:stretch>
            <a:fillRect/>
          </a:stretch>
        </p:blipFill>
        <p:spPr bwMode="auto">
          <a:xfrm>
            <a:off x="3325483" y="4057485"/>
            <a:ext cx="1867619" cy="22714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La Suite de </a:t>
            </a:r>
            <a:r>
              <a:rPr lang="fr-FR" sz="2800" b="1" i="1" dirty="0" err="1" smtClean="0">
                <a:solidFill>
                  <a:srgbClr val="FFFF00"/>
                </a:solidFill>
              </a:rPr>
              <a:t>Fibonacci</a:t>
            </a:r>
            <a:endParaRPr lang="fr-FR" sz="2800" b="1" i="1" dirty="0" smtClean="0">
              <a:solidFill>
                <a:srgbClr val="FFFF00"/>
              </a:solidFill>
            </a:endParaRPr>
          </a:p>
          <a:p>
            <a:pPr marL="457200" indent="-457200">
              <a:buNone/>
            </a:pPr>
            <a:endParaRPr lang="en-US" sz="2400" dirty="0" smtClean="0"/>
          </a:p>
          <a:p>
            <a:pPr eaLnBrk="1" hangingPunct="1"/>
            <a:r>
              <a:rPr lang="en-US" altLang="zh-CN" sz="2400" dirty="0" err="1" smtClean="0"/>
              <a:t>Introduite</a:t>
            </a:r>
            <a:r>
              <a:rPr lang="en-US" altLang="zh-CN" sz="2400" dirty="0" smtClean="0"/>
              <a:t> </a:t>
            </a:r>
            <a:r>
              <a:rPr lang="en-US" altLang="zh-CN" sz="2400" dirty="0" err="1" smtClean="0"/>
              <a:t>dans</a:t>
            </a:r>
            <a:r>
              <a:rPr lang="en-US" altLang="zh-CN" sz="2400" dirty="0" smtClean="0"/>
              <a:t> son </a:t>
            </a:r>
            <a:r>
              <a:rPr lang="en-US" altLang="zh-CN" sz="2400" dirty="0" err="1" smtClean="0"/>
              <a:t>livre</a:t>
            </a:r>
            <a:r>
              <a:rPr lang="en-US" altLang="zh-CN" sz="2400" dirty="0" smtClean="0"/>
              <a:t>  le </a:t>
            </a:r>
            <a:r>
              <a:rPr lang="en-US" altLang="zh-CN" sz="2400" b="1" i="1" dirty="0" err="1" smtClean="0"/>
              <a:t>Livre</a:t>
            </a:r>
            <a:r>
              <a:rPr lang="en-US" altLang="zh-CN" sz="2400" b="1" i="1" dirty="0" smtClean="0"/>
              <a:t> de </a:t>
            </a:r>
            <a:r>
              <a:rPr lang="en-US" altLang="zh-CN" sz="2400" b="1" i="1" dirty="0" err="1" smtClean="0"/>
              <a:t>Calcul</a:t>
            </a:r>
            <a:endParaRPr lang="en-US" altLang="zh-CN" sz="2400" b="1" i="1" dirty="0" smtClean="0"/>
          </a:p>
          <a:p>
            <a:pPr eaLnBrk="1" hangingPunct="1"/>
            <a:r>
              <a:rPr lang="en-US" altLang="zh-CN" sz="2400" dirty="0" smtClean="0"/>
              <a:t>La suite commence par  0 et 1</a:t>
            </a:r>
          </a:p>
          <a:p>
            <a:pPr eaLnBrk="1" hangingPunct="1"/>
            <a:r>
              <a:rPr lang="en-US" altLang="zh-CN" sz="2400" dirty="0" smtClean="0"/>
              <a:t>Le </a:t>
            </a:r>
            <a:r>
              <a:rPr lang="en-US" altLang="zh-CN" sz="2400" dirty="0" err="1" smtClean="0"/>
              <a:t>nombre</a:t>
            </a:r>
            <a:r>
              <a:rPr lang="en-US" altLang="zh-CN" sz="2400" dirty="0" smtClean="0"/>
              <a:t>  </a:t>
            </a:r>
            <a:r>
              <a:rPr lang="en-US" altLang="zh-CN" sz="2400" dirty="0" err="1" smtClean="0"/>
              <a:t>suivant</a:t>
            </a:r>
            <a:r>
              <a:rPr lang="en-US" altLang="zh-CN" sz="2400" dirty="0" smtClean="0"/>
              <a:t> </a:t>
            </a:r>
            <a:r>
              <a:rPr lang="en-US" altLang="zh-CN" sz="2400" dirty="0" err="1" smtClean="0"/>
              <a:t>est</a:t>
            </a:r>
            <a:r>
              <a:rPr lang="en-US" altLang="zh-CN" sz="2400" dirty="0" smtClean="0"/>
              <a:t> la </a:t>
            </a:r>
            <a:r>
              <a:rPr lang="en-US" altLang="zh-CN" sz="2400" dirty="0" err="1" smtClean="0"/>
              <a:t>somme</a:t>
            </a:r>
            <a:r>
              <a:rPr lang="en-US" altLang="zh-CN" sz="2400" dirty="0" smtClean="0"/>
              <a:t> des </a:t>
            </a:r>
            <a:r>
              <a:rPr lang="en-US" altLang="zh-CN" sz="2400" dirty="0" err="1" smtClean="0"/>
              <a:t>deux</a:t>
            </a:r>
            <a:r>
              <a:rPr lang="en-US" altLang="zh-CN" sz="2400" dirty="0" smtClean="0"/>
              <a:t> </a:t>
            </a:r>
            <a:r>
              <a:rPr lang="en-US" altLang="zh-CN" sz="2400" dirty="0" err="1" smtClean="0"/>
              <a:t>derniers</a:t>
            </a:r>
            <a:r>
              <a:rPr lang="en-US" altLang="zh-CN" sz="2400" dirty="0" smtClean="0"/>
              <a:t> </a:t>
            </a:r>
            <a:r>
              <a:rPr lang="en-US" altLang="zh-CN" sz="2400" dirty="0" err="1" smtClean="0"/>
              <a:t>nombres</a:t>
            </a:r>
            <a:endParaRPr lang="en-US" altLang="zh-CN" sz="2400" dirty="0" smtClean="0"/>
          </a:p>
          <a:p>
            <a:pPr eaLnBrk="1" hangingPunct="1"/>
            <a:r>
              <a:rPr lang="en-US" altLang="zh-CN" sz="2400" dirty="0" smtClean="0"/>
              <a:t>Le </a:t>
            </a:r>
            <a:r>
              <a:rPr lang="en-US" altLang="zh-CN" sz="2400" dirty="0" err="1" smtClean="0"/>
              <a:t>nombre</a:t>
            </a:r>
            <a:r>
              <a:rPr lang="en-US" altLang="zh-CN" sz="2400" dirty="0" smtClean="0"/>
              <a:t> </a:t>
            </a:r>
            <a:r>
              <a:rPr lang="en-US" altLang="zh-CN" sz="2400" dirty="0" err="1" smtClean="0"/>
              <a:t>obtenu</a:t>
            </a:r>
            <a:r>
              <a:rPr lang="en-US" altLang="zh-CN" sz="2400" dirty="0" smtClean="0"/>
              <a:t> </a:t>
            </a:r>
            <a:r>
              <a:rPr lang="en-US" altLang="zh-CN" sz="2400" dirty="0" err="1" smtClean="0"/>
              <a:t>est</a:t>
            </a:r>
            <a:r>
              <a:rPr lang="en-US" altLang="zh-CN" sz="2400" dirty="0" smtClean="0"/>
              <a:t> le </a:t>
            </a:r>
            <a:r>
              <a:rPr lang="en-US" altLang="zh-CN" sz="2400" dirty="0" err="1" smtClean="0"/>
              <a:t>nombre</a:t>
            </a:r>
            <a:r>
              <a:rPr lang="en-US" altLang="zh-CN" sz="2400" dirty="0" smtClean="0"/>
              <a:t> </a:t>
            </a:r>
            <a:r>
              <a:rPr lang="en-US" altLang="zh-CN" sz="2400" dirty="0" err="1" smtClean="0"/>
              <a:t>suivant</a:t>
            </a:r>
            <a:r>
              <a:rPr lang="en-US" altLang="zh-CN" sz="2400" dirty="0" smtClean="0"/>
              <a:t> de la </a:t>
            </a:r>
            <a:r>
              <a:rPr lang="en-US" altLang="zh-CN" sz="2400" dirty="0" err="1" smtClean="0"/>
              <a:t>serie</a:t>
            </a:r>
            <a:r>
              <a:rPr lang="en-US" altLang="zh-CN" sz="2400" dirty="0" smtClean="0"/>
              <a:t> </a:t>
            </a:r>
          </a:p>
          <a:p>
            <a:pPr eaLnBrk="1" hangingPunct="1"/>
            <a:r>
              <a:rPr lang="en-US" altLang="zh-CN" sz="2400" dirty="0" smtClean="0"/>
              <a:t>Le </a:t>
            </a:r>
            <a:r>
              <a:rPr lang="en-US" altLang="zh-CN" sz="2400" dirty="0" err="1" smtClean="0"/>
              <a:t>shema</a:t>
            </a:r>
            <a:r>
              <a:rPr lang="en-US" altLang="zh-CN" sz="2400" dirty="0" smtClean="0"/>
              <a:t> </a:t>
            </a:r>
            <a:r>
              <a:rPr lang="en-US" altLang="zh-CN" sz="2400" dirty="0" err="1" smtClean="0"/>
              <a:t>est</a:t>
            </a:r>
            <a:r>
              <a:rPr lang="en-US" altLang="zh-CN" sz="2400" dirty="0" smtClean="0"/>
              <a:t> </a:t>
            </a:r>
            <a:r>
              <a:rPr lang="en-US" altLang="zh-CN" sz="2400" dirty="0" err="1" smtClean="0"/>
              <a:t>repeté</a:t>
            </a:r>
            <a:r>
              <a:rPr lang="en-US" altLang="zh-CN" sz="2400" dirty="0" smtClean="0"/>
              <a:t> </a:t>
            </a:r>
            <a:r>
              <a:rPr lang="en-US" altLang="zh-CN" sz="2400" dirty="0" err="1" smtClean="0"/>
              <a:t>indefiniment</a:t>
            </a:r>
            <a:endParaRPr lang="fr-FR" sz="2400" dirty="0" smtClean="0"/>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sp>
        <p:nvSpPr>
          <p:cNvPr id="4" name="Text Box 4"/>
          <p:cNvSpPr txBox="1">
            <a:spLocks noChangeArrowheads="1"/>
          </p:cNvSpPr>
          <p:nvPr/>
        </p:nvSpPr>
        <p:spPr bwMode="auto">
          <a:xfrm>
            <a:off x="488576" y="4289612"/>
            <a:ext cx="8001000" cy="523220"/>
          </a:xfrm>
          <a:prstGeom prst="rect">
            <a:avLst/>
          </a:prstGeom>
          <a:noFill/>
          <a:ln w="9525">
            <a:noFill/>
            <a:miter lim="800000"/>
            <a:headEnd/>
            <a:tailEnd/>
          </a:ln>
        </p:spPr>
        <p:txBody>
          <a:bodyPr>
            <a:spAutoFit/>
          </a:bodyPr>
          <a:lstStyle/>
          <a:p>
            <a:pPr>
              <a:spcBef>
                <a:spcPct val="50000"/>
              </a:spcBef>
            </a:pPr>
            <a:r>
              <a:rPr lang="en-US" altLang="zh-CN" sz="2800" dirty="0"/>
              <a:t>0, 1, 1, 2, 3, 5, 8, 13, 21, 34, 55, 89, 144, 233, 377, 610, 987, …</a:t>
            </a:r>
          </a:p>
        </p:txBody>
      </p:sp>
      <p:sp>
        <p:nvSpPr>
          <p:cNvPr id="6" name="Text Box 5"/>
          <p:cNvSpPr txBox="1">
            <a:spLocks noChangeArrowheads="1"/>
          </p:cNvSpPr>
          <p:nvPr/>
        </p:nvSpPr>
        <p:spPr bwMode="auto">
          <a:xfrm>
            <a:off x="2218764" y="5020234"/>
            <a:ext cx="4337050" cy="584775"/>
          </a:xfrm>
          <a:prstGeom prst="rect">
            <a:avLst/>
          </a:prstGeom>
          <a:noFill/>
          <a:ln w="9525">
            <a:noFill/>
            <a:miter lim="800000"/>
            <a:headEnd/>
            <a:tailEnd/>
          </a:ln>
        </p:spPr>
        <p:txBody>
          <a:bodyPr>
            <a:spAutoFit/>
          </a:bodyPr>
          <a:lstStyle/>
          <a:p>
            <a:pPr>
              <a:spcBef>
                <a:spcPct val="50000"/>
              </a:spcBef>
            </a:pPr>
            <a:r>
              <a:rPr lang="en-US" altLang="zh-CN" sz="3200" dirty="0"/>
              <a:t>F(</a:t>
            </a:r>
            <a:r>
              <a:rPr lang="en-US" altLang="zh-CN" sz="3200" i="1" dirty="0"/>
              <a:t>n</a:t>
            </a:r>
            <a:r>
              <a:rPr lang="en-US" altLang="zh-CN" sz="3200" dirty="0"/>
              <a:t> + 2) = F(</a:t>
            </a:r>
            <a:r>
              <a:rPr lang="en-US" altLang="zh-CN" sz="3200" i="1" dirty="0"/>
              <a:t>n</a:t>
            </a:r>
            <a:r>
              <a:rPr lang="en-US" altLang="zh-CN" sz="3200" dirty="0"/>
              <a:t> + 1) + F</a:t>
            </a:r>
            <a:r>
              <a:rPr lang="en-US" altLang="zh-CN" sz="3200" i="1" dirty="0"/>
              <a:t>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Les Nombres de </a:t>
            </a:r>
            <a:r>
              <a:rPr lang="fr-FR" sz="2800" b="1" i="1" dirty="0" err="1" smtClean="0">
                <a:solidFill>
                  <a:srgbClr val="FFFF00"/>
                </a:solidFill>
              </a:rPr>
              <a:t>Fibonacci</a:t>
            </a:r>
            <a:r>
              <a:rPr lang="fr-FR" sz="2800" b="1" i="1" dirty="0" smtClean="0">
                <a:solidFill>
                  <a:srgbClr val="FFFF00"/>
                </a:solidFill>
              </a:rPr>
              <a:t> dans la Nature</a:t>
            </a:r>
          </a:p>
          <a:p>
            <a:pPr marL="457200" indent="-457200">
              <a:buNone/>
            </a:pPr>
            <a:endParaRPr lang="en-US" sz="2400" dirty="0" smtClean="0"/>
          </a:p>
          <a:p>
            <a:pPr eaLnBrk="1" hangingPunct="1">
              <a:buNone/>
            </a:pPr>
            <a:r>
              <a:rPr lang="fr-FR" sz="2400" dirty="0" smtClean="0"/>
              <a:t>Escargot et coquillages</a:t>
            </a:r>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pic>
        <p:nvPicPr>
          <p:cNvPr id="5" name="Picture 4" descr="C:\My Documents\Nicole\Pictures\Sea Shell.gif"/>
          <p:cNvPicPr>
            <a:picLocks noChangeAspect="1" noChangeArrowheads="1"/>
          </p:cNvPicPr>
          <p:nvPr/>
        </p:nvPicPr>
        <p:blipFill>
          <a:blip r:embed="rId2" cstate="print"/>
          <a:srcRect/>
          <a:stretch>
            <a:fillRect/>
          </a:stretch>
        </p:blipFill>
        <p:spPr bwMode="auto">
          <a:xfrm>
            <a:off x="6705600" y="1371600"/>
            <a:ext cx="2011363" cy="2674938"/>
          </a:xfrm>
          <a:prstGeom prst="rect">
            <a:avLst/>
          </a:prstGeom>
          <a:noFill/>
          <a:ln w="9525">
            <a:noFill/>
            <a:miter lim="800000"/>
            <a:headEnd/>
            <a:tailEnd/>
          </a:ln>
        </p:spPr>
      </p:pic>
      <p:pic>
        <p:nvPicPr>
          <p:cNvPr id="7" name="Picture 5" descr="C:\My Documents\Nicole\Pictures\Snail Shell.gif"/>
          <p:cNvPicPr>
            <a:picLocks noChangeAspect="1" noChangeArrowheads="1"/>
          </p:cNvPicPr>
          <p:nvPr/>
        </p:nvPicPr>
        <p:blipFill>
          <a:blip r:embed="rId3" cstate="print"/>
          <a:srcRect/>
          <a:stretch>
            <a:fillRect/>
          </a:stretch>
        </p:blipFill>
        <p:spPr bwMode="auto">
          <a:xfrm>
            <a:off x="5029200" y="4267200"/>
            <a:ext cx="2151139" cy="1925782"/>
          </a:xfrm>
          <a:prstGeom prst="rect">
            <a:avLst/>
          </a:prstGeom>
          <a:noFill/>
          <a:ln w="9525">
            <a:noFill/>
            <a:miter lim="800000"/>
            <a:headEnd/>
            <a:tailEnd/>
          </a:ln>
        </p:spPr>
      </p:pic>
      <p:pic>
        <p:nvPicPr>
          <p:cNvPr id="8" name="Picture 6" descr="C:\My Documents\Nicole\Pictures\Spiral Squares.gif"/>
          <p:cNvPicPr>
            <a:picLocks noChangeAspect="1" noChangeArrowheads="1"/>
          </p:cNvPicPr>
          <p:nvPr/>
        </p:nvPicPr>
        <p:blipFill>
          <a:blip r:embed="rId4" cstate="print"/>
          <a:srcRect/>
          <a:stretch>
            <a:fillRect/>
          </a:stretch>
        </p:blipFill>
        <p:spPr bwMode="auto">
          <a:xfrm>
            <a:off x="0" y="2133600"/>
            <a:ext cx="2595563" cy="2971800"/>
          </a:xfrm>
          <a:prstGeom prst="rect">
            <a:avLst/>
          </a:prstGeom>
          <a:noFill/>
          <a:ln w="9525">
            <a:noFill/>
            <a:miter lim="800000"/>
            <a:headEnd/>
            <a:tailEnd/>
          </a:ln>
        </p:spPr>
      </p:pic>
      <p:pic>
        <p:nvPicPr>
          <p:cNvPr id="9" name="Picture 7" descr="C:\My Documents\Nicole\Pictures\Spiral Line.gif"/>
          <p:cNvPicPr>
            <a:picLocks noChangeAspect="1" noChangeArrowheads="1"/>
          </p:cNvPicPr>
          <p:nvPr/>
        </p:nvPicPr>
        <p:blipFill>
          <a:blip r:embed="rId5" cstate="print"/>
          <a:srcRect/>
          <a:stretch>
            <a:fillRect/>
          </a:stretch>
        </p:blipFill>
        <p:spPr bwMode="auto">
          <a:xfrm>
            <a:off x="2590800" y="3048000"/>
            <a:ext cx="2082800" cy="2895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0551" y="672861"/>
            <a:ext cx="8557403" cy="3347048"/>
          </a:xfrm>
        </p:spPr>
        <p:txBody>
          <a:bodyPr/>
          <a:lstStyle/>
          <a:p>
            <a:pPr marL="457200" indent="-457200" algn="ctr">
              <a:buNone/>
            </a:pPr>
            <a:r>
              <a:rPr lang="fr-FR" sz="2800" b="1" i="1" dirty="0" smtClean="0">
                <a:solidFill>
                  <a:srgbClr val="FFFF00"/>
                </a:solidFill>
              </a:rPr>
              <a:t> Les Nombres de </a:t>
            </a:r>
            <a:r>
              <a:rPr lang="fr-FR" sz="2800" b="1" i="1" dirty="0" err="1" smtClean="0">
                <a:solidFill>
                  <a:srgbClr val="FFFF00"/>
                </a:solidFill>
              </a:rPr>
              <a:t>Fibonacci</a:t>
            </a:r>
            <a:r>
              <a:rPr lang="fr-FR" sz="2800" b="1" i="1" dirty="0" smtClean="0">
                <a:solidFill>
                  <a:srgbClr val="FFFF00"/>
                </a:solidFill>
              </a:rPr>
              <a:t> dans la Nature </a:t>
            </a:r>
            <a:r>
              <a:rPr lang="fr-FR" sz="2800" b="1" i="1" dirty="0" err="1" smtClean="0">
                <a:solidFill>
                  <a:srgbClr val="FFFF00"/>
                </a:solidFill>
              </a:rPr>
              <a:t>Cont</a:t>
            </a:r>
            <a:r>
              <a:rPr lang="fr-FR" sz="2800" b="1" i="1" dirty="0" smtClean="0">
                <a:solidFill>
                  <a:srgbClr val="FFFF00"/>
                </a:solidFill>
              </a:rPr>
              <a:t>.</a:t>
            </a:r>
          </a:p>
          <a:p>
            <a:pPr marL="457200" indent="-457200"/>
            <a:r>
              <a:rPr lang="fr-FR" sz="2400" dirty="0" smtClean="0"/>
              <a:t>les lis ont 3 pétales, les boutons d’or en ont 5, les chicorées en ont 21, les marguerites ont souvent 34 ou 55 pétales, </a:t>
            </a:r>
            <a:r>
              <a:rPr lang="fr-FR" sz="2400" dirty="0" err="1" smtClean="0"/>
              <a:t>etc</a:t>
            </a:r>
            <a:r>
              <a:rPr lang="fr-FR" sz="2400" dirty="0" smtClean="0"/>
              <a:t>…</a:t>
            </a:r>
            <a:endParaRPr lang="en-US" sz="2400" dirty="0" smtClean="0"/>
          </a:p>
          <a:p>
            <a:pPr eaLnBrk="1" hangingPunct="1">
              <a:buNone/>
            </a:pPr>
            <a:endParaRPr lang="fr-FR" sz="2400" dirty="0" smtClean="0"/>
          </a:p>
          <a:p>
            <a:pPr marL="457200" indent="-457200">
              <a:buNone/>
            </a:pPr>
            <a:endParaRPr lang="fr-FR" sz="2400" dirty="0" smtClean="0"/>
          </a:p>
          <a:p>
            <a:pPr marL="457200" indent="-457200">
              <a:buFont typeface="Arial" pitchFamily="34" charset="0"/>
              <a:buChar char="•"/>
            </a:pPr>
            <a:endParaRPr lang="fr-FR" sz="2400" dirty="0" smtClean="0"/>
          </a:p>
          <a:p>
            <a:pPr marL="457200" indent="-457200">
              <a:buNone/>
            </a:pPr>
            <a:endParaRPr lang="fr-FR" sz="2400" dirty="0"/>
          </a:p>
        </p:txBody>
      </p:sp>
      <p:pic>
        <p:nvPicPr>
          <p:cNvPr id="10" name="Picture 4" descr="C:\My Documents\Nicole\Pictures\Iris.jpg"/>
          <p:cNvPicPr>
            <a:picLocks noChangeAspect="1" noChangeArrowheads="1"/>
          </p:cNvPicPr>
          <p:nvPr/>
        </p:nvPicPr>
        <p:blipFill>
          <a:blip r:embed="rId2" cstate="print"/>
          <a:srcRect/>
          <a:stretch>
            <a:fillRect/>
          </a:stretch>
        </p:blipFill>
        <p:spPr bwMode="auto">
          <a:xfrm>
            <a:off x="3470563" y="4052455"/>
            <a:ext cx="1265238" cy="1905000"/>
          </a:xfrm>
          <a:prstGeom prst="rect">
            <a:avLst/>
          </a:prstGeom>
          <a:noFill/>
          <a:ln w="9525">
            <a:noFill/>
            <a:miter lim="800000"/>
            <a:headEnd/>
            <a:tailEnd/>
          </a:ln>
        </p:spPr>
      </p:pic>
      <p:pic>
        <p:nvPicPr>
          <p:cNvPr id="11" name="Picture 5" descr="C:\My Documents\Nicole\Pictures\Lily.gif"/>
          <p:cNvPicPr>
            <a:picLocks noChangeAspect="1" noChangeArrowheads="1"/>
          </p:cNvPicPr>
          <p:nvPr/>
        </p:nvPicPr>
        <p:blipFill>
          <a:blip r:embed="rId3" cstate="print"/>
          <a:srcRect/>
          <a:stretch>
            <a:fillRect/>
          </a:stretch>
        </p:blipFill>
        <p:spPr bwMode="auto">
          <a:xfrm>
            <a:off x="900545" y="2667000"/>
            <a:ext cx="1752600" cy="1236663"/>
          </a:xfrm>
          <a:prstGeom prst="rect">
            <a:avLst/>
          </a:prstGeom>
          <a:noFill/>
          <a:ln w="9525">
            <a:noFill/>
            <a:miter lim="800000"/>
            <a:headEnd/>
            <a:tailEnd/>
          </a:ln>
        </p:spPr>
      </p:pic>
      <p:pic>
        <p:nvPicPr>
          <p:cNvPr id="12" name="Picture 6" descr="C:\My Documents\Nicole\Pictures\Buttercup.jpg"/>
          <p:cNvPicPr>
            <a:picLocks noChangeAspect="1" noChangeArrowheads="1"/>
          </p:cNvPicPr>
          <p:nvPr/>
        </p:nvPicPr>
        <p:blipFill>
          <a:blip r:embed="rId4" cstate="print"/>
          <a:srcRect/>
          <a:stretch>
            <a:fillRect/>
          </a:stretch>
        </p:blipFill>
        <p:spPr bwMode="auto">
          <a:xfrm>
            <a:off x="3248891" y="2439380"/>
            <a:ext cx="1530927" cy="1500362"/>
          </a:xfrm>
          <a:prstGeom prst="rect">
            <a:avLst/>
          </a:prstGeom>
          <a:noFill/>
          <a:ln w="9525">
            <a:noFill/>
            <a:miter lim="800000"/>
            <a:headEnd/>
            <a:tailEnd/>
          </a:ln>
        </p:spPr>
      </p:pic>
      <p:pic>
        <p:nvPicPr>
          <p:cNvPr id="13" name="Picture 7" descr="C:\My Documents\Nicole\Pictures\Corn Marigold.jpg"/>
          <p:cNvPicPr>
            <a:picLocks noChangeAspect="1" noChangeArrowheads="1"/>
          </p:cNvPicPr>
          <p:nvPr/>
        </p:nvPicPr>
        <p:blipFill>
          <a:blip r:embed="rId5" cstate="print"/>
          <a:srcRect/>
          <a:stretch>
            <a:fillRect/>
          </a:stretch>
        </p:blipFill>
        <p:spPr bwMode="auto">
          <a:xfrm>
            <a:off x="762000" y="3962400"/>
            <a:ext cx="2133600" cy="2076450"/>
          </a:xfrm>
          <a:prstGeom prst="rect">
            <a:avLst/>
          </a:prstGeom>
          <a:noFill/>
          <a:ln w="9525">
            <a:noFill/>
            <a:miter lim="800000"/>
            <a:headEnd/>
            <a:tailEnd/>
          </a:ln>
        </p:spPr>
      </p:pic>
      <p:pic>
        <p:nvPicPr>
          <p:cNvPr id="14" name="Picture 8" descr="C:\My Documents\Nicole\Pictures\Black-Eyed Susan.jpg"/>
          <p:cNvPicPr>
            <a:picLocks noChangeAspect="1" noChangeArrowheads="1"/>
          </p:cNvPicPr>
          <p:nvPr/>
        </p:nvPicPr>
        <p:blipFill>
          <a:blip r:embed="rId6" cstate="print"/>
          <a:srcRect/>
          <a:stretch>
            <a:fillRect/>
          </a:stretch>
        </p:blipFill>
        <p:spPr bwMode="auto">
          <a:xfrm>
            <a:off x="5334000" y="4267200"/>
            <a:ext cx="1638300" cy="1828800"/>
          </a:xfrm>
          <a:prstGeom prst="rect">
            <a:avLst/>
          </a:prstGeom>
          <a:noFill/>
          <a:ln w="9525">
            <a:noFill/>
            <a:miter lim="800000"/>
            <a:headEnd/>
            <a:tailEnd/>
          </a:ln>
        </p:spPr>
      </p:pic>
      <p:pic>
        <p:nvPicPr>
          <p:cNvPr id="15" name="Picture 9" descr="C:\My Documents\Nicole\Pictures\Wild Rose.jpg"/>
          <p:cNvPicPr>
            <a:picLocks noChangeAspect="1" noChangeArrowheads="1"/>
          </p:cNvPicPr>
          <p:nvPr/>
        </p:nvPicPr>
        <p:blipFill>
          <a:blip r:embed="rId7" cstate="print"/>
          <a:srcRect/>
          <a:stretch>
            <a:fillRect/>
          </a:stretch>
        </p:blipFill>
        <p:spPr bwMode="auto">
          <a:xfrm>
            <a:off x="7266709" y="4059381"/>
            <a:ext cx="1331913" cy="1981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10384</TotalTime>
  <Pages>1</Pages>
  <Words>1255</Words>
  <Application>Microsoft Office PowerPoint</Application>
  <PresentationFormat>Affichage à l'écran (4:3)</PresentationFormat>
  <Paragraphs>114</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Microsoft Office 98</vt:lpstr>
      <vt:lpstr>La Théorie du projet d’Architecture</vt:lpstr>
      <vt:lpstr>L’organisation spatiale et Composition Architecturale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L’unité</vt:lpstr>
      <vt:lpstr>L’unité</vt:lpstr>
      <vt:lpstr>La Variété</vt:lpstr>
      <vt:lpstr>Le Contraste</vt:lpstr>
      <vt:lpstr>Le Centre d’Intéret</vt:lpstr>
      <vt:lpstr>Le Centre d’Intéret</vt:lpstr>
      <vt:lpstr>Équilibre</vt:lpstr>
      <vt:lpstr>Équilibre</vt:lpstr>
      <vt:lpstr>Équilibre axial ou symétrique</vt:lpstr>
      <vt:lpstr>Équilibre occulte ou asymétrique </vt:lpstr>
      <vt:lpstr>Rythme  </vt:lpstr>
      <vt:lpstr>Proportion   </vt:lpstr>
      <vt:lpstr>Échelle   </vt:lpstr>
      <vt:lpstr>Diapositive 41</vt:lpstr>
    </vt:vector>
  </TitlesOfParts>
  <Company>Chalmers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 Projet 1</dc:title>
  <dc:creator>Noureddine Zemmouri</dc:creator>
  <cp:lastModifiedBy>Youcef</cp:lastModifiedBy>
  <cp:revision>638</cp:revision>
  <cp:lastPrinted>1998-09-09T13:47:47Z</cp:lastPrinted>
  <dcterms:created xsi:type="dcterms:W3CDTF">1998-08-14T14:45:08Z</dcterms:created>
  <dcterms:modified xsi:type="dcterms:W3CDTF">2020-04-04T17:51:38Z</dcterms:modified>
</cp:coreProperties>
</file>