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3CA4AD0-2FB8-4B27-B4F2-AB9D1A913982}"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214270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3CA4AD0-2FB8-4B27-B4F2-AB9D1A913982}"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337495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3CA4AD0-2FB8-4B27-B4F2-AB9D1A913982}"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166343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3CA4AD0-2FB8-4B27-B4F2-AB9D1A913982}"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364288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3CA4AD0-2FB8-4B27-B4F2-AB9D1A913982}" type="datetimeFigureOut">
              <a:rPr lang="fr-FR" smtClean="0"/>
              <a:t>19/05/2020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225320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3CA4AD0-2FB8-4B27-B4F2-AB9D1A913982}"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235302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3CA4AD0-2FB8-4B27-B4F2-AB9D1A913982}" type="datetimeFigureOut">
              <a:rPr lang="fr-FR" smtClean="0"/>
              <a:t>19/05/2020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310003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3CA4AD0-2FB8-4B27-B4F2-AB9D1A913982}" type="datetimeFigureOut">
              <a:rPr lang="fr-FR" smtClean="0"/>
              <a:t>19/05/2020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409598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3CA4AD0-2FB8-4B27-B4F2-AB9D1A913982}" type="datetimeFigureOut">
              <a:rPr lang="fr-FR" smtClean="0"/>
              <a:t>19/05/2020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28741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3CA4AD0-2FB8-4B27-B4F2-AB9D1A913982}"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56407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3CA4AD0-2FB8-4B27-B4F2-AB9D1A913982}" type="datetimeFigureOut">
              <a:rPr lang="fr-FR" smtClean="0"/>
              <a:t>19/05/2020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F98E4A-8988-47D5-A05D-D30EBBBD8F00}" type="slidenum">
              <a:rPr lang="fr-FR" smtClean="0"/>
              <a:t>‹N°›</a:t>
            </a:fld>
            <a:endParaRPr lang="fr-FR"/>
          </a:p>
        </p:txBody>
      </p:sp>
    </p:spTree>
    <p:extLst>
      <p:ext uri="{BB962C8B-B14F-4D97-AF65-F5344CB8AC3E}">
        <p14:creationId xmlns:p14="http://schemas.microsoft.com/office/powerpoint/2010/main" val="403036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A4AD0-2FB8-4B27-B4F2-AB9D1A913982}" type="datetimeFigureOut">
              <a:rPr lang="fr-FR" smtClean="0"/>
              <a:t>19/05/2020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98E4A-8988-47D5-A05D-D30EBBBD8F00}" type="slidenum">
              <a:rPr lang="fr-FR" smtClean="0"/>
              <a:t>‹N°›</a:t>
            </a:fld>
            <a:endParaRPr lang="fr-FR"/>
          </a:p>
        </p:txBody>
      </p:sp>
    </p:spTree>
    <p:extLst>
      <p:ext uri="{BB962C8B-B14F-4D97-AF65-F5344CB8AC3E}">
        <p14:creationId xmlns:p14="http://schemas.microsoft.com/office/powerpoint/2010/main" val="256760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45924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1556792"/>
            <a:ext cx="8568952" cy="2308324"/>
          </a:xfrm>
          <a:prstGeom prst="rect">
            <a:avLst/>
          </a:prstGeom>
        </p:spPr>
        <p:txBody>
          <a:bodyPr wrap="square">
            <a:spAutoFit/>
          </a:bodyPr>
          <a:lstStyle/>
          <a:p>
            <a:pPr algn="just"/>
            <a:r>
              <a:rPr lang="fr-CH" sz="2400" b="1" dirty="0">
                <a:solidFill>
                  <a:srgbClr val="339933"/>
                </a:solidFill>
                <a:effectLst>
                  <a:outerShdw blurRad="38100" dist="38100" dir="2700000" algn="tl">
                    <a:srgbClr val="C0C0C0"/>
                  </a:outerShdw>
                </a:effectLst>
                <a:latin typeface="Times New Roman" pitchFamily="18" charset="0"/>
                <a:cs typeface="Times New Roman" pitchFamily="18" charset="0"/>
              </a:rPr>
              <a:t>Sporophyte</a:t>
            </a:r>
            <a:r>
              <a:rPr lang="fr-CH" sz="2400" dirty="0">
                <a:latin typeface="Times New Roman" pitchFamily="18" charset="0"/>
                <a:cs typeface="Times New Roman" pitchFamily="18" charset="0"/>
              </a:rPr>
              <a:t> (</a:t>
            </a:r>
            <a:r>
              <a:rPr lang="fr-CH" sz="2400" u="sng" dirty="0">
                <a:latin typeface="Times New Roman" pitchFamily="18" charset="0"/>
                <a:cs typeface="Times New Roman" pitchFamily="18" charset="0"/>
              </a:rPr>
              <a:t>diploïde</a:t>
            </a:r>
            <a:r>
              <a:rPr lang="fr-CH" sz="2400" dirty="0">
                <a:latin typeface="Times New Roman" pitchFamily="18" charset="0"/>
                <a:cs typeface="Times New Roman" pitchFamily="18" charset="0"/>
              </a:rPr>
              <a:t>) : c’est la phase de croissance des </a:t>
            </a:r>
            <a:r>
              <a:rPr lang="fr-CH" sz="2400" u="sng" dirty="0">
                <a:latin typeface="Times New Roman" pitchFamily="18" charset="0"/>
                <a:cs typeface="Times New Roman" pitchFamily="18" charset="0"/>
              </a:rPr>
              <a:t>spores</a:t>
            </a:r>
            <a:r>
              <a:rPr lang="fr-CH" sz="2400" dirty="0">
                <a:latin typeface="Times New Roman" pitchFamily="18" charset="0"/>
                <a:cs typeface="Times New Roman" pitchFamily="18" charset="0"/>
              </a:rPr>
              <a:t>. Elle est représentée par les structures de port des spores, c’est-à-dire le </a:t>
            </a:r>
            <a:r>
              <a:rPr lang="fr-CH" sz="2400" u="sng" dirty="0">
                <a:latin typeface="Times New Roman" pitchFamily="18" charset="0"/>
                <a:cs typeface="Times New Roman" pitchFamily="18" charset="0"/>
              </a:rPr>
              <a:t>pied basal</a:t>
            </a:r>
            <a:r>
              <a:rPr lang="fr-CH" sz="2400" dirty="0">
                <a:latin typeface="Times New Roman" pitchFamily="18" charset="0"/>
                <a:cs typeface="Times New Roman" pitchFamily="18" charset="0"/>
              </a:rPr>
              <a:t>, la </a:t>
            </a:r>
            <a:r>
              <a:rPr lang="fr-CH" sz="2400" u="sng" dirty="0">
                <a:latin typeface="Times New Roman" pitchFamily="18" charset="0"/>
                <a:cs typeface="Times New Roman" pitchFamily="18" charset="0"/>
              </a:rPr>
              <a:t>tige</a:t>
            </a:r>
            <a:r>
              <a:rPr lang="fr-CH" sz="2400" dirty="0">
                <a:latin typeface="Times New Roman" pitchFamily="18" charset="0"/>
                <a:cs typeface="Times New Roman" pitchFamily="18" charset="0"/>
              </a:rPr>
              <a:t> et la </a:t>
            </a:r>
            <a:r>
              <a:rPr lang="fr-CH" sz="2400" u="sng" dirty="0">
                <a:latin typeface="Times New Roman" pitchFamily="18" charset="0"/>
                <a:cs typeface="Times New Roman" pitchFamily="18" charset="0"/>
              </a:rPr>
              <a:t>capsule</a:t>
            </a:r>
            <a:r>
              <a:rPr lang="fr-CH" sz="2400" dirty="0">
                <a:latin typeface="Times New Roman" pitchFamily="18" charset="0"/>
                <a:cs typeface="Times New Roman" pitchFamily="18" charset="0"/>
              </a:rPr>
              <a:t>. Cette phase est totalement dépendante du gamétophyte et vit relativement peu de temps. C’est à l’intérieur de la capsule que les </a:t>
            </a:r>
            <a:r>
              <a:rPr lang="fr-CH" sz="2400" u="sng" dirty="0">
                <a:latin typeface="Times New Roman" pitchFamily="18" charset="0"/>
                <a:cs typeface="Times New Roman" pitchFamily="18" charset="0"/>
              </a:rPr>
              <a:t>divisions méiotiques</a:t>
            </a:r>
            <a:r>
              <a:rPr lang="fr-CH" sz="2400" dirty="0">
                <a:latin typeface="Times New Roman" pitchFamily="18" charset="0"/>
                <a:cs typeface="Times New Roman" pitchFamily="18" charset="0"/>
              </a:rPr>
              <a:t> de </a:t>
            </a:r>
            <a:r>
              <a:rPr lang="fr-CH" sz="2400" u="sng" dirty="0">
                <a:latin typeface="Times New Roman" pitchFamily="18" charset="0"/>
                <a:cs typeface="Times New Roman" pitchFamily="18" charset="0"/>
              </a:rPr>
              <a:t>cellule mère</a:t>
            </a:r>
            <a:r>
              <a:rPr lang="fr-CH" sz="2400" dirty="0">
                <a:latin typeface="Times New Roman" pitchFamily="18" charset="0"/>
                <a:cs typeface="Times New Roman" pitchFamily="18" charset="0"/>
              </a:rPr>
              <a:t> donne naissance aux </a:t>
            </a:r>
            <a:r>
              <a:rPr lang="fr-CH" sz="2400" u="sng" dirty="0">
                <a:latin typeface="Times New Roman" pitchFamily="18" charset="0"/>
                <a:cs typeface="Times New Roman" pitchFamily="18" charset="0"/>
              </a:rPr>
              <a:t>spores haploïdes</a:t>
            </a:r>
            <a:r>
              <a:rPr lang="fr-CH" sz="2400" dirty="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4276910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1484784"/>
            <a:ext cx="8352928" cy="2677656"/>
          </a:xfrm>
          <a:prstGeom prst="rect">
            <a:avLst/>
          </a:prstGeom>
        </p:spPr>
        <p:txBody>
          <a:bodyPr wrap="square">
            <a:spAutoFit/>
          </a:bodyPr>
          <a:lstStyle/>
          <a:p>
            <a:pPr marL="457200" indent="-457200" algn="just" eaLnBrk="0" hangingPunct="0">
              <a:buFontTx/>
              <a:buChar char="-"/>
            </a:pPr>
            <a:r>
              <a:rPr lang="fr-CH" sz="2400" dirty="0">
                <a:latin typeface="Times New Roman" pitchFamily="18" charset="0"/>
                <a:cs typeface="Times New Roman" pitchFamily="18" charset="0"/>
              </a:rPr>
              <a:t>La distribution chez les </a:t>
            </a:r>
            <a:r>
              <a:rPr lang="fr-CH" sz="2400" i="1" dirty="0">
                <a:latin typeface="Times New Roman" pitchFamily="18" charset="0"/>
                <a:cs typeface="Times New Roman" pitchFamily="18" charset="0"/>
              </a:rPr>
              <a:t>Bryophytes</a:t>
            </a:r>
            <a:r>
              <a:rPr lang="fr-CH" sz="2400" dirty="0">
                <a:latin typeface="Times New Roman" pitchFamily="18" charset="0"/>
                <a:cs typeface="Times New Roman" pitchFamily="18" charset="0"/>
              </a:rPr>
              <a:t> est achevée par : </a:t>
            </a:r>
          </a:p>
          <a:p>
            <a:pPr marL="1371600" lvl="2" indent="-457200" algn="just" eaLnBrk="0" hangingPunct="0">
              <a:buFontTx/>
              <a:buChar char="-"/>
            </a:pPr>
            <a:r>
              <a:rPr lang="fr-CH" sz="2400" dirty="0">
                <a:latin typeface="Times New Roman" pitchFamily="18" charset="0"/>
                <a:cs typeface="Times New Roman" pitchFamily="18" charset="0"/>
              </a:rPr>
              <a:t>La </a:t>
            </a:r>
            <a:r>
              <a:rPr lang="fr-CH" sz="2400" u="sng" dirty="0">
                <a:latin typeface="Times New Roman" pitchFamily="18" charset="0"/>
                <a:cs typeface="Times New Roman" pitchFamily="18" charset="0"/>
              </a:rPr>
              <a:t>dispersion des spores</a:t>
            </a:r>
          </a:p>
          <a:p>
            <a:pPr marL="1371600" lvl="2" indent="-457200" algn="just" eaLnBrk="0" hangingPunct="0">
              <a:buFontTx/>
              <a:buChar char="-"/>
            </a:pPr>
            <a:r>
              <a:rPr lang="fr-CH" sz="2400" dirty="0">
                <a:latin typeface="Times New Roman" pitchFamily="18" charset="0"/>
                <a:cs typeface="Times New Roman" pitchFamily="18" charset="0"/>
              </a:rPr>
              <a:t>Le </a:t>
            </a:r>
            <a:r>
              <a:rPr lang="fr-CH" sz="2400" u="sng" dirty="0">
                <a:latin typeface="Times New Roman" pitchFamily="18" charset="0"/>
                <a:cs typeface="Times New Roman" pitchFamily="18" charset="0"/>
              </a:rPr>
              <a:t>mouvement par le vent ou l’eau</a:t>
            </a:r>
            <a:r>
              <a:rPr lang="fr-CH" sz="2400" dirty="0">
                <a:latin typeface="Times New Roman" pitchFamily="18" charset="0"/>
                <a:cs typeface="Times New Roman" pitchFamily="18" charset="0"/>
              </a:rPr>
              <a:t>  des parties de la plante. </a:t>
            </a:r>
          </a:p>
          <a:p>
            <a:pPr marL="457200" indent="-457200" algn="just" eaLnBrk="0" hangingPunct="0">
              <a:buFontTx/>
              <a:buChar char="-"/>
            </a:pPr>
            <a:r>
              <a:rPr lang="fr-CH" sz="2400" dirty="0">
                <a:latin typeface="Times New Roman" pitchFamily="18" charset="0"/>
                <a:cs typeface="Times New Roman" pitchFamily="18" charset="0"/>
              </a:rPr>
              <a:t>Les </a:t>
            </a:r>
            <a:r>
              <a:rPr lang="fr-CH" sz="2400" i="1" dirty="0">
                <a:latin typeface="Times New Roman" pitchFamily="18" charset="0"/>
                <a:cs typeface="Times New Roman" pitchFamily="18" charset="0"/>
              </a:rPr>
              <a:t>Bryophytes</a:t>
            </a:r>
            <a:r>
              <a:rPr lang="fr-CH" sz="2400" dirty="0">
                <a:latin typeface="Times New Roman" pitchFamily="18" charset="0"/>
                <a:cs typeface="Times New Roman" pitchFamily="18" charset="0"/>
              </a:rPr>
              <a:t>  sont : </a:t>
            </a:r>
          </a:p>
          <a:p>
            <a:pPr marL="1371600" lvl="2" indent="-457200" algn="just" eaLnBrk="0" hangingPunct="0">
              <a:buFontTx/>
              <a:buChar char="-"/>
            </a:pPr>
            <a:r>
              <a:rPr lang="fr-CH" sz="2400" u="sng" dirty="0">
                <a:latin typeface="Times New Roman" pitchFamily="18" charset="0"/>
                <a:cs typeface="Times New Roman" pitchFamily="18" charset="0"/>
              </a:rPr>
              <a:t>Monoïques</a:t>
            </a:r>
            <a:endParaRPr lang="fr-CH" sz="2400" dirty="0">
              <a:latin typeface="Times New Roman" pitchFamily="18" charset="0"/>
              <a:cs typeface="Times New Roman" pitchFamily="18" charset="0"/>
            </a:endParaRPr>
          </a:p>
          <a:p>
            <a:pPr marL="1371600" lvl="2" indent="-457200" algn="just" eaLnBrk="0" hangingPunct="0">
              <a:buFontTx/>
              <a:buChar char="-"/>
            </a:pPr>
            <a:r>
              <a:rPr lang="fr-CH" sz="2400" u="sng" dirty="0">
                <a:latin typeface="Times New Roman" pitchFamily="18" charset="0"/>
                <a:cs typeface="Times New Roman" pitchFamily="18" charset="0"/>
              </a:rPr>
              <a:t>Dioïques</a:t>
            </a:r>
            <a:r>
              <a:rPr lang="fr-CH" sz="2400" dirty="0">
                <a:latin typeface="Times New Roman" pitchFamily="18" charset="0"/>
                <a:cs typeface="Times New Roman" pitchFamily="18" charset="0"/>
              </a:rPr>
              <a:t> :</a:t>
            </a:r>
            <a:endParaRPr lang="fr-CH" sz="2400" dirty="0">
              <a:latin typeface="Times New Roman" pitchFamily="18" charset="0"/>
              <a:cs typeface="Times New Roman" pitchFamily="18" charset="0"/>
            </a:endParaRPr>
          </a:p>
        </p:txBody>
      </p:sp>
    </p:spTree>
    <p:extLst>
      <p:ext uri="{BB962C8B-B14F-4D97-AF65-F5344CB8AC3E}">
        <p14:creationId xmlns:p14="http://schemas.microsoft.com/office/powerpoint/2010/main" val="558762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1\ADMINI~1\LOCALS~1\Temp\npo000007.tmp"/>
          <p:cNvPicPr>
            <a:picLocks noChangeAspect="1" noChangeArrowheads="1"/>
          </p:cNvPicPr>
          <p:nvPr/>
        </p:nvPicPr>
        <p:blipFill>
          <a:blip r:embed="rId2" cstate="print"/>
          <a:srcRect/>
          <a:stretch>
            <a:fillRect/>
          </a:stretch>
        </p:blipFill>
        <p:spPr bwMode="auto">
          <a:xfrm>
            <a:off x="2282826" y="582614"/>
            <a:ext cx="7623175" cy="5692775"/>
          </a:xfrm>
          <a:prstGeom prst="rect">
            <a:avLst/>
          </a:prstGeom>
          <a:noFill/>
          <a:ln w="9525">
            <a:noFill/>
            <a:miter lim="800000"/>
            <a:headEnd/>
            <a:tailEnd/>
          </a:ln>
          <a:effectLst/>
        </p:spPr>
      </p:pic>
    </p:spTree>
    <p:extLst>
      <p:ext uri="{BB962C8B-B14F-4D97-AF65-F5344CB8AC3E}">
        <p14:creationId xmlns:p14="http://schemas.microsoft.com/office/powerpoint/2010/main" val="1567178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5880" y="404665"/>
            <a:ext cx="2503186" cy="584775"/>
          </a:xfrm>
          <a:prstGeom prst="rect">
            <a:avLst/>
          </a:prstGeom>
        </p:spPr>
        <p:txBody>
          <a:bodyPr wrap="none">
            <a:spAutoFit/>
          </a:bodyPr>
          <a:lstStyle/>
          <a:p>
            <a:r>
              <a:rPr lang="fr-CH"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Anthocérotes</a:t>
            </a:r>
            <a:endParaRPr lang="fr-FR" sz="32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847528" y="1340770"/>
            <a:ext cx="8640960" cy="4524315"/>
          </a:xfrm>
          <a:prstGeom prst="rect">
            <a:avLst/>
          </a:prstGeom>
        </p:spPr>
        <p:txBody>
          <a:bodyPr wrap="square">
            <a:spAutoFit/>
          </a:bodyPr>
          <a:lstStyle/>
          <a:p>
            <a:pPr marL="457200" indent="-457200" algn="just" eaLnBrk="0" hangingPunct="0"/>
            <a:r>
              <a:rPr lang="fr-CH" sz="2400" b="1" dirty="0">
                <a:solidFill>
                  <a:srgbClr val="C00000"/>
                </a:solidFill>
                <a:latin typeface="Times New Roman" pitchFamily="18" charset="0"/>
                <a:cs typeface="Times New Roman" pitchFamily="18" charset="0"/>
              </a:rPr>
              <a:t>Description morphologique :</a:t>
            </a:r>
          </a:p>
          <a:p>
            <a:pPr marL="914400" lvl="1" indent="-457200" algn="just" eaLnBrk="0" hangingPunct="0">
              <a:buFontTx/>
              <a:buChar char="-"/>
            </a:pPr>
            <a:r>
              <a:rPr lang="fr-CH" sz="2400" dirty="0">
                <a:latin typeface="Times New Roman" pitchFamily="18" charset="0"/>
                <a:cs typeface="Times New Roman" pitchFamily="18" charset="0"/>
              </a:rPr>
              <a:t>Le cycle de vie : </a:t>
            </a:r>
          </a:p>
          <a:p>
            <a:pPr marL="1371600" lvl="2" indent="-457200" algn="just" eaLnBrk="0" hangingPunct="0">
              <a:buFontTx/>
              <a:buChar char="-"/>
            </a:pPr>
            <a:r>
              <a:rPr lang="fr-CH" sz="2400" dirty="0">
                <a:latin typeface="Times New Roman" pitchFamily="18" charset="0"/>
                <a:cs typeface="Times New Roman" pitchFamily="18" charset="0"/>
              </a:rPr>
              <a:t>Les </a:t>
            </a:r>
            <a:r>
              <a:rPr lang="fr-CH" sz="2400" b="1" dirty="0">
                <a:solidFill>
                  <a:srgbClr val="339933"/>
                </a:solidFill>
                <a:effectLst>
                  <a:outerShdw blurRad="38100" dist="38100" dir="2700000" algn="tl">
                    <a:srgbClr val="C0C0C0"/>
                  </a:outerShdw>
                </a:effectLst>
                <a:latin typeface="Times New Roman" pitchFamily="18" charset="0"/>
                <a:cs typeface="Times New Roman" pitchFamily="18" charset="0"/>
              </a:rPr>
              <a:t>gamétophytes</a:t>
            </a:r>
            <a:r>
              <a:rPr lang="fr-CH" sz="2400" dirty="0">
                <a:latin typeface="Times New Roman" pitchFamily="18" charset="0"/>
                <a:cs typeface="Times New Roman" pitchFamily="18" charset="0"/>
              </a:rPr>
              <a:t> sont </a:t>
            </a:r>
            <a:r>
              <a:rPr lang="fr-CH" sz="2400" u="sng" dirty="0" err="1">
                <a:latin typeface="Times New Roman" pitchFamily="18" charset="0"/>
                <a:cs typeface="Times New Roman" pitchFamily="18" charset="0"/>
              </a:rPr>
              <a:t>thalloïdes</a:t>
            </a:r>
            <a:r>
              <a:rPr lang="fr-CH" sz="2400" dirty="0">
                <a:latin typeface="Times New Roman" pitchFamily="18" charset="0"/>
                <a:cs typeface="Times New Roman" pitchFamily="18" charset="0"/>
              </a:rPr>
              <a:t> et forment des rosettes vert clair à foncé. Le </a:t>
            </a:r>
            <a:r>
              <a:rPr lang="fr-CH" sz="2400" u="sng" dirty="0">
                <a:latin typeface="Times New Roman" pitchFamily="18" charset="0"/>
                <a:cs typeface="Times New Roman" pitchFamily="18" charset="0"/>
              </a:rPr>
              <a:t>thalle</a:t>
            </a:r>
            <a:r>
              <a:rPr lang="fr-CH" sz="2400" dirty="0">
                <a:latin typeface="Times New Roman" pitchFamily="18" charset="0"/>
                <a:cs typeface="Times New Roman" pitchFamily="18" charset="0"/>
              </a:rPr>
              <a:t> est indifférencié, excepté pour les petites cavités internes qui contiennent des </a:t>
            </a:r>
            <a:r>
              <a:rPr lang="fr-CH" sz="2400" u="sng" dirty="0">
                <a:latin typeface="Times New Roman" pitchFamily="18" charset="0"/>
                <a:cs typeface="Times New Roman" pitchFamily="18" charset="0"/>
              </a:rPr>
              <a:t>cellules mucilages</a:t>
            </a:r>
            <a:r>
              <a:rPr lang="fr-CH" sz="2400" dirty="0">
                <a:latin typeface="Times New Roman" pitchFamily="18" charset="0"/>
                <a:cs typeface="Times New Roman" pitchFamily="18" charset="0"/>
              </a:rPr>
              <a:t>. La surface inférieure du thalle possède des pores mucilagineux qui sont entourés par 2 cellules qui ressemblent au stomate ; ces structures sont nommées </a:t>
            </a:r>
            <a:r>
              <a:rPr lang="fr-CH" sz="2400" u="sng" dirty="0" err="1">
                <a:latin typeface="Times New Roman" pitchFamily="18" charset="0"/>
                <a:cs typeface="Times New Roman" pitchFamily="18" charset="0"/>
              </a:rPr>
              <a:t>pseudostomates</a:t>
            </a:r>
            <a:r>
              <a:rPr lang="fr-CH" sz="2400" dirty="0">
                <a:latin typeface="Times New Roman" pitchFamily="18" charset="0"/>
                <a:cs typeface="Times New Roman" pitchFamily="18" charset="0"/>
              </a:rPr>
              <a:t>. </a:t>
            </a:r>
            <a:r>
              <a:rPr lang="fr-CH" sz="2400" u="sng" dirty="0">
                <a:latin typeface="Times New Roman" pitchFamily="18" charset="0"/>
                <a:cs typeface="Times New Roman" pitchFamily="18" charset="0"/>
              </a:rPr>
              <a:t>La formation des organes sexuels est dépendante de la </a:t>
            </a:r>
            <a:r>
              <a:rPr lang="fr-CH" sz="2400" u="sng" dirty="0" err="1">
                <a:latin typeface="Times New Roman" pitchFamily="18" charset="0"/>
                <a:cs typeface="Times New Roman" pitchFamily="18" charset="0"/>
              </a:rPr>
              <a:t>photopériodicité</a:t>
            </a:r>
            <a:r>
              <a:rPr lang="fr-CH" sz="2400" dirty="0">
                <a:latin typeface="Times New Roman" pitchFamily="18" charset="0"/>
                <a:cs typeface="Times New Roman" pitchFamily="18" charset="0"/>
              </a:rPr>
              <a:t>, la diminution des jours initie la production de gamètes et la fertilisation se passe en hiver. </a:t>
            </a:r>
            <a:endParaRPr lang="fr-CH" sz="2400" dirty="0">
              <a:latin typeface="Times New Roman" pitchFamily="18" charset="0"/>
              <a:cs typeface="Times New Roman" pitchFamily="18" charset="0"/>
            </a:endParaRPr>
          </a:p>
        </p:txBody>
      </p:sp>
    </p:spTree>
    <p:extLst>
      <p:ext uri="{BB962C8B-B14F-4D97-AF65-F5344CB8AC3E}">
        <p14:creationId xmlns:p14="http://schemas.microsoft.com/office/powerpoint/2010/main" val="2405899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3552" y="476672"/>
            <a:ext cx="8280920" cy="1938992"/>
          </a:xfrm>
          <a:prstGeom prst="rect">
            <a:avLst/>
          </a:prstGeom>
        </p:spPr>
        <p:txBody>
          <a:bodyPr wrap="square">
            <a:spAutoFit/>
          </a:bodyPr>
          <a:lstStyle/>
          <a:p>
            <a:r>
              <a:rPr lang="fr-CH" sz="2400" dirty="0">
                <a:latin typeface="Times New Roman" pitchFamily="18" charset="0"/>
                <a:cs typeface="Times New Roman" pitchFamily="18" charset="0"/>
              </a:rPr>
              <a:t>Les </a:t>
            </a:r>
            <a:r>
              <a:rPr lang="fr-CH" sz="2400" b="1" dirty="0">
                <a:solidFill>
                  <a:srgbClr val="FF6600"/>
                </a:solidFill>
                <a:effectLst>
                  <a:outerShdw blurRad="38100" dist="38100" dir="2700000" algn="tl">
                    <a:srgbClr val="C0C0C0"/>
                  </a:outerShdw>
                </a:effectLst>
                <a:latin typeface="Times New Roman" pitchFamily="18" charset="0"/>
                <a:cs typeface="Times New Roman" pitchFamily="18" charset="0"/>
              </a:rPr>
              <a:t>anthéridies</a:t>
            </a:r>
            <a:r>
              <a:rPr lang="fr-CH" sz="2400" dirty="0">
                <a:latin typeface="Times New Roman" pitchFamily="18" charset="0"/>
                <a:cs typeface="Times New Roman" pitchFamily="18" charset="0"/>
              </a:rPr>
              <a:t> croissent à partir d’une cellule proche de la surface du thalle : une chambre est formée autour de l’anthéridie qui s’ouvre lorsque les spermatozoïdes sont matures. L’</a:t>
            </a:r>
            <a:r>
              <a:rPr lang="fr-CH" sz="2400" b="1" dirty="0">
                <a:solidFill>
                  <a:srgbClr val="FF6600"/>
                </a:solidFill>
                <a:effectLst>
                  <a:outerShdw blurRad="38100" dist="38100" dir="2700000" algn="tl">
                    <a:srgbClr val="C0C0C0"/>
                  </a:outerShdw>
                </a:effectLst>
                <a:latin typeface="Times New Roman" pitchFamily="18" charset="0"/>
                <a:cs typeface="Times New Roman" pitchFamily="18" charset="0"/>
              </a:rPr>
              <a:t>archégone</a:t>
            </a:r>
            <a:r>
              <a:rPr lang="fr-CH" sz="2400" dirty="0">
                <a:latin typeface="Times New Roman" pitchFamily="18" charset="0"/>
                <a:cs typeface="Times New Roman" pitchFamily="18" charset="0"/>
              </a:rPr>
              <a:t> croit superficiellement avec les cellules du col qui s’ouvre à la surface du thalle. </a:t>
            </a:r>
            <a:endParaRPr lang="fr-FR" sz="2400" dirty="0"/>
          </a:p>
        </p:txBody>
      </p:sp>
      <p:sp>
        <p:nvSpPr>
          <p:cNvPr id="3" name="Rectangle 2"/>
          <p:cNvSpPr/>
          <p:nvPr/>
        </p:nvSpPr>
        <p:spPr>
          <a:xfrm>
            <a:off x="2063552" y="2780928"/>
            <a:ext cx="8280920" cy="3416320"/>
          </a:xfrm>
          <a:prstGeom prst="rect">
            <a:avLst/>
          </a:prstGeom>
        </p:spPr>
        <p:txBody>
          <a:bodyPr wrap="square">
            <a:spAutoFit/>
          </a:bodyPr>
          <a:lstStyle/>
          <a:p>
            <a:pPr marL="1371600" lvl="2" indent="-457200" algn="just" eaLnBrk="0" hangingPunct="0">
              <a:buFontTx/>
              <a:buChar char="-"/>
            </a:pPr>
            <a:r>
              <a:rPr lang="fr-CH" sz="2400" dirty="0">
                <a:latin typeface="Times New Roman" pitchFamily="18" charset="0"/>
                <a:cs typeface="Times New Roman" pitchFamily="18" charset="0"/>
              </a:rPr>
              <a:t>Les </a:t>
            </a:r>
            <a:r>
              <a:rPr lang="fr-CH" sz="2400" b="1" dirty="0">
                <a:solidFill>
                  <a:srgbClr val="339933"/>
                </a:solidFill>
                <a:effectLst>
                  <a:outerShdw blurRad="38100" dist="38100" dir="2700000" algn="tl">
                    <a:srgbClr val="C0C0C0"/>
                  </a:outerShdw>
                </a:effectLst>
                <a:latin typeface="Times New Roman" pitchFamily="18" charset="0"/>
                <a:cs typeface="Times New Roman" pitchFamily="18" charset="0"/>
              </a:rPr>
              <a:t>sporophytes</a:t>
            </a:r>
            <a:r>
              <a:rPr lang="fr-CH" sz="2400" dirty="0">
                <a:latin typeface="Times New Roman" pitchFamily="18" charset="0"/>
                <a:cs typeface="Times New Roman" pitchFamily="18" charset="0"/>
              </a:rPr>
              <a:t> contenant une petite quantité de tissu fertile à l’intérieur proviennent du développement d’un zygote diploïde. Le sporophyte continue de s’étendre à partir d’un </a:t>
            </a:r>
            <a:r>
              <a:rPr lang="fr-CH" sz="2400" u="sng" dirty="0">
                <a:latin typeface="Times New Roman" pitchFamily="18" charset="0"/>
                <a:cs typeface="Times New Roman" pitchFamily="18" charset="0"/>
              </a:rPr>
              <a:t>méristème basal</a:t>
            </a:r>
            <a:r>
              <a:rPr lang="fr-CH" sz="2400" dirty="0">
                <a:latin typeface="Times New Roman" pitchFamily="18" charset="0"/>
                <a:cs typeface="Times New Roman" pitchFamily="18" charset="0"/>
              </a:rPr>
              <a:t>. Durant ce temps, l’</a:t>
            </a:r>
            <a:r>
              <a:rPr lang="fr-CH" sz="2400" dirty="0" err="1">
                <a:latin typeface="Times New Roman" pitchFamily="18" charset="0"/>
                <a:cs typeface="Times New Roman" pitchFamily="18" charset="0"/>
              </a:rPr>
              <a:t>archesporium</a:t>
            </a:r>
            <a:r>
              <a:rPr lang="fr-CH" sz="2400" dirty="0">
                <a:latin typeface="Times New Roman" pitchFamily="18" charset="0"/>
                <a:cs typeface="Times New Roman" pitchFamily="18" charset="0"/>
              </a:rPr>
              <a:t> se différencie en un cylindre creux, dont le centre est occupé par une colonne stérile.  Autour se forme une couche </a:t>
            </a:r>
            <a:r>
              <a:rPr lang="fr-CH" sz="2400" dirty="0" err="1">
                <a:latin typeface="Times New Roman" pitchFamily="18" charset="0"/>
                <a:cs typeface="Times New Roman" pitchFamily="18" charset="0"/>
              </a:rPr>
              <a:t>multicellulaire.alors</a:t>
            </a:r>
            <a:r>
              <a:rPr lang="fr-CH" sz="2400" dirty="0">
                <a:latin typeface="Times New Roman" pitchFamily="18" charset="0"/>
                <a:cs typeface="Times New Roman" pitchFamily="18" charset="0"/>
              </a:rPr>
              <a:t> que cette partie sèche, les différentes partie du sporophyte (=valves) se séparent complètement et tournent. </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38640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260648"/>
            <a:ext cx="8532440" cy="4154984"/>
          </a:xfrm>
          <a:prstGeom prst="rect">
            <a:avLst/>
          </a:prstGeom>
        </p:spPr>
        <p:txBody>
          <a:bodyPr wrap="square">
            <a:spAutoFit/>
          </a:bodyPr>
          <a:lstStyle/>
          <a:p>
            <a:pPr marL="1371600" lvl="2" indent="-457200" algn="just" eaLnBrk="0" hangingPunct="0">
              <a:buFontTx/>
              <a:buChar char="-"/>
            </a:pPr>
            <a:r>
              <a:rPr lang="fr-CH" sz="2400" dirty="0">
                <a:latin typeface="Times New Roman" pitchFamily="18" charset="0"/>
                <a:cs typeface="Times New Roman" pitchFamily="18" charset="0"/>
              </a:rPr>
              <a:t>Cela expose la spore ce qui permet la dispersion des spores. Les valves continuent de se séparer et le méristème basal continue de produire plus de matériel </a:t>
            </a:r>
            <a:r>
              <a:rPr lang="fr-CH" sz="2400" dirty="0" err="1">
                <a:latin typeface="Times New Roman" pitchFamily="18" charset="0"/>
                <a:cs typeface="Times New Roman" pitchFamily="18" charset="0"/>
              </a:rPr>
              <a:t>sporophytique</a:t>
            </a:r>
            <a:r>
              <a:rPr lang="fr-CH" sz="2400" dirty="0">
                <a:latin typeface="Times New Roman" pitchFamily="18" charset="0"/>
                <a:cs typeface="Times New Roman" pitchFamily="18" charset="0"/>
              </a:rPr>
              <a:t> afin que des spores soient produites tout au long de la vie du sporophyte, </a:t>
            </a:r>
            <a:r>
              <a:rPr lang="fr-CH" sz="2400" b="1" dirty="0">
                <a:solidFill>
                  <a:srgbClr val="C00000"/>
                </a:solidFill>
                <a:latin typeface="Times New Roman" pitchFamily="18" charset="0"/>
                <a:cs typeface="Times New Roman" pitchFamily="18" charset="0"/>
              </a:rPr>
              <a:t>fait caractéristique des </a:t>
            </a:r>
            <a:r>
              <a:rPr lang="fr-CH" sz="2400" b="1" i="1" dirty="0" err="1">
                <a:solidFill>
                  <a:srgbClr val="C00000"/>
                </a:solidFill>
                <a:latin typeface="Times New Roman" pitchFamily="18" charset="0"/>
                <a:cs typeface="Times New Roman" pitchFamily="18" charset="0"/>
              </a:rPr>
              <a:t>Anthocérotes</a:t>
            </a:r>
            <a:r>
              <a:rPr lang="fr-CH" sz="2400" b="1" dirty="0">
                <a:solidFill>
                  <a:srgbClr val="C00000"/>
                </a:solidFill>
                <a:latin typeface="Times New Roman" pitchFamily="18" charset="0"/>
                <a:cs typeface="Times New Roman" pitchFamily="18" charset="0"/>
              </a:rPr>
              <a:t>. </a:t>
            </a:r>
          </a:p>
          <a:p>
            <a:pPr marL="914400" lvl="1" indent="-457200" algn="just" eaLnBrk="0" hangingPunct="0">
              <a:buFontTx/>
              <a:buChar char="-"/>
            </a:pPr>
            <a:r>
              <a:rPr lang="fr-CH" sz="2400" dirty="0">
                <a:latin typeface="Times New Roman" pitchFamily="18" charset="0"/>
                <a:cs typeface="Times New Roman" pitchFamily="18" charset="0"/>
              </a:rPr>
              <a:t>Chez la plupart des espèces, un seul chloroplaste, contenant un complexe </a:t>
            </a:r>
            <a:r>
              <a:rPr lang="fr-CH" sz="2400" b="1" dirty="0" err="1">
                <a:solidFill>
                  <a:srgbClr val="00B050"/>
                </a:solidFill>
                <a:latin typeface="Times New Roman" pitchFamily="18" charset="0"/>
                <a:cs typeface="Times New Roman" pitchFamily="18" charset="0"/>
              </a:rPr>
              <a:t>pyrénoïde</a:t>
            </a:r>
            <a:r>
              <a:rPr lang="fr-CH" sz="2400" dirty="0">
                <a:latin typeface="Times New Roman" pitchFamily="18" charset="0"/>
                <a:cs typeface="Times New Roman" pitchFamily="18" charset="0"/>
              </a:rPr>
              <a:t> (une région de condensation du glucose en amidon) est trouvé dans chaque cellule. La présence de cette structure suggère que les </a:t>
            </a:r>
            <a:r>
              <a:rPr lang="fr-CH" sz="2400" i="1" dirty="0" err="1">
                <a:latin typeface="Times New Roman" pitchFamily="18" charset="0"/>
                <a:cs typeface="Times New Roman" pitchFamily="18" charset="0"/>
              </a:rPr>
              <a:t>Anthocérotes</a:t>
            </a:r>
            <a:r>
              <a:rPr lang="fr-CH" sz="2400" dirty="0">
                <a:latin typeface="Times New Roman" pitchFamily="18" charset="0"/>
                <a:cs typeface="Times New Roman" pitchFamily="18" charset="0"/>
              </a:rPr>
              <a:t> sont plus proches des algues que les autres </a:t>
            </a:r>
            <a:r>
              <a:rPr lang="fr-CH" sz="2400" i="1" dirty="0">
                <a:latin typeface="Times New Roman" pitchFamily="18" charset="0"/>
                <a:cs typeface="Times New Roman" pitchFamily="18" charset="0"/>
              </a:rPr>
              <a:t>Bryophytes</a:t>
            </a:r>
            <a:r>
              <a:rPr lang="fr-CH" sz="2400" dirty="0">
                <a:latin typeface="Times New Roman" pitchFamily="18" charset="0"/>
                <a:cs typeface="Times New Roman" pitchFamily="18" charset="0"/>
              </a:rPr>
              <a:t>. </a:t>
            </a:r>
            <a:endParaRPr lang="fr-FR" dirty="0"/>
          </a:p>
        </p:txBody>
      </p:sp>
    </p:spTree>
    <p:extLst>
      <p:ext uri="{BB962C8B-B14F-4D97-AF65-F5344CB8AC3E}">
        <p14:creationId xmlns:p14="http://schemas.microsoft.com/office/powerpoint/2010/main" val="1436182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afblum.be/bioafb/cyclbryo/cyclanth.JPG"/>
          <p:cNvPicPr/>
          <p:nvPr/>
        </p:nvPicPr>
        <p:blipFill>
          <a:blip r:embed="rId2" cstate="print"/>
          <a:srcRect/>
          <a:stretch>
            <a:fillRect/>
          </a:stretch>
        </p:blipFill>
        <p:spPr bwMode="auto">
          <a:xfrm>
            <a:off x="1703512" y="188640"/>
            <a:ext cx="8568952" cy="5616624"/>
          </a:xfrm>
          <a:prstGeom prst="rect">
            <a:avLst/>
          </a:prstGeom>
          <a:noFill/>
          <a:ln w="9525">
            <a:noFill/>
            <a:miter lim="800000"/>
            <a:headEnd/>
            <a:tailEnd/>
          </a:ln>
        </p:spPr>
      </p:pic>
      <p:sp>
        <p:nvSpPr>
          <p:cNvPr id="2049" name="Rectangle 1"/>
          <p:cNvSpPr>
            <a:spLocks noChangeArrowheads="1"/>
          </p:cNvSpPr>
          <p:nvPr/>
        </p:nvSpPr>
        <p:spPr bwMode="auto">
          <a:xfrm>
            <a:off x="1775520" y="5926724"/>
            <a:ext cx="86409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b="1" dirty="0">
                <a:latin typeface="Times New Roman" pitchFamily="18" charset="0"/>
                <a:ea typeface="Calibri" pitchFamily="34" charset="0"/>
                <a:cs typeface="Times New Roman" pitchFamily="18" charset="0"/>
              </a:rPr>
              <a:t>Cycle de vie d'une </a:t>
            </a:r>
            <a:r>
              <a:rPr lang="fr-FR" b="1" dirty="0" err="1">
                <a:latin typeface="Times New Roman" pitchFamily="18" charset="0"/>
                <a:ea typeface="Calibri" pitchFamily="34" charset="0"/>
                <a:cs typeface="Times New Roman" pitchFamily="18" charset="0"/>
              </a:rPr>
              <a:t>anthoc</a:t>
            </a:r>
            <a:r>
              <a:rPr lang="fr-FR" b="1" dirty="0" err="1">
                <a:latin typeface="Calibri"/>
                <a:ea typeface="Calibri" pitchFamily="34" charset="0"/>
                <a:cs typeface="Times New Roman" pitchFamily="18" charset="0"/>
              </a:rPr>
              <a:t>é</a:t>
            </a:r>
            <a:r>
              <a:rPr lang="fr-FR" b="1" dirty="0" err="1">
                <a:latin typeface="Times New Roman" pitchFamily="18" charset="0"/>
                <a:ea typeface="Calibri" pitchFamily="34" charset="0"/>
                <a:cs typeface="Times New Roman" pitchFamily="18" charset="0"/>
              </a:rPr>
              <a:t>rote</a:t>
            </a:r>
            <a:r>
              <a:rPr lang="fr-FR" b="1" dirty="0">
                <a:latin typeface="Times New Roman" pitchFamily="18" charset="0"/>
                <a:ea typeface="Calibri" pitchFamily="34" charset="0"/>
                <a:cs typeface="Times New Roman" pitchFamily="18" charset="0"/>
              </a:rPr>
              <a:t> du genre </a:t>
            </a:r>
            <a:r>
              <a:rPr lang="fr-FR" b="1" i="1" dirty="0" err="1">
                <a:latin typeface="Times New Roman" pitchFamily="18" charset="0"/>
                <a:ea typeface="Calibri" pitchFamily="34" charset="0"/>
                <a:cs typeface="Times New Roman" pitchFamily="18" charset="0"/>
              </a:rPr>
              <a:t>Anthoceros</a:t>
            </a:r>
            <a:r>
              <a:rPr lang="fr-FR" b="1" dirty="0">
                <a:latin typeface="Times New Roman" pitchFamily="18" charset="0"/>
                <a:ea typeface="Calibri" pitchFamily="34" charset="0"/>
                <a:cs typeface="Times New Roman" pitchFamily="18" charset="0"/>
              </a:rPr>
              <a:t>. Les structures diplo</a:t>
            </a:r>
            <a:r>
              <a:rPr lang="fr-FR" b="1" dirty="0">
                <a:latin typeface="Calibri"/>
                <a:ea typeface="Calibri" pitchFamily="34" charset="0"/>
                <a:cs typeface="Times New Roman" pitchFamily="18" charset="0"/>
              </a:rPr>
              <a:t>ï</a:t>
            </a:r>
            <a:r>
              <a:rPr lang="fr-FR" b="1" dirty="0">
                <a:latin typeface="Times New Roman" pitchFamily="18" charset="0"/>
                <a:ea typeface="Calibri" pitchFamily="34" charset="0"/>
                <a:cs typeface="Times New Roman" pitchFamily="18" charset="0"/>
              </a:rPr>
              <a:t>des sont dessin</a:t>
            </a:r>
            <a:r>
              <a:rPr lang="fr-FR" b="1" dirty="0">
                <a:latin typeface="Calibri"/>
                <a:ea typeface="Calibri" pitchFamily="34" charset="0"/>
                <a:cs typeface="Times New Roman" pitchFamily="18" charset="0"/>
              </a:rPr>
              <a:t>é</a:t>
            </a:r>
            <a:r>
              <a:rPr lang="fr-FR" b="1" dirty="0">
                <a:latin typeface="Times New Roman" pitchFamily="18" charset="0"/>
                <a:ea typeface="Calibri" pitchFamily="34" charset="0"/>
                <a:cs typeface="Times New Roman" pitchFamily="18" charset="0"/>
              </a:rPr>
              <a:t>es en rouge.</a:t>
            </a:r>
            <a:endParaRPr lang="fr-FR" dirty="0">
              <a:latin typeface="Arial" pitchFamily="34" charset="0"/>
              <a:cs typeface="Arial" pitchFamily="34" charset="0"/>
            </a:endParaRPr>
          </a:p>
        </p:txBody>
      </p:sp>
    </p:spTree>
    <p:extLst>
      <p:ext uri="{BB962C8B-B14F-4D97-AF65-F5344CB8AC3E}">
        <p14:creationId xmlns:p14="http://schemas.microsoft.com/office/powerpoint/2010/main" val="3056637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775520" y="26711"/>
            <a:ext cx="856895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b="1" dirty="0">
                <a:latin typeface="Times New Roman" pitchFamily="18" charset="0"/>
                <a:ea typeface="Times New Roman" pitchFamily="18" charset="0"/>
                <a:cs typeface="Times New Roman" pitchFamily="18" charset="0"/>
              </a:rPr>
              <a:t>1 Gamétophyte : </a:t>
            </a:r>
            <a:r>
              <a:rPr lang="fr-FR" sz="2000" dirty="0">
                <a:latin typeface="Times New Roman" pitchFamily="18" charset="0"/>
                <a:ea typeface="Times New Roman" pitchFamily="18" charset="0"/>
                <a:cs typeface="Times New Roman" pitchFamily="18" charset="0"/>
              </a:rPr>
              <a:t>a Involucre tubulaire, b Thalle, c Rhizoïdes</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2 Sporophyte : </a:t>
            </a:r>
            <a:r>
              <a:rPr lang="fr-FR" sz="2000" dirty="0">
                <a:latin typeface="Times New Roman" pitchFamily="18" charset="0"/>
                <a:ea typeface="Times New Roman" pitchFamily="18" charset="0"/>
                <a:cs typeface="Times New Roman" pitchFamily="18" charset="0"/>
              </a:rPr>
              <a:t>a Pied, b Epiderme, c Columelle centrale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3 Spores</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4 Elatères</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5 Spore germant</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6 Gamétophyte: face dorsale : </a:t>
            </a:r>
            <a:r>
              <a:rPr lang="fr-FR" sz="2000" dirty="0">
                <a:latin typeface="Times New Roman" pitchFamily="18" charset="0"/>
                <a:ea typeface="Times New Roman" pitchFamily="18" charset="0"/>
                <a:cs typeface="Times New Roman" pitchFamily="18" charset="0"/>
              </a:rPr>
              <a:t>a Anthéridie, b Archégone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7 Anthéridie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8 Anthérozoïdes</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9 Archégone : </a:t>
            </a:r>
            <a:r>
              <a:rPr lang="fr-FR" sz="2000" dirty="0">
                <a:latin typeface="Times New Roman" pitchFamily="18" charset="0"/>
                <a:ea typeface="Times New Roman" pitchFamily="18" charset="0"/>
                <a:cs typeface="Times New Roman" pitchFamily="18" charset="0"/>
              </a:rPr>
              <a:t>a Cellules du canal du col, b O(v)oosphère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10 Jeune sporophyte dans le thalle : </a:t>
            </a:r>
            <a:r>
              <a:rPr lang="fr-FR" sz="2000" dirty="0">
                <a:latin typeface="Times New Roman" pitchFamily="18" charset="0"/>
                <a:ea typeface="Times New Roman" pitchFamily="18" charset="0"/>
                <a:cs typeface="Times New Roman" pitchFamily="18" charset="0"/>
              </a:rPr>
              <a:t>a </a:t>
            </a:r>
            <a:r>
              <a:rPr lang="fr-FR" sz="2000" dirty="0" err="1">
                <a:latin typeface="Times New Roman" pitchFamily="18" charset="0"/>
                <a:ea typeface="Times New Roman" pitchFamily="18" charset="0"/>
                <a:cs typeface="Times New Roman" pitchFamily="18" charset="0"/>
              </a:rPr>
              <a:t>Amphithecium</a:t>
            </a:r>
            <a:r>
              <a:rPr lang="fr-FR" sz="2000" dirty="0">
                <a:latin typeface="Times New Roman" pitchFamily="18" charset="0"/>
                <a:ea typeface="Times New Roman" pitchFamily="18" charset="0"/>
                <a:cs typeface="Times New Roman" pitchFamily="18" charset="0"/>
              </a:rPr>
              <a:t>, b </a:t>
            </a:r>
            <a:r>
              <a:rPr lang="fr-FR" sz="2000" dirty="0" err="1">
                <a:latin typeface="Times New Roman" pitchFamily="18" charset="0"/>
                <a:ea typeface="Times New Roman" pitchFamily="18" charset="0"/>
                <a:cs typeface="Times New Roman" pitchFamily="18" charset="0"/>
              </a:rPr>
              <a:t>Endothecium</a:t>
            </a:r>
            <a:r>
              <a:rPr lang="fr-FR" sz="2000" dirty="0">
                <a:latin typeface="Times New Roman" pitchFamily="18" charset="0"/>
                <a:ea typeface="Times New Roman" pitchFamily="18" charset="0"/>
                <a:cs typeface="Times New Roman" pitchFamily="18" charset="0"/>
              </a:rPr>
              <a:t>, c Pied</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11 Jeune sporophyte émergeant de l'involucre( </a:t>
            </a:r>
            <a:r>
              <a:rPr lang="fr-FR" b="1" dirty="0">
                <a:latin typeface="Times New Roman" pitchFamily="18" charset="0"/>
                <a:ea typeface="Times New Roman" pitchFamily="18" charset="0"/>
                <a:cs typeface="Times New Roman" pitchFamily="18" charset="0"/>
              </a:rPr>
              <a:t>ensemble de bractées formant une collerette)</a:t>
            </a:r>
            <a:endParaRPr lang="fr-FR" dirty="0">
              <a:latin typeface="Times New Roman" pitchFamily="18" charset="0"/>
              <a:cs typeface="Times New Roman" pitchFamily="18" charset="0"/>
            </a:endParaRPr>
          </a:p>
          <a:p>
            <a:pPr eaLnBrk="0" fontAlgn="base" hangingPunct="0">
              <a:spcBef>
                <a:spcPct val="0"/>
              </a:spcBef>
              <a:spcAft>
                <a:spcPct val="0"/>
              </a:spcAft>
            </a:pP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1352529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5721" y="332657"/>
            <a:ext cx="5350183" cy="584775"/>
          </a:xfrm>
          <a:prstGeom prst="rect">
            <a:avLst/>
          </a:prstGeom>
        </p:spPr>
        <p:txBody>
          <a:bodyPr wrap="none">
            <a:spAutoFit/>
          </a:bodyPr>
          <a:lstStyle/>
          <a:p>
            <a:pPr algn="ctr"/>
            <a:r>
              <a:rPr lang="fr-CH" sz="3200" b="1" dirty="0" err="1">
                <a:solidFill>
                  <a:srgbClr val="C00000"/>
                </a:solidFill>
                <a:effectLst>
                  <a:outerShdw blurRad="38100" dist="38100" dir="2700000" algn="tl">
                    <a:srgbClr val="C0C0C0"/>
                  </a:outerShdw>
                </a:effectLst>
              </a:rPr>
              <a:t>Marchantiopsida</a:t>
            </a:r>
            <a:r>
              <a:rPr lang="fr-CH" sz="3200" b="1" dirty="0">
                <a:solidFill>
                  <a:srgbClr val="C00000"/>
                </a:solidFill>
                <a:effectLst>
                  <a:outerShdw blurRad="38100" dist="38100" dir="2700000" algn="tl">
                    <a:srgbClr val="C0C0C0"/>
                  </a:outerShdw>
                </a:effectLst>
              </a:rPr>
              <a:t> (Hépatiques)</a:t>
            </a:r>
            <a:endParaRPr lang="fr-FR" sz="3200" dirty="0">
              <a:solidFill>
                <a:srgbClr val="C00000"/>
              </a:solidFill>
            </a:endParaRPr>
          </a:p>
        </p:txBody>
      </p:sp>
      <p:sp>
        <p:nvSpPr>
          <p:cNvPr id="3" name="Rectangle 2"/>
          <p:cNvSpPr/>
          <p:nvPr/>
        </p:nvSpPr>
        <p:spPr>
          <a:xfrm>
            <a:off x="2351584" y="1412776"/>
            <a:ext cx="7920880" cy="3046988"/>
          </a:xfrm>
          <a:prstGeom prst="rect">
            <a:avLst/>
          </a:prstGeom>
        </p:spPr>
        <p:txBody>
          <a:bodyPr wrap="square">
            <a:spAutoFit/>
          </a:bodyPr>
          <a:lstStyle/>
          <a:p>
            <a:pPr marL="457200" indent="-457200" algn="just" eaLnBrk="0" hangingPunct="0">
              <a:buFontTx/>
              <a:buChar char="-"/>
            </a:pPr>
            <a:r>
              <a:rPr lang="fr-CH" sz="2400" i="1" u="sng" dirty="0">
                <a:latin typeface="Times New Roman" pitchFamily="18" charset="0"/>
                <a:cs typeface="Times New Roman" pitchFamily="18" charset="0"/>
              </a:rPr>
              <a:t>Quelques caractères dérivés propres</a:t>
            </a:r>
            <a:r>
              <a:rPr lang="fr-CH" sz="2400" dirty="0">
                <a:latin typeface="Times New Roman" pitchFamily="18" charset="0"/>
                <a:cs typeface="Times New Roman" pitchFamily="18" charset="0"/>
              </a:rPr>
              <a:t>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Le </a:t>
            </a:r>
            <a:r>
              <a:rPr lang="fr-CH" sz="2400" b="1" dirty="0" err="1">
                <a:solidFill>
                  <a:srgbClr val="0000FF"/>
                </a:solidFill>
                <a:effectLst>
                  <a:outerShdw blurRad="38100" dist="38100" dir="2700000" algn="tl">
                    <a:srgbClr val="C0C0C0"/>
                  </a:outerShdw>
                </a:effectLst>
                <a:latin typeface="Times New Roman" pitchFamily="18" charset="0"/>
                <a:cs typeface="Times New Roman" pitchFamily="18" charset="0"/>
              </a:rPr>
              <a:t>protonema</a:t>
            </a:r>
            <a:r>
              <a:rPr lang="fr-CH" sz="2400" dirty="0">
                <a:solidFill>
                  <a:srgbClr val="0000FF"/>
                </a:solidFill>
                <a:latin typeface="Times New Roman" pitchFamily="18" charset="0"/>
                <a:cs typeface="Times New Roman" pitchFamily="18" charset="0"/>
              </a:rPr>
              <a:t> est en série.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Le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rhizoïde</a:t>
            </a:r>
            <a:r>
              <a:rPr lang="fr-CH" sz="2400" dirty="0">
                <a:solidFill>
                  <a:srgbClr val="0000FF"/>
                </a:solidFill>
                <a:latin typeface="Times New Roman" pitchFamily="18" charset="0"/>
                <a:cs typeface="Times New Roman" pitchFamily="18" charset="0"/>
              </a:rPr>
              <a:t> est généralement unicellulaire.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Le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gamétophyte mature</a:t>
            </a:r>
            <a:r>
              <a:rPr lang="fr-CH" sz="2400" dirty="0">
                <a:solidFill>
                  <a:srgbClr val="0000FF"/>
                </a:solidFill>
                <a:latin typeface="Times New Roman" pitchFamily="18" charset="0"/>
                <a:cs typeface="Times New Roman" pitchFamily="18" charset="0"/>
              </a:rPr>
              <a:t> en position </a:t>
            </a:r>
            <a:r>
              <a:rPr lang="fr-CH" sz="2400" dirty="0" err="1">
                <a:solidFill>
                  <a:srgbClr val="0000FF"/>
                </a:solidFill>
                <a:latin typeface="Times New Roman" pitchFamily="18" charset="0"/>
                <a:cs typeface="Times New Roman" pitchFamily="18" charset="0"/>
              </a:rPr>
              <a:t>dorso</a:t>
            </a:r>
            <a:r>
              <a:rPr lang="fr-CH" sz="2400" dirty="0">
                <a:solidFill>
                  <a:srgbClr val="0000FF"/>
                </a:solidFill>
                <a:latin typeface="Times New Roman" pitchFamily="18" charset="0"/>
                <a:cs typeface="Times New Roman" pitchFamily="18" charset="0"/>
              </a:rPr>
              <a:t>-ventrale.</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On trouve des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corps lipidiques</a:t>
            </a:r>
            <a:r>
              <a:rPr lang="fr-CH" sz="2400" dirty="0">
                <a:solidFill>
                  <a:srgbClr val="0000FF"/>
                </a:solidFill>
                <a:latin typeface="Times New Roman" pitchFamily="18" charset="0"/>
                <a:cs typeface="Times New Roman" pitchFamily="18" charset="0"/>
              </a:rPr>
              <a:t> dans les cellules.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La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capsule</a:t>
            </a:r>
            <a:r>
              <a:rPr lang="fr-CH" sz="2400" dirty="0">
                <a:solidFill>
                  <a:srgbClr val="0000FF"/>
                </a:solidFill>
                <a:latin typeface="Times New Roman" pitchFamily="18" charset="0"/>
                <a:cs typeface="Times New Roman" pitchFamily="18" charset="0"/>
              </a:rPr>
              <a:t> se mature avant que la tige ne s’allonge.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Ils n’ont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ni racines, ni système vasculaire</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814052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Cycle de vie des bryophytes_files\lophocol.JPG"/>
          <p:cNvPicPr>
            <a:picLocks noChangeAspect="1" noChangeArrowheads="1"/>
          </p:cNvPicPr>
          <p:nvPr/>
        </p:nvPicPr>
        <p:blipFill>
          <a:blip r:embed="rId2"/>
          <a:srcRect/>
          <a:stretch>
            <a:fillRect/>
          </a:stretch>
        </p:blipFill>
        <p:spPr bwMode="auto">
          <a:xfrm>
            <a:off x="2881290" y="142852"/>
            <a:ext cx="6357982" cy="4857784"/>
          </a:xfrm>
          <a:prstGeom prst="rect">
            <a:avLst/>
          </a:prstGeom>
          <a:noFill/>
        </p:spPr>
      </p:pic>
      <p:sp>
        <p:nvSpPr>
          <p:cNvPr id="3" name="ZoneTexte 2"/>
          <p:cNvSpPr txBox="1"/>
          <p:nvPr/>
        </p:nvSpPr>
        <p:spPr>
          <a:xfrm>
            <a:off x="1881158" y="5072074"/>
            <a:ext cx="8572560" cy="1569660"/>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Hépatique à feuilles </a:t>
            </a:r>
            <a:r>
              <a:rPr lang="fr-FR" sz="2400" i="1" dirty="0" err="1">
                <a:latin typeface="Times New Roman" pitchFamily="18" charset="0"/>
                <a:cs typeface="Times New Roman" pitchFamily="18" charset="0"/>
              </a:rPr>
              <a:t>Lophocolea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bidentata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Lophocoleaceae</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Jungermaniales</a:t>
            </a:r>
            <a:r>
              <a:rPr lang="fr-FR" sz="2400" dirty="0">
                <a:latin typeface="Times New Roman" pitchFamily="18" charset="0"/>
                <a:cs typeface="Times New Roman" pitchFamily="18" charset="0"/>
              </a:rPr>
              <a:t>, Bryophytes (3 cm de haut) (Watermael-Boitsfort, Brabant, Belgique - 27/12/1981 - Diapositive originale réalisée par Eric Walravens).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74560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309786" y="3286124"/>
            <a:ext cx="7491442" cy="1600200"/>
          </a:xfrm>
        </p:spPr>
        <p:txBody>
          <a:bodyPr>
            <a:normAutofit/>
          </a:bodyPr>
          <a:lstStyle/>
          <a:p>
            <a:r>
              <a:rPr lang="fr-FR"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Partie II Botanique</a:t>
            </a:r>
            <a:endParaRPr lang="fr-FR" sz="6000" b="1" dirty="0"/>
          </a:p>
        </p:txBody>
      </p:sp>
      <p:sp>
        <p:nvSpPr>
          <p:cNvPr id="5" name="ZoneTexte 4"/>
          <p:cNvSpPr txBox="1"/>
          <p:nvPr/>
        </p:nvSpPr>
        <p:spPr>
          <a:xfrm>
            <a:off x="7024694" y="5929330"/>
            <a:ext cx="3143272" cy="369332"/>
          </a:xfrm>
          <a:prstGeom prst="rect">
            <a:avLst/>
          </a:prstGeom>
          <a:noFill/>
        </p:spPr>
        <p:txBody>
          <a:bodyPr wrap="square" rtlCol="0">
            <a:spAutoFit/>
          </a:bodyPr>
          <a:lstStyle/>
          <a:p>
            <a:pPr algn="r"/>
            <a:r>
              <a:rPr lang="fr-FR" b="1" dirty="0"/>
              <a:t>DR: </a:t>
            </a:r>
            <a:r>
              <a:rPr lang="fr-FR" b="1" dirty="0" err="1"/>
              <a:t>Bouatrous</a:t>
            </a:r>
            <a:endParaRPr lang="fr-FR" b="1" dirty="0"/>
          </a:p>
        </p:txBody>
      </p:sp>
    </p:spTree>
    <p:extLst>
      <p:ext uri="{BB962C8B-B14F-4D97-AF65-F5344CB8AC3E}">
        <p14:creationId xmlns:p14="http://schemas.microsoft.com/office/powerpoint/2010/main" val="251760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Cycle de vie des bryophytes_files\marcpoly.JPG"/>
          <p:cNvPicPr>
            <a:picLocks noChangeAspect="1" noChangeArrowheads="1"/>
          </p:cNvPicPr>
          <p:nvPr/>
        </p:nvPicPr>
        <p:blipFill>
          <a:blip r:embed="rId2"/>
          <a:srcRect/>
          <a:stretch>
            <a:fillRect/>
          </a:stretch>
        </p:blipFill>
        <p:spPr bwMode="auto">
          <a:xfrm>
            <a:off x="2238348" y="0"/>
            <a:ext cx="7286676" cy="4643446"/>
          </a:xfrm>
          <a:prstGeom prst="rect">
            <a:avLst/>
          </a:prstGeom>
          <a:noFill/>
        </p:spPr>
      </p:pic>
      <p:sp>
        <p:nvSpPr>
          <p:cNvPr id="3" name="ZoneTexte 2"/>
          <p:cNvSpPr txBox="1"/>
          <p:nvPr/>
        </p:nvSpPr>
        <p:spPr>
          <a:xfrm>
            <a:off x="1881158" y="4786322"/>
            <a:ext cx="8358246" cy="1569660"/>
          </a:xfrm>
          <a:prstGeom prst="rect">
            <a:avLst/>
          </a:prstGeom>
          <a:noFill/>
        </p:spPr>
        <p:txBody>
          <a:bodyPr wrap="square" rtlCol="0">
            <a:spAutoFit/>
          </a:bodyPr>
          <a:lstStyle/>
          <a:p>
            <a:pPr algn="just"/>
            <a:r>
              <a:rPr lang="fr-FR" sz="2400" dirty="0"/>
              <a:t>Thalle et corbeilles à propagules de </a:t>
            </a:r>
            <a:r>
              <a:rPr lang="fr-FR" sz="2400" i="1" dirty="0"/>
              <a:t>Marchantia </a:t>
            </a:r>
            <a:r>
              <a:rPr lang="fr-FR" sz="2400" i="1" dirty="0" err="1"/>
              <a:t>polymorpha</a:t>
            </a:r>
            <a:r>
              <a:rPr lang="fr-FR" sz="2400" dirty="0"/>
              <a:t>, </a:t>
            </a:r>
            <a:r>
              <a:rPr lang="fr-FR" sz="2400" dirty="0" err="1"/>
              <a:t>Marchantiaceae</a:t>
            </a:r>
            <a:r>
              <a:rPr lang="fr-FR" sz="2400" dirty="0"/>
              <a:t>, Marchantiales, Bryophytes (Watermael-Boitsfort, Province de Brabant, Belgique - 24/03/1986 - Diapositive originale réalisée par Eric Walravens).</a:t>
            </a:r>
            <a:endParaRPr lang="fr-FR" sz="2400" dirty="0"/>
          </a:p>
        </p:txBody>
      </p:sp>
    </p:spTree>
    <p:extLst>
      <p:ext uri="{BB962C8B-B14F-4D97-AF65-F5344CB8AC3E}">
        <p14:creationId xmlns:p14="http://schemas.microsoft.com/office/powerpoint/2010/main" val="155332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Cycle de vie des bryophytes_files\peliepi3.JPG"/>
          <p:cNvPicPr>
            <a:picLocks noChangeAspect="1" noChangeArrowheads="1"/>
          </p:cNvPicPr>
          <p:nvPr/>
        </p:nvPicPr>
        <p:blipFill>
          <a:blip r:embed="rId2"/>
          <a:srcRect/>
          <a:stretch>
            <a:fillRect/>
          </a:stretch>
        </p:blipFill>
        <p:spPr bwMode="auto">
          <a:xfrm>
            <a:off x="2881290" y="1"/>
            <a:ext cx="6500858" cy="4362451"/>
          </a:xfrm>
          <a:prstGeom prst="rect">
            <a:avLst/>
          </a:prstGeom>
          <a:noFill/>
        </p:spPr>
      </p:pic>
      <p:sp>
        <p:nvSpPr>
          <p:cNvPr id="4" name="ZoneTexte 3"/>
          <p:cNvSpPr txBox="1"/>
          <p:nvPr/>
        </p:nvSpPr>
        <p:spPr>
          <a:xfrm>
            <a:off x="1524000" y="4786322"/>
            <a:ext cx="8858280" cy="1569660"/>
          </a:xfrm>
          <a:prstGeom prst="rect">
            <a:avLst/>
          </a:prstGeom>
          <a:noFill/>
        </p:spPr>
        <p:txBody>
          <a:bodyPr wrap="square" rtlCol="0">
            <a:spAutoFit/>
          </a:bodyPr>
          <a:lstStyle/>
          <a:p>
            <a:pPr algn="just"/>
            <a:r>
              <a:rPr lang="fr-FR" sz="2400" dirty="0"/>
              <a:t>Sporophyte mature d'hépatique à thalle </a:t>
            </a:r>
            <a:r>
              <a:rPr lang="fr-FR" sz="2400" i="1" dirty="0" err="1"/>
              <a:t>Pellia</a:t>
            </a:r>
            <a:r>
              <a:rPr lang="fr-FR" sz="2400" i="1" dirty="0"/>
              <a:t> </a:t>
            </a:r>
            <a:r>
              <a:rPr lang="fr-FR" sz="2400" i="1" dirty="0" err="1"/>
              <a:t>epiphylla</a:t>
            </a:r>
            <a:r>
              <a:rPr lang="fr-FR" sz="2400" dirty="0"/>
              <a:t>, </a:t>
            </a:r>
            <a:r>
              <a:rPr lang="fr-FR" sz="2400" dirty="0" err="1"/>
              <a:t>Pelliaceae</a:t>
            </a:r>
            <a:r>
              <a:rPr lang="fr-FR" sz="2400" dirty="0"/>
              <a:t>, </a:t>
            </a:r>
            <a:r>
              <a:rPr lang="fr-FR" sz="2400" dirty="0" err="1"/>
              <a:t>Metzgeriale</a:t>
            </a:r>
            <a:r>
              <a:rPr lang="fr-FR" sz="2400" dirty="0"/>
              <a:t>, Bryophyte (Watermael-Boitsfort, Province de Brabant, Belgique - 1/02/1982 - Diapositive originale réalisée par Eric Walravens).</a:t>
            </a:r>
            <a:endParaRPr lang="fr-FR" sz="2400" dirty="0"/>
          </a:p>
        </p:txBody>
      </p:sp>
    </p:spTree>
    <p:extLst>
      <p:ext uri="{BB962C8B-B14F-4D97-AF65-F5344CB8AC3E}">
        <p14:creationId xmlns:p14="http://schemas.microsoft.com/office/powerpoint/2010/main" val="408844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Cycle de vie des bryophytes_files\conoconi.JPG"/>
          <p:cNvPicPr>
            <a:picLocks noChangeAspect="1" noChangeArrowheads="1"/>
          </p:cNvPicPr>
          <p:nvPr/>
        </p:nvPicPr>
        <p:blipFill>
          <a:blip r:embed="rId2"/>
          <a:srcRect/>
          <a:stretch>
            <a:fillRect/>
          </a:stretch>
        </p:blipFill>
        <p:spPr bwMode="auto">
          <a:xfrm>
            <a:off x="3095604" y="142852"/>
            <a:ext cx="5643602" cy="4143404"/>
          </a:xfrm>
          <a:prstGeom prst="rect">
            <a:avLst/>
          </a:prstGeom>
          <a:noFill/>
        </p:spPr>
      </p:pic>
      <p:sp>
        <p:nvSpPr>
          <p:cNvPr id="3" name="ZoneTexte 2"/>
          <p:cNvSpPr txBox="1"/>
          <p:nvPr/>
        </p:nvSpPr>
        <p:spPr>
          <a:xfrm>
            <a:off x="2024034" y="4643446"/>
            <a:ext cx="8358246" cy="1569660"/>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Sporogones émergeant d'archégoniophores de </a:t>
            </a:r>
            <a:r>
              <a:rPr lang="fr-FR" sz="2400" i="1" dirty="0" err="1">
                <a:latin typeface="Times New Roman" pitchFamily="18" charset="0"/>
                <a:cs typeface="Times New Roman" pitchFamily="18" charset="0"/>
              </a:rPr>
              <a:t>Conocephalum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conicum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Conocephalaceae</a:t>
            </a:r>
            <a:r>
              <a:rPr lang="fr-FR" sz="2400" dirty="0">
                <a:latin typeface="Times New Roman" pitchFamily="18" charset="0"/>
                <a:cs typeface="Times New Roman" pitchFamily="18" charset="0"/>
              </a:rPr>
              <a:t>, Marchantiale, Hépatique, Bryophyte (Forêt de Soignes, Groenendael, </a:t>
            </a:r>
            <a:r>
              <a:rPr lang="fr-FR" sz="2400" dirty="0" err="1">
                <a:latin typeface="Times New Roman" pitchFamily="18" charset="0"/>
                <a:cs typeface="Times New Roman" pitchFamily="18" charset="0"/>
              </a:rPr>
              <a:t>Hoeilaert</a:t>
            </a:r>
            <a:r>
              <a:rPr lang="fr-FR" sz="2400" dirty="0">
                <a:latin typeface="Times New Roman" pitchFamily="18" charset="0"/>
                <a:cs typeface="Times New Roman" pitchFamily="18" charset="0"/>
              </a:rPr>
              <a:t>, Brabant, Belgique - 11/03/1982 - Diapositive originale réalisée par Eric Walravens).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584457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Cycle de vie des bryophytes_files\elateres.JPG"/>
          <p:cNvPicPr>
            <a:picLocks noChangeAspect="1" noChangeArrowheads="1"/>
          </p:cNvPicPr>
          <p:nvPr/>
        </p:nvPicPr>
        <p:blipFill>
          <a:blip r:embed="rId2"/>
          <a:srcRect/>
          <a:stretch>
            <a:fillRect/>
          </a:stretch>
        </p:blipFill>
        <p:spPr bwMode="auto">
          <a:xfrm>
            <a:off x="3667108" y="214290"/>
            <a:ext cx="4286280" cy="4143404"/>
          </a:xfrm>
          <a:prstGeom prst="rect">
            <a:avLst/>
          </a:prstGeom>
          <a:noFill/>
        </p:spPr>
      </p:pic>
      <p:sp>
        <p:nvSpPr>
          <p:cNvPr id="3" name="ZoneTexte 2"/>
          <p:cNvSpPr txBox="1"/>
          <p:nvPr/>
        </p:nvSpPr>
        <p:spPr>
          <a:xfrm>
            <a:off x="1524000" y="4429132"/>
            <a:ext cx="8929718" cy="1569660"/>
          </a:xfrm>
          <a:prstGeom prst="rect">
            <a:avLst/>
          </a:prstGeom>
          <a:noFill/>
        </p:spPr>
        <p:txBody>
          <a:bodyPr wrap="square" rtlCol="0">
            <a:spAutoFit/>
          </a:bodyPr>
          <a:lstStyle/>
          <a:p>
            <a:pPr algn="just"/>
            <a:r>
              <a:rPr lang="fr-FR" sz="2400" dirty="0"/>
              <a:t>Spores et élatères de </a:t>
            </a:r>
            <a:r>
              <a:rPr lang="fr-FR" sz="2400" i="1" dirty="0" err="1"/>
              <a:t>Conocephalum</a:t>
            </a:r>
            <a:r>
              <a:rPr lang="fr-FR" sz="2400" i="1" dirty="0"/>
              <a:t> </a:t>
            </a:r>
            <a:r>
              <a:rPr lang="fr-FR" sz="2400" i="1" dirty="0" err="1"/>
              <a:t>conicum</a:t>
            </a:r>
            <a:r>
              <a:rPr lang="fr-FR" sz="2400" dirty="0"/>
              <a:t>, </a:t>
            </a:r>
            <a:r>
              <a:rPr lang="fr-FR" sz="2400" dirty="0" err="1"/>
              <a:t>Conocephalaceae</a:t>
            </a:r>
            <a:r>
              <a:rPr lang="fr-FR" sz="2400" dirty="0"/>
              <a:t>, Marchantiale, Hépatique, Bryophyte, vues au microscope (grossissement 67X) (Watermael-Boitsfort, Brabant, Belgique - 14/03/1982 - Diapositive originale réalisée par Eric Walravens).</a:t>
            </a:r>
            <a:endParaRPr lang="fr-FR" sz="2400" dirty="0"/>
          </a:p>
        </p:txBody>
      </p:sp>
    </p:spTree>
    <p:extLst>
      <p:ext uri="{BB962C8B-B14F-4D97-AF65-F5344CB8AC3E}">
        <p14:creationId xmlns:p14="http://schemas.microsoft.com/office/powerpoint/2010/main" val="882152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Cycle de vie des bryophytes_files\sporgerm.JPG"/>
          <p:cNvPicPr>
            <a:picLocks noChangeAspect="1" noChangeArrowheads="1"/>
          </p:cNvPicPr>
          <p:nvPr/>
        </p:nvPicPr>
        <p:blipFill>
          <a:blip r:embed="rId2"/>
          <a:srcRect/>
          <a:stretch>
            <a:fillRect/>
          </a:stretch>
        </p:blipFill>
        <p:spPr bwMode="auto">
          <a:xfrm>
            <a:off x="3595670" y="1"/>
            <a:ext cx="4714908" cy="4214817"/>
          </a:xfrm>
          <a:prstGeom prst="rect">
            <a:avLst/>
          </a:prstGeom>
          <a:noFill/>
        </p:spPr>
      </p:pic>
      <p:sp>
        <p:nvSpPr>
          <p:cNvPr id="3" name="ZoneTexte 2"/>
          <p:cNvSpPr txBox="1"/>
          <p:nvPr/>
        </p:nvSpPr>
        <p:spPr>
          <a:xfrm>
            <a:off x="1881158" y="4714884"/>
            <a:ext cx="8572560" cy="1569660"/>
          </a:xfrm>
          <a:prstGeom prst="rect">
            <a:avLst/>
          </a:prstGeom>
          <a:noFill/>
        </p:spPr>
        <p:txBody>
          <a:bodyPr wrap="square" rtlCol="0">
            <a:spAutoFit/>
          </a:bodyPr>
          <a:lstStyle/>
          <a:p>
            <a:pPr algn="just"/>
            <a:r>
              <a:rPr lang="fr-FR" sz="2400" b="1" dirty="0"/>
              <a:t>Spores germées de </a:t>
            </a:r>
            <a:r>
              <a:rPr lang="fr-FR" sz="2400" b="1" i="1" dirty="0" err="1"/>
              <a:t>Pellia</a:t>
            </a:r>
            <a:r>
              <a:rPr lang="fr-FR" sz="2400" b="1" i="1" dirty="0"/>
              <a:t> </a:t>
            </a:r>
            <a:r>
              <a:rPr lang="fr-FR" sz="2400" b="1" i="1" dirty="0" err="1"/>
              <a:t>epiphylla</a:t>
            </a:r>
            <a:r>
              <a:rPr lang="fr-FR" sz="2400" b="1" dirty="0"/>
              <a:t>, </a:t>
            </a:r>
            <a:r>
              <a:rPr lang="fr-FR" sz="2400" b="1" dirty="0" err="1"/>
              <a:t>Pelliaceae</a:t>
            </a:r>
            <a:r>
              <a:rPr lang="fr-FR" sz="2400" b="1" dirty="0"/>
              <a:t>, </a:t>
            </a:r>
            <a:r>
              <a:rPr lang="fr-FR" sz="2400" b="1" dirty="0" err="1"/>
              <a:t>Metzgeriale</a:t>
            </a:r>
            <a:r>
              <a:rPr lang="fr-FR" sz="2400" b="1" dirty="0"/>
              <a:t>, Hépatique, Bryophyte, vues au microscope (grossissement 67X) (Watermael-Boitsfort, Brabant, Belgique - 14/03/1982 - Diapositive originale réalisée par Eric Walravens).</a:t>
            </a:r>
            <a:endParaRPr lang="fr-FR" sz="2400" b="1" dirty="0"/>
          </a:p>
        </p:txBody>
      </p:sp>
    </p:spTree>
    <p:extLst>
      <p:ext uri="{BB962C8B-B14F-4D97-AF65-F5344CB8AC3E}">
        <p14:creationId xmlns:p14="http://schemas.microsoft.com/office/powerpoint/2010/main" val="1160918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Cycle de vie des bryophytes_files\cyclmarc.JPG"/>
          <p:cNvPicPr>
            <a:picLocks noChangeAspect="1" noChangeArrowheads="1"/>
          </p:cNvPicPr>
          <p:nvPr/>
        </p:nvPicPr>
        <p:blipFill>
          <a:blip r:embed="rId2"/>
          <a:srcRect/>
          <a:stretch>
            <a:fillRect/>
          </a:stretch>
        </p:blipFill>
        <p:spPr bwMode="auto">
          <a:xfrm>
            <a:off x="1524000" y="0"/>
            <a:ext cx="9144000" cy="5643578"/>
          </a:xfrm>
          <a:prstGeom prst="rect">
            <a:avLst/>
          </a:prstGeom>
          <a:noFill/>
        </p:spPr>
      </p:pic>
      <p:sp>
        <p:nvSpPr>
          <p:cNvPr id="3" name="ZoneTexte 2"/>
          <p:cNvSpPr txBox="1"/>
          <p:nvPr/>
        </p:nvSpPr>
        <p:spPr>
          <a:xfrm>
            <a:off x="1738282" y="5929331"/>
            <a:ext cx="8715436" cy="830997"/>
          </a:xfrm>
          <a:prstGeom prst="rect">
            <a:avLst/>
          </a:prstGeom>
          <a:noFill/>
        </p:spPr>
        <p:txBody>
          <a:bodyPr wrap="square" rtlCol="0">
            <a:spAutoFit/>
          </a:bodyPr>
          <a:lstStyle/>
          <a:p>
            <a:pPr algn="ctr"/>
            <a:r>
              <a:rPr lang="fr-FR" sz="2400" b="1" dirty="0">
                <a:solidFill>
                  <a:srgbClr val="FF0000"/>
                </a:solidFill>
              </a:rPr>
              <a:t>Cycle de vie de l'hépatique </a:t>
            </a:r>
            <a:r>
              <a:rPr lang="fr-FR" sz="2400" b="1" i="1" dirty="0">
                <a:solidFill>
                  <a:srgbClr val="FF0000"/>
                </a:solidFill>
              </a:rPr>
              <a:t>Marchantia </a:t>
            </a:r>
            <a:r>
              <a:rPr lang="fr-FR" sz="2400" b="1" i="1" dirty="0" err="1">
                <a:solidFill>
                  <a:srgbClr val="FF0000"/>
                </a:solidFill>
              </a:rPr>
              <a:t>polymorpha</a:t>
            </a:r>
            <a:r>
              <a:rPr lang="fr-FR" sz="2400" b="1" dirty="0">
                <a:solidFill>
                  <a:srgbClr val="FF0000"/>
                </a:solidFill>
              </a:rPr>
              <a:t>. Les structures diploïdes sont dessinées en rouge.</a:t>
            </a:r>
            <a:endParaRPr lang="fr-FR" sz="2400" b="1" dirty="0">
              <a:solidFill>
                <a:srgbClr val="FF0000"/>
              </a:solidFill>
            </a:endParaRPr>
          </a:p>
        </p:txBody>
      </p:sp>
    </p:spTree>
    <p:extLst>
      <p:ext uri="{BB962C8B-B14F-4D97-AF65-F5344CB8AC3E}">
        <p14:creationId xmlns:p14="http://schemas.microsoft.com/office/powerpoint/2010/main" val="2727236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DOCUME~1\ADMINI~1\LOCALS~1\Temp\npo00000d.tmp"/>
          <p:cNvPicPr>
            <a:picLocks noChangeAspect="1" noChangeArrowheads="1"/>
          </p:cNvPicPr>
          <p:nvPr/>
        </p:nvPicPr>
        <p:blipFill>
          <a:blip r:embed="rId2" cstate="print"/>
          <a:srcRect/>
          <a:stretch>
            <a:fillRect/>
          </a:stretch>
        </p:blipFill>
        <p:spPr bwMode="auto">
          <a:xfrm>
            <a:off x="1847529" y="188641"/>
            <a:ext cx="8424935" cy="6364560"/>
          </a:xfrm>
          <a:prstGeom prst="rect">
            <a:avLst/>
          </a:prstGeom>
          <a:noFill/>
          <a:ln w="9525">
            <a:noFill/>
            <a:miter lim="800000"/>
            <a:headEnd/>
            <a:tailEnd/>
          </a:ln>
          <a:effectLst/>
        </p:spPr>
      </p:pic>
    </p:spTree>
    <p:extLst>
      <p:ext uri="{BB962C8B-B14F-4D97-AF65-F5344CB8AC3E}">
        <p14:creationId xmlns:p14="http://schemas.microsoft.com/office/powerpoint/2010/main" val="821323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19536" y="548681"/>
            <a:ext cx="8280920" cy="5262979"/>
          </a:xfrm>
          <a:prstGeom prst="rect">
            <a:avLst/>
          </a:prstGeom>
          <a:noFill/>
        </p:spPr>
        <p:txBody>
          <a:bodyPr wrap="square" rtlCol="0">
            <a:spAutoFit/>
          </a:bodyPr>
          <a:lstStyle/>
          <a:p>
            <a:pPr algn="just"/>
            <a:endParaRPr lang="fr-FR" sz="2400" dirty="0">
              <a:latin typeface="Times New Roman" pitchFamily="18" charset="0"/>
              <a:cs typeface="Times New Roman" pitchFamily="18" charset="0"/>
            </a:endParaRPr>
          </a:p>
          <a:p>
            <a:pPr algn="just"/>
            <a:r>
              <a:rPr lang="fr-FR" sz="2400" b="1" dirty="0">
                <a:solidFill>
                  <a:srgbClr val="C00000"/>
                </a:solidFill>
              </a:rPr>
              <a:t>A </a:t>
            </a:r>
            <a:r>
              <a:rPr lang="fr-FR" sz="2400" b="1" dirty="0">
                <a:solidFill>
                  <a:srgbClr val="C00000"/>
                </a:solidFill>
              </a:rPr>
              <a:t>-Le </a:t>
            </a:r>
            <a:r>
              <a:rPr lang="fr-FR" sz="2400" b="1" dirty="0">
                <a:solidFill>
                  <a:srgbClr val="C00000"/>
                </a:solidFill>
              </a:rPr>
              <a:t>gamétophyte.</a:t>
            </a:r>
            <a:endParaRPr lang="fr-FR" sz="2400" dirty="0">
              <a:solidFill>
                <a:srgbClr val="C00000"/>
              </a:solidFill>
            </a:endParaRPr>
          </a:p>
          <a:p>
            <a:pPr algn="just"/>
            <a:endParaRPr lang="fr-FR"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Au </a:t>
            </a:r>
            <a:r>
              <a:rPr lang="fr-FR" sz="2400" dirty="0">
                <a:latin typeface="Times New Roman" pitchFamily="18" charset="0"/>
                <a:cs typeface="Times New Roman" pitchFamily="18" charset="0"/>
              </a:rPr>
              <a:t>départ, on a </a:t>
            </a:r>
            <a:r>
              <a:rPr lang="fr-FR" sz="2400" dirty="0">
                <a:latin typeface="Times New Roman" pitchFamily="18" charset="0"/>
                <a:cs typeface="Times New Roman" pitchFamily="18" charset="0"/>
              </a:rPr>
              <a:t>une spore à </a:t>
            </a:r>
            <a:r>
              <a:rPr lang="fr-FR" sz="2400" dirty="0">
                <a:latin typeface="Times New Roman" pitchFamily="18" charset="0"/>
                <a:cs typeface="Times New Roman" pitchFamily="18" charset="0"/>
              </a:rPr>
              <a:t>N, puis il germe sur un sol humide et donne de petits filaments : des protonéma de 4 cellules chacun (une cellule est un rhizoïde). Le développement est réalisé par les divisions successives de la cellule apicale, ce qui donne un thalle prostré sur le sol. Ce dernier a l’aspect d’une rosette à plusieurs branches</a:t>
            </a:r>
            <a:r>
              <a:rPr lang="fr-FR" sz="2400" dirty="0">
                <a:latin typeface="Times New Roman" pitchFamily="18" charset="0"/>
                <a:cs typeface="Times New Roman" pitchFamily="18" charset="0"/>
              </a:rPr>
              <a:t>.</a:t>
            </a:r>
          </a:p>
          <a:p>
            <a:pPr algn="just"/>
            <a:r>
              <a:rPr lang="fr-FR" sz="2400" b="1" dirty="0">
                <a:solidFill>
                  <a:srgbClr val="C00000"/>
                </a:solidFill>
              </a:rPr>
              <a:t>B- </a:t>
            </a:r>
            <a:r>
              <a:rPr lang="fr-FR" sz="2400" b="1" dirty="0">
                <a:solidFill>
                  <a:srgbClr val="C00000"/>
                </a:solidFill>
              </a:rPr>
              <a:t>L’appareil reproducteur </a:t>
            </a:r>
            <a:endParaRPr lang="fr-FR" sz="2400" b="1" dirty="0">
              <a:solidFill>
                <a:srgbClr val="C00000"/>
              </a:solidFill>
            </a:endParaRPr>
          </a:p>
          <a:p>
            <a:pPr algn="just"/>
            <a:r>
              <a:rPr lang="fr-FR" sz="2400" dirty="0">
                <a:latin typeface="Times New Roman" pitchFamily="18" charset="0"/>
                <a:cs typeface="Times New Roman" pitchFamily="18" charset="0"/>
              </a:rPr>
              <a:t>Il est composé des anthéridies et des archégones sur la partie dorsale du thalle, dans le sillon longitudinal.</a:t>
            </a:r>
          </a:p>
          <a:p>
            <a:pPr algn="just"/>
            <a:endParaRPr lang="fr-FR" sz="2400" dirty="0">
              <a:solidFill>
                <a:srgbClr val="C00000"/>
              </a:solidFill>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41452684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47528" y="404665"/>
            <a:ext cx="8496944" cy="4893647"/>
          </a:xfrm>
          <a:prstGeom prst="rect">
            <a:avLst/>
          </a:prstGeom>
          <a:noFill/>
        </p:spPr>
        <p:txBody>
          <a:bodyPr wrap="square" rtlCol="0">
            <a:spAutoFit/>
          </a:bodyPr>
          <a:lstStyle/>
          <a:p>
            <a:pPr algn="just"/>
            <a:r>
              <a:rPr lang="fr-FR" sz="2400" b="1" dirty="0">
                <a:solidFill>
                  <a:srgbClr val="C00000"/>
                </a:solidFill>
                <a:latin typeface="Times New Roman" pitchFamily="18" charset="0"/>
                <a:cs typeface="Times New Roman" pitchFamily="18" charset="0"/>
              </a:rPr>
              <a:t>C-La fécondation</a:t>
            </a:r>
          </a:p>
          <a:p>
            <a:pPr algn="just"/>
            <a:r>
              <a:rPr lang="fr-FR" sz="2400" dirty="0">
                <a:latin typeface="Times New Roman" pitchFamily="18" charset="0"/>
                <a:cs typeface="Times New Roman" pitchFamily="18" charset="0"/>
              </a:rPr>
              <a:t>A </a:t>
            </a:r>
            <a:r>
              <a:rPr lang="fr-FR" sz="2400" dirty="0">
                <a:latin typeface="Times New Roman" pitchFamily="18" charset="0"/>
                <a:cs typeface="Times New Roman" pitchFamily="18" charset="0"/>
              </a:rPr>
              <a:t>maturité, l’archégone s’ouvre au sommet. Les cellules qui se trouvent à l’intérieur du col se gélifient. Les anthérozoïdes, attirés par </a:t>
            </a:r>
            <a:r>
              <a:rPr lang="fr-FR" sz="2400" dirty="0" err="1">
                <a:latin typeface="Times New Roman" pitchFamily="18" charset="0"/>
                <a:cs typeface="Times New Roman" pitchFamily="18" charset="0"/>
              </a:rPr>
              <a:t>chimiotachtisme</a:t>
            </a:r>
            <a:r>
              <a:rPr lang="fr-FR" sz="2400" dirty="0">
                <a:latin typeface="Times New Roman" pitchFamily="18" charset="0"/>
                <a:cs typeface="Times New Roman" pitchFamily="18" charset="0"/>
              </a:rPr>
              <a:t> (à cause des sucres et des substances de mucilage), se déplaçant dans une goutte d’eau, vont pénétrer dans le col et un seul des anthérozoïdes va s’unir à l’oosphère, ce qui va donner un œuf. C’est la première cellule (à 2N) du sporophyte dont la fécondation s’effectue par </a:t>
            </a:r>
            <a:r>
              <a:rPr lang="fr-FR" sz="2400" dirty="0" err="1">
                <a:latin typeface="Times New Roman" pitchFamily="18" charset="0"/>
                <a:cs typeface="Times New Roman" pitchFamily="18" charset="0"/>
              </a:rPr>
              <a:t>zoïdogamie</a:t>
            </a:r>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a:p>
            <a:pPr algn="just"/>
            <a:r>
              <a:rPr lang="fr-FR" sz="2400" b="1" dirty="0">
                <a:solidFill>
                  <a:srgbClr val="C00000"/>
                </a:solidFill>
              </a:rPr>
              <a:t>D- </a:t>
            </a:r>
            <a:r>
              <a:rPr lang="fr-FR" sz="2400" b="1" dirty="0">
                <a:solidFill>
                  <a:srgbClr val="C00000"/>
                </a:solidFill>
              </a:rPr>
              <a:t>Le sporophyte à 2N.</a:t>
            </a:r>
            <a:endParaRPr lang="fr-FR" sz="2400" dirty="0">
              <a:solidFill>
                <a:srgbClr val="C00000"/>
              </a:solidFill>
            </a:endParaRPr>
          </a:p>
          <a:p>
            <a:pPr algn="just"/>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604843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19536" y="476673"/>
            <a:ext cx="8064896" cy="7109639"/>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L’œuf, par divisions successives, donne un sporophyte globuleux inclus dans le ventre de l’archégone. Il présente deux zones distinctes :</a:t>
            </a:r>
          </a:p>
          <a:p>
            <a:pPr lvl="0" algn="just"/>
            <a:r>
              <a:rPr lang="fr-FR" sz="2400" dirty="0">
                <a:latin typeface="Times New Roman" pitchFamily="18" charset="0"/>
                <a:cs typeface="Times New Roman" pitchFamily="18" charset="0"/>
              </a:rPr>
              <a:t>une zone externe : l’</a:t>
            </a:r>
            <a:r>
              <a:rPr lang="fr-FR" sz="2400" dirty="0" err="1">
                <a:latin typeface="Times New Roman" pitchFamily="18" charset="0"/>
                <a:cs typeface="Times New Roman" pitchFamily="18" charset="0"/>
              </a:rPr>
              <a:t>amphithécium</a:t>
            </a:r>
            <a:r>
              <a:rPr lang="fr-FR" sz="2400" dirty="0">
                <a:latin typeface="Times New Roman" pitchFamily="18" charset="0"/>
                <a:cs typeface="Times New Roman" pitchFamily="18" charset="0"/>
              </a:rPr>
              <a:t> qui forme la paroi du sporophyte</a:t>
            </a:r>
          </a:p>
          <a:p>
            <a:pPr lvl="0" algn="just"/>
            <a:r>
              <a:rPr lang="fr-FR" sz="2400" dirty="0">
                <a:latin typeface="Times New Roman" pitchFamily="18" charset="0"/>
                <a:cs typeface="Times New Roman" pitchFamily="18" charset="0"/>
              </a:rPr>
              <a:t>une zone interne : l’</a:t>
            </a:r>
            <a:r>
              <a:rPr lang="fr-FR" sz="2400" dirty="0" err="1">
                <a:latin typeface="Times New Roman" pitchFamily="18" charset="0"/>
                <a:cs typeface="Times New Roman" pitchFamily="18" charset="0"/>
              </a:rPr>
              <a:t>endothécium</a:t>
            </a:r>
            <a:r>
              <a:rPr lang="fr-FR" sz="2400" dirty="0">
                <a:latin typeface="Times New Roman" pitchFamily="18" charset="0"/>
                <a:cs typeface="Times New Roman" pitchFamily="18" charset="0"/>
              </a:rPr>
              <a:t> qui par mitoses va donner des cellules nourricières et les cellules mères des </a:t>
            </a:r>
            <a:r>
              <a:rPr lang="fr-FR" sz="2400" dirty="0" err="1">
                <a:latin typeface="Times New Roman" pitchFamily="18" charset="0"/>
                <a:cs typeface="Times New Roman" pitchFamily="18" charset="0"/>
              </a:rPr>
              <a:t>archéspores</a:t>
            </a:r>
            <a:r>
              <a:rPr lang="fr-FR" sz="2400" dirty="0">
                <a:latin typeface="Times New Roman" pitchFamily="18" charset="0"/>
                <a:cs typeface="Times New Roman" pitchFamily="18" charset="0"/>
              </a:rPr>
              <a:t>.</a:t>
            </a:r>
          </a:p>
          <a:p>
            <a:pPr lvl="0" algn="just"/>
            <a:r>
              <a:rPr lang="fr-FR" sz="2400" dirty="0">
                <a:latin typeface="Times New Roman" pitchFamily="18" charset="0"/>
                <a:cs typeface="Times New Roman" pitchFamily="18" charset="0"/>
              </a:rPr>
              <a:t>les cellules mères subissent la réduction chromatique et chacune d’elles donnera 4 </a:t>
            </a:r>
            <a:r>
              <a:rPr lang="fr-FR" sz="2400" dirty="0" err="1">
                <a:latin typeface="Times New Roman" pitchFamily="18" charset="0"/>
                <a:cs typeface="Times New Roman" pitchFamily="18" charset="0"/>
              </a:rPr>
              <a:t>méiospores</a:t>
            </a:r>
            <a:r>
              <a:rPr lang="fr-FR" sz="2400" dirty="0">
                <a:latin typeface="Times New Roman" pitchFamily="18" charset="0"/>
                <a:cs typeface="Times New Roman" pitchFamily="18" charset="0"/>
              </a:rPr>
              <a:t> libérées après la destruction des tissus du thalle (en général, un an après).</a:t>
            </a:r>
          </a:p>
          <a:p>
            <a:pPr lvl="0" algn="just"/>
            <a:r>
              <a:rPr lang="fr-FR" sz="2400" dirty="0">
                <a:latin typeface="Times New Roman" pitchFamily="18" charset="0"/>
                <a:cs typeface="Times New Roman" pitchFamily="18" charset="0"/>
              </a:rPr>
              <a:t>La nouvelle génération donne un protonéma.</a:t>
            </a:r>
          </a:p>
          <a:p>
            <a:pPr algn="just"/>
            <a:r>
              <a:rPr lang="fr-FR" sz="2400" b="1" dirty="0">
                <a:solidFill>
                  <a:srgbClr val="C00000"/>
                </a:solidFill>
                <a:latin typeface="Times New Roman" pitchFamily="18" charset="0"/>
                <a:cs typeface="Times New Roman" pitchFamily="18" charset="0"/>
              </a:rPr>
              <a:t>Le sporophyte a une existence transitoire, c’est un parasite du gamétophyte. Il disparaît après la réduction chromatique</a:t>
            </a:r>
            <a:r>
              <a:rPr lang="fr-FR" sz="2400" dirty="0"/>
              <a:t>.</a:t>
            </a:r>
          </a:p>
          <a:p>
            <a:pPr algn="just"/>
            <a:r>
              <a:rPr lang="fr-FR" sz="2400" b="1" i="1" dirty="0">
                <a:solidFill>
                  <a:srgbClr val="00B050"/>
                </a:solidFill>
                <a:latin typeface="Times New Roman" pitchFamily="18" charset="0"/>
                <a:cs typeface="Times New Roman" pitchFamily="18" charset="0"/>
              </a:rPr>
              <a:t>Le cycle est haplodiplophasique mais avec une dominance du gamétophyte</a:t>
            </a:r>
            <a:endParaRPr lang="fr-FR" sz="2400" b="1" dirty="0">
              <a:solidFill>
                <a:srgbClr val="00B050"/>
              </a:solidFill>
              <a:latin typeface="Times New Roman" pitchFamily="18" charset="0"/>
              <a:cs typeface="Times New Roman" pitchFamily="18" charset="0"/>
            </a:endParaRPr>
          </a:p>
          <a:p>
            <a:pPr algn="just"/>
            <a:endParaRPr lang="fr-FR" sz="2400" dirty="0"/>
          </a:p>
          <a:p>
            <a:pPr lvl="0" algn="just"/>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35972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FF0000"/>
                </a:solidFill>
                <a:latin typeface="Times New Roman" pitchFamily="18" charset="0"/>
                <a:cs typeface="Times New Roman" pitchFamily="18" charset="0"/>
              </a:rPr>
              <a:t>BRYOPHYTES</a:t>
            </a:r>
            <a:endParaRPr lang="fr-FR"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8340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afblum.be/bioafb/cyclbryo/cyclmarc.JPG"/>
          <p:cNvPicPr/>
          <p:nvPr/>
        </p:nvPicPr>
        <p:blipFill>
          <a:blip r:embed="rId2" cstate="print"/>
          <a:srcRect/>
          <a:stretch>
            <a:fillRect/>
          </a:stretch>
        </p:blipFill>
        <p:spPr bwMode="auto">
          <a:xfrm>
            <a:off x="1524000" y="1"/>
            <a:ext cx="9144000" cy="5949280"/>
          </a:xfrm>
          <a:prstGeom prst="rect">
            <a:avLst/>
          </a:prstGeom>
          <a:noFill/>
          <a:ln w="9525">
            <a:noFill/>
            <a:miter lim="800000"/>
            <a:headEnd/>
            <a:tailEnd/>
          </a:ln>
        </p:spPr>
      </p:pic>
      <p:sp>
        <p:nvSpPr>
          <p:cNvPr id="32769" name="Rectangle 1"/>
          <p:cNvSpPr>
            <a:spLocks noChangeArrowheads="1"/>
          </p:cNvSpPr>
          <p:nvPr/>
        </p:nvSpPr>
        <p:spPr bwMode="auto">
          <a:xfrm>
            <a:off x="1847528" y="5998732"/>
            <a:ext cx="86409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ctr" fontAlgn="base">
              <a:spcBef>
                <a:spcPct val="0"/>
              </a:spcBef>
              <a:spcAft>
                <a:spcPct val="0"/>
              </a:spcAft>
            </a:pPr>
            <a:r>
              <a:rPr lang="fr-FR" b="1" dirty="0">
                <a:latin typeface="Times New Roman" pitchFamily="18" charset="0"/>
                <a:ea typeface="Calibri" pitchFamily="34" charset="0"/>
                <a:cs typeface="Times New Roman" pitchFamily="18" charset="0"/>
              </a:rPr>
              <a:t>Cycle de vie de l'hépatique </a:t>
            </a:r>
            <a:r>
              <a:rPr lang="fr-FR" b="1" i="1" dirty="0">
                <a:latin typeface="Times New Roman" pitchFamily="18" charset="0"/>
                <a:ea typeface="Calibri" pitchFamily="34" charset="0"/>
                <a:cs typeface="Times New Roman" pitchFamily="18" charset="0"/>
              </a:rPr>
              <a:t>Marchantia </a:t>
            </a:r>
            <a:r>
              <a:rPr lang="fr-FR" b="1" i="1" dirty="0" err="1">
                <a:latin typeface="Times New Roman" pitchFamily="18" charset="0"/>
                <a:ea typeface="Calibri" pitchFamily="34" charset="0"/>
                <a:cs typeface="Times New Roman" pitchFamily="18" charset="0"/>
              </a:rPr>
              <a:t>polymorpha</a:t>
            </a:r>
            <a:r>
              <a:rPr lang="fr-FR" b="1" dirty="0">
                <a:latin typeface="Times New Roman" pitchFamily="18" charset="0"/>
                <a:ea typeface="Calibri" pitchFamily="34" charset="0"/>
                <a:cs typeface="Times New Roman" pitchFamily="18" charset="0"/>
              </a:rPr>
              <a:t>. Les structures diploïdes sont dessinées en rouge.</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994671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847528" y="620689"/>
            <a:ext cx="842493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fr-FR" sz="2000" b="1" dirty="0">
                <a:latin typeface="Times New Roman" pitchFamily="18" charset="0"/>
                <a:ea typeface="Times New Roman" pitchFamily="18" charset="0"/>
                <a:cs typeface="Times New Roman" pitchFamily="18" charset="0"/>
              </a:rPr>
              <a:t>1 Thalle (gamétophyte) : </a:t>
            </a:r>
            <a:r>
              <a:rPr lang="fr-FR" sz="2000" dirty="0">
                <a:latin typeface="Times New Roman" pitchFamily="18" charset="0"/>
                <a:ea typeface="Times New Roman" pitchFamily="18" charset="0"/>
                <a:cs typeface="Times New Roman" pitchFamily="18" charset="0"/>
              </a:rPr>
              <a:t>a Rhizoïdes, b Corbeille à propagules, c Anthéridiophore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2 Anthéridiophore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3-5 Anthéridie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6 Anthérozoïde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7 Thalle (gamétophyte) : </a:t>
            </a:r>
            <a:r>
              <a:rPr lang="fr-FR" sz="2000" dirty="0">
                <a:latin typeface="Times New Roman" pitchFamily="18" charset="0"/>
                <a:ea typeface="Times New Roman" pitchFamily="18" charset="0"/>
                <a:cs typeface="Times New Roman" pitchFamily="18" charset="0"/>
              </a:rPr>
              <a:t>a Jeune archégoniophore, b Archégoniophore mature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8 Archégoniophore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9 Archégone : </a:t>
            </a:r>
            <a:r>
              <a:rPr lang="fr-FR" sz="2000" dirty="0">
                <a:latin typeface="Times New Roman" pitchFamily="18" charset="0"/>
                <a:ea typeface="Times New Roman" pitchFamily="18" charset="0"/>
                <a:cs typeface="Times New Roman" pitchFamily="18" charset="0"/>
              </a:rPr>
              <a:t>a O(v)oosphère, b Cellule ventrale du canal du col, c Cellule apicale du canal du col</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10 Archégone : </a:t>
            </a:r>
            <a:r>
              <a:rPr lang="fr-FR" sz="2000" dirty="0">
                <a:latin typeface="Times New Roman" pitchFamily="18" charset="0"/>
                <a:ea typeface="Times New Roman" pitchFamily="18" charset="0"/>
                <a:cs typeface="Times New Roman" pitchFamily="18" charset="0"/>
              </a:rPr>
              <a:t>a Noyau de l'o(v)oosphère, b Noyau de l'anthérozoïde, c Ventre de l'archégone, d Col de l'archégone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11 Archégone : </a:t>
            </a:r>
            <a:r>
              <a:rPr lang="fr-FR" sz="2000" dirty="0">
                <a:latin typeface="Times New Roman" pitchFamily="18" charset="0"/>
                <a:ea typeface="Times New Roman" pitchFamily="18" charset="0"/>
                <a:cs typeface="Times New Roman" pitchFamily="18" charset="0"/>
              </a:rPr>
              <a:t>a Coiffe (involucre), b Ventre, c Zygote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12 Archégone développé : </a:t>
            </a:r>
            <a:r>
              <a:rPr lang="fr-FR" sz="2000" dirty="0">
                <a:latin typeface="Times New Roman" pitchFamily="18" charset="0"/>
                <a:ea typeface="Times New Roman" pitchFamily="18" charset="0"/>
                <a:cs typeface="Times New Roman" pitchFamily="18" charset="0"/>
              </a:rPr>
              <a:t>a Pied, b Soie, c Capsule, d Ventre, e Coiffe (involucre)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13 Elatère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14 Cellule-mère de spore</a:t>
            </a:r>
            <a:endParaRPr lang="fr-FR" sz="2000" dirty="0">
              <a:latin typeface="Times New Roman" pitchFamily="18" charset="0"/>
              <a:cs typeface="Times New Roman" pitchFamily="18" charset="0"/>
            </a:endParaRPr>
          </a:p>
          <a:p>
            <a:pPr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15 Tétrade</a:t>
            </a: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215621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3793" y="332657"/>
            <a:ext cx="3710311" cy="584775"/>
          </a:xfrm>
          <a:prstGeom prst="rect">
            <a:avLst/>
          </a:prstGeom>
        </p:spPr>
        <p:txBody>
          <a:bodyPr wrap="none">
            <a:spAutoFit/>
          </a:bodyPr>
          <a:lstStyle/>
          <a:p>
            <a:r>
              <a:rPr lang="fr-CH" sz="3200" b="1" dirty="0" err="1">
                <a:solidFill>
                  <a:srgbClr val="C00000"/>
                </a:solidFill>
                <a:effectLst>
                  <a:outerShdw blurRad="38100" dist="38100" dir="2700000" algn="tl">
                    <a:srgbClr val="C0C0C0"/>
                  </a:outerShdw>
                </a:effectLst>
              </a:rPr>
              <a:t>Bryopsida</a:t>
            </a:r>
            <a:r>
              <a:rPr lang="fr-CH" sz="3200" b="1" dirty="0">
                <a:solidFill>
                  <a:srgbClr val="C00000"/>
                </a:solidFill>
                <a:effectLst>
                  <a:outerShdw blurRad="38100" dist="38100" dir="2700000" algn="tl">
                    <a:srgbClr val="C0C0C0"/>
                  </a:outerShdw>
                </a:effectLst>
              </a:rPr>
              <a:t> (Mousses)</a:t>
            </a:r>
            <a:endParaRPr lang="fr-FR" sz="3200" dirty="0">
              <a:solidFill>
                <a:srgbClr val="C00000"/>
              </a:solidFill>
            </a:endParaRPr>
          </a:p>
        </p:txBody>
      </p:sp>
      <p:sp>
        <p:nvSpPr>
          <p:cNvPr id="3" name="Rectangle 2"/>
          <p:cNvSpPr/>
          <p:nvPr/>
        </p:nvSpPr>
        <p:spPr>
          <a:xfrm>
            <a:off x="1847528" y="1700808"/>
            <a:ext cx="8424936" cy="3785652"/>
          </a:xfrm>
          <a:prstGeom prst="rect">
            <a:avLst/>
          </a:prstGeom>
        </p:spPr>
        <p:txBody>
          <a:bodyPr wrap="square">
            <a:spAutoFit/>
          </a:bodyPr>
          <a:lstStyle/>
          <a:p>
            <a:pPr marL="457200" indent="-457200" algn="just" eaLnBrk="0" hangingPunct="0">
              <a:buFontTx/>
              <a:buChar char="-"/>
            </a:pPr>
            <a:r>
              <a:rPr lang="fr-CH" sz="2400" i="1" u="sng" dirty="0">
                <a:latin typeface="Times New Roman" pitchFamily="18" charset="0"/>
                <a:cs typeface="Times New Roman" pitchFamily="18" charset="0"/>
              </a:rPr>
              <a:t>Quelques caractères dérivés propres</a:t>
            </a:r>
            <a:r>
              <a:rPr lang="fr-CH" sz="2400" dirty="0">
                <a:latin typeface="Times New Roman" pitchFamily="18" charset="0"/>
                <a:cs typeface="Times New Roman" pitchFamily="18" charset="0"/>
              </a:rPr>
              <a:t>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On observe un stade du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protonéma</a:t>
            </a:r>
            <a:r>
              <a:rPr lang="fr-CH" sz="2400" dirty="0">
                <a:solidFill>
                  <a:srgbClr val="0000FF"/>
                </a:solidFill>
                <a:latin typeface="Times New Roman" pitchFamily="18" charset="0"/>
                <a:cs typeface="Times New Roman" pitchFamily="18" charset="0"/>
              </a:rPr>
              <a:t> bien distingué lors de la croissance.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Les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gamétophytes sont feuillus</a:t>
            </a:r>
            <a:r>
              <a:rPr lang="fr-CH" sz="2400" dirty="0">
                <a:solidFill>
                  <a:srgbClr val="0000FF"/>
                </a:solidFill>
                <a:latin typeface="Times New Roman" pitchFamily="18" charset="0"/>
                <a:cs typeface="Times New Roman" pitchFamily="18" charset="0"/>
              </a:rPr>
              <a:t> lorsqu’ils sont matures.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Les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rhizoïdes</a:t>
            </a:r>
            <a:r>
              <a:rPr lang="fr-CH" sz="2400" dirty="0">
                <a:solidFill>
                  <a:srgbClr val="0000FF"/>
                </a:solidFill>
                <a:latin typeface="Times New Roman" pitchFamily="18" charset="0"/>
                <a:cs typeface="Times New Roman" pitchFamily="18" charset="0"/>
              </a:rPr>
              <a:t> sont multicellulaires.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La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croissance </a:t>
            </a:r>
            <a:r>
              <a:rPr lang="fr-CH" sz="2400" b="1" dirty="0" err="1">
                <a:solidFill>
                  <a:srgbClr val="0000FF"/>
                </a:solidFill>
                <a:effectLst>
                  <a:outerShdw blurRad="38100" dist="38100" dir="2700000" algn="tl">
                    <a:srgbClr val="C0C0C0"/>
                  </a:outerShdw>
                </a:effectLst>
                <a:latin typeface="Times New Roman" pitchFamily="18" charset="0"/>
                <a:cs typeface="Times New Roman" pitchFamily="18" charset="0"/>
              </a:rPr>
              <a:t>sporophytique</a:t>
            </a:r>
            <a:r>
              <a:rPr lang="fr-CH" sz="2400" dirty="0">
                <a:solidFill>
                  <a:srgbClr val="0000FF"/>
                </a:solidFill>
                <a:latin typeface="Times New Roman" pitchFamily="18" charset="0"/>
                <a:cs typeface="Times New Roman" pitchFamily="18" charset="0"/>
              </a:rPr>
              <a:t> se fait à partir d’une cellule apicale. </a:t>
            </a:r>
          </a:p>
          <a:p>
            <a:pPr marL="1371600" lvl="2" indent="-457200" algn="just" eaLnBrk="0" hangingPunct="0">
              <a:buFont typeface="Wingdings" pitchFamily="2" charset="2"/>
              <a:buChar char="Ø"/>
            </a:pPr>
            <a:r>
              <a:rPr lang="fr-CH" sz="2400" dirty="0">
                <a:solidFill>
                  <a:srgbClr val="0000FF"/>
                </a:solidFill>
                <a:latin typeface="Times New Roman" pitchFamily="18" charset="0"/>
                <a:cs typeface="Times New Roman" pitchFamily="18" charset="0"/>
              </a:rPr>
              <a:t>Les </a:t>
            </a:r>
            <a:r>
              <a:rPr lang="fr-CH" sz="2400" b="1" dirty="0">
                <a:solidFill>
                  <a:srgbClr val="0000FF"/>
                </a:solidFill>
                <a:effectLst>
                  <a:outerShdw blurRad="38100" dist="38100" dir="2700000" algn="tl">
                    <a:srgbClr val="C0C0C0"/>
                  </a:outerShdw>
                </a:effectLst>
                <a:latin typeface="Times New Roman" pitchFamily="18" charset="0"/>
                <a:cs typeface="Times New Roman" pitchFamily="18" charset="0"/>
              </a:rPr>
              <a:t>capsules</a:t>
            </a:r>
            <a:r>
              <a:rPr lang="fr-CH" sz="2400" dirty="0">
                <a:solidFill>
                  <a:srgbClr val="0000FF"/>
                </a:solidFill>
                <a:latin typeface="Times New Roman" pitchFamily="18" charset="0"/>
                <a:cs typeface="Times New Roman" pitchFamily="18" charset="0"/>
              </a:rPr>
              <a:t> possèdent un mécanisme d’ouverture complexe. </a:t>
            </a:r>
            <a:endParaRPr lang="fr-CH"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6979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91544" y="404665"/>
            <a:ext cx="8136904" cy="5262979"/>
          </a:xfrm>
          <a:prstGeom prst="rect">
            <a:avLst/>
          </a:prstGeom>
          <a:noFill/>
        </p:spPr>
        <p:txBody>
          <a:bodyPr wrap="square" rtlCol="0">
            <a:spAutoFit/>
          </a:bodyPr>
          <a:lstStyle/>
          <a:p>
            <a:pPr algn="just"/>
            <a:r>
              <a:rPr lang="fr-FR" sz="2400" b="1" dirty="0">
                <a:solidFill>
                  <a:srgbClr val="C00000"/>
                </a:solidFill>
              </a:rPr>
              <a:t>A/ Le gamétophyte : l’appareil végétatif.</a:t>
            </a:r>
            <a:endParaRPr lang="fr-FR" sz="2400" dirty="0">
              <a:solidFill>
                <a:srgbClr val="C00000"/>
              </a:solidFill>
            </a:endParaRPr>
          </a:p>
          <a:p>
            <a:pPr algn="just"/>
            <a:r>
              <a:rPr lang="fr-FR" sz="2400" dirty="0"/>
              <a:t>Une </a:t>
            </a:r>
            <a:r>
              <a:rPr lang="fr-FR" sz="2400" dirty="0" err="1"/>
              <a:t>méiospore</a:t>
            </a:r>
            <a:r>
              <a:rPr lang="fr-FR" sz="2400" dirty="0"/>
              <a:t> à N qui germe sur un sol humide et donne naissance à un filament chlorophyllien unisérié, rampant : le protonéma. Ce filament se ramifie et émet des rhizoïdes. Sur ces filaments naissent des cellules renflées qui après s’être divisées, donnent les tiges </a:t>
            </a:r>
            <a:r>
              <a:rPr lang="fr-FR" sz="2400" dirty="0"/>
              <a:t>feuillées.</a:t>
            </a:r>
          </a:p>
          <a:p>
            <a:pPr algn="just"/>
            <a:endParaRPr lang="fr-FR" sz="2400" dirty="0"/>
          </a:p>
          <a:p>
            <a:pPr algn="just"/>
            <a:r>
              <a:rPr lang="fr-FR" sz="2400" b="1" dirty="0">
                <a:solidFill>
                  <a:srgbClr val="C00000"/>
                </a:solidFill>
              </a:rPr>
              <a:t>B/ L’appareil reproducteur monoïque.</a:t>
            </a:r>
            <a:endParaRPr lang="fr-FR" sz="2400" dirty="0">
              <a:solidFill>
                <a:srgbClr val="C00000"/>
              </a:solidFill>
            </a:endParaRPr>
          </a:p>
          <a:p>
            <a:pPr algn="just"/>
            <a:r>
              <a:rPr lang="fr-FR" sz="2400" b="1" dirty="0">
                <a:solidFill>
                  <a:srgbClr val="C00000"/>
                </a:solidFill>
              </a:rPr>
              <a:t>1 Les anthéridies.</a:t>
            </a:r>
            <a:endParaRPr lang="fr-FR" sz="2400" dirty="0">
              <a:solidFill>
                <a:srgbClr val="C00000"/>
              </a:solidFill>
            </a:endParaRPr>
          </a:p>
          <a:p>
            <a:pPr algn="just"/>
            <a:r>
              <a:rPr lang="fr-FR" sz="2400" dirty="0"/>
              <a:t>Elles sont situées à l’extrémité des rameaux latéraux des </a:t>
            </a:r>
            <a:r>
              <a:rPr lang="fr-FR" sz="2400" dirty="0" err="1"/>
              <a:t>gamétophores</a:t>
            </a:r>
            <a:r>
              <a:rPr lang="fr-FR" sz="2400" dirty="0"/>
              <a:t>. Elles se trouvent dans des corbeilles spécifiques, dites «à anthéridies », fermées par un ensemble de feuilles modifiées par rapport aux autres : ce sont les feuilles </a:t>
            </a:r>
            <a:r>
              <a:rPr lang="fr-FR" sz="2400" dirty="0" err="1"/>
              <a:t>périgoniales</a:t>
            </a:r>
            <a:r>
              <a:rPr lang="fr-FR" sz="2400" dirty="0"/>
              <a:t>. </a:t>
            </a:r>
            <a:r>
              <a:rPr lang="fr-FR" sz="2400" dirty="0"/>
              <a:t> </a:t>
            </a:r>
            <a:endParaRPr lang="fr-FR" sz="2400" dirty="0"/>
          </a:p>
        </p:txBody>
      </p:sp>
    </p:spTree>
    <p:extLst>
      <p:ext uri="{BB962C8B-B14F-4D97-AF65-F5344CB8AC3E}">
        <p14:creationId xmlns:p14="http://schemas.microsoft.com/office/powerpoint/2010/main" val="3874817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Cycle de vie des bryophytes_files\polypil3.JPG"/>
          <p:cNvPicPr>
            <a:picLocks noChangeAspect="1" noChangeArrowheads="1"/>
          </p:cNvPicPr>
          <p:nvPr/>
        </p:nvPicPr>
        <p:blipFill>
          <a:blip r:embed="rId2"/>
          <a:srcRect/>
          <a:stretch>
            <a:fillRect/>
          </a:stretch>
        </p:blipFill>
        <p:spPr bwMode="auto">
          <a:xfrm>
            <a:off x="2238348" y="0"/>
            <a:ext cx="7858180" cy="4857760"/>
          </a:xfrm>
          <a:prstGeom prst="rect">
            <a:avLst/>
          </a:prstGeom>
          <a:noFill/>
        </p:spPr>
      </p:pic>
      <p:sp>
        <p:nvSpPr>
          <p:cNvPr id="5" name="ZoneTexte 4"/>
          <p:cNvSpPr txBox="1"/>
          <p:nvPr/>
        </p:nvSpPr>
        <p:spPr>
          <a:xfrm>
            <a:off x="2095472" y="5143512"/>
            <a:ext cx="8358246" cy="1938992"/>
          </a:xfrm>
          <a:prstGeom prst="rect">
            <a:avLst/>
          </a:prstGeom>
          <a:noFill/>
        </p:spPr>
        <p:txBody>
          <a:bodyPr wrap="square" rtlCol="0">
            <a:spAutoFit/>
          </a:bodyPr>
          <a:lstStyle/>
          <a:p>
            <a:pPr algn="just"/>
            <a:r>
              <a:rPr lang="fr-FR" sz="2400" dirty="0"/>
              <a:t>Gamétophytes mâles de polytric </a:t>
            </a:r>
            <a:r>
              <a:rPr lang="fr-FR" sz="2400" i="1" dirty="0" err="1"/>
              <a:t>Polytrichum</a:t>
            </a:r>
            <a:r>
              <a:rPr lang="fr-FR" sz="2400" i="1" dirty="0"/>
              <a:t> </a:t>
            </a:r>
            <a:r>
              <a:rPr lang="fr-FR" sz="2400" i="1" dirty="0" err="1"/>
              <a:t>piliferum</a:t>
            </a:r>
            <a:r>
              <a:rPr lang="fr-FR" sz="2400" dirty="0"/>
              <a:t>, </a:t>
            </a:r>
            <a:r>
              <a:rPr lang="fr-FR" sz="2400" dirty="0" err="1"/>
              <a:t>Polytrichaceae</a:t>
            </a:r>
            <a:r>
              <a:rPr lang="fr-FR" sz="2400" dirty="0"/>
              <a:t>, </a:t>
            </a:r>
            <a:r>
              <a:rPr lang="fr-FR" sz="2400" dirty="0" err="1"/>
              <a:t>Tetraphydales</a:t>
            </a:r>
            <a:r>
              <a:rPr lang="fr-FR" sz="2400" dirty="0"/>
              <a:t>, Bryophytes (Hautes-Fagnes, Province de Liège, Belgique - 28/04/1986 - Diapositive originale réalisée par Eric Walravens). Remarquez les anthéridiophores rouges.</a:t>
            </a:r>
            <a:endParaRPr lang="fr-FR" sz="2400" dirty="0"/>
          </a:p>
        </p:txBody>
      </p:sp>
    </p:spTree>
    <p:extLst>
      <p:ext uri="{BB962C8B-B14F-4D97-AF65-F5344CB8AC3E}">
        <p14:creationId xmlns:p14="http://schemas.microsoft.com/office/powerpoint/2010/main" val="1584566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Cycle de vie des bryophytes_files\polypil1.JPG"/>
          <p:cNvPicPr>
            <a:picLocks noChangeAspect="1" noChangeArrowheads="1"/>
          </p:cNvPicPr>
          <p:nvPr/>
        </p:nvPicPr>
        <p:blipFill>
          <a:blip r:embed="rId2"/>
          <a:srcRect/>
          <a:stretch>
            <a:fillRect/>
          </a:stretch>
        </p:blipFill>
        <p:spPr bwMode="auto">
          <a:xfrm>
            <a:off x="2309786" y="428604"/>
            <a:ext cx="7715304" cy="4214842"/>
          </a:xfrm>
          <a:prstGeom prst="rect">
            <a:avLst/>
          </a:prstGeom>
          <a:noFill/>
        </p:spPr>
      </p:pic>
      <p:sp>
        <p:nvSpPr>
          <p:cNvPr id="6" name="ZoneTexte 5"/>
          <p:cNvSpPr txBox="1"/>
          <p:nvPr/>
        </p:nvSpPr>
        <p:spPr>
          <a:xfrm>
            <a:off x="1952596" y="5072074"/>
            <a:ext cx="8429684" cy="1569660"/>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Gamétophytes mâles de polytric </a:t>
            </a:r>
            <a:r>
              <a:rPr lang="fr-FR" sz="2400" i="1" dirty="0" err="1">
                <a:latin typeface="Times New Roman" pitchFamily="18" charset="0"/>
                <a:cs typeface="Times New Roman" pitchFamily="18" charset="0"/>
              </a:rPr>
              <a:t>Polytrichum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piliferum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Polytrichaceae</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Tetraphydales</a:t>
            </a:r>
            <a:r>
              <a:rPr lang="fr-FR" sz="2400" dirty="0">
                <a:latin typeface="Times New Roman" pitchFamily="18" charset="0"/>
                <a:cs typeface="Times New Roman" pitchFamily="18" charset="0"/>
              </a:rPr>
              <a:t>, Bryophytes (Hautes-Fagnes, Province de Liège, Belgique - 28/04/1986 - Diapositive originale réalisée par Eric Walravens).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102565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91544" y="404665"/>
            <a:ext cx="8352928" cy="4524315"/>
          </a:xfrm>
          <a:prstGeom prst="rect">
            <a:avLst/>
          </a:prstGeom>
          <a:noFill/>
        </p:spPr>
        <p:txBody>
          <a:bodyPr wrap="square" rtlCol="0">
            <a:spAutoFit/>
          </a:bodyPr>
          <a:lstStyle/>
          <a:p>
            <a:pPr algn="just"/>
            <a:r>
              <a:rPr lang="fr-FR" sz="2400" b="1" dirty="0">
                <a:solidFill>
                  <a:srgbClr val="C00000"/>
                </a:solidFill>
                <a:latin typeface="Times New Roman" pitchFamily="18" charset="0"/>
                <a:cs typeface="Times New Roman" pitchFamily="18" charset="0"/>
              </a:rPr>
              <a:t>2 L’archégone.</a:t>
            </a:r>
            <a:endParaRPr lang="fr-FR" sz="2400" dirty="0">
              <a:solidFill>
                <a:srgbClr val="C00000"/>
              </a:solidFill>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Il y en a de 2 à 5 par pied. Elles sont situées à l’extrémité de la tige principale, entourées de feuilles </a:t>
            </a:r>
            <a:r>
              <a:rPr lang="fr-FR" sz="2400" dirty="0" err="1">
                <a:latin typeface="Times New Roman" pitchFamily="18" charset="0"/>
                <a:cs typeface="Times New Roman" pitchFamily="18" charset="0"/>
              </a:rPr>
              <a:t>périgoniales</a:t>
            </a:r>
            <a:r>
              <a:rPr lang="fr-FR" sz="2400" dirty="0">
                <a:latin typeface="Times New Roman" pitchFamily="18" charset="0"/>
                <a:cs typeface="Times New Roman" pitchFamily="18" charset="0"/>
              </a:rPr>
              <a:t> mais pas de paraphyses. Le développement </a:t>
            </a:r>
            <a:r>
              <a:rPr lang="fr-FR" sz="2400" dirty="0">
                <a:latin typeface="Times New Roman" pitchFamily="18" charset="0"/>
                <a:cs typeface="Times New Roman" pitchFamily="18" charset="0"/>
              </a:rPr>
              <a:t>a </a:t>
            </a:r>
            <a:r>
              <a:rPr lang="fr-FR" sz="2400" dirty="0">
                <a:latin typeface="Times New Roman" pitchFamily="18" charset="0"/>
                <a:cs typeface="Times New Roman" pitchFamily="18" charset="0"/>
              </a:rPr>
              <a:t>lieu à partir d’une cellule unique </a:t>
            </a:r>
            <a:r>
              <a:rPr lang="fr-FR" sz="2400" dirty="0">
                <a:latin typeface="Times New Roman" pitchFamily="18" charset="0"/>
                <a:cs typeface="Times New Roman" pitchFamily="18" charset="0"/>
              </a:rPr>
              <a:t>superficielle</a:t>
            </a:r>
          </a:p>
          <a:p>
            <a:pPr algn="just"/>
            <a:r>
              <a:rPr lang="fr-FR" sz="2400" b="1" dirty="0">
                <a:solidFill>
                  <a:srgbClr val="C00000"/>
                </a:solidFill>
              </a:rPr>
              <a:t>La fécondation</a:t>
            </a:r>
            <a:r>
              <a:rPr lang="fr-FR" sz="2400" dirty="0">
                <a:solidFill>
                  <a:srgbClr val="C00000"/>
                </a:solidFill>
              </a:rPr>
              <a:t> </a:t>
            </a:r>
            <a:r>
              <a:rPr lang="fr-FR" sz="2400" dirty="0"/>
              <a:t>: A maturité, les cellules de canal du col (à l’extrémité supérieure) se gélifient. Les anthérozoïdes sont attirés par </a:t>
            </a:r>
            <a:r>
              <a:rPr lang="fr-FR" sz="2400" dirty="0" err="1"/>
              <a:t>chimiotachtisme</a:t>
            </a:r>
            <a:r>
              <a:rPr lang="fr-FR" sz="2400" dirty="0"/>
              <a:t> et se déplacent vers l’archégone en nageant dans l’eau de pluie ou dans de la rosée, puis ils pénètrent dans le col. Un anthérozoïde fusionne avec l’oosphère et donne un zygote entouré par une membrane cellulosique.</a:t>
            </a:r>
          </a:p>
          <a:p>
            <a:pPr algn="just"/>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302470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91544" y="548680"/>
            <a:ext cx="8352928" cy="3046988"/>
          </a:xfrm>
          <a:prstGeom prst="rect">
            <a:avLst/>
          </a:prstGeom>
          <a:noFill/>
        </p:spPr>
        <p:txBody>
          <a:bodyPr wrap="square" rtlCol="0">
            <a:spAutoFit/>
          </a:bodyPr>
          <a:lstStyle/>
          <a:p>
            <a:pPr algn="just"/>
            <a:r>
              <a:rPr lang="fr-FR" sz="2400" b="1" dirty="0">
                <a:solidFill>
                  <a:srgbClr val="C00000"/>
                </a:solidFill>
                <a:latin typeface="Times New Roman" pitchFamily="18" charset="0"/>
                <a:cs typeface="Times New Roman" pitchFamily="18" charset="0"/>
              </a:rPr>
              <a:t>3 Le sporophyte.</a:t>
            </a:r>
            <a:endParaRPr lang="fr-FR" sz="2400" dirty="0">
              <a:solidFill>
                <a:srgbClr val="C00000"/>
              </a:solidFill>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L’œuf grossit par mitose et donne le sporophyte (ou sporogone). Il se développe ensuite en entraînant l’archégone qui donnera naissance à la coiffe. Le sporophyte est constitué par le pied (suçoir) fixé en parasite sur le gamétophyte, la soie (long filament), la capsule (ou urne) qui est obturée par les dents du péristome et fermée par l’opercule et le tout est recouvert par la coiffe. Cette urne contient les </a:t>
            </a:r>
            <a:r>
              <a:rPr lang="fr-FR" sz="2400" dirty="0" err="1">
                <a:latin typeface="Times New Roman" pitchFamily="18" charset="0"/>
                <a:cs typeface="Times New Roman" pitchFamily="18" charset="0"/>
              </a:rPr>
              <a:t>méiospores</a:t>
            </a:r>
            <a:r>
              <a:rPr lang="fr-FR" sz="2400" dirty="0">
                <a:latin typeface="Times New Roman" pitchFamily="18" charset="0"/>
                <a:cs typeface="Times New Roman" pitchFamily="18" charset="0"/>
              </a:rPr>
              <a:t> à maturité</a:t>
            </a:r>
          </a:p>
        </p:txBody>
      </p:sp>
    </p:spTree>
    <p:extLst>
      <p:ext uri="{BB962C8B-B14F-4D97-AF65-F5344CB8AC3E}">
        <p14:creationId xmlns:p14="http://schemas.microsoft.com/office/powerpoint/2010/main" val="739234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Cycle de vie des bryophytes_files\bartpomi.JPG"/>
          <p:cNvPicPr>
            <a:picLocks noChangeAspect="1" noChangeArrowheads="1"/>
          </p:cNvPicPr>
          <p:nvPr/>
        </p:nvPicPr>
        <p:blipFill>
          <a:blip r:embed="rId2"/>
          <a:srcRect/>
          <a:stretch>
            <a:fillRect/>
          </a:stretch>
        </p:blipFill>
        <p:spPr bwMode="auto">
          <a:xfrm>
            <a:off x="2238348" y="1"/>
            <a:ext cx="7500990" cy="4333855"/>
          </a:xfrm>
          <a:prstGeom prst="rect">
            <a:avLst/>
          </a:prstGeom>
          <a:noFill/>
        </p:spPr>
      </p:pic>
      <p:sp>
        <p:nvSpPr>
          <p:cNvPr id="5" name="ZoneTexte 4"/>
          <p:cNvSpPr txBox="1"/>
          <p:nvPr/>
        </p:nvSpPr>
        <p:spPr>
          <a:xfrm>
            <a:off x="2024034" y="4572009"/>
            <a:ext cx="8286808" cy="1200329"/>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Sporophytes de </a:t>
            </a:r>
            <a:r>
              <a:rPr lang="fr-FR" sz="2400" i="1" dirty="0" err="1">
                <a:latin typeface="Times New Roman" pitchFamily="18" charset="0"/>
                <a:cs typeface="Times New Roman" pitchFamily="18" charset="0"/>
              </a:rPr>
              <a:t>Bartramia</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pomiformis</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Bartramiaceae</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Bryales</a:t>
            </a:r>
            <a:r>
              <a:rPr lang="fr-FR" sz="2400" dirty="0">
                <a:latin typeface="Times New Roman" pitchFamily="18" charset="0"/>
                <a:cs typeface="Times New Roman" pitchFamily="18" charset="0"/>
              </a:rPr>
              <a:t>, Bryophytes (Province de Brabant, Belgique - Diapositive originale réalisée par Eric Walravens).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768622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Cycle de vie des bryophytes_files\polypil2.JPG"/>
          <p:cNvPicPr>
            <a:picLocks noChangeAspect="1" noChangeArrowheads="1"/>
          </p:cNvPicPr>
          <p:nvPr/>
        </p:nvPicPr>
        <p:blipFill>
          <a:blip r:embed="rId2"/>
          <a:srcRect/>
          <a:stretch>
            <a:fillRect/>
          </a:stretch>
        </p:blipFill>
        <p:spPr bwMode="auto">
          <a:xfrm>
            <a:off x="2238348" y="214291"/>
            <a:ext cx="7715304" cy="3905251"/>
          </a:xfrm>
          <a:prstGeom prst="rect">
            <a:avLst/>
          </a:prstGeom>
          <a:noFill/>
        </p:spPr>
      </p:pic>
      <p:sp>
        <p:nvSpPr>
          <p:cNvPr id="4" name="ZoneTexte 3"/>
          <p:cNvSpPr txBox="1"/>
          <p:nvPr/>
        </p:nvSpPr>
        <p:spPr>
          <a:xfrm>
            <a:off x="2095472" y="4286256"/>
            <a:ext cx="8215370" cy="1569660"/>
          </a:xfrm>
          <a:prstGeom prst="rect">
            <a:avLst/>
          </a:prstGeom>
          <a:noFill/>
        </p:spPr>
        <p:txBody>
          <a:bodyPr wrap="square" rtlCol="0">
            <a:spAutoFit/>
          </a:bodyPr>
          <a:lstStyle/>
          <a:p>
            <a:pPr algn="just"/>
            <a:r>
              <a:rPr lang="fr-FR" sz="2400" dirty="0">
                <a:latin typeface="Times New Roman" pitchFamily="18" charset="0"/>
                <a:cs typeface="Times New Roman" pitchFamily="18" charset="0"/>
              </a:rPr>
              <a:t>Sporophytes de polytric </a:t>
            </a:r>
            <a:r>
              <a:rPr lang="fr-FR" sz="2400" i="1" dirty="0" err="1">
                <a:latin typeface="Times New Roman" pitchFamily="18" charset="0"/>
                <a:cs typeface="Times New Roman" pitchFamily="18" charset="0"/>
              </a:rPr>
              <a:t>Polytrichum</a:t>
            </a:r>
            <a:r>
              <a:rPr lang="fr-FR" sz="2400" i="1" dirty="0">
                <a:latin typeface="Times New Roman" pitchFamily="18" charset="0"/>
                <a:cs typeface="Times New Roman" pitchFamily="18" charset="0"/>
              </a:rPr>
              <a:t> </a:t>
            </a:r>
            <a:r>
              <a:rPr lang="fr-FR" sz="2400" i="1" dirty="0" err="1">
                <a:latin typeface="Times New Roman" pitchFamily="18" charset="0"/>
                <a:cs typeface="Times New Roman" pitchFamily="18" charset="0"/>
              </a:rPr>
              <a:t>piliferum</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Polytrichaceae</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Tetraphydales</a:t>
            </a:r>
            <a:r>
              <a:rPr lang="fr-FR" sz="2400" dirty="0">
                <a:latin typeface="Times New Roman" pitchFamily="18" charset="0"/>
                <a:cs typeface="Times New Roman" pitchFamily="18" charset="0"/>
              </a:rPr>
              <a:t>, Bryophytes (Le Hohneck, </a:t>
            </a:r>
            <a:r>
              <a:rPr lang="fr-FR" sz="2400" dirty="0" err="1">
                <a:latin typeface="Times New Roman" pitchFamily="18" charset="0"/>
                <a:cs typeface="Times New Roman" pitchFamily="18" charset="0"/>
              </a:rPr>
              <a:t>Stosswihr</a:t>
            </a:r>
            <a:r>
              <a:rPr lang="fr-FR" sz="2400" dirty="0">
                <a:latin typeface="Times New Roman" pitchFamily="18" charset="0"/>
                <a:cs typeface="Times New Roman" pitchFamily="18" charset="0"/>
              </a:rPr>
              <a:t>, Haut-Rhin, Alsace, France - 27/04/2001 - Diapositive originale réalisée par Eric Walravens).</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009591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14600" y="76200"/>
            <a:ext cx="7162800" cy="228600"/>
          </a:xfrm>
        </p:spPr>
        <p:txBody>
          <a:bodyPr>
            <a:normAutofit fontScale="90000"/>
          </a:bodyPr>
          <a:lstStyle/>
          <a:p>
            <a:r>
              <a:rPr lang="fr-CH" sz="1600" b="1" i="1">
                <a:solidFill>
                  <a:srgbClr val="CC3399"/>
                </a:solidFill>
                <a:effectLst>
                  <a:outerShdw blurRad="38100" dist="38100" dir="2700000" algn="tl">
                    <a:srgbClr val="C0C0C0"/>
                  </a:outerShdw>
                </a:effectLst>
              </a:rPr>
              <a:t>Bryophytes</a:t>
            </a:r>
            <a:endParaRPr lang="fr-FR" sz="1600" b="1" i="1">
              <a:solidFill>
                <a:srgbClr val="CC3399"/>
              </a:solidFill>
              <a:effectLst>
                <a:outerShdw blurRad="38100" dist="38100" dir="2700000" algn="tl">
                  <a:srgbClr val="C0C0C0"/>
                </a:outerShdw>
              </a:effectLst>
            </a:endParaRPr>
          </a:p>
        </p:txBody>
      </p:sp>
      <p:sp>
        <p:nvSpPr>
          <p:cNvPr id="17412" name="Text Box 4"/>
          <p:cNvSpPr txBox="1">
            <a:spLocks noChangeArrowheads="1"/>
          </p:cNvSpPr>
          <p:nvPr/>
        </p:nvSpPr>
        <p:spPr bwMode="auto">
          <a:xfrm>
            <a:off x="9829800" y="6507164"/>
            <a:ext cx="838200" cy="274637"/>
          </a:xfrm>
          <a:prstGeom prst="rect">
            <a:avLst/>
          </a:prstGeom>
          <a:noFill/>
          <a:ln w="9525">
            <a:noFill/>
            <a:miter lim="800000"/>
            <a:headEnd/>
            <a:tailEnd/>
          </a:ln>
          <a:effectLst/>
        </p:spPr>
        <p:txBody>
          <a:bodyPr>
            <a:spAutoFit/>
          </a:bodyPr>
          <a:lstStyle/>
          <a:p>
            <a:pPr>
              <a:spcBef>
                <a:spcPct val="50000"/>
              </a:spcBef>
            </a:pPr>
            <a:r>
              <a:rPr lang="fr-CH" sz="1200" i="1"/>
              <a:t>Page 6</a:t>
            </a:r>
            <a:endParaRPr lang="fr-FR" sz="1200" i="1"/>
          </a:p>
        </p:txBody>
      </p:sp>
      <p:sp>
        <p:nvSpPr>
          <p:cNvPr id="17414" name="Text Box 6"/>
          <p:cNvSpPr txBox="1">
            <a:spLocks noChangeArrowheads="1"/>
          </p:cNvSpPr>
          <p:nvPr/>
        </p:nvSpPr>
        <p:spPr bwMode="auto">
          <a:xfrm>
            <a:off x="2057400" y="5108576"/>
            <a:ext cx="1066800" cy="244475"/>
          </a:xfrm>
          <a:prstGeom prst="rect">
            <a:avLst/>
          </a:prstGeom>
          <a:solidFill>
            <a:srgbClr val="CCFFFF"/>
          </a:solidFill>
          <a:ln w="3175">
            <a:noFill/>
            <a:miter lim="800000"/>
            <a:headEnd/>
            <a:tailEnd/>
          </a:ln>
          <a:effectLst/>
        </p:spPr>
        <p:txBody>
          <a:bodyPr>
            <a:spAutoFit/>
          </a:bodyPr>
          <a:lstStyle/>
          <a:p>
            <a:pPr algn="ctr">
              <a:spcBef>
                <a:spcPct val="50000"/>
              </a:spcBef>
            </a:pPr>
            <a:r>
              <a:rPr lang="fr-CH" sz="1000"/>
              <a:t>Phylum</a:t>
            </a:r>
            <a:endParaRPr lang="fr-FR" sz="1000"/>
          </a:p>
        </p:txBody>
      </p:sp>
      <p:sp>
        <p:nvSpPr>
          <p:cNvPr id="17415" name="Text Box 7"/>
          <p:cNvSpPr txBox="1">
            <a:spLocks noChangeArrowheads="1"/>
          </p:cNvSpPr>
          <p:nvPr/>
        </p:nvSpPr>
        <p:spPr bwMode="auto">
          <a:xfrm>
            <a:off x="2057400" y="4495801"/>
            <a:ext cx="1066800" cy="244475"/>
          </a:xfrm>
          <a:prstGeom prst="rect">
            <a:avLst/>
          </a:prstGeom>
          <a:solidFill>
            <a:srgbClr val="FFCC99"/>
          </a:solidFill>
          <a:ln w="3175">
            <a:noFill/>
            <a:miter lim="800000"/>
            <a:headEnd/>
            <a:tailEnd/>
          </a:ln>
          <a:effectLst/>
        </p:spPr>
        <p:txBody>
          <a:bodyPr>
            <a:spAutoFit/>
          </a:bodyPr>
          <a:lstStyle/>
          <a:p>
            <a:pPr algn="ctr">
              <a:spcBef>
                <a:spcPct val="50000"/>
              </a:spcBef>
            </a:pPr>
            <a:r>
              <a:rPr lang="fr-CH" sz="1000"/>
              <a:t>Règne</a:t>
            </a:r>
            <a:endParaRPr lang="fr-FR" sz="1000"/>
          </a:p>
        </p:txBody>
      </p:sp>
      <p:sp>
        <p:nvSpPr>
          <p:cNvPr id="17416" name="Text Box 8"/>
          <p:cNvSpPr txBox="1">
            <a:spLocks noChangeArrowheads="1"/>
          </p:cNvSpPr>
          <p:nvPr/>
        </p:nvSpPr>
        <p:spPr bwMode="auto">
          <a:xfrm>
            <a:off x="2057400" y="4191001"/>
            <a:ext cx="1066800" cy="244475"/>
          </a:xfrm>
          <a:prstGeom prst="rect">
            <a:avLst/>
          </a:prstGeom>
          <a:solidFill>
            <a:srgbClr val="99FF99"/>
          </a:solidFill>
          <a:ln w="3175">
            <a:noFill/>
            <a:miter lim="800000"/>
            <a:headEnd/>
            <a:tailEnd/>
          </a:ln>
          <a:effectLst/>
        </p:spPr>
        <p:txBody>
          <a:bodyPr>
            <a:spAutoFit/>
          </a:bodyPr>
          <a:lstStyle/>
          <a:p>
            <a:pPr algn="ctr">
              <a:spcBef>
                <a:spcPct val="50000"/>
              </a:spcBef>
            </a:pPr>
            <a:r>
              <a:rPr lang="fr-CH" sz="1000" dirty="0"/>
              <a:t>Empire</a:t>
            </a:r>
            <a:endParaRPr lang="fr-FR" sz="1000" dirty="0"/>
          </a:p>
        </p:txBody>
      </p:sp>
      <p:sp>
        <p:nvSpPr>
          <p:cNvPr id="17417" name="Text Box 9"/>
          <p:cNvSpPr txBox="1">
            <a:spLocks noChangeArrowheads="1"/>
          </p:cNvSpPr>
          <p:nvPr/>
        </p:nvSpPr>
        <p:spPr bwMode="auto">
          <a:xfrm>
            <a:off x="2057400" y="4802189"/>
            <a:ext cx="1066800" cy="244475"/>
          </a:xfrm>
          <a:prstGeom prst="rect">
            <a:avLst/>
          </a:prstGeom>
          <a:solidFill>
            <a:srgbClr val="FFCC66"/>
          </a:solidFill>
          <a:ln w="3175">
            <a:noFill/>
            <a:miter lim="800000"/>
            <a:headEnd/>
            <a:tailEnd/>
          </a:ln>
          <a:effectLst/>
        </p:spPr>
        <p:txBody>
          <a:bodyPr>
            <a:spAutoFit/>
          </a:bodyPr>
          <a:lstStyle/>
          <a:p>
            <a:pPr algn="ctr">
              <a:spcBef>
                <a:spcPct val="50000"/>
              </a:spcBef>
            </a:pPr>
            <a:r>
              <a:rPr lang="fr-CH" sz="1000"/>
              <a:t>Sous règne</a:t>
            </a:r>
            <a:endParaRPr lang="fr-FR" sz="1000"/>
          </a:p>
        </p:txBody>
      </p:sp>
      <p:sp>
        <p:nvSpPr>
          <p:cNvPr id="17418" name="Text Box 10"/>
          <p:cNvSpPr txBox="1">
            <a:spLocks noChangeArrowheads="1"/>
          </p:cNvSpPr>
          <p:nvPr/>
        </p:nvSpPr>
        <p:spPr bwMode="auto">
          <a:xfrm>
            <a:off x="2057400" y="5414964"/>
            <a:ext cx="1066800" cy="244475"/>
          </a:xfrm>
          <a:prstGeom prst="rect">
            <a:avLst/>
          </a:prstGeom>
          <a:solidFill>
            <a:srgbClr val="66CCFF"/>
          </a:solidFill>
          <a:ln w="3175">
            <a:noFill/>
            <a:miter lim="800000"/>
            <a:headEnd/>
            <a:tailEnd/>
          </a:ln>
          <a:effectLst/>
        </p:spPr>
        <p:txBody>
          <a:bodyPr>
            <a:spAutoFit/>
          </a:bodyPr>
          <a:lstStyle/>
          <a:p>
            <a:pPr algn="ctr">
              <a:spcBef>
                <a:spcPct val="50000"/>
              </a:spcBef>
            </a:pPr>
            <a:r>
              <a:rPr lang="fr-CH" sz="1000"/>
              <a:t>Classe</a:t>
            </a:r>
            <a:endParaRPr lang="fr-FR" sz="1000"/>
          </a:p>
        </p:txBody>
      </p:sp>
      <p:sp>
        <p:nvSpPr>
          <p:cNvPr id="17427" name="Text Box 19"/>
          <p:cNvSpPr txBox="1">
            <a:spLocks noChangeArrowheads="1"/>
          </p:cNvSpPr>
          <p:nvPr/>
        </p:nvSpPr>
        <p:spPr bwMode="auto">
          <a:xfrm>
            <a:off x="2133600" y="1828800"/>
            <a:ext cx="1066800" cy="338554"/>
          </a:xfrm>
          <a:prstGeom prst="rect">
            <a:avLst/>
          </a:prstGeom>
          <a:solidFill>
            <a:srgbClr val="99FF99"/>
          </a:solidFill>
          <a:ln w="3175">
            <a:noFill/>
            <a:miter lim="800000"/>
            <a:headEnd/>
            <a:tailEnd/>
          </a:ln>
          <a:effectLst/>
        </p:spPr>
        <p:txBody>
          <a:bodyPr>
            <a:spAutoFit/>
          </a:bodyPr>
          <a:lstStyle/>
          <a:p>
            <a:pPr algn="ctr">
              <a:spcBef>
                <a:spcPct val="50000"/>
              </a:spcBef>
            </a:pPr>
            <a:r>
              <a:rPr lang="fr-CH" sz="1600" b="1"/>
              <a:t>Eucaryote</a:t>
            </a:r>
            <a:endParaRPr lang="fr-FR" sz="1600" b="1"/>
          </a:p>
        </p:txBody>
      </p:sp>
      <p:cxnSp>
        <p:nvCxnSpPr>
          <p:cNvPr id="17434" name="AutoShape 26"/>
          <p:cNvCxnSpPr>
            <a:cxnSpLocks noChangeShapeType="1"/>
            <a:stCxn id="17427" idx="2"/>
            <a:endCxn id="17477" idx="0"/>
          </p:cNvCxnSpPr>
          <p:nvPr/>
        </p:nvCxnSpPr>
        <p:spPr bwMode="auto">
          <a:xfrm>
            <a:off x="2667000" y="2167354"/>
            <a:ext cx="0" cy="804446"/>
          </a:xfrm>
          <a:prstGeom prst="straightConnector1">
            <a:avLst/>
          </a:prstGeom>
          <a:noFill/>
          <a:ln w="9525">
            <a:solidFill>
              <a:schemeClr val="tx1"/>
            </a:solidFill>
            <a:round/>
            <a:headEnd/>
            <a:tailEnd/>
          </a:ln>
          <a:effectLst/>
        </p:spPr>
      </p:cxnSp>
      <p:sp>
        <p:nvSpPr>
          <p:cNvPr id="17435" name="Text Box 27"/>
          <p:cNvSpPr txBox="1">
            <a:spLocks noChangeArrowheads="1"/>
          </p:cNvSpPr>
          <p:nvPr/>
        </p:nvSpPr>
        <p:spPr bwMode="auto">
          <a:xfrm>
            <a:off x="3733800" y="2514600"/>
            <a:ext cx="1066800" cy="338554"/>
          </a:xfrm>
          <a:prstGeom prst="rect">
            <a:avLst/>
          </a:prstGeom>
          <a:solidFill>
            <a:srgbClr val="CCFFFF"/>
          </a:solidFill>
          <a:ln w="3175">
            <a:noFill/>
            <a:miter lim="800000"/>
            <a:headEnd/>
            <a:tailEnd/>
          </a:ln>
          <a:effectLst/>
        </p:spPr>
        <p:txBody>
          <a:bodyPr>
            <a:spAutoFit/>
          </a:bodyPr>
          <a:lstStyle/>
          <a:p>
            <a:pPr algn="ctr">
              <a:spcBef>
                <a:spcPct val="50000"/>
              </a:spcBef>
            </a:pPr>
            <a:r>
              <a:rPr lang="fr-CH" sz="1600" b="1" dirty="0"/>
              <a:t>Bryophyte</a:t>
            </a:r>
            <a:endParaRPr lang="fr-FR" sz="1600" b="1" dirty="0"/>
          </a:p>
        </p:txBody>
      </p:sp>
      <p:sp>
        <p:nvSpPr>
          <p:cNvPr id="17437" name="Text Box 29"/>
          <p:cNvSpPr txBox="1">
            <a:spLocks noChangeArrowheads="1"/>
          </p:cNvSpPr>
          <p:nvPr/>
        </p:nvSpPr>
        <p:spPr bwMode="auto">
          <a:xfrm>
            <a:off x="5159896" y="1676401"/>
            <a:ext cx="1512168" cy="307777"/>
          </a:xfrm>
          <a:prstGeom prst="rect">
            <a:avLst/>
          </a:prstGeom>
          <a:solidFill>
            <a:srgbClr val="66CCFF"/>
          </a:solidFill>
          <a:ln w="3175">
            <a:noFill/>
            <a:miter lim="800000"/>
            <a:headEnd/>
            <a:tailEnd/>
          </a:ln>
          <a:effectLst/>
        </p:spPr>
        <p:txBody>
          <a:bodyPr wrap="square">
            <a:spAutoFit/>
          </a:bodyPr>
          <a:lstStyle/>
          <a:p>
            <a:pPr algn="ctr">
              <a:spcBef>
                <a:spcPct val="50000"/>
              </a:spcBef>
            </a:pPr>
            <a:r>
              <a:rPr lang="fr-CH" sz="1400" b="1" dirty="0" err="1">
                <a:latin typeface="Times New Roman" pitchFamily="18" charset="0"/>
                <a:cs typeface="Times New Roman" pitchFamily="18" charset="0"/>
              </a:rPr>
              <a:t>Marchantiopsida</a:t>
            </a:r>
            <a:endParaRPr lang="fr-FR" sz="1400" b="1" dirty="0">
              <a:latin typeface="Times New Roman" pitchFamily="18" charset="0"/>
              <a:cs typeface="Times New Roman" pitchFamily="18" charset="0"/>
            </a:endParaRPr>
          </a:p>
        </p:txBody>
      </p:sp>
      <p:sp>
        <p:nvSpPr>
          <p:cNvPr id="17438" name="Text Box 30"/>
          <p:cNvSpPr txBox="1">
            <a:spLocks noChangeArrowheads="1"/>
          </p:cNvSpPr>
          <p:nvPr/>
        </p:nvSpPr>
        <p:spPr bwMode="auto">
          <a:xfrm>
            <a:off x="5486400" y="4022726"/>
            <a:ext cx="1066800" cy="307777"/>
          </a:xfrm>
          <a:prstGeom prst="rect">
            <a:avLst/>
          </a:prstGeom>
          <a:solidFill>
            <a:srgbClr val="66CCFF"/>
          </a:solidFill>
          <a:ln w="3175">
            <a:noFill/>
            <a:miter lim="800000"/>
            <a:headEnd/>
            <a:tailEnd/>
          </a:ln>
          <a:effectLst/>
        </p:spPr>
        <p:txBody>
          <a:bodyPr>
            <a:spAutoFit/>
          </a:bodyPr>
          <a:lstStyle/>
          <a:p>
            <a:pPr algn="ctr">
              <a:spcBef>
                <a:spcPct val="50000"/>
              </a:spcBef>
            </a:pPr>
            <a:r>
              <a:rPr lang="fr-CH" sz="1400" b="1" dirty="0" err="1">
                <a:latin typeface="Times New Roman" pitchFamily="18" charset="0"/>
                <a:cs typeface="Times New Roman" pitchFamily="18" charset="0"/>
              </a:rPr>
              <a:t>Bryopsida</a:t>
            </a:r>
            <a:endParaRPr lang="fr-FR" sz="1400" b="1" dirty="0">
              <a:latin typeface="Times New Roman" pitchFamily="18" charset="0"/>
              <a:cs typeface="Times New Roman" pitchFamily="18" charset="0"/>
            </a:endParaRPr>
          </a:p>
        </p:txBody>
      </p:sp>
      <p:sp>
        <p:nvSpPr>
          <p:cNvPr id="17439" name="Text Box 31"/>
          <p:cNvSpPr txBox="1">
            <a:spLocks noChangeArrowheads="1"/>
          </p:cNvSpPr>
          <p:nvPr/>
        </p:nvSpPr>
        <p:spPr bwMode="auto">
          <a:xfrm>
            <a:off x="5303912" y="5622926"/>
            <a:ext cx="1584176" cy="307777"/>
          </a:xfrm>
          <a:prstGeom prst="rect">
            <a:avLst/>
          </a:prstGeom>
          <a:solidFill>
            <a:srgbClr val="66CCFF"/>
          </a:solidFill>
          <a:ln w="3175">
            <a:noFill/>
            <a:miter lim="800000"/>
            <a:headEnd/>
            <a:tailEnd/>
          </a:ln>
          <a:effectLst/>
        </p:spPr>
        <p:txBody>
          <a:bodyPr wrap="square">
            <a:spAutoFit/>
          </a:bodyPr>
          <a:lstStyle/>
          <a:p>
            <a:pPr algn="ctr">
              <a:spcBef>
                <a:spcPct val="50000"/>
              </a:spcBef>
            </a:pPr>
            <a:r>
              <a:rPr lang="fr-CH" sz="1400" b="1" dirty="0" err="1">
                <a:latin typeface="Times New Roman" pitchFamily="18" charset="0"/>
                <a:cs typeface="Times New Roman" pitchFamily="18" charset="0"/>
              </a:rPr>
              <a:t>Anthoceropsida</a:t>
            </a:r>
            <a:endParaRPr lang="fr-FR" sz="1400" b="1" dirty="0">
              <a:latin typeface="Times New Roman" pitchFamily="18" charset="0"/>
              <a:cs typeface="Times New Roman" pitchFamily="18" charset="0"/>
            </a:endParaRPr>
          </a:p>
        </p:txBody>
      </p:sp>
      <p:sp>
        <p:nvSpPr>
          <p:cNvPr id="17442" name="Text Box 34"/>
          <p:cNvSpPr txBox="1">
            <a:spLocks noChangeArrowheads="1"/>
          </p:cNvSpPr>
          <p:nvPr/>
        </p:nvSpPr>
        <p:spPr bwMode="auto">
          <a:xfrm>
            <a:off x="7239000" y="97472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Marchantiales</a:t>
            </a:r>
            <a:endParaRPr lang="fr-FR" sz="1000"/>
          </a:p>
        </p:txBody>
      </p:sp>
      <p:sp>
        <p:nvSpPr>
          <p:cNvPr id="17477" name="Text Box 69"/>
          <p:cNvSpPr txBox="1">
            <a:spLocks noChangeArrowheads="1"/>
          </p:cNvSpPr>
          <p:nvPr/>
        </p:nvSpPr>
        <p:spPr bwMode="auto">
          <a:xfrm>
            <a:off x="2133600" y="2971800"/>
            <a:ext cx="1066800" cy="338554"/>
          </a:xfrm>
          <a:prstGeom prst="rect">
            <a:avLst/>
          </a:prstGeom>
          <a:solidFill>
            <a:srgbClr val="FFCC99"/>
          </a:solidFill>
          <a:ln w="3175">
            <a:noFill/>
            <a:miter lim="800000"/>
            <a:headEnd/>
            <a:tailEnd/>
          </a:ln>
          <a:effectLst/>
        </p:spPr>
        <p:txBody>
          <a:bodyPr>
            <a:spAutoFit/>
          </a:bodyPr>
          <a:lstStyle/>
          <a:p>
            <a:pPr algn="ctr">
              <a:spcBef>
                <a:spcPct val="50000"/>
              </a:spcBef>
            </a:pPr>
            <a:r>
              <a:rPr lang="fr-CH" sz="1600" b="1" dirty="0"/>
              <a:t>Plantes</a:t>
            </a:r>
            <a:endParaRPr lang="fr-FR" sz="1600" b="1" dirty="0"/>
          </a:p>
        </p:txBody>
      </p:sp>
      <p:cxnSp>
        <p:nvCxnSpPr>
          <p:cNvPr id="17478" name="AutoShape 70"/>
          <p:cNvCxnSpPr>
            <a:cxnSpLocks noChangeShapeType="1"/>
            <a:stCxn id="17477" idx="3"/>
            <a:endCxn id="17435" idx="1"/>
          </p:cNvCxnSpPr>
          <p:nvPr/>
        </p:nvCxnSpPr>
        <p:spPr bwMode="auto">
          <a:xfrm flipV="1">
            <a:off x="3200400" y="2683877"/>
            <a:ext cx="533400" cy="457200"/>
          </a:xfrm>
          <a:prstGeom prst="bentConnector3">
            <a:avLst>
              <a:gd name="adj1" fmla="val 50000"/>
            </a:avLst>
          </a:prstGeom>
          <a:noFill/>
          <a:ln w="9525">
            <a:solidFill>
              <a:schemeClr val="tx1"/>
            </a:solidFill>
            <a:miter lim="800000"/>
            <a:headEnd/>
            <a:tailEnd/>
          </a:ln>
          <a:effectLst/>
        </p:spPr>
      </p:cxnSp>
      <p:sp>
        <p:nvSpPr>
          <p:cNvPr id="17479" name="Text Box 71"/>
          <p:cNvSpPr txBox="1">
            <a:spLocks noChangeArrowheads="1"/>
          </p:cNvSpPr>
          <p:nvPr/>
        </p:nvSpPr>
        <p:spPr bwMode="auto">
          <a:xfrm>
            <a:off x="3647728" y="3413125"/>
            <a:ext cx="1368152" cy="338554"/>
          </a:xfrm>
          <a:prstGeom prst="rect">
            <a:avLst/>
          </a:prstGeom>
          <a:solidFill>
            <a:srgbClr val="CCFFFF"/>
          </a:solidFill>
          <a:ln w="3175">
            <a:noFill/>
            <a:miter lim="800000"/>
            <a:headEnd/>
            <a:tailEnd/>
          </a:ln>
          <a:effectLst/>
        </p:spPr>
        <p:txBody>
          <a:bodyPr wrap="square">
            <a:spAutoFit/>
          </a:bodyPr>
          <a:lstStyle/>
          <a:p>
            <a:pPr algn="ctr">
              <a:spcBef>
                <a:spcPct val="50000"/>
              </a:spcBef>
            </a:pPr>
            <a:r>
              <a:rPr lang="fr-CH" sz="1600" b="1" dirty="0"/>
              <a:t>Trachéophyte</a:t>
            </a:r>
            <a:endParaRPr lang="fr-FR" sz="1600" b="1" dirty="0"/>
          </a:p>
        </p:txBody>
      </p:sp>
      <p:cxnSp>
        <p:nvCxnSpPr>
          <p:cNvPr id="17480" name="AutoShape 72"/>
          <p:cNvCxnSpPr>
            <a:cxnSpLocks noChangeShapeType="1"/>
            <a:stCxn id="17477" idx="3"/>
            <a:endCxn id="17479" idx="1"/>
          </p:cNvCxnSpPr>
          <p:nvPr/>
        </p:nvCxnSpPr>
        <p:spPr bwMode="auto">
          <a:xfrm>
            <a:off x="3200400" y="3141078"/>
            <a:ext cx="447328" cy="441325"/>
          </a:xfrm>
          <a:prstGeom prst="bentConnector3">
            <a:avLst>
              <a:gd name="adj1" fmla="val 50000"/>
            </a:avLst>
          </a:prstGeom>
          <a:noFill/>
          <a:ln w="9525">
            <a:solidFill>
              <a:schemeClr val="tx1"/>
            </a:solidFill>
            <a:miter lim="800000"/>
            <a:headEnd/>
            <a:tailEnd/>
          </a:ln>
          <a:effectLst/>
        </p:spPr>
      </p:cxnSp>
      <p:cxnSp>
        <p:nvCxnSpPr>
          <p:cNvPr id="17481" name="AutoShape 73"/>
          <p:cNvCxnSpPr>
            <a:cxnSpLocks noChangeShapeType="1"/>
            <a:stCxn id="17435" idx="3"/>
            <a:endCxn id="17437" idx="1"/>
          </p:cNvCxnSpPr>
          <p:nvPr/>
        </p:nvCxnSpPr>
        <p:spPr bwMode="auto">
          <a:xfrm flipV="1">
            <a:off x="4800600" y="1830289"/>
            <a:ext cx="359296" cy="853588"/>
          </a:xfrm>
          <a:prstGeom prst="bentConnector3">
            <a:avLst>
              <a:gd name="adj1" fmla="val 50000"/>
            </a:avLst>
          </a:prstGeom>
          <a:noFill/>
          <a:ln w="9525">
            <a:solidFill>
              <a:schemeClr val="tx1"/>
            </a:solidFill>
            <a:miter lim="800000"/>
            <a:headEnd/>
            <a:tailEnd/>
          </a:ln>
          <a:effectLst/>
        </p:spPr>
      </p:cxnSp>
      <p:cxnSp>
        <p:nvCxnSpPr>
          <p:cNvPr id="17482" name="AutoShape 74"/>
          <p:cNvCxnSpPr>
            <a:cxnSpLocks noChangeShapeType="1"/>
            <a:stCxn id="17435" idx="3"/>
            <a:endCxn id="17438" idx="1"/>
          </p:cNvCxnSpPr>
          <p:nvPr/>
        </p:nvCxnSpPr>
        <p:spPr bwMode="auto">
          <a:xfrm>
            <a:off x="4800600" y="2683878"/>
            <a:ext cx="685800" cy="1492737"/>
          </a:xfrm>
          <a:prstGeom prst="bentConnector3">
            <a:avLst>
              <a:gd name="adj1" fmla="val 50000"/>
            </a:avLst>
          </a:prstGeom>
          <a:noFill/>
          <a:ln w="9525">
            <a:solidFill>
              <a:schemeClr val="tx1"/>
            </a:solidFill>
            <a:miter lim="800000"/>
            <a:headEnd/>
            <a:tailEnd/>
          </a:ln>
          <a:effectLst/>
        </p:spPr>
      </p:cxnSp>
      <p:cxnSp>
        <p:nvCxnSpPr>
          <p:cNvPr id="17483" name="AutoShape 75"/>
          <p:cNvCxnSpPr>
            <a:cxnSpLocks noChangeShapeType="1"/>
            <a:stCxn id="17435" idx="3"/>
            <a:endCxn id="17439" idx="1"/>
          </p:cNvCxnSpPr>
          <p:nvPr/>
        </p:nvCxnSpPr>
        <p:spPr bwMode="auto">
          <a:xfrm>
            <a:off x="4800600" y="2683878"/>
            <a:ext cx="503312" cy="3092937"/>
          </a:xfrm>
          <a:prstGeom prst="bentConnector3">
            <a:avLst>
              <a:gd name="adj1" fmla="val 50000"/>
            </a:avLst>
          </a:prstGeom>
          <a:noFill/>
          <a:ln w="9525">
            <a:solidFill>
              <a:schemeClr val="tx1"/>
            </a:solidFill>
            <a:miter lim="800000"/>
            <a:headEnd/>
            <a:tailEnd/>
          </a:ln>
          <a:effectLst/>
        </p:spPr>
      </p:cxnSp>
      <p:sp>
        <p:nvSpPr>
          <p:cNvPr id="17484" name="Text Box 76"/>
          <p:cNvSpPr txBox="1">
            <a:spLocks noChangeArrowheads="1"/>
          </p:cNvSpPr>
          <p:nvPr/>
        </p:nvSpPr>
        <p:spPr bwMode="auto">
          <a:xfrm>
            <a:off x="7239000" y="137477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dirty="0" err="1"/>
              <a:t>Calobryales</a:t>
            </a:r>
            <a:endParaRPr lang="fr-FR" sz="1000" dirty="0"/>
          </a:p>
        </p:txBody>
      </p:sp>
      <p:sp>
        <p:nvSpPr>
          <p:cNvPr id="17485" name="Text Box 77"/>
          <p:cNvSpPr txBox="1">
            <a:spLocks noChangeArrowheads="1"/>
          </p:cNvSpPr>
          <p:nvPr/>
        </p:nvSpPr>
        <p:spPr bwMode="auto">
          <a:xfrm>
            <a:off x="7239000" y="177482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Metzgeriales</a:t>
            </a:r>
            <a:endParaRPr lang="fr-FR" sz="1000"/>
          </a:p>
        </p:txBody>
      </p:sp>
      <p:sp>
        <p:nvSpPr>
          <p:cNvPr id="17486" name="Text Box 78"/>
          <p:cNvSpPr txBox="1">
            <a:spLocks noChangeArrowheads="1"/>
          </p:cNvSpPr>
          <p:nvPr/>
        </p:nvSpPr>
        <p:spPr bwMode="auto">
          <a:xfrm>
            <a:off x="7239000" y="217487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Jungermanniales</a:t>
            </a:r>
            <a:endParaRPr lang="fr-FR" sz="1000"/>
          </a:p>
        </p:txBody>
      </p:sp>
      <p:sp>
        <p:nvSpPr>
          <p:cNvPr id="17487" name="Text Box 79"/>
          <p:cNvSpPr txBox="1">
            <a:spLocks noChangeArrowheads="1"/>
          </p:cNvSpPr>
          <p:nvPr/>
        </p:nvSpPr>
        <p:spPr bwMode="auto">
          <a:xfrm>
            <a:off x="7239000" y="257492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Sphaerocarpales</a:t>
            </a:r>
            <a:endParaRPr lang="fr-FR" sz="1000"/>
          </a:p>
        </p:txBody>
      </p:sp>
      <p:cxnSp>
        <p:nvCxnSpPr>
          <p:cNvPr id="17488" name="AutoShape 80"/>
          <p:cNvCxnSpPr>
            <a:cxnSpLocks noChangeShapeType="1"/>
            <a:stCxn id="17437" idx="3"/>
            <a:endCxn id="17442" idx="1"/>
          </p:cNvCxnSpPr>
          <p:nvPr/>
        </p:nvCxnSpPr>
        <p:spPr bwMode="auto">
          <a:xfrm flipV="1">
            <a:off x="6672064" y="1096963"/>
            <a:ext cx="566936" cy="733326"/>
          </a:xfrm>
          <a:prstGeom prst="bentConnector3">
            <a:avLst>
              <a:gd name="adj1" fmla="val 50000"/>
            </a:avLst>
          </a:prstGeom>
          <a:noFill/>
          <a:ln w="9525">
            <a:solidFill>
              <a:schemeClr val="tx1"/>
            </a:solidFill>
            <a:miter lim="800000"/>
            <a:headEnd/>
            <a:tailEnd/>
          </a:ln>
          <a:effectLst/>
        </p:spPr>
      </p:cxnSp>
      <p:cxnSp>
        <p:nvCxnSpPr>
          <p:cNvPr id="17489" name="AutoShape 81"/>
          <p:cNvCxnSpPr>
            <a:cxnSpLocks noChangeShapeType="1"/>
            <a:stCxn id="17437" idx="3"/>
            <a:endCxn id="17484" idx="1"/>
          </p:cNvCxnSpPr>
          <p:nvPr/>
        </p:nvCxnSpPr>
        <p:spPr bwMode="auto">
          <a:xfrm flipV="1">
            <a:off x="6672064" y="1497013"/>
            <a:ext cx="566936" cy="333276"/>
          </a:xfrm>
          <a:prstGeom prst="bentConnector3">
            <a:avLst>
              <a:gd name="adj1" fmla="val 50000"/>
            </a:avLst>
          </a:prstGeom>
          <a:noFill/>
          <a:ln w="9525">
            <a:solidFill>
              <a:schemeClr val="tx1"/>
            </a:solidFill>
            <a:miter lim="800000"/>
            <a:headEnd/>
            <a:tailEnd/>
          </a:ln>
          <a:effectLst/>
        </p:spPr>
      </p:cxnSp>
      <p:cxnSp>
        <p:nvCxnSpPr>
          <p:cNvPr id="17490" name="AutoShape 82"/>
          <p:cNvCxnSpPr>
            <a:cxnSpLocks noChangeShapeType="1"/>
            <a:stCxn id="17437" idx="3"/>
            <a:endCxn id="17485" idx="1"/>
          </p:cNvCxnSpPr>
          <p:nvPr/>
        </p:nvCxnSpPr>
        <p:spPr bwMode="auto">
          <a:xfrm>
            <a:off x="6672064" y="1830289"/>
            <a:ext cx="566936" cy="66774"/>
          </a:xfrm>
          <a:prstGeom prst="bentConnector3">
            <a:avLst>
              <a:gd name="adj1" fmla="val 50000"/>
            </a:avLst>
          </a:prstGeom>
          <a:noFill/>
          <a:ln w="9525">
            <a:solidFill>
              <a:schemeClr val="tx1"/>
            </a:solidFill>
            <a:miter lim="800000"/>
            <a:headEnd/>
            <a:tailEnd/>
          </a:ln>
          <a:effectLst/>
        </p:spPr>
      </p:cxnSp>
      <p:cxnSp>
        <p:nvCxnSpPr>
          <p:cNvPr id="17491" name="AutoShape 83"/>
          <p:cNvCxnSpPr>
            <a:cxnSpLocks noChangeShapeType="1"/>
            <a:stCxn id="17437" idx="3"/>
            <a:endCxn id="17486" idx="1"/>
          </p:cNvCxnSpPr>
          <p:nvPr/>
        </p:nvCxnSpPr>
        <p:spPr bwMode="auto">
          <a:xfrm>
            <a:off x="6672064" y="1830289"/>
            <a:ext cx="566936" cy="466824"/>
          </a:xfrm>
          <a:prstGeom prst="bentConnector3">
            <a:avLst>
              <a:gd name="adj1" fmla="val 50000"/>
            </a:avLst>
          </a:prstGeom>
          <a:noFill/>
          <a:ln w="9525">
            <a:solidFill>
              <a:schemeClr val="tx1"/>
            </a:solidFill>
            <a:miter lim="800000"/>
            <a:headEnd/>
            <a:tailEnd/>
          </a:ln>
          <a:effectLst/>
        </p:spPr>
      </p:cxnSp>
      <p:cxnSp>
        <p:nvCxnSpPr>
          <p:cNvPr id="17492" name="AutoShape 84"/>
          <p:cNvCxnSpPr>
            <a:cxnSpLocks noChangeShapeType="1"/>
            <a:stCxn id="17437" idx="3"/>
            <a:endCxn id="17487" idx="1"/>
          </p:cNvCxnSpPr>
          <p:nvPr/>
        </p:nvCxnSpPr>
        <p:spPr bwMode="auto">
          <a:xfrm>
            <a:off x="6672064" y="1830289"/>
            <a:ext cx="566936" cy="866874"/>
          </a:xfrm>
          <a:prstGeom prst="bentConnector3">
            <a:avLst>
              <a:gd name="adj1" fmla="val 50000"/>
            </a:avLst>
          </a:prstGeom>
          <a:noFill/>
          <a:ln w="9525">
            <a:solidFill>
              <a:schemeClr val="tx1"/>
            </a:solidFill>
            <a:miter lim="800000"/>
            <a:headEnd/>
            <a:tailEnd/>
          </a:ln>
          <a:effectLst/>
        </p:spPr>
      </p:cxnSp>
      <p:sp>
        <p:nvSpPr>
          <p:cNvPr id="17493" name="Text Box 85"/>
          <p:cNvSpPr txBox="1">
            <a:spLocks noChangeArrowheads="1"/>
          </p:cNvSpPr>
          <p:nvPr/>
        </p:nvSpPr>
        <p:spPr bwMode="auto">
          <a:xfrm>
            <a:off x="7239000" y="333692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Sphagnales</a:t>
            </a:r>
            <a:endParaRPr lang="fr-FR" sz="1000"/>
          </a:p>
        </p:txBody>
      </p:sp>
      <p:sp>
        <p:nvSpPr>
          <p:cNvPr id="17494" name="Text Box 86"/>
          <p:cNvSpPr txBox="1">
            <a:spLocks noChangeArrowheads="1"/>
          </p:cNvSpPr>
          <p:nvPr/>
        </p:nvSpPr>
        <p:spPr bwMode="auto">
          <a:xfrm>
            <a:off x="7239000" y="373697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Polytrichales</a:t>
            </a:r>
            <a:endParaRPr lang="fr-FR" sz="1000"/>
          </a:p>
        </p:txBody>
      </p:sp>
      <p:sp>
        <p:nvSpPr>
          <p:cNvPr id="17495" name="Text Box 87"/>
          <p:cNvSpPr txBox="1">
            <a:spLocks noChangeArrowheads="1"/>
          </p:cNvSpPr>
          <p:nvPr/>
        </p:nvSpPr>
        <p:spPr bwMode="auto">
          <a:xfrm>
            <a:off x="7239000" y="413702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Tétraphidales</a:t>
            </a:r>
            <a:endParaRPr lang="fr-FR" sz="1000"/>
          </a:p>
        </p:txBody>
      </p:sp>
      <p:sp>
        <p:nvSpPr>
          <p:cNvPr id="17496" name="Text Box 88"/>
          <p:cNvSpPr txBox="1">
            <a:spLocks noChangeArrowheads="1"/>
          </p:cNvSpPr>
          <p:nvPr/>
        </p:nvSpPr>
        <p:spPr bwMode="auto">
          <a:xfrm>
            <a:off x="2057400" y="5721351"/>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Ordre</a:t>
            </a:r>
            <a:endParaRPr lang="fr-FR" sz="1000"/>
          </a:p>
        </p:txBody>
      </p:sp>
      <p:sp>
        <p:nvSpPr>
          <p:cNvPr id="17498" name="Text Box 90"/>
          <p:cNvSpPr txBox="1">
            <a:spLocks noChangeArrowheads="1"/>
          </p:cNvSpPr>
          <p:nvPr/>
        </p:nvSpPr>
        <p:spPr bwMode="auto">
          <a:xfrm>
            <a:off x="8991600" y="3581401"/>
            <a:ext cx="1066800" cy="244475"/>
          </a:xfrm>
          <a:prstGeom prst="rect">
            <a:avLst/>
          </a:prstGeom>
          <a:solidFill>
            <a:srgbClr val="FF99FF"/>
          </a:solidFill>
          <a:ln w="3175">
            <a:noFill/>
            <a:miter lim="800000"/>
            <a:headEnd/>
            <a:tailEnd/>
          </a:ln>
          <a:effectLst/>
        </p:spPr>
        <p:txBody>
          <a:bodyPr>
            <a:spAutoFit/>
          </a:bodyPr>
          <a:lstStyle/>
          <a:p>
            <a:pPr algn="ctr">
              <a:spcBef>
                <a:spcPct val="50000"/>
              </a:spcBef>
            </a:pPr>
            <a:r>
              <a:rPr lang="fr-CH" sz="1000"/>
              <a:t>Polytrichaea</a:t>
            </a:r>
            <a:endParaRPr lang="fr-FR" sz="1000"/>
          </a:p>
        </p:txBody>
      </p:sp>
      <p:sp>
        <p:nvSpPr>
          <p:cNvPr id="17499" name="Text Box 91"/>
          <p:cNvSpPr txBox="1">
            <a:spLocks noChangeArrowheads="1"/>
          </p:cNvSpPr>
          <p:nvPr/>
        </p:nvSpPr>
        <p:spPr bwMode="auto">
          <a:xfrm>
            <a:off x="8991600" y="3946526"/>
            <a:ext cx="1066800" cy="244475"/>
          </a:xfrm>
          <a:prstGeom prst="rect">
            <a:avLst/>
          </a:prstGeom>
          <a:solidFill>
            <a:srgbClr val="FF99FF"/>
          </a:solidFill>
          <a:ln w="3175">
            <a:noFill/>
            <a:miter lim="800000"/>
            <a:headEnd/>
            <a:tailEnd/>
          </a:ln>
          <a:effectLst/>
        </p:spPr>
        <p:txBody>
          <a:bodyPr>
            <a:spAutoFit/>
          </a:bodyPr>
          <a:lstStyle/>
          <a:p>
            <a:pPr algn="ctr">
              <a:spcBef>
                <a:spcPct val="50000"/>
              </a:spcBef>
            </a:pPr>
            <a:r>
              <a:rPr lang="fr-CH" sz="1000"/>
              <a:t>Dawsoniaceae</a:t>
            </a:r>
            <a:endParaRPr lang="fr-FR" sz="1000"/>
          </a:p>
        </p:txBody>
      </p:sp>
      <p:cxnSp>
        <p:nvCxnSpPr>
          <p:cNvPr id="17500" name="AutoShape 92"/>
          <p:cNvCxnSpPr>
            <a:cxnSpLocks noChangeShapeType="1"/>
            <a:stCxn id="17494" idx="3"/>
            <a:endCxn id="17498" idx="1"/>
          </p:cNvCxnSpPr>
          <p:nvPr/>
        </p:nvCxnSpPr>
        <p:spPr bwMode="auto">
          <a:xfrm flipV="1">
            <a:off x="8305800" y="3703639"/>
            <a:ext cx="685800" cy="155575"/>
          </a:xfrm>
          <a:prstGeom prst="bentConnector3">
            <a:avLst>
              <a:gd name="adj1" fmla="val 50000"/>
            </a:avLst>
          </a:prstGeom>
          <a:noFill/>
          <a:ln w="9525">
            <a:solidFill>
              <a:schemeClr val="tx1"/>
            </a:solidFill>
            <a:miter lim="800000"/>
            <a:headEnd/>
            <a:tailEnd/>
          </a:ln>
          <a:effectLst/>
        </p:spPr>
      </p:cxnSp>
      <p:cxnSp>
        <p:nvCxnSpPr>
          <p:cNvPr id="17501" name="AutoShape 93"/>
          <p:cNvCxnSpPr>
            <a:cxnSpLocks noChangeShapeType="1"/>
            <a:stCxn id="17494" idx="3"/>
            <a:endCxn id="17499" idx="1"/>
          </p:cNvCxnSpPr>
          <p:nvPr/>
        </p:nvCxnSpPr>
        <p:spPr bwMode="auto">
          <a:xfrm>
            <a:off x="8305800" y="3859213"/>
            <a:ext cx="685800" cy="209550"/>
          </a:xfrm>
          <a:prstGeom prst="bentConnector3">
            <a:avLst>
              <a:gd name="adj1" fmla="val 50000"/>
            </a:avLst>
          </a:prstGeom>
          <a:noFill/>
          <a:ln w="9525">
            <a:solidFill>
              <a:schemeClr val="tx1"/>
            </a:solidFill>
            <a:miter lim="800000"/>
            <a:headEnd/>
            <a:tailEnd/>
          </a:ln>
          <a:effectLst/>
        </p:spPr>
      </p:cxnSp>
      <p:sp>
        <p:nvSpPr>
          <p:cNvPr id="17502" name="Text Box 94"/>
          <p:cNvSpPr txBox="1">
            <a:spLocks noChangeArrowheads="1"/>
          </p:cNvSpPr>
          <p:nvPr/>
        </p:nvSpPr>
        <p:spPr bwMode="auto">
          <a:xfrm>
            <a:off x="7239000" y="453707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Andréales</a:t>
            </a:r>
            <a:endParaRPr lang="fr-FR" sz="1000"/>
          </a:p>
        </p:txBody>
      </p:sp>
      <p:sp>
        <p:nvSpPr>
          <p:cNvPr id="17503" name="Text Box 95"/>
          <p:cNvSpPr txBox="1">
            <a:spLocks noChangeArrowheads="1"/>
          </p:cNvSpPr>
          <p:nvPr/>
        </p:nvSpPr>
        <p:spPr bwMode="auto">
          <a:xfrm>
            <a:off x="7239000" y="493712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Bryales</a:t>
            </a:r>
            <a:endParaRPr lang="fr-FR" sz="1000"/>
          </a:p>
        </p:txBody>
      </p:sp>
      <p:sp>
        <p:nvSpPr>
          <p:cNvPr id="17504" name="Text Box 96"/>
          <p:cNvSpPr txBox="1">
            <a:spLocks noChangeArrowheads="1"/>
          </p:cNvSpPr>
          <p:nvPr/>
        </p:nvSpPr>
        <p:spPr bwMode="auto">
          <a:xfrm>
            <a:off x="8991600" y="4800601"/>
            <a:ext cx="1066800" cy="244475"/>
          </a:xfrm>
          <a:prstGeom prst="rect">
            <a:avLst/>
          </a:prstGeom>
          <a:solidFill>
            <a:srgbClr val="FF99FF"/>
          </a:solidFill>
          <a:ln w="3175">
            <a:noFill/>
            <a:miter lim="800000"/>
            <a:headEnd/>
            <a:tailEnd/>
          </a:ln>
          <a:effectLst/>
        </p:spPr>
        <p:txBody>
          <a:bodyPr>
            <a:spAutoFit/>
          </a:bodyPr>
          <a:lstStyle/>
          <a:p>
            <a:pPr algn="ctr">
              <a:spcBef>
                <a:spcPct val="50000"/>
              </a:spcBef>
            </a:pPr>
            <a:r>
              <a:rPr lang="fr-CH" sz="1000"/>
              <a:t>Pleurocarpes</a:t>
            </a:r>
            <a:endParaRPr lang="fr-FR" sz="1000"/>
          </a:p>
        </p:txBody>
      </p:sp>
      <p:sp>
        <p:nvSpPr>
          <p:cNvPr id="17505" name="Text Box 97"/>
          <p:cNvSpPr txBox="1">
            <a:spLocks noChangeArrowheads="1"/>
          </p:cNvSpPr>
          <p:nvPr/>
        </p:nvSpPr>
        <p:spPr bwMode="auto">
          <a:xfrm>
            <a:off x="8991600" y="5165726"/>
            <a:ext cx="1066800" cy="244475"/>
          </a:xfrm>
          <a:prstGeom prst="rect">
            <a:avLst/>
          </a:prstGeom>
          <a:solidFill>
            <a:srgbClr val="FF99FF"/>
          </a:solidFill>
          <a:ln w="3175">
            <a:noFill/>
            <a:miter lim="800000"/>
            <a:headEnd/>
            <a:tailEnd/>
          </a:ln>
          <a:effectLst/>
        </p:spPr>
        <p:txBody>
          <a:bodyPr>
            <a:spAutoFit/>
          </a:bodyPr>
          <a:lstStyle/>
          <a:p>
            <a:pPr algn="ctr">
              <a:spcBef>
                <a:spcPct val="50000"/>
              </a:spcBef>
            </a:pPr>
            <a:r>
              <a:rPr lang="fr-CH" sz="1000"/>
              <a:t>Acrocarpes</a:t>
            </a:r>
            <a:endParaRPr lang="fr-FR" sz="1000"/>
          </a:p>
        </p:txBody>
      </p:sp>
      <p:cxnSp>
        <p:nvCxnSpPr>
          <p:cNvPr id="17506" name="AutoShape 98"/>
          <p:cNvCxnSpPr>
            <a:cxnSpLocks noChangeShapeType="1"/>
            <a:stCxn id="17503" idx="3"/>
            <a:endCxn id="17504" idx="1"/>
          </p:cNvCxnSpPr>
          <p:nvPr/>
        </p:nvCxnSpPr>
        <p:spPr bwMode="auto">
          <a:xfrm flipV="1">
            <a:off x="8305800" y="4922839"/>
            <a:ext cx="685800" cy="136525"/>
          </a:xfrm>
          <a:prstGeom prst="bentConnector3">
            <a:avLst>
              <a:gd name="adj1" fmla="val 50000"/>
            </a:avLst>
          </a:prstGeom>
          <a:noFill/>
          <a:ln w="9525">
            <a:solidFill>
              <a:schemeClr val="tx1"/>
            </a:solidFill>
            <a:miter lim="800000"/>
            <a:headEnd/>
            <a:tailEnd/>
          </a:ln>
          <a:effectLst/>
        </p:spPr>
      </p:cxnSp>
      <p:cxnSp>
        <p:nvCxnSpPr>
          <p:cNvPr id="17507" name="AutoShape 99"/>
          <p:cNvCxnSpPr>
            <a:cxnSpLocks noChangeShapeType="1"/>
            <a:stCxn id="17503" idx="3"/>
            <a:endCxn id="17505" idx="1"/>
          </p:cNvCxnSpPr>
          <p:nvPr/>
        </p:nvCxnSpPr>
        <p:spPr bwMode="auto">
          <a:xfrm>
            <a:off x="8305800" y="5059363"/>
            <a:ext cx="685800" cy="228600"/>
          </a:xfrm>
          <a:prstGeom prst="bentConnector3">
            <a:avLst>
              <a:gd name="adj1" fmla="val 50000"/>
            </a:avLst>
          </a:prstGeom>
          <a:noFill/>
          <a:ln w="9525">
            <a:solidFill>
              <a:schemeClr val="tx1"/>
            </a:solidFill>
            <a:miter lim="800000"/>
            <a:headEnd/>
            <a:tailEnd/>
          </a:ln>
          <a:effectLst/>
        </p:spPr>
      </p:cxnSp>
      <p:cxnSp>
        <p:nvCxnSpPr>
          <p:cNvPr id="17508" name="AutoShape 100"/>
          <p:cNvCxnSpPr>
            <a:cxnSpLocks noChangeShapeType="1"/>
            <a:stCxn id="17438" idx="3"/>
            <a:endCxn id="17493" idx="1"/>
          </p:cNvCxnSpPr>
          <p:nvPr/>
        </p:nvCxnSpPr>
        <p:spPr bwMode="auto">
          <a:xfrm flipV="1">
            <a:off x="6553200" y="3459164"/>
            <a:ext cx="685800" cy="717451"/>
          </a:xfrm>
          <a:prstGeom prst="bentConnector3">
            <a:avLst>
              <a:gd name="adj1" fmla="val 50000"/>
            </a:avLst>
          </a:prstGeom>
          <a:noFill/>
          <a:ln w="9525">
            <a:solidFill>
              <a:schemeClr val="tx1"/>
            </a:solidFill>
            <a:miter lim="800000"/>
            <a:headEnd/>
            <a:tailEnd/>
          </a:ln>
          <a:effectLst/>
        </p:spPr>
      </p:cxnSp>
      <p:cxnSp>
        <p:nvCxnSpPr>
          <p:cNvPr id="17509" name="AutoShape 101"/>
          <p:cNvCxnSpPr>
            <a:cxnSpLocks noChangeShapeType="1"/>
            <a:stCxn id="17438" idx="3"/>
            <a:endCxn id="17494" idx="1"/>
          </p:cNvCxnSpPr>
          <p:nvPr/>
        </p:nvCxnSpPr>
        <p:spPr bwMode="auto">
          <a:xfrm flipV="1">
            <a:off x="6553200" y="3859214"/>
            <a:ext cx="685800" cy="317401"/>
          </a:xfrm>
          <a:prstGeom prst="bentConnector3">
            <a:avLst>
              <a:gd name="adj1" fmla="val 50000"/>
            </a:avLst>
          </a:prstGeom>
          <a:noFill/>
          <a:ln w="9525">
            <a:solidFill>
              <a:schemeClr val="tx1"/>
            </a:solidFill>
            <a:miter lim="800000"/>
            <a:headEnd/>
            <a:tailEnd/>
          </a:ln>
          <a:effectLst/>
        </p:spPr>
      </p:cxnSp>
      <p:cxnSp>
        <p:nvCxnSpPr>
          <p:cNvPr id="17510" name="AutoShape 102"/>
          <p:cNvCxnSpPr>
            <a:cxnSpLocks noChangeShapeType="1"/>
            <a:stCxn id="17438" idx="3"/>
            <a:endCxn id="17495" idx="1"/>
          </p:cNvCxnSpPr>
          <p:nvPr/>
        </p:nvCxnSpPr>
        <p:spPr bwMode="auto">
          <a:xfrm>
            <a:off x="6553200" y="4176615"/>
            <a:ext cx="685800" cy="82649"/>
          </a:xfrm>
          <a:prstGeom prst="bentConnector3">
            <a:avLst>
              <a:gd name="adj1" fmla="val 50000"/>
            </a:avLst>
          </a:prstGeom>
          <a:noFill/>
          <a:ln w="9525">
            <a:solidFill>
              <a:schemeClr val="tx1"/>
            </a:solidFill>
            <a:miter lim="800000"/>
            <a:headEnd/>
            <a:tailEnd/>
          </a:ln>
          <a:effectLst/>
        </p:spPr>
      </p:cxnSp>
      <p:cxnSp>
        <p:nvCxnSpPr>
          <p:cNvPr id="17511" name="AutoShape 103"/>
          <p:cNvCxnSpPr>
            <a:cxnSpLocks noChangeShapeType="1"/>
            <a:stCxn id="17438" idx="3"/>
            <a:endCxn id="17502" idx="1"/>
          </p:cNvCxnSpPr>
          <p:nvPr/>
        </p:nvCxnSpPr>
        <p:spPr bwMode="auto">
          <a:xfrm>
            <a:off x="6553200" y="4176615"/>
            <a:ext cx="685800" cy="482699"/>
          </a:xfrm>
          <a:prstGeom prst="bentConnector3">
            <a:avLst>
              <a:gd name="adj1" fmla="val 50000"/>
            </a:avLst>
          </a:prstGeom>
          <a:noFill/>
          <a:ln w="9525">
            <a:solidFill>
              <a:schemeClr val="tx1"/>
            </a:solidFill>
            <a:miter lim="800000"/>
            <a:headEnd/>
            <a:tailEnd/>
          </a:ln>
          <a:effectLst/>
        </p:spPr>
      </p:cxnSp>
      <p:cxnSp>
        <p:nvCxnSpPr>
          <p:cNvPr id="17512" name="AutoShape 104"/>
          <p:cNvCxnSpPr>
            <a:cxnSpLocks noChangeShapeType="1"/>
            <a:stCxn id="17438" idx="3"/>
            <a:endCxn id="17503" idx="1"/>
          </p:cNvCxnSpPr>
          <p:nvPr/>
        </p:nvCxnSpPr>
        <p:spPr bwMode="auto">
          <a:xfrm>
            <a:off x="6553200" y="4176615"/>
            <a:ext cx="685800" cy="882749"/>
          </a:xfrm>
          <a:prstGeom prst="bentConnector3">
            <a:avLst>
              <a:gd name="adj1" fmla="val 50000"/>
            </a:avLst>
          </a:prstGeom>
          <a:noFill/>
          <a:ln w="9525">
            <a:solidFill>
              <a:schemeClr val="tx1"/>
            </a:solidFill>
            <a:miter lim="800000"/>
            <a:headEnd/>
            <a:tailEnd/>
          </a:ln>
          <a:effectLst/>
        </p:spPr>
      </p:cxnSp>
      <p:sp>
        <p:nvSpPr>
          <p:cNvPr id="17513" name="Text Box 105"/>
          <p:cNvSpPr txBox="1">
            <a:spLocks noChangeArrowheads="1"/>
          </p:cNvSpPr>
          <p:nvPr/>
        </p:nvSpPr>
        <p:spPr bwMode="auto">
          <a:xfrm>
            <a:off x="2057400" y="6019801"/>
            <a:ext cx="1066800" cy="244475"/>
          </a:xfrm>
          <a:prstGeom prst="rect">
            <a:avLst/>
          </a:prstGeom>
          <a:solidFill>
            <a:srgbClr val="FF99FF"/>
          </a:solidFill>
          <a:ln w="3175">
            <a:noFill/>
            <a:miter lim="800000"/>
            <a:headEnd/>
            <a:tailEnd/>
          </a:ln>
          <a:effectLst/>
        </p:spPr>
        <p:txBody>
          <a:bodyPr>
            <a:spAutoFit/>
          </a:bodyPr>
          <a:lstStyle/>
          <a:p>
            <a:pPr algn="ctr">
              <a:spcBef>
                <a:spcPct val="50000"/>
              </a:spcBef>
            </a:pPr>
            <a:r>
              <a:rPr lang="fr-CH" sz="1000"/>
              <a:t>Famille</a:t>
            </a:r>
            <a:endParaRPr lang="fr-FR" sz="1000"/>
          </a:p>
        </p:txBody>
      </p:sp>
      <p:sp>
        <p:nvSpPr>
          <p:cNvPr id="17514" name="Text Box 106"/>
          <p:cNvSpPr txBox="1">
            <a:spLocks noChangeArrowheads="1"/>
          </p:cNvSpPr>
          <p:nvPr/>
        </p:nvSpPr>
        <p:spPr bwMode="auto">
          <a:xfrm>
            <a:off x="7239000" y="5622926"/>
            <a:ext cx="1066800" cy="244475"/>
          </a:xfrm>
          <a:prstGeom prst="rect">
            <a:avLst/>
          </a:prstGeom>
          <a:solidFill>
            <a:srgbClr val="FFCCFF"/>
          </a:solidFill>
          <a:ln w="3175">
            <a:noFill/>
            <a:miter lim="800000"/>
            <a:headEnd/>
            <a:tailEnd/>
          </a:ln>
          <a:effectLst/>
        </p:spPr>
        <p:txBody>
          <a:bodyPr>
            <a:spAutoFit/>
          </a:bodyPr>
          <a:lstStyle/>
          <a:p>
            <a:pPr algn="ctr">
              <a:spcBef>
                <a:spcPct val="50000"/>
              </a:spcBef>
            </a:pPr>
            <a:r>
              <a:rPr lang="fr-CH" sz="1000"/>
              <a:t>Anthocerotales</a:t>
            </a:r>
            <a:endParaRPr lang="fr-FR" sz="1000"/>
          </a:p>
        </p:txBody>
      </p:sp>
      <p:cxnSp>
        <p:nvCxnSpPr>
          <p:cNvPr id="17515" name="AutoShape 107"/>
          <p:cNvCxnSpPr>
            <a:cxnSpLocks noChangeShapeType="1"/>
            <a:stCxn id="17439" idx="3"/>
            <a:endCxn id="17514" idx="1"/>
          </p:cNvCxnSpPr>
          <p:nvPr/>
        </p:nvCxnSpPr>
        <p:spPr bwMode="auto">
          <a:xfrm flipV="1">
            <a:off x="6888088" y="5745164"/>
            <a:ext cx="350912" cy="31651"/>
          </a:xfrm>
          <a:prstGeom prst="straightConnector1">
            <a:avLst/>
          </a:prstGeom>
          <a:noFill/>
          <a:ln w="9525">
            <a:solidFill>
              <a:schemeClr val="tx1"/>
            </a:solidFill>
            <a:round/>
            <a:headEnd/>
            <a:tailEnd/>
          </a:ln>
          <a:effectLst/>
        </p:spPr>
      </p:cxnSp>
    </p:spTree>
    <p:extLst>
      <p:ext uri="{BB962C8B-B14F-4D97-AF65-F5344CB8AC3E}">
        <p14:creationId xmlns:p14="http://schemas.microsoft.com/office/powerpoint/2010/main" val="4172745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afblum.be/bioafb/cyclbryo/cyclpoly.JPG"/>
          <p:cNvPicPr/>
          <p:nvPr/>
        </p:nvPicPr>
        <p:blipFill>
          <a:blip r:embed="rId2" cstate="print"/>
          <a:srcRect/>
          <a:stretch>
            <a:fillRect/>
          </a:stretch>
        </p:blipFill>
        <p:spPr bwMode="auto">
          <a:xfrm>
            <a:off x="1847528" y="260649"/>
            <a:ext cx="8424936" cy="5832648"/>
          </a:xfrm>
          <a:prstGeom prst="rect">
            <a:avLst/>
          </a:prstGeom>
          <a:noFill/>
          <a:ln w="9525">
            <a:noFill/>
            <a:miter lim="800000"/>
            <a:headEnd/>
            <a:tailEnd/>
          </a:ln>
        </p:spPr>
      </p:pic>
      <p:sp>
        <p:nvSpPr>
          <p:cNvPr id="3" name="Rectangle 2"/>
          <p:cNvSpPr/>
          <p:nvPr/>
        </p:nvSpPr>
        <p:spPr>
          <a:xfrm>
            <a:off x="1703512" y="5934671"/>
            <a:ext cx="8964488" cy="646331"/>
          </a:xfrm>
          <a:prstGeom prst="rect">
            <a:avLst/>
          </a:prstGeom>
        </p:spPr>
        <p:txBody>
          <a:bodyPr wrap="square">
            <a:spAutoFit/>
          </a:bodyPr>
          <a:lstStyle/>
          <a:p>
            <a:pPr algn="ctr"/>
            <a:r>
              <a:rPr lang="fr-FR" b="1" dirty="0">
                <a:latin typeface="Times New Roman" pitchFamily="18" charset="0"/>
                <a:cs typeface="Times New Roman" pitchFamily="18" charset="0"/>
              </a:rPr>
              <a:t>Cycle de vie d'une mousse du genre </a:t>
            </a:r>
            <a:r>
              <a:rPr lang="fr-FR" b="1" i="1" dirty="0" err="1">
                <a:latin typeface="Times New Roman" pitchFamily="18" charset="0"/>
                <a:cs typeface="Times New Roman" pitchFamily="18" charset="0"/>
              </a:rPr>
              <a:t>Polytrichum</a:t>
            </a:r>
            <a:r>
              <a:rPr lang="fr-FR" b="1" dirty="0">
                <a:latin typeface="Times New Roman" pitchFamily="18" charset="0"/>
                <a:cs typeface="Times New Roman" pitchFamily="18" charset="0"/>
              </a:rPr>
              <a:t>. Les structures diploïdes sont dessinées en rouge.</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554635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775521" y="538808"/>
            <a:ext cx="856895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2000" b="1" dirty="0">
                <a:latin typeface="Times New Roman" pitchFamily="18" charset="0"/>
                <a:ea typeface="Times New Roman" pitchFamily="18" charset="0"/>
                <a:cs typeface="Times New Roman" pitchFamily="18" charset="0"/>
              </a:rPr>
              <a:t>1 Gamétophyte feuillé, mâle : </a:t>
            </a:r>
            <a:r>
              <a:rPr lang="fr-FR" sz="2000" dirty="0">
                <a:latin typeface="Times New Roman" pitchFamily="18" charset="0"/>
                <a:ea typeface="Times New Roman" pitchFamily="18" charset="0"/>
                <a:cs typeface="Times New Roman" pitchFamily="18" charset="0"/>
              </a:rPr>
              <a:t>a Feuilles, b Rhizoïdes, c Anthéridiophore</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2 Anthéridiophore : </a:t>
            </a:r>
            <a:r>
              <a:rPr lang="fr-FR" sz="2000" dirty="0">
                <a:latin typeface="Times New Roman" pitchFamily="18" charset="0"/>
                <a:ea typeface="Times New Roman" pitchFamily="18" charset="0"/>
                <a:cs typeface="Times New Roman" pitchFamily="18" charset="0"/>
              </a:rPr>
              <a:t>a Anthéridie, b Paraphyse</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3-4 Anthéridie</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5 Anthérozoïde</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6 Gamétophyte feuillé, femelle : </a:t>
            </a:r>
            <a:r>
              <a:rPr lang="fr-FR" sz="2000" dirty="0">
                <a:latin typeface="Times New Roman" pitchFamily="18" charset="0"/>
                <a:ea typeface="Times New Roman" pitchFamily="18" charset="0"/>
                <a:cs typeface="Times New Roman" pitchFamily="18" charset="0"/>
              </a:rPr>
              <a:t>a Feuilles, b Rhizoïdes, c Archégoniophore</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7 Archégoniophore</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8 Archégone : </a:t>
            </a:r>
            <a:r>
              <a:rPr lang="fr-FR" sz="2000" dirty="0">
                <a:latin typeface="Times New Roman" pitchFamily="18" charset="0"/>
                <a:ea typeface="Times New Roman" pitchFamily="18" charset="0"/>
                <a:cs typeface="Times New Roman" pitchFamily="18" charset="0"/>
              </a:rPr>
              <a:t>a O(v)oosphère, b Col de l'archégone</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9 Archégone : </a:t>
            </a:r>
            <a:r>
              <a:rPr lang="fr-FR" sz="2000" dirty="0">
                <a:latin typeface="Times New Roman" pitchFamily="18" charset="0"/>
                <a:ea typeface="Times New Roman" pitchFamily="18" charset="0"/>
                <a:cs typeface="Times New Roman" pitchFamily="18" charset="0"/>
              </a:rPr>
              <a:t>a O(v)oosphère, b Embryon (sporophyte), c Ventre de l'archégone, d Pied</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10 Sporophyte porté sur le gamétophyte : </a:t>
            </a:r>
            <a:r>
              <a:rPr lang="fr-FR" sz="2000" dirty="0">
                <a:latin typeface="Times New Roman" pitchFamily="18" charset="0"/>
                <a:ea typeface="Times New Roman" pitchFamily="18" charset="0"/>
                <a:cs typeface="Times New Roman" pitchFamily="18" charset="0"/>
              </a:rPr>
              <a:t>a Coiffe, b Soie, c Pied</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11 Capsule (coiffe emportée)</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12 Capsule : </a:t>
            </a:r>
            <a:r>
              <a:rPr lang="fr-FR" sz="2000" dirty="0">
                <a:latin typeface="Times New Roman" pitchFamily="18" charset="0"/>
                <a:ea typeface="Times New Roman" pitchFamily="18" charset="0"/>
                <a:cs typeface="Times New Roman" pitchFamily="18" charset="0"/>
              </a:rPr>
              <a:t>a Opercule, b Spores, c Cellules-mères de spores</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13 Sporophyte déhiscent</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14 Spore</a:t>
            </a:r>
            <a:endParaRPr lang="fr-FR" sz="2000" dirty="0">
              <a:latin typeface="Times New Roman" pitchFamily="18" charset="0"/>
              <a:cs typeface="Times New Roman" pitchFamily="18" charset="0"/>
            </a:endParaRPr>
          </a:p>
          <a:p>
            <a:pPr algn="just" eaLnBrk="0" fontAlgn="base" hangingPunct="0">
              <a:spcBef>
                <a:spcPct val="0"/>
              </a:spcBef>
              <a:spcAft>
                <a:spcPct val="0"/>
              </a:spcAft>
            </a:pPr>
            <a:r>
              <a:rPr lang="fr-FR" sz="2000" b="1" dirty="0">
                <a:latin typeface="Times New Roman" pitchFamily="18" charset="0"/>
                <a:ea typeface="Times New Roman" pitchFamily="18" charset="0"/>
                <a:cs typeface="Times New Roman" pitchFamily="18" charset="0"/>
              </a:rPr>
              <a:t>15 Protonéma</a:t>
            </a:r>
            <a:endParaRPr lang="fr-FR" sz="2000" dirty="0">
              <a:latin typeface="Times New Roman" pitchFamily="18" charset="0"/>
              <a:cs typeface="Times New Roman" pitchFamily="18" charset="0"/>
            </a:endParaRPr>
          </a:p>
          <a:p>
            <a:pPr algn="just" eaLnBrk="0" fontAlgn="base" hangingPunct="0">
              <a:spcBef>
                <a:spcPct val="0"/>
              </a:spcBef>
              <a:spcAft>
                <a:spcPct val="0"/>
              </a:spcAft>
            </a:pP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1184336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3712" y="332657"/>
            <a:ext cx="5019900" cy="461665"/>
          </a:xfrm>
          <a:prstGeom prst="rect">
            <a:avLst/>
          </a:prstGeom>
        </p:spPr>
        <p:txBody>
          <a:bodyPr wrap="none">
            <a:spAutoFit/>
          </a:bodyPr>
          <a:lstStyle/>
          <a:p>
            <a:pPr algn="ctr"/>
            <a:r>
              <a:rPr lang="fr-CH" sz="2400" b="1" dirty="0">
                <a:solidFill>
                  <a:srgbClr val="C00000"/>
                </a:solidFill>
                <a:effectLst>
                  <a:outerShdw blurRad="38100" dist="38100" dir="2700000" algn="tl">
                    <a:srgbClr val="C0C0C0"/>
                  </a:outerShdw>
                </a:effectLst>
                <a:latin typeface="Times New Roman" pitchFamily="18" charset="0"/>
                <a:cs typeface="Times New Roman" pitchFamily="18" charset="0"/>
              </a:rPr>
              <a:t>Tableau récapitulatif des Bryophytes</a:t>
            </a:r>
            <a:endParaRPr lang="fr-FR" sz="2400" dirty="0">
              <a:solidFill>
                <a:srgbClr val="C00000"/>
              </a:solidFill>
              <a:latin typeface="Times New Roman" pitchFamily="18" charset="0"/>
              <a:cs typeface="Times New Roman" pitchFamily="18" charset="0"/>
            </a:endParaRPr>
          </a:p>
        </p:txBody>
      </p:sp>
      <p:graphicFrame>
        <p:nvGraphicFramePr>
          <p:cNvPr id="3" name="Group 114"/>
          <p:cNvGraphicFramePr>
            <a:graphicFrameLocks noGrp="1"/>
          </p:cNvGraphicFramePr>
          <p:nvPr/>
        </p:nvGraphicFramePr>
        <p:xfrm>
          <a:off x="1828800" y="790576"/>
          <a:ext cx="8534400" cy="11625287"/>
        </p:xfrm>
        <a:graphic>
          <a:graphicData uri="http://schemas.openxmlformats.org/drawingml/2006/table">
            <a:tbl>
              <a:tblPr/>
              <a:tblGrid>
                <a:gridCol w="2844800"/>
                <a:gridCol w="2844800"/>
                <a:gridCol w="2844800"/>
              </a:tblGrid>
              <a:tr h="377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err="1" smtClean="0">
                          <a:ln>
                            <a:noFill/>
                          </a:ln>
                          <a:solidFill>
                            <a:schemeClr val="tx1"/>
                          </a:solidFill>
                          <a:effectLst>
                            <a:outerShdw blurRad="38100" dist="38100" dir="2700000" algn="tl">
                              <a:srgbClr val="FFFFFF"/>
                            </a:outerShdw>
                          </a:effectLst>
                          <a:latin typeface="Times New Roman" charset="0"/>
                        </a:rPr>
                        <a:t>Anthoceropsida</a:t>
                      </a:r>
                      <a:endParaRPr kumimoji="0" lang="fr-FR" sz="1800" b="1" i="0" u="none" strike="noStrike" cap="none" normalizeH="0" baseline="0" dirty="0" smtClean="0">
                        <a:ln>
                          <a:noFill/>
                        </a:ln>
                        <a:solidFill>
                          <a:schemeClr val="tx1"/>
                        </a:solidFill>
                        <a:effectLst>
                          <a:outerShdw blurRad="38100" dist="38100" dir="2700000" algn="tl">
                            <a:srgbClr val="FFFFFF"/>
                          </a:outerShdw>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dirty="0" err="1" smtClean="0">
                          <a:ln>
                            <a:noFill/>
                          </a:ln>
                          <a:solidFill>
                            <a:schemeClr val="tx1"/>
                          </a:solidFill>
                          <a:effectLst>
                            <a:outerShdw blurRad="38100" dist="38100" dir="2700000" algn="tl">
                              <a:srgbClr val="FFFFFF"/>
                            </a:outerShdw>
                          </a:effectLst>
                          <a:latin typeface="Times New Roman" charset="0"/>
                        </a:rPr>
                        <a:t>Marchantiopsida</a:t>
                      </a:r>
                      <a:endParaRPr kumimoji="0" lang="fr-FR" sz="1800" b="1" i="0" u="none" strike="noStrike" cap="none" normalizeH="0" baseline="0" dirty="0" smtClean="0">
                        <a:ln>
                          <a:noFill/>
                        </a:ln>
                        <a:solidFill>
                          <a:schemeClr val="tx1"/>
                        </a:solidFill>
                        <a:effectLst>
                          <a:outerShdw blurRad="38100" dist="38100" dir="2700000" algn="tl">
                            <a:srgbClr val="FFFFFF"/>
                          </a:outerShdw>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smtClean="0">
                          <a:ln>
                            <a:noFill/>
                          </a:ln>
                          <a:solidFill>
                            <a:schemeClr val="tx1"/>
                          </a:solidFill>
                          <a:effectLst>
                            <a:outerShdw blurRad="38100" dist="38100" dir="2700000" algn="tl">
                              <a:srgbClr val="FFFFFF"/>
                            </a:outerShdw>
                          </a:effectLst>
                          <a:latin typeface="Times New Roman" charset="0"/>
                        </a:rPr>
                        <a:t>Bryopsida</a:t>
                      </a:r>
                      <a:endParaRPr kumimoji="0" lang="fr-FR" sz="1800" b="1" i="0" u="none" strike="noStrike" cap="none" normalizeH="0" baseline="0" smtClean="0">
                        <a:ln>
                          <a:noFill/>
                        </a:ln>
                        <a:solidFill>
                          <a:schemeClr val="tx1"/>
                        </a:solidFill>
                        <a:effectLst>
                          <a:outerShdw blurRad="38100" dist="38100" dir="2700000" algn="tl">
                            <a:srgbClr val="FFFFFF"/>
                          </a:outerShdw>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r h="3794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Absence de protonéma</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Croissance du protonéma, s’il est présent, de manière apicale et intercalaire ; les parois ne sont pas obliques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Croissance du protonéma seulement apicalement, parois surtout obliques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Pas d’huile corporelle</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Présence d’huiles corporelles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Pas d’huiles corporelles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Rhizoïdes unicellulaires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Rhizoïdes absents ou unicellulaires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Rhizoïdes multicellulaires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778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smtClean="0">
                          <a:ln>
                            <a:noFill/>
                          </a:ln>
                          <a:solidFill>
                            <a:schemeClr val="tx1"/>
                          </a:solidFill>
                          <a:effectLst>
                            <a:outerShdw blurRad="38100" dist="38100" dir="2700000" algn="tl">
                              <a:srgbClr val="FFFFFF"/>
                            </a:outerShdw>
                          </a:effectLst>
                          <a:latin typeface="Times New Roman" charset="0"/>
                        </a:rPr>
                        <a:t>Pas</a:t>
                      </a:r>
                      <a:r>
                        <a:rPr kumimoji="0" lang="fr-CH" sz="1800" b="0" i="0" u="none" strike="noStrike" cap="none" normalizeH="0" baseline="0" smtClean="0">
                          <a:ln>
                            <a:noFill/>
                          </a:ln>
                          <a:solidFill>
                            <a:schemeClr val="tx1"/>
                          </a:solidFill>
                          <a:effectLst/>
                          <a:latin typeface="Times New Roman" charset="0"/>
                        </a:rPr>
                        <a:t> de feuilles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Feuilles, si présentes, bilobées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Feuilles non bilobées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778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Grand plastide seul par cellule</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Grands plastides lenticulaires nombreux</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Grands plastides lenticulaires nombreux</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Thallose</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Présence à la fois des formes feuillues et thalliques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Tous feuillus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371942">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smtClean="0">
                          <a:ln>
                            <a:noFill/>
                          </a:ln>
                          <a:solidFill>
                            <a:schemeClr val="tx1"/>
                          </a:solidFill>
                          <a:effectLst>
                            <a:outerShdw blurRad="38100" dist="38100" dir="2700000" algn="tl">
                              <a:srgbClr val="C0C0C0"/>
                            </a:outerShdw>
                          </a:effectLst>
                          <a:latin typeface="Times New Roman" charset="0"/>
                        </a:rPr>
                        <a:t>Pas</a:t>
                      </a:r>
                      <a:r>
                        <a:rPr kumimoji="0" lang="fr-CH" sz="1800" b="0" i="0" u="none" strike="noStrike" cap="none" normalizeH="0" baseline="0" smtClean="0">
                          <a:ln>
                            <a:noFill/>
                          </a:ln>
                          <a:solidFill>
                            <a:schemeClr val="tx1"/>
                          </a:solidFill>
                          <a:effectLst/>
                          <a:latin typeface="Times New Roman" charset="0"/>
                        </a:rPr>
                        <a:t> de protonema par les spores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Protonéma à partir des spores produit un seul bourgeon</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Protonéma à partir d’un spore capable de produire plus d’un bourgeon (excepté les Sphagnales)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Cellules du protonéma possèdent des parois fines et décolorées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Certaines cellules </a:t>
                      </a:r>
                      <a:r>
                        <a:rPr kumimoji="0" lang="fr-CH" sz="1800" b="0" i="0" u="none" strike="noStrike" cap="none" normalizeH="0" baseline="0" dirty="0" err="1" smtClean="0">
                          <a:ln>
                            <a:noFill/>
                          </a:ln>
                          <a:solidFill>
                            <a:schemeClr val="tx1"/>
                          </a:solidFill>
                          <a:effectLst/>
                          <a:latin typeface="Times New Roman" charset="0"/>
                        </a:rPr>
                        <a:t>protonémales</a:t>
                      </a:r>
                      <a:r>
                        <a:rPr kumimoji="0" lang="fr-CH" sz="1800" b="0" i="0" u="none" strike="noStrike" cap="none" normalizeH="0" baseline="0" dirty="0" smtClean="0">
                          <a:ln>
                            <a:noFill/>
                          </a:ln>
                          <a:solidFill>
                            <a:schemeClr val="tx1"/>
                          </a:solidFill>
                          <a:effectLst/>
                          <a:latin typeface="Times New Roman" charset="0"/>
                        </a:rPr>
                        <a:t> possèdent des parois brunies épaissies (</a:t>
                      </a:r>
                      <a:r>
                        <a:rPr kumimoji="0" lang="fr-CH" sz="1800" b="0" i="0" u="none" strike="noStrike" cap="none" normalizeH="0" baseline="0" dirty="0" err="1" smtClean="0">
                          <a:ln>
                            <a:noFill/>
                          </a:ln>
                          <a:solidFill>
                            <a:schemeClr val="tx1"/>
                          </a:solidFill>
                          <a:effectLst/>
                          <a:latin typeface="Times New Roman" charset="0"/>
                        </a:rPr>
                        <a:t>caulonéma</a:t>
                      </a:r>
                      <a:r>
                        <a:rPr kumimoji="0" lang="fr-CH" sz="1800" b="0" i="0" u="none" strike="noStrike" cap="none" normalizeH="0" baseline="0" dirty="0" smtClean="0">
                          <a:ln>
                            <a:noFill/>
                          </a:ln>
                          <a:solidFill>
                            <a:schemeClr val="tx1"/>
                          </a:solidFill>
                          <a:effectLst/>
                          <a:latin typeface="Times New Roman" charset="0"/>
                        </a:rPr>
                        <a:t>)</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016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Organes sexuels immergés dans le thalle</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Organes sexuels émergents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Organes sexuels émergents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Sporophyte non limité : sporophyte continu de grandir</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Sporophyte contenu dans les calyptres et le périanthe ou le pseudopérianthe</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Sporophyte émergeant tôt à partir des </a:t>
                      </a:r>
                      <a:r>
                        <a:rPr kumimoji="0" lang="fr-CH" sz="1800" b="0" i="0" u="none" strike="noStrike" cap="none" normalizeH="0" baseline="0" dirty="0" err="1" smtClean="0">
                          <a:ln>
                            <a:noFill/>
                          </a:ln>
                          <a:solidFill>
                            <a:schemeClr val="tx1"/>
                          </a:solidFill>
                          <a:effectLst/>
                          <a:latin typeface="Times New Roman" charset="0"/>
                        </a:rPr>
                        <a:t>calyptres</a:t>
                      </a:r>
                      <a:r>
                        <a:rPr kumimoji="0" lang="fr-CH" sz="1800" b="0" i="0" u="none" strike="noStrike" cap="none" normalizeH="0" baseline="0" dirty="0" smtClean="0">
                          <a:ln>
                            <a:noFill/>
                          </a:ln>
                          <a:solidFill>
                            <a:schemeClr val="tx1"/>
                          </a:solidFill>
                          <a:effectLst/>
                          <a:latin typeface="Times New Roman" charset="0"/>
                        </a:rPr>
                        <a:t>. Maturation après sa rupture</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smtClean="0">
                          <a:ln>
                            <a:noFill/>
                          </a:ln>
                          <a:solidFill>
                            <a:schemeClr val="tx1"/>
                          </a:solidFill>
                          <a:effectLst>
                            <a:outerShdw blurRad="38100" dist="38100" dir="2700000" algn="tl">
                              <a:srgbClr val="C0C0C0"/>
                            </a:outerShdw>
                          </a:effectLst>
                          <a:latin typeface="Times New Roman" charset="0"/>
                        </a:rPr>
                        <a:t>Pas</a:t>
                      </a:r>
                      <a:r>
                        <a:rPr kumimoji="0" lang="fr-CH" sz="1800" b="0" i="0" u="none" strike="noStrike" cap="none" normalizeH="0" baseline="0" smtClean="0">
                          <a:ln>
                            <a:noFill/>
                          </a:ln>
                          <a:solidFill>
                            <a:schemeClr val="tx1"/>
                          </a:solidFill>
                          <a:effectLst/>
                          <a:latin typeface="Times New Roman" charset="0"/>
                        </a:rPr>
                        <a:t> de sètes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Sètes du sporophyte, si présent, s’allongent seulement à maturité</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err="1" smtClean="0">
                          <a:ln>
                            <a:noFill/>
                          </a:ln>
                          <a:solidFill>
                            <a:schemeClr val="tx1"/>
                          </a:solidFill>
                          <a:effectLst/>
                          <a:latin typeface="Times New Roman" charset="0"/>
                        </a:rPr>
                        <a:t>Sètes</a:t>
                      </a:r>
                      <a:r>
                        <a:rPr kumimoji="0" lang="fr-CH" sz="1800" b="0" i="0" u="none" strike="noStrike" cap="none" normalizeH="0" baseline="0" dirty="0" smtClean="0">
                          <a:ln>
                            <a:noFill/>
                          </a:ln>
                          <a:solidFill>
                            <a:schemeClr val="tx1"/>
                          </a:solidFill>
                          <a:effectLst/>
                          <a:latin typeface="Times New Roman" charset="0"/>
                        </a:rPr>
                        <a:t> s’allongeant durant l’ontogenèse ; absence chez les Sphagnales et les </a:t>
                      </a:r>
                      <a:r>
                        <a:rPr kumimoji="0" lang="fr-CH" sz="1800" b="0" i="0" u="none" strike="noStrike" cap="none" normalizeH="0" baseline="0" dirty="0" err="1" smtClean="0">
                          <a:ln>
                            <a:noFill/>
                          </a:ln>
                          <a:solidFill>
                            <a:schemeClr val="tx1"/>
                          </a:solidFill>
                          <a:effectLst/>
                          <a:latin typeface="Times New Roman" charset="0"/>
                        </a:rPr>
                        <a:t>Andreaeales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Présence de « pseudoelaters »</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 Elaters » présents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 </a:t>
                      </a:r>
                      <a:r>
                        <a:rPr kumimoji="0" lang="fr-CH" sz="1800" b="0" i="0" u="none" strike="noStrike" cap="none" normalizeH="0" baseline="0" dirty="0" err="1" smtClean="0">
                          <a:ln>
                            <a:noFill/>
                          </a:ln>
                          <a:solidFill>
                            <a:schemeClr val="tx1"/>
                          </a:solidFill>
                          <a:effectLst/>
                          <a:latin typeface="Times New Roman" charset="0"/>
                        </a:rPr>
                        <a:t>Elaters</a:t>
                      </a:r>
                      <a:r>
                        <a:rPr kumimoji="0" lang="fr-CH" sz="1800" b="0" i="0" u="none" strike="noStrike" cap="none" normalizeH="0" baseline="0" dirty="0" smtClean="0">
                          <a:ln>
                            <a:noFill/>
                          </a:ln>
                          <a:solidFill>
                            <a:schemeClr val="tx1"/>
                          </a:solidFill>
                          <a:effectLst/>
                          <a:latin typeface="Times New Roman" charset="0"/>
                        </a:rPr>
                        <a:t> » absentes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778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Sporophytes manquent d’operculum, de péristome et d’annulus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Sporophytes sans </a:t>
                      </a:r>
                      <a:r>
                        <a:rPr kumimoji="0" lang="fr-CH" sz="1800" b="0" i="0" u="none" strike="noStrike" cap="none" normalizeH="0" baseline="0" dirty="0" err="1" smtClean="0">
                          <a:ln>
                            <a:noFill/>
                          </a:ln>
                          <a:solidFill>
                            <a:schemeClr val="tx1"/>
                          </a:solidFill>
                          <a:effectLst/>
                          <a:latin typeface="Times New Roman" charset="0"/>
                        </a:rPr>
                        <a:t>operculum</a:t>
                      </a:r>
                      <a:r>
                        <a:rPr kumimoji="0" lang="fr-CH" sz="1800" b="0" i="0" u="none" strike="noStrike" cap="none" normalizeH="0" baseline="0" dirty="0" smtClean="0">
                          <a:ln>
                            <a:noFill/>
                          </a:ln>
                          <a:solidFill>
                            <a:schemeClr val="tx1"/>
                          </a:solidFill>
                          <a:effectLst/>
                          <a:latin typeface="Times New Roman" charset="0"/>
                        </a:rPr>
                        <a:t>, péristome, ni </a:t>
                      </a:r>
                      <a:r>
                        <a:rPr kumimoji="0" lang="fr-CH" sz="1800" b="0" i="0" u="none" strike="noStrike" cap="none" normalizeH="0" baseline="0" dirty="0" err="1" smtClean="0">
                          <a:ln>
                            <a:noFill/>
                          </a:ln>
                          <a:solidFill>
                            <a:schemeClr val="tx1"/>
                          </a:solidFill>
                          <a:effectLst/>
                          <a:latin typeface="Times New Roman" charset="0"/>
                        </a:rPr>
                        <a:t>annulus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Sporophytes avec </a:t>
                      </a:r>
                      <a:r>
                        <a:rPr kumimoji="0" lang="fr-CH" sz="1800" b="0" i="0" u="none" strike="noStrike" cap="none" normalizeH="0" baseline="0" dirty="0" err="1" smtClean="0">
                          <a:ln>
                            <a:noFill/>
                          </a:ln>
                          <a:solidFill>
                            <a:schemeClr val="tx1"/>
                          </a:solidFill>
                          <a:effectLst/>
                          <a:latin typeface="Times New Roman" charset="0"/>
                        </a:rPr>
                        <a:t>operculum</a:t>
                      </a:r>
                      <a:r>
                        <a:rPr kumimoji="0" lang="fr-CH" sz="1800" b="0" i="0" u="none" strike="noStrike" cap="none" normalizeH="0" baseline="0" dirty="0" smtClean="0">
                          <a:ln>
                            <a:noFill/>
                          </a:ln>
                          <a:solidFill>
                            <a:schemeClr val="tx1"/>
                          </a:solidFill>
                          <a:effectLst/>
                          <a:latin typeface="Times New Roman" charset="0"/>
                        </a:rPr>
                        <a:t>, péristome et </a:t>
                      </a:r>
                      <a:r>
                        <a:rPr kumimoji="0" lang="fr-CH" sz="1800" b="0" i="0" u="none" strike="noStrike" cap="none" normalizeH="0" baseline="0" dirty="0" err="1" smtClean="0">
                          <a:ln>
                            <a:noFill/>
                          </a:ln>
                          <a:solidFill>
                            <a:schemeClr val="tx1"/>
                          </a:solidFill>
                          <a:effectLst/>
                          <a:latin typeface="Times New Roman" charset="0"/>
                        </a:rPr>
                        <a:t>annulus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Tree>
    <p:extLst>
      <p:ext uri="{BB962C8B-B14F-4D97-AF65-F5344CB8AC3E}">
        <p14:creationId xmlns:p14="http://schemas.microsoft.com/office/powerpoint/2010/main" val="42130514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881158" y="214290"/>
          <a:ext cx="8534400" cy="5486400"/>
        </p:xfrm>
        <a:graphic>
          <a:graphicData uri="http://schemas.openxmlformats.org/drawingml/2006/table">
            <a:tbl>
              <a:tblPr/>
              <a:tblGrid>
                <a:gridCol w="2844800"/>
                <a:gridCol w="2844800"/>
                <a:gridCol w="2844800"/>
              </a:tblGrid>
              <a:tr h="3159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Cellules du protonéma possèdent des parois fines et décolorées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Certaines cellules </a:t>
                      </a:r>
                      <a:r>
                        <a:rPr kumimoji="0" lang="fr-CH" sz="1800" b="0" i="0" u="none" strike="noStrike" cap="none" normalizeH="0" baseline="0" dirty="0" err="1" smtClean="0">
                          <a:ln>
                            <a:noFill/>
                          </a:ln>
                          <a:solidFill>
                            <a:schemeClr val="tx1"/>
                          </a:solidFill>
                          <a:effectLst/>
                          <a:latin typeface="Times New Roman" charset="0"/>
                        </a:rPr>
                        <a:t>protonémales</a:t>
                      </a:r>
                      <a:r>
                        <a:rPr kumimoji="0" lang="fr-CH" sz="1800" b="0" i="0" u="none" strike="noStrike" cap="none" normalizeH="0" baseline="0" dirty="0" smtClean="0">
                          <a:ln>
                            <a:noFill/>
                          </a:ln>
                          <a:solidFill>
                            <a:schemeClr val="tx1"/>
                          </a:solidFill>
                          <a:effectLst/>
                          <a:latin typeface="Times New Roman" charset="0"/>
                        </a:rPr>
                        <a:t> possèdent des parois brunies épaissies (</a:t>
                      </a:r>
                      <a:r>
                        <a:rPr kumimoji="0" lang="fr-CH" sz="1800" b="0" i="0" u="none" strike="noStrike" cap="none" normalizeH="0" baseline="0" dirty="0" err="1" smtClean="0">
                          <a:ln>
                            <a:noFill/>
                          </a:ln>
                          <a:solidFill>
                            <a:schemeClr val="tx1"/>
                          </a:solidFill>
                          <a:effectLst/>
                          <a:latin typeface="Times New Roman" charset="0"/>
                        </a:rPr>
                        <a:t>caulonéma</a:t>
                      </a:r>
                      <a:r>
                        <a:rPr kumimoji="0" lang="fr-CH" sz="1800" b="0" i="0" u="none" strike="noStrike" cap="none" normalizeH="0" baseline="0" dirty="0" smtClean="0">
                          <a:ln>
                            <a:noFill/>
                          </a:ln>
                          <a:solidFill>
                            <a:schemeClr val="tx1"/>
                          </a:solidFill>
                          <a:effectLst/>
                          <a:latin typeface="Times New Roman" charset="0"/>
                        </a:rPr>
                        <a:t>)</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016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Organes sexuels immergés dans le thalle</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Organes sexuels émergents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Organes sexuels émergents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Sporophyte non limité : sporophyte continu de grandir</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Sporophyte contenu dans les calyptres et le périanthe ou le pseudopérianthe</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Sporophyte émergeant tôt à partir des </a:t>
                      </a:r>
                      <a:r>
                        <a:rPr kumimoji="0" lang="fr-CH" sz="1800" b="0" i="0" u="none" strike="noStrike" cap="none" normalizeH="0" baseline="0" dirty="0" err="1" smtClean="0">
                          <a:ln>
                            <a:noFill/>
                          </a:ln>
                          <a:solidFill>
                            <a:schemeClr val="tx1"/>
                          </a:solidFill>
                          <a:effectLst/>
                          <a:latin typeface="Times New Roman" charset="0"/>
                        </a:rPr>
                        <a:t>calyptres</a:t>
                      </a:r>
                      <a:r>
                        <a:rPr kumimoji="0" lang="fr-CH" sz="1800" b="0" i="0" u="none" strike="noStrike" cap="none" normalizeH="0" baseline="0" dirty="0" smtClean="0">
                          <a:ln>
                            <a:noFill/>
                          </a:ln>
                          <a:solidFill>
                            <a:schemeClr val="tx1"/>
                          </a:solidFill>
                          <a:effectLst/>
                          <a:latin typeface="Times New Roman" charset="0"/>
                        </a:rPr>
                        <a:t>. Maturation après sa rupture</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1" i="0" u="none" strike="noStrike" cap="none" normalizeH="0" baseline="0" smtClean="0">
                          <a:ln>
                            <a:noFill/>
                          </a:ln>
                          <a:solidFill>
                            <a:schemeClr val="tx1"/>
                          </a:solidFill>
                          <a:effectLst>
                            <a:outerShdw blurRad="38100" dist="38100" dir="2700000" algn="tl">
                              <a:srgbClr val="C0C0C0"/>
                            </a:outerShdw>
                          </a:effectLst>
                          <a:latin typeface="Times New Roman" charset="0"/>
                        </a:rPr>
                        <a:t>Pas</a:t>
                      </a:r>
                      <a:r>
                        <a:rPr kumimoji="0" lang="fr-CH" sz="1800" b="0" i="0" u="none" strike="noStrike" cap="none" normalizeH="0" baseline="0" smtClean="0">
                          <a:ln>
                            <a:noFill/>
                          </a:ln>
                          <a:solidFill>
                            <a:schemeClr val="tx1"/>
                          </a:solidFill>
                          <a:effectLst/>
                          <a:latin typeface="Times New Roman" charset="0"/>
                        </a:rPr>
                        <a:t> de sètes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Sètes du sporophyte, si présent, s’allongent seulement à maturité</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err="1" smtClean="0">
                          <a:ln>
                            <a:noFill/>
                          </a:ln>
                          <a:solidFill>
                            <a:schemeClr val="tx1"/>
                          </a:solidFill>
                          <a:effectLst/>
                          <a:latin typeface="Times New Roman" charset="0"/>
                        </a:rPr>
                        <a:t>Sètes</a:t>
                      </a:r>
                      <a:r>
                        <a:rPr kumimoji="0" lang="fr-CH" sz="1800" b="0" i="0" u="none" strike="noStrike" cap="none" normalizeH="0" baseline="0" dirty="0" smtClean="0">
                          <a:ln>
                            <a:noFill/>
                          </a:ln>
                          <a:solidFill>
                            <a:schemeClr val="tx1"/>
                          </a:solidFill>
                          <a:effectLst/>
                          <a:latin typeface="Times New Roman" charset="0"/>
                        </a:rPr>
                        <a:t> s’allongeant durant l’ontogenèse ; absence chez les Sphagnales et les </a:t>
                      </a:r>
                      <a:r>
                        <a:rPr kumimoji="0" lang="fr-CH" sz="1800" b="0" i="0" u="none" strike="noStrike" cap="none" normalizeH="0" baseline="0" dirty="0" err="1" smtClean="0">
                          <a:ln>
                            <a:noFill/>
                          </a:ln>
                          <a:solidFill>
                            <a:schemeClr val="tx1"/>
                          </a:solidFill>
                          <a:effectLst/>
                          <a:latin typeface="Times New Roman" charset="0"/>
                        </a:rPr>
                        <a:t>Andreaeales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4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Présence de « pseudoelaters »</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 Elaters » présents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 </a:t>
                      </a:r>
                      <a:r>
                        <a:rPr kumimoji="0" lang="fr-CH" sz="1800" b="0" i="0" u="none" strike="noStrike" cap="none" normalizeH="0" baseline="0" dirty="0" err="1" smtClean="0">
                          <a:ln>
                            <a:noFill/>
                          </a:ln>
                          <a:solidFill>
                            <a:schemeClr val="tx1"/>
                          </a:solidFill>
                          <a:effectLst/>
                          <a:latin typeface="Times New Roman" charset="0"/>
                        </a:rPr>
                        <a:t>Elaters</a:t>
                      </a:r>
                      <a:r>
                        <a:rPr kumimoji="0" lang="fr-CH" sz="1800" b="0" i="0" u="none" strike="noStrike" cap="none" normalizeH="0" baseline="0" dirty="0" smtClean="0">
                          <a:ln>
                            <a:noFill/>
                          </a:ln>
                          <a:solidFill>
                            <a:schemeClr val="tx1"/>
                          </a:solidFill>
                          <a:effectLst/>
                          <a:latin typeface="Times New Roman" charset="0"/>
                        </a:rPr>
                        <a:t> » absentes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3778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smtClean="0">
                          <a:ln>
                            <a:noFill/>
                          </a:ln>
                          <a:solidFill>
                            <a:schemeClr val="tx1"/>
                          </a:solidFill>
                          <a:effectLst/>
                          <a:latin typeface="Times New Roman" charset="0"/>
                        </a:rPr>
                        <a:t>Sporophytes manquent d’operculum, de péristome et d’annulus</a:t>
                      </a:r>
                      <a:endParaRPr kumimoji="0" lang="fr-FR" sz="1800" b="0" i="0" u="none" strike="noStrike" cap="none" normalizeH="0" baseline="0" smtClean="0">
                        <a:ln>
                          <a:noFill/>
                        </a:ln>
                        <a:solidFill>
                          <a:schemeClr val="tx1"/>
                        </a:solidFill>
                        <a:effectLst/>
                        <a:latin typeface="Times New Roman"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Sporophytes sans </a:t>
                      </a:r>
                      <a:r>
                        <a:rPr kumimoji="0" lang="fr-CH" sz="1800" b="0" i="0" u="none" strike="noStrike" cap="none" normalizeH="0" baseline="0" dirty="0" err="1" smtClean="0">
                          <a:ln>
                            <a:noFill/>
                          </a:ln>
                          <a:solidFill>
                            <a:schemeClr val="tx1"/>
                          </a:solidFill>
                          <a:effectLst/>
                          <a:latin typeface="Times New Roman" charset="0"/>
                        </a:rPr>
                        <a:t>operculum</a:t>
                      </a:r>
                      <a:r>
                        <a:rPr kumimoji="0" lang="fr-CH" sz="1800" b="0" i="0" u="none" strike="noStrike" cap="none" normalizeH="0" baseline="0" dirty="0" smtClean="0">
                          <a:ln>
                            <a:noFill/>
                          </a:ln>
                          <a:solidFill>
                            <a:schemeClr val="tx1"/>
                          </a:solidFill>
                          <a:effectLst/>
                          <a:latin typeface="Times New Roman" charset="0"/>
                        </a:rPr>
                        <a:t>, péristome, ni </a:t>
                      </a:r>
                      <a:r>
                        <a:rPr kumimoji="0" lang="fr-CH" sz="1800" b="0" i="0" u="none" strike="noStrike" cap="none" normalizeH="0" baseline="0" dirty="0" err="1" smtClean="0">
                          <a:ln>
                            <a:noFill/>
                          </a:ln>
                          <a:solidFill>
                            <a:schemeClr val="tx1"/>
                          </a:solidFill>
                          <a:effectLst/>
                          <a:latin typeface="Times New Roman" charset="0"/>
                        </a:rPr>
                        <a:t>annulus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H" sz="1800" b="0" i="0" u="none" strike="noStrike" cap="none" normalizeH="0" baseline="0" dirty="0" smtClean="0">
                          <a:ln>
                            <a:noFill/>
                          </a:ln>
                          <a:solidFill>
                            <a:schemeClr val="tx1"/>
                          </a:solidFill>
                          <a:effectLst/>
                          <a:latin typeface="Times New Roman" charset="0"/>
                        </a:rPr>
                        <a:t>Sporophytes avec </a:t>
                      </a:r>
                      <a:r>
                        <a:rPr kumimoji="0" lang="fr-CH" sz="1800" b="0" i="0" u="none" strike="noStrike" cap="none" normalizeH="0" baseline="0" dirty="0" err="1" smtClean="0">
                          <a:ln>
                            <a:noFill/>
                          </a:ln>
                          <a:solidFill>
                            <a:schemeClr val="tx1"/>
                          </a:solidFill>
                          <a:effectLst/>
                          <a:latin typeface="Times New Roman" charset="0"/>
                        </a:rPr>
                        <a:t>operculum</a:t>
                      </a:r>
                      <a:r>
                        <a:rPr kumimoji="0" lang="fr-CH" sz="1800" b="0" i="0" u="none" strike="noStrike" cap="none" normalizeH="0" baseline="0" dirty="0" smtClean="0">
                          <a:ln>
                            <a:noFill/>
                          </a:ln>
                          <a:solidFill>
                            <a:schemeClr val="tx1"/>
                          </a:solidFill>
                          <a:effectLst/>
                          <a:latin typeface="Times New Roman" charset="0"/>
                        </a:rPr>
                        <a:t>, péristome et </a:t>
                      </a:r>
                      <a:r>
                        <a:rPr kumimoji="0" lang="fr-CH" sz="1800" b="0" i="0" u="none" strike="noStrike" cap="none" normalizeH="0" baseline="0" dirty="0" err="1" smtClean="0">
                          <a:ln>
                            <a:noFill/>
                          </a:ln>
                          <a:solidFill>
                            <a:schemeClr val="tx1"/>
                          </a:solidFill>
                          <a:effectLst/>
                          <a:latin typeface="Times New Roman" charset="0"/>
                        </a:rPr>
                        <a:t>annulus</a:t>
                      </a:r>
                      <a:endParaRPr kumimoji="0" lang="fr-FR" sz="1800" b="0" i="0" u="none" strike="noStrike" cap="none" normalizeH="0" baseline="0" dirty="0" smtClean="0">
                        <a:ln>
                          <a:noFill/>
                        </a:ln>
                        <a:solidFill>
                          <a:schemeClr val="tx1"/>
                        </a:solidFill>
                        <a:effectLst/>
                        <a:latin typeface="Times New Roman"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Tree>
    <p:extLst>
      <p:ext uri="{BB962C8B-B14F-4D97-AF65-F5344CB8AC3E}">
        <p14:creationId xmlns:p14="http://schemas.microsoft.com/office/powerpoint/2010/main" val="2119350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WordArt 3" descr="Papier Kraft"/>
          <p:cNvSpPr>
            <a:spLocks noChangeArrowheads="1" noChangeShapeType="1" noTextEdit="1"/>
          </p:cNvSpPr>
          <p:nvPr/>
        </p:nvSpPr>
        <p:spPr bwMode="auto">
          <a:xfrm>
            <a:off x="3124200" y="1530350"/>
            <a:ext cx="5943600" cy="3803650"/>
          </a:xfrm>
          <a:prstGeom prst="rect">
            <a:avLst/>
          </a:prstGeom>
        </p:spPr>
        <p:txBody>
          <a:bodyPr wrap="none" fromWordArt="1">
            <a:prstTxWarp prst="textPlain">
              <a:avLst>
                <a:gd name="adj" fmla="val 50000"/>
              </a:avLst>
            </a:prstTxWarp>
          </a:bodyPr>
          <a:lstStyle/>
          <a:p>
            <a:pPr algn="ctr"/>
            <a:r>
              <a:rPr lang="fr-FR" sz="3600" kern="10" dirty="0" err="1">
                <a:ln w="9525">
                  <a:solidFill>
                    <a:srgbClr val="008000"/>
                  </a:solidFill>
                  <a:round/>
                  <a:headEnd/>
                  <a:tailEnd/>
                </a:ln>
                <a:solidFill>
                  <a:srgbClr val="FF0000"/>
                </a:solidFill>
                <a:effectLst>
                  <a:outerShdw dist="563972" dir="14049741" sx="125000" sy="125000" algn="tl" rotWithShape="0">
                    <a:srgbClr val="C7DFD3"/>
                  </a:outerShdw>
                </a:effectLst>
                <a:latin typeface="Times New Roman"/>
                <a:cs typeface="Times New Roman"/>
              </a:rPr>
              <a:t>Ptérydophytes</a:t>
            </a:r>
            <a:endParaRPr lang="fr-FR" sz="3600" kern="10" dirty="0">
              <a:ln w="9525">
                <a:solidFill>
                  <a:srgbClr val="008000"/>
                </a:solidFill>
                <a:round/>
                <a:headEnd/>
                <a:tailEnd/>
              </a:ln>
              <a:solidFill>
                <a:srgbClr val="FF0000"/>
              </a:solidFill>
              <a:effectLst>
                <a:outerShdw dist="563972" dir="14049741" sx="125000" sy="125000" algn="tl" rotWithShape="0">
                  <a:srgbClr val="C7DFD3"/>
                </a:outerShdw>
              </a:effectLst>
              <a:latin typeface="Times New Roman"/>
              <a:cs typeface="Times New Roman"/>
            </a:endParaRPr>
          </a:p>
        </p:txBody>
      </p:sp>
    </p:spTree>
    <p:extLst>
      <p:ext uri="{BB962C8B-B14F-4D97-AF65-F5344CB8AC3E}">
        <p14:creationId xmlns:p14="http://schemas.microsoft.com/office/powerpoint/2010/main" val="3057512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847528" y="980728"/>
            <a:ext cx="8534400" cy="3785652"/>
          </a:xfrm>
          <a:prstGeom prst="rect">
            <a:avLst/>
          </a:prstGeom>
          <a:noFill/>
          <a:ln w="3175">
            <a:noFill/>
            <a:miter lim="800000"/>
            <a:headEnd/>
            <a:tailEnd/>
          </a:ln>
          <a:effectLst/>
        </p:spPr>
        <p:txBody>
          <a:bodyPr wrap="square">
            <a:spAutoFit/>
          </a:bodyPr>
          <a:lstStyle/>
          <a:p>
            <a:pPr marL="457200" indent="-457200" algn="just" eaLnBrk="0" hangingPunct="0"/>
            <a:r>
              <a:rPr lang="fr-CH" sz="2400" b="1" u="sng" dirty="0">
                <a:solidFill>
                  <a:srgbClr val="FF0000"/>
                </a:solidFill>
                <a:latin typeface="Times New Roman" pitchFamily="18" charset="0"/>
                <a:cs typeface="Times New Roman" pitchFamily="18" charset="0"/>
              </a:rPr>
              <a:t>Description morphologique :</a:t>
            </a:r>
          </a:p>
          <a:p>
            <a:pPr marL="914400" lvl="1" indent="-457200" algn="just" eaLnBrk="0" hangingPunct="0">
              <a:buFontTx/>
              <a:buChar char="-"/>
            </a:pPr>
            <a:r>
              <a:rPr lang="fr-CH" sz="2400" dirty="0">
                <a:latin typeface="Times New Roman" pitchFamily="18" charset="0"/>
                <a:cs typeface="Times New Roman" pitchFamily="18" charset="0"/>
              </a:rPr>
              <a:t>Ils mesurent entre quelques millimètres et plusieurs centimètres. Ils contiennent de la chlorophylle a et b, du </a:t>
            </a:r>
            <a:r>
              <a:rPr lang="fr-CH" sz="2400" dirty="0">
                <a:latin typeface="Times New Roman" pitchFamily="18" charset="0"/>
                <a:cs typeface="Times New Roman" pitchFamily="18" charset="0"/>
                <a:sym typeface="Symbol" pitchFamily="18" charset="2"/>
              </a:rPr>
              <a:t>-carotène et des xanthophylles (lutéine) dans leur </a:t>
            </a:r>
            <a:r>
              <a:rPr lang="fr-CH" sz="2400" dirty="0" err="1">
                <a:latin typeface="Times New Roman" pitchFamily="18" charset="0"/>
                <a:cs typeface="Times New Roman" pitchFamily="18" charset="0"/>
                <a:sym typeface="Symbol" pitchFamily="18" charset="2"/>
              </a:rPr>
              <a:t>plastides</a:t>
            </a:r>
            <a:r>
              <a:rPr lang="fr-CH" sz="2400" dirty="0">
                <a:latin typeface="Times New Roman" pitchFamily="18" charset="0"/>
                <a:cs typeface="Times New Roman" pitchFamily="18" charset="0"/>
                <a:sym typeface="Symbol" pitchFamily="18" charset="2"/>
              </a:rPr>
              <a:t>, de l’</a:t>
            </a:r>
            <a:r>
              <a:rPr lang="fr-CH" sz="2400" dirty="0" err="1">
                <a:latin typeface="Times New Roman" pitchFamily="18" charset="0"/>
                <a:cs typeface="Times New Roman" pitchFamily="18" charset="0"/>
                <a:sym typeface="Symbol" pitchFamily="18" charset="2"/>
              </a:rPr>
              <a:t>hémi-cellulose</a:t>
            </a:r>
            <a:r>
              <a:rPr lang="fr-CH" sz="2400" dirty="0">
                <a:latin typeface="Times New Roman" pitchFamily="18" charset="0"/>
                <a:cs typeface="Times New Roman" pitchFamily="18" charset="0"/>
                <a:sym typeface="Symbol" pitchFamily="18" charset="2"/>
              </a:rPr>
              <a:t> et de la cellulose dans leurs parois, et l’amidon est utilisé comme principale réserve de nourriture. </a:t>
            </a:r>
            <a:r>
              <a:rPr lang="fr-CH" sz="2400" b="1" dirty="0">
                <a:solidFill>
                  <a:srgbClr val="00B050"/>
                </a:solidFill>
                <a:latin typeface="Times New Roman" pitchFamily="18" charset="0"/>
                <a:cs typeface="Times New Roman" pitchFamily="18" charset="0"/>
                <a:sym typeface="Symbol" pitchFamily="18" charset="2"/>
              </a:rPr>
              <a:t>Ils manquent : </a:t>
            </a:r>
          </a:p>
          <a:p>
            <a:pPr marL="1828800" lvl="3" indent="-457200" algn="just" eaLnBrk="0" hangingPunct="0">
              <a:buFontTx/>
              <a:buChar char="-"/>
            </a:pPr>
            <a:r>
              <a:rPr lang="fr-CH" sz="2400" dirty="0">
                <a:latin typeface="Times New Roman" pitchFamily="18" charset="0"/>
                <a:cs typeface="Times New Roman" pitchFamily="18" charset="0"/>
                <a:sym typeface="Symbol" pitchFamily="18" charset="2"/>
              </a:rPr>
              <a:t>De vraies racines</a:t>
            </a:r>
          </a:p>
          <a:p>
            <a:pPr marL="1828800" lvl="3" indent="-457200" algn="just" eaLnBrk="0" hangingPunct="0">
              <a:buFontTx/>
              <a:buChar char="-"/>
            </a:pPr>
            <a:r>
              <a:rPr lang="fr-CH" sz="2400" dirty="0">
                <a:latin typeface="Times New Roman" pitchFamily="18" charset="0"/>
                <a:cs typeface="Times New Roman" pitchFamily="18" charset="0"/>
                <a:sym typeface="Symbol" pitchFamily="18" charset="2"/>
              </a:rPr>
              <a:t>De véritables vaisseaux internes (xylème et phloème des </a:t>
            </a:r>
            <a:r>
              <a:rPr lang="fr-CH" sz="2400" i="1" dirty="0" err="1">
                <a:latin typeface="Times New Roman" pitchFamily="18" charset="0"/>
                <a:cs typeface="Times New Roman" pitchFamily="18" charset="0"/>
                <a:sym typeface="Symbol" pitchFamily="18" charset="2"/>
              </a:rPr>
              <a:t>Trachéocytes</a:t>
            </a:r>
            <a:r>
              <a:rPr lang="fr-CH" sz="2400" dirty="0">
                <a:latin typeface="Times New Roman" pitchFamily="18" charset="0"/>
                <a:cs typeface="Times New Roman" pitchFamily="18" charset="0"/>
                <a:sym typeface="Symbol" pitchFamily="18" charset="2"/>
              </a:rPr>
              <a:t>)</a:t>
            </a:r>
            <a:endParaRPr lang="fr-CH" sz="2400" dirty="0">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340029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980729"/>
            <a:ext cx="8496944" cy="5262979"/>
          </a:xfrm>
          <a:prstGeom prst="rect">
            <a:avLst/>
          </a:prstGeom>
        </p:spPr>
        <p:txBody>
          <a:bodyPr wrap="square">
            <a:spAutoFit/>
          </a:bodyPr>
          <a:lstStyle/>
          <a:p>
            <a:pPr algn="just"/>
            <a:r>
              <a:rPr lang="fr-FR" sz="2400" dirty="0">
                <a:latin typeface="Times New Roman" pitchFamily="18" charset="0"/>
                <a:cs typeface="Times New Roman" pitchFamily="18" charset="0"/>
              </a:rPr>
              <a:t>Les bryophytes vivent le plus souvent en milieu humide. On observe sur ces mousses le phénomène de reviviscence : elles peuvent supporter une dessiccation prolongée, en passant à un état de vie ralentie. Quand des conditions viables reviennent, elles font repartir leur </a:t>
            </a:r>
            <a:r>
              <a:rPr lang="fr-FR" sz="2400" dirty="0">
                <a:latin typeface="Times New Roman" pitchFamily="18" charset="0"/>
                <a:cs typeface="Times New Roman" pitchFamily="18" charset="0"/>
              </a:rPr>
              <a:t>métabolisme</a:t>
            </a:r>
          </a:p>
          <a:p>
            <a:pPr algn="just"/>
            <a:endParaRPr lang="fr-FR" sz="2400" dirty="0">
              <a:latin typeface="Times New Roman" pitchFamily="18" charset="0"/>
              <a:cs typeface="Times New Roman" pitchFamily="18" charset="0"/>
            </a:endParaRPr>
          </a:p>
          <a:p>
            <a:pPr algn="just"/>
            <a:r>
              <a:rPr lang="fr-FR" sz="2400" b="1" dirty="0">
                <a:solidFill>
                  <a:srgbClr val="C00000"/>
                </a:solidFill>
                <a:latin typeface="Times New Roman" pitchFamily="18" charset="0"/>
                <a:cs typeface="Times New Roman" pitchFamily="18" charset="0"/>
              </a:rPr>
              <a:t>Les différentes classes de bryophytes</a:t>
            </a:r>
          </a:p>
          <a:p>
            <a:pPr algn="just">
              <a:buFontTx/>
              <a:buChar char="-"/>
            </a:pPr>
            <a:r>
              <a:rPr lang="fr-FR" sz="2400" b="1" dirty="0">
                <a:solidFill>
                  <a:srgbClr val="C00000"/>
                </a:solidFill>
                <a:latin typeface="Times New Roman" pitchFamily="18" charset="0"/>
                <a:cs typeface="Times New Roman" pitchFamily="18" charset="0"/>
              </a:rPr>
              <a:t>Les mousses (</a:t>
            </a:r>
            <a:r>
              <a:rPr lang="fr-FR" sz="2400" b="1" dirty="0" err="1">
                <a:solidFill>
                  <a:srgbClr val="C00000"/>
                </a:solidFill>
                <a:latin typeface="Times New Roman" pitchFamily="18" charset="0"/>
                <a:cs typeface="Times New Roman" pitchFamily="18" charset="0"/>
              </a:rPr>
              <a:t>Bryopsida</a:t>
            </a:r>
            <a:r>
              <a:rPr lang="fr-FR" sz="2400" b="1" dirty="0">
                <a:solidFill>
                  <a:srgbClr val="C00000"/>
                </a:solidFill>
                <a:latin typeface="Times New Roman" pitchFamily="18" charset="0"/>
                <a:cs typeface="Times New Roman" pitchFamily="18" charset="0"/>
              </a:rPr>
              <a:t>)</a:t>
            </a:r>
          </a:p>
          <a:p>
            <a:pPr algn="just">
              <a:buFontTx/>
              <a:buChar char="-"/>
            </a:pPr>
            <a:r>
              <a:rPr lang="fr-FR" sz="2400" b="1" dirty="0">
                <a:solidFill>
                  <a:srgbClr val="C00000"/>
                </a:solidFill>
                <a:latin typeface="Times New Roman" pitchFamily="18" charset="0"/>
                <a:cs typeface="Times New Roman" pitchFamily="18" charset="0"/>
              </a:rPr>
              <a:t>Les hépatiques (</a:t>
            </a:r>
            <a:r>
              <a:rPr lang="fr-CH" sz="2400" b="1" dirty="0" err="1">
                <a:solidFill>
                  <a:srgbClr val="C00000"/>
                </a:solidFill>
              </a:rPr>
              <a:t>Marchantiopsida</a:t>
            </a:r>
            <a:r>
              <a:rPr lang="fr-CH" sz="2400" dirty="0"/>
              <a:t>)</a:t>
            </a:r>
            <a:endParaRPr lang="fr-FR" sz="2400" dirty="0"/>
          </a:p>
          <a:p>
            <a:pPr algn="just">
              <a:buFontTx/>
              <a:buChar char="-"/>
            </a:pPr>
            <a:r>
              <a:rPr lang="fr-FR" sz="2400" b="1" dirty="0">
                <a:solidFill>
                  <a:srgbClr val="C00000"/>
                </a:solidFill>
                <a:latin typeface="Times New Roman" pitchFamily="18" charset="0"/>
                <a:cs typeface="Times New Roman" pitchFamily="18" charset="0"/>
              </a:rPr>
              <a:t>Les </a:t>
            </a:r>
            <a:r>
              <a:rPr lang="fr-FR" sz="2400" b="1" dirty="0" err="1">
                <a:solidFill>
                  <a:srgbClr val="C00000"/>
                </a:solidFill>
                <a:latin typeface="Times New Roman" pitchFamily="18" charset="0"/>
                <a:cs typeface="Times New Roman" pitchFamily="18" charset="0"/>
              </a:rPr>
              <a:t>anthocérotes</a:t>
            </a:r>
            <a:r>
              <a:rPr lang="fr-FR" sz="2400" b="1" dirty="0">
                <a:solidFill>
                  <a:srgbClr val="C00000"/>
                </a:solidFill>
                <a:latin typeface="Times New Roman" pitchFamily="18" charset="0"/>
                <a:cs typeface="Times New Roman" pitchFamily="18" charset="0"/>
              </a:rPr>
              <a:t> (</a:t>
            </a:r>
            <a:r>
              <a:rPr lang="fr-FR" sz="2400" b="1" dirty="0" err="1">
                <a:solidFill>
                  <a:srgbClr val="C00000"/>
                </a:solidFill>
                <a:latin typeface="Times New Roman" pitchFamily="18" charset="0"/>
                <a:cs typeface="Times New Roman" pitchFamily="18" charset="0"/>
              </a:rPr>
              <a:t>Anthoceropsida</a:t>
            </a:r>
            <a:r>
              <a:rPr lang="fr-FR" sz="2400" b="1" dirty="0">
                <a:solidFill>
                  <a:srgbClr val="C00000"/>
                </a:solidFill>
                <a:latin typeface="Times New Roman" pitchFamily="18" charset="0"/>
                <a:cs typeface="Times New Roman" pitchFamily="18" charset="0"/>
              </a:rPr>
              <a:t>)</a:t>
            </a:r>
          </a:p>
          <a:p>
            <a:pPr algn="just">
              <a:buFontTx/>
              <a:buChar char="-"/>
            </a:pPr>
            <a:endParaRPr lang="fr-FR" sz="2400" b="1" dirty="0">
              <a:solidFill>
                <a:srgbClr val="C00000"/>
              </a:solidFill>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a:p>
            <a:pPr algn="just"/>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524032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29-15-BryophytesCollage"/>
          <p:cNvPicPr>
            <a:picLocks noChangeAspect="1" noChangeArrowheads="1"/>
          </p:cNvPicPr>
          <p:nvPr/>
        </p:nvPicPr>
        <p:blipFill>
          <a:blip r:embed="rId2" cstate="print"/>
          <a:srcRect/>
          <a:stretch>
            <a:fillRect/>
          </a:stretch>
        </p:blipFill>
        <p:spPr bwMode="auto">
          <a:xfrm>
            <a:off x="1752600" y="838200"/>
            <a:ext cx="8686800" cy="5829300"/>
          </a:xfrm>
          <a:prstGeom prst="rect">
            <a:avLst/>
          </a:prstGeom>
          <a:noFill/>
        </p:spPr>
      </p:pic>
      <p:sp>
        <p:nvSpPr>
          <p:cNvPr id="45059" name="Text Box 3"/>
          <p:cNvSpPr txBox="1">
            <a:spLocks noChangeArrowheads="1"/>
          </p:cNvSpPr>
          <p:nvPr/>
        </p:nvSpPr>
        <p:spPr bwMode="auto">
          <a:xfrm>
            <a:off x="1752600" y="228600"/>
            <a:ext cx="2971800" cy="369332"/>
          </a:xfrm>
          <a:prstGeom prst="rect">
            <a:avLst/>
          </a:prstGeom>
          <a:noFill/>
          <a:ln w="9525">
            <a:noFill/>
            <a:miter lim="800000"/>
            <a:headEnd/>
            <a:tailEnd/>
          </a:ln>
          <a:effectLst/>
        </p:spPr>
        <p:txBody>
          <a:bodyPr>
            <a:spAutoFit/>
          </a:bodyPr>
          <a:lstStyle/>
          <a:p>
            <a:pPr>
              <a:spcBef>
                <a:spcPct val="50000"/>
              </a:spcBef>
            </a:pPr>
            <a:r>
              <a:rPr lang="en-US">
                <a:solidFill>
                  <a:schemeClr val="accent2"/>
                </a:solidFill>
                <a:latin typeface="Arial" charset="0"/>
              </a:rPr>
              <a:t>Bryophytes</a:t>
            </a:r>
          </a:p>
        </p:txBody>
      </p:sp>
    </p:spTree>
    <p:extLst>
      <p:ext uri="{BB962C8B-B14F-4D97-AF65-F5344CB8AC3E}">
        <p14:creationId xmlns:p14="http://schemas.microsoft.com/office/powerpoint/2010/main" val="1178388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260649"/>
            <a:ext cx="8424936" cy="5632311"/>
          </a:xfrm>
          <a:prstGeom prst="rect">
            <a:avLst/>
          </a:prstGeom>
        </p:spPr>
        <p:txBody>
          <a:bodyPr wrap="square">
            <a:spAutoFit/>
          </a:bodyPr>
          <a:lstStyle/>
          <a:p>
            <a:pPr marL="457200" indent="-457200" algn="just" eaLnBrk="0" hangingPunct="0">
              <a:buFontTx/>
              <a:buChar char="-"/>
            </a:pPr>
            <a:r>
              <a:rPr lang="fr-CH" sz="2400" dirty="0">
                <a:latin typeface="Times New Roman" pitchFamily="18" charset="0"/>
                <a:cs typeface="Times New Roman" pitchFamily="18" charset="0"/>
              </a:rPr>
              <a:t>Le </a:t>
            </a:r>
            <a:r>
              <a:rPr lang="fr-CH" sz="2400" u="sng" dirty="0">
                <a:latin typeface="Times New Roman" pitchFamily="18" charset="0"/>
                <a:cs typeface="Times New Roman" pitchFamily="18" charset="0"/>
              </a:rPr>
              <a:t>cycle de vie des </a:t>
            </a:r>
            <a:r>
              <a:rPr lang="fr-CH" sz="2400" i="1" u="sng" dirty="0">
                <a:latin typeface="Times New Roman" pitchFamily="18" charset="0"/>
                <a:cs typeface="Times New Roman" pitchFamily="18" charset="0"/>
              </a:rPr>
              <a:t>Bryophytes</a:t>
            </a:r>
            <a:r>
              <a:rPr lang="fr-CH" sz="2400" dirty="0">
                <a:latin typeface="Times New Roman" pitchFamily="18" charset="0"/>
                <a:cs typeface="Times New Roman" pitchFamily="18" charset="0"/>
              </a:rPr>
              <a:t> est une alternance entre 2 phases. </a:t>
            </a:r>
          </a:p>
          <a:p>
            <a:pPr marL="914400" lvl="1" indent="-457200" algn="just" eaLnBrk="0" hangingPunct="0">
              <a:buFontTx/>
              <a:buChar char="-"/>
            </a:pPr>
            <a:r>
              <a:rPr lang="fr-CH" sz="2400" b="1" dirty="0">
                <a:solidFill>
                  <a:srgbClr val="339933"/>
                </a:solidFill>
                <a:effectLst>
                  <a:outerShdw blurRad="38100" dist="38100" dir="2700000" algn="tl">
                    <a:srgbClr val="C0C0C0"/>
                  </a:outerShdw>
                </a:effectLst>
                <a:latin typeface="Times New Roman" pitchFamily="18" charset="0"/>
                <a:cs typeface="Times New Roman" pitchFamily="18" charset="0"/>
              </a:rPr>
              <a:t>Gamétophyte</a:t>
            </a:r>
            <a:r>
              <a:rPr lang="fr-CH" sz="2400" dirty="0">
                <a:latin typeface="Times New Roman" pitchFamily="18" charset="0"/>
                <a:cs typeface="Times New Roman" pitchFamily="18" charset="0"/>
              </a:rPr>
              <a:t> (</a:t>
            </a:r>
            <a:r>
              <a:rPr lang="fr-CH" sz="2400" u="sng" dirty="0">
                <a:latin typeface="Times New Roman" pitchFamily="18" charset="0"/>
                <a:cs typeface="Times New Roman" pitchFamily="18" charset="0"/>
              </a:rPr>
              <a:t>haploïde</a:t>
            </a:r>
            <a:r>
              <a:rPr lang="fr-CH" sz="2400" dirty="0">
                <a:latin typeface="Times New Roman" pitchFamily="18" charset="0"/>
                <a:cs typeface="Times New Roman" pitchFamily="18" charset="0"/>
              </a:rPr>
              <a:t>) : il s’agit de la phase de production des </a:t>
            </a:r>
            <a:r>
              <a:rPr lang="fr-CH" sz="2400" u="sng" dirty="0">
                <a:latin typeface="Times New Roman" pitchFamily="18" charset="0"/>
                <a:cs typeface="Times New Roman" pitchFamily="18" charset="0"/>
              </a:rPr>
              <a:t>gamétanges</a:t>
            </a:r>
            <a:r>
              <a:rPr lang="fr-CH" sz="2400" dirty="0">
                <a:latin typeface="Times New Roman" pitchFamily="18" charset="0"/>
                <a:cs typeface="Times New Roman" pitchFamily="18" charset="0"/>
              </a:rPr>
              <a:t> et des </a:t>
            </a:r>
            <a:r>
              <a:rPr lang="fr-CH" sz="2400" u="sng" dirty="0">
                <a:latin typeface="Times New Roman" pitchFamily="18" charset="0"/>
                <a:cs typeface="Times New Roman" pitchFamily="18" charset="0"/>
              </a:rPr>
              <a:t>gamètes</a:t>
            </a:r>
            <a:r>
              <a:rPr lang="fr-CH" sz="2400" dirty="0">
                <a:latin typeface="Times New Roman" pitchFamily="18" charset="0"/>
                <a:cs typeface="Times New Roman" pitchFamily="18" charset="0"/>
              </a:rPr>
              <a:t>. Il s’agit de la phase dominante, et est représentée par le </a:t>
            </a:r>
            <a:r>
              <a:rPr lang="fr-CH" sz="2400" u="sng" dirty="0" err="1">
                <a:latin typeface="Times New Roman" pitchFamily="18" charset="0"/>
                <a:cs typeface="Times New Roman" pitchFamily="18" charset="0"/>
              </a:rPr>
              <a:t>thalloïde</a:t>
            </a:r>
            <a:r>
              <a:rPr lang="fr-CH" sz="2400" u="sng" dirty="0">
                <a:latin typeface="Times New Roman" pitchFamily="18" charset="0"/>
                <a:cs typeface="Times New Roman" pitchFamily="18" charset="0"/>
              </a:rPr>
              <a:t> vert</a:t>
            </a:r>
            <a:r>
              <a:rPr lang="fr-CH" sz="2400" dirty="0">
                <a:latin typeface="Times New Roman" pitchFamily="18" charset="0"/>
                <a:cs typeface="Times New Roman" pitchFamily="18" charset="0"/>
              </a:rPr>
              <a:t> (ou plante à feuilles). Il se développe depuis les </a:t>
            </a:r>
            <a:r>
              <a:rPr lang="fr-CH" sz="2400" u="sng" dirty="0">
                <a:latin typeface="Times New Roman" pitchFamily="18" charset="0"/>
                <a:cs typeface="Times New Roman" pitchFamily="18" charset="0"/>
              </a:rPr>
              <a:t>spores haploïdes</a:t>
            </a:r>
            <a:r>
              <a:rPr lang="fr-CH" sz="2400" dirty="0">
                <a:latin typeface="Times New Roman" pitchFamily="18" charset="0"/>
                <a:cs typeface="Times New Roman" pitchFamily="18" charset="0"/>
              </a:rPr>
              <a:t> en produisant de simples filaments appelés </a:t>
            </a:r>
            <a:r>
              <a:rPr lang="fr-CH" sz="2400" u="sng" dirty="0">
                <a:latin typeface="Times New Roman" pitchFamily="18" charset="0"/>
                <a:cs typeface="Times New Roman" pitchFamily="18" charset="0"/>
              </a:rPr>
              <a:t>protonéma</a:t>
            </a:r>
            <a:r>
              <a:rPr lang="fr-CH" sz="2400" dirty="0">
                <a:latin typeface="Times New Roman" pitchFamily="18" charset="0"/>
                <a:cs typeface="Times New Roman" pitchFamily="18" charset="0"/>
              </a:rPr>
              <a:t> (</a:t>
            </a:r>
            <a:r>
              <a:rPr lang="fr-CH" sz="2400" i="1" dirty="0" err="1">
                <a:latin typeface="Times New Roman" pitchFamily="18" charset="0"/>
                <a:cs typeface="Times New Roman" pitchFamily="18" charset="0"/>
              </a:rPr>
              <a:t>Marchantiopsida</a:t>
            </a:r>
            <a:r>
              <a:rPr lang="fr-CH" sz="2400" dirty="0">
                <a:latin typeface="Times New Roman" pitchFamily="18" charset="0"/>
                <a:cs typeface="Times New Roman" pitchFamily="18" charset="0"/>
              </a:rPr>
              <a:t> et </a:t>
            </a:r>
            <a:r>
              <a:rPr lang="fr-CH" sz="2400" i="1" dirty="0" err="1">
                <a:latin typeface="Times New Roman" pitchFamily="18" charset="0"/>
                <a:cs typeface="Times New Roman" pitchFamily="18" charset="0"/>
              </a:rPr>
              <a:t>Bryopsida</a:t>
            </a:r>
            <a:r>
              <a:rPr lang="fr-CH" sz="2400" dirty="0">
                <a:latin typeface="Times New Roman" pitchFamily="18" charset="0"/>
                <a:cs typeface="Times New Roman" pitchFamily="18" charset="0"/>
              </a:rPr>
              <a:t>). Les protonéma développent une ou plus structures en forme de bourgeon qui se différencient pour former le </a:t>
            </a:r>
            <a:r>
              <a:rPr lang="fr-CH" sz="2400" u="sng" dirty="0">
                <a:latin typeface="Times New Roman" pitchFamily="18" charset="0"/>
                <a:cs typeface="Times New Roman" pitchFamily="18" charset="0"/>
              </a:rPr>
              <a:t>gamétophyte</a:t>
            </a:r>
            <a:r>
              <a:rPr lang="fr-CH" sz="2400" dirty="0">
                <a:latin typeface="Times New Roman" pitchFamily="18" charset="0"/>
                <a:cs typeface="Times New Roman" pitchFamily="18" charset="0"/>
              </a:rPr>
              <a:t> et </a:t>
            </a:r>
            <a:r>
              <a:rPr lang="fr-CH" sz="2400" u="sng" dirty="0">
                <a:latin typeface="Times New Roman" pitchFamily="18" charset="0"/>
                <a:cs typeface="Times New Roman" pitchFamily="18" charset="0"/>
              </a:rPr>
              <a:t>rhizoïdes</a:t>
            </a:r>
            <a:r>
              <a:rPr lang="fr-CH" sz="2400" dirty="0">
                <a:latin typeface="Times New Roman" pitchFamily="18" charset="0"/>
                <a:cs typeface="Times New Roman" pitchFamily="18" charset="0"/>
              </a:rPr>
              <a:t> plus complexes. La différentiation chez la plante se fait par </a:t>
            </a:r>
            <a:r>
              <a:rPr lang="fr-CH" sz="2400" u="sng" dirty="0">
                <a:latin typeface="Times New Roman" pitchFamily="18" charset="0"/>
                <a:cs typeface="Times New Roman" pitchFamily="18" charset="0"/>
              </a:rPr>
              <a:t>division cellulaire apicale</a:t>
            </a:r>
            <a:r>
              <a:rPr lang="fr-CH" sz="2400" dirty="0">
                <a:latin typeface="Times New Roman" pitchFamily="18" charset="0"/>
                <a:cs typeface="Times New Roman" pitchFamily="18" charset="0"/>
              </a:rPr>
              <a:t> et toutes les divisions cellulaires du gamétophyte sont </a:t>
            </a:r>
            <a:r>
              <a:rPr lang="fr-CH" sz="2400" u="sng" dirty="0">
                <a:latin typeface="Times New Roman" pitchFamily="18" charset="0"/>
                <a:cs typeface="Times New Roman" pitchFamily="18" charset="0"/>
              </a:rPr>
              <a:t>mitotiques</a:t>
            </a:r>
            <a:r>
              <a:rPr lang="fr-CH" sz="2400" dirty="0">
                <a:latin typeface="Times New Roman" pitchFamily="18" charset="0"/>
                <a:cs typeface="Times New Roman" pitchFamily="18" charset="0"/>
              </a:rPr>
              <a:t> (la division méiotique ne se trouvant que lors de la production des spores dans la capsule). La gamétophyte porte les </a:t>
            </a:r>
            <a:r>
              <a:rPr lang="fr-CH" sz="2400" u="sng" dirty="0">
                <a:latin typeface="Times New Roman" pitchFamily="18" charset="0"/>
                <a:cs typeface="Times New Roman" pitchFamily="18" charset="0"/>
              </a:rPr>
              <a:t>gamétanges</a:t>
            </a:r>
            <a:r>
              <a:rPr lang="fr-CH" sz="2400" dirty="0">
                <a:latin typeface="Times New Roman" pitchFamily="18" charset="0"/>
                <a:cs typeface="Times New Roman" pitchFamily="18" charset="0"/>
              </a:rPr>
              <a:t> : </a:t>
            </a:r>
            <a:endParaRPr lang="fr-CH" sz="2400" dirty="0">
              <a:latin typeface="Times New Roman" pitchFamily="18" charset="0"/>
              <a:cs typeface="Times New Roman" pitchFamily="18" charset="0"/>
            </a:endParaRPr>
          </a:p>
        </p:txBody>
      </p:sp>
    </p:spTree>
    <p:extLst>
      <p:ext uri="{BB962C8B-B14F-4D97-AF65-F5344CB8AC3E}">
        <p14:creationId xmlns:p14="http://schemas.microsoft.com/office/powerpoint/2010/main" val="3933071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76673"/>
            <a:ext cx="8820472" cy="5262979"/>
          </a:xfrm>
          <a:prstGeom prst="rect">
            <a:avLst/>
          </a:prstGeom>
        </p:spPr>
        <p:txBody>
          <a:bodyPr wrap="square">
            <a:spAutoFit/>
          </a:bodyPr>
          <a:lstStyle/>
          <a:p>
            <a:pPr marL="1371600" lvl="2" indent="-457200" algn="just" eaLnBrk="0" hangingPunct="0">
              <a:buFontTx/>
              <a:buChar char="-"/>
            </a:pPr>
            <a:r>
              <a:rPr lang="fr-CH" sz="2400" b="1" dirty="0">
                <a:solidFill>
                  <a:srgbClr val="FF6600"/>
                </a:solidFill>
                <a:effectLst>
                  <a:outerShdw blurRad="38100" dist="38100" dir="2700000" algn="tl">
                    <a:srgbClr val="C0C0C0"/>
                  </a:outerShdw>
                </a:effectLst>
                <a:latin typeface="Times New Roman" pitchFamily="18" charset="0"/>
                <a:cs typeface="Times New Roman" pitchFamily="18" charset="0"/>
              </a:rPr>
              <a:t>Les anthéridies</a:t>
            </a:r>
            <a:r>
              <a:rPr lang="fr-CH" sz="2400" dirty="0">
                <a:latin typeface="Times New Roman" pitchFamily="18" charset="0"/>
                <a:cs typeface="Times New Roman" pitchFamily="18" charset="0"/>
              </a:rPr>
              <a:t> : il s’agit des </a:t>
            </a:r>
            <a:r>
              <a:rPr lang="fr-CH" sz="2400" u="sng" dirty="0">
                <a:latin typeface="Times New Roman" pitchFamily="18" charset="0"/>
                <a:cs typeface="Times New Roman" pitchFamily="18" charset="0"/>
              </a:rPr>
              <a:t>organes sexuels mâles</a:t>
            </a:r>
            <a:r>
              <a:rPr lang="fr-CH" sz="2400" dirty="0">
                <a:latin typeface="Times New Roman" pitchFamily="18" charset="0"/>
                <a:cs typeface="Times New Roman" pitchFamily="18" charset="0"/>
              </a:rPr>
              <a:t> qui produisent les spermatozoïdes qui sont contenus dans la structure protectrice qui les entoure appelée </a:t>
            </a:r>
            <a:r>
              <a:rPr lang="fr-CH" sz="2400" u="sng" dirty="0">
                <a:latin typeface="Times New Roman" pitchFamily="18" charset="0"/>
                <a:cs typeface="Times New Roman" pitchFamily="18" charset="0"/>
              </a:rPr>
              <a:t>l’</a:t>
            </a:r>
            <a:r>
              <a:rPr lang="fr-CH" sz="2400" u="sng" dirty="0" err="1">
                <a:latin typeface="Times New Roman" pitchFamily="18" charset="0"/>
                <a:cs typeface="Times New Roman" pitchFamily="18" charset="0"/>
              </a:rPr>
              <a:t>androecium</a:t>
            </a:r>
            <a:r>
              <a:rPr lang="fr-CH" sz="2400" dirty="0">
                <a:latin typeface="Times New Roman" pitchFamily="18" charset="0"/>
                <a:cs typeface="Times New Roman" pitchFamily="18" charset="0"/>
              </a:rPr>
              <a:t>. Ce sont des structures ressemblant à des sacs qui contiennent les </a:t>
            </a:r>
            <a:r>
              <a:rPr lang="fr-CH" sz="2400" u="sng" dirty="0">
                <a:latin typeface="Times New Roman" pitchFamily="18" charset="0"/>
                <a:cs typeface="Times New Roman" pitchFamily="18" charset="0"/>
              </a:rPr>
              <a:t>spermatozoïdes biflagellés</a:t>
            </a:r>
            <a:r>
              <a:rPr lang="fr-CH" sz="2400" dirty="0">
                <a:latin typeface="Times New Roman" pitchFamily="18" charset="0"/>
                <a:cs typeface="Times New Roman" pitchFamily="18" charset="0"/>
              </a:rPr>
              <a:t>. Ces derniers devront nager jusqu’à l’archégone et la fertilisation réussie des </a:t>
            </a:r>
            <a:r>
              <a:rPr lang="fr-CH" sz="2400" i="1" dirty="0">
                <a:latin typeface="Times New Roman" pitchFamily="18" charset="0"/>
                <a:cs typeface="Times New Roman" pitchFamily="18" charset="0"/>
              </a:rPr>
              <a:t>Bryophytes</a:t>
            </a:r>
            <a:r>
              <a:rPr lang="fr-CH" sz="2400" dirty="0">
                <a:latin typeface="Times New Roman" pitchFamily="18" charset="0"/>
                <a:cs typeface="Times New Roman" pitchFamily="18" charset="0"/>
              </a:rPr>
              <a:t> </a:t>
            </a:r>
            <a:r>
              <a:rPr lang="fr-CH" sz="2400" b="1" dirty="0">
                <a:solidFill>
                  <a:srgbClr val="C00000"/>
                </a:solidFill>
                <a:latin typeface="Times New Roman" pitchFamily="18" charset="0"/>
                <a:cs typeface="Times New Roman" pitchFamily="18" charset="0"/>
              </a:rPr>
              <a:t>dépend ainsi de l’eau pour transporter les cellules sexuelles mâles vers la partie femelle. </a:t>
            </a:r>
          </a:p>
          <a:p>
            <a:pPr marL="1371600" lvl="2" indent="-457200" algn="just" eaLnBrk="0" hangingPunct="0">
              <a:buFontTx/>
              <a:buChar char="-"/>
            </a:pPr>
            <a:r>
              <a:rPr lang="fr-CH" sz="2400" b="1" dirty="0">
                <a:solidFill>
                  <a:srgbClr val="FF6600"/>
                </a:solidFill>
                <a:effectLst>
                  <a:outerShdw blurRad="38100" dist="38100" dir="2700000" algn="tl">
                    <a:srgbClr val="C0C0C0"/>
                  </a:outerShdw>
                </a:effectLst>
                <a:latin typeface="Times New Roman" pitchFamily="18" charset="0"/>
                <a:cs typeface="Times New Roman" pitchFamily="18" charset="0"/>
              </a:rPr>
              <a:t>Les archégones</a:t>
            </a:r>
            <a:r>
              <a:rPr lang="fr-CH" sz="2400" dirty="0">
                <a:latin typeface="Times New Roman" pitchFamily="18" charset="0"/>
                <a:cs typeface="Times New Roman" pitchFamily="18" charset="0"/>
              </a:rPr>
              <a:t> : il s’agit des </a:t>
            </a:r>
            <a:r>
              <a:rPr lang="fr-CH" sz="2400" u="sng" dirty="0">
                <a:latin typeface="Times New Roman" pitchFamily="18" charset="0"/>
                <a:cs typeface="Times New Roman" pitchFamily="18" charset="0"/>
              </a:rPr>
              <a:t>organes sexuels femelles</a:t>
            </a:r>
            <a:r>
              <a:rPr lang="fr-CH" sz="2400" dirty="0">
                <a:latin typeface="Times New Roman" pitchFamily="18" charset="0"/>
                <a:cs typeface="Times New Roman" pitchFamily="18" charset="0"/>
              </a:rPr>
              <a:t> qui sont contenus dans la structure protectrice qui les entoure nommée </a:t>
            </a:r>
            <a:r>
              <a:rPr lang="fr-CH" sz="2400" u="sng" dirty="0" err="1">
                <a:latin typeface="Times New Roman" pitchFamily="18" charset="0"/>
                <a:cs typeface="Times New Roman" pitchFamily="18" charset="0"/>
              </a:rPr>
              <a:t>gynoecium</a:t>
            </a:r>
            <a:r>
              <a:rPr lang="fr-CH" sz="2400" dirty="0">
                <a:latin typeface="Times New Roman" pitchFamily="18" charset="0"/>
                <a:cs typeface="Times New Roman" pitchFamily="18" charset="0"/>
              </a:rPr>
              <a:t>. Il s’agit de structure ressemblant à des ballons qui contiennent l’œuf. A l’intérieur, après la fertilisation, le zygote se développe en un embryon de sporophyte et éventuellement en sporophyte. </a:t>
            </a:r>
            <a:endParaRPr lang="fr-CH" sz="2400" dirty="0">
              <a:latin typeface="Times New Roman" pitchFamily="18" charset="0"/>
              <a:cs typeface="Times New Roman" pitchFamily="18" charset="0"/>
            </a:endParaRPr>
          </a:p>
        </p:txBody>
      </p:sp>
    </p:spTree>
    <p:extLst>
      <p:ext uri="{BB962C8B-B14F-4D97-AF65-F5344CB8AC3E}">
        <p14:creationId xmlns:p14="http://schemas.microsoft.com/office/powerpoint/2010/main" val="140613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2341</Words>
  <Application>Microsoft Office PowerPoint</Application>
  <PresentationFormat>Grand écran</PresentationFormat>
  <Paragraphs>225</Paragraphs>
  <Slides>44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44</vt:i4>
      </vt:variant>
    </vt:vector>
  </HeadingPairs>
  <TitlesOfParts>
    <vt:vector size="51" baseType="lpstr">
      <vt:lpstr>Arial</vt:lpstr>
      <vt:lpstr>Calibri</vt:lpstr>
      <vt:lpstr>Calibri Light</vt:lpstr>
      <vt:lpstr>Symbol</vt:lpstr>
      <vt:lpstr>Times New Roman</vt:lpstr>
      <vt:lpstr>Wingdings</vt:lpstr>
      <vt:lpstr>Thème Office</vt:lpstr>
      <vt:lpstr>Présentation PowerPoint</vt:lpstr>
      <vt:lpstr>Présentation PowerPoint</vt:lpstr>
      <vt:lpstr>BRYOPHYTES</vt:lpstr>
      <vt:lpstr>Bryophytes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cash</dc:creator>
  <cp:lastModifiedBy>cash</cp:lastModifiedBy>
  <cp:revision>1</cp:revision>
  <dcterms:created xsi:type="dcterms:W3CDTF">2020-05-19T13:32:45Z</dcterms:created>
  <dcterms:modified xsi:type="dcterms:W3CDTF">2020-05-19T13:52:37Z</dcterms:modified>
</cp:coreProperties>
</file>