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75" r:id="rId9"/>
    <p:sldId id="266" r:id="rId10"/>
    <p:sldId id="263" r:id="rId11"/>
    <p:sldId id="264" r:id="rId12"/>
    <p:sldId id="265" r:id="rId13"/>
    <p:sldId id="267" r:id="rId14"/>
    <p:sldId id="268" r:id="rId15"/>
    <p:sldId id="269" r:id="rId16"/>
    <p:sldId id="270" r:id="rId17"/>
    <p:sldId id="271" r:id="rId18"/>
    <p:sldId id="272" r:id="rId19"/>
    <p:sldId id="273" r:id="rId20"/>
    <p:sldId id="274"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p:cViewPr>
        <p:scale>
          <a:sx n="40" d="100"/>
          <a:sy n="40" d="100"/>
        </p:scale>
        <p:origin x="-2256" y="-7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A120D-2573-4F01-AE7B-3BE9D0AAB21B}" type="datetimeFigureOut">
              <a:rPr lang="fr-FR" smtClean="0"/>
              <a:t>12/04/2020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1BF032-8D8D-47C1-AB4F-4A02B2B5ADB9}" type="slidenum">
              <a:rPr lang="fr-FR" smtClean="0"/>
              <a:t>‹N°›</a:t>
            </a:fld>
            <a:endParaRPr lang="fr-FR" dirty="0"/>
          </a:p>
        </p:txBody>
      </p:sp>
    </p:spTree>
    <p:extLst>
      <p:ext uri="{BB962C8B-B14F-4D97-AF65-F5344CB8AC3E}">
        <p14:creationId xmlns:p14="http://schemas.microsoft.com/office/powerpoint/2010/main" val="120241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11BF032-8D8D-47C1-AB4F-4A02B2B5ADB9}" type="slidenum">
              <a:rPr lang="fr-FR" smtClean="0"/>
              <a:t>1</a:t>
            </a:fld>
            <a:endParaRPr lang="fr-FR"/>
          </a:p>
        </p:txBody>
      </p:sp>
    </p:spTree>
    <p:extLst>
      <p:ext uri="{BB962C8B-B14F-4D97-AF65-F5344CB8AC3E}">
        <p14:creationId xmlns:p14="http://schemas.microsoft.com/office/powerpoint/2010/main" val="116362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26961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189179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80762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383495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28913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52670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4118269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89643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85415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36617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70414A-E400-4BFC-B45C-36395F04DF62}" type="datetimeFigureOut">
              <a:rPr lang="fr-FR" smtClean="0"/>
              <a:t>12/04/2020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D040E33-EA4F-4654-8E66-D9A021C49FF2}" type="slidenum">
              <a:rPr lang="fr-FR" smtClean="0"/>
              <a:t>‹N°›</a:t>
            </a:fld>
            <a:endParaRPr lang="fr-FR" dirty="0"/>
          </a:p>
        </p:txBody>
      </p:sp>
    </p:spTree>
    <p:extLst>
      <p:ext uri="{BB962C8B-B14F-4D97-AF65-F5344CB8AC3E}">
        <p14:creationId xmlns:p14="http://schemas.microsoft.com/office/powerpoint/2010/main" val="2498872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0414A-E400-4BFC-B45C-36395F04DF62}" type="datetimeFigureOut">
              <a:rPr lang="fr-FR" smtClean="0"/>
              <a:t>12/04/2020</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40E33-EA4F-4654-8E66-D9A021C49FF2}" type="slidenum">
              <a:rPr lang="fr-FR" smtClean="0"/>
              <a:t>‹N°›</a:t>
            </a:fld>
            <a:endParaRPr lang="fr-FR" dirty="0"/>
          </a:p>
        </p:txBody>
      </p:sp>
    </p:spTree>
    <p:extLst>
      <p:ext uri="{BB962C8B-B14F-4D97-AF65-F5344CB8AC3E}">
        <p14:creationId xmlns:p14="http://schemas.microsoft.com/office/powerpoint/2010/main" val="38406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baya\Coton-la-NSCT-voit-grand_ng_image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83568" y="260648"/>
            <a:ext cx="8064896" cy="369332"/>
          </a:xfrm>
          <a:prstGeom prst="rect">
            <a:avLst/>
          </a:prstGeom>
          <a:noFill/>
        </p:spPr>
        <p:txBody>
          <a:bodyPr wrap="square" rtlCol="0">
            <a:spAutoFit/>
          </a:bodyPr>
          <a:lstStyle/>
          <a:p>
            <a:r>
              <a:rPr lang="fr-FR" dirty="0" smtClean="0"/>
              <a:t>                              </a:t>
            </a:r>
            <a:endParaRPr lang="fr-FR" sz="2000" b="1"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9" y="310292"/>
            <a:ext cx="896084" cy="9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408" y="377155"/>
            <a:ext cx="867982"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archemin horizontal 5"/>
          <p:cNvSpPr/>
          <p:nvPr/>
        </p:nvSpPr>
        <p:spPr>
          <a:xfrm>
            <a:off x="899593" y="-27384"/>
            <a:ext cx="7344815" cy="1944216"/>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smtClean="0"/>
              <a:t>Université Mohamed Khi der-Biskra</a:t>
            </a:r>
          </a:p>
          <a:p>
            <a:pPr algn="ctr"/>
            <a:r>
              <a:rPr lang="fr-FR" b="1" dirty="0" smtClean="0"/>
              <a:t>      Faculté des sciences exactes et des science de la nature et de la vie</a:t>
            </a:r>
          </a:p>
          <a:p>
            <a:pPr algn="ctr"/>
            <a:r>
              <a:rPr lang="fr-FR" b="1" dirty="0" smtClean="0"/>
              <a:t>                 Département des sciences de la nature et de la vie</a:t>
            </a:r>
            <a:endParaRPr lang="fr-FR" b="1" dirty="0"/>
          </a:p>
        </p:txBody>
      </p:sp>
      <p:sp>
        <p:nvSpPr>
          <p:cNvPr id="8" name="Rectangle 7"/>
          <p:cNvSpPr/>
          <p:nvPr/>
        </p:nvSpPr>
        <p:spPr>
          <a:xfrm>
            <a:off x="107504" y="1929606"/>
            <a:ext cx="7992888" cy="923330"/>
          </a:xfrm>
          <a:prstGeom prst="rect">
            <a:avLst/>
          </a:prstGeom>
        </p:spPr>
        <p:txBody>
          <a:bodyPr wrap="square">
            <a:spAutoFit/>
          </a:bodyPr>
          <a:lstStyle/>
          <a:p>
            <a:r>
              <a:rPr lang="fr-FR" b="1" dirty="0" smtClean="0"/>
              <a:t> Module : Biologie et valorisation des plantes d’</a:t>
            </a:r>
            <a:r>
              <a:rPr lang="fr-FR" b="1" dirty="0" err="1" smtClean="0"/>
              <a:t>intérèt</a:t>
            </a:r>
            <a:r>
              <a:rPr lang="fr-FR" b="1" dirty="0" smtClean="0"/>
              <a:t> économique </a:t>
            </a:r>
          </a:p>
          <a:p>
            <a:r>
              <a:rPr lang="fr-FR" b="1" dirty="0" smtClean="0"/>
              <a:t> 3 </a:t>
            </a:r>
            <a:r>
              <a:rPr lang="fr-FR" b="1" dirty="0" err="1" smtClean="0"/>
              <a:t>éme</a:t>
            </a:r>
            <a:r>
              <a:rPr lang="fr-FR" b="1" dirty="0" smtClean="0"/>
              <a:t> année BV.</a:t>
            </a:r>
          </a:p>
          <a:p>
            <a:r>
              <a:rPr lang="fr-FR" b="1" dirty="0" smtClean="0"/>
              <a:t> Groupe: 04.</a:t>
            </a:r>
            <a:endParaRPr lang="fr-FR" b="1" dirty="0"/>
          </a:p>
        </p:txBody>
      </p:sp>
      <p:sp>
        <p:nvSpPr>
          <p:cNvPr id="5" name="Ellipse 4"/>
          <p:cNvSpPr/>
          <p:nvPr/>
        </p:nvSpPr>
        <p:spPr>
          <a:xfrm>
            <a:off x="1979712" y="2636912"/>
            <a:ext cx="4824536" cy="177766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a:t>Les plantes textiles: le </a:t>
            </a:r>
            <a:r>
              <a:rPr lang="fr-FR" sz="3200" b="1" dirty="0" smtClean="0"/>
              <a:t>coton</a:t>
            </a:r>
            <a:r>
              <a:rPr lang="fr-FR" sz="3200" b="1" dirty="0"/>
              <a:t>.</a:t>
            </a:r>
          </a:p>
        </p:txBody>
      </p:sp>
      <p:sp>
        <p:nvSpPr>
          <p:cNvPr id="7" name="Rectangle 6"/>
          <p:cNvSpPr/>
          <p:nvPr/>
        </p:nvSpPr>
        <p:spPr>
          <a:xfrm>
            <a:off x="107504" y="4047455"/>
            <a:ext cx="1876924" cy="461665"/>
          </a:xfrm>
          <a:prstGeom prst="rect">
            <a:avLst/>
          </a:prstGeom>
          <a:solidFill>
            <a:schemeClr val="tx2">
              <a:lumMod val="20000"/>
              <a:lumOff val="80000"/>
            </a:schemeClr>
          </a:solidFill>
        </p:spPr>
        <p:txBody>
          <a:bodyPr wrap="none">
            <a:spAutoFit/>
          </a:bodyPr>
          <a:lstStyle/>
          <a:p>
            <a:r>
              <a:rPr lang="fr-FR" sz="2400" b="1" dirty="0"/>
              <a:t>Préparer par:</a:t>
            </a:r>
          </a:p>
        </p:txBody>
      </p:sp>
      <p:sp>
        <p:nvSpPr>
          <p:cNvPr id="9" name="Rectangle 8"/>
          <p:cNvSpPr/>
          <p:nvPr/>
        </p:nvSpPr>
        <p:spPr>
          <a:xfrm>
            <a:off x="7040498" y="4047455"/>
            <a:ext cx="1864934" cy="461665"/>
          </a:xfrm>
          <a:prstGeom prst="rect">
            <a:avLst/>
          </a:prstGeom>
          <a:solidFill>
            <a:schemeClr val="tx2">
              <a:lumMod val="20000"/>
              <a:lumOff val="80000"/>
            </a:schemeClr>
          </a:solidFill>
        </p:spPr>
        <p:txBody>
          <a:bodyPr wrap="none">
            <a:spAutoFit/>
          </a:bodyPr>
          <a:lstStyle/>
          <a:p>
            <a:r>
              <a:rPr lang="fr-FR" sz="2400" b="1" dirty="0"/>
              <a:t>Réaliser </a:t>
            </a:r>
            <a:r>
              <a:rPr lang="fr-FR" sz="2400" b="1" dirty="0" smtClean="0"/>
              <a:t>par:</a:t>
            </a:r>
            <a:r>
              <a:rPr lang="fr-FR" sz="2400" b="1" dirty="0" smtClean="0">
                <a:solidFill>
                  <a:schemeClr val="tx2">
                    <a:lumMod val="20000"/>
                    <a:lumOff val="80000"/>
                  </a:schemeClr>
                </a:solidFill>
              </a:rPr>
              <a:t>:</a:t>
            </a:r>
            <a:endParaRPr lang="fr-FR" sz="2400" b="1" dirty="0">
              <a:solidFill>
                <a:schemeClr val="tx2">
                  <a:lumMod val="20000"/>
                  <a:lumOff val="80000"/>
                </a:schemeClr>
              </a:solidFill>
            </a:endParaRPr>
          </a:p>
        </p:txBody>
      </p:sp>
      <p:sp>
        <p:nvSpPr>
          <p:cNvPr id="10" name="ZoneTexte 9"/>
          <p:cNvSpPr txBox="1"/>
          <p:nvPr/>
        </p:nvSpPr>
        <p:spPr>
          <a:xfrm>
            <a:off x="467544" y="4653136"/>
            <a:ext cx="2214581" cy="1661993"/>
          </a:xfrm>
          <a:prstGeom prst="rect">
            <a:avLst/>
          </a:prstGeom>
          <a:noFill/>
        </p:spPr>
        <p:txBody>
          <a:bodyPr wrap="none" rtlCol="0">
            <a:spAutoFit/>
          </a:bodyPr>
          <a:lstStyle/>
          <a:p>
            <a:r>
              <a:rPr lang="fr-FR" sz="2000" b="1" dirty="0" smtClean="0"/>
              <a:t> -Kouadria baya.</a:t>
            </a:r>
          </a:p>
          <a:p>
            <a:r>
              <a:rPr lang="fr-FR" sz="2000" b="1" dirty="0"/>
              <a:t> </a:t>
            </a:r>
            <a:r>
              <a:rPr lang="fr-FR" sz="2000" b="1" dirty="0" smtClean="0"/>
              <a:t>-Kelbouz  Wassila. </a:t>
            </a:r>
            <a:endParaRPr lang="fr-FR" sz="2000" b="1" dirty="0"/>
          </a:p>
          <a:p>
            <a:r>
              <a:rPr lang="fr-FR" sz="2000" b="1" dirty="0" smtClean="0"/>
              <a:t> -Waheb abeir.</a:t>
            </a:r>
          </a:p>
          <a:p>
            <a:r>
              <a:rPr lang="fr-FR" sz="2000" b="1" dirty="0" smtClean="0"/>
              <a:t> -Youssef Fatima </a:t>
            </a:r>
            <a:endParaRPr lang="fr-FR" b="1" dirty="0" smtClean="0"/>
          </a:p>
          <a:p>
            <a:endParaRPr lang="fr-FR" dirty="0"/>
          </a:p>
        </p:txBody>
      </p:sp>
      <p:sp>
        <p:nvSpPr>
          <p:cNvPr id="11" name="Rectangle 10"/>
          <p:cNvSpPr/>
          <p:nvPr/>
        </p:nvSpPr>
        <p:spPr>
          <a:xfrm>
            <a:off x="6647752" y="4869160"/>
            <a:ext cx="1571007" cy="400110"/>
          </a:xfrm>
          <a:prstGeom prst="rect">
            <a:avLst/>
          </a:prstGeom>
          <a:noFill/>
        </p:spPr>
        <p:txBody>
          <a:bodyPr wrap="none">
            <a:spAutoFit/>
          </a:bodyPr>
          <a:lstStyle/>
          <a:p>
            <a:r>
              <a:rPr lang="fr-FR" sz="2000" b="1" dirty="0"/>
              <a:t>-</a:t>
            </a:r>
            <a:r>
              <a:rPr lang="fr-FR" sz="2000" b="1" dirty="0" smtClean="0"/>
              <a:t>Mme.Kriker.</a:t>
            </a:r>
            <a:endParaRPr lang="fr-FR" sz="2000" b="1" dirty="0"/>
          </a:p>
        </p:txBody>
      </p:sp>
      <p:sp>
        <p:nvSpPr>
          <p:cNvPr id="12" name="ZoneTexte 11"/>
          <p:cNvSpPr txBox="1"/>
          <p:nvPr/>
        </p:nvSpPr>
        <p:spPr>
          <a:xfrm>
            <a:off x="3923928" y="5877272"/>
            <a:ext cx="1800200" cy="461665"/>
          </a:xfrm>
          <a:prstGeom prst="rect">
            <a:avLst/>
          </a:prstGeom>
          <a:noFill/>
        </p:spPr>
        <p:txBody>
          <a:bodyPr wrap="square" rtlCol="0">
            <a:spAutoFit/>
          </a:bodyPr>
          <a:lstStyle/>
          <a:p>
            <a:r>
              <a:rPr lang="fr-FR" sz="2400" b="1" dirty="0" smtClean="0"/>
              <a:t>2019/2020</a:t>
            </a:r>
            <a:endParaRPr lang="fr-FR" sz="2400" b="1" dirty="0"/>
          </a:p>
        </p:txBody>
      </p:sp>
    </p:spTree>
    <p:extLst>
      <p:ext uri="{BB962C8B-B14F-4D97-AF65-F5344CB8AC3E}">
        <p14:creationId xmlns:p14="http://schemas.microsoft.com/office/powerpoint/2010/main" val="3286560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749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sées 4"/>
          <p:cNvSpPr/>
          <p:nvPr/>
        </p:nvSpPr>
        <p:spPr>
          <a:xfrm>
            <a:off x="1835696" y="116632"/>
            <a:ext cx="5040560" cy="792088"/>
          </a:xfrm>
          <a:prstGeom prst="cloudCallou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800" b="1" dirty="0"/>
              <a:t>Exigence </a:t>
            </a:r>
            <a:r>
              <a:rPr lang="fr-FR" sz="2800" b="1" dirty="0" smtClean="0"/>
              <a:t>édaphique:</a:t>
            </a:r>
            <a:endParaRPr lang="fr-FR" sz="2800" b="1" dirty="0"/>
          </a:p>
        </p:txBody>
      </p:sp>
      <p:sp>
        <p:nvSpPr>
          <p:cNvPr id="6" name="Rectangle à coins arrondis 5"/>
          <p:cNvSpPr/>
          <p:nvPr/>
        </p:nvSpPr>
        <p:spPr>
          <a:xfrm>
            <a:off x="395536" y="1124744"/>
            <a:ext cx="8496944" cy="4680520"/>
          </a:xfrm>
          <a:prstGeom prst="wedgeRoundRectCallou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Le coton peut pousser dans presque tous les sols bien drainé . Cependant , les sols appropriés à une bonne récolte sont les terrains sablo-limoneux profonds et bien drainés , avec suffisamment d’argile , de matière organique et une concentration modérée en azote et phosphore . Les meilleurs rendements sont souvent obtenus dans les sols limoneux riches en carbonate de calcium . Une pente douce aide souvent le obtenus de l’eau et est parfois </a:t>
            </a:r>
            <a:r>
              <a:rPr lang="fr-FR" sz="2800" b="1" dirty="0" smtClean="0"/>
              <a:t>souhaitable. </a:t>
            </a:r>
            <a:endParaRPr lang="fr-FR" sz="2800" b="1" dirty="0"/>
          </a:p>
        </p:txBody>
      </p:sp>
    </p:spTree>
    <p:extLst>
      <p:ext uri="{BB962C8B-B14F-4D97-AF65-F5344CB8AC3E}">
        <p14:creationId xmlns:p14="http://schemas.microsoft.com/office/powerpoint/2010/main" val="293672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50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sées 4"/>
          <p:cNvSpPr/>
          <p:nvPr/>
        </p:nvSpPr>
        <p:spPr>
          <a:xfrm>
            <a:off x="1979712" y="404664"/>
            <a:ext cx="5184576" cy="792088"/>
          </a:xfrm>
          <a:prstGeom prst="cloudCallou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800" b="1" dirty="0"/>
              <a:t>Exigence </a:t>
            </a:r>
            <a:r>
              <a:rPr lang="fr-FR" sz="2800" b="1" dirty="0" smtClean="0"/>
              <a:t>Climatique:</a:t>
            </a:r>
            <a:endParaRPr lang="fr-FR" sz="2800" b="1" dirty="0"/>
          </a:p>
        </p:txBody>
      </p:sp>
      <p:sp>
        <p:nvSpPr>
          <p:cNvPr id="6" name="Rectangle à coins arrondis 5"/>
          <p:cNvSpPr/>
          <p:nvPr/>
        </p:nvSpPr>
        <p:spPr>
          <a:xfrm>
            <a:off x="467544" y="1484784"/>
            <a:ext cx="8136904" cy="3960440"/>
          </a:xfrm>
          <a:prstGeom prst="wedgeRoundRectCallou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800" b="1" dirty="0"/>
              <a:t>Le coton est une plante qui a besoin d’un longue période sans gel. Beaucoup de chaleur et énormément de soleil. Il préfère les climats humides et chauds. Cependant le cotonnier moyen peut survivre avec températures jusqu’à 45°C pour de courtes périodes sans beaucoup de dégâts , mais cela dépend également du niveau </a:t>
            </a:r>
            <a:r>
              <a:rPr lang="fr-FR" sz="2800" b="1" dirty="0" smtClean="0"/>
              <a:t>d’humidité.</a:t>
            </a:r>
            <a:endParaRPr lang="fr-FR" sz="2800" b="1" dirty="0"/>
          </a:p>
        </p:txBody>
      </p:sp>
    </p:spTree>
    <p:extLst>
      <p:ext uri="{BB962C8B-B14F-4D97-AF65-F5344CB8AC3E}">
        <p14:creationId xmlns:p14="http://schemas.microsoft.com/office/powerpoint/2010/main" val="294122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144000" cy="749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ensées 1"/>
          <p:cNvSpPr/>
          <p:nvPr/>
        </p:nvSpPr>
        <p:spPr>
          <a:xfrm>
            <a:off x="86592" y="44624"/>
            <a:ext cx="6069584" cy="864096"/>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Répartition géographique</a:t>
            </a:r>
          </a:p>
        </p:txBody>
      </p:sp>
      <p:pic>
        <p:nvPicPr>
          <p:cNvPr id="1026" name="Picture 2" descr="C:\Users\HP\Desktop\baya\th (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88" y="1844824"/>
            <a:ext cx="698477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379" y="1844824"/>
            <a:ext cx="5472608" cy="439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016" y="1124744"/>
            <a:ext cx="8748464" cy="523220"/>
          </a:xfrm>
          <a:prstGeom prst="rect">
            <a:avLst/>
          </a:prstGeom>
        </p:spPr>
        <p:txBody>
          <a:bodyPr wrap="square">
            <a:spAutoFit/>
          </a:bodyPr>
          <a:lstStyle/>
          <a:p>
            <a:r>
              <a:rPr lang="fr-FR" sz="2800" b="1" dirty="0"/>
              <a:t>La carte du monde montre les pays producteurs de </a:t>
            </a:r>
            <a:r>
              <a:rPr lang="fr-FR" sz="2800" b="1" dirty="0" smtClean="0"/>
              <a:t>coton:</a:t>
            </a:r>
            <a:endParaRPr lang="fr-FR" sz="2800" b="1" dirty="0"/>
          </a:p>
        </p:txBody>
      </p:sp>
      <p:sp>
        <p:nvSpPr>
          <p:cNvPr id="5" name="Pensées 4"/>
          <p:cNvSpPr/>
          <p:nvPr/>
        </p:nvSpPr>
        <p:spPr>
          <a:xfrm>
            <a:off x="251520" y="1844824"/>
            <a:ext cx="3122400" cy="374441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400" b="1" dirty="0"/>
              <a:t>Courbe montrant les dix premiers pays producteurs de coton au </a:t>
            </a:r>
            <a:r>
              <a:rPr lang="fr-FR" sz="2400" b="1" dirty="0" smtClean="0"/>
              <a:t>monde.</a:t>
            </a:r>
            <a:endParaRPr lang="fr-FR" sz="2400" b="1" dirty="0"/>
          </a:p>
        </p:txBody>
      </p:sp>
    </p:spTree>
    <p:extLst>
      <p:ext uri="{BB962C8B-B14F-4D97-AF65-F5344CB8AC3E}">
        <p14:creationId xmlns:p14="http://schemas.microsoft.com/office/powerpoint/2010/main" val="8435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randombar(horizontal)">
                                      <p:cBhvr>
                                        <p:cTn id="2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75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sées 3"/>
          <p:cNvSpPr/>
          <p:nvPr/>
        </p:nvSpPr>
        <p:spPr>
          <a:xfrm rot="913030">
            <a:off x="5901613" y="971609"/>
            <a:ext cx="2880320" cy="1545237"/>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smtClean="0"/>
              <a:t> </a:t>
            </a:r>
            <a:r>
              <a:rPr lang="fr-FR" sz="2400" b="1" dirty="0" smtClean="0"/>
              <a:t>dans l’ Algérie</a:t>
            </a:r>
            <a:endParaRPr lang="fr-FR" sz="2000" b="1" dirty="0"/>
          </a:p>
        </p:txBody>
      </p:sp>
      <p:sp>
        <p:nvSpPr>
          <p:cNvPr id="5" name="Rectangle à coins arrondis 4"/>
          <p:cNvSpPr/>
          <p:nvPr/>
        </p:nvSpPr>
        <p:spPr>
          <a:xfrm>
            <a:off x="395536" y="332656"/>
            <a:ext cx="4824536" cy="5328592"/>
          </a:xfrm>
          <a:prstGeom prst="wedgeRoundRectCallo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L’histoire de la culture du coton en Algérie a vraiment pris son essor dans les années 1850 à l’instigation de la puissance coloniale française, et s’accompagne d’un démarche d’installation de planteurs Européens, organisée par des compagnies soutenues financièrement par l’état française. Le coton provient souvent de l’Algérie premier pays producteur</a:t>
            </a:r>
          </a:p>
        </p:txBody>
      </p:sp>
    </p:spTree>
    <p:extLst>
      <p:ext uri="{BB962C8B-B14F-4D97-AF65-F5344CB8AC3E}">
        <p14:creationId xmlns:p14="http://schemas.microsoft.com/office/powerpoint/2010/main" val="18469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408"/>
            <a:ext cx="9144001" cy="7848872"/>
          </a:xfrm>
          <a:prstGeom prst="rect">
            <a:avLst/>
          </a:prstGeom>
        </p:spPr>
      </p:pic>
      <p:sp>
        <p:nvSpPr>
          <p:cNvPr id="4" name="Pensées 3"/>
          <p:cNvSpPr/>
          <p:nvPr/>
        </p:nvSpPr>
        <p:spPr>
          <a:xfrm>
            <a:off x="251520" y="260648"/>
            <a:ext cx="4608512" cy="936104"/>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tx1"/>
                </a:solidFill>
              </a:rPr>
              <a:t>Culture de coton: </a:t>
            </a:r>
            <a:endParaRPr lang="fr-FR" sz="2800" b="1" dirty="0">
              <a:solidFill>
                <a:schemeClr val="tx1"/>
              </a:solidFill>
            </a:endParaRPr>
          </a:p>
        </p:txBody>
      </p:sp>
      <p:sp>
        <p:nvSpPr>
          <p:cNvPr id="6" name="Rectangle à coins arrondis 5"/>
          <p:cNvSpPr/>
          <p:nvPr/>
        </p:nvSpPr>
        <p:spPr>
          <a:xfrm>
            <a:off x="107504" y="1412776"/>
            <a:ext cx="4464496" cy="4608512"/>
          </a:xfrm>
          <a:prstGeom prst="wedgeRoundRectCallo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La récolte se faisait autrefois à la main et produisait moins de déchets ; elle est maintenant mécanisée, les capsules sont arrachées. La récolte se fait à maturité du fruit lorsque les capsules éclatent et libèrent les fibres. Parfois une défoliation est effectuée pour réduire les déchets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567432"/>
            <a:ext cx="2664296" cy="314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005064"/>
            <a:ext cx="4320480" cy="314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96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432"/>
            <a:ext cx="9144000" cy="905377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96176"/>
            <a:ext cx="3203848" cy="2724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3282" y="1370514"/>
            <a:ext cx="5400600" cy="4539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06" y="3640416"/>
            <a:ext cx="2668078" cy="3062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8398" y="4221088"/>
            <a:ext cx="3079906" cy="2481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ZoneTexte 8"/>
          <p:cNvSpPr txBox="1"/>
          <p:nvPr/>
        </p:nvSpPr>
        <p:spPr>
          <a:xfrm>
            <a:off x="611559" y="467380"/>
            <a:ext cx="7056785" cy="707886"/>
          </a:xfrm>
          <a:prstGeom prst="rect">
            <a:avLst/>
          </a:prstGeom>
          <a:noFill/>
        </p:spPr>
        <p:txBody>
          <a:bodyPr wrap="square" rtlCol="0">
            <a:spAutoFit/>
          </a:bodyPr>
          <a:lstStyle/>
          <a:p>
            <a:r>
              <a:rPr lang="fr-FR" sz="2000" b="1" dirty="0" smtClean="0"/>
              <a:t>-Quelques </a:t>
            </a:r>
            <a:r>
              <a:rPr lang="fr-FR" sz="2000" b="1" dirty="0"/>
              <a:t>photos qui représentent la culture du </a:t>
            </a:r>
            <a:r>
              <a:rPr lang="fr-FR" sz="2000" b="1" dirty="0" smtClean="0"/>
              <a:t>coton dans la nature et dans le laboratoire :</a:t>
            </a:r>
            <a:endParaRPr lang="fr-FR" sz="2000" b="1" dirty="0"/>
          </a:p>
        </p:txBody>
      </p:sp>
    </p:spTree>
    <p:extLst>
      <p:ext uri="{BB962C8B-B14F-4D97-AF65-F5344CB8AC3E}">
        <p14:creationId xmlns:p14="http://schemas.microsoft.com/office/powerpoint/2010/main" val="9553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0645"/>
            <a:ext cx="9144000" cy="75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ensées 1"/>
          <p:cNvSpPr/>
          <p:nvPr/>
        </p:nvSpPr>
        <p:spPr>
          <a:xfrm>
            <a:off x="179512" y="44624"/>
            <a:ext cx="4392488" cy="1152128"/>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tx1"/>
                </a:solidFill>
              </a:rPr>
              <a:t>Maladie de coton: </a:t>
            </a:r>
            <a:endParaRPr lang="fr-FR" sz="2800" b="1" dirty="0">
              <a:solidFill>
                <a:schemeClr val="tx1"/>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64" y="1412776"/>
            <a:ext cx="2833677" cy="1758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1129101"/>
            <a:ext cx="2895722"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1" y="4077757"/>
            <a:ext cx="2823925" cy="1825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584160"/>
            <a:ext cx="2611959" cy="2091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395536" y="6165304"/>
            <a:ext cx="2160240" cy="461665"/>
          </a:xfrm>
          <a:prstGeom prst="rect">
            <a:avLst/>
          </a:prstGeom>
          <a:noFill/>
        </p:spPr>
        <p:txBody>
          <a:bodyPr wrap="square" rtlCol="0">
            <a:spAutoFit/>
          </a:bodyPr>
          <a:lstStyle/>
          <a:p>
            <a:r>
              <a:rPr lang="fr-FR" sz="2400" b="1" dirty="0"/>
              <a:t>Champignons</a:t>
            </a:r>
          </a:p>
        </p:txBody>
      </p:sp>
      <p:sp>
        <p:nvSpPr>
          <p:cNvPr id="7" name="Rectangle 6"/>
          <p:cNvSpPr/>
          <p:nvPr/>
        </p:nvSpPr>
        <p:spPr>
          <a:xfrm>
            <a:off x="6388062" y="5877272"/>
            <a:ext cx="1568314" cy="461665"/>
          </a:xfrm>
          <a:prstGeom prst="rect">
            <a:avLst/>
          </a:prstGeom>
        </p:spPr>
        <p:txBody>
          <a:bodyPr wrap="none">
            <a:spAutoFit/>
          </a:bodyPr>
          <a:lstStyle/>
          <a:p>
            <a:r>
              <a:rPr lang="fr-FR" sz="2400" b="1" dirty="0"/>
              <a:t>Verticilium</a:t>
            </a:r>
          </a:p>
        </p:txBody>
      </p:sp>
      <p:sp>
        <p:nvSpPr>
          <p:cNvPr id="8" name="Rectangle 7"/>
          <p:cNvSpPr/>
          <p:nvPr/>
        </p:nvSpPr>
        <p:spPr>
          <a:xfrm>
            <a:off x="731874" y="3275692"/>
            <a:ext cx="1463862" cy="461665"/>
          </a:xfrm>
          <a:prstGeom prst="rect">
            <a:avLst/>
          </a:prstGeom>
        </p:spPr>
        <p:txBody>
          <a:bodyPr wrap="none">
            <a:spAutoFit/>
          </a:bodyPr>
          <a:lstStyle/>
          <a:p>
            <a:r>
              <a:rPr lang="fr-FR" sz="2400" b="1" dirty="0" smtClean="0"/>
              <a:t> Fusariose</a:t>
            </a:r>
            <a:endParaRPr lang="fr-FR" sz="2400" b="1" dirty="0"/>
          </a:p>
        </p:txBody>
      </p:sp>
      <p:sp>
        <p:nvSpPr>
          <p:cNvPr id="9" name="Rectangle 8"/>
          <p:cNvSpPr/>
          <p:nvPr/>
        </p:nvSpPr>
        <p:spPr>
          <a:xfrm>
            <a:off x="5724128" y="2996952"/>
            <a:ext cx="3327770" cy="461665"/>
          </a:xfrm>
          <a:prstGeom prst="rect">
            <a:avLst/>
          </a:prstGeom>
        </p:spPr>
        <p:txBody>
          <a:bodyPr wrap="none">
            <a:spAutoFit/>
          </a:bodyPr>
          <a:lstStyle/>
          <a:p>
            <a:r>
              <a:rPr lang="fr-FR" sz="2400" b="1" dirty="0"/>
              <a:t>Pourriture des </a:t>
            </a:r>
            <a:r>
              <a:rPr lang="fr-FR" sz="2400" b="1" dirty="0" smtClean="0"/>
              <a:t>amandes</a:t>
            </a:r>
            <a:endParaRPr lang="fr-FR" sz="2400" b="1"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1" y="1923033"/>
            <a:ext cx="2671267"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07904" y="4715852"/>
            <a:ext cx="1468094" cy="461665"/>
          </a:xfrm>
          <a:prstGeom prst="rect">
            <a:avLst/>
          </a:prstGeom>
        </p:spPr>
        <p:txBody>
          <a:bodyPr wrap="none">
            <a:spAutoFit/>
          </a:bodyPr>
          <a:lstStyle/>
          <a:p>
            <a:r>
              <a:rPr lang="fr-FR" sz="2400" b="1" dirty="0"/>
              <a:t>Alternaria</a:t>
            </a:r>
          </a:p>
        </p:txBody>
      </p:sp>
    </p:spTree>
    <p:extLst>
      <p:ext uri="{BB962C8B-B14F-4D97-AF65-F5344CB8AC3E}">
        <p14:creationId xmlns:p14="http://schemas.microsoft.com/office/powerpoint/2010/main" val="33503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additive="base">
                                        <p:cTn id="24" dur="500" fill="hold"/>
                                        <p:tgtEl>
                                          <p:spTgt spid="1027"/>
                                        </p:tgtEl>
                                        <p:attrNameLst>
                                          <p:attrName>ppt_x</p:attrName>
                                        </p:attrNameLst>
                                      </p:cBhvr>
                                      <p:tavLst>
                                        <p:tav tm="0">
                                          <p:val>
                                            <p:strVal val="#ppt_x"/>
                                          </p:val>
                                        </p:tav>
                                        <p:tav tm="100000">
                                          <p:val>
                                            <p:strVal val="#ppt_x"/>
                                          </p:val>
                                        </p:tav>
                                      </p:tavLst>
                                    </p:anim>
                                    <p:anim calcmode="lin" valueType="num">
                                      <p:cBhvr additive="base">
                                        <p:cTn id="25"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ppt_x"/>
                                          </p:val>
                                        </p:tav>
                                        <p:tav tm="100000">
                                          <p:val>
                                            <p:strVal val="#ppt_x"/>
                                          </p:val>
                                        </p:tav>
                                      </p:tavLst>
                                    </p:anim>
                                    <p:anim calcmode="lin" valueType="num">
                                      <p:cBhvr additive="base">
                                        <p:cTn id="3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563"/>
            <a:ext cx="9144000" cy="75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sées 3"/>
          <p:cNvSpPr/>
          <p:nvPr/>
        </p:nvSpPr>
        <p:spPr>
          <a:xfrm>
            <a:off x="827584" y="116632"/>
            <a:ext cx="7344816" cy="1224136"/>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Les maladies du coton et les moyens de les </a:t>
            </a:r>
            <a:r>
              <a:rPr lang="fr-FR" sz="2800" b="1" dirty="0" smtClean="0">
                <a:solidFill>
                  <a:schemeClr val="tx1"/>
                </a:solidFill>
              </a:rPr>
              <a:t>contrôler:</a:t>
            </a:r>
            <a:endParaRPr lang="fr-FR" sz="2800" b="1" dirty="0">
              <a:solidFill>
                <a:schemeClr val="tx1"/>
              </a:solidFill>
            </a:endParaRPr>
          </a:p>
        </p:txBody>
      </p:sp>
      <p:sp>
        <p:nvSpPr>
          <p:cNvPr id="5" name="Rectangle 4"/>
          <p:cNvSpPr/>
          <p:nvPr/>
        </p:nvSpPr>
        <p:spPr>
          <a:xfrm>
            <a:off x="288032" y="2147372"/>
            <a:ext cx="8676456" cy="1569660"/>
          </a:xfrm>
          <a:prstGeom prst="rect">
            <a:avLst/>
          </a:prstGeom>
          <a:solidFill>
            <a:schemeClr val="tx2">
              <a:lumMod val="20000"/>
              <a:lumOff val="80000"/>
            </a:schemeClr>
          </a:solidFill>
        </p:spPr>
        <p:txBody>
          <a:bodyPr wrap="square">
            <a:spAutoFit/>
          </a:bodyPr>
          <a:lstStyle/>
          <a:p>
            <a:r>
              <a:rPr lang="fr-FR" sz="2400" b="1" dirty="0"/>
              <a:t>Les amandes de coton sont infectées par plusieurs types de champignons de moisissure, et le contenu des amandes est endommagé, de sorte que l'amande devient sans valeur et peut se dessécher avant la fin de la maturation. Azotique.</a:t>
            </a:r>
          </a:p>
        </p:txBody>
      </p:sp>
      <p:sp>
        <p:nvSpPr>
          <p:cNvPr id="6" name="Rectangle 5"/>
          <p:cNvSpPr/>
          <p:nvPr/>
        </p:nvSpPr>
        <p:spPr>
          <a:xfrm>
            <a:off x="251520" y="1599183"/>
            <a:ext cx="5448671" cy="461665"/>
          </a:xfrm>
          <a:prstGeom prst="rect">
            <a:avLst/>
          </a:prstGeom>
          <a:solidFill>
            <a:schemeClr val="accent1">
              <a:lumMod val="75000"/>
            </a:schemeClr>
          </a:solidFill>
        </p:spPr>
        <p:txBody>
          <a:bodyPr wrap="none">
            <a:spAutoFit/>
          </a:bodyPr>
          <a:lstStyle/>
          <a:p>
            <a:r>
              <a:rPr lang="fr-FR" sz="2400" b="1" u="sng" dirty="0" smtClean="0">
                <a:solidFill>
                  <a:schemeClr val="bg1"/>
                </a:solidFill>
              </a:rPr>
              <a:t>1-Maladie </a:t>
            </a:r>
            <a:r>
              <a:rPr lang="fr-FR" sz="2400" b="1" u="sng" dirty="0">
                <a:solidFill>
                  <a:schemeClr val="bg1"/>
                </a:solidFill>
              </a:rPr>
              <a:t>de la pourriture des </a:t>
            </a:r>
            <a:r>
              <a:rPr lang="fr-FR" sz="2400" b="1" u="sng" dirty="0" smtClean="0">
                <a:solidFill>
                  <a:schemeClr val="bg1"/>
                </a:solidFill>
              </a:rPr>
              <a:t>amandes:</a:t>
            </a:r>
            <a:endParaRPr lang="fr-FR" sz="2400" b="1" u="sng" dirty="0">
              <a:solidFill>
                <a:schemeClr val="bg1"/>
              </a:solidFill>
            </a:endParaRPr>
          </a:p>
        </p:txBody>
      </p:sp>
      <p:sp>
        <p:nvSpPr>
          <p:cNvPr id="7" name="Rectangle 6"/>
          <p:cNvSpPr/>
          <p:nvPr/>
        </p:nvSpPr>
        <p:spPr>
          <a:xfrm>
            <a:off x="251520" y="3831431"/>
            <a:ext cx="4597092" cy="461665"/>
          </a:xfrm>
          <a:prstGeom prst="rect">
            <a:avLst/>
          </a:prstGeom>
          <a:solidFill>
            <a:schemeClr val="accent1">
              <a:lumMod val="75000"/>
            </a:schemeClr>
          </a:solidFill>
        </p:spPr>
        <p:txBody>
          <a:bodyPr wrap="none">
            <a:spAutoFit/>
          </a:bodyPr>
          <a:lstStyle/>
          <a:p>
            <a:r>
              <a:rPr lang="fr-FR" sz="2400" b="1" dirty="0" smtClean="0">
                <a:solidFill>
                  <a:schemeClr val="bg1"/>
                </a:solidFill>
              </a:rPr>
              <a:t>2-Maladie </a:t>
            </a:r>
            <a:r>
              <a:rPr lang="fr-FR" sz="2400" b="1" dirty="0">
                <a:solidFill>
                  <a:schemeClr val="bg1"/>
                </a:solidFill>
              </a:rPr>
              <a:t>de fusariose (paralysie</a:t>
            </a:r>
            <a:r>
              <a:rPr lang="fr-FR" sz="2400" b="1" dirty="0" smtClean="0">
                <a:solidFill>
                  <a:schemeClr val="bg1"/>
                </a:solidFill>
              </a:rPr>
              <a:t>):</a:t>
            </a:r>
            <a:endParaRPr lang="fr-FR" sz="2400" b="1" dirty="0">
              <a:solidFill>
                <a:schemeClr val="bg1"/>
              </a:solidFill>
            </a:endParaRPr>
          </a:p>
        </p:txBody>
      </p:sp>
      <p:sp>
        <p:nvSpPr>
          <p:cNvPr id="8" name="Rectangle 7"/>
          <p:cNvSpPr/>
          <p:nvPr/>
        </p:nvSpPr>
        <p:spPr>
          <a:xfrm>
            <a:off x="323528" y="4365104"/>
            <a:ext cx="8640960" cy="1938992"/>
          </a:xfrm>
          <a:prstGeom prst="rect">
            <a:avLst/>
          </a:prstGeom>
          <a:solidFill>
            <a:schemeClr val="tx2">
              <a:lumMod val="20000"/>
              <a:lumOff val="80000"/>
            </a:schemeClr>
          </a:solidFill>
        </p:spPr>
        <p:txBody>
          <a:bodyPr wrap="square">
            <a:spAutoFit/>
          </a:bodyPr>
          <a:lstStyle/>
          <a:p>
            <a:r>
              <a:rPr lang="fr-FR" sz="2400" b="1" dirty="0"/>
              <a:t>Les plantes naines, leur longueur diminue, leurs feuilles sont émoussées et, en cas d'infection grave, ces plantes meurent. Souvent, sur les feuilles affectées, un jaunissement d'un réseau commence aux bords de la feuille, puis se propage jusqu'à ce que la surface soit mise en circulation.</a:t>
            </a:r>
          </a:p>
        </p:txBody>
      </p:sp>
    </p:spTree>
    <p:extLst>
      <p:ext uri="{BB962C8B-B14F-4D97-AF65-F5344CB8AC3E}">
        <p14:creationId xmlns:p14="http://schemas.microsoft.com/office/powerpoint/2010/main" val="41089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9144000" cy="75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sées 3"/>
          <p:cNvSpPr/>
          <p:nvPr/>
        </p:nvSpPr>
        <p:spPr>
          <a:xfrm>
            <a:off x="2483767" y="-27384"/>
            <a:ext cx="4110215" cy="1008112"/>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smtClean="0">
                <a:solidFill>
                  <a:schemeClr val="tx1"/>
                </a:solidFill>
              </a:rPr>
              <a:t>conclusion:</a:t>
            </a:r>
            <a:endParaRPr lang="fr-FR" sz="3200" b="1" dirty="0">
              <a:solidFill>
                <a:schemeClr val="tx1"/>
              </a:solidFill>
            </a:endParaRPr>
          </a:p>
        </p:txBody>
      </p:sp>
      <p:sp>
        <p:nvSpPr>
          <p:cNvPr id="6" name="Rectangle à coins arrondis 5"/>
          <p:cNvSpPr/>
          <p:nvPr/>
        </p:nvSpPr>
        <p:spPr>
          <a:xfrm>
            <a:off x="166633" y="1124744"/>
            <a:ext cx="8784976" cy="5616624"/>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fr-FR" sz="2400" b="1" dirty="0"/>
              <a:t>La culture du cotonnier et l'exploitation de son produit, le coton fibre, sont d'une grande importance économique pour les pays producteurs (plus de 40% des textiles mondiaux actuellement) et Les pays producteurs de coton sont essentiellement : </a:t>
            </a:r>
          </a:p>
          <a:p>
            <a:pPr algn="ctr"/>
            <a:r>
              <a:rPr lang="fr-FR" sz="2400" b="1" dirty="0"/>
              <a:t>   la Chine, l'Inde et l’Egypte, la Turquie, la Syrie, le Pakistan, l'Australie….cet</a:t>
            </a:r>
          </a:p>
          <a:p>
            <a:pPr algn="ctr"/>
            <a:r>
              <a:rPr lang="fr-FR" sz="2400" b="1" dirty="0"/>
              <a:t>mais la production du coton est causer des gravement préjudiciable à la nature :</a:t>
            </a:r>
          </a:p>
          <a:p>
            <a:pPr algn="ctr"/>
            <a:r>
              <a:rPr lang="fr-FR" sz="2400" b="1" dirty="0"/>
              <a:t>   Le cotonnier est sujet à de nombreuses maladies virales, bactériennes, cryptogamiques, ainsi qu'aux attaques des insectes et acariens. Il s'en suit un usage intensif de pesticides.</a:t>
            </a:r>
          </a:p>
          <a:p>
            <a:pPr algn="ctr"/>
            <a:r>
              <a:rPr lang="fr-FR" sz="2400" b="1" dirty="0"/>
              <a:t>   Sa culture comporte l'usage d'engrais.</a:t>
            </a:r>
          </a:p>
          <a:p>
            <a:pPr algn="ctr"/>
            <a:r>
              <a:rPr lang="fr-FR" sz="2400" b="1" dirty="0"/>
              <a:t>    L'irrigation des cultures entraîne une forte consommation d'eau </a:t>
            </a:r>
          </a:p>
        </p:txBody>
      </p:sp>
    </p:spTree>
    <p:extLst>
      <p:ext uri="{BB962C8B-B14F-4D97-AF65-F5344CB8AC3E}">
        <p14:creationId xmlns:p14="http://schemas.microsoft.com/office/powerpoint/2010/main" val="177554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75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sées 3"/>
          <p:cNvSpPr/>
          <p:nvPr/>
        </p:nvSpPr>
        <p:spPr>
          <a:xfrm>
            <a:off x="1551075" y="548680"/>
            <a:ext cx="5544616" cy="1008112"/>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Référence </a:t>
            </a:r>
            <a:r>
              <a:rPr lang="fr-FR" sz="2400" b="1" dirty="0" smtClean="0"/>
              <a:t>bibliographique: </a:t>
            </a:r>
            <a:endParaRPr lang="fr-FR" sz="2400" b="1" dirty="0"/>
          </a:p>
        </p:txBody>
      </p:sp>
      <p:sp>
        <p:nvSpPr>
          <p:cNvPr id="5" name="Rectangle 4"/>
          <p:cNvSpPr/>
          <p:nvPr/>
        </p:nvSpPr>
        <p:spPr>
          <a:xfrm>
            <a:off x="107504" y="1720840"/>
            <a:ext cx="8892480" cy="4154984"/>
          </a:xfrm>
          <a:prstGeom prst="rect">
            <a:avLst/>
          </a:prstGeom>
        </p:spPr>
        <p:txBody>
          <a:bodyPr wrap="square">
            <a:spAutoFit/>
          </a:bodyPr>
          <a:lstStyle/>
          <a:p>
            <a:r>
              <a:rPr lang="fr-FR" sz="2400" b="1" dirty="0" smtClean="0"/>
              <a:t>-Economie </a:t>
            </a:r>
            <a:r>
              <a:rPr lang="fr-FR" sz="2400" b="1" dirty="0"/>
              <a:t>international ,2012/2013, disponible sur: http:// Fr.  Wikipédia . </a:t>
            </a:r>
            <a:r>
              <a:rPr lang="fr-FR" sz="2400" b="1" dirty="0" err="1"/>
              <a:t>Org</a:t>
            </a:r>
            <a:r>
              <a:rPr lang="fr-FR" sz="2400" b="1" dirty="0"/>
              <a:t>.</a:t>
            </a:r>
          </a:p>
          <a:p>
            <a:endParaRPr lang="fr-FR" sz="2400" b="1" dirty="0"/>
          </a:p>
          <a:p>
            <a:r>
              <a:rPr lang="fr-FR" sz="2400" b="1" dirty="0" smtClean="0"/>
              <a:t>-Le </a:t>
            </a:r>
            <a:r>
              <a:rPr lang="fr-FR" sz="2400" b="1" dirty="0"/>
              <a:t>coton: Histoire et procédé de fabrication  , disponible sur : WWW. Gralon.com</a:t>
            </a:r>
          </a:p>
          <a:p>
            <a:endParaRPr lang="fr-FR" sz="2400" b="1" dirty="0"/>
          </a:p>
          <a:p>
            <a:r>
              <a:rPr lang="fr-FR" sz="2400" b="1" dirty="0" smtClean="0"/>
              <a:t>-Morphologie </a:t>
            </a:r>
            <a:r>
              <a:rPr lang="fr-FR" sz="2400" b="1" dirty="0"/>
              <a:t>et cycle de développement du cotonnier,2010/2011,le  disponible sur : WWW. Etscupplies.com</a:t>
            </a:r>
          </a:p>
          <a:p>
            <a:endParaRPr lang="fr-FR" sz="2400" b="1" dirty="0"/>
          </a:p>
          <a:p>
            <a:r>
              <a:rPr lang="fr-FR" sz="2400" b="1" dirty="0" smtClean="0"/>
              <a:t>-Répartition </a:t>
            </a:r>
            <a:r>
              <a:rPr lang="fr-FR" sz="2400" b="1" dirty="0"/>
              <a:t>de coton en Algérie , disponible sur: http//environnement .savoir-</a:t>
            </a:r>
            <a:r>
              <a:rPr lang="fr-FR" sz="2400" b="1" dirty="0" err="1"/>
              <a:t>fr.</a:t>
            </a:r>
            <a:endParaRPr lang="fr-FR" sz="2400" b="1" dirty="0"/>
          </a:p>
        </p:txBody>
      </p:sp>
    </p:spTree>
    <p:extLst>
      <p:ext uri="{BB962C8B-B14F-4D97-AF65-F5344CB8AC3E}">
        <p14:creationId xmlns:p14="http://schemas.microsoft.com/office/powerpoint/2010/main" val="1349262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131840" y="2420888"/>
            <a:ext cx="3312368" cy="12928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600" b="1" dirty="0" smtClean="0"/>
              <a:t>Sommaire</a:t>
            </a:r>
            <a:endParaRPr lang="fr-FR" sz="3600" b="1" dirty="0"/>
          </a:p>
        </p:txBody>
      </p:sp>
      <p:pic>
        <p:nvPicPr>
          <p:cNvPr id="1027" name="Picture 3" descr="C:\Users\HP\Desktop\baya\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p:cNvSpPr/>
          <p:nvPr/>
        </p:nvSpPr>
        <p:spPr>
          <a:xfrm>
            <a:off x="3561" y="2636912"/>
            <a:ext cx="3419871" cy="1533568"/>
          </a:xfrm>
          <a:prstGeom prst="ellipse">
            <a:avLst/>
          </a:prstGeom>
          <a:solidFill>
            <a:schemeClr val="accent1">
              <a:lumMod val="20000"/>
              <a:lumOff val="80000"/>
            </a:schemeClr>
          </a:solidFill>
          <a:ln>
            <a:solidFill>
              <a:schemeClr val="bg2">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fr-FR" sz="4000" b="1" dirty="0" smtClean="0">
                <a:solidFill>
                  <a:schemeClr val="tx2">
                    <a:lumMod val="60000"/>
                    <a:lumOff val="40000"/>
                  </a:schemeClr>
                </a:solidFill>
              </a:rPr>
              <a:t>Sommaire</a:t>
            </a:r>
            <a:r>
              <a:rPr lang="fr-FR" dirty="0" smtClean="0">
                <a:solidFill>
                  <a:schemeClr val="tx2">
                    <a:lumMod val="60000"/>
                    <a:lumOff val="40000"/>
                  </a:schemeClr>
                </a:solidFill>
              </a:rPr>
              <a:t> </a:t>
            </a:r>
            <a:endParaRPr lang="fr-FR" dirty="0">
              <a:solidFill>
                <a:schemeClr val="tx2">
                  <a:lumMod val="60000"/>
                  <a:lumOff val="40000"/>
                </a:schemeClr>
              </a:solidFill>
            </a:endParaRPr>
          </a:p>
        </p:txBody>
      </p:sp>
      <p:sp>
        <p:nvSpPr>
          <p:cNvPr id="5" name="Ellipse 4"/>
          <p:cNvSpPr/>
          <p:nvPr/>
        </p:nvSpPr>
        <p:spPr>
          <a:xfrm>
            <a:off x="107504" y="1268760"/>
            <a:ext cx="3024336" cy="93610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1-Introduction </a:t>
            </a:r>
            <a:endParaRPr lang="fr-FR" sz="2400" b="1" dirty="0"/>
          </a:p>
        </p:txBody>
      </p:sp>
      <p:sp>
        <p:nvSpPr>
          <p:cNvPr id="6" name="Ellipse 5"/>
          <p:cNvSpPr/>
          <p:nvPr/>
        </p:nvSpPr>
        <p:spPr>
          <a:xfrm>
            <a:off x="1210375" y="116632"/>
            <a:ext cx="2664296" cy="86409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2-Définitions </a:t>
            </a:r>
            <a:endParaRPr lang="fr-FR" sz="2400" b="1" dirty="0"/>
          </a:p>
        </p:txBody>
      </p:sp>
      <p:sp>
        <p:nvSpPr>
          <p:cNvPr id="7" name="Ellipse 6"/>
          <p:cNvSpPr/>
          <p:nvPr/>
        </p:nvSpPr>
        <p:spPr>
          <a:xfrm>
            <a:off x="4058816" y="332656"/>
            <a:ext cx="3033464" cy="102197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3-Morphologie </a:t>
            </a:r>
            <a:r>
              <a:rPr lang="fr-FR" sz="2400" b="1" dirty="0"/>
              <a:t>de cotonnier</a:t>
            </a:r>
          </a:p>
        </p:txBody>
      </p:sp>
      <p:sp>
        <p:nvSpPr>
          <p:cNvPr id="8" name="Ellipse 7"/>
          <p:cNvSpPr/>
          <p:nvPr/>
        </p:nvSpPr>
        <p:spPr>
          <a:xfrm>
            <a:off x="6566744" y="1102698"/>
            <a:ext cx="2469752" cy="103015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4-Cycle </a:t>
            </a:r>
            <a:r>
              <a:rPr lang="fr-FR" sz="2400" b="1" dirty="0"/>
              <a:t>de vie</a:t>
            </a:r>
          </a:p>
        </p:txBody>
      </p:sp>
      <p:sp>
        <p:nvSpPr>
          <p:cNvPr id="9" name="Ellipse 8"/>
          <p:cNvSpPr/>
          <p:nvPr/>
        </p:nvSpPr>
        <p:spPr>
          <a:xfrm>
            <a:off x="3563888" y="1873309"/>
            <a:ext cx="2915816" cy="15556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000" b="1" dirty="0" smtClean="0"/>
              <a:t>5-Exigence édaphique Exigence climatique </a:t>
            </a:r>
            <a:endParaRPr lang="fr-FR" sz="2000" b="1" dirty="0"/>
          </a:p>
        </p:txBody>
      </p:sp>
      <p:sp>
        <p:nvSpPr>
          <p:cNvPr id="10" name="Ellipse 9"/>
          <p:cNvSpPr/>
          <p:nvPr/>
        </p:nvSpPr>
        <p:spPr>
          <a:xfrm>
            <a:off x="6156176" y="2987597"/>
            <a:ext cx="2880320" cy="14523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000" b="1" dirty="0" smtClean="0"/>
              <a:t>6-Répartition </a:t>
            </a:r>
            <a:r>
              <a:rPr lang="fr-FR" sz="2000" b="1" dirty="0"/>
              <a:t>géographique: </a:t>
            </a:r>
          </a:p>
          <a:p>
            <a:pPr algn="ctr"/>
            <a:r>
              <a:rPr lang="fr-FR" sz="2000" b="1" dirty="0"/>
              <a:t>-dans le monde</a:t>
            </a:r>
          </a:p>
          <a:p>
            <a:pPr algn="ctr"/>
            <a:r>
              <a:rPr lang="fr-FR" sz="2000" b="1" dirty="0"/>
              <a:t>-dans </a:t>
            </a:r>
            <a:r>
              <a:rPr lang="fr-FR" sz="2000" b="1" dirty="0" smtClean="0"/>
              <a:t>Algérie</a:t>
            </a:r>
            <a:endParaRPr lang="fr-FR" sz="2000" b="1" dirty="0"/>
          </a:p>
        </p:txBody>
      </p:sp>
      <p:sp>
        <p:nvSpPr>
          <p:cNvPr id="11" name="Ellipse 10"/>
          <p:cNvSpPr/>
          <p:nvPr/>
        </p:nvSpPr>
        <p:spPr>
          <a:xfrm>
            <a:off x="6228184" y="4653136"/>
            <a:ext cx="2160240" cy="86409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000" b="1" dirty="0" smtClean="0"/>
              <a:t>7-Culture </a:t>
            </a:r>
            <a:r>
              <a:rPr lang="fr-FR" sz="2000" b="1" dirty="0"/>
              <a:t>de cotonnier</a:t>
            </a:r>
          </a:p>
        </p:txBody>
      </p:sp>
      <p:sp>
        <p:nvSpPr>
          <p:cNvPr id="12" name="Ellipse 11"/>
          <p:cNvSpPr/>
          <p:nvPr/>
        </p:nvSpPr>
        <p:spPr>
          <a:xfrm>
            <a:off x="4932040" y="5445224"/>
            <a:ext cx="2376264" cy="96307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8-Maladie</a:t>
            </a:r>
            <a:endParaRPr lang="fr-FR" sz="2000" b="1" dirty="0"/>
          </a:p>
        </p:txBody>
      </p:sp>
      <p:sp>
        <p:nvSpPr>
          <p:cNvPr id="13" name="Ellipse 12"/>
          <p:cNvSpPr/>
          <p:nvPr/>
        </p:nvSpPr>
        <p:spPr>
          <a:xfrm>
            <a:off x="3635896" y="4365104"/>
            <a:ext cx="2160240" cy="100811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9-solution</a:t>
            </a:r>
            <a:endParaRPr lang="fr-FR" sz="2400" b="1" dirty="0"/>
          </a:p>
        </p:txBody>
      </p:sp>
      <p:sp>
        <p:nvSpPr>
          <p:cNvPr id="14" name="Ellipse 13"/>
          <p:cNvSpPr/>
          <p:nvPr/>
        </p:nvSpPr>
        <p:spPr>
          <a:xfrm>
            <a:off x="2400833" y="5468233"/>
            <a:ext cx="2387191" cy="119940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000" b="1" dirty="0" smtClean="0"/>
              <a:t>10-Utilisation </a:t>
            </a:r>
            <a:r>
              <a:rPr lang="fr-FR" sz="2000" b="1" dirty="0"/>
              <a:t>de cotonnier</a:t>
            </a:r>
          </a:p>
        </p:txBody>
      </p:sp>
      <p:sp>
        <p:nvSpPr>
          <p:cNvPr id="15" name="Ellipse 14"/>
          <p:cNvSpPr/>
          <p:nvPr/>
        </p:nvSpPr>
        <p:spPr>
          <a:xfrm>
            <a:off x="107504" y="4439952"/>
            <a:ext cx="2822799" cy="1244988"/>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dirty="0" smtClean="0"/>
              <a:t>11-Conclusion</a:t>
            </a:r>
            <a:endParaRPr lang="fr-FR" sz="2400" b="1" dirty="0"/>
          </a:p>
        </p:txBody>
      </p:sp>
    </p:spTree>
    <p:extLst>
      <p:ext uri="{BB962C8B-B14F-4D97-AF65-F5344CB8AC3E}">
        <p14:creationId xmlns:p14="http://schemas.microsoft.com/office/powerpoint/2010/main" val="40731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11" y="6350"/>
            <a:ext cx="84677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808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1504" cy="7046640"/>
          </a:xfrm>
          <a:prstGeom prst="rect">
            <a:avLst/>
          </a:prstGeom>
        </p:spPr>
      </p:pic>
      <p:sp>
        <p:nvSpPr>
          <p:cNvPr id="2" name="Pensées 1"/>
          <p:cNvSpPr/>
          <p:nvPr/>
        </p:nvSpPr>
        <p:spPr>
          <a:xfrm>
            <a:off x="2285828" y="339524"/>
            <a:ext cx="4464496" cy="108012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Introduction </a:t>
            </a:r>
            <a:endParaRPr lang="fr-FR" sz="3200" b="1"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324" y="0"/>
            <a:ext cx="2501180" cy="2059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490"/>
            <a:ext cx="2339752" cy="2200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à coins arrondis 8"/>
          <p:cNvSpPr/>
          <p:nvPr/>
        </p:nvSpPr>
        <p:spPr>
          <a:xfrm>
            <a:off x="491373" y="2057927"/>
            <a:ext cx="8136904" cy="4466015"/>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u="sng" dirty="0"/>
              <a:t>Un </a:t>
            </a:r>
            <a:r>
              <a:rPr lang="fr-FR" sz="2400" b="1" u="sng" dirty="0" smtClean="0"/>
              <a:t>textile</a:t>
            </a:r>
            <a:r>
              <a:rPr lang="fr-FR" sz="2400" b="1" dirty="0" smtClean="0"/>
              <a:t>: </a:t>
            </a:r>
            <a:r>
              <a:rPr lang="fr-FR" sz="2400" b="1" dirty="0"/>
              <a:t>est un matériau susceptible d'être tissé ou tricoté. Initialement, il désigne donc un matériau qui peut se diviser en fibres ou en fils textiles, tels le coton, le chanvre, le lin, la laine (textiles organiques) ou la pierre d'amiante (textile minéral), puis avec les évolutions de la technique des fibres </a:t>
            </a:r>
            <a:r>
              <a:rPr lang="fr-FR" sz="2400" b="1" dirty="0" smtClean="0"/>
              <a:t>synthétiques.</a:t>
            </a:r>
          </a:p>
          <a:p>
            <a:pPr algn="ctr"/>
            <a:r>
              <a:rPr lang="fr-FR" sz="2400" b="1" dirty="0"/>
              <a:t>Le coton est appelé or blanc pour son retour massif dans le pays qui le produit, et il est considéré comme l'un des tissus les plus importants et est utilisé dans un grand pourcentage de vêtements dans 80% du total des </a:t>
            </a:r>
            <a:r>
              <a:rPr lang="fr-FR" sz="2400" b="1" dirty="0" smtClean="0"/>
              <a:t>matières</a:t>
            </a:r>
            <a:r>
              <a:rPr lang="fr-FR" dirty="0"/>
              <a:t>.</a:t>
            </a:r>
          </a:p>
        </p:txBody>
      </p:sp>
    </p:spTree>
    <p:extLst>
      <p:ext uri="{BB962C8B-B14F-4D97-AF65-F5344CB8AC3E}">
        <p14:creationId xmlns:p14="http://schemas.microsoft.com/office/powerpoint/2010/main" val="21714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16"/>
            <a:ext cx="9144000" cy="707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ensées 2"/>
          <p:cNvSpPr/>
          <p:nvPr/>
        </p:nvSpPr>
        <p:spPr>
          <a:xfrm>
            <a:off x="671826" y="44624"/>
            <a:ext cx="4248472" cy="1107928"/>
          </a:xfrm>
          <a:prstGeom prst="cloudCallout">
            <a:avLst/>
          </a:prstGeom>
          <a:solidFill>
            <a:schemeClr val="accent5">
              <a:lumMod val="60000"/>
              <a:lumOff val="40000"/>
            </a:schemeClr>
          </a:solidFill>
          <a:ln>
            <a:solidFill>
              <a:schemeClr val="bg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Définitions:</a:t>
            </a:r>
          </a:p>
          <a:p>
            <a:pPr algn="ctr"/>
            <a:r>
              <a:rPr lang="fr-FR" dirty="0" smtClean="0"/>
              <a:t> </a:t>
            </a:r>
            <a:endParaRPr lang="fr-FR" dirty="0"/>
          </a:p>
        </p:txBody>
      </p:sp>
      <p:pic>
        <p:nvPicPr>
          <p:cNvPr id="2051" name="Picture 3" descr="C:\Users\HP\Desktop\baya\129_2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931032"/>
            <a:ext cx="2682738" cy="2497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HP\Desktop\baya\coton-bio-t-shirt-hom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598887"/>
            <a:ext cx="2736304" cy="2638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143506" y="1268760"/>
            <a:ext cx="6228694" cy="5112568"/>
          </a:xfrm>
          <a:prstGeom prst="wedgeRoundRectCallout">
            <a:avLst/>
          </a:prstGeom>
          <a:solidFill>
            <a:schemeClr val="accent5">
              <a:lumMod val="75000"/>
            </a:schemeClr>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r>
              <a:rPr lang="fr-FR" b="1" dirty="0" smtClean="0"/>
              <a:t>     </a:t>
            </a:r>
          </a:p>
          <a:p>
            <a:r>
              <a:rPr lang="fr-FR" b="1" dirty="0">
                <a:solidFill>
                  <a:schemeClr val="tx1"/>
                </a:solidFill>
              </a:rPr>
              <a:t> </a:t>
            </a:r>
            <a:r>
              <a:rPr lang="fr-FR" b="1" dirty="0" smtClean="0">
                <a:solidFill>
                  <a:schemeClr val="tx1"/>
                </a:solidFill>
              </a:rPr>
              <a:t>        </a:t>
            </a:r>
            <a:r>
              <a:rPr lang="fr-FR" sz="2400" b="1" dirty="0" smtClean="0">
                <a:solidFill>
                  <a:schemeClr val="bg1"/>
                </a:solidFill>
              </a:rPr>
              <a:t>Le cotonnier (</a:t>
            </a:r>
            <a:r>
              <a:rPr lang="fr-FR" sz="2400" b="1" i="1" dirty="0" smtClean="0">
                <a:solidFill>
                  <a:schemeClr val="bg1"/>
                </a:solidFill>
              </a:rPr>
              <a:t>Gossypium</a:t>
            </a:r>
            <a:r>
              <a:rPr lang="fr-FR" sz="2400" b="1" dirty="0" smtClean="0">
                <a:solidFill>
                  <a:schemeClr val="bg1"/>
                </a:solidFill>
              </a:rPr>
              <a:t>): </a:t>
            </a:r>
            <a:r>
              <a:rPr lang="fr-FR" sz="2400" dirty="0" smtClean="0">
                <a:solidFill>
                  <a:schemeClr val="bg1"/>
                </a:solidFill>
              </a:rPr>
              <a:t>c’est un arbuste de la famille des Malvacées cultivée depuis plus de  5000 ans C'est une plante vivace et ses origines viennent de l'Inde mais elle est cultivée dans certaines régions du monde comme l'Amérique, l'Asie, l'Égypte et l'Afrique du Sud</a:t>
            </a:r>
          </a:p>
          <a:p>
            <a:r>
              <a:rPr lang="fr-FR" sz="2400" dirty="0" smtClean="0"/>
              <a:t>       Il est utilisé principalement pour fabriquer des tissus après sa transformation </a:t>
            </a:r>
            <a:r>
              <a:rPr lang="fr-FR" sz="2400" dirty="0"/>
              <a:t>en fil, Ce sont des plantes très ornées qui peuvent être conservées dans les maisons et les balcons pour les décorations</a:t>
            </a:r>
          </a:p>
          <a:p>
            <a:endParaRPr lang="fr-FR" sz="2400" dirty="0"/>
          </a:p>
          <a:p>
            <a:endParaRPr lang="fr-FR" sz="2400" b="1" dirty="0"/>
          </a:p>
        </p:txBody>
      </p:sp>
    </p:spTree>
    <p:extLst>
      <p:ext uri="{BB962C8B-B14F-4D97-AF65-F5344CB8AC3E}">
        <p14:creationId xmlns:p14="http://schemas.microsoft.com/office/powerpoint/2010/main" val="27247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barn(inVertical)">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barn(inVertical)">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baya\Coton-la-NSCT-voit-grand_ng_image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Pensées 3"/>
          <p:cNvSpPr/>
          <p:nvPr/>
        </p:nvSpPr>
        <p:spPr>
          <a:xfrm>
            <a:off x="35496" y="116632"/>
            <a:ext cx="5256584" cy="864096"/>
          </a:xfrm>
          <a:prstGeom prst="cloudCallou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b="1" dirty="0" smtClean="0"/>
              <a:t>La morphologie de coton:</a:t>
            </a:r>
            <a:endParaRPr lang="fr-FR" sz="2400" b="1" dirty="0"/>
          </a:p>
        </p:txBody>
      </p:sp>
      <p:sp>
        <p:nvSpPr>
          <p:cNvPr id="8" name="Rectangle à coins arrondis 7"/>
          <p:cNvSpPr/>
          <p:nvPr/>
        </p:nvSpPr>
        <p:spPr>
          <a:xfrm>
            <a:off x="107504" y="1124745"/>
            <a:ext cx="4032448" cy="2016224"/>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u="sng" dirty="0"/>
              <a:t>Le </a:t>
            </a:r>
            <a:r>
              <a:rPr lang="fr-FR" sz="2400" b="1" u="sng" dirty="0" smtClean="0"/>
              <a:t>fibre</a:t>
            </a:r>
            <a:r>
              <a:rPr lang="fr-FR" sz="2000" dirty="0" smtClean="0"/>
              <a:t>: </a:t>
            </a:r>
            <a:r>
              <a:rPr lang="fr-FR" sz="2400" dirty="0"/>
              <a:t>a la forme d'un tube de 15 à 40 mm rattaché à la graine par un pied et de forme effilée vers son extrémité</a:t>
            </a:r>
          </a:p>
        </p:txBody>
      </p:sp>
      <p:sp>
        <p:nvSpPr>
          <p:cNvPr id="9" name="Rectangle à coins arrondis 8"/>
          <p:cNvSpPr/>
          <p:nvPr/>
        </p:nvSpPr>
        <p:spPr>
          <a:xfrm>
            <a:off x="4681284" y="476673"/>
            <a:ext cx="4246692" cy="3888431"/>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u="sng" dirty="0"/>
              <a:t>Les </a:t>
            </a:r>
            <a:r>
              <a:rPr lang="fr-FR" sz="2400" b="1" u="sng" dirty="0" smtClean="0"/>
              <a:t>graines</a:t>
            </a:r>
            <a:r>
              <a:rPr lang="fr-FR" sz="2400" b="1" dirty="0" smtClean="0"/>
              <a:t>: </a:t>
            </a:r>
            <a:r>
              <a:rPr lang="fr-FR" sz="2400" dirty="0"/>
              <a:t>sont recouvertes de longs poils unicellulaires (jusqu'à trente à quarante millimètres) d'aspect soyeux qui commencent à pousser dès la fécondation et constituent les fibres de coton formées de cellulose quasiment </a:t>
            </a:r>
            <a:r>
              <a:rPr lang="fr-FR" sz="2400" dirty="0" smtClean="0"/>
              <a:t>pure</a:t>
            </a:r>
            <a:endParaRPr lang="fr-FR"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0" y="3306142"/>
            <a:ext cx="2547937"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5233699"/>
            <a:ext cx="2762250" cy="310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467184"/>
            <a:ext cx="238442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7244" y="4627274"/>
            <a:ext cx="2320732"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75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650"/>
            <a:ext cx="9144000" cy="723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à coins arrondis 3"/>
          <p:cNvSpPr/>
          <p:nvPr/>
        </p:nvSpPr>
        <p:spPr>
          <a:xfrm>
            <a:off x="323528" y="459627"/>
            <a:ext cx="3888432" cy="2016224"/>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u="sng" dirty="0"/>
              <a:t>Les </a:t>
            </a:r>
            <a:r>
              <a:rPr lang="fr-FR" sz="2400" b="1" u="sng" dirty="0" smtClean="0"/>
              <a:t>fleurs</a:t>
            </a:r>
            <a:r>
              <a:rPr lang="fr-FR" dirty="0" smtClean="0"/>
              <a:t>: </a:t>
            </a:r>
            <a:r>
              <a:rPr lang="fr-FR" sz="2800" dirty="0"/>
              <a:t>possèdent des corolles de couleur ivoire à cinq pétales</a:t>
            </a:r>
            <a:endParaRPr lang="fr-FR" sz="2400" dirty="0"/>
          </a:p>
        </p:txBody>
      </p:sp>
      <p:sp>
        <p:nvSpPr>
          <p:cNvPr id="5" name="Rectangle à coins arrondis 4"/>
          <p:cNvSpPr/>
          <p:nvPr/>
        </p:nvSpPr>
        <p:spPr>
          <a:xfrm>
            <a:off x="5328418" y="-193201"/>
            <a:ext cx="3492053" cy="3321880"/>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sz="2400" b="1" u="sng" dirty="0"/>
              <a:t>Les </a:t>
            </a:r>
            <a:r>
              <a:rPr lang="fr-FR" sz="2400" b="1" u="sng" dirty="0" smtClean="0"/>
              <a:t>fruits</a:t>
            </a:r>
            <a:r>
              <a:rPr lang="fr-FR" dirty="0" smtClean="0"/>
              <a:t>: </a:t>
            </a:r>
            <a:r>
              <a:rPr lang="fr-FR" sz="2800" dirty="0"/>
              <a:t>sont des capsules ovoïdes à quatre ou cinq loges</a:t>
            </a:r>
          </a:p>
          <a:p>
            <a:pPr algn="ctr"/>
            <a:r>
              <a:rPr lang="fr-FR" sz="2800" dirty="0"/>
              <a:t> contenant chacune de six à douze graines</a:t>
            </a:r>
          </a:p>
        </p:txBody>
      </p:sp>
      <p:pic>
        <p:nvPicPr>
          <p:cNvPr id="2051" name="Picture 3" descr="C:\Users\HP\Desktop\baya\fleur-de-co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10" y="4509120"/>
            <a:ext cx="2633355" cy="1908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2613052"/>
            <a:ext cx="2565643" cy="1916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301" y="4380569"/>
            <a:ext cx="2652713"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3928" y="4509120"/>
            <a:ext cx="2808982" cy="1989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4868" y="3141734"/>
            <a:ext cx="2890207" cy="392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01" y="2701392"/>
            <a:ext cx="2220243" cy="1662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6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additive="base">
                                        <p:cTn id="18" dur="500" fill="hold"/>
                                        <p:tgtEl>
                                          <p:spTgt spid="2051"/>
                                        </p:tgtEl>
                                        <p:attrNameLst>
                                          <p:attrName>ppt_x</p:attrName>
                                        </p:attrNameLst>
                                      </p:cBhvr>
                                      <p:tavLst>
                                        <p:tav tm="0">
                                          <p:val>
                                            <p:strVal val="#ppt_x"/>
                                          </p:val>
                                        </p:tav>
                                        <p:tav tm="100000">
                                          <p:val>
                                            <p:strVal val="#ppt_x"/>
                                          </p:val>
                                        </p:tav>
                                      </p:tavLst>
                                    </p:anim>
                                    <p:anim calcmode="lin" valueType="num">
                                      <p:cBhvr additive="base">
                                        <p:cTn id="19"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additive="base">
                                        <p:cTn id="35" dur="500" fill="hold"/>
                                        <p:tgtEl>
                                          <p:spTgt spid="1027"/>
                                        </p:tgtEl>
                                        <p:attrNameLst>
                                          <p:attrName>ppt_x</p:attrName>
                                        </p:attrNameLst>
                                      </p:cBhvr>
                                      <p:tavLst>
                                        <p:tav tm="0">
                                          <p:val>
                                            <p:strVal val="#ppt_x"/>
                                          </p:val>
                                        </p:tav>
                                        <p:tav tm="100000">
                                          <p:val>
                                            <p:strVal val="#ppt_x"/>
                                          </p:val>
                                        </p:tav>
                                      </p:tavLst>
                                    </p:anim>
                                    <p:anim calcmode="lin" valueType="num">
                                      <p:cBhvr additive="base">
                                        <p:cTn id="3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28"/>
                                        </p:tgtEl>
                                        <p:attrNameLst>
                                          <p:attrName>style.visibility</p:attrName>
                                        </p:attrNameLst>
                                      </p:cBhvr>
                                      <p:to>
                                        <p:strVal val="visible"/>
                                      </p:to>
                                    </p:set>
                                    <p:anim calcmode="lin" valueType="num">
                                      <p:cBhvr additive="base">
                                        <p:cTn id="47" dur="500" fill="hold"/>
                                        <p:tgtEl>
                                          <p:spTgt spid="1028"/>
                                        </p:tgtEl>
                                        <p:attrNameLst>
                                          <p:attrName>ppt_x</p:attrName>
                                        </p:attrNameLst>
                                      </p:cBhvr>
                                      <p:tavLst>
                                        <p:tav tm="0">
                                          <p:val>
                                            <p:strVal val="#ppt_x"/>
                                          </p:val>
                                        </p:tav>
                                        <p:tav tm="100000">
                                          <p:val>
                                            <p:strVal val="#ppt_x"/>
                                          </p:val>
                                        </p:tav>
                                      </p:tavLst>
                                    </p:anim>
                                    <p:anim calcmode="lin" valueType="num">
                                      <p:cBhvr additive="base">
                                        <p:cTn id="4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0648"/>
            <a:ext cx="9144000" cy="740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sées 3"/>
          <p:cNvSpPr/>
          <p:nvPr/>
        </p:nvSpPr>
        <p:spPr>
          <a:xfrm>
            <a:off x="2346864" y="-171400"/>
            <a:ext cx="4450271" cy="936104"/>
          </a:xfrm>
          <a:prstGeom prst="cloudCallou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600" b="1" dirty="0" smtClean="0"/>
              <a:t>Cycle de vie: </a:t>
            </a:r>
            <a:endParaRPr lang="fr-FR" sz="3600" b="1" dirty="0"/>
          </a:p>
        </p:txBody>
      </p:sp>
      <p:sp>
        <p:nvSpPr>
          <p:cNvPr id="12" name="Ellipse 11"/>
          <p:cNvSpPr/>
          <p:nvPr/>
        </p:nvSpPr>
        <p:spPr>
          <a:xfrm>
            <a:off x="5652120" y="5157192"/>
            <a:ext cx="2232248" cy="86952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Stade 3 _4 Feuilles</a:t>
            </a:r>
          </a:p>
        </p:txBody>
      </p:sp>
      <p:sp>
        <p:nvSpPr>
          <p:cNvPr id="13" name="Ellipse 12"/>
          <p:cNvSpPr/>
          <p:nvPr/>
        </p:nvSpPr>
        <p:spPr>
          <a:xfrm>
            <a:off x="2987824" y="908720"/>
            <a:ext cx="2724562" cy="72008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50000"/>
                  </a:schemeClr>
                </a:solidFill>
              </a:rPr>
              <a:t>Graine de coton naturelles </a:t>
            </a:r>
            <a:endParaRPr lang="fr-FR" sz="2000" b="1" dirty="0">
              <a:solidFill>
                <a:schemeClr val="tx2">
                  <a:lumMod val="50000"/>
                </a:schemeClr>
              </a:solidFill>
            </a:endParaRPr>
          </a:p>
        </p:txBody>
      </p:sp>
      <p:sp>
        <p:nvSpPr>
          <p:cNvPr id="14" name="Ellipse 13"/>
          <p:cNvSpPr/>
          <p:nvPr/>
        </p:nvSpPr>
        <p:spPr>
          <a:xfrm>
            <a:off x="6702565" y="3573016"/>
            <a:ext cx="2483770" cy="936104"/>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Etalement des cotylédons</a:t>
            </a:r>
          </a:p>
        </p:txBody>
      </p:sp>
      <p:sp>
        <p:nvSpPr>
          <p:cNvPr id="15" name="Ellipse 14"/>
          <p:cNvSpPr/>
          <p:nvPr/>
        </p:nvSpPr>
        <p:spPr>
          <a:xfrm>
            <a:off x="1511301" y="5157192"/>
            <a:ext cx="2251604" cy="86952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Début de floraison</a:t>
            </a:r>
          </a:p>
        </p:txBody>
      </p:sp>
      <p:sp>
        <p:nvSpPr>
          <p:cNvPr id="16" name="Ellipse 15"/>
          <p:cNvSpPr/>
          <p:nvPr/>
        </p:nvSpPr>
        <p:spPr>
          <a:xfrm>
            <a:off x="179512" y="1772816"/>
            <a:ext cx="2304256" cy="761974"/>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Capsule mature</a:t>
            </a:r>
          </a:p>
        </p:txBody>
      </p:sp>
      <p:sp>
        <p:nvSpPr>
          <p:cNvPr id="17" name="Ellipse 16"/>
          <p:cNvSpPr/>
          <p:nvPr/>
        </p:nvSpPr>
        <p:spPr>
          <a:xfrm>
            <a:off x="35496" y="3573016"/>
            <a:ext cx="2304256" cy="936104"/>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Floraison</a:t>
            </a:r>
          </a:p>
        </p:txBody>
      </p:sp>
      <p:sp>
        <p:nvSpPr>
          <p:cNvPr id="18" name="Ellipse 17"/>
          <p:cNvSpPr/>
          <p:nvPr/>
        </p:nvSpPr>
        <p:spPr>
          <a:xfrm>
            <a:off x="6588224" y="1628800"/>
            <a:ext cx="2555776" cy="90599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lumMod val="50000"/>
                  </a:schemeClr>
                </a:solidFill>
              </a:rPr>
              <a:t>Germination de la graine</a:t>
            </a:r>
          </a:p>
        </p:txBody>
      </p:sp>
      <p:sp>
        <p:nvSpPr>
          <p:cNvPr id="10" name="Rectangle 9"/>
          <p:cNvSpPr/>
          <p:nvPr/>
        </p:nvSpPr>
        <p:spPr>
          <a:xfrm>
            <a:off x="5897153" y="2852936"/>
            <a:ext cx="1771191" cy="400110"/>
          </a:xfrm>
          <a:prstGeom prst="rect">
            <a:avLst/>
          </a:prstGeom>
          <a:solidFill>
            <a:schemeClr val="bg2"/>
          </a:solidFill>
        </p:spPr>
        <p:txBody>
          <a:bodyPr wrap="none">
            <a:spAutoFit/>
          </a:bodyPr>
          <a:lstStyle/>
          <a:p>
            <a:r>
              <a:rPr lang="fr-FR" sz="2000" b="1" dirty="0"/>
              <a:t>Phase de levée</a:t>
            </a:r>
          </a:p>
        </p:txBody>
      </p:sp>
      <p:sp>
        <p:nvSpPr>
          <p:cNvPr id="11" name="ZoneTexte 10"/>
          <p:cNvSpPr txBox="1"/>
          <p:nvPr/>
        </p:nvSpPr>
        <p:spPr>
          <a:xfrm>
            <a:off x="8172400" y="2884874"/>
            <a:ext cx="792088" cy="400110"/>
          </a:xfrm>
          <a:prstGeom prst="rect">
            <a:avLst/>
          </a:prstGeom>
          <a:solidFill>
            <a:schemeClr val="bg2"/>
          </a:solidFill>
        </p:spPr>
        <p:txBody>
          <a:bodyPr wrap="square" rtlCol="0">
            <a:spAutoFit/>
          </a:bodyPr>
          <a:lstStyle/>
          <a:p>
            <a:r>
              <a:rPr lang="fr-FR" sz="2000" b="1" dirty="0" smtClean="0"/>
              <a:t>6à30j</a:t>
            </a:r>
            <a:endParaRPr lang="fr-FR" sz="2000" b="1" dirty="0"/>
          </a:p>
        </p:txBody>
      </p:sp>
      <p:sp>
        <p:nvSpPr>
          <p:cNvPr id="19" name="Rectangle 18"/>
          <p:cNvSpPr/>
          <p:nvPr/>
        </p:nvSpPr>
        <p:spPr>
          <a:xfrm>
            <a:off x="5652120" y="4613066"/>
            <a:ext cx="1754839" cy="400110"/>
          </a:xfrm>
          <a:prstGeom prst="rect">
            <a:avLst/>
          </a:prstGeom>
          <a:solidFill>
            <a:schemeClr val="bg2"/>
          </a:solidFill>
        </p:spPr>
        <p:txBody>
          <a:bodyPr wrap="none">
            <a:spAutoFit/>
          </a:bodyPr>
          <a:lstStyle/>
          <a:p>
            <a:r>
              <a:rPr lang="fr-FR" sz="2000" b="1" dirty="0"/>
              <a:t>Phase Plantule</a:t>
            </a:r>
          </a:p>
        </p:txBody>
      </p:sp>
      <p:sp>
        <p:nvSpPr>
          <p:cNvPr id="20" name="ZoneTexte 19"/>
          <p:cNvSpPr txBox="1"/>
          <p:nvPr/>
        </p:nvSpPr>
        <p:spPr>
          <a:xfrm>
            <a:off x="7974123" y="4797152"/>
            <a:ext cx="990365" cy="400110"/>
          </a:xfrm>
          <a:prstGeom prst="rect">
            <a:avLst/>
          </a:prstGeom>
          <a:solidFill>
            <a:schemeClr val="bg2"/>
          </a:solidFill>
        </p:spPr>
        <p:txBody>
          <a:bodyPr wrap="square" rtlCol="0">
            <a:spAutoFit/>
          </a:bodyPr>
          <a:lstStyle/>
          <a:p>
            <a:r>
              <a:rPr lang="fr-FR" sz="2000" b="1" dirty="0" smtClean="0"/>
              <a:t>20à35j</a:t>
            </a:r>
            <a:endParaRPr lang="fr-FR" sz="2000" b="1" dirty="0"/>
          </a:p>
        </p:txBody>
      </p:sp>
      <p:sp>
        <p:nvSpPr>
          <p:cNvPr id="21" name="Rectangle 20"/>
          <p:cNvSpPr/>
          <p:nvPr/>
        </p:nvSpPr>
        <p:spPr>
          <a:xfrm>
            <a:off x="3805096" y="4653136"/>
            <a:ext cx="1558992" cy="707886"/>
          </a:xfrm>
          <a:prstGeom prst="rect">
            <a:avLst/>
          </a:prstGeom>
          <a:solidFill>
            <a:schemeClr val="bg2"/>
          </a:solidFill>
        </p:spPr>
        <p:txBody>
          <a:bodyPr wrap="square">
            <a:spAutoFit/>
          </a:bodyPr>
          <a:lstStyle/>
          <a:p>
            <a:r>
              <a:rPr lang="fr-FR" sz="2000" b="1" dirty="0"/>
              <a:t>Phase de Préfloraison </a:t>
            </a:r>
          </a:p>
        </p:txBody>
      </p:sp>
      <p:sp>
        <p:nvSpPr>
          <p:cNvPr id="22" name="ZoneTexte 21"/>
          <p:cNvSpPr txBox="1"/>
          <p:nvPr/>
        </p:nvSpPr>
        <p:spPr>
          <a:xfrm>
            <a:off x="4283968" y="5805264"/>
            <a:ext cx="936104" cy="400110"/>
          </a:xfrm>
          <a:prstGeom prst="rect">
            <a:avLst/>
          </a:prstGeom>
          <a:solidFill>
            <a:schemeClr val="bg2"/>
          </a:solidFill>
        </p:spPr>
        <p:txBody>
          <a:bodyPr wrap="square" rtlCol="0">
            <a:spAutoFit/>
          </a:bodyPr>
          <a:lstStyle/>
          <a:p>
            <a:r>
              <a:rPr lang="fr-FR" sz="2000" b="1" dirty="0" smtClean="0"/>
              <a:t>30à35j</a:t>
            </a:r>
            <a:endParaRPr lang="fr-FR" sz="2000" b="1" dirty="0"/>
          </a:p>
        </p:txBody>
      </p:sp>
      <p:sp>
        <p:nvSpPr>
          <p:cNvPr id="23" name="Rectangle 22"/>
          <p:cNvSpPr/>
          <p:nvPr/>
        </p:nvSpPr>
        <p:spPr>
          <a:xfrm>
            <a:off x="1403648" y="4613066"/>
            <a:ext cx="2136290" cy="400110"/>
          </a:xfrm>
          <a:prstGeom prst="rect">
            <a:avLst/>
          </a:prstGeom>
          <a:solidFill>
            <a:schemeClr val="bg2"/>
          </a:solidFill>
        </p:spPr>
        <p:txBody>
          <a:bodyPr wrap="none">
            <a:spAutoFit/>
          </a:bodyPr>
          <a:lstStyle/>
          <a:p>
            <a:r>
              <a:rPr lang="fr-FR" sz="2000" b="1" dirty="0"/>
              <a:t>Phase de floraison</a:t>
            </a:r>
          </a:p>
        </p:txBody>
      </p:sp>
      <p:sp>
        <p:nvSpPr>
          <p:cNvPr id="24" name="ZoneTexte 23"/>
          <p:cNvSpPr txBox="1"/>
          <p:nvPr/>
        </p:nvSpPr>
        <p:spPr>
          <a:xfrm>
            <a:off x="35496" y="2924944"/>
            <a:ext cx="897445" cy="400110"/>
          </a:xfrm>
          <a:prstGeom prst="rect">
            <a:avLst/>
          </a:prstGeom>
          <a:solidFill>
            <a:schemeClr val="bg2"/>
          </a:solidFill>
        </p:spPr>
        <p:txBody>
          <a:bodyPr wrap="square" rtlCol="0">
            <a:spAutoFit/>
          </a:bodyPr>
          <a:lstStyle/>
          <a:p>
            <a:r>
              <a:rPr lang="fr-FR" sz="2000" b="1" dirty="0" smtClean="0"/>
              <a:t>50à80j</a:t>
            </a:r>
            <a:endParaRPr lang="fr-FR" sz="2000" b="1" dirty="0"/>
          </a:p>
        </p:txBody>
      </p:sp>
      <p:cxnSp>
        <p:nvCxnSpPr>
          <p:cNvPr id="26" name="Connecteur droit avec flèche 25"/>
          <p:cNvCxnSpPr/>
          <p:nvPr/>
        </p:nvCxnSpPr>
        <p:spPr>
          <a:xfrm>
            <a:off x="5861655" y="1268760"/>
            <a:ext cx="835087"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20" name="Connecteur droit avec flèche 5119"/>
          <p:cNvCxnSpPr/>
          <p:nvPr/>
        </p:nvCxnSpPr>
        <p:spPr>
          <a:xfrm flipH="1">
            <a:off x="7884368" y="2678806"/>
            <a:ext cx="54259" cy="8222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28" name="Connecteur droit avec flèche 5127"/>
          <p:cNvCxnSpPr/>
          <p:nvPr/>
        </p:nvCxnSpPr>
        <p:spPr>
          <a:xfrm flipH="1">
            <a:off x="7380313" y="4613066"/>
            <a:ext cx="485799" cy="5441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33" name="Connecteur droit avec flèche 5132"/>
          <p:cNvCxnSpPr/>
          <p:nvPr/>
        </p:nvCxnSpPr>
        <p:spPr>
          <a:xfrm flipH="1">
            <a:off x="3923928" y="5591953"/>
            <a:ext cx="1584176" cy="108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36" name="Connecteur droit avec flèche 5135"/>
          <p:cNvCxnSpPr/>
          <p:nvPr/>
        </p:nvCxnSpPr>
        <p:spPr>
          <a:xfrm flipH="1" flipV="1">
            <a:off x="1148965" y="4653136"/>
            <a:ext cx="326691" cy="7078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38" name="Connecteur droit avec flèche 5137"/>
          <p:cNvCxnSpPr/>
          <p:nvPr/>
        </p:nvCxnSpPr>
        <p:spPr>
          <a:xfrm flipV="1">
            <a:off x="1012960" y="2710360"/>
            <a:ext cx="108012" cy="7906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41" name="Connecteur droit avec flèche 5140"/>
          <p:cNvCxnSpPr/>
          <p:nvPr/>
        </p:nvCxnSpPr>
        <p:spPr>
          <a:xfrm flipV="1">
            <a:off x="1918952" y="1268760"/>
            <a:ext cx="996864" cy="4827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38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120"/>
                                        </p:tgtEl>
                                        <p:attrNameLst>
                                          <p:attrName>style.visibility</p:attrName>
                                        </p:attrNameLst>
                                      </p:cBhvr>
                                      <p:to>
                                        <p:strVal val="visible"/>
                                      </p:to>
                                    </p:set>
                                    <p:animEffect transition="in" filter="fade">
                                      <p:cBhvr>
                                        <p:cTn id="31" dur="1000"/>
                                        <p:tgtEl>
                                          <p:spTgt spid="5120"/>
                                        </p:tgtEl>
                                      </p:cBhvr>
                                    </p:animEffect>
                                    <p:anim calcmode="lin" valueType="num">
                                      <p:cBhvr>
                                        <p:cTn id="32" dur="1000" fill="hold"/>
                                        <p:tgtEl>
                                          <p:spTgt spid="5120"/>
                                        </p:tgtEl>
                                        <p:attrNameLst>
                                          <p:attrName>ppt_x</p:attrName>
                                        </p:attrNameLst>
                                      </p:cBhvr>
                                      <p:tavLst>
                                        <p:tav tm="0">
                                          <p:val>
                                            <p:strVal val="#ppt_x"/>
                                          </p:val>
                                        </p:tav>
                                        <p:tav tm="100000">
                                          <p:val>
                                            <p:strVal val="#ppt_x"/>
                                          </p:val>
                                        </p:tav>
                                      </p:tavLst>
                                    </p:anim>
                                    <p:anim calcmode="lin" valueType="num">
                                      <p:cBhvr>
                                        <p:cTn id="33" dur="1000" fill="hold"/>
                                        <p:tgtEl>
                                          <p:spTgt spid="51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128"/>
                                        </p:tgtEl>
                                        <p:attrNameLst>
                                          <p:attrName>style.visibility</p:attrName>
                                        </p:attrNameLst>
                                      </p:cBhvr>
                                      <p:to>
                                        <p:strVal val="visible"/>
                                      </p:to>
                                    </p:set>
                                    <p:animEffect transition="in" filter="fade">
                                      <p:cBhvr>
                                        <p:cTn id="55" dur="1000"/>
                                        <p:tgtEl>
                                          <p:spTgt spid="5128"/>
                                        </p:tgtEl>
                                      </p:cBhvr>
                                    </p:animEffect>
                                    <p:anim calcmode="lin" valueType="num">
                                      <p:cBhvr>
                                        <p:cTn id="56" dur="1000" fill="hold"/>
                                        <p:tgtEl>
                                          <p:spTgt spid="5128"/>
                                        </p:tgtEl>
                                        <p:attrNameLst>
                                          <p:attrName>ppt_x</p:attrName>
                                        </p:attrNameLst>
                                      </p:cBhvr>
                                      <p:tavLst>
                                        <p:tav tm="0">
                                          <p:val>
                                            <p:strVal val="#ppt_x"/>
                                          </p:val>
                                        </p:tav>
                                        <p:tav tm="100000">
                                          <p:val>
                                            <p:strVal val="#ppt_x"/>
                                          </p:val>
                                        </p:tav>
                                      </p:tavLst>
                                    </p:anim>
                                    <p:anim calcmode="lin" valueType="num">
                                      <p:cBhvr>
                                        <p:cTn id="57"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133"/>
                                        </p:tgtEl>
                                        <p:attrNameLst>
                                          <p:attrName>style.visibility</p:attrName>
                                        </p:attrNameLst>
                                      </p:cBhvr>
                                      <p:to>
                                        <p:strVal val="visible"/>
                                      </p:to>
                                    </p:set>
                                    <p:animEffect transition="in" filter="fade">
                                      <p:cBhvr>
                                        <p:cTn id="79" dur="1000"/>
                                        <p:tgtEl>
                                          <p:spTgt spid="5133"/>
                                        </p:tgtEl>
                                      </p:cBhvr>
                                    </p:animEffect>
                                    <p:anim calcmode="lin" valueType="num">
                                      <p:cBhvr>
                                        <p:cTn id="80" dur="1000" fill="hold"/>
                                        <p:tgtEl>
                                          <p:spTgt spid="5133"/>
                                        </p:tgtEl>
                                        <p:attrNameLst>
                                          <p:attrName>ppt_x</p:attrName>
                                        </p:attrNameLst>
                                      </p:cBhvr>
                                      <p:tavLst>
                                        <p:tav tm="0">
                                          <p:val>
                                            <p:strVal val="#ppt_x"/>
                                          </p:val>
                                        </p:tav>
                                        <p:tav tm="100000">
                                          <p:val>
                                            <p:strVal val="#ppt_x"/>
                                          </p:val>
                                        </p:tav>
                                      </p:tavLst>
                                    </p:anim>
                                    <p:anim calcmode="lin" valueType="num">
                                      <p:cBhvr>
                                        <p:cTn id="81" dur="1000" fill="hold"/>
                                        <p:tgtEl>
                                          <p:spTgt spid="513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down)">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5136"/>
                                        </p:tgtEl>
                                        <p:attrNameLst>
                                          <p:attrName>style.visibility</p:attrName>
                                        </p:attrNameLst>
                                      </p:cBhvr>
                                      <p:to>
                                        <p:strVal val="visible"/>
                                      </p:to>
                                    </p:set>
                                    <p:animEffect transition="in" filter="fade">
                                      <p:cBhvr>
                                        <p:cTn id="103" dur="1000"/>
                                        <p:tgtEl>
                                          <p:spTgt spid="5136"/>
                                        </p:tgtEl>
                                      </p:cBhvr>
                                    </p:animEffect>
                                    <p:anim calcmode="lin" valueType="num">
                                      <p:cBhvr>
                                        <p:cTn id="104" dur="1000" fill="hold"/>
                                        <p:tgtEl>
                                          <p:spTgt spid="5136"/>
                                        </p:tgtEl>
                                        <p:attrNameLst>
                                          <p:attrName>ppt_x</p:attrName>
                                        </p:attrNameLst>
                                      </p:cBhvr>
                                      <p:tavLst>
                                        <p:tav tm="0">
                                          <p:val>
                                            <p:strVal val="#ppt_x"/>
                                          </p:val>
                                        </p:tav>
                                        <p:tav tm="100000">
                                          <p:val>
                                            <p:strVal val="#ppt_x"/>
                                          </p:val>
                                        </p:tav>
                                      </p:tavLst>
                                    </p:anim>
                                    <p:anim calcmode="lin" valueType="num">
                                      <p:cBhvr>
                                        <p:cTn id="105" dur="1000" fill="hold"/>
                                        <p:tgtEl>
                                          <p:spTgt spid="513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fill="hold"/>
                                        <p:tgtEl>
                                          <p:spTgt spid="23"/>
                                        </p:tgtEl>
                                        <p:attrNameLst>
                                          <p:attrName>ppt_x</p:attrName>
                                        </p:attrNameLst>
                                      </p:cBhvr>
                                      <p:tavLst>
                                        <p:tav tm="0">
                                          <p:val>
                                            <p:strVal val="#ppt_x"/>
                                          </p:val>
                                        </p:tav>
                                        <p:tav tm="100000">
                                          <p:val>
                                            <p:strVal val="#ppt_x"/>
                                          </p:val>
                                        </p:tav>
                                      </p:tavLst>
                                    </p:anim>
                                    <p:anim calcmode="lin" valueType="num">
                                      <p:cBhvr additive="base">
                                        <p:cTn id="1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wipe(down)">
                                      <p:cBhvr>
                                        <p:cTn id="116" dur="500"/>
                                        <p:tgtEl>
                                          <p:spTgt spid="17"/>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5138"/>
                                        </p:tgtEl>
                                        <p:attrNameLst>
                                          <p:attrName>style.visibility</p:attrName>
                                        </p:attrNameLst>
                                      </p:cBhvr>
                                      <p:to>
                                        <p:strVal val="visible"/>
                                      </p:to>
                                    </p:set>
                                    <p:animEffect transition="in" filter="fade">
                                      <p:cBhvr>
                                        <p:cTn id="121" dur="1000"/>
                                        <p:tgtEl>
                                          <p:spTgt spid="5138"/>
                                        </p:tgtEl>
                                      </p:cBhvr>
                                    </p:animEffect>
                                    <p:anim calcmode="lin" valueType="num">
                                      <p:cBhvr>
                                        <p:cTn id="122" dur="1000" fill="hold"/>
                                        <p:tgtEl>
                                          <p:spTgt spid="5138"/>
                                        </p:tgtEl>
                                        <p:attrNameLst>
                                          <p:attrName>ppt_x</p:attrName>
                                        </p:attrNameLst>
                                      </p:cBhvr>
                                      <p:tavLst>
                                        <p:tav tm="0">
                                          <p:val>
                                            <p:strVal val="#ppt_x"/>
                                          </p:val>
                                        </p:tav>
                                        <p:tav tm="100000">
                                          <p:val>
                                            <p:strVal val="#ppt_x"/>
                                          </p:val>
                                        </p:tav>
                                      </p:tavLst>
                                    </p:anim>
                                    <p:anim calcmode="lin" valueType="num">
                                      <p:cBhvr>
                                        <p:cTn id="123" dur="1000" fill="hold"/>
                                        <p:tgtEl>
                                          <p:spTgt spid="5138"/>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ppt_x"/>
                                          </p:val>
                                        </p:tav>
                                        <p:tav tm="100000">
                                          <p:val>
                                            <p:strVal val="#ppt_x"/>
                                          </p:val>
                                        </p:tav>
                                      </p:tavLst>
                                    </p:anim>
                                    <p:anim calcmode="lin" valueType="num">
                                      <p:cBhvr additive="base">
                                        <p:cTn id="1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wipe(down)">
                                      <p:cBhvr>
                                        <p:cTn id="134" dur="500"/>
                                        <p:tgtEl>
                                          <p:spTgt spid="16"/>
                                        </p:tgtEl>
                                      </p:cBhvr>
                                    </p:animEffec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nodeType="clickEffect">
                                  <p:stCondLst>
                                    <p:cond delay="0"/>
                                  </p:stCondLst>
                                  <p:childTnLst>
                                    <p:set>
                                      <p:cBhvr>
                                        <p:cTn id="138" dur="1" fill="hold">
                                          <p:stCondLst>
                                            <p:cond delay="0"/>
                                          </p:stCondLst>
                                        </p:cTn>
                                        <p:tgtEl>
                                          <p:spTgt spid="5141"/>
                                        </p:tgtEl>
                                        <p:attrNameLst>
                                          <p:attrName>style.visibility</p:attrName>
                                        </p:attrNameLst>
                                      </p:cBhvr>
                                      <p:to>
                                        <p:strVal val="visible"/>
                                      </p:to>
                                    </p:set>
                                    <p:animEffect transition="in" filter="fade">
                                      <p:cBhvr>
                                        <p:cTn id="139" dur="1000"/>
                                        <p:tgtEl>
                                          <p:spTgt spid="5141"/>
                                        </p:tgtEl>
                                      </p:cBhvr>
                                    </p:animEffect>
                                    <p:anim calcmode="lin" valueType="num">
                                      <p:cBhvr>
                                        <p:cTn id="140" dur="1000" fill="hold"/>
                                        <p:tgtEl>
                                          <p:spTgt spid="5141"/>
                                        </p:tgtEl>
                                        <p:attrNameLst>
                                          <p:attrName>ppt_x</p:attrName>
                                        </p:attrNameLst>
                                      </p:cBhvr>
                                      <p:tavLst>
                                        <p:tav tm="0">
                                          <p:val>
                                            <p:strVal val="#ppt_x"/>
                                          </p:val>
                                        </p:tav>
                                        <p:tav tm="100000">
                                          <p:val>
                                            <p:strVal val="#ppt_x"/>
                                          </p:val>
                                        </p:tav>
                                      </p:tavLst>
                                    </p:anim>
                                    <p:anim calcmode="lin" valueType="num">
                                      <p:cBhvr>
                                        <p:cTn id="141" dur="1000" fill="hold"/>
                                        <p:tgtEl>
                                          <p:spTgt spid="5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P spid="17" grpId="0" animBg="1"/>
      <p:bldP spid="18" grpId="0" animBg="1"/>
      <p:bldP spid="10" grpId="0" animBg="1"/>
      <p:bldP spid="11" grpId="0" animBg="1"/>
      <p:bldP spid="19" grpId="0" animBg="1"/>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638"/>
            <a:ext cx="9144000" cy="740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0261"/>
            <a:ext cx="7620000" cy="565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24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588"/>
            <a:ext cx="9144000" cy="740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ensées 1"/>
          <p:cNvSpPr/>
          <p:nvPr/>
        </p:nvSpPr>
        <p:spPr>
          <a:xfrm>
            <a:off x="47387" y="-27384"/>
            <a:ext cx="3744416" cy="1296144"/>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tx1"/>
                </a:solidFill>
              </a:rPr>
              <a:t>Le coton dans la natures. </a:t>
            </a:r>
            <a:endParaRPr lang="fr-FR" sz="2800" b="1" dirty="0">
              <a:solidFill>
                <a:schemeClr val="tx1"/>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17" y="692696"/>
            <a:ext cx="6845165" cy="6165304"/>
          </a:xfrm>
          <a:prstGeom prst="rect">
            <a:avLst/>
          </a:prstGeom>
        </p:spPr>
      </p:pic>
    </p:spTree>
    <p:extLst>
      <p:ext uri="{BB962C8B-B14F-4D97-AF65-F5344CB8AC3E}">
        <p14:creationId xmlns:p14="http://schemas.microsoft.com/office/powerpoint/2010/main" val="34028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1152</TotalTime>
  <Words>1085</Words>
  <Application>Microsoft Office PowerPoint</Application>
  <PresentationFormat>Affichage à l'écran (4:3)</PresentationFormat>
  <Paragraphs>101</Paragraphs>
  <Slides>20</Slides>
  <Notes>1</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ahim</cp:lastModifiedBy>
  <cp:revision>185</cp:revision>
  <dcterms:created xsi:type="dcterms:W3CDTF">2020-03-22T13:27:31Z</dcterms:created>
  <dcterms:modified xsi:type="dcterms:W3CDTF">2020-04-12T16:45:01Z</dcterms:modified>
</cp:coreProperties>
</file>