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sldIdLst>
    <p:sldId id="269" r:id="rId2"/>
    <p:sldId id="256" r:id="rId3"/>
    <p:sldId id="257" r:id="rId4"/>
    <p:sldId id="259" r:id="rId5"/>
    <p:sldId id="260" r:id="rId6"/>
    <p:sldId id="261" r:id="rId7"/>
    <p:sldId id="262" r:id="rId8"/>
    <p:sldId id="263" r:id="rId9"/>
    <p:sldId id="265" r:id="rId10"/>
    <p:sldId id="264" r:id="rId11"/>
    <p:sldId id="266" r:id="rId12"/>
    <p:sldId id="267" r:id="rId13"/>
    <p:sldId id="268" r:id="rId14"/>
  </p:sldIdLst>
  <p:sldSz cx="12192000" cy="6858000"/>
  <p:notesSz cx="6858000" cy="9144000"/>
  <p:defaultTextStyle>
    <a:defPPr>
      <a:defRPr lang="ar-DZ"/>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3399"/>
    <a:srgbClr val="FFCCFF"/>
    <a:srgbClr val="990033"/>
    <a:srgbClr val="FF33CC"/>
    <a:srgbClr val="FF0066"/>
  </p:clrMru>
  <p:extLst>
    <p:ext uri="{E76CE94A-603C-4142-B9EB-6D1370010A27}">
      <p14:discardImageEditData xmlns:p14="http://schemas.microsoft.com/office/powerpoint/2010/main" xmlns="" val="0"/>
    </p:ext>
    <p:ext uri="{D31A062A-798A-4329-ABDD-BBA856620510}">
      <p14:defaultImageDpi xmlns:p14="http://schemas.microsoft.com/office/powerpoint/2010/main" xmlns="" val="32767"/>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84380"/>
    <p:restoredTop sz="94660"/>
  </p:normalViewPr>
  <p:slideViewPr>
    <p:cSldViewPr snapToGrid="0">
      <p:cViewPr varScale="1">
        <p:scale>
          <a:sx n="68" d="100"/>
          <a:sy n="68" d="100"/>
        </p:scale>
        <p:origin x="-798" y="-96"/>
      </p:cViewPr>
      <p:guideLst>
        <p:guide orient="horz" pos="2160"/>
        <p:guide pos="384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xmlns="" id="{A3F2B81A-EF40-4A6E-B1EB-BF64782A6224}"/>
              </a:ext>
            </a:extLst>
          </p:cNvPr>
          <p:cNvSpPr>
            <a:spLocks noGrp="1"/>
          </p:cNvSpPr>
          <p:nvPr>
            <p:ph type="ctrTitle"/>
          </p:nvPr>
        </p:nvSpPr>
        <p:spPr>
          <a:xfrm>
            <a:off x="1524000" y="1122363"/>
            <a:ext cx="9144000" cy="2387600"/>
          </a:xfrm>
        </p:spPr>
        <p:txBody>
          <a:bodyPr anchor="b"/>
          <a:lstStyle>
            <a:lvl1pPr algn="ctr">
              <a:defRPr sz="6000"/>
            </a:lvl1pPr>
          </a:lstStyle>
          <a:p>
            <a:r>
              <a:rPr lang="ar-SA"/>
              <a:t>انقر لتحرير نمط عنوان الشكل الرئيسي</a:t>
            </a:r>
            <a:endParaRPr lang="ar-DZ"/>
          </a:p>
        </p:txBody>
      </p:sp>
      <p:sp>
        <p:nvSpPr>
          <p:cNvPr id="3" name="عنوان فرعي 2">
            <a:extLst>
              <a:ext uri="{FF2B5EF4-FFF2-40B4-BE49-F238E27FC236}">
                <a16:creationId xmlns:a16="http://schemas.microsoft.com/office/drawing/2014/main" xmlns="" id="{A4BF66AF-87B7-41D7-B078-CA58A56C15C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ar-SA"/>
              <a:t>انقر لتحرير نمط العنوان الفرعي للشكل الرئيسي</a:t>
            </a:r>
            <a:endParaRPr lang="ar-DZ"/>
          </a:p>
        </p:txBody>
      </p:sp>
      <p:sp>
        <p:nvSpPr>
          <p:cNvPr id="4" name="عنصر نائب للتاريخ 3">
            <a:extLst>
              <a:ext uri="{FF2B5EF4-FFF2-40B4-BE49-F238E27FC236}">
                <a16:creationId xmlns:a16="http://schemas.microsoft.com/office/drawing/2014/main" xmlns="" id="{B650AFC8-A905-4C4B-AC29-93290BA45A2C}"/>
              </a:ext>
            </a:extLst>
          </p:cNvPr>
          <p:cNvSpPr>
            <a:spLocks noGrp="1"/>
          </p:cNvSpPr>
          <p:nvPr>
            <p:ph type="dt" sz="half" idx="10"/>
          </p:nvPr>
        </p:nvSpPr>
        <p:spPr/>
        <p:txBody>
          <a:bodyPr/>
          <a:lstStyle/>
          <a:p>
            <a:fld id="{75468297-1DED-4AAE-88BE-2B7B5D185F72}" type="datetimeFigureOut">
              <a:rPr lang="ar-DZ" smtClean="0"/>
              <a:pPr/>
              <a:t>21-08-1441</a:t>
            </a:fld>
            <a:endParaRPr lang="ar-DZ"/>
          </a:p>
        </p:txBody>
      </p:sp>
      <p:sp>
        <p:nvSpPr>
          <p:cNvPr id="5" name="عنصر نائب للتذييل 4">
            <a:extLst>
              <a:ext uri="{FF2B5EF4-FFF2-40B4-BE49-F238E27FC236}">
                <a16:creationId xmlns:a16="http://schemas.microsoft.com/office/drawing/2014/main" xmlns="" id="{16DB7D3F-C0EF-43C1-96E5-08017A4D7BEF}"/>
              </a:ext>
            </a:extLst>
          </p:cNvPr>
          <p:cNvSpPr>
            <a:spLocks noGrp="1"/>
          </p:cNvSpPr>
          <p:nvPr>
            <p:ph type="ftr" sz="quarter" idx="11"/>
          </p:nvPr>
        </p:nvSpPr>
        <p:spPr/>
        <p:txBody>
          <a:bodyPr/>
          <a:lstStyle/>
          <a:p>
            <a:endParaRPr lang="ar-DZ"/>
          </a:p>
        </p:txBody>
      </p:sp>
      <p:sp>
        <p:nvSpPr>
          <p:cNvPr id="6" name="عنصر نائب لرقم الشريحة 5">
            <a:extLst>
              <a:ext uri="{FF2B5EF4-FFF2-40B4-BE49-F238E27FC236}">
                <a16:creationId xmlns:a16="http://schemas.microsoft.com/office/drawing/2014/main" xmlns="" id="{2C4610B7-2C5A-4DB4-B8AF-81FEE78DA1FA}"/>
              </a:ext>
            </a:extLst>
          </p:cNvPr>
          <p:cNvSpPr>
            <a:spLocks noGrp="1"/>
          </p:cNvSpPr>
          <p:nvPr>
            <p:ph type="sldNum" sz="quarter" idx="12"/>
          </p:nvPr>
        </p:nvSpPr>
        <p:spPr/>
        <p:txBody>
          <a:bodyPr/>
          <a:lstStyle/>
          <a:p>
            <a:fld id="{97B99356-D3DD-4B06-9C50-C95630D0BC35}" type="slidenum">
              <a:rPr lang="ar-DZ" smtClean="0"/>
              <a:pPr/>
              <a:t>‹N°›</a:t>
            </a:fld>
            <a:endParaRPr lang="ar-DZ"/>
          </a:p>
        </p:txBody>
      </p:sp>
    </p:spTree>
    <p:extLst>
      <p:ext uri="{BB962C8B-B14F-4D97-AF65-F5344CB8AC3E}">
        <p14:creationId xmlns:p14="http://schemas.microsoft.com/office/powerpoint/2010/main" xmlns="" val="42790783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xmlns="" id="{FB320882-BDA2-474D-AD64-B85FF954E72B}"/>
              </a:ext>
            </a:extLst>
          </p:cNvPr>
          <p:cNvSpPr>
            <a:spLocks noGrp="1"/>
          </p:cNvSpPr>
          <p:nvPr>
            <p:ph type="title"/>
          </p:nvPr>
        </p:nvSpPr>
        <p:spPr/>
        <p:txBody>
          <a:bodyPr/>
          <a:lstStyle/>
          <a:p>
            <a:r>
              <a:rPr lang="ar-SA"/>
              <a:t>انقر لتحرير نمط عنوان الشكل الرئيسي</a:t>
            </a:r>
            <a:endParaRPr lang="ar-DZ"/>
          </a:p>
        </p:txBody>
      </p:sp>
      <p:sp>
        <p:nvSpPr>
          <p:cNvPr id="3" name="عنصر نائب للعنوان العمودي 2">
            <a:extLst>
              <a:ext uri="{FF2B5EF4-FFF2-40B4-BE49-F238E27FC236}">
                <a16:creationId xmlns:a16="http://schemas.microsoft.com/office/drawing/2014/main" xmlns="" id="{DDB30977-D61B-4273-8E9B-2616B8C2C6E4}"/>
              </a:ext>
            </a:extLst>
          </p:cNvPr>
          <p:cNvSpPr>
            <a:spLocks noGrp="1"/>
          </p:cNvSpPr>
          <p:nvPr>
            <p:ph type="body" orient="vert" idx="1"/>
          </p:nvPr>
        </p:nvSpPr>
        <p:spPr/>
        <p:txBody>
          <a:bodyPr vert="eaVert"/>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ar-DZ"/>
          </a:p>
        </p:txBody>
      </p:sp>
      <p:sp>
        <p:nvSpPr>
          <p:cNvPr id="4" name="عنصر نائب للتاريخ 3">
            <a:extLst>
              <a:ext uri="{FF2B5EF4-FFF2-40B4-BE49-F238E27FC236}">
                <a16:creationId xmlns:a16="http://schemas.microsoft.com/office/drawing/2014/main" xmlns="" id="{3D8CE6A3-1250-4B49-A9A8-811C68265B66}"/>
              </a:ext>
            </a:extLst>
          </p:cNvPr>
          <p:cNvSpPr>
            <a:spLocks noGrp="1"/>
          </p:cNvSpPr>
          <p:nvPr>
            <p:ph type="dt" sz="half" idx="10"/>
          </p:nvPr>
        </p:nvSpPr>
        <p:spPr/>
        <p:txBody>
          <a:bodyPr/>
          <a:lstStyle/>
          <a:p>
            <a:fld id="{75468297-1DED-4AAE-88BE-2B7B5D185F72}" type="datetimeFigureOut">
              <a:rPr lang="ar-DZ" smtClean="0"/>
              <a:pPr/>
              <a:t>21-08-1441</a:t>
            </a:fld>
            <a:endParaRPr lang="ar-DZ"/>
          </a:p>
        </p:txBody>
      </p:sp>
      <p:sp>
        <p:nvSpPr>
          <p:cNvPr id="5" name="عنصر نائب للتذييل 4">
            <a:extLst>
              <a:ext uri="{FF2B5EF4-FFF2-40B4-BE49-F238E27FC236}">
                <a16:creationId xmlns:a16="http://schemas.microsoft.com/office/drawing/2014/main" xmlns="" id="{6177CA3A-35E0-4EFD-8BAA-CE5D43AF5C4D}"/>
              </a:ext>
            </a:extLst>
          </p:cNvPr>
          <p:cNvSpPr>
            <a:spLocks noGrp="1"/>
          </p:cNvSpPr>
          <p:nvPr>
            <p:ph type="ftr" sz="quarter" idx="11"/>
          </p:nvPr>
        </p:nvSpPr>
        <p:spPr/>
        <p:txBody>
          <a:bodyPr/>
          <a:lstStyle/>
          <a:p>
            <a:endParaRPr lang="ar-DZ"/>
          </a:p>
        </p:txBody>
      </p:sp>
      <p:sp>
        <p:nvSpPr>
          <p:cNvPr id="6" name="عنصر نائب لرقم الشريحة 5">
            <a:extLst>
              <a:ext uri="{FF2B5EF4-FFF2-40B4-BE49-F238E27FC236}">
                <a16:creationId xmlns:a16="http://schemas.microsoft.com/office/drawing/2014/main" xmlns="" id="{ADA80A6D-E98B-4E1C-8622-055CBDE3E47A}"/>
              </a:ext>
            </a:extLst>
          </p:cNvPr>
          <p:cNvSpPr>
            <a:spLocks noGrp="1"/>
          </p:cNvSpPr>
          <p:nvPr>
            <p:ph type="sldNum" sz="quarter" idx="12"/>
          </p:nvPr>
        </p:nvSpPr>
        <p:spPr/>
        <p:txBody>
          <a:bodyPr/>
          <a:lstStyle/>
          <a:p>
            <a:fld id="{97B99356-D3DD-4B06-9C50-C95630D0BC35}" type="slidenum">
              <a:rPr lang="ar-DZ" smtClean="0"/>
              <a:pPr/>
              <a:t>‹N°›</a:t>
            </a:fld>
            <a:endParaRPr lang="ar-DZ"/>
          </a:p>
        </p:txBody>
      </p:sp>
    </p:spTree>
    <p:extLst>
      <p:ext uri="{BB962C8B-B14F-4D97-AF65-F5344CB8AC3E}">
        <p14:creationId xmlns:p14="http://schemas.microsoft.com/office/powerpoint/2010/main" xmlns="" val="31140156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a:extLst>
              <a:ext uri="{FF2B5EF4-FFF2-40B4-BE49-F238E27FC236}">
                <a16:creationId xmlns:a16="http://schemas.microsoft.com/office/drawing/2014/main" xmlns="" id="{924A68AB-B2E4-46F1-B8C7-A7C829C9784E}"/>
              </a:ext>
            </a:extLst>
          </p:cNvPr>
          <p:cNvSpPr>
            <a:spLocks noGrp="1"/>
          </p:cNvSpPr>
          <p:nvPr>
            <p:ph type="title" orient="vert"/>
          </p:nvPr>
        </p:nvSpPr>
        <p:spPr>
          <a:xfrm>
            <a:off x="8724900" y="365125"/>
            <a:ext cx="2628900" cy="5811838"/>
          </a:xfrm>
        </p:spPr>
        <p:txBody>
          <a:bodyPr vert="eaVert"/>
          <a:lstStyle/>
          <a:p>
            <a:r>
              <a:rPr lang="ar-SA"/>
              <a:t>انقر لتحرير نمط عنوان الشكل الرئيسي</a:t>
            </a:r>
            <a:endParaRPr lang="ar-DZ"/>
          </a:p>
        </p:txBody>
      </p:sp>
      <p:sp>
        <p:nvSpPr>
          <p:cNvPr id="3" name="عنصر نائب للعنوان العمودي 2">
            <a:extLst>
              <a:ext uri="{FF2B5EF4-FFF2-40B4-BE49-F238E27FC236}">
                <a16:creationId xmlns:a16="http://schemas.microsoft.com/office/drawing/2014/main" xmlns="" id="{A51C6C88-39E0-4449-8483-75B5D980013A}"/>
              </a:ext>
            </a:extLst>
          </p:cNvPr>
          <p:cNvSpPr>
            <a:spLocks noGrp="1"/>
          </p:cNvSpPr>
          <p:nvPr>
            <p:ph type="body" orient="vert" idx="1"/>
          </p:nvPr>
        </p:nvSpPr>
        <p:spPr>
          <a:xfrm>
            <a:off x="838200" y="365125"/>
            <a:ext cx="7734300" cy="5811838"/>
          </a:xfrm>
        </p:spPr>
        <p:txBody>
          <a:bodyPr vert="eaVert"/>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ar-DZ"/>
          </a:p>
        </p:txBody>
      </p:sp>
      <p:sp>
        <p:nvSpPr>
          <p:cNvPr id="4" name="عنصر نائب للتاريخ 3">
            <a:extLst>
              <a:ext uri="{FF2B5EF4-FFF2-40B4-BE49-F238E27FC236}">
                <a16:creationId xmlns:a16="http://schemas.microsoft.com/office/drawing/2014/main" xmlns="" id="{D62ADCB7-901C-478C-A94A-367D51767380}"/>
              </a:ext>
            </a:extLst>
          </p:cNvPr>
          <p:cNvSpPr>
            <a:spLocks noGrp="1"/>
          </p:cNvSpPr>
          <p:nvPr>
            <p:ph type="dt" sz="half" idx="10"/>
          </p:nvPr>
        </p:nvSpPr>
        <p:spPr/>
        <p:txBody>
          <a:bodyPr/>
          <a:lstStyle/>
          <a:p>
            <a:fld id="{75468297-1DED-4AAE-88BE-2B7B5D185F72}" type="datetimeFigureOut">
              <a:rPr lang="ar-DZ" smtClean="0"/>
              <a:pPr/>
              <a:t>21-08-1441</a:t>
            </a:fld>
            <a:endParaRPr lang="ar-DZ"/>
          </a:p>
        </p:txBody>
      </p:sp>
      <p:sp>
        <p:nvSpPr>
          <p:cNvPr id="5" name="عنصر نائب للتذييل 4">
            <a:extLst>
              <a:ext uri="{FF2B5EF4-FFF2-40B4-BE49-F238E27FC236}">
                <a16:creationId xmlns:a16="http://schemas.microsoft.com/office/drawing/2014/main" xmlns="" id="{FEC89B0E-95D9-444D-8763-775C87C39EEC}"/>
              </a:ext>
            </a:extLst>
          </p:cNvPr>
          <p:cNvSpPr>
            <a:spLocks noGrp="1"/>
          </p:cNvSpPr>
          <p:nvPr>
            <p:ph type="ftr" sz="quarter" idx="11"/>
          </p:nvPr>
        </p:nvSpPr>
        <p:spPr/>
        <p:txBody>
          <a:bodyPr/>
          <a:lstStyle/>
          <a:p>
            <a:endParaRPr lang="ar-DZ"/>
          </a:p>
        </p:txBody>
      </p:sp>
      <p:sp>
        <p:nvSpPr>
          <p:cNvPr id="6" name="عنصر نائب لرقم الشريحة 5">
            <a:extLst>
              <a:ext uri="{FF2B5EF4-FFF2-40B4-BE49-F238E27FC236}">
                <a16:creationId xmlns:a16="http://schemas.microsoft.com/office/drawing/2014/main" xmlns="" id="{D0EA31CA-D70E-416C-861B-9259B6E4FEBF}"/>
              </a:ext>
            </a:extLst>
          </p:cNvPr>
          <p:cNvSpPr>
            <a:spLocks noGrp="1"/>
          </p:cNvSpPr>
          <p:nvPr>
            <p:ph type="sldNum" sz="quarter" idx="12"/>
          </p:nvPr>
        </p:nvSpPr>
        <p:spPr/>
        <p:txBody>
          <a:bodyPr/>
          <a:lstStyle/>
          <a:p>
            <a:fld id="{97B99356-D3DD-4B06-9C50-C95630D0BC35}" type="slidenum">
              <a:rPr lang="ar-DZ" smtClean="0"/>
              <a:pPr/>
              <a:t>‹N°›</a:t>
            </a:fld>
            <a:endParaRPr lang="ar-DZ"/>
          </a:p>
        </p:txBody>
      </p:sp>
    </p:spTree>
    <p:extLst>
      <p:ext uri="{BB962C8B-B14F-4D97-AF65-F5344CB8AC3E}">
        <p14:creationId xmlns:p14="http://schemas.microsoft.com/office/powerpoint/2010/main" xmlns="" val="21844107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xmlns="" id="{C089D6B5-C124-4E19-AD55-EFD83E189C65}"/>
              </a:ext>
            </a:extLst>
          </p:cNvPr>
          <p:cNvSpPr>
            <a:spLocks noGrp="1"/>
          </p:cNvSpPr>
          <p:nvPr>
            <p:ph type="title"/>
          </p:nvPr>
        </p:nvSpPr>
        <p:spPr/>
        <p:txBody>
          <a:bodyPr/>
          <a:lstStyle/>
          <a:p>
            <a:r>
              <a:rPr lang="ar-SA"/>
              <a:t>انقر لتحرير نمط عنوان الشكل الرئيسي</a:t>
            </a:r>
            <a:endParaRPr lang="ar-DZ"/>
          </a:p>
        </p:txBody>
      </p:sp>
      <p:sp>
        <p:nvSpPr>
          <p:cNvPr id="3" name="عنصر نائب للمحتوى 2">
            <a:extLst>
              <a:ext uri="{FF2B5EF4-FFF2-40B4-BE49-F238E27FC236}">
                <a16:creationId xmlns:a16="http://schemas.microsoft.com/office/drawing/2014/main" xmlns="" id="{D249DB93-FBED-4B3E-BA74-5E48D4EC3C13}"/>
              </a:ext>
            </a:extLst>
          </p:cNvPr>
          <p:cNvSpPr>
            <a:spLocks noGrp="1"/>
          </p:cNvSpPr>
          <p:nvPr>
            <p:ph idx="1"/>
          </p:nvPr>
        </p:nvSpPr>
        <p:spPr/>
        <p:txBody>
          <a:body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ar-DZ"/>
          </a:p>
        </p:txBody>
      </p:sp>
      <p:sp>
        <p:nvSpPr>
          <p:cNvPr id="4" name="عنصر نائب للتاريخ 3">
            <a:extLst>
              <a:ext uri="{FF2B5EF4-FFF2-40B4-BE49-F238E27FC236}">
                <a16:creationId xmlns:a16="http://schemas.microsoft.com/office/drawing/2014/main" xmlns="" id="{5875E0FF-8CA7-48B3-AF50-334AFFA13963}"/>
              </a:ext>
            </a:extLst>
          </p:cNvPr>
          <p:cNvSpPr>
            <a:spLocks noGrp="1"/>
          </p:cNvSpPr>
          <p:nvPr>
            <p:ph type="dt" sz="half" idx="10"/>
          </p:nvPr>
        </p:nvSpPr>
        <p:spPr/>
        <p:txBody>
          <a:bodyPr/>
          <a:lstStyle/>
          <a:p>
            <a:fld id="{75468297-1DED-4AAE-88BE-2B7B5D185F72}" type="datetimeFigureOut">
              <a:rPr lang="ar-DZ" smtClean="0"/>
              <a:pPr/>
              <a:t>21-08-1441</a:t>
            </a:fld>
            <a:endParaRPr lang="ar-DZ"/>
          </a:p>
        </p:txBody>
      </p:sp>
      <p:sp>
        <p:nvSpPr>
          <p:cNvPr id="5" name="عنصر نائب للتذييل 4">
            <a:extLst>
              <a:ext uri="{FF2B5EF4-FFF2-40B4-BE49-F238E27FC236}">
                <a16:creationId xmlns:a16="http://schemas.microsoft.com/office/drawing/2014/main" xmlns="" id="{440536D9-B007-4316-A804-9BBF872527C4}"/>
              </a:ext>
            </a:extLst>
          </p:cNvPr>
          <p:cNvSpPr>
            <a:spLocks noGrp="1"/>
          </p:cNvSpPr>
          <p:nvPr>
            <p:ph type="ftr" sz="quarter" idx="11"/>
          </p:nvPr>
        </p:nvSpPr>
        <p:spPr/>
        <p:txBody>
          <a:bodyPr/>
          <a:lstStyle/>
          <a:p>
            <a:endParaRPr lang="ar-DZ"/>
          </a:p>
        </p:txBody>
      </p:sp>
      <p:sp>
        <p:nvSpPr>
          <p:cNvPr id="6" name="عنصر نائب لرقم الشريحة 5">
            <a:extLst>
              <a:ext uri="{FF2B5EF4-FFF2-40B4-BE49-F238E27FC236}">
                <a16:creationId xmlns:a16="http://schemas.microsoft.com/office/drawing/2014/main" xmlns="" id="{6A5E122E-C8F1-4A5B-80AE-C73E0E4D83C9}"/>
              </a:ext>
            </a:extLst>
          </p:cNvPr>
          <p:cNvSpPr>
            <a:spLocks noGrp="1"/>
          </p:cNvSpPr>
          <p:nvPr>
            <p:ph type="sldNum" sz="quarter" idx="12"/>
          </p:nvPr>
        </p:nvSpPr>
        <p:spPr/>
        <p:txBody>
          <a:bodyPr/>
          <a:lstStyle/>
          <a:p>
            <a:fld id="{97B99356-D3DD-4B06-9C50-C95630D0BC35}" type="slidenum">
              <a:rPr lang="ar-DZ" smtClean="0"/>
              <a:pPr/>
              <a:t>‹N°›</a:t>
            </a:fld>
            <a:endParaRPr lang="ar-DZ"/>
          </a:p>
        </p:txBody>
      </p:sp>
    </p:spTree>
    <p:extLst>
      <p:ext uri="{BB962C8B-B14F-4D97-AF65-F5344CB8AC3E}">
        <p14:creationId xmlns:p14="http://schemas.microsoft.com/office/powerpoint/2010/main" xmlns="" val="8893535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xmlns="" id="{CB232BA5-6C8A-4C61-B188-70F0BE6C2A2A}"/>
              </a:ext>
            </a:extLst>
          </p:cNvPr>
          <p:cNvSpPr>
            <a:spLocks noGrp="1"/>
          </p:cNvSpPr>
          <p:nvPr>
            <p:ph type="title"/>
          </p:nvPr>
        </p:nvSpPr>
        <p:spPr>
          <a:xfrm>
            <a:off x="831850" y="1709738"/>
            <a:ext cx="10515600" cy="2852737"/>
          </a:xfrm>
        </p:spPr>
        <p:txBody>
          <a:bodyPr anchor="b"/>
          <a:lstStyle>
            <a:lvl1pPr>
              <a:defRPr sz="6000"/>
            </a:lvl1pPr>
          </a:lstStyle>
          <a:p>
            <a:r>
              <a:rPr lang="ar-SA"/>
              <a:t>انقر لتحرير نمط عنوان الشكل الرئيسي</a:t>
            </a:r>
            <a:endParaRPr lang="ar-DZ"/>
          </a:p>
        </p:txBody>
      </p:sp>
      <p:sp>
        <p:nvSpPr>
          <p:cNvPr id="3" name="عنصر نائب للنص 2">
            <a:extLst>
              <a:ext uri="{FF2B5EF4-FFF2-40B4-BE49-F238E27FC236}">
                <a16:creationId xmlns:a16="http://schemas.microsoft.com/office/drawing/2014/main" xmlns="" id="{169B1E28-0CBD-4FC5-A9A9-4CAF5A5368D4}"/>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ar-SA"/>
              <a:t>انقر لتحرير أنماط نص الشكل الرئيسي</a:t>
            </a:r>
          </a:p>
        </p:txBody>
      </p:sp>
      <p:sp>
        <p:nvSpPr>
          <p:cNvPr id="4" name="عنصر نائب للتاريخ 3">
            <a:extLst>
              <a:ext uri="{FF2B5EF4-FFF2-40B4-BE49-F238E27FC236}">
                <a16:creationId xmlns:a16="http://schemas.microsoft.com/office/drawing/2014/main" xmlns="" id="{5094B035-FCD9-4319-815D-F1197467EBE4}"/>
              </a:ext>
            </a:extLst>
          </p:cNvPr>
          <p:cNvSpPr>
            <a:spLocks noGrp="1"/>
          </p:cNvSpPr>
          <p:nvPr>
            <p:ph type="dt" sz="half" idx="10"/>
          </p:nvPr>
        </p:nvSpPr>
        <p:spPr/>
        <p:txBody>
          <a:bodyPr/>
          <a:lstStyle/>
          <a:p>
            <a:fld id="{75468297-1DED-4AAE-88BE-2B7B5D185F72}" type="datetimeFigureOut">
              <a:rPr lang="ar-DZ" smtClean="0"/>
              <a:pPr/>
              <a:t>21-08-1441</a:t>
            </a:fld>
            <a:endParaRPr lang="ar-DZ"/>
          </a:p>
        </p:txBody>
      </p:sp>
      <p:sp>
        <p:nvSpPr>
          <p:cNvPr id="5" name="عنصر نائب للتذييل 4">
            <a:extLst>
              <a:ext uri="{FF2B5EF4-FFF2-40B4-BE49-F238E27FC236}">
                <a16:creationId xmlns:a16="http://schemas.microsoft.com/office/drawing/2014/main" xmlns="" id="{5247641D-39BC-4D3E-B740-37E97FBE261B}"/>
              </a:ext>
            </a:extLst>
          </p:cNvPr>
          <p:cNvSpPr>
            <a:spLocks noGrp="1"/>
          </p:cNvSpPr>
          <p:nvPr>
            <p:ph type="ftr" sz="quarter" idx="11"/>
          </p:nvPr>
        </p:nvSpPr>
        <p:spPr/>
        <p:txBody>
          <a:bodyPr/>
          <a:lstStyle/>
          <a:p>
            <a:endParaRPr lang="ar-DZ"/>
          </a:p>
        </p:txBody>
      </p:sp>
      <p:sp>
        <p:nvSpPr>
          <p:cNvPr id="6" name="عنصر نائب لرقم الشريحة 5">
            <a:extLst>
              <a:ext uri="{FF2B5EF4-FFF2-40B4-BE49-F238E27FC236}">
                <a16:creationId xmlns:a16="http://schemas.microsoft.com/office/drawing/2014/main" xmlns="" id="{217060BF-2A6B-43CF-AB84-1BE1C2AFD3CE}"/>
              </a:ext>
            </a:extLst>
          </p:cNvPr>
          <p:cNvSpPr>
            <a:spLocks noGrp="1"/>
          </p:cNvSpPr>
          <p:nvPr>
            <p:ph type="sldNum" sz="quarter" idx="12"/>
          </p:nvPr>
        </p:nvSpPr>
        <p:spPr/>
        <p:txBody>
          <a:bodyPr/>
          <a:lstStyle/>
          <a:p>
            <a:fld id="{97B99356-D3DD-4B06-9C50-C95630D0BC35}" type="slidenum">
              <a:rPr lang="ar-DZ" smtClean="0"/>
              <a:pPr/>
              <a:t>‹N°›</a:t>
            </a:fld>
            <a:endParaRPr lang="ar-DZ"/>
          </a:p>
        </p:txBody>
      </p:sp>
    </p:spTree>
    <p:extLst>
      <p:ext uri="{BB962C8B-B14F-4D97-AF65-F5344CB8AC3E}">
        <p14:creationId xmlns:p14="http://schemas.microsoft.com/office/powerpoint/2010/main" xmlns="" val="32582122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ان">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xmlns="" id="{5C72D17B-2D63-42CA-B75C-553D7EE13071}"/>
              </a:ext>
            </a:extLst>
          </p:cNvPr>
          <p:cNvSpPr>
            <a:spLocks noGrp="1"/>
          </p:cNvSpPr>
          <p:nvPr>
            <p:ph type="title"/>
          </p:nvPr>
        </p:nvSpPr>
        <p:spPr/>
        <p:txBody>
          <a:bodyPr/>
          <a:lstStyle/>
          <a:p>
            <a:r>
              <a:rPr lang="ar-SA"/>
              <a:t>انقر لتحرير نمط عنوان الشكل الرئيسي</a:t>
            </a:r>
            <a:endParaRPr lang="ar-DZ"/>
          </a:p>
        </p:txBody>
      </p:sp>
      <p:sp>
        <p:nvSpPr>
          <p:cNvPr id="3" name="عنصر نائب للمحتوى 2">
            <a:extLst>
              <a:ext uri="{FF2B5EF4-FFF2-40B4-BE49-F238E27FC236}">
                <a16:creationId xmlns:a16="http://schemas.microsoft.com/office/drawing/2014/main" xmlns="" id="{6A0A9482-32A3-439F-8E09-A44E7FF94277}"/>
              </a:ext>
            </a:extLst>
          </p:cNvPr>
          <p:cNvSpPr>
            <a:spLocks noGrp="1"/>
          </p:cNvSpPr>
          <p:nvPr>
            <p:ph sz="half" idx="1"/>
          </p:nvPr>
        </p:nvSpPr>
        <p:spPr>
          <a:xfrm>
            <a:off x="838200" y="1825625"/>
            <a:ext cx="5181600" cy="4351338"/>
          </a:xfrm>
        </p:spPr>
        <p:txBody>
          <a:body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ar-DZ"/>
          </a:p>
        </p:txBody>
      </p:sp>
      <p:sp>
        <p:nvSpPr>
          <p:cNvPr id="4" name="عنصر نائب للمحتوى 3">
            <a:extLst>
              <a:ext uri="{FF2B5EF4-FFF2-40B4-BE49-F238E27FC236}">
                <a16:creationId xmlns:a16="http://schemas.microsoft.com/office/drawing/2014/main" xmlns="" id="{08772A80-531A-432C-ABA8-DF0D88D04667}"/>
              </a:ext>
            </a:extLst>
          </p:cNvPr>
          <p:cNvSpPr>
            <a:spLocks noGrp="1"/>
          </p:cNvSpPr>
          <p:nvPr>
            <p:ph sz="half" idx="2"/>
          </p:nvPr>
        </p:nvSpPr>
        <p:spPr>
          <a:xfrm>
            <a:off x="6172200" y="1825625"/>
            <a:ext cx="5181600" cy="4351338"/>
          </a:xfrm>
        </p:spPr>
        <p:txBody>
          <a:body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ar-DZ"/>
          </a:p>
        </p:txBody>
      </p:sp>
      <p:sp>
        <p:nvSpPr>
          <p:cNvPr id="5" name="عنصر نائب للتاريخ 4">
            <a:extLst>
              <a:ext uri="{FF2B5EF4-FFF2-40B4-BE49-F238E27FC236}">
                <a16:creationId xmlns:a16="http://schemas.microsoft.com/office/drawing/2014/main" xmlns="" id="{90A957BC-4F56-4759-A737-98E375A3ECDE}"/>
              </a:ext>
            </a:extLst>
          </p:cNvPr>
          <p:cNvSpPr>
            <a:spLocks noGrp="1"/>
          </p:cNvSpPr>
          <p:nvPr>
            <p:ph type="dt" sz="half" idx="10"/>
          </p:nvPr>
        </p:nvSpPr>
        <p:spPr/>
        <p:txBody>
          <a:bodyPr/>
          <a:lstStyle/>
          <a:p>
            <a:fld id="{75468297-1DED-4AAE-88BE-2B7B5D185F72}" type="datetimeFigureOut">
              <a:rPr lang="ar-DZ" smtClean="0"/>
              <a:pPr/>
              <a:t>21-08-1441</a:t>
            </a:fld>
            <a:endParaRPr lang="ar-DZ"/>
          </a:p>
        </p:txBody>
      </p:sp>
      <p:sp>
        <p:nvSpPr>
          <p:cNvPr id="6" name="عنصر نائب للتذييل 5">
            <a:extLst>
              <a:ext uri="{FF2B5EF4-FFF2-40B4-BE49-F238E27FC236}">
                <a16:creationId xmlns:a16="http://schemas.microsoft.com/office/drawing/2014/main" xmlns="" id="{1EA31AD7-8009-4474-AA41-359E5E6213B2}"/>
              </a:ext>
            </a:extLst>
          </p:cNvPr>
          <p:cNvSpPr>
            <a:spLocks noGrp="1"/>
          </p:cNvSpPr>
          <p:nvPr>
            <p:ph type="ftr" sz="quarter" idx="11"/>
          </p:nvPr>
        </p:nvSpPr>
        <p:spPr/>
        <p:txBody>
          <a:bodyPr/>
          <a:lstStyle/>
          <a:p>
            <a:endParaRPr lang="ar-DZ"/>
          </a:p>
        </p:txBody>
      </p:sp>
      <p:sp>
        <p:nvSpPr>
          <p:cNvPr id="7" name="عنصر نائب لرقم الشريحة 6">
            <a:extLst>
              <a:ext uri="{FF2B5EF4-FFF2-40B4-BE49-F238E27FC236}">
                <a16:creationId xmlns:a16="http://schemas.microsoft.com/office/drawing/2014/main" xmlns="" id="{3FD73DD3-1A96-4C94-8358-126AB32272EE}"/>
              </a:ext>
            </a:extLst>
          </p:cNvPr>
          <p:cNvSpPr>
            <a:spLocks noGrp="1"/>
          </p:cNvSpPr>
          <p:nvPr>
            <p:ph type="sldNum" sz="quarter" idx="12"/>
          </p:nvPr>
        </p:nvSpPr>
        <p:spPr/>
        <p:txBody>
          <a:bodyPr/>
          <a:lstStyle/>
          <a:p>
            <a:fld id="{97B99356-D3DD-4B06-9C50-C95630D0BC35}" type="slidenum">
              <a:rPr lang="ar-DZ" smtClean="0"/>
              <a:pPr/>
              <a:t>‹N°›</a:t>
            </a:fld>
            <a:endParaRPr lang="ar-DZ"/>
          </a:p>
        </p:txBody>
      </p:sp>
    </p:spTree>
    <p:extLst>
      <p:ext uri="{BB962C8B-B14F-4D97-AF65-F5344CB8AC3E}">
        <p14:creationId xmlns:p14="http://schemas.microsoft.com/office/powerpoint/2010/main" xmlns="" val="129334743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xmlns="" id="{14BE5908-EDBF-4469-913F-8E1528D81A63}"/>
              </a:ext>
            </a:extLst>
          </p:cNvPr>
          <p:cNvSpPr>
            <a:spLocks noGrp="1"/>
          </p:cNvSpPr>
          <p:nvPr>
            <p:ph type="title"/>
          </p:nvPr>
        </p:nvSpPr>
        <p:spPr>
          <a:xfrm>
            <a:off x="839788" y="365125"/>
            <a:ext cx="10515600" cy="1325563"/>
          </a:xfrm>
        </p:spPr>
        <p:txBody>
          <a:bodyPr/>
          <a:lstStyle/>
          <a:p>
            <a:r>
              <a:rPr lang="ar-SA"/>
              <a:t>انقر لتحرير نمط عنوان الشكل الرئيسي</a:t>
            </a:r>
            <a:endParaRPr lang="ar-DZ"/>
          </a:p>
        </p:txBody>
      </p:sp>
      <p:sp>
        <p:nvSpPr>
          <p:cNvPr id="3" name="عنصر نائب للنص 2">
            <a:extLst>
              <a:ext uri="{FF2B5EF4-FFF2-40B4-BE49-F238E27FC236}">
                <a16:creationId xmlns:a16="http://schemas.microsoft.com/office/drawing/2014/main" xmlns="" id="{4E9A476E-9D7E-47A9-BF76-8B9148667C4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a:t>انقر لتحرير أنماط نص الشكل الرئيسي</a:t>
            </a:r>
          </a:p>
        </p:txBody>
      </p:sp>
      <p:sp>
        <p:nvSpPr>
          <p:cNvPr id="4" name="عنصر نائب للمحتوى 3">
            <a:extLst>
              <a:ext uri="{FF2B5EF4-FFF2-40B4-BE49-F238E27FC236}">
                <a16:creationId xmlns:a16="http://schemas.microsoft.com/office/drawing/2014/main" xmlns="" id="{E26C92CE-7540-498B-993C-6E6E24C5A8EE}"/>
              </a:ext>
            </a:extLst>
          </p:cNvPr>
          <p:cNvSpPr>
            <a:spLocks noGrp="1"/>
          </p:cNvSpPr>
          <p:nvPr>
            <p:ph sz="half" idx="2"/>
          </p:nvPr>
        </p:nvSpPr>
        <p:spPr>
          <a:xfrm>
            <a:off x="839788" y="2505075"/>
            <a:ext cx="5157787" cy="3684588"/>
          </a:xfrm>
        </p:spPr>
        <p:txBody>
          <a:body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ar-DZ"/>
          </a:p>
        </p:txBody>
      </p:sp>
      <p:sp>
        <p:nvSpPr>
          <p:cNvPr id="5" name="عنصر نائب للنص 4">
            <a:extLst>
              <a:ext uri="{FF2B5EF4-FFF2-40B4-BE49-F238E27FC236}">
                <a16:creationId xmlns:a16="http://schemas.microsoft.com/office/drawing/2014/main" xmlns="" id="{ACDC9AC2-D434-400C-9DF0-06545AD4A45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a:t>انقر لتحرير أنماط نص الشكل الرئيسي</a:t>
            </a:r>
          </a:p>
        </p:txBody>
      </p:sp>
      <p:sp>
        <p:nvSpPr>
          <p:cNvPr id="6" name="عنصر نائب للمحتوى 5">
            <a:extLst>
              <a:ext uri="{FF2B5EF4-FFF2-40B4-BE49-F238E27FC236}">
                <a16:creationId xmlns:a16="http://schemas.microsoft.com/office/drawing/2014/main" xmlns="" id="{6407419C-41E5-4DEB-B4EA-98ADF1C9E072}"/>
              </a:ext>
            </a:extLst>
          </p:cNvPr>
          <p:cNvSpPr>
            <a:spLocks noGrp="1"/>
          </p:cNvSpPr>
          <p:nvPr>
            <p:ph sz="quarter" idx="4"/>
          </p:nvPr>
        </p:nvSpPr>
        <p:spPr>
          <a:xfrm>
            <a:off x="6172200" y="2505075"/>
            <a:ext cx="5183188" cy="3684588"/>
          </a:xfrm>
        </p:spPr>
        <p:txBody>
          <a:body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ar-DZ"/>
          </a:p>
        </p:txBody>
      </p:sp>
      <p:sp>
        <p:nvSpPr>
          <p:cNvPr id="7" name="عنصر نائب للتاريخ 6">
            <a:extLst>
              <a:ext uri="{FF2B5EF4-FFF2-40B4-BE49-F238E27FC236}">
                <a16:creationId xmlns:a16="http://schemas.microsoft.com/office/drawing/2014/main" xmlns="" id="{B62AB17A-F00B-4022-B2B1-B28C9659D163}"/>
              </a:ext>
            </a:extLst>
          </p:cNvPr>
          <p:cNvSpPr>
            <a:spLocks noGrp="1"/>
          </p:cNvSpPr>
          <p:nvPr>
            <p:ph type="dt" sz="half" idx="10"/>
          </p:nvPr>
        </p:nvSpPr>
        <p:spPr/>
        <p:txBody>
          <a:bodyPr/>
          <a:lstStyle/>
          <a:p>
            <a:fld id="{75468297-1DED-4AAE-88BE-2B7B5D185F72}" type="datetimeFigureOut">
              <a:rPr lang="ar-DZ" smtClean="0"/>
              <a:pPr/>
              <a:t>21-08-1441</a:t>
            </a:fld>
            <a:endParaRPr lang="ar-DZ"/>
          </a:p>
        </p:txBody>
      </p:sp>
      <p:sp>
        <p:nvSpPr>
          <p:cNvPr id="8" name="عنصر نائب للتذييل 7">
            <a:extLst>
              <a:ext uri="{FF2B5EF4-FFF2-40B4-BE49-F238E27FC236}">
                <a16:creationId xmlns:a16="http://schemas.microsoft.com/office/drawing/2014/main" xmlns="" id="{24301365-A3D9-4BD5-A460-19507A870BA0}"/>
              </a:ext>
            </a:extLst>
          </p:cNvPr>
          <p:cNvSpPr>
            <a:spLocks noGrp="1"/>
          </p:cNvSpPr>
          <p:nvPr>
            <p:ph type="ftr" sz="quarter" idx="11"/>
          </p:nvPr>
        </p:nvSpPr>
        <p:spPr/>
        <p:txBody>
          <a:bodyPr/>
          <a:lstStyle/>
          <a:p>
            <a:endParaRPr lang="ar-DZ"/>
          </a:p>
        </p:txBody>
      </p:sp>
      <p:sp>
        <p:nvSpPr>
          <p:cNvPr id="9" name="عنصر نائب لرقم الشريحة 8">
            <a:extLst>
              <a:ext uri="{FF2B5EF4-FFF2-40B4-BE49-F238E27FC236}">
                <a16:creationId xmlns:a16="http://schemas.microsoft.com/office/drawing/2014/main" xmlns="" id="{9819D5E1-47AD-45B4-9DAA-BF4F8B264F97}"/>
              </a:ext>
            </a:extLst>
          </p:cNvPr>
          <p:cNvSpPr>
            <a:spLocks noGrp="1"/>
          </p:cNvSpPr>
          <p:nvPr>
            <p:ph type="sldNum" sz="quarter" idx="12"/>
          </p:nvPr>
        </p:nvSpPr>
        <p:spPr/>
        <p:txBody>
          <a:bodyPr/>
          <a:lstStyle/>
          <a:p>
            <a:fld id="{97B99356-D3DD-4B06-9C50-C95630D0BC35}" type="slidenum">
              <a:rPr lang="ar-DZ" smtClean="0"/>
              <a:pPr/>
              <a:t>‹N°›</a:t>
            </a:fld>
            <a:endParaRPr lang="ar-DZ"/>
          </a:p>
        </p:txBody>
      </p:sp>
    </p:spTree>
    <p:extLst>
      <p:ext uri="{BB962C8B-B14F-4D97-AF65-F5344CB8AC3E}">
        <p14:creationId xmlns:p14="http://schemas.microsoft.com/office/powerpoint/2010/main" xmlns="" val="37884905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xmlns="" id="{DF091284-E5B2-45A2-8485-6C5B354E90DF}"/>
              </a:ext>
            </a:extLst>
          </p:cNvPr>
          <p:cNvSpPr>
            <a:spLocks noGrp="1"/>
          </p:cNvSpPr>
          <p:nvPr>
            <p:ph type="title"/>
          </p:nvPr>
        </p:nvSpPr>
        <p:spPr/>
        <p:txBody>
          <a:bodyPr/>
          <a:lstStyle/>
          <a:p>
            <a:r>
              <a:rPr lang="ar-SA"/>
              <a:t>انقر لتحرير نمط عنوان الشكل الرئيسي</a:t>
            </a:r>
            <a:endParaRPr lang="ar-DZ"/>
          </a:p>
        </p:txBody>
      </p:sp>
      <p:sp>
        <p:nvSpPr>
          <p:cNvPr id="3" name="عنصر نائب للتاريخ 2">
            <a:extLst>
              <a:ext uri="{FF2B5EF4-FFF2-40B4-BE49-F238E27FC236}">
                <a16:creationId xmlns:a16="http://schemas.microsoft.com/office/drawing/2014/main" xmlns="" id="{98310AB5-3A1C-422C-9165-F870868E3871}"/>
              </a:ext>
            </a:extLst>
          </p:cNvPr>
          <p:cNvSpPr>
            <a:spLocks noGrp="1"/>
          </p:cNvSpPr>
          <p:nvPr>
            <p:ph type="dt" sz="half" idx="10"/>
          </p:nvPr>
        </p:nvSpPr>
        <p:spPr/>
        <p:txBody>
          <a:bodyPr/>
          <a:lstStyle/>
          <a:p>
            <a:fld id="{75468297-1DED-4AAE-88BE-2B7B5D185F72}" type="datetimeFigureOut">
              <a:rPr lang="ar-DZ" smtClean="0"/>
              <a:pPr/>
              <a:t>21-08-1441</a:t>
            </a:fld>
            <a:endParaRPr lang="ar-DZ"/>
          </a:p>
        </p:txBody>
      </p:sp>
      <p:sp>
        <p:nvSpPr>
          <p:cNvPr id="4" name="عنصر نائب للتذييل 3">
            <a:extLst>
              <a:ext uri="{FF2B5EF4-FFF2-40B4-BE49-F238E27FC236}">
                <a16:creationId xmlns:a16="http://schemas.microsoft.com/office/drawing/2014/main" xmlns="" id="{159E2C05-4E8B-49EB-BCA5-582365270A7D}"/>
              </a:ext>
            </a:extLst>
          </p:cNvPr>
          <p:cNvSpPr>
            <a:spLocks noGrp="1"/>
          </p:cNvSpPr>
          <p:nvPr>
            <p:ph type="ftr" sz="quarter" idx="11"/>
          </p:nvPr>
        </p:nvSpPr>
        <p:spPr/>
        <p:txBody>
          <a:bodyPr/>
          <a:lstStyle/>
          <a:p>
            <a:endParaRPr lang="ar-DZ"/>
          </a:p>
        </p:txBody>
      </p:sp>
      <p:sp>
        <p:nvSpPr>
          <p:cNvPr id="5" name="عنصر نائب لرقم الشريحة 4">
            <a:extLst>
              <a:ext uri="{FF2B5EF4-FFF2-40B4-BE49-F238E27FC236}">
                <a16:creationId xmlns:a16="http://schemas.microsoft.com/office/drawing/2014/main" xmlns="" id="{7A9D4C50-BC05-40DB-A21A-7F0DC91E5257}"/>
              </a:ext>
            </a:extLst>
          </p:cNvPr>
          <p:cNvSpPr>
            <a:spLocks noGrp="1"/>
          </p:cNvSpPr>
          <p:nvPr>
            <p:ph type="sldNum" sz="quarter" idx="12"/>
          </p:nvPr>
        </p:nvSpPr>
        <p:spPr/>
        <p:txBody>
          <a:bodyPr/>
          <a:lstStyle/>
          <a:p>
            <a:fld id="{97B99356-D3DD-4B06-9C50-C95630D0BC35}" type="slidenum">
              <a:rPr lang="ar-DZ" smtClean="0"/>
              <a:pPr/>
              <a:t>‹N°›</a:t>
            </a:fld>
            <a:endParaRPr lang="ar-DZ"/>
          </a:p>
        </p:txBody>
      </p:sp>
    </p:spTree>
    <p:extLst>
      <p:ext uri="{BB962C8B-B14F-4D97-AF65-F5344CB8AC3E}">
        <p14:creationId xmlns:p14="http://schemas.microsoft.com/office/powerpoint/2010/main" xmlns="" val="38447317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a:extLst>
              <a:ext uri="{FF2B5EF4-FFF2-40B4-BE49-F238E27FC236}">
                <a16:creationId xmlns:a16="http://schemas.microsoft.com/office/drawing/2014/main" xmlns="" id="{75EB7121-B5B9-4F2B-9401-958BD6FA375C}"/>
              </a:ext>
            </a:extLst>
          </p:cNvPr>
          <p:cNvSpPr>
            <a:spLocks noGrp="1"/>
          </p:cNvSpPr>
          <p:nvPr>
            <p:ph type="dt" sz="half" idx="10"/>
          </p:nvPr>
        </p:nvSpPr>
        <p:spPr/>
        <p:txBody>
          <a:bodyPr/>
          <a:lstStyle/>
          <a:p>
            <a:fld id="{75468297-1DED-4AAE-88BE-2B7B5D185F72}" type="datetimeFigureOut">
              <a:rPr lang="ar-DZ" smtClean="0"/>
              <a:pPr/>
              <a:t>21-08-1441</a:t>
            </a:fld>
            <a:endParaRPr lang="ar-DZ"/>
          </a:p>
        </p:txBody>
      </p:sp>
      <p:sp>
        <p:nvSpPr>
          <p:cNvPr id="3" name="عنصر نائب للتذييل 2">
            <a:extLst>
              <a:ext uri="{FF2B5EF4-FFF2-40B4-BE49-F238E27FC236}">
                <a16:creationId xmlns:a16="http://schemas.microsoft.com/office/drawing/2014/main" xmlns="" id="{155CFD95-A3EF-4464-B42B-4D1487386B08}"/>
              </a:ext>
            </a:extLst>
          </p:cNvPr>
          <p:cNvSpPr>
            <a:spLocks noGrp="1"/>
          </p:cNvSpPr>
          <p:nvPr>
            <p:ph type="ftr" sz="quarter" idx="11"/>
          </p:nvPr>
        </p:nvSpPr>
        <p:spPr/>
        <p:txBody>
          <a:bodyPr/>
          <a:lstStyle/>
          <a:p>
            <a:endParaRPr lang="ar-DZ"/>
          </a:p>
        </p:txBody>
      </p:sp>
      <p:sp>
        <p:nvSpPr>
          <p:cNvPr id="4" name="عنصر نائب لرقم الشريحة 3">
            <a:extLst>
              <a:ext uri="{FF2B5EF4-FFF2-40B4-BE49-F238E27FC236}">
                <a16:creationId xmlns:a16="http://schemas.microsoft.com/office/drawing/2014/main" xmlns="" id="{C81DFC7B-CC90-43D3-8AAF-F473EC5D26F3}"/>
              </a:ext>
            </a:extLst>
          </p:cNvPr>
          <p:cNvSpPr>
            <a:spLocks noGrp="1"/>
          </p:cNvSpPr>
          <p:nvPr>
            <p:ph type="sldNum" sz="quarter" idx="12"/>
          </p:nvPr>
        </p:nvSpPr>
        <p:spPr/>
        <p:txBody>
          <a:bodyPr/>
          <a:lstStyle/>
          <a:p>
            <a:fld id="{97B99356-D3DD-4B06-9C50-C95630D0BC35}" type="slidenum">
              <a:rPr lang="ar-DZ" smtClean="0"/>
              <a:pPr/>
              <a:t>‹N°›</a:t>
            </a:fld>
            <a:endParaRPr lang="ar-DZ"/>
          </a:p>
        </p:txBody>
      </p:sp>
    </p:spTree>
    <p:extLst>
      <p:ext uri="{BB962C8B-B14F-4D97-AF65-F5344CB8AC3E}">
        <p14:creationId xmlns:p14="http://schemas.microsoft.com/office/powerpoint/2010/main" xmlns="" val="422800493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مع تسمية توضيحية">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xmlns="" id="{416BD004-2F1F-4CE1-9AEE-372ABD0F6EBD}"/>
              </a:ext>
            </a:extLst>
          </p:cNvPr>
          <p:cNvSpPr>
            <a:spLocks noGrp="1"/>
          </p:cNvSpPr>
          <p:nvPr>
            <p:ph type="title"/>
          </p:nvPr>
        </p:nvSpPr>
        <p:spPr>
          <a:xfrm>
            <a:off x="839788" y="457200"/>
            <a:ext cx="3932237" cy="1600200"/>
          </a:xfrm>
        </p:spPr>
        <p:txBody>
          <a:bodyPr anchor="b"/>
          <a:lstStyle>
            <a:lvl1pPr>
              <a:defRPr sz="3200"/>
            </a:lvl1pPr>
          </a:lstStyle>
          <a:p>
            <a:r>
              <a:rPr lang="ar-SA"/>
              <a:t>انقر لتحرير نمط عنوان الشكل الرئيسي</a:t>
            </a:r>
            <a:endParaRPr lang="ar-DZ"/>
          </a:p>
        </p:txBody>
      </p:sp>
      <p:sp>
        <p:nvSpPr>
          <p:cNvPr id="3" name="عنصر نائب للمحتوى 2">
            <a:extLst>
              <a:ext uri="{FF2B5EF4-FFF2-40B4-BE49-F238E27FC236}">
                <a16:creationId xmlns:a16="http://schemas.microsoft.com/office/drawing/2014/main" xmlns="" id="{51BE1FCD-12BF-42B4-9A83-B2E222820F4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ar-DZ"/>
          </a:p>
        </p:txBody>
      </p:sp>
      <p:sp>
        <p:nvSpPr>
          <p:cNvPr id="4" name="عنصر نائب للنص 3">
            <a:extLst>
              <a:ext uri="{FF2B5EF4-FFF2-40B4-BE49-F238E27FC236}">
                <a16:creationId xmlns:a16="http://schemas.microsoft.com/office/drawing/2014/main" xmlns="" id="{496D4E34-95F5-4651-B553-8747BBF379D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ar-SA"/>
              <a:t>انقر لتحرير أنماط نص الشكل الرئيسي</a:t>
            </a:r>
          </a:p>
        </p:txBody>
      </p:sp>
      <p:sp>
        <p:nvSpPr>
          <p:cNvPr id="5" name="عنصر نائب للتاريخ 4">
            <a:extLst>
              <a:ext uri="{FF2B5EF4-FFF2-40B4-BE49-F238E27FC236}">
                <a16:creationId xmlns:a16="http://schemas.microsoft.com/office/drawing/2014/main" xmlns="" id="{7C5A53B5-66CC-4A21-B599-860B1E34E798}"/>
              </a:ext>
            </a:extLst>
          </p:cNvPr>
          <p:cNvSpPr>
            <a:spLocks noGrp="1"/>
          </p:cNvSpPr>
          <p:nvPr>
            <p:ph type="dt" sz="half" idx="10"/>
          </p:nvPr>
        </p:nvSpPr>
        <p:spPr/>
        <p:txBody>
          <a:bodyPr/>
          <a:lstStyle/>
          <a:p>
            <a:fld id="{75468297-1DED-4AAE-88BE-2B7B5D185F72}" type="datetimeFigureOut">
              <a:rPr lang="ar-DZ" smtClean="0"/>
              <a:pPr/>
              <a:t>21-08-1441</a:t>
            </a:fld>
            <a:endParaRPr lang="ar-DZ"/>
          </a:p>
        </p:txBody>
      </p:sp>
      <p:sp>
        <p:nvSpPr>
          <p:cNvPr id="6" name="عنصر نائب للتذييل 5">
            <a:extLst>
              <a:ext uri="{FF2B5EF4-FFF2-40B4-BE49-F238E27FC236}">
                <a16:creationId xmlns:a16="http://schemas.microsoft.com/office/drawing/2014/main" xmlns="" id="{3ADFD791-2A55-4A39-AD66-496467E7A1AC}"/>
              </a:ext>
            </a:extLst>
          </p:cNvPr>
          <p:cNvSpPr>
            <a:spLocks noGrp="1"/>
          </p:cNvSpPr>
          <p:nvPr>
            <p:ph type="ftr" sz="quarter" idx="11"/>
          </p:nvPr>
        </p:nvSpPr>
        <p:spPr/>
        <p:txBody>
          <a:bodyPr/>
          <a:lstStyle/>
          <a:p>
            <a:endParaRPr lang="ar-DZ"/>
          </a:p>
        </p:txBody>
      </p:sp>
      <p:sp>
        <p:nvSpPr>
          <p:cNvPr id="7" name="عنصر نائب لرقم الشريحة 6">
            <a:extLst>
              <a:ext uri="{FF2B5EF4-FFF2-40B4-BE49-F238E27FC236}">
                <a16:creationId xmlns:a16="http://schemas.microsoft.com/office/drawing/2014/main" xmlns="" id="{31B91DE6-F67E-412D-92C6-6368E9A87A5F}"/>
              </a:ext>
            </a:extLst>
          </p:cNvPr>
          <p:cNvSpPr>
            <a:spLocks noGrp="1"/>
          </p:cNvSpPr>
          <p:nvPr>
            <p:ph type="sldNum" sz="quarter" idx="12"/>
          </p:nvPr>
        </p:nvSpPr>
        <p:spPr/>
        <p:txBody>
          <a:bodyPr/>
          <a:lstStyle/>
          <a:p>
            <a:fld id="{97B99356-D3DD-4B06-9C50-C95630D0BC35}" type="slidenum">
              <a:rPr lang="ar-DZ" smtClean="0"/>
              <a:pPr/>
              <a:t>‹N°›</a:t>
            </a:fld>
            <a:endParaRPr lang="ar-DZ"/>
          </a:p>
        </p:txBody>
      </p:sp>
    </p:spTree>
    <p:extLst>
      <p:ext uri="{BB962C8B-B14F-4D97-AF65-F5344CB8AC3E}">
        <p14:creationId xmlns:p14="http://schemas.microsoft.com/office/powerpoint/2010/main" xmlns="" val="393965661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مع تسمية توضيحية">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xmlns="" id="{887D79E5-28F7-442A-98D5-FE444793087A}"/>
              </a:ext>
            </a:extLst>
          </p:cNvPr>
          <p:cNvSpPr>
            <a:spLocks noGrp="1"/>
          </p:cNvSpPr>
          <p:nvPr>
            <p:ph type="title"/>
          </p:nvPr>
        </p:nvSpPr>
        <p:spPr>
          <a:xfrm>
            <a:off x="839788" y="457200"/>
            <a:ext cx="3932237" cy="1600200"/>
          </a:xfrm>
        </p:spPr>
        <p:txBody>
          <a:bodyPr anchor="b"/>
          <a:lstStyle>
            <a:lvl1pPr>
              <a:defRPr sz="3200"/>
            </a:lvl1pPr>
          </a:lstStyle>
          <a:p>
            <a:r>
              <a:rPr lang="ar-SA"/>
              <a:t>انقر لتحرير نمط عنوان الشكل الرئيسي</a:t>
            </a:r>
            <a:endParaRPr lang="ar-DZ"/>
          </a:p>
        </p:txBody>
      </p:sp>
      <p:sp>
        <p:nvSpPr>
          <p:cNvPr id="3" name="عنصر نائب للصورة 2">
            <a:extLst>
              <a:ext uri="{FF2B5EF4-FFF2-40B4-BE49-F238E27FC236}">
                <a16:creationId xmlns:a16="http://schemas.microsoft.com/office/drawing/2014/main" xmlns="" id="{AB852040-967C-4CC6-9D28-5D3023A8117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DZ"/>
          </a:p>
        </p:txBody>
      </p:sp>
      <p:sp>
        <p:nvSpPr>
          <p:cNvPr id="4" name="عنصر نائب للنص 3">
            <a:extLst>
              <a:ext uri="{FF2B5EF4-FFF2-40B4-BE49-F238E27FC236}">
                <a16:creationId xmlns:a16="http://schemas.microsoft.com/office/drawing/2014/main" xmlns="" id="{46D434F1-5AF4-4D5B-97AD-186FBCDCD67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ar-SA"/>
              <a:t>انقر لتحرير أنماط نص الشكل الرئيسي</a:t>
            </a:r>
          </a:p>
        </p:txBody>
      </p:sp>
      <p:sp>
        <p:nvSpPr>
          <p:cNvPr id="5" name="عنصر نائب للتاريخ 4">
            <a:extLst>
              <a:ext uri="{FF2B5EF4-FFF2-40B4-BE49-F238E27FC236}">
                <a16:creationId xmlns:a16="http://schemas.microsoft.com/office/drawing/2014/main" xmlns="" id="{3C72032C-8179-48BB-95EE-5A6A5769A937}"/>
              </a:ext>
            </a:extLst>
          </p:cNvPr>
          <p:cNvSpPr>
            <a:spLocks noGrp="1"/>
          </p:cNvSpPr>
          <p:nvPr>
            <p:ph type="dt" sz="half" idx="10"/>
          </p:nvPr>
        </p:nvSpPr>
        <p:spPr/>
        <p:txBody>
          <a:bodyPr/>
          <a:lstStyle/>
          <a:p>
            <a:fld id="{75468297-1DED-4AAE-88BE-2B7B5D185F72}" type="datetimeFigureOut">
              <a:rPr lang="ar-DZ" smtClean="0"/>
              <a:pPr/>
              <a:t>21-08-1441</a:t>
            </a:fld>
            <a:endParaRPr lang="ar-DZ"/>
          </a:p>
        </p:txBody>
      </p:sp>
      <p:sp>
        <p:nvSpPr>
          <p:cNvPr id="6" name="عنصر نائب للتذييل 5">
            <a:extLst>
              <a:ext uri="{FF2B5EF4-FFF2-40B4-BE49-F238E27FC236}">
                <a16:creationId xmlns:a16="http://schemas.microsoft.com/office/drawing/2014/main" xmlns="" id="{A64EFAD4-22F0-46DE-911D-03C655A68A43}"/>
              </a:ext>
            </a:extLst>
          </p:cNvPr>
          <p:cNvSpPr>
            <a:spLocks noGrp="1"/>
          </p:cNvSpPr>
          <p:nvPr>
            <p:ph type="ftr" sz="quarter" idx="11"/>
          </p:nvPr>
        </p:nvSpPr>
        <p:spPr/>
        <p:txBody>
          <a:bodyPr/>
          <a:lstStyle/>
          <a:p>
            <a:endParaRPr lang="ar-DZ"/>
          </a:p>
        </p:txBody>
      </p:sp>
      <p:sp>
        <p:nvSpPr>
          <p:cNvPr id="7" name="عنصر نائب لرقم الشريحة 6">
            <a:extLst>
              <a:ext uri="{FF2B5EF4-FFF2-40B4-BE49-F238E27FC236}">
                <a16:creationId xmlns:a16="http://schemas.microsoft.com/office/drawing/2014/main" xmlns="" id="{5ED87204-7323-4504-B97E-4DFA14A781A8}"/>
              </a:ext>
            </a:extLst>
          </p:cNvPr>
          <p:cNvSpPr>
            <a:spLocks noGrp="1"/>
          </p:cNvSpPr>
          <p:nvPr>
            <p:ph type="sldNum" sz="quarter" idx="12"/>
          </p:nvPr>
        </p:nvSpPr>
        <p:spPr/>
        <p:txBody>
          <a:bodyPr/>
          <a:lstStyle/>
          <a:p>
            <a:fld id="{97B99356-D3DD-4B06-9C50-C95630D0BC35}" type="slidenum">
              <a:rPr lang="ar-DZ" smtClean="0"/>
              <a:pPr/>
              <a:t>‹N°›</a:t>
            </a:fld>
            <a:endParaRPr lang="ar-DZ"/>
          </a:p>
        </p:txBody>
      </p:sp>
    </p:spTree>
    <p:extLst>
      <p:ext uri="{BB962C8B-B14F-4D97-AF65-F5344CB8AC3E}">
        <p14:creationId xmlns:p14="http://schemas.microsoft.com/office/powerpoint/2010/main" xmlns="" val="418341975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عنوان 1">
            <a:extLst>
              <a:ext uri="{FF2B5EF4-FFF2-40B4-BE49-F238E27FC236}">
                <a16:creationId xmlns:a16="http://schemas.microsoft.com/office/drawing/2014/main" xmlns="" id="{090D6C30-8200-44DD-ADCE-EE54719CAF9D}"/>
              </a:ext>
            </a:extLst>
          </p:cNvPr>
          <p:cNvSpPr>
            <a:spLocks noGrp="1"/>
          </p:cNvSpPr>
          <p:nvPr>
            <p:ph type="title"/>
          </p:nvPr>
        </p:nvSpPr>
        <p:spPr>
          <a:xfrm>
            <a:off x="838200" y="365125"/>
            <a:ext cx="10515600" cy="1325563"/>
          </a:xfrm>
          <a:prstGeom prst="rect">
            <a:avLst/>
          </a:prstGeom>
        </p:spPr>
        <p:txBody>
          <a:bodyPr vert="horz" lIns="91440" tIns="45720" rIns="91440" bIns="45720" rtlCol="1" anchor="ctr">
            <a:normAutofit/>
          </a:bodyPr>
          <a:lstStyle/>
          <a:p>
            <a:r>
              <a:rPr lang="ar-SA"/>
              <a:t>انقر لتحرير نمط عنوان الشكل الرئيسي</a:t>
            </a:r>
            <a:endParaRPr lang="ar-DZ"/>
          </a:p>
        </p:txBody>
      </p:sp>
      <p:sp>
        <p:nvSpPr>
          <p:cNvPr id="3" name="عنصر نائب للنص 2">
            <a:extLst>
              <a:ext uri="{FF2B5EF4-FFF2-40B4-BE49-F238E27FC236}">
                <a16:creationId xmlns:a16="http://schemas.microsoft.com/office/drawing/2014/main" xmlns="" id="{D7830978-4A19-4D39-A748-A2E2A3FF0895}"/>
              </a:ext>
            </a:extLst>
          </p:cNvPr>
          <p:cNvSpPr>
            <a:spLocks noGrp="1"/>
          </p:cNvSpPr>
          <p:nvPr>
            <p:ph type="body" idx="1"/>
          </p:nvPr>
        </p:nvSpPr>
        <p:spPr>
          <a:xfrm>
            <a:off x="838200" y="1825625"/>
            <a:ext cx="10515600" cy="4351338"/>
          </a:xfrm>
          <a:prstGeom prst="rect">
            <a:avLst/>
          </a:prstGeom>
        </p:spPr>
        <p:txBody>
          <a:bodyPr vert="horz" lIns="91440" tIns="45720" rIns="91440" bIns="45720" rtlCol="1">
            <a:normAutofit/>
          </a:body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ar-DZ"/>
          </a:p>
        </p:txBody>
      </p:sp>
      <p:sp>
        <p:nvSpPr>
          <p:cNvPr id="4" name="عنصر نائب للتاريخ 3">
            <a:extLst>
              <a:ext uri="{FF2B5EF4-FFF2-40B4-BE49-F238E27FC236}">
                <a16:creationId xmlns:a16="http://schemas.microsoft.com/office/drawing/2014/main" xmlns="" id="{ED31A187-3266-439A-B1FD-4D2F4F1E5512}"/>
              </a:ext>
            </a:extLst>
          </p:cNvPr>
          <p:cNvSpPr>
            <a:spLocks noGrp="1"/>
          </p:cNvSpPr>
          <p:nvPr>
            <p:ph type="dt" sz="half" idx="2"/>
          </p:nvPr>
        </p:nvSpPr>
        <p:spPr>
          <a:xfrm>
            <a:off x="8610600" y="6356350"/>
            <a:ext cx="27432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75468297-1DED-4AAE-88BE-2B7B5D185F72}" type="datetimeFigureOut">
              <a:rPr lang="ar-DZ" smtClean="0"/>
              <a:pPr/>
              <a:t>21-08-1441</a:t>
            </a:fld>
            <a:endParaRPr lang="ar-DZ"/>
          </a:p>
        </p:txBody>
      </p:sp>
      <p:sp>
        <p:nvSpPr>
          <p:cNvPr id="5" name="عنصر نائب للتذييل 4">
            <a:extLst>
              <a:ext uri="{FF2B5EF4-FFF2-40B4-BE49-F238E27FC236}">
                <a16:creationId xmlns:a16="http://schemas.microsoft.com/office/drawing/2014/main" xmlns="" id="{88BB1FE7-71EC-4F96-9739-A0C7F5F1676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ar-DZ"/>
          </a:p>
        </p:txBody>
      </p:sp>
      <p:sp>
        <p:nvSpPr>
          <p:cNvPr id="6" name="عنصر نائب لرقم الشريحة 5">
            <a:extLst>
              <a:ext uri="{FF2B5EF4-FFF2-40B4-BE49-F238E27FC236}">
                <a16:creationId xmlns:a16="http://schemas.microsoft.com/office/drawing/2014/main" xmlns="" id="{B85C7E0B-CB9A-4E1B-B0C9-47417CBBCFF8}"/>
              </a:ext>
            </a:extLst>
          </p:cNvPr>
          <p:cNvSpPr>
            <a:spLocks noGrp="1"/>
          </p:cNvSpPr>
          <p:nvPr>
            <p:ph type="sldNum" sz="quarter" idx="4"/>
          </p:nvPr>
        </p:nvSpPr>
        <p:spPr>
          <a:xfrm>
            <a:off x="838200" y="6356350"/>
            <a:ext cx="27432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97B99356-D3DD-4B06-9C50-C95630D0BC35}" type="slidenum">
              <a:rPr lang="ar-DZ" smtClean="0"/>
              <a:pPr/>
              <a:t>‹N°›</a:t>
            </a:fld>
            <a:endParaRPr lang="ar-DZ"/>
          </a:p>
        </p:txBody>
      </p:sp>
    </p:spTree>
    <p:extLst>
      <p:ext uri="{BB962C8B-B14F-4D97-AF65-F5344CB8AC3E}">
        <p14:creationId xmlns:p14="http://schemas.microsoft.com/office/powerpoint/2010/main" xmlns="" val="106147706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r" defTabSz="914400" rtl="1"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r" defTabSz="914400" rtl="1"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r" defTabSz="914400" rtl="1"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r" defTabSz="914400" rtl="1"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ar-DZ"/>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xmlns="" id="{CC0B3620-1A2A-4D89-8482-FC59031DC2CC}"/>
              </a:ext>
            </a:extLst>
          </p:cNvPr>
          <p:cNvSpPr>
            <a:spLocks noGrp="1"/>
          </p:cNvSpPr>
          <p:nvPr>
            <p:ph type="title"/>
          </p:nvPr>
        </p:nvSpPr>
        <p:spPr>
          <a:xfrm>
            <a:off x="611944" y="2222060"/>
            <a:ext cx="10993902" cy="4375687"/>
          </a:xfrm>
          <a:ln>
            <a:solidFill>
              <a:schemeClr val="bg1"/>
            </a:solidFill>
          </a:ln>
        </p:spPr>
        <p:txBody>
          <a:bodyPr/>
          <a:lstStyle/>
          <a:p>
            <a:r>
              <a:rPr lang="ar-SA" b="1" i="1" u="sng" dirty="0">
                <a:solidFill>
                  <a:srgbClr val="FF0000"/>
                </a:solidFill>
                <a:effectLst>
                  <a:outerShdw blurRad="38100" dist="38100" dir="2700000" algn="tl">
                    <a:srgbClr val="000000">
                      <a:alpha val="43137"/>
                    </a:srgbClr>
                  </a:outerShdw>
                </a:effectLst>
              </a:rPr>
              <a:t>من اعداد الطلبة:</a:t>
            </a:r>
            <a:r>
              <a:rPr lang="ar-SA" dirty="0"/>
              <a:t/>
            </a:r>
            <a:br>
              <a:rPr lang="ar-SA" dirty="0"/>
            </a:br>
            <a:r>
              <a:rPr lang="ar-SA" b="1" dirty="0">
                <a:solidFill>
                  <a:srgbClr val="FF0000"/>
                </a:solidFill>
              </a:rPr>
              <a:t>*</a:t>
            </a:r>
            <a:r>
              <a:rPr lang="ar-SA" dirty="0"/>
              <a:t> </a:t>
            </a:r>
            <a:r>
              <a:rPr lang="ar-SA" b="1" i="1" dirty="0">
                <a:solidFill>
                  <a:schemeClr val="bg2">
                    <a:lumMod val="10000"/>
                  </a:schemeClr>
                </a:solidFill>
              </a:rPr>
              <a:t>بلمبروك اسماء</a:t>
            </a:r>
            <a:r>
              <a:rPr lang="ar-SA" b="1" i="1" dirty="0">
                <a:solidFill>
                  <a:schemeClr val="accent1">
                    <a:lumMod val="75000"/>
                  </a:schemeClr>
                </a:solidFill>
              </a:rPr>
              <a:t>                               </a:t>
            </a:r>
            <a:r>
              <a:rPr lang="ar-SA" b="1" i="1" u="sng" dirty="0">
                <a:solidFill>
                  <a:srgbClr val="FF0000"/>
                </a:solidFill>
                <a:effectLst>
                  <a:outerShdw blurRad="38100" dist="38100" dir="2700000" algn="tl">
                    <a:srgbClr val="000000">
                      <a:alpha val="43137"/>
                    </a:srgbClr>
                  </a:outerShdw>
                </a:effectLst>
              </a:rPr>
              <a:t>الفوج: </a:t>
            </a:r>
            <a:r>
              <a:rPr lang="ar-SA" b="1" i="1" dirty="0">
                <a:solidFill>
                  <a:schemeClr val="bg2">
                    <a:lumMod val="10000"/>
                  </a:schemeClr>
                </a:solidFill>
              </a:rPr>
              <a:t>04</a:t>
            </a:r>
            <a:r>
              <a:rPr lang="ar-SA" dirty="0"/>
              <a:t/>
            </a:r>
            <a:br>
              <a:rPr lang="ar-SA" dirty="0"/>
            </a:br>
            <a:r>
              <a:rPr lang="ar-SA" b="1" dirty="0">
                <a:solidFill>
                  <a:srgbClr val="FF0000"/>
                </a:solidFill>
              </a:rPr>
              <a:t>*</a:t>
            </a:r>
            <a:r>
              <a:rPr lang="ar-SA" dirty="0"/>
              <a:t> </a:t>
            </a:r>
            <a:r>
              <a:rPr lang="ar-SA" b="1" i="1" dirty="0">
                <a:solidFill>
                  <a:schemeClr val="bg2">
                    <a:lumMod val="10000"/>
                  </a:schemeClr>
                </a:solidFill>
              </a:rPr>
              <a:t>قيدوام ريحان سندس  </a:t>
            </a:r>
            <a:br>
              <a:rPr lang="ar-SA" b="1" i="1" dirty="0">
                <a:solidFill>
                  <a:schemeClr val="bg2">
                    <a:lumMod val="10000"/>
                  </a:schemeClr>
                </a:solidFill>
              </a:rPr>
            </a:br>
            <a:r>
              <a:rPr lang="ar-SA" b="1" dirty="0">
                <a:solidFill>
                  <a:srgbClr val="FF0000"/>
                </a:solidFill>
              </a:rPr>
              <a:t>* </a:t>
            </a:r>
            <a:r>
              <a:rPr lang="ar-SA" b="1" dirty="0">
                <a:solidFill>
                  <a:schemeClr val="bg2">
                    <a:lumMod val="10000"/>
                  </a:schemeClr>
                </a:solidFill>
              </a:rPr>
              <a:t>حسيني مهدي</a:t>
            </a:r>
            <a:r>
              <a:rPr lang="ar-SA" b="1" i="1" dirty="0">
                <a:solidFill>
                  <a:schemeClr val="bg2">
                    <a:lumMod val="10000"/>
                  </a:schemeClr>
                </a:solidFill>
              </a:rPr>
              <a:t>             </a:t>
            </a:r>
            <a:r>
              <a:rPr lang="ar-DZ" b="1" i="1" dirty="0" smtClean="0">
                <a:solidFill>
                  <a:schemeClr val="bg2">
                    <a:lumMod val="10000"/>
                  </a:schemeClr>
                </a:solidFill>
              </a:rPr>
              <a:t/>
            </a:r>
            <a:br>
              <a:rPr lang="ar-DZ" b="1" i="1" dirty="0" smtClean="0">
                <a:solidFill>
                  <a:schemeClr val="bg2">
                    <a:lumMod val="10000"/>
                  </a:schemeClr>
                </a:solidFill>
              </a:rPr>
            </a:br>
            <a:r>
              <a:rPr lang="ar-DZ" b="1" i="1" dirty="0" smtClean="0">
                <a:solidFill>
                  <a:schemeClr val="bg2">
                    <a:lumMod val="10000"/>
                  </a:schemeClr>
                </a:solidFill>
              </a:rPr>
              <a:t> </a:t>
            </a:r>
            <a:r>
              <a:rPr lang="ar-DZ" b="1" i="1" dirty="0" smtClean="0">
                <a:solidFill>
                  <a:schemeClr val="bg2">
                    <a:lumMod val="10000"/>
                  </a:schemeClr>
                </a:solidFill>
              </a:rPr>
              <a:t>         </a:t>
            </a:r>
            <a:r>
              <a:rPr lang="ar-SA" b="1" i="1" dirty="0" smtClean="0">
                <a:solidFill>
                  <a:schemeClr val="bg2">
                    <a:lumMod val="10000"/>
                  </a:schemeClr>
                </a:solidFill>
              </a:rPr>
              <a:t> </a:t>
            </a:r>
            <a:r>
              <a:rPr lang="ar-DZ" b="1" i="1" u="sng" dirty="0" smtClean="0">
                <a:solidFill>
                  <a:srgbClr val="FF0000"/>
                </a:solidFill>
              </a:rPr>
              <a:t>التخصص:</a:t>
            </a:r>
            <a:r>
              <a:rPr lang="ar-DZ" b="1" i="1" dirty="0" smtClean="0"/>
              <a:t>السنة الثالثة </a:t>
            </a:r>
            <a:r>
              <a:rPr lang="ar-DZ" b="1" i="1" smtClean="0"/>
              <a:t>ليسانس محاسبة وجباية</a:t>
            </a:r>
            <a:r>
              <a:rPr lang="ar-SA" b="1" i="1" u="sng" dirty="0" smtClean="0">
                <a:solidFill>
                  <a:srgbClr val="FF0000"/>
                </a:solidFill>
              </a:rPr>
              <a:t>          </a:t>
            </a:r>
            <a:endParaRPr lang="ar-DZ" b="1" i="1" u="sng" dirty="0">
              <a:solidFill>
                <a:srgbClr val="FF0000"/>
              </a:solidFill>
            </a:endParaRPr>
          </a:p>
        </p:txBody>
      </p:sp>
      <p:sp>
        <p:nvSpPr>
          <p:cNvPr id="3" name="مستطيل 2">
            <a:extLst>
              <a:ext uri="{FF2B5EF4-FFF2-40B4-BE49-F238E27FC236}">
                <a16:creationId xmlns:a16="http://schemas.microsoft.com/office/drawing/2014/main" xmlns="" id="{5F44C45A-2EB8-4FD3-9381-88A1FFDA39A6}"/>
              </a:ext>
            </a:extLst>
          </p:cNvPr>
          <p:cNvSpPr/>
          <p:nvPr/>
        </p:nvSpPr>
        <p:spPr>
          <a:xfrm>
            <a:off x="1457179" y="112541"/>
            <a:ext cx="10227212" cy="2194560"/>
          </a:xfrm>
          <a:prstGeom prst="rect">
            <a:avLst/>
          </a:prstGeom>
          <a:ln>
            <a:solidFill>
              <a:schemeClr val="bg1"/>
            </a:solidFill>
          </a:ln>
        </p:spPr>
        <p:style>
          <a:lnRef idx="2">
            <a:schemeClr val="accent6"/>
          </a:lnRef>
          <a:fillRef idx="1">
            <a:schemeClr val="lt1"/>
          </a:fillRef>
          <a:effectRef idx="0">
            <a:schemeClr val="accent6"/>
          </a:effectRef>
          <a:fontRef idx="minor">
            <a:schemeClr val="dk1"/>
          </a:fontRef>
        </p:style>
        <p:txBody>
          <a:bodyPr rtlCol="1" anchor="ctr"/>
          <a:lstStyle/>
          <a:p>
            <a:pPr algn="ctr"/>
            <a:r>
              <a:rPr lang="ar-SA" sz="8800" b="1" i="1" dirty="0">
                <a:ln w="0"/>
                <a:solidFill>
                  <a:srgbClr val="FF0000"/>
                </a:solidFill>
                <a:effectLst>
                  <a:outerShdw blurRad="38100" dist="38100" dir="2700000" algn="tl">
                    <a:srgbClr val="000000">
                      <a:alpha val="43137"/>
                    </a:srgbClr>
                  </a:outerShdw>
                </a:effectLst>
              </a:rPr>
              <a:t>بحث حول:</a:t>
            </a:r>
          </a:p>
          <a:p>
            <a:pPr algn="ctr"/>
            <a:r>
              <a:rPr lang="ar-SA" sz="4800" b="1" i="1" dirty="0">
                <a:ln w="0"/>
                <a:solidFill>
                  <a:schemeClr val="bg2">
                    <a:lumMod val="10000"/>
                  </a:schemeClr>
                </a:solidFill>
                <a:effectLst>
                  <a:outerShdw blurRad="38100" dist="38100" dir="2700000" algn="tl">
                    <a:srgbClr val="000000">
                      <a:alpha val="43137"/>
                    </a:srgbClr>
                  </a:outerShdw>
                </a:effectLst>
              </a:rPr>
              <a:t>الائتمان الايجاري</a:t>
            </a:r>
            <a:endParaRPr lang="ar-DZ" sz="4800" b="1" i="1" dirty="0">
              <a:ln w="6600">
                <a:solidFill>
                  <a:schemeClr val="accent2"/>
                </a:solidFill>
                <a:prstDash val="solid"/>
              </a:ln>
              <a:solidFill>
                <a:schemeClr val="bg2">
                  <a:lumMod val="10000"/>
                </a:schemeClr>
              </a:solidFill>
              <a:effectLst>
                <a:outerShdw blurRad="38100" dist="38100" dir="2700000" algn="tl">
                  <a:srgbClr val="000000">
                    <a:alpha val="43137"/>
                  </a:srgbClr>
                </a:outerShdw>
              </a:effectLst>
            </a:endParaRPr>
          </a:p>
        </p:txBody>
      </p:sp>
      <p:sp>
        <p:nvSpPr>
          <p:cNvPr id="4" name="مستطيل 3">
            <a:extLst>
              <a:ext uri="{FF2B5EF4-FFF2-40B4-BE49-F238E27FC236}">
                <a16:creationId xmlns:a16="http://schemas.microsoft.com/office/drawing/2014/main" xmlns="" id="{84F88C6D-7C79-46C3-97F8-5C2DB0C25129}"/>
              </a:ext>
            </a:extLst>
          </p:cNvPr>
          <p:cNvSpPr/>
          <p:nvPr/>
        </p:nvSpPr>
        <p:spPr>
          <a:xfrm>
            <a:off x="6003635" y="2967335"/>
            <a:ext cx="184730" cy="923330"/>
          </a:xfrm>
          <a:prstGeom prst="rect">
            <a:avLst/>
          </a:prstGeom>
          <a:noFill/>
        </p:spPr>
        <p:txBody>
          <a:bodyPr wrap="none" lIns="91440" tIns="45720" rIns="91440" bIns="45720">
            <a:spAutoFit/>
          </a:bodyPr>
          <a:lstStyle/>
          <a:p>
            <a:pPr algn="ctr"/>
            <a:endParaRPr lang="ar-DZ" sz="5400" b="1" cap="none" spc="0" dirty="0">
              <a:ln w="6600">
                <a:solidFill>
                  <a:schemeClr val="accent2"/>
                </a:solidFill>
                <a:prstDash val="solid"/>
              </a:ln>
              <a:solidFill>
                <a:srgbClr val="FFFFFF"/>
              </a:solidFill>
              <a:effectLst>
                <a:outerShdw dist="38100" dir="2700000" algn="tl" rotWithShape="0">
                  <a:schemeClr val="accent2"/>
                </a:outerShdw>
              </a:effectLst>
            </a:endParaRPr>
          </a:p>
        </p:txBody>
      </p:sp>
    </p:spTree>
    <p:extLst>
      <p:ext uri="{BB962C8B-B14F-4D97-AF65-F5344CB8AC3E}">
        <p14:creationId xmlns:p14="http://schemas.microsoft.com/office/powerpoint/2010/main" xmlns="" val="210483746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xmlns="" id="{57EBBDBE-1359-4896-A7D7-DCD82BB24AE3}"/>
              </a:ext>
            </a:extLst>
          </p:cNvPr>
          <p:cNvSpPr>
            <a:spLocks noGrp="1"/>
          </p:cNvSpPr>
          <p:nvPr>
            <p:ph type="title"/>
          </p:nvPr>
        </p:nvSpPr>
        <p:spPr>
          <a:xfrm>
            <a:off x="1330569" y="0"/>
            <a:ext cx="10515600" cy="647749"/>
          </a:xfrm>
        </p:spPr>
        <p:txBody>
          <a:bodyPr>
            <a:normAutofit fontScale="90000"/>
          </a:bodyPr>
          <a:lstStyle/>
          <a:p>
            <a:r>
              <a:rPr lang="ar-SA" dirty="0">
                <a:solidFill>
                  <a:srgbClr val="FF0000"/>
                </a:solidFill>
              </a:rPr>
              <a:t>المطلب2: مراحل الائتمان الايجاري</a:t>
            </a:r>
            <a:endParaRPr lang="ar-DZ" dirty="0">
              <a:solidFill>
                <a:srgbClr val="FF0000"/>
              </a:solidFill>
            </a:endParaRPr>
          </a:p>
        </p:txBody>
      </p:sp>
      <p:sp>
        <p:nvSpPr>
          <p:cNvPr id="3" name="شكل بيضاوي 2">
            <a:extLst>
              <a:ext uri="{FF2B5EF4-FFF2-40B4-BE49-F238E27FC236}">
                <a16:creationId xmlns:a16="http://schemas.microsoft.com/office/drawing/2014/main" xmlns="" id="{5AC60D5D-3091-4A86-91F9-54B638B73016}"/>
              </a:ext>
            </a:extLst>
          </p:cNvPr>
          <p:cNvSpPr/>
          <p:nvPr/>
        </p:nvSpPr>
        <p:spPr>
          <a:xfrm>
            <a:off x="7535594" y="626015"/>
            <a:ext cx="4656406" cy="2602523"/>
          </a:xfrm>
          <a:prstGeom prst="ellipse">
            <a:avLst/>
          </a:prstGeom>
          <a:ln>
            <a:solidFill>
              <a:srgbClr val="7030A0"/>
            </a:solidFill>
          </a:ln>
        </p:spPr>
        <p:style>
          <a:lnRef idx="2">
            <a:schemeClr val="accent6"/>
          </a:lnRef>
          <a:fillRef idx="1">
            <a:schemeClr val="lt1"/>
          </a:fillRef>
          <a:effectRef idx="0">
            <a:schemeClr val="accent6"/>
          </a:effectRef>
          <a:fontRef idx="minor">
            <a:schemeClr val="dk1"/>
          </a:fontRef>
        </p:style>
        <p:txBody>
          <a:bodyPr rtlCol="1" anchor="ctr"/>
          <a:lstStyle/>
          <a:p>
            <a:pPr algn="ctr"/>
            <a:r>
              <a:rPr lang="ar-SA" b="1" i="1" u="sng" dirty="0">
                <a:solidFill>
                  <a:srgbClr val="00B050"/>
                </a:solidFill>
                <a:effectLst>
                  <a:outerShdw blurRad="38100" dist="38100" dir="2700000" algn="tl">
                    <a:srgbClr val="000000">
                      <a:alpha val="43137"/>
                    </a:srgbClr>
                  </a:outerShdw>
                </a:effectLst>
              </a:rPr>
              <a:t>المرحلة الأولى:</a:t>
            </a:r>
          </a:p>
          <a:p>
            <a:pPr algn="ctr"/>
            <a:r>
              <a:rPr lang="ar-SA" b="1" dirty="0">
                <a:solidFill>
                  <a:schemeClr val="tx1"/>
                </a:solidFill>
              </a:rPr>
              <a:t>انجاز عملية الشراء وفي أغلب الأحيان، يجري الشراء ليس بهدف الشراء فقط ولكن شراء الأصل من أجل تأجيره فيما بعد وهذا بتدخل ثلاثة أشخاص، حيث تشتري مؤسسة الائتمان الإيجاري الأصل من المورد لتؤجره إلى المستأجر.</a:t>
            </a:r>
            <a:endParaRPr lang="ar-SA" b="1" dirty="0">
              <a:solidFill>
                <a:srgbClr val="00B050"/>
              </a:solidFill>
            </a:endParaRPr>
          </a:p>
        </p:txBody>
      </p:sp>
      <p:sp>
        <p:nvSpPr>
          <p:cNvPr id="5" name="شكل بيضاوي 4">
            <a:extLst>
              <a:ext uri="{FF2B5EF4-FFF2-40B4-BE49-F238E27FC236}">
                <a16:creationId xmlns:a16="http://schemas.microsoft.com/office/drawing/2014/main" xmlns="" id="{CA077BF8-2489-4F5A-B2BA-2F66D31C8BB2}"/>
              </a:ext>
            </a:extLst>
          </p:cNvPr>
          <p:cNvSpPr/>
          <p:nvPr/>
        </p:nvSpPr>
        <p:spPr>
          <a:xfrm>
            <a:off x="173501" y="647749"/>
            <a:ext cx="5584874" cy="2602523"/>
          </a:xfrm>
          <a:prstGeom prst="ellipse">
            <a:avLst/>
          </a:prstGeom>
          <a:ln>
            <a:solidFill>
              <a:srgbClr val="7030A0"/>
            </a:solidFill>
          </a:ln>
        </p:spPr>
        <p:style>
          <a:lnRef idx="2">
            <a:schemeClr val="accent6"/>
          </a:lnRef>
          <a:fillRef idx="1">
            <a:schemeClr val="lt1"/>
          </a:fillRef>
          <a:effectRef idx="0">
            <a:schemeClr val="accent6"/>
          </a:effectRef>
          <a:fontRef idx="minor">
            <a:schemeClr val="dk1"/>
          </a:fontRef>
        </p:style>
        <p:txBody>
          <a:bodyPr rtlCol="1" anchor="ctr"/>
          <a:lstStyle/>
          <a:p>
            <a:pPr algn="ctr"/>
            <a:r>
              <a:rPr lang="ar-SA" b="1" i="1" u="sng" dirty="0">
                <a:solidFill>
                  <a:srgbClr val="00B050"/>
                </a:solidFill>
                <a:effectLst>
                  <a:outerShdw blurRad="38100" dist="38100" dir="2700000" algn="tl">
                    <a:srgbClr val="000000">
                      <a:alpha val="43137"/>
                    </a:srgbClr>
                  </a:outerShdw>
                </a:effectLst>
              </a:rPr>
              <a:t>المرحلة الثانية:</a:t>
            </a:r>
          </a:p>
          <a:p>
            <a:pPr algn="ctr"/>
            <a:r>
              <a:rPr lang="ar-SA" b="1" dirty="0">
                <a:solidFill>
                  <a:schemeClr val="tx1"/>
                </a:solidFill>
              </a:rPr>
              <a:t>تأجير الأصل تطبيقا للأحكام المرتبطة بالائتمان الايجاري يسلم المؤجر للمستأجر الأصل الذي يريد تأجيره، فيمكنه من حيازته بسهولة خلال مدة التأجير ويمنحه ضمان ضد المشاكل الناجمة عن حيازة الأصل المؤجر، وبالمقابل لا يوجد أي ضمان من طرف المستأجر لتأمين استعمالا لأصل فيما بعد. </a:t>
            </a:r>
            <a:endParaRPr lang="ar-DZ" b="1" dirty="0">
              <a:solidFill>
                <a:schemeClr val="tx1"/>
              </a:solidFill>
            </a:endParaRPr>
          </a:p>
        </p:txBody>
      </p:sp>
      <p:sp>
        <p:nvSpPr>
          <p:cNvPr id="7" name="شكل بيضاوي 6">
            <a:extLst>
              <a:ext uri="{FF2B5EF4-FFF2-40B4-BE49-F238E27FC236}">
                <a16:creationId xmlns:a16="http://schemas.microsoft.com/office/drawing/2014/main" xmlns="" id="{160BABCD-193E-4B8B-B523-9BC262668055}"/>
              </a:ext>
            </a:extLst>
          </p:cNvPr>
          <p:cNvSpPr/>
          <p:nvPr/>
        </p:nvSpPr>
        <p:spPr>
          <a:xfrm>
            <a:off x="1017563" y="3228538"/>
            <a:ext cx="10156874" cy="2954211"/>
          </a:xfrm>
          <a:prstGeom prst="ellipse">
            <a:avLst/>
          </a:prstGeom>
          <a:ln>
            <a:solidFill>
              <a:srgbClr val="7030A0"/>
            </a:solidFill>
          </a:ln>
        </p:spPr>
        <p:style>
          <a:lnRef idx="2">
            <a:schemeClr val="accent6"/>
          </a:lnRef>
          <a:fillRef idx="1">
            <a:schemeClr val="lt1"/>
          </a:fillRef>
          <a:effectRef idx="0">
            <a:schemeClr val="accent6"/>
          </a:effectRef>
          <a:fontRef idx="minor">
            <a:schemeClr val="dk1"/>
          </a:fontRef>
        </p:style>
        <p:txBody>
          <a:bodyPr rtlCol="1" anchor="ctr"/>
          <a:lstStyle/>
          <a:p>
            <a:pPr algn="ctr"/>
            <a:r>
              <a:rPr lang="ar-SA" b="1" i="1" u="sng" dirty="0">
                <a:solidFill>
                  <a:srgbClr val="00B050"/>
                </a:solidFill>
                <a:effectLst>
                  <a:outerShdw blurRad="38100" dist="38100" dir="2700000" algn="tl">
                    <a:srgbClr val="000000">
                      <a:alpha val="43137"/>
                    </a:srgbClr>
                  </a:outerShdw>
                </a:effectLst>
              </a:rPr>
              <a:t>المرحلة الثالثة:</a:t>
            </a:r>
          </a:p>
          <a:p>
            <a:pPr algn="ctr"/>
            <a:r>
              <a:rPr lang="ar-SA" b="1" dirty="0">
                <a:solidFill>
                  <a:schemeClr val="tx1"/>
                </a:solidFill>
              </a:rPr>
              <a:t>انقضاء عملية القرض الايجاري وتدعى بمرحلة الخيار بحيث في نهاية مدة التأجير المقدرة في العقد يجد   المستأجر نفسه أمام ثلاثة خيارات:</a:t>
            </a:r>
          </a:p>
          <a:p>
            <a:pPr marL="285750" indent="-285750">
              <a:buFont typeface="Wingdings" panose="05000000000000000000" pitchFamily="2" charset="2"/>
              <a:buChar char="v"/>
            </a:pPr>
            <a:r>
              <a:rPr lang="ar-SA" b="1" dirty="0">
                <a:solidFill>
                  <a:schemeClr val="tx1"/>
                </a:solidFill>
              </a:rPr>
              <a:t>رفع خيار الشراء المنصوص عليه في العقد مقابل دفع القيمة المتبقية المالية للمؤجر وتمثل عادة 1% الى 6% من سعر الشراء، وبالتالي اكتساب الأصل والتمتع بالملكية التامة.</a:t>
            </a:r>
          </a:p>
          <a:p>
            <a:pPr marL="285750" indent="-285750">
              <a:buFont typeface="Wingdings" panose="05000000000000000000" pitchFamily="2" charset="2"/>
              <a:buChar char="v"/>
            </a:pPr>
            <a:r>
              <a:rPr lang="ar-SA" b="1" dirty="0">
                <a:solidFill>
                  <a:schemeClr val="tx1"/>
                </a:solidFill>
              </a:rPr>
              <a:t>إعادة الأصل إلى المؤجر الذي بدوره يبحث عن مستأجر آخر أو يبيع الأصل في سوق التجهيزات المستعملة أو حتى إعادته إلى المورد بعد موافقة هذا الأخير. </a:t>
            </a:r>
          </a:p>
          <a:p>
            <a:pPr marL="285750" indent="-285750">
              <a:buFont typeface="Wingdings" panose="05000000000000000000" pitchFamily="2" charset="2"/>
              <a:buChar char="v"/>
            </a:pPr>
            <a:r>
              <a:rPr lang="ar-SA" b="1" dirty="0">
                <a:solidFill>
                  <a:schemeClr val="tx1"/>
                </a:solidFill>
              </a:rPr>
              <a:t>طلب تجديد العقد والتفاوض مع المؤجر لتسديد اقساط اقل من المدفوعة سابقا. </a:t>
            </a:r>
            <a:r>
              <a:rPr lang="ar-SA" sz="2000" b="1" baseline="30000" dirty="0">
                <a:solidFill>
                  <a:schemeClr val="tx1"/>
                </a:solidFill>
              </a:rPr>
              <a:t>1</a:t>
            </a:r>
            <a:endParaRPr lang="ar-DZ" sz="2000" b="1" baseline="30000" dirty="0">
              <a:solidFill>
                <a:schemeClr val="tx1"/>
              </a:solidFill>
            </a:endParaRPr>
          </a:p>
        </p:txBody>
      </p:sp>
      <p:sp>
        <p:nvSpPr>
          <p:cNvPr id="4" name="مستطيل 3">
            <a:extLst>
              <a:ext uri="{FF2B5EF4-FFF2-40B4-BE49-F238E27FC236}">
                <a16:creationId xmlns:a16="http://schemas.microsoft.com/office/drawing/2014/main" xmlns="" id="{BD8112AD-D0DF-4DE7-9E41-8EFC4681FEE6}"/>
              </a:ext>
            </a:extLst>
          </p:cNvPr>
          <p:cNvSpPr/>
          <p:nvPr/>
        </p:nvSpPr>
        <p:spPr>
          <a:xfrm>
            <a:off x="4643510" y="6288258"/>
            <a:ext cx="7386711" cy="569742"/>
          </a:xfrm>
          <a:prstGeom prst="rect">
            <a:avLst/>
          </a:prstGeom>
          <a:ln>
            <a:solidFill>
              <a:schemeClr val="bg1"/>
            </a:solidFill>
          </a:ln>
        </p:spPr>
        <p:style>
          <a:lnRef idx="2">
            <a:schemeClr val="accent6"/>
          </a:lnRef>
          <a:fillRef idx="1">
            <a:schemeClr val="lt1"/>
          </a:fillRef>
          <a:effectRef idx="0">
            <a:schemeClr val="accent6"/>
          </a:effectRef>
          <a:fontRef idx="minor">
            <a:schemeClr val="dk1"/>
          </a:fontRef>
        </p:style>
        <p:txBody>
          <a:bodyPr rtlCol="1" anchor="ctr"/>
          <a:lstStyle/>
          <a:p>
            <a:pPr algn="ctr"/>
            <a:r>
              <a:rPr lang="ar-SA" b="1" baseline="30000" dirty="0"/>
              <a:t>1- نفس المرجع السابق، الائتمان الايجاري كبديل لمصادر التمويل التقليدية للمؤسسات الصغيرة والمتوسطة للجزائر خلال الفترة 2000-2016</a:t>
            </a:r>
            <a:endParaRPr lang="ar-DZ" b="1" baseline="30000" dirty="0"/>
          </a:p>
          <a:p>
            <a:pPr algn="ctr"/>
            <a:endParaRPr lang="ar-DZ" dirty="0"/>
          </a:p>
        </p:txBody>
      </p:sp>
    </p:spTree>
    <p:extLst>
      <p:ext uri="{BB962C8B-B14F-4D97-AF65-F5344CB8AC3E}">
        <p14:creationId xmlns:p14="http://schemas.microsoft.com/office/powerpoint/2010/main" xmlns="" val="6222007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xmlns="" id="{57EBBDBE-1359-4896-A7D7-DCD82BB24AE3}"/>
              </a:ext>
            </a:extLst>
          </p:cNvPr>
          <p:cNvSpPr>
            <a:spLocks noGrp="1"/>
          </p:cNvSpPr>
          <p:nvPr>
            <p:ph type="title"/>
          </p:nvPr>
        </p:nvSpPr>
        <p:spPr>
          <a:xfrm>
            <a:off x="838200" y="265250"/>
            <a:ext cx="10515600" cy="647749"/>
          </a:xfrm>
        </p:spPr>
        <p:txBody>
          <a:bodyPr>
            <a:normAutofit fontScale="90000"/>
          </a:bodyPr>
          <a:lstStyle/>
          <a:p>
            <a:r>
              <a:rPr lang="ar-SA" b="1" dirty="0">
                <a:solidFill>
                  <a:srgbClr val="FF0000"/>
                </a:solidFill>
              </a:rPr>
              <a:t>المطلب4: مزايا الائتمان الايجاري</a:t>
            </a:r>
            <a:endParaRPr lang="ar-DZ" b="1" dirty="0">
              <a:solidFill>
                <a:srgbClr val="FF0000"/>
              </a:solidFill>
            </a:endParaRPr>
          </a:p>
        </p:txBody>
      </p:sp>
      <p:sp>
        <p:nvSpPr>
          <p:cNvPr id="6" name="مستطيل: زوايا مستديرة 5">
            <a:extLst>
              <a:ext uri="{FF2B5EF4-FFF2-40B4-BE49-F238E27FC236}">
                <a16:creationId xmlns:a16="http://schemas.microsoft.com/office/drawing/2014/main" xmlns="" id="{73B2ECAE-040E-4C59-831E-0F0D7A092A00}"/>
              </a:ext>
            </a:extLst>
          </p:cNvPr>
          <p:cNvSpPr/>
          <p:nvPr/>
        </p:nvSpPr>
        <p:spPr>
          <a:xfrm>
            <a:off x="174000" y="1012875"/>
            <a:ext cx="11844000" cy="5256000"/>
          </a:xfrm>
          <a:prstGeom prst="roundRect">
            <a:avLst/>
          </a:prstGeom>
          <a:solidFill>
            <a:schemeClr val="bg1"/>
          </a:solid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r>
              <a:rPr lang="ar-SA" sz="1900" b="1" i="1" u="sng" dirty="0">
                <a:solidFill>
                  <a:srgbClr val="00B050"/>
                </a:solidFill>
                <a:effectLst>
                  <a:outerShdw blurRad="38100" dist="38100" dir="2700000" algn="tl">
                    <a:srgbClr val="000000">
                      <a:alpha val="43137"/>
                    </a:srgbClr>
                  </a:outerShdw>
                </a:effectLst>
                <a:latin typeface="Arial Black" panose="020B0A04020102020204" pitchFamily="34" charset="0"/>
              </a:rPr>
              <a:t>أ- بالنسبة للمؤجر: </a:t>
            </a:r>
          </a:p>
          <a:p>
            <a:pPr marL="342900" indent="-342900">
              <a:buFontTx/>
              <a:buChar char="-"/>
            </a:pPr>
            <a:r>
              <a:rPr lang="ar-SA" sz="1900" b="1" dirty="0">
                <a:solidFill>
                  <a:schemeClr val="tx1"/>
                </a:solidFill>
                <a:latin typeface="Arial Black" panose="020B0A04020102020204" pitchFamily="34" charset="0"/>
              </a:rPr>
              <a:t>تمثل ملكية الأصل التجهيزات ضمانا أفضل من الرهن العقاري.</a:t>
            </a:r>
          </a:p>
          <a:p>
            <a:pPr marL="342900" indent="-342900">
              <a:buFontTx/>
              <a:buChar char="-"/>
            </a:pPr>
            <a:r>
              <a:rPr lang="ar-SA" sz="1900" b="1" dirty="0">
                <a:solidFill>
                  <a:schemeClr val="tx1"/>
                </a:solidFill>
                <a:latin typeface="Arial Black" panose="020B0A04020102020204" pitchFamily="34" charset="0"/>
              </a:rPr>
              <a:t>لا يتحمل المؤجر خطر عدم الوفاء من طرف المستأجر في حالة افلاس هذه الأخيرة مقارنة مع الأخطار المتعلقة بقرض عادي، لأن المؤجر يملك حقا قانونيا اقوى لاسترداد الأصل لأنه لا يزال المالك القانوني له.</a:t>
            </a:r>
          </a:p>
          <a:p>
            <a:pPr marL="342900" indent="-342900">
              <a:buFontTx/>
              <a:buChar char="-"/>
            </a:pPr>
            <a:r>
              <a:rPr lang="ar-SA" sz="1900" b="1" dirty="0">
                <a:solidFill>
                  <a:schemeClr val="tx1"/>
                </a:solidFill>
                <a:latin typeface="Arial Black" panose="020B0A04020102020204" pitchFamily="34" charset="0"/>
              </a:rPr>
              <a:t>مرونة وملائمة في التمويل مما يسهل تسيير السيولة.</a:t>
            </a:r>
          </a:p>
          <a:p>
            <a:pPr marL="342900" indent="-342900">
              <a:buFontTx/>
              <a:buChar char="-"/>
            </a:pPr>
            <a:r>
              <a:rPr lang="ar-SA" sz="1900" b="1" dirty="0">
                <a:solidFill>
                  <a:schemeClr val="tx1"/>
                </a:solidFill>
                <a:latin typeface="Arial Black" panose="020B0A04020102020204" pitchFamily="34" charset="0"/>
              </a:rPr>
              <a:t>يوفر الائتمان  الايجاري للمؤجر مجالا خصبا لاستثمار أمواله بعوائد مجزية.</a:t>
            </a:r>
          </a:p>
          <a:p>
            <a:r>
              <a:rPr lang="ar-SA" sz="1900" b="1" i="1" u="sng" dirty="0">
                <a:solidFill>
                  <a:srgbClr val="00B050"/>
                </a:solidFill>
                <a:effectLst>
                  <a:outerShdw blurRad="38100" dist="38100" dir="2700000" algn="tl">
                    <a:srgbClr val="000000">
                      <a:alpha val="43137"/>
                    </a:srgbClr>
                  </a:outerShdw>
                </a:effectLst>
                <a:latin typeface="Arial Black" panose="020B0A04020102020204" pitchFamily="34" charset="0"/>
              </a:rPr>
              <a:t>ب- بالنسبة للمستأجر:  </a:t>
            </a:r>
          </a:p>
          <a:p>
            <a:pPr marL="342900" indent="-342900">
              <a:buFontTx/>
              <a:buChar char="-"/>
            </a:pPr>
            <a:r>
              <a:rPr lang="ar-SA" sz="1900" b="1" dirty="0">
                <a:solidFill>
                  <a:schemeClr val="tx1"/>
                </a:solidFill>
                <a:latin typeface="Arial Black" panose="020B0A04020102020204" pitchFamily="34" charset="0"/>
              </a:rPr>
              <a:t>حيازة وسائل الانتاج الضرورية دون تملكها ومن هنا جاء مبدأ " الفصل بين الملكية والاستخدام ".</a:t>
            </a:r>
          </a:p>
          <a:p>
            <a:pPr marL="342900" indent="-342900">
              <a:buFontTx/>
              <a:buChar char="-"/>
            </a:pPr>
            <a:r>
              <a:rPr lang="ar-SA" sz="1900" b="1" dirty="0">
                <a:solidFill>
                  <a:schemeClr val="tx1"/>
                </a:solidFill>
                <a:latin typeface="Arial Black" panose="020B0A04020102020204" pitchFamily="34" charset="0"/>
              </a:rPr>
              <a:t>حل مشكلة التجديد والاحلال الإهتلاك دون أي ارهاق مالي.</a:t>
            </a:r>
          </a:p>
          <a:p>
            <a:pPr marL="342900" indent="-342900">
              <a:buFontTx/>
              <a:buChar char="-"/>
            </a:pPr>
            <a:r>
              <a:rPr lang="ar-SA" sz="1900" b="1" dirty="0">
                <a:solidFill>
                  <a:schemeClr val="tx1"/>
                </a:solidFill>
                <a:latin typeface="Arial Black" panose="020B0A04020102020204" pitchFamily="34" charset="0"/>
              </a:rPr>
              <a:t>تحسين صورة ميزانية المستأجر وتحسين النسب التحليلية المستخرجة من أرقامها حيث لا تظهر الأصول المؤجرة رغم وجودها في التشغيل، بل يظهر ايجار تلك الأصول في حساب الأرباح والخسائر كمصروف مقابل ما يتحقق من انتاجية تلك الأصول، مما يتيح للمؤسسة المستأجرة الحصول على وفر ضريبي.</a:t>
            </a:r>
          </a:p>
          <a:p>
            <a:pPr marL="342900" indent="-342900">
              <a:buFontTx/>
              <a:buChar char="-"/>
            </a:pPr>
            <a:r>
              <a:rPr lang="ar-SA" sz="1900" b="1" dirty="0">
                <a:solidFill>
                  <a:schemeClr val="tx1"/>
                </a:solidFill>
                <a:latin typeface="Arial Black" panose="020B0A04020102020204" pitchFamily="34" charset="0"/>
              </a:rPr>
              <a:t>الربط بين التمويل ونتيجة النشاط الاقتصادي الممول ومن هنا جاءت العبارة " الآلة تدفع ثمنها من دخلها ".</a:t>
            </a:r>
          </a:p>
          <a:p>
            <a:pPr marL="342900" indent="-342900">
              <a:buFontTx/>
              <a:buChar char="-"/>
            </a:pPr>
            <a:r>
              <a:rPr lang="ar-SA" sz="1900" b="1" dirty="0">
                <a:solidFill>
                  <a:schemeClr val="tx1"/>
                </a:solidFill>
                <a:latin typeface="Arial Black" panose="020B0A04020102020204" pitchFamily="34" charset="0"/>
              </a:rPr>
              <a:t>مواجهة نقص رؤوس الاموال وبصفة خاصة عجز مصادر التمويل الذاتي.</a:t>
            </a:r>
          </a:p>
          <a:p>
            <a:pPr marL="342900" indent="-342900">
              <a:buFontTx/>
              <a:buChar char="-"/>
            </a:pPr>
            <a:r>
              <a:rPr lang="ar-SA" sz="1900" b="1" dirty="0">
                <a:solidFill>
                  <a:schemeClr val="tx1"/>
                </a:solidFill>
                <a:latin typeface="Arial Black" panose="020B0A04020102020204" pitchFamily="34" charset="0"/>
              </a:rPr>
              <a:t>تجنب أسلوب وأعباء سعر الفائدة عند الاقتراض وبالتالي العقبات التي يثيرها هذا الأسلوب في القروض التقليدية ( من حيث ارتفاع الأسعار وتقلبات قمن الاقتراض).</a:t>
            </a:r>
          </a:p>
          <a:p>
            <a:pPr marL="342900" indent="-342900">
              <a:buFontTx/>
              <a:buChar char="-"/>
            </a:pPr>
            <a:r>
              <a:rPr lang="ar-SA" sz="1900" b="1" dirty="0">
                <a:solidFill>
                  <a:schemeClr val="tx1"/>
                </a:solidFill>
                <a:latin typeface="Arial Black" panose="020B0A04020102020204" pitchFamily="34" charset="0"/>
              </a:rPr>
              <a:t>يقدم الائتمان الايجاري تمويلا كاملا لقيمة الأصل المستأجر بنسبة 100%. </a:t>
            </a:r>
            <a:r>
              <a:rPr lang="ar-SA" sz="2000" b="1" baseline="30000" dirty="0">
                <a:solidFill>
                  <a:schemeClr val="tx1"/>
                </a:solidFill>
                <a:latin typeface="Arial Black" panose="020B0A04020102020204" pitchFamily="34" charset="0"/>
              </a:rPr>
              <a:t>1</a:t>
            </a:r>
          </a:p>
        </p:txBody>
      </p:sp>
      <p:sp>
        <p:nvSpPr>
          <p:cNvPr id="3" name="مستطيل 2">
            <a:extLst>
              <a:ext uri="{FF2B5EF4-FFF2-40B4-BE49-F238E27FC236}">
                <a16:creationId xmlns:a16="http://schemas.microsoft.com/office/drawing/2014/main" xmlns="" id="{E5CE1782-8BF6-44D2-B0AC-481B15462F4A}"/>
              </a:ext>
            </a:extLst>
          </p:cNvPr>
          <p:cNvSpPr/>
          <p:nvPr/>
        </p:nvSpPr>
        <p:spPr>
          <a:xfrm>
            <a:off x="3310597" y="6368751"/>
            <a:ext cx="8881403" cy="414997"/>
          </a:xfrm>
          <a:prstGeom prst="rect">
            <a:avLst/>
          </a:prstGeom>
          <a:ln>
            <a:solidFill>
              <a:schemeClr val="bg1"/>
            </a:solidFill>
          </a:ln>
        </p:spPr>
        <p:style>
          <a:lnRef idx="2">
            <a:schemeClr val="accent6"/>
          </a:lnRef>
          <a:fillRef idx="1">
            <a:schemeClr val="lt1"/>
          </a:fillRef>
          <a:effectRef idx="0">
            <a:schemeClr val="accent6"/>
          </a:effectRef>
          <a:fontRef idx="minor">
            <a:schemeClr val="dk1"/>
          </a:fontRef>
        </p:style>
        <p:txBody>
          <a:bodyPr rtlCol="1" anchor="ctr"/>
          <a:lstStyle/>
          <a:p>
            <a:pPr algn="ctr"/>
            <a:r>
              <a:rPr lang="ar-SA" sz="2000" b="1" baseline="30000" dirty="0"/>
              <a:t>1- الملتقى الدولي، متطلبات تأهيل المؤسسات الصغيرة والمتوسطة في الدول العربية، جامعة شلف، ص 469</a:t>
            </a:r>
            <a:endParaRPr lang="ar-DZ" sz="2000" b="1" baseline="30000" dirty="0"/>
          </a:p>
        </p:txBody>
      </p:sp>
    </p:spTree>
    <p:extLst>
      <p:ext uri="{BB962C8B-B14F-4D97-AF65-F5344CB8AC3E}">
        <p14:creationId xmlns:p14="http://schemas.microsoft.com/office/powerpoint/2010/main" xmlns="" val="237556620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xmlns="" id="{57EBBDBE-1359-4896-A7D7-DCD82BB24AE3}"/>
              </a:ext>
            </a:extLst>
          </p:cNvPr>
          <p:cNvSpPr>
            <a:spLocks noGrp="1"/>
          </p:cNvSpPr>
          <p:nvPr>
            <p:ph type="title"/>
          </p:nvPr>
        </p:nvSpPr>
        <p:spPr>
          <a:xfrm>
            <a:off x="838200" y="265250"/>
            <a:ext cx="10515600" cy="647749"/>
          </a:xfrm>
        </p:spPr>
        <p:txBody>
          <a:bodyPr>
            <a:normAutofit fontScale="90000"/>
          </a:bodyPr>
          <a:lstStyle/>
          <a:p>
            <a:r>
              <a:rPr lang="ar-SA" b="1" dirty="0">
                <a:solidFill>
                  <a:srgbClr val="FF0000"/>
                </a:solidFill>
              </a:rPr>
              <a:t>المطلب5: عيوب الائتمان الايجاري</a:t>
            </a:r>
            <a:endParaRPr lang="ar-DZ" b="1" dirty="0">
              <a:solidFill>
                <a:srgbClr val="FF0000"/>
              </a:solidFill>
            </a:endParaRPr>
          </a:p>
        </p:txBody>
      </p:sp>
      <p:sp>
        <p:nvSpPr>
          <p:cNvPr id="6" name="مستطيل: زوايا مستديرة 5">
            <a:extLst>
              <a:ext uri="{FF2B5EF4-FFF2-40B4-BE49-F238E27FC236}">
                <a16:creationId xmlns:a16="http://schemas.microsoft.com/office/drawing/2014/main" xmlns="" id="{73B2ECAE-040E-4C59-831E-0F0D7A092A00}"/>
              </a:ext>
            </a:extLst>
          </p:cNvPr>
          <p:cNvSpPr/>
          <p:nvPr/>
        </p:nvSpPr>
        <p:spPr>
          <a:xfrm>
            <a:off x="174000" y="1012875"/>
            <a:ext cx="11844000" cy="3742005"/>
          </a:xfrm>
          <a:prstGeom prst="roundRect">
            <a:avLst/>
          </a:prstGeom>
          <a:solidFill>
            <a:schemeClr val="bg1"/>
          </a:solid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marL="342900" indent="-342900">
              <a:buFontTx/>
              <a:buChar char="-"/>
            </a:pPr>
            <a:r>
              <a:rPr lang="ar-SA" sz="1900" b="1" dirty="0">
                <a:solidFill>
                  <a:schemeClr val="tx1"/>
                </a:solidFill>
                <a:latin typeface="Arial Black" panose="020B0A04020102020204" pitchFamily="34" charset="0"/>
              </a:rPr>
              <a:t>تكلفة القرض بالاستئجار تكون اعلى من تكلفة القروض المصرفية الاخرى حيث ان هذه الاخيرة تعتمد على معدل سعر الفائدة المحددة حسب التنظيم النقدي وتقلبات سوق النقد، بينما القرض الايجاري فتحدد فيه التكلفة حسب شروط السوق العامة.</a:t>
            </a:r>
          </a:p>
          <a:p>
            <a:pPr marL="342900" indent="-342900">
              <a:buFontTx/>
              <a:buChar char="-"/>
            </a:pPr>
            <a:r>
              <a:rPr lang="ar-SA" sz="1900" b="1" dirty="0">
                <a:solidFill>
                  <a:schemeClr val="tx1"/>
                </a:solidFill>
                <a:latin typeface="Arial Black" panose="020B0A04020102020204" pitchFamily="34" charset="0"/>
              </a:rPr>
              <a:t>وحسب راس المال المستثمر، اضافة الى انه يعطي التكاليف العامة وارباح مؤسسة الاعتماد الايجاري، فعند نهاية العقد يكون المستأجر قد عوض السعر الاجمالي وتكلفة التجهيزات المؤجرة ولكنه لن يصبح المالك لعامة التجهيزات الا انه اذا دفع قيمة اضافية تمثل القيمة المتبقية للتجهيزات.</a:t>
            </a:r>
          </a:p>
          <a:p>
            <a:pPr marL="342900" indent="-342900">
              <a:buFontTx/>
              <a:buChar char="-"/>
            </a:pPr>
            <a:r>
              <a:rPr lang="ar-SA" sz="1900" b="1" dirty="0">
                <a:solidFill>
                  <a:schemeClr val="tx1"/>
                </a:solidFill>
                <a:latin typeface="Arial Black" panose="020B0A04020102020204" pitchFamily="34" charset="0"/>
              </a:rPr>
              <a:t>لا يسمح القرض الايجاري للمؤسسة المستأجرة بإدخال أي تحسينات على الأصول المستأجرة لان ملكيتها تعود للمؤجر (تبعية المستأجر للمؤجر)</a:t>
            </a:r>
          </a:p>
          <a:p>
            <a:pPr marL="342900" indent="-342900">
              <a:buFontTx/>
              <a:buChar char="-"/>
            </a:pPr>
            <a:r>
              <a:rPr lang="ar-SA" sz="1900" b="1" dirty="0">
                <a:solidFill>
                  <a:schemeClr val="tx1"/>
                </a:solidFill>
                <a:latin typeface="Arial Black" panose="020B0A04020102020204" pitchFamily="34" charset="0"/>
              </a:rPr>
              <a:t>امكانية الوقوع في مشكل التقادم خاصة اذا كانت مدة العقد طويلة الاجل لان المستأجر قد يستمر في تسديد دفعات الايجار دون الاستفادة من هذه الأصول نظرا لأنها غير صالحة للاستخدام واهدافها تخص الأصول التي تشهد تطورات سريعة مثل المعدات التكنولوجية والرقمية. </a:t>
            </a:r>
            <a:r>
              <a:rPr lang="ar-SA" sz="2000" b="1" baseline="30000" dirty="0">
                <a:solidFill>
                  <a:schemeClr val="tx1"/>
                </a:solidFill>
                <a:latin typeface="Arial Black" panose="020B0A04020102020204" pitchFamily="34" charset="0"/>
              </a:rPr>
              <a:t>1</a:t>
            </a:r>
          </a:p>
        </p:txBody>
      </p:sp>
      <p:sp>
        <p:nvSpPr>
          <p:cNvPr id="3" name="مستطيل 2">
            <a:extLst>
              <a:ext uri="{FF2B5EF4-FFF2-40B4-BE49-F238E27FC236}">
                <a16:creationId xmlns:a16="http://schemas.microsoft.com/office/drawing/2014/main" xmlns="" id="{B57B9E05-7517-4862-B35B-45A0AC5CFC63}"/>
              </a:ext>
            </a:extLst>
          </p:cNvPr>
          <p:cNvSpPr/>
          <p:nvPr/>
        </p:nvSpPr>
        <p:spPr>
          <a:xfrm>
            <a:off x="4224499" y="4965896"/>
            <a:ext cx="7793501" cy="562707"/>
          </a:xfrm>
          <a:prstGeom prst="rect">
            <a:avLst/>
          </a:prstGeom>
          <a:ln>
            <a:solidFill>
              <a:schemeClr val="bg1"/>
            </a:solidFill>
          </a:ln>
        </p:spPr>
        <p:style>
          <a:lnRef idx="2">
            <a:schemeClr val="accent6"/>
          </a:lnRef>
          <a:fillRef idx="1">
            <a:schemeClr val="lt1"/>
          </a:fillRef>
          <a:effectRef idx="0">
            <a:schemeClr val="accent6"/>
          </a:effectRef>
          <a:fontRef idx="minor">
            <a:schemeClr val="dk1"/>
          </a:fontRef>
        </p:style>
        <p:txBody>
          <a:bodyPr rtlCol="1" anchor="ctr"/>
          <a:lstStyle/>
          <a:p>
            <a:pPr algn="ctr"/>
            <a:r>
              <a:rPr lang="ar-SA" b="1" baseline="30000" dirty="0"/>
              <a:t>1- نفس المرجع السابق، الملتقى الوطني حول اشكالية استدامة المؤسسات الصغيرة والمتوسطة في الجزائر، جامعة الشهيد حمة لخضر - الوادي</a:t>
            </a:r>
            <a:endParaRPr lang="ar-DZ" dirty="0"/>
          </a:p>
        </p:txBody>
      </p:sp>
    </p:spTree>
    <p:extLst>
      <p:ext uri="{BB962C8B-B14F-4D97-AF65-F5344CB8AC3E}">
        <p14:creationId xmlns:p14="http://schemas.microsoft.com/office/powerpoint/2010/main" xmlns="" val="61082298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xmlns="" id="{623D8D36-3E2E-4782-9959-74C5B37005CC}"/>
              </a:ext>
            </a:extLst>
          </p:cNvPr>
          <p:cNvSpPr>
            <a:spLocks noGrp="1"/>
          </p:cNvSpPr>
          <p:nvPr>
            <p:ph type="ctrTitle"/>
          </p:nvPr>
        </p:nvSpPr>
        <p:spPr>
          <a:xfrm>
            <a:off x="1524000" y="851097"/>
            <a:ext cx="9144000" cy="640078"/>
          </a:xfrm>
          <a:solidFill>
            <a:schemeClr val="accent2">
              <a:lumMod val="40000"/>
              <a:lumOff val="60000"/>
            </a:schemeClr>
          </a:solidFill>
          <a:effectLst>
            <a:outerShdw blurRad="241300" dist="228600" dir="4560000" sx="103000" sy="103000" algn="ctr" rotWithShape="0">
              <a:srgbClr val="000000"/>
            </a:outerShdw>
          </a:effectLst>
        </p:spPr>
        <p:txBody>
          <a:bodyPr>
            <a:noAutofit/>
          </a:bodyPr>
          <a:lstStyle/>
          <a:p>
            <a:r>
              <a:rPr lang="ar-SA" sz="4000" b="1" dirty="0">
                <a:solidFill>
                  <a:schemeClr val="tx1">
                    <a:lumMod val="95000"/>
                    <a:lumOff val="5000"/>
                  </a:schemeClr>
                </a:solidFill>
                <a:latin typeface="Arial Black" panose="020B0A04020102020204" pitchFamily="34" charset="0"/>
              </a:rPr>
              <a:t>الخاتمة</a:t>
            </a:r>
            <a:endParaRPr lang="ar-DZ" sz="4000" b="1" dirty="0">
              <a:solidFill>
                <a:schemeClr val="tx1">
                  <a:lumMod val="95000"/>
                  <a:lumOff val="5000"/>
                </a:schemeClr>
              </a:solidFill>
              <a:latin typeface="Arial Black" panose="020B0A04020102020204" pitchFamily="34" charset="0"/>
            </a:endParaRPr>
          </a:p>
        </p:txBody>
      </p:sp>
      <p:sp>
        <p:nvSpPr>
          <p:cNvPr id="3" name="عنوان فرعي 2">
            <a:extLst>
              <a:ext uri="{FF2B5EF4-FFF2-40B4-BE49-F238E27FC236}">
                <a16:creationId xmlns:a16="http://schemas.microsoft.com/office/drawing/2014/main" xmlns="" id="{90CDC352-6622-4A80-B50E-CC5D9E827B05}"/>
              </a:ext>
            </a:extLst>
          </p:cNvPr>
          <p:cNvSpPr>
            <a:spLocks noGrp="1"/>
          </p:cNvSpPr>
          <p:nvPr>
            <p:ph type="subTitle" idx="1"/>
          </p:nvPr>
        </p:nvSpPr>
        <p:spPr>
          <a:xfrm>
            <a:off x="1524000" y="2082018"/>
            <a:ext cx="9144000" cy="3924886"/>
          </a:xfrm>
        </p:spPr>
        <p:txBody>
          <a:bodyPr/>
          <a:lstStyle/>
          <a:p>
            <a:r>
              <a:rPr lang="ar-DZ" dirty="0"/>
              <a:t>يعد القرض الإيجاري من أشكال التمويل وهو يقوم بديلا لعملية شراء الأصل من أجل الحصول على</a:t>
            </a:r>
            <a:r>
              <a:rPr lang="ar-SA" dirty="0"/>
              <a:t> </a:t>
            </a:r>
            <a:r>
              <a:rPr lang="ar-DZ" dirty="0"/>
              <a:t>خدماته أو حيازته، خاصة عدم توفر الأموال اللازمة لعملية الشراء، ويعتبر قرار الاستئجار قرار استثماريا</a:t>
            </a:r>
            <a:r>
              <a:rPr lang="ar-SA" dirty="0"/>
              <a:t> </a:t>
            </a:r>
            <a:r>
              <a:rPr lang="ar-DZ" dirty="0"/>
              <a:t>وماليا في نفس الوقت، بشرط الوفاء بالالتزامات المنصوص</a:t>
            </a:r>
            <a:r>
              <a:rPr lang="ar-SA" dirty="0"/>
              <a:t>  </a:t>
            </a:r>
            <a:r>
              <a:rPr lang="ar-DZ" dirty="0"/>
              <a:t>عليها في </a:t>
            </a:r>
            <a:r>
              <a:rPr lang="ar-DZ"/>
              <a:t>عقد الاستئجار</a:t>
            </a:r>
            <a:r>
              <a:rPr lang="ar-SA"/>
              <a:t>.</a:t>
            </a:r>
            <a:endParaRPr lang="ar-SA" dirty="0"/>
          </a:p>
        </p:txBody>
      </p:sp>
    </p:spTree>
    <p:extLst>
      <p:ext uri="{BB962C8B-B14F-4D97-AF65-F5344CB8AC3E}">
        <p14:creationId xmlns:p14="http://schemas.microsoft.com/office/powerpoint/2010/main" xmlns="" val="80490134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xmlns="" id="{623D8D36-3E2E-4782-9959-74C5B37005CC}"/>
              </a:ext>
            </a:extLst>
          </p:cNvPr>
          <p:cNvSpPr>
            <a:spLocks noGrp="1"/>
          </p:cNvSpPr>
          <p:nvPr>
            <p:ph type="ctrTitle"/>
          </p:nvPr>
        </p:nvSpPr>
        <p:spPr>
          <a:xfrm>
            <a:off x="1524000" y="851097"/>
            <a:ext cx="9144000" cy="640078"/>
          </a:xfrm>
          <a:solidFill>
            <a:schemeClr val="accent2">
              <a:lumMod val="40000"/>
              <a:lumOff val="60000"/>
            </a:schemeClr>
          </a:solidFill>
          <a:effectLst>
            <a:outerShdw blurRad="241300" dist="228600" dir="4560000" sx="103000" sy="103000" algn="ctr" rotWithShape="0">
              <a:srgbClr val="000000"/>
            </a:outerShdw>
          </a:effectLst>
        </p:spPr>
        <p:txBody>
          <a:bodyPr>
            <a:noAutofit/>
          </a:bodyPr>
          <a:lstStyle/>
          <a:p>
            <a:r>
              <a:rPr lang="ar-SA" sz="4000" b="1" dirty="0">
                <a:solidFill>
                  <a:schemeClr val="tx1">
                    <a:lumMod val="95000"/>
                    <a:lumOff val="5000"/>
                  </a:schemeClr>
                </a:solidFill>
                <a:latin typeface="Arial Black" panose="020B0A04020102020204" pitchFamily="34" charset="0"/>
              </a:rPr>
              <a:t>مقدمة</a:t>
            </a:r>
            <a:endParaRPr lang="ar-DZ" sz="4000" b="1" dirty="0">
              <a:solidFill>
                <a:schemeClr val="tx1">
                  <a:lumMod val="95000"/>
                  <a:lumOff val="5000"/>
                </a:schemeClr>
              </a:solidFill>
              <a:latin typeface="Arial Black" panose="020B0A04020102020204" pitchFamily="34" charset="0"/>
            </a:endParaRPr>
          </a:p>
        </p:txBody>
      </p:sp>
      <p:sp>
        <p:nvSpPr>
          <p:cNvPr id="3" name="عنوان فرعي 2">
            <a:extLst>
              <a:ext uri="{FF2B5EF4-FFF2-40B4-BE49-F238E27FC236}">
                <a16:creationId xmlns:a16="http://schemas.microsoft.com/office/drawing/2014/main" xmlns="" id="{90CDC352-6622-4A80-B50E-CC5D9E827B05}"/>
              </a:ext>
            </a:extLst>
          </p:cNvPr>
          <p:cNvSpPr>
            <a:spLocks noGrp="1"/>
          </p:cNvSpPr>
          <p:nvPr>
            <p:ph type="subTitle" idx="1"/>
          </p:nvPr>
        </p:nvSpPr>
        <p:spPr>
          <a:xfrm>
            <a:off x="1524000" y="2082018"/>
            <a:ext cx="9144000" cy="3924886"/>
          </a:xfrm>
        </p:spPr>
        <p:txBody>
          <a:bodyPr>
            <a:normAutofit/>
          </a:bodyPr>
          <a:lstStyle/>
          <a:p>
            <a:r>
              <a:rPr lang="ar-SA" dirty="0"/>
              <a:t>لقد لعب القرض الايجاري دورا بارزا في تنمية و تطوير بعض القطاعات الاقتصادية في أغلب الدول المطبقة له، باعتباره فرصة اضافية منحت لأصحاب المشاريع لتمويل استثماراتهم بالإنشاء او التجديد أو التوسع، لأجل هذا سارعت الدول خاصة الدول النامة الى إدراج تشريع خاص ينظم ويحكم هذه العملية للإستفادة منها في تمويل الأصول العقارية والمنقولة. ويرجع أصل هذا النوع من التمويل الة الانجلوساكسون (</a:t>
            </a:r>
            <a:r>
              <a:rPr lang="fr-FR" dirty="0"/>
              <a:t>anglo-saxon</a:t>
            </a:r>
            <a:r>
              <a:rPr lang="ar-SA" dirty="0"/>
              <a:t>)</a:t>
            </a:r>
          </a:p>
          <a:p>
            <a:r>
              <a:rPr lang="ar-SA" dirty="0"/>
              <a:t>ظهر في بريطانيا في القرن 19، لكن أول شركة للقرض الإيجاري كان في الولايات المتحدة الأمريكية في 1952 تدعى ب "</a:t>
            </a:r>
            <a:r>
              <a:rPr lang="fr-FR" dirty="0"/>
              <a:t>United state leasing corporation </a:t>
            </a:r>
            <a:r>
              <a:rPr lang="ar-SA" dirty="0"/>
              <a:t>" ورغم مرور عشر سنوات منذ تطبيق قرض الإيجار في الو.م.أ في أوروبا واتساع دائرة التعامل به في العالم من خلال التشريعات المشجعة والمؤسسات المالية المتخصصة، الا انه كان علينا الانتظار في الجزائر الى غاية 1997 لكي تتحصل على مؤسسة مالية على الاعتماد لإنشاء مؤسسة القرض الايجاري تحت اسم: ( </a:t>
            </a:r>
            <a:r>
              <a:rPr lang="fr-FR" dirty="0"/>
              <a:t>société algérienne de leasing mobilier</a:t>
            </a:r>
            <a:r>
              <a:rPr lang="ar-SA" dirty="0"/>
              <a:t>). </a:t>
            </a:r>
            <a:endParaRPr lang="ar-DZ" dirty="0"/>
          </a:p>
        </p:txBody>
      </p:sp>
    </p:spTree>
    <p:extLst>
      <p:ext uri="{BB962C8B-B14F-4D97-AF65-F5344CB8AC3E}">
        <p14:creationId xmlns:p14="http://schemas.microsoft.com/office/powerpoint/2010/main" xmlns="" val="276835939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gradFill>
          <a:gsLst>
            <a:gs pos="100000">
              <a:schemeClr val="bg1"/>
            </a:gs>
            <a:gs pos="100000">
              <a:schemeClr val="accent1">
                <a:lumMod val="45000"/>
                <a:lumOff val="55000"/>
              </a:schemeClr>
            </a:gs>
            <a:gs pos="100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xmlns="" id="{57EBBDBE-1359-4896-A7D7-DCD82BB24AE3}"/>
              </a:ext>
            </a:extLst>
          </p:cNvPr>
          <p:cNvSpPr>
            <a:spLocks noGrp="1"/>
          </p:cNvSpPr>
          <p:nvPr>
            <p:ph type="title"/>
          </p:nvPr>
        </p:nvSpPr>
        <p:spPr>
          <a:xfrm>
            <a:off x="-1201616" y="97521"/>
            <a:ext cx="10515600" cy="647749"/>
          </a:xfrm>
        </p:spPr>
        <p:txBody>
          <a:bodyPr>
            <a:normAutofit fontScale="90000"/>
          </a:bodyPr>
          <a:lstStyle/>
          <a:p>
            <a:r>
              <a:rPr lang="ar-SA" b="1" dirty="0">
                <a:solidFill>
                  <a:srgbClr val="7030A0"/>
                </a:solidFill>
              </a:rPr>
              <a:t>المبحث الأول: ماهية الائتمان الإيجاري</a:t>
            </a:r>
            <a:endParaRPr lang="ar-DZ" b="1" dirty="0">
              <a:solidFill>
                <a:srgbClr val="7030A0"/>
              </a:solidFill>
            </a:endParaRPr>
          </a:p>
        </p:txBody>
      </p:sp>
      <p:sp>
        <p:nvSpPr>
          <p:cNvPr id="6" name="مستطيل: زوايا مستديرة 5">
            <a:extLst>
              <a:ext uri="{FF2B5EF4-FFF2-40B4-BE49-F238E27FC236}">
                <a16:creationId xmlns:a16="http://schemas.microsoft.com/office/drawing/2014/main" xmlns="" id="{73B2ECAE-040E-4C59-831E-0F0D7A092A00}"/>
              </a:ext>
            </a:extLst>
          </p:cNvPr>
          <p:cNvSpPr/>
          <p:nvPr/>
        </p:nvSpPr>
        <p:spPr>
          <a:xfrm>
            <a:off x="497059" y="1458240"/>
            <a:ext cx="11591778" cy="4318781"/>
          </a:xfrm>
          <a:prstGeom prst="roundRect">
            <a:avLst/>
          </a:prstGeom>
          <a:solidFill>
            <a:schemeClr val="bg1"/>
          </a:solid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r>
              <a:rPr lang="ar-DZ" b="1" dirty="0">
                <a:solidFill>
                  <a:schemeClr val="tx1"/>
                </a:solidFill>
                <a:latin typeface="Arial Black" panose="020B0A04020102020204" pitchFamily="34" charset="0"/>
              </a:rPr>
              <a:t>التمويل التأجيري هو عبارة عن عملية يقوم بموجبها بنكا ، أو مؤسسة مالية أو شركة تأجير مؤهلة قانونا ، بوضع آلات أو معدات أو آية أصول مادية أخرى بحوزة مؤسسة مستعملة على سبيل الإيجار مع أمكانية التنازل عنها في نهاية الفترة المتعاقد عليها ،ويتم التسديد على أقساط يتفق بشأنها تسمى ثمن الإيجار</a:t>
            </a:r>
            <a:r>
              <a:rPr lang="ar-SA" b="1" dirty="0">
                <a:solidFill>
                  <a:schemeClr val="tx1"/>
                </a:solidFill>
                <a:latin typeface="Arial Black" panose="020B0A04020102020204" pitchFamily="34" charset="0"/>
              </a:rPr>
              <a:t>. </a:t>
            </a:r>
            <a:r>
              <a:rPr lang="ar-SA" sz="2000" b="1" baseline="30000" dirty="0">
                <a:solidFill>
                  <a:schemeClr val="tx1"/>
                </a:solidFill>
                <a:latin typeface="Arial Black" panose="020B0A04020102020204" pitchFamily="34" charset="0"/>
              </a:rPr>
              <a:t>1</a:t>
            </a:r>
            <a:endParaRPr lang="en-US" sz="2000" b="1" baseline="30000" dirty="0">
              <a:solidFill>
                <a:schemeClr val="tx1"/>
              </a:solidFill>
              <a:latin typeface="Arial Black" panose="020B0A04020102020204" pitchFamily="34" charset="0"/>
            </a:endParaRPr>
          </a:p>
          <a:p>
            <a:r>
              <a:rPr lang="ar-DZ" b="1" dirty="0">
                <a:solidFill>
                  <a:schemeClr val="tx1"/>
                </a:solidFill>
                <a:latin typeface="Arial Black" panose="020B0A04020102020204" pitchFamily="34" charset="0"/>
              </a:rPr>
              <a:t>إن الائتمان الايجاري يسمح للمؤسسة باقتناء معدات وتجهيزات الإنتاج دون اللجوء إلى القروض البنكية ، الائتمان الايجاري هو عملية تمويلية كاملة  هدفها الحصول على الأصول من اجل الاستعمال المهني ،في هذه العملية المؤجر يحتفظ بملكية الأصل الذي يعتبر كضمان في حالة إخلال المستأجر بشرط العقد .</a:t>
            </a:r>
            <a:endParaRPr lang="en-US" b="1" dirty="0">
              <a:solidFill>
                <a:schemeClr val="tx1"/>
              </a:solidFill>
              <a:latin typeface="Arial Black" panose="020B0A04020102020204" pitchFamily="34" charset="0"/>
            </a:endParaRPr>
          </a:p>
          <a:p>
            <a:r>
              <a:rPr lang="ar-DZ" b="1" dirty="0">
                <a:solidFill>
                  <a:schemeClr val="tx1"/>
                </a:solidFill>
                <a:latin typeface="Arial Black" panose="020B0A04020102020204" pitchFamily="34" charset="0"/>
              </a:rPr>
              <a:t>على ضوء هذا التعريف نستنتج إن عقد الائتمان الايجاري اوالليزينغ هو إحدى وسائل التمويل المتوسط والطويل الأجل ،وهو عملية تمويلية للاستثمارات ،تقوم المؤسسة المالية (المؤجر) بمقتضى العقد بتأجير الأصول إلى المستأجر خلال مدة زمنية محددة لقاء أقساط إيجار دورية مع فرصة تملكها عند  ثمن الأصول .</a:t>
            </a:r>
            <a:endParaRPr lang="en-US" b="1" dirty="0">
              <a:solidFill>
                <a:schemeClr val="tx1"/>
              </a:solidFill>
              <a:latin typeface="Arial Black" panose="020B0A04020102020204" pitchFamily="34" charset="0"/>
            </a:endParaRPr>
          </a:p>
          <a:p>
            <a:r>
              <a:rPr lang="ar-DZ" b="1" dirty="0">
                <a:solidFill>
                  <a:schemeClr val="tx1"/>
                </a:solidFill>
                <a:latin typeface="Arial Black" panose="020B0A04020102020204" pitchFamily="34" charset="0"/>
              </a:rPr>
              <a:t>الائتمان الإيجاري يمثل وسيلة لتمويل استعمال الأصل دون الحاجة إلى تملكه بالشراء وذلك خلال فترة محدودة ،قد تمثل العمر الاقتصادي للأصل ،ويستعمل مقابل قيمة إيجاريه يدفعها المستأجر الأصل إلى المؤجر خلال فترة عقد الإيجار ، مع التزام المستأجر بصيانة الأصل والتامين عليه خلال مدة العقد</a:t>
            </a:r>
            <a:r>
              <a:rPr lang="ar-SA" b="1" dirty="0">
                <a:solidFill>
                  <a:schemeClr val="tx1"/>
                </a:solidFill>
                <a:latin typeface="Arial Black" panose="020B0A04020102020204" pitchFamily="34" charset="0"/>
              </a:rPr>
              <a:t>. </a:t>
            </a:r>
            <a:r>
              <a:rPr lang="ar-SA" sz="2000" b="1" baseline="30000" dirty="0">
                <a:solidFill>
                  <a:schemeClr val="tx1"/>
                </a:solidFill>
                <a:latin typeface="Arial Black" panose="020B0A04020102020204" pitchFamily="34" charset="0"/>
              </a:rPr>
              <a:t>2</a:t>
            </a:r>
            <a:endParaRPr lang="en-US" sz="2000" b="1" baseline="30000" dirty="0">
              <a:solidFill>
                <a:schemeClr val="tx1"/>
              </a:solidFill>
              <a:latin typeface="Arial Black" panose="020B0A04020102020204" pitchFamily="34" charset="0"/>
            </a:endParaRPr>
          </a:p>
          <a:p>
            <a:r>
              <a:rPr lang="ar-DZ" b="1" dirty="0">
                <a:solidFill>
                  <a:schemeClr val="tx1"/>
                </a:solidFill>
                <a:latin typeface="Arial Black" panose="020B0A04020102020204" pitchFamily="34" charset="0"/>
              </a:rPr>
              <a:t>هو اتفاق بين طرفين يحول احدهما حق الانتفاع بأصل مملوك للطرف الأخر مقابل دفعات دورية لمدة زمنية محددة ، المؤجر وهو الطرف الذي يحصل على دفعات الدورية مقابل تقديم الأصل في حين إن المستأجر هو الطرف المتعاقد على الانتفاع بخدمات الأصل مقابل سداده لأقساط التأجير المؤجر .</a:t>
            </a:r>
            <a:r>
              <a:rPr lang="ar-SA" b="1" dirty="0">
                <a:solidFill>
                  <a:schemeClr val="tx1"/>
                </a:solidFill>
                <a:latin typeface="Arial Black" panose="020B0A04020102020204" pitchFamily="34" charset="0"/>
              </a:rPr>
              <a:t> </a:t>
            </a:r>
            <a:r>
              <a:rPr lang="ar-SA" sz="2000" b="1" baseline="30000" dirty="0">
                <a:solidFill>
                  <a:schemeClr val="tx1"/>
                </a:solidFill>
                <a:latin typeface="Arial Black" panose="020B0A04020102020204" pitchFamily="34" charset="0"/>
              </a:rPr>
              <a:t>3</a:t>
            </a:r>
            <a:endParaRPr lang="en-US" sz="2000" b="1" baseline="30000" dirty="0">
              <a:solidFill>
                <a:schemeClr val="tx1"/>
              </a:solidFill>
              <a:latin typeface="Arial Black" panose="020B0A04020102020204" pitchFamily="34" charset="0"/>
            </a:endParaRPr>
          </a:p>
          <a:p>
            <a:pPr algn="ctr"/>
            <a:endParaRPr lang="ar-DZ" b="1" dirty="0">
              <a:solidFill>
                <a:schemeClr val="tx1"/>
              </a:solidFill>
              <a:latin typeface="Arial Black" panose="020B0A04020102020204" pitchFamily="34" charset="0"/>
            </a:endParaRPr>
          </a:p>
        </p:txBody>
      </p:sp>
      <p:sp>
        <p:nvSpPr>
          <p:cNvPr id="3" name="مستطيل 2">
            <a:extLst>
              <a:ext uri="{FF2B5EF4-FFF2-40B4-BE49-F238E27FC236}">
                <a16:creationId xmlns:a16="http://schemas.microsoft.com/office/drawing/2014/main" xmlns="" id="{94705397-4E5C-44CE-B6B5-60EB5396083A}"/>
              </a:ext>
            </a:extLst>
          </p:cNvPr>
          <p:cNvSpPr/>
          <p:nvPr/>
        </p:nvSpPr>
        <p:spPr>
          <a:xfrm>
            <a:off x="4717366" y="745270"/>
            <a:ext cx="7371471" cy="647749"/>
          </a:xfrm>
          <a:prstGeom prst="rect">
            <a:avLst/>
          </a:prstGeom>
          <a:ln>
            <a:solidFill>
              <a:schemeClr val="bg1"/>
            </a:solidFill>
          </a:ln>
        </p:spPr>
        <p:style>
          <a:lnRef idx="2">
            <a:schemeClr val="accent6"/>
          </a:lnRef>
          <a:fillRef idx="1">
            <a:schemeClr val="lt1"/>
          </a:fillRef>
          <a:effectRef idx="0">
            <a:schemeClr val="accent6"/>
          </a:effectRef>
          <a:fontRef idx="minor">
            <a:schemeClr val="dk1"/>
          </a:fontRef>
        </p:style>
        <p:txBody>
          <a:bodyPr rtlCol="1" anchor="ctr"/>
          <a:lstStyle/>
          <a:p>
            <a:pPr algn="ctr"/>
            <a:r>
              <a:rPr lang="ar-SA" sz="4000" b="1" dirty="0">
                <a:solidFill>
                  <a:srgbClr val="FF0000"/>
                </a:solidFill>
              </a:rPr>
              <a:t>المطلب1: تعريف الائتمان الايجاري </a:t>
            </a:r>
            <a:endParaRPr lang="ar-DZ" sz="4000" b="1" dirty="0">
              <a:solidFill>
                <a:srgbClr val="FF0000"/>
              </a:solidFill>
            </a:endParaRPr>
          </a:p>
        </p:txBody>
      </p:sp>
      <p:sp>
        <p:nvSpPr>
          <p:cNvPr id="4" name="مستطيل 3">
            <a:extLst>
              <a:ext uri="{FF2B5EF4-FFF2-40B4-BE49-F238E27FC236}">
                <a16:creationId xmlns:a16="http://schemas.microsoft.com/office/drawing/2014/main" xmlns="" id="{9C7FF70E-394A-4887-95BE-495E75806DB3}"/>
              </a:ext>
            </a:extLst>
          </p:cNvPr>
          <p:cNvSpPr/>
          <p:nvPr/>
        </p:nvSpPr>
        <p:spPr>
          <a:xfrm>
            <a:off x="5089573" y="6012326"/>
            <a:ext cx="6627055" cy="755505"/>
          </a:xfrm>
          <a:prstGeom prst="rect">
            <a:avLst/>
          </a:prstGeom>
          <a:ln>
            <a:solidFill>
              <a:schemeClr val="bg1"/>
            </a:solidFill>
          </a:ln>
        </p:spPr>
        <p:style>
          <a:lnRef idx="2">
            <a:schemeClr val="accent6"/>
          </a:lnRef>
          <a:fillRef idx="1">
            <a:schemeClr val="lt1"/>
          </a:fillRef>
          <a:effectRef idx="0">
            <a:schemeClr val="accent6"/>
          </a:effectRef>
          <a:fontRef idx="minor">
            <a:schemeClr val="dk1"/>
          </a:fontRef>
        </p:style>
        <p:txBody>
          <a:bodyPr rtlCol="1" anchor="ctr"/>
          <a:lstStyle/>
          <a:p>
            <a:r>
              <a:rPr lang="ar-SA" sz="2000" b="1" baseline="34000" dirty="0"/>
              <a:t>1-</a:t>
            </a:r>
            <a:r>
              <a:rPr lang="ar-SA" sz="2000" b="1" baseline="30000" dirty="0"/>
              <a:t> </a:t>
            </a:r>
            <a:r>
              <a:rPr lang="ar-DZ" sz="2000" b="1" baseline="30000" dirty="0"/>
              <a:t>تقنيات البنوك ،الطاهر لطرش ،ديوان المطبوعات الجامعية ص76</a:t>
            </a:r>
            <a:endParaRPr lang="ar-SA" sz="2000" b="1" baseline="30000" dirty="0"/>
          </a:p>
          <a:p>
            <a:r>
              <a:rPr lang="ar-SA" sz="2000" b="1" baseline="30000" dirty="0"/>
              <a:t>2- الائتمان الايجاري كأداة لتمويل المؤسسات الصغيرة والمتوسطة دراسة حالة وكالة بدر بوقيرات ص44</a:t>
            </a:r>
          </a:p>
          <a:p>
            <a:r>
              <a:rPr lang="ar-SA" b="1" baseline="30000" dirty="0"/>
              <a:t>3- الملتقى الوطني حول اشكالية استدامة المؤسسات الصغيرة والمتوسطة في الجزائر، جامعة الشهيد حمة لخضر - الوادي </a:t>
            </a:r>
            <a:endParaRPr lang="en-US" b="1" baseline="30000" dirty="0"/>
          </a:p>
        </p:txBody>
      </p:sp>
    </p:spTree>
    <p:extLst>
      <p:ext uri="{BB962C8B-B14F-4D97-AF65-F5344CB8AC3E}">
        <p14:creationId xmlns:p14="http://schemas.microsoft.com/office/powerpoint/2010/main" xmlns="" val="191261229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xmlns="" id="{57EBBDBE-1359-4896-A7D7-DCD82BB24AE3}"/>
              </a:ext>
            </a:extLst>
          </p:cNvPr>
          <p:cNvSpPr>
            <a:spLocks noGrp="1"/>
          </p:cNvSpPr>
          <p:nvPr>
            <p:ph type="title"/>
          </p:nvPr>
        </p:nvSpPr>
        <p:spPr>
          <a:xfrm>
            <a:off x="1105486" y="0"/>
            <a:ext cx="10515600" cy="647749"/>
          </a:xfrm>
        </p:spPr>
        <p:txBody>
          <a:bodyPr>
            <a:normAutofit fontScale="90000"/>
          </a:bodyPr>
          <a:lstStyle/>
          <a:p>
            <a:r>
              <a:rPr lang="ar-SA" b="1" dirty="0">
                <a:solidFill>
                  <a:srgbClr val="FF0000"/>
                </a:solidFill>
              </a:rPr>
              <a:t>المطلب 2: خصائص الائتمان الإيجاري </a:t>
            </a:r>
            <a:endParaRPr lang="ar-DZ" b="1" dirty="0">
              <a:solidFill>
                <a:srgbClr val="FF0000"/>
              </a:solidFill>
            </a:endParaRPr>
          </a:p>
        </p:txBody>
      </p:sp>
      <p:sp>
        <p:nvSpPr>
          <p:cNvPr id="6" name="مستطيل: زوايا مستديرة 5">
            <a:extLst>
              <a:ext uri="{FF2B5EF4-FFF2-40B4-BE49-F238E27FC236}">
                <a16:creationId xmlns:a16="http://schemas.microsoft.com/office/drawing/2014/main" xmlns="" id="{73B2ECAE-040E-4C59-831E-0F0D7A092A00}"/>
              </a:ext>
            </a:extLst>
          </p:cNvPr>
          <p:cNvSpPr/>
          <p:nvPr/>
        </p:nvSpPr>
        <p:spPr>
          <a:xfrm>
            <a:off x="174000" y="647749"/>
            <a:ext cx="11844000" cy="5556103"/>
          </a:xfrm>
          <a:prstGeom prst="roundRect">
            <a:avLst/>
          </a:prstGeom>
          <a:solidFill>
            <a:schemeClr val="bg1"/>
          </a:solid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r>
              <a:rPr lang="ar-DZ" sz="1900" b="1" u="sng" dirty="0">
                <a:solidFill>
                  <a:schemeClr val="accent5">
                    <a:lumMod val="75000"/>
                  </a:schemeClr>
                </a:solidFill>
                <a:latin typeface="Arial Black" panose="020B0A04020102020204" pitchFamily="34" charset="0"/>
              </a:rPr>
              <a:t>الأصل الممول</a:t>
            </a:r>
            <a:r>
              <a:rPr lang="ar-DZ" sz="1900" b="1" dirty="0">
                <a:solidFill>
                  <a:schemeClr val="accent5">
                    <a:lumMod val="75000"/>
                  </a:schemeClr>
                </a:solidFill>
                <a:latin typeface="Arial Black" panose="020B0A04020102020204" pitchFamily="34" charset="0"/>
              </a:rPr>
              <a:t>: </a:t>
            </a:r>
            <a:r>
              <a:rPr lang="ar-DZ" sz="1900" b="1" dirty="0">
                <a:solidFill>
                  <a:schemeClr val="tx1">
                    <a:lumMod val="95000"/>
                    <a:lumOff val="5000"/>
                  </a:schemeClr>
                </a:solidFill>
                <a:latin typeface="Arial Black" panose="020B0A04020102020204" pitchFamily="34" charset="0"/>
              </a:rPr>
              <a:t>ويقصد به محل أو موضوع العقد ويمكن أن يكون عقارا أو منقولا أو حتى أسهم للاستعمال المهني والمؤجر يمول عادة الأصول الموحدة التي يسهل بيعها في حالة وقوع نزاع بين المؤجر والمستأجر ويمكن أيضا أن يمول التجهيزات المخصصة ، وهنا تقل درجة الضمان الذي تقدمه ملكية هذه التجهيزات للمؤجر على عكس الحالة الأولى ، و غالبا ما تكون الأصول الممولة أصولا جديدة وهذا لا يمنع من تمويل أصول مستعملة وذلك يتوقف على مدى ملائمة مدة العقد لحياة الأصل .</a:t>
            </a:r>
            <a:endParaRPr lang="en-US" sz="1900" b="1" dirty="0">
              <a:solidFill>
                <a:schemeClr val="tx1">
                  <a:lumMod val="95000"/>
                  <a:lumOff val="5000"/>
                </a:schemeClr>
              </a:solidFill>
              <a:latin typeface="Arial Black" panose="020B0A04020102020204" pitchFamily="34" charset="0"/>
            </a:endParaRPr>
          </a:p>
          <a:p>
            <a:r>
              <a:rPr lang="ar-DZ" sz="1900" b="1" dirty="0">
                <a:solidFill>
                  <a:schemeClr val="tx1">
                    <a:lumMod val="95000"/>
                    <a:lumOff val="5000"/>
                  </a:schemeClr>
                </a:solidFill>
                <a:latin typeface="Arial Black" panose="020B0A04020102020204" pitchFamily="34" charset="0"/>
              </a:rPr>
              <a:t>مدة العقد ترتبط مدة التشغيل الاقتصادي للأجهزة والآلات وتحديد هذه المدة هو معيار افتراضي يتفق عليه أطراف العلاقة ، وغالبا ما تراع فيه المعايير الموضوعية كالمواصفات التنقية للآلة ، الحساب الضريبي للإهتلاكات ،وظروف المؤسسة الإنتاجية وغيرها ،تتغير المدة حسب نوعية الأصل فتمتد من ثلاث سنوات للآلات والتجهيزات وعشر (10) سنوات  للتجهيزات الثقيلة والعقارات أو أكثر حسب الحالة .</a:t>
            </a:r>
            <a:endParaRPr lang="ar-SA" sz="1900" b="1" dirty="0">
              <a:solidFill>
                <a:schemeClr val="tx1">
                  <a:lumMod val="95000"/>
                  <a:lumOff val="5000"/>
                </a:schemeClr>
              </a:solidFill>
              <a:latin typeface="Arial Black" panose="020B0A04020102020204" pitchFamily="34" charset="0"/>
            </a:endParaRPr>
          </a:p>
          <a:p>
            <a:r>
              <a:rPr lang="ar-DZ" sz="1900" b="1" u="sng" dirty="0">
                <a:solidFill>
                  <a:schemeClr val="accent5">
                    <a:lumMod val="75000"/>
                  </a:schemeClr>
                </a:solidFill>
                <a:latin typeface="Arial Black" panose="020B0A04020102020204" pitchFamily="34" charset="0"/>
              </a:rPr>
              <a:t>الأقساط</a:t>
            </a:r>
            <a:r>
              <a:rPr lang="ar-DZ" sz="1900" b="1" dirty="0">
                <a:solidFill>
                  <a:schemeClr val="accent5">
                    <a:lumMod val="75000"/>
                  </a:schemeClr>
                </a:solidFill>
                <a:latin typeface="Arial Black" panose="020B0A04020102020204" pitchFamily="34" charset="0"/>
              </a:rPr>
              <a:t>: </a:t>
            </a:r>
            <a:r>
              <a:rPr lang="ar-DZ" sz="1900" b="1" dirty="0">
                <a:solidFill>
                  <a:schemeClr val="tx1">
                    <a:lumMod val="95000"/>
                    <a:lumOff val="5000"/>
                  </a:schemeClr>
                </a:solidFill>
                <a:latin typeface="Arial Black" panose="020B0A04020102020204" pitchFamily="34" charset="0"/>
              </a:rPr>
              <a:t>إن دفع ثمن الاستثمار يتم عادة على أساس أقساط دورية (فصلية ،سداسية ، سنوية ) تشمل جزء من رأس المال الأساسي المحمل لتلك السنة مضافا إليه العائد (الفائدة) التي تتحصل عليه المؤسسة المالية ،ويتضمن هذه الأقساط كذلك مصاريف أخرى تتعلق بالتأمين والصيانة ،وتحديد هذه الأقساط بطريقة تعاقدية بين الجهتين ، وتجدر الإشارة إلى أن هذه الأقساط لا تكون متساوية من حيث المبدأ، بل تكون في السنوات الأولى من عمر الاستثمار كبيرة ، وتتجه نحو التناقص مع تقادم المشروع والسبب في ذلك انخفاض قيمة التجهيز تدريجيا مع الزمن .</a:t>
            </a:r>
            <a:endParaRPr lang="ar-SA" sz="1900" b="1" dirty="0">
              <a:solidFill>
                <a:schemeClr val="tx1">
                  <a:lumMod val="95000"/>
                  <a:lumOff val="5000"/>
                </a:schemeClr>
              </a:solidFill>
              <a:latin typeface="Arial Black" panose="020B0A04020102020204" pitchFamily="34" charset="0"/>
            </a:endParaRPr>
          </a:p>
          <a:p>
            <a:r>
              <a:rPr lang="ar-DZ" sz="1900" b="1" u="sng" dirty="0">
                <a:solidFill>
                  <a:schemeClr val="accent5">
                    <a:lumMod val="75000"/>
                  </a:schemeClr>
                </a:solidFill>
                <a:latin typeface="Arial Black" panose="020B0A04020102020204" pitchFamily="34" charset="0"/>
              </a:rPr>
              <a:t>خيار الشراء</a:t>
            </a:r>
            <a:r>
              <a:rPr lang="ar-SA" sz="1900" b="1" dirty="0">
                <a:solidFill>
                  <a:schemeClr val="accent5">
                    <a:lumMod val="75000"/>
                  </a:schemeClr>
                </a:solidFill>
                <a:latin typeface="Arial Black" panose="020B0A04020102020204" pitchFamily="34" charset="0"/>
              </a:rPr>
              <a:t>:</a:t>
            </a:r>
            <a:r>
              <a:rPr lang="ar-DZ" sz="1900" b="1" dirty="0">
                <a:solidFill>
                  <a:schemeClr val="accent5">
                    <a:lumMod val="75000"/>
                  </a:schemeClr>
                </a:solidFill>
                <a:latin typeface="Arial Black" panose="020B0A04020102020204" pitchFamily="34" charset="0"/>
              </a:rPr>
              <a:t> </a:t>
            </a:r>
            <a:r>
              <a:rPr lang="ar-DZ" sz="1900" b="1" dirty="0">
                <a:solidFill>
                  <a:schemeClr val="tx1">
                    <a:lumMod val="95000"/>
                    <a:lumOff val="5000"/>
                  </a:schemeClr>
                </a:solidFill>
                <a:latin typeface="Arial Black" panose="020B0A04020102020204" pitchFamily="34" charset="0"/>
              </a:rPr>
              <a:t>قرض الإيجار هو عقد مع خيار الشراء حيث انه تتاح في نهاية العقد للمؤسسة ثلاث خيارات .</a:t>
            </a:r>
            <a:endParaRPr lang="en-US" sz="1900" b="1" dirty="0">
              <a:solidFill>
                <a:schemeClr val="tx1">
                  <a:lumMod val="95000"/>
                  <a:lumOff val="5000"/>
                </a:schemeClr>
              </a:solidFill>
              <a:latin typeface="Arial Black" panose="020B0A04020102020204" pitchFamily="34" charset="0"/>
            </a:endParaRPr>
          </a:p>
          <a:p>
            <a:r>
              <a:rPr lang="ar-DZ" sz="1900" b="1" dirty="0">
                <a:solidFill>
                  <a:schemeClr val="tx1">
                    <a:lumMod val="95000"/>
                    <a:lumOff val="5000"/>
                  </a:schemeClr>
                </a:solidFill>
                <a:latin typeface="Arial Black" panose="020B0A04020102020204" pitchFamily="34" charset="0"/>
              </a:rPr>
              <a:t>-إما أن تطلب تحديد أو تمديد عقد الإيجار.</a:t>
            </a:r>
            <a:endParaRPr lang="en-US" sz="1900" b="1" dirty="0">
              <a:solidFill>
                <a:schemeClr val="tx1">
                  <a:lumMod val="95000"/>
                  <a:lumOff val="5000"/>
                </a:schemeClr>
              </a:solidFill>
              <a:latin typeface="Arial Black" panose="020B0A04020102020204" pitchFamily="34" charset="0"/>
            </a:endParaRPr>
          </a:p>
          <a:p>
            <a:r>
              <a:rPr lang="ar-DZ" sz="1900" b="1" dirty="0">
                <a:solidFill>
                  <a:schemeClr val="tx1">
                    <a:lumMod val="95000"/>
                    <a:lumOff val="5000"/>
                  </a:schemeClr>
                </a:solidFill>
                <a:latin typeface="Arial Black" panose="020B0A04020102020204" pitchFamily="34" charset="0"/>
              </a:rPr>
              <a:t>-إما أن تشتري نهائيا هذا الاستثمار بسعر يتفق عليه يسمى القيمة المتبقية </a:t>
            </a:r>
            <a:endParaRPr lang="en-US" sz="1900" b="1" dirty="0">
              <a:solidFill>
                <a:schemeClr val="tx1">
                  <a:lumMod val="95000"/>
                  <a:lumOff val="5000"/>
                </a:schemeClr>
              </a:solidFill>
              <a:latin typeface="Arial Black" panose="020B0A04020102020204" pitchFamily="34" charset="0"/>
            </a:endParaRPr>
          </a:p>
          <a:p>
            <a:r>
              <a:rPr lang="ar-SA" sz="1900" b="1" dirty="0">
                <a:solidFill>
                  <a:schemeClr val="tx1">
                    <a:lumMod val="95000"/>
                    <a:lumOff val="5000"/>
                  </a:schemeClr>
                </a:solidFill>
                <a:latin typeface="Arial Black" panose="020B0A04020102020204" pitchFamily="34" charset="0"/>
              </a:rPr>
              <a:t>-</a:t>
            </a:r>
            <a:r>
              <a:rPr lang="ar-DZ" sz="1900" b="1" dirty="0">
                <a:solidFill>
                  <a:schemeClr val="tx1">
                    <a:lumMod val="95000"/>
                    <a:lumOff val="5000"/>
                  </a:schemeClr>
                </a:solidFill>
                <a:latin typeface="Arial Black" panose="020B0A04020102020204" pitchFamily="34" charset="0"/>
              </a:rPr>
              <a:t>إما أن تعيد الأصل نهائيا إلى المؤسسة المالية و بالتالي تتوقف عن استعماله وتنتهي علاقة القرض القائمة بينهما.</a:t>
            </a:r>
            <a:endParaRPr lang="en-US" sz="1900" b="1" dirty="0">
              <a:solidFill>
                <a:schemeClr val="tx1">
                  <a:lumMod val="95000"/>
                  <a:lumOff val="5000"/>
                </a:schemeClr>
              </a:solidFill>
              <a:latin typeface="Arial Black" panose="020B0A04020102020204" pitchFamily="34" charset="0"/>
            </a:endParaRPr>
          </a:p>
          <a:p>
            <a:r>
              <a:rPr lang="ar-DZ" sz="1900" b="1" u="sng" dirty="0">
                <a:solidFill>
                  <a:schemeClr val="accent5">
                    <a:lumMod val="75000"/>
                  </a:schemeClr>
                </a:solidFill>
                <a:latin typeface="Arial Black" panose="020B0A04020102020204" pitchFamily="34" charset="0"/>
              </a:rPr>
              <a:t>الضمانات</a:t>
            </a:r>
            <a:r>
              <a:rPr lang="ar-SA" sz="1900" b="1" dirty="0">
                <a:solidFill>
                  <a:schemeClr val="accent5">
                    <a:lumMod val="75000"/>
                  </a:schemeClr>
                </a:solidFill>
                <a:latin typeface="Arial Black" panose="020B0A04020102020204" pitchFamily="34" charset="0"/>
              </a:rPr>
              <a:t>:</a:t>
            </a:r>
            <a:r>
              <a:rPr lang="ar-DZ" sz="1900" b="1" dirty="0">
                <a:solidFill>
                  <a:schemeClr val="accent5">
                    <a:lumMod val="75000"/>
                  </a:schemeClr>
                </a:solidFill>
                <a:latin typeface="Arial Black" panose="020B0A04020102020204" pitchFamily="34" charset="0"/>
              </a:rPr>
              <a:t> </a:t>
            </a:r>
            <a:r>
              <a:rPr lang="ar-DZ" sz="1900" b="1" dirty="0">
                <a:solidFill>
                  <a:schemeClr val="tx1">
                    <a:lumMod val="95000"/>
                    <a:lumOff val="5000"/>
                  </a:schemeClr>
                </a:solidFill>
                <a:latin typeface="Arial Black" panose="020B0A04020102020204" pitchFamily="34" charset="0"/>
              </a:rPr>
              <a:t>تعتبر الملكية الضمان الأول بالنسبة للمؤجر، وقد تكون هناك ضمانات أخرى لفائدة المؤجر، كما يمكن الحصول أحيانا على تعهد من المورد باسترجاع الأصل، أو تعهد للمساعدة في بيعه.</a:t>
            </a:r>
            <a:endParaRPr lang="ar-SA" sz="1900" b="1" dirty="0">
              <a:solidFill>
                <a:schemeClr val="tx1">
                  <a:lumMod val="95000"/>
                  <a:lumOff val="5000"/>
                </a:schemeClr>
              </a:solidFill>
              <a:latin typeface="Arial Black" panose="020B0A04020102020204" pitchFamily="34" charset="0"/>
            </a:endParaRPr>
          </a:p>
          <a:p>
            <a:r>
              <a:rPr lang="ar-SA" sz="1900" b="1" u="sng" dirty="0">
                <a:solidFill>
                  <a:schemeClr val="accent5">
                    <a:lumMod val="75000"/>
                  </a:schemeClr>
                </a:solidFill>
                <a:latin typeface="Arial Black" panose="020B0A04020102020204" pitchFamily="34" charset="0"/>
              </a:rPr>
              <a:t>صيانة وتأمين الأصل</a:t>
            </a:r>
            <a:r>
              <a:rPr lang="ar-SA" sz="1900" b="1" dirty="0">
                <a:solidFill>
                  <a:schemeClr val="accent5">
                    <a:lumMod val="75000"/>
                  </a:schemeClr>
                </a:solidFill>
                <a:latin typeface="Arial Black" panose="020B0A04020102020204" pitchFamily="34" charset="0"/>
              </a:rPr>
              <a:t>: </a:t>
            </a:r>
            <a:r>
              <a:rPr lang="ar-SA" sz="1900" b="1" dirty="0">
                <a:solidFill>
                  <a:schemeClr val="tx1">
                    <a:lumMod val="95000"/>
                    <a:lumOff val="5000"/>
                  </a:schemeClr>
                </a:solidFill>
                <a:latin typeface="Arial Black" panose="020B0A04020102020204" pitchFamily="34" charset="0"/>
              </a:rPr>
              <a:t>ترجع صيانة وتأمين الاصل (مسؤولية مدنية وتأمين للضرر) الى المستأجر في حالة قرض ايجاري مالي .</a:t>
            </a:r>
            <a:r>
              <a:rPr lang="ar-SA" sz="2000" b="1" baseline="30000" dirty="0">
                <a:solidFill>
                  <a:schemeClr val="tx1">
                    <a:lumMod val="95000"/>
                    <a:lumOff val="5000"/>
                  </a:schemeClr>
                </a:solidFill>
                <a:latin typeface="Arial Black" panose="020B0A04020102020204" pitchFamily="34" charset="0"/>
              </a:rPr>
              <a:t>1</a:t>
            </a:r>
          </a:p>
        </p:txBody>
      </p:sp>
      <p:sp>
        <p:nvSpPr>
          <p:cNvPr id="3" name="مستطيل 2">
            <a:extLst>
              <a:ext uri="{FF2B5EF4-FFF2-40B4-BE49-F238E27FC236}">
                <a16:creationId xmlns:a16="http://schemas.microsoft.com/office/drawing/2014/main" xmlns="" id="{B89954FF-EC99-495D-A211-CB35B6D7D88E}"/>
              </a:ext>
            </a:extLst>
          </p:cNvPr>
          <p:cNvSpPr/>
          <p:nvPr/>
        </p:nvSpPr>
        <p:spPr>
          <a:xfrm>
            <a:off x="6096000" y="6372665"/>
            <a:ext cx="5228492" cy="478936"/>
          </a:xfrm>
          <a:prstGeom prst="rect">
            <a:avLst/>
          </a:prstGeom>
          <a:ln>
            <a:solidFill>
              <a:schemeClr val="bg1"/>
            </a:solidFill>
          </a:ln>
        </p:spPr>
        <p:style>
          <a:lnRef idx="2">
            <a:schemeClr val="accent6"/>
          </a:lnRef>
          <a:fillRef idx="1">
            <a:schemeClr val="lt1"/>
          </a:fillRef>
          <a:effectRef idx="0">
            <a:schemeClr val="accent6"/>
          </a:effectRef>
          <a:fontRef idx="minor">
            <a:schemeClr val="dk1"/>
          </a:fontRef>
        </p:style>
        <p:txBody>
          <a:bodyPr rtlCol="1" anchor="ctr"/>
          <a:lstStyle/>
          <a:p>
            <a:pPr algn="ctr"/>
            <a:r>
              <a:rPr lang="ar-SA" sz="2000" b="1" baseline="30000" dirty="0"/>
              <a:t>1- نفس المرجع السابق ،الملتقى الوطني حول اشكالية استدامة المؤسسات الصغيرة والمتوسطة في الجزائر</a:t>
            </a:r>
            <a:endParaRPr lang="ar-DZ" sz="2000" b="1" baseline="30000" dirty="0"/>
          </a:p>
        </p:txBody>
      </p:sp>
    </p:spTree>
    <p:extLst>
      <p:ext uri="{BB962C8B-B14F-4D97-AF65-F5344CB8AC3E}">
        <p14:creationId xmlns:p14="http://schemas.microsoft.com/office/powerpoint/2010/main" xmlns="" val="312687520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xmlns="" id="{57EBBDBE-1359-4896-A7D7-DCD82BB24AE3}"/>
              </a:ext>
            </a:extLst>
          </p:cNvPr>
          <p:cNvSpPr>
            <a:spLocks noGrp="1"/>
          </p:cNvSpPr>
          <p:nvPr>
            <p:ph type="title"/>
          </p:nvPr>
        </p:nvSpPr>
        <p:spPr>
          <a:xfrm>
            <a:off x="838200" y="265250"/>
            <a:ext cx="10515600" cy="647749"/>
          </a:xfrm>
        </p:spPr>
        <p:txBody>
          <a:bodyPr>
            <a:normAutofit fontScale="90000"/>
          </a:bodyPr>
          <a:lstStyle/>
          <a:p>
            <a:r>
              <a:rPr lang="ar-SA" b="1" dirty="0">
                <a:solidFill>
                  <a:srgbClr val="FF0000"/>
                </a:solidFill>
              </a:rPr>
              <a:t>المطلب3: عوامل ظهور الائتمان الايجاري</a:t>
            </a:r>
            <a:endParaRPr lang="ar-DZ" b="1" dirty="0">
              <a:solidFill>
                <a:srgbClr val="FF0000"/>
              </a:solidFill>
            </a:endParaRPr>
          </a:p>
        </p:txBody>
      </p:sp>
      <p:sp>
        <p:nvSpPr>
          <p:cNvPr id="6" name="مستطيل: زوايا مستديرة 5">
            <a:extLst>
              <a:ext uri="{FF2B5EF4-FFF2-40B4-BE49-F238E27FC236}">
                <a16:creationId xmlns:a16="http://schemas.microsoft.com/office/drawing/2014/main" xmlns="" id="{73B2ECAE-040E-4C59-831E-0F0D7A092A00}"/>
              </a:ext>
            </a:extLst>
          </p:cNvPr>
          <p:cNvSpPr/>
          <p:nvPr/>
        </p:nvSpPr>
        <p:spPr>
          <a:xfrm>
            <a:off x="174000" y="1012875"/>
            <a:ext cx="11844000" cy="3263703"/>
          </a:xfrm>
          <a:prstGeom prst="roundRect">
            <a:avLst/>
          </a:prstGeom>
          <a:solidFill>
            <a:schemeClr val="bg1"/>
          </a:solid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r>
              <a:rPr lang="ar-DZ" sz="1900" b="1" dirty="0">
                <a:solidFill>
                  <a:schemeClr val="tx1">
                    <a:lumMod val="95000"/>
                    <a:lumOff val="5000"/>
                  </a:schemeClr>
                </a:solidFill>
                <a:latin typeface="Arial Black" panose="020B0A04020102020204" pitchFamily="34" charset="0"/>
              </a:rPr>
              <a:t>ظهر الائتمان الإيجاري في مرحلة حديثة من تطور نظم الائتمان، وفي الوقت المناسب لمواجهة العجر والقصور في رأس المال، وتعود بداياته الى مرحلة ما بعد الحرب العالمية الثانية في الولايات المتحدة الأمريكية، لينتشر بعد ذلك في كافة أنحاء أوربا، ويرجع ظهوره وانتشار استخدامه كطريقة تمويلية الى عدة عوامل نذكر من بينها مسايرة التطورات التكنولوجية الهالة في وسائل الإنتاج، وسرعة تقدمها بظهور تجهيزيات إنتاج أحدث، ولما كان من الصعب تمويل امتلاك هذه التجهيزات الحديثة، كان استئجارها </a:t>
            </a:r>
            <a:r>
              <a:rPr lang="ar-SA" sz="1900" b="1" dirty="0">
                <a:solidFill>
                  <a:schemeClr val="tx1">
                    <a:lumMod val="95000"/>
                    <a:lumOff val="5000"/>
                  </a:schemeClr>
                </a:solidFill>
                <a:latin typeface="Arial Black" panose="020B0A04020102020204" pitchFamily="34" charset="0"/>
              </a:rPr>
              <a:t>والاستفادة من حق استغلالها دون تملكها حلا لمواجهة هذه المشكلة إضافة الى ارتفاع تكلفة هذه التجهيزات انعكس على تسويقها وما يسببه ذلك من تعطل الاستثمارات الإنتاجية وبالتالي كان الائتمان الإيجاري وسيلة لترقية الطلب على المنتجات الصناعية وإعطاء دفع قوي لنمو الصناعات الإنتاجية، هذا بالإضافة الى ان انخفاض قيمة النقود، والظروف التضخمية والاجراءات الصعبة التي يتطلبها الاقتراض طويل الأجل، وقصور التمويل الذاتي ساهموا بشكل كبير في ظهور التمويل الإيجاري الذي يربط العائد مباشرة بالتكلفة. </a:t>
            </a:r>
            <a:r>
              <a:rPr lang="ar-SA" sz="2000" b="1" baseline="30000" dirty="0">
                <a:solidFill>
                  <a:schemeClr val="tx1">
                    <a:lumMod val="95000"/>
                    <a:lumOff val="5000"/>
                  </a:schemeClr>
                </a:solidFill>
                <a:latin typeface="Arial Black" panose="020B0A04020102020204" pitchFamily="34" charset="0"/>
              </a:rPr>
              <a:t>1</a:t>
            </a:r>
          </a:p>
        </p:txBody>
      </p:sp>
      <p:sp>
        <p:nvSpPr>
          <p:cNvPr id="3" name="مستطيل 2">
            <a:extLst>
              <a:ext uri="{FF2B5EF4-FFF2-40B4-BE49-F238E27FC236}">
                <a16:creationId xmlns:a16="http://schemas.microsoft.com/office/drawing/2014/main" xmlns="" id="{B9341F5B-53F1-4361-AF2D-4816F742A047}"/>
              </a:ext>
            </a:extLst>
          </p:cNvPr>
          <p:cNvSpPr/>
          <p:nvPr/>
        </p:nvSpPr>
        <p:spPr>
          <a:xfrm>
            <a:off x="4843476" y="4376454"/>
            <a:ext cx="7174524" cy="956603"/>
          </a:xfrm>
          <a:prstGeom prst="rect">
            <a:avLst/>
          </a:prstGeom>
          <a:ln>
            <a:solidFill>
              <a:schemeClr val="bg1"/>
            </a:solidFill>
          </a:ln>
        </p:spPr>
        <p:style>
          <a:lnRef idx="2">
            <a:schemeClr val="accent6"/>
          </a:lnRef>
          <a:fillRef idx="1">
            <a:schemeClr val="lt1"/>
          </a:fillRef>
          <a:effectRef idx="0">
            <a:schemeClr val="accent6"/>
          </a:effectRef>
          <a:fontRef idx="minor">
            <a:schemeClr val="dk1"/>
          </a:fontRef>
        </p:style>
        <p:txBody>
          <a:bodyPr rtlCol="1" anchor="ctr"/>
          <a:lstStyle/>
          <a:p>
            <a:pPr algn="ctr"/>
            <a:r>
              <a:rPr lang="ar-SA" sz="2000" b="1" baseline="30000" dirty="0"/>
              <a:t>1- الائتمان الايجاري كبديل لمصادر التمويل التقليدية للمؤسسات الصغيرة والمتوسطة للجزائر خلال الفترة 2000-2016</a:t>
            </a:r>
            <a:endParaRPr lang="ar-DZ" sz="2000" b="1" baseline="30000" dirty="0"/>
          </a:p>
        </p:txBody>
      </p:sp>
    </p:spTree>
    <p:extLst>
      <p:ext uri="{BB962C8B-B14F-4D97-AF65-F5344CB8AC3E}">
        <p14:creationId xmlns:p14="http://schemas.microsoft.com/office/powerpoint/2010/main" xmlns="" val="94882302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xmlns="" id="{57EBBDBE-1359-4896-A7D7-DCD82BB24AE3}"/>
              </a:ext>
            </a:extLst>
          </p:cNvPr>
          <p:cNvSpPr>
            <a:spLocks noGrp="1"/>
          </p:cNvSpPr>
          <p:nvPr>
            <p:ph type="title"/>
          </p:nvPr>
        </p:nvSpPr>
        <p:spPr>
          <a:xfrm>
            <a:off x="838200" y="265250"/>
            <a:ext cx="10515600" cy="647749"/>
          </a:xfrm>
        </p:spPr>
        <p:txBody>
          <a:bodyPr>
            <a:normAutofit fontScale="90000"/>
          </a:bodyPr>
          <a:lstStyle/>
          <a:p>
            <a:r>
              <a:rPr lang="ar-SA" b="1" dirty="0">
                <a:solidFill>
                  <a:srgbClr val="FF0000"/>
                </a:solidFill>
              </a:rPr>
              <a:t>المطلب4: أهمية الائتمان الايجاري</a:t>
            </a:r>
            <a:endParaRPr lang="ar-DZ" b="1" dirty="0">
              <a:solidFill>
                <a:srgbClr val="FF0000"/>
              </a:solidFill>
            </a:endParaRPr>
          </a:p>
        </p:txBody>
      </p:sp>
      <p:sp>
        <p:nvSpPr>
          <p:cNvPr id="6" name="مستطيل: زوايا مستديرة 5">
            <a:extLst>
              <a:ext uri="{FF2B5EF4-FFF2-40B4-BE49-F238E27FC236}">
                <a16:creationId xmlns:a16="http://schemas.microsoft.com/office/drawing/2014/main" xmlns="" id="{73B2ECAE-040E-4C59-831E-0F0D7A092A00}"/>
              </a:ext>
            </a:extLst>
          </p:cNvPr>
          <p:cNvSpPr/>
          <p:nvPr/>
        </p:nvSpPr>
        <p:spPr>
          <a:xfrm>
            <a:off x="174000" y="1012875"/>
            <a:ext cx="11844000" cy="3179297"/>
          </a:xfrm>
          <a:prstGeom prst="roundRect">
            <a:avLst/>
          </a:prstGeom>
          <a:solidFill>
            <a:schemeClr val="bg1"/>
          </a:solid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r>
              <a:rPr lang="ar-SA" sz="1900" b="1" dirty="0">
                <a:solidFill>
                  <a:schemeClr val="tx1">
                    <a:lumMod val="95000"/>
                    <a:lumOff val="5000"/>
                  </a:schemeClr>
                </a:solidFill>
                <a:latin typeface="Arial Black" panose="020B0A04020102020204" pitchFamily="34" charset="0"/>
              </a:rPr>
              <a:t>تعود أهمية الائتمان التأجيري لعدة أسباب نذكر منها :</a:t>
            </a:r>
          </a:p>
          <a:p>
            <a:r>
              <a:rPr lang="ar-SA" sz="1900" b="1" dirty="0">
                <a:solidFill>
                  <a:schemeClr val="tx1">
                    <a:lumMod val="95000"/>
                    <a:lumOff val="5000"/>
                  </a:schemeClr>
                </a:solidFill>
                <a:latin typeface="Arial Black" panose="020B0A04020102020204" pitchFamily="34" charset="0"/>
              </a:rPr>
              <a:t>-إقدام اكبر المؤسسات العالمية المتطورة على التعامل بهذه التقنية مع زبائنها.</a:t>
            </a:r>
          </a:p>
          <a:p>
            <a:r>
              <a:rPr lang="ar-SA" sz="1900" b="1" dirty="0">
                <a:solidFill>
                  <a:schemeClr val="tx1">
                    <a:lumMod val="95000"/>
                    <a:lumOff val="5000"/>
                  </a:schemeClr>
                </a:solidFill>
                <a:latin typeface="Arial Black" panose="020B0A04020102020204" pitchFamily="34" charset="0"/>
              </a:rPr>
              <a:t>-ظهور عدد كبير من المؤسسات المالية المتخصصة في مجال ممارسة هذه التقنية التمويلية .</a:t>
            </a:r>
          </a:p>
          <a:p>
            <a:r>
              <a:rPr lang="ar-SA" sz="1900" b="1" dirty="0">
                <a:solidFill>
                  <a:schemeClr val="tx1">
                    <a:lumMod val="95000"/>
                    <a:lumOff val="5000"/>
                  </a:schemeClr>
                </a:solidFill>
                <a:latin typeface="Arial Black" panose="020B0A04020102020204" pitchFamily="34" charset="0"/>
              </a:rPr>
              <a:t>-قيام البنوك بادخار و التعامل بقرض الإيجار المنقول والعقاري في أنشطتها التقليدية لما له من مردود كبير ولا يتسم بأخطار عالية.</a:t>
            </a:r>
          </a:p>
          <a:p>
            <a:r>
              <a:rPr lang="ar-SA" sz="1900" b="1" dirty="0">
                <a:solidFill>
                  <a:schemeClr val="tx1">
                    <a:lumMod val="95000"/>
                    <a:lumOff val="5000"/>
                  </a:schemeClr>
                </a:solidFill>
                <a:latin typeface="Arial Black" panose="020B0A04020102020204" pitchFamily="34" charset="0"/>
              </a:rPr>
              <a:t>-توسيع التعامل بقرض الإيجار في معظم دول العالم وإرساء قوانين وتشريعات لهذا الغرض .</a:t>
            </a:r>
          </a:p>
          <a:p>
            <a:r>
              <a:rPr lang="ar-SA" sz="1900" b="1" dirty="0">
                <a:solidFill>
                  <a:schemeClr val="tx1">
                    <a:lumMod val="95000"/>
                    <a:lumOff val="5000"/>
                  </a:schemeClr>
                </a:solidFill>
                <a:latin typeface="Arial Black" panose="020B0A04020102020204" pitchFamily="34" charset="0"/>
              </a:rPr>
              <a:t>-امتداد مجال التعامل بهذه التقنية التمويلية لكل مناحي الحياة المختلفة .</a:t>
            </a:r>
          </a:p>
          <a:p>
            <a:r>
              <a:rPr lang="ar-SA" sz="1900" b="1" dirty="0">
                <a:solidFill>
                  <a:schemeClr val="tx1">
                    <a:lumMod val="95000"/>
                    <a:lumOff val="5000"/>
                  </a:schemeClr>
                </a:solidFill>
                <a:latin typeface="Arial Black" panose="020B0A04020102020204" pitchFamily="34" charset="0"/>
              </a:rPr>
              <a:t>-زيادة نسبة تمويل الاستثمارات عن طريق التمويل التأجيري .وتزايد حصته على حصة القروض البنكية في تمويل الاستثمار عاليا .</a:t>
            </a:r>
          </a:p>
          <a:p>
            <a:r>
              <a:rPr lang="ar-SA" sz="1900" b="1" dirty="0">
                <a:solidFill>
                  <a:schemeClr val="tx1">
                    <a:lumMod val="95000"/>
                    <a:lumOff val="5000"/>
                  </a:schemeClr>
                </a:solidFill>
                <a:latin typeface="Arial Black" panose="020B0A04020102020204" pitchFamily="34" charset="0"/>
              </a:rPr>
              <a:t>-المرونة والسرعة والبساطة التي اتسم بها قرض الإيجار. وكذا التحفيزات المصاحبة له ،خاصة الجبائية منها.</a:t>
            </a:r>
            <a:r>
              <a:rPr lang="ar-SA" sz="2000" b="1" baseline="30000" dirty="0">
                <a:solidFill>
                  <a:schemeClr val="tx1">
                    <a:lumMod val="95000"/>
                    <a:lumOff val="5000"/>
                  </a:schemeClr>
                </a:solidFill>
                <a:latin typeface="Arial Black" panose="020B0A04020102020204" pitchFamily="34" charset="0"/>
              </a:rPr>
              <a:t> 1</a:t>
            </a:r>
          </a:p>
          <a:p>
            <a:endParaRPr lang="ar-SA" sz="1900" b="1" dirty="0">
              <a:solidFill>
                <a:schemeClr val="tx1">
                  <a:lumMod val="95000"/>
                  <a:lumOff val="5000"/>
                </a:schemeClr>
              </a:solidFill>
              <a:latin typeface="Arial Black" panose="020B0A04020102020204" pitchFamily="34" charset="0"/>
            </a:endParaRPr>
          </a:p>
        </p:txBody>
      </p:sp>
      <p:sp>
        <p:nvSpPr>
          <p:cNvPr id="3" name="مستطيل 2">
            <a:extLst>
              <a:ext uri="{FF2B5EF4-FFF2-40B4-BE49-F238E27FC236}">
                <a16:creationId xmlns:a16="http://schemas.microsoft.com/office/drawing/2014/main" xmlns="" id="{4F6976FB-9854-4538-8364-774421B990AD}"/>
              </a:ext>
            </a:extLst>
          </p:cNvPr>
          <p:cNvSpPr/>
          <p:nvPr/>
        </p:nvSpPr>
        <p:spPr>
          <a:xfrm>
            <a:off x="5458265" y="4473527"/>
            <a:ext cx="6217920" cy="1160583"/>
          </a:xfrm>
          <a:prstGeom prst="rect">
            <a:avLst/>
          </a:prstGeom>
          <a:ln>
            <a:solidFill>
              <a:schemeClr val="bg1"/>
            </a:solidFill>
          </a:ln>
        </p:spPr>
        <p:style>
          <a:lnRef idx="2">
            <a:schemeClr val="accent6"/>
          </a:lnRef>
          <a:fillRef idx="1">
            <a:schemeClr val="lt1"/>
          </a:fillRef>
          <a:effectRef idx="0">
            <a:schemeClr val="accent6"/>
          </a:effectRef>
          <a:fontRef idx="minor">
            <a:schemeClr val="dk1"/>
          </a:fontRef>
        </p:style>
        <p:txBody>
          <a:bodyPr rtlCol="1" anchor="ctr"/>
          <a:lstStyle/>
          <a:p>
            <a:pPr algn="ctr"/>
            <a:r>
              <a:rPr lang="ar-SA" b="1" baseline="30000" dirty="0"/>
              <a:t>1- نفس المرجع السابق ،الملتقى الوطني حول اشكالية استدامة المؤسسات الصغيرة والمتوسطة في الجزائر </a:t>
            </a:r>
            <a:endParaRPr lang="ar-DZ" dirty="0"/>
          </a:p>
        </p:txBody>
      </p:sp>
    </p:spTree>
    <p:extLst>
      <p:ext uri="{BB962C8B-B14F-4D97-AF65-F5344CB8AC3E}">
        <p14:creationId xmlns:p14="http://schemas.microsoft.com/office/powerpoint/2010/main" xmlns="" val="207440280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xmlns="" id="{6EDC91B9-C9AD-439B-B50E-D1A036DB7A72}"/>
              </a:ext>
            </a:extLst>
          </p:cNvPr>
          <p:cNvSpPr>
            <a:spLocks noGrp="1"/>
          </p:cNvSpPr>
          <p:nvPr>
            <p:ph type="title"/>
          </p:nvPr>
        </p:nvSpPr>
        <p:spPr>
          <a:xfrm>
            <a:off x="668215" y="0"/>
            <a:ext cx="10515600" cy="675249"/>
          </a:xfrm>
        </p:spPr>
        <p:txBody>
          <a:bodyPr>
            <a:normAutofit/>
          </a:bodyPr>
          <a:lstStyle/>
          <a:p>
            <a:r>
              <a:rPr lang="ar-SA" sz="3500" b="1" dirty="0">
                <a:solidFill>
                  <a:srgbClr val="7030A0"/>
                </a:solidFill>
              </a:rPr>
              <a:t>المبحث الثاني: انواع واطراف ومراحل ومزايا وعيوب الائتمان الايجاري</a:t>
            </a:r>
            <a:endParaRPr lang="ar-DZ" sz="3500" b="1" dirty="0">
              <a:solidFill>
                <a:srgbClr val="7030A0"/>
              </a:solidFill>
            </a:endParaRPr>
          </a:p>
        </p:txBody>
      </p:sp>
      <p:sp>
        <p:nvSpPr>
          <p:cNvPr id="3" name="عنصر نائب للمحتوى 2">
            <a:extLst>
              <a:ext uri="{FF2B5EF4-FFF2-40B4-BE49-F238E27FC236}">
                <a16:creationId xmlns:a16="http://schemas.microsoft.com/office/drawing/2014/main" xmlns="" id="{027D0068-6288-4E1F-A490-6BDA78329631}"/>
              </a:ext>
            </a:extLst>
          </p:cNvPr>
          <p:cNvSpPr>
            <a:spLocks noGrp="1"/>
          </p:cNvSpPr>
          <p:nvPr>
            <p:ph idx="1"/>
          </p:nvPr>
        </p:nvSpPr>
        <p:spPr>
          <a:xfrm>
            <a:off x="1512277" y="527538"/>
            <a:ext cx="10515600" cy="565883"/>
          </a:xfrm>
        </p:spPr>
        <p:txBody>
          <a:bodyPr>
            <a:noAutofit/>
          </a:bodyPr>
          <a:lstStyle/>
          <a:p>
            <a:pPr marL="0" indent="0">
              <a:buNone/>
            </a:pPr>
            <a:r>
              <a:rPr lang="ar-SA" sz="4000" b="1" dirty="0">
                <a:solidFill>
                  <a:srgbClr val="FF0000"/>
                </a:solidFill>
              </a:rPr>
              <a:t>المطلب1: أنواع الائتمان الايجاري</a:t>
            </a:r>
            <a:endParaRPr lang="ar-DZ" sz="4000" b="1" dirty="0">
              <a:solidFill>
                <a:srgbClr val="FF0000"/>
              </a:solidFill>
            </a:endParaRPr>
          </a:p>
        </p:txBody>
      </p:sp>
      <p:sp>
        <p:nvSpPr>
          <p:cNvPr id="5" name="مستطيل: زوايا مستديرة 4">
            <a:extLst>
              <a:ext uri="{FF2B5EF4-FFF2-40B4-BE49-F238E27FC236}">
                <a16:creationId xmlns:a16="http://schemas.microsoft.com/office/drawing/2014/main" xmlns="" id="{29F90CE1-D609-4A4E-BD4E-9190F91A2D5D}"/>
              </a:ext>
            </a:extLst>
          </p:cNvPr>
          <p:cNvSpPr/>
          <p:nvPr/>
        </p:nvSpPr>
        <p:spPr>
          <a:xfrm>
            <a:off x="400929" y="1093421"/>
            <a:ext cx="11639843" cy="5040093"/>
          </a:xfrm>
          <a:prstGeom prst="roundRect">
            <a:avLst/>
          </a:prstGeom>
        </p:spPr>
        <p:style>
          <a:lnRef idx="2">
            <a:schemeClr val="accent6"/>
          </a:lnRef>
          <a:fillRef idx="1">
            <a:schemeClr val="lt1"/>
          </a:fillRef>
          <a:effectRef idx="0">
            <a:schemeClr val="accent6"/>
          </a:effectRef>
          <a:fontRef idx="minor">
            <a:schemeClr val="dk1"/>
          </a:fontRef>
        </p:style>
        <p:txBody>
          <a:bodyPr rtlCol="1" anchor="ctr"/>
          <a:lstStyle/>
          <a:p>
            <a:r>
              <a:rPr lang="ar-DZ" sz="1500" b="1" u="sng" dirty="0">
                <a:solidFill>
                  <a:srgbClr val="00B0F0"/>
                </a:solidFill>
              </a:rPr>
              <a:t>الائتمان الايجاري المالي :</a:t>
            </a:r>
          </a:p>
          <a:p>
            <a:r>
              <a:rPr lang="ar-DZ" sz="1500" b="1" dirty="0"/>
              <a:t>يطلق عليه أيضا بالتأجير الرأسمالي أو التأجير الدفع الكامل وهذا النوع من الائتمان الايجاري يمثل مصدرا تمويليا للمؤسسة المستأجرة حيث يمنح للمستأجر إمكانية شراء الآلات في نهاية  فترة العقد ، ولا يمكن إلغائه أو فسخه إلا بموافقة طرفي العقد المؤجر والمستأجر، ويكون عقد الإيجار المالي لفترة زمنية معنية تتفاوت حسب طبيعة نوع الأصل ،ففي حالة المعدات غالبا ما تكون مدة العقد نصف مدة الحياة الإنتاجية على الأقل إما المباني فتكون مدة التعاقد 20 سنة فأكثر .</a:t>
            </a:r>
            <a:endParaRPr lang="ar-SA" sz="1500" b="1" dirty="0"/>
          </a:p>
          <a:p>
            <a:r>
              <a:rPr lang="ar-DZ" sz="1500" b="1" u="sng" dirty="0">
                <a:solidFill>
                  <a:srgbClr val="00B0F0"/>
                </a:solidFill>
              </a:rPr>
              <a:t>التأجير التشغيلي : </a:t>
            </a:r>
          </a:p>
          <a:p>
            <a:r>
              <a:rPr lang="ar-DZ" sz="1500" b="1" dirty="0"/>
              <a:t>في هذا النوع من التأجير تكون مدة الإيجار اقل من العمر الإنتاجي للأصل المؤجر ومن أمثلة ذلك تأجير السيارات، المعدات....الخ. وليس هناك أي علاقة بين العمر الاقتصادي للأصول المؤجرة وعقد الإيجار ، ويلي انه عقد طويل الأجل مقارنة بعقد التأجير التشغيلي ,وهو يعتبر من أعمال الوساطة المالية. لذلك فالمؤجر يمول شراء الأصل الذي يحتاج إليه المستأجر ، وهذا النوع من العقود غير قابل للإلغاء . فالتأجير التمويلي يمكن استعماله في تأجير الأراضي ، المباني ، المعدات والآلات ، لذلك فخاصية عدم إلغاء عقد الإيجار التمويلي حتى في حالة عدم الحاجة إلى الشيء المؤجر تجعل هذا العقد قريبا من بعض أنواع  القروض طويلة الأجل .</a:t>
            </a:r>
            <a:endParaRPr lang="ar-SA" sz="1500" b="1" dirty="0"/>
          </a:p>
          <a:p>
            <a:r>
              <a:rPr lang="ar-DZ" sz="1500" b="1" u="sng" dirty="0">
                <a:solidFill>
                  <a:srgbClr val="00B0F0"/>
                </a:solidFill>
              </a:rPr>
              <a:t>البيع وإعادة التأجير: </a:t>
            </a:r>
          </a:p>
          <a:p>
            <a:r>
              <a:rPr lang="ar-DZ" sz="1500" b="1" dirty="0"/>
              <a:t>البيع و إعادة التأجير  هو عقد بين المؤسسة مالكة لبعض الأصول كالأراضي والتجهيزات وغيرها .تقوم ببيع أصولها إلى مؤسسة مالية كشركات التأمين أو شركات الوساطة المالية أو شركات التأجير ،بشرط إن يقوم الطرف الشاري بإعادة تأجير الأصل إلى المؤسسة التي باعته ,وبمقتضى هذا الاتفاق على قيمة الأصل بغرض استعماله في مجالات أخرى و حسب الاتفاق لها الحق إن تنتفع بهذا الأصل خلال فترة التأجير لذا فالمؤسسة تتخلى عن ملكية بعض أصولها عندما تقوم بدفع أقساط الإيجار دوريا للمؤسسة التي اشترته منها .ثم قامت بتأجيره لها وهذا المالك الجديد له الحق بان يسترد الأصل عند انتهاء عقد الإيجار .وهذه الدفعات المحصلة مع القيمة المتبقية من الأصل كافية لشراء أصل جديد وتحقيق عائد على هذا الاستثمار .</a:t>
            </a:r>
          </a:p>
          <a:p>
            <a:r>
              <a:rPr lang="ar-DZ" sz="1500" b="1" u="sng" dirty="0">
                <a:solidFill>
                  <a:srgbClr val="00B0F0"/>
                </a:solidFill>
              </a:rPr>
              <a:t>التأجير الرفعي :</a:t>
            </a:r>
          </a:p>
          <a:p>
            <a:r>
              <a:rPr lang="ar-DZ" sz="1500" b="1" dirty="0"/>
              <a:t>هذا النوع من التأجير خاص بالأصول الثابتة مرتفعة القيمة . وفي هذا النوع من العقود هناك ثلاثة أطراف وهم المستأجر،</a:t>
            </a:r>
            <a:r>
              <a:rPr lang="ar-SA" sz="1500" b="1" dirty="0"/>
              <a:t> </a:t>
            </a:r>
            <a:r>
              <a:rPr lang="ar-DZ" sz="1500" b="1" dirty="0"/>
              <a:t>المؤجر و</a:t>
            </a:r>
            <a:r>
              <a:rPr lang="ar-SA" sz="1500" b="1" dirty="0"/>
              <a:t> </a:t>
            </a:r>
            <a:r>
              <a:rPr lang="ar-DZ" sz="1500" b="1" dirty="0"/>
              <a:t>المقرض،</a:t>
            </a:r>
            <a:r>
              <a:rPr lang="ar-SA" sz="1500" b="1" dirty="0"/>
              <a:t> </a:t>
            </a:r>
            <a:r>
              <a:rPr lang="ar-DZ" sz="1500" b="1" dirty="0"/>
              <a:t>ووضع المستأجر لا يختلف عن الحالات المذكورة سابقا فهو ملزم بدفع أقساط الإيجار خلال مدة العقد ،إما بالنسبة للمؤجر الذي يقوم بشراء الأصل وفق الاتفاق مع المستأجر فوضعه هنا يختلف عن الحالات السابقة فهو يقوم بتمويل هذا الأصل من أمواله بنسبة معينة والباقي يتم تمويله بأموال مقترضة ، وفي هذه الحالة فان الأصل يعتبر رهن لقيمة القرض ، وللتأكد على ذلك فان عقد القرض يوقع من الطرفين المؤجر وهو المقرض الحقيقي و المستأجر وهو الذي يستعمل الأصل يوقع باعتباره ضامنا للسداد</a:t>
            </a:r>
            <a:r>
              <a:rPr lang="ar-SA" sz="1500" b="1" dirty="0"/>
              <a:t>. </a:t>
            </a:r>
            <a:r>
              <a:rPr lang="ar-SA" sz="2000" b="1" baseline="30000" dirty="0"/>
              <a:t>1</a:t>
            </a:r>
            <a:endParaRPr lang="ar-DZ" sz="2000" b="1" baseline="30000" dirty="0"/>
          </a:p>
          <a:p>
            <a:endParaRPr lang="ar-DZ" dirty="0"/>
          </a:p>
        </p:txBody>
      </p:sp>
      <p:sp>
        <p:nvSpPr>
          <p:cNvPr id="4" name="مستطيل 3">
            <a:extLst>
              <a:ext uri="{FF2B5EF4-FFF2-40B4-BE49-F238E27FC236}">
                <a16:creationId xmlns:a16="http://schemas.microsoft.com/office/drawing/2014/main" xmlns="" id="{808ED4D3-7C22-4CBE-9E64-F6C868052A03}"/>
              </a:ext>
            </a:extLst>
          </p:cNvPr>
          <p:cNvSpPr/>
          <p:nvPr/>
        </p:nvSpPr>
        <p:spPr>
          <a:xfrm>
            <a:off x="5542671" y="6263299"/>
            <a:ext cx="6105379" cy="576774"/>
          </a:xfrm>
          <a:prstGeom prst="rect">
            <a:avLst/>
          </a:prstGeom>
          <a:ln>
            <a:solidFill>
              <a:schemeClr val="bg1"/>
            </a:solidFill>
          </a:ln>
        </p:spPr>
        <p:style>
          <a:lnRef idx="2">
            <a:schemeClr val="accent6"/>
          </a:lnRef>
          <a:fillRef idx="1">
            <a:schemeClr val="lt1"/>
          </a:fillRef>
          <a:effectRef idx="0">
            <a:schemeClr val="accent6"/>
          </a:effectRef>
          <a:fontRef idx="minor">
            <a:schemeClr val="dk1"/>
          </a:fontRef>
        </p:style>
        <p:txBody>
          <a:bodyPr rtlCol="1" anchor="ctr"/>
          <a:lstStyle/>
          <a:p>
            <a:pPr algn="ctr"/>
            <a:r>
              <a:rPr lang="ar-SA" sz="2000" b="1" baseline="30000" dirty="0"/>
              <a:t>1- نفس المرجع السابق ،الملتقى الوطني حول اشكالية استدامة المؤسسات الصغيرة والمتوسطة في الجزائر </a:t>
            </a:r>
            <a:endParaRPr lang="ar-DZ" sz="2000" baseline="30000" dirty="0"/>
          </a:p>
        </p:txBody>
      </p:sp>
    </p:spTree>
    <p:extLst>
      <p:ext uri="{BB962C8B-B14F-4D97-AF65-F5344CB8AC3E}">
        <p14:creationId xmlns:p14="http://schemas.microsoft.com/office/powerpoint/2010/main" xmlns="" val="185911742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xmlns="" id="{57EBBDBE-1359-4896-A7D7-DCD82BB24AE3}"/>
              </a:ext>
            </a:extLst>
          </p:cNvPr>
          <p:cNvSpPr>
            <a:spLocks noGrp="1"/>
          </p:cNvSpPr>
          <p:nvPr>
            <p:ph type="title"/>
          </p:nvPr>
        </p:nvSpPr>
        <p:spPr>
          <a:xfrm>
            <a:off x="838200" y="265250"/>
            <a:ext cx="10515600" cy="647749"/>
          </a:xfrm>
        </p:spPr>
        <p:txBody>
          <a:bodyPr>
            <a:normAutofit fontScale="90000"/>
          </a:bodyPr>
          <a:lstStyle/>
          <a:p>
            <a:r>
              <a:rPr lang="ar-SA" b="1" dirty="0">
                <a:solidFill>
                  <a:srgbClr val="FF0000"/>
                </a:solidFill>
              </a:rPr>
              <a:t>المطلب2: أطراف الائتمان الايجاري</a:t>
            </a:r>
            <a:endParaRPr lang="ar-DZ" b="1" dirty="0">
              <a:solidFill>
                <a:srgbClr val="FF0000"/>
              </a:solidFill>
            </a:endParaRPr>
          </a:p>
        </p:txBody>
      </p:sp>
      <p:sp>
        <p:nvSpPr>
          <p:cNvPr id="6" name="مستطيل: زوايا مستديرة 5">
            <a:extLst>
              <a:ext uri="{FF2B5EF4-FFF2-40B4-BE49-F238E27FC236}">
                <a16:creationId xmlns:a16="http://schemas.microsoft.com/office/drawing/2014/main" xmlns="" id="{73B2ECAE-040E-4C59-831E-0F0D7A092A00}"/>
              </a:ext>
            </a:extLst>
          </p:cNvPr>
          <p:cNvSpPr/>
          <p:nvPr/>
        </p:nvSpPr>
        <p:spPr>
          <a:xfrm>
            <a:off x="174000" y="1012875"/>
            <a:ext cx="11844000" cy="4318780"/>
          </a:xfrm>
          <a:prstGeom prst="roundRect">
            <a:avLst/>
          </a:prstGeom>
          <a:solidFill>
            <a:schemeClr val="bg1"/>
          </a:solid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r>
              <a:rPr lang="ar-SA" sz="1900" b="1" u="sng" dirty="0">
                <a:solidFill>
                  <a:schemeClr val="tx1">
                    <a:lumMod val="95000"/>
                    <a:lumOff val="5000"/>
                  </a:schemeClr>
                </a:solidFill>
                <a:latin typeface="Arial Black" panose="020B0A04020102020204" pitchFamily="34" charset="0"/>
              </a:rPr>
              <a:t>1- المستأجر</a:t>
            </a:r>
            <a:r>
              <a:rPr lang="ar-SA" sz="1900" b="1" dirty="0">
                <a:solidFill>
                  <a:schemeClr val="tx1">
                    <a:lumMod val="95000"/>
                    <a:lumOff val="5000"/>
                  </a:schemeClr>
                </a:solidFill>
                <a:latin typeface="Arial Black" panose="020B0A04020102020204" pitchFamily="34" charset="0"/>
              </a:rPr>
              <a:t>: وهو شخص طبيعي (متعامل اقتصادي) او معنوي (مؤسسة اقتصادية) وهو يريد الحصول على الأصل وحيازته، أي الطرف الذي سيشغل الأصل، ويحق له استخدامه مقابل أقساط إيجارية يتفق عليها دون التزامه بشرائه في نهاية مدة العقد أو خلاله والمستأجر هو الذي يحدد ما يريد استئجاره وهو الذي يتصل بالمؤجر لكي يتفق معه على مواصفات الشيء المؤجر وشروط التسديد والصيانة والتأمين، وكذلك يتفاوض مع المورد حول السعر، الصيانة، شروط العقد... الخ لتحقيق استثمار معين بما يتفق وطبيعة نشاطه. </a:t>
            </a:r>
            <a:endParaRPr lang="ar-SA" sz="1900" b="1" baseline="30000" dirty="0">
              <a:solidFill>
                <a:schemeClr val="tx1">
                  <a:lumMod val="95000"/>
                  <a:lumOff val="5000"/>
                </a:schemeClr>
              </a:solidFill>
              <a:latin typeface="Arial Black" panose="020B0A04020102020204" pitchFamily="34" charset="0"/>
            </a:endParaRPr>
          </a:p>
          <a:p>
            <a:r>
              <a:rPr lang="ar-SA" sz="1900" b="1" u="sng" dirty="0">
                <a:solidFill>
                  <a:schemeClr val="tx1">
                    <a:lumMod val="95000"/>
                    <a:lumOff val="5000"/>
                  </a:schemeClr>
                </a:solidFill>
                <a:latin typeface="Arial Black" panose="020B0A04020102020204" pitchFamily="34" charset="0"/>
              </a:rPr>
              <a:t>2- المؤجر</a:t>
            </a:r>
            <a:r>
              <a:rPr lang="ar-SA" sz="1900" b="1" dirty="0">
                <a:solidFill>
                  <a:schemeClr val="tx1">
                    <a:lumMod val="95000"/>
                    <a:lumOff val="5000"/>
                  </a:schemeClr>
                </a:solidFill>
                <a:latin typeface="Arial Black" panose="020B0A04020102020204" pitchFamily="34" charset="0"/>
              </a:rPr>
              <a:t>: وهو مؤسسة الائتمان الإيجاري أو البنك أو غيره من المؤسسات المالية أو رجل الأعمال، والتي تقوم بتمويل العملية (شراء التجهيزات، بناء مصنع..) بعد الموافقة عليها، وذلك حسب المواصفات التي يحددها المستأجر، يعطي هذا الأصل للمستأجر مع تحمله كل الالتزامات المتعلقة بالأصل، مقابل حصول المؤجر على أقساط إيجارية ويعتبر المؤجر المالك القانوني للأصل المراد تمويله، كما يعتبر كوسيط بين المستأجر والمورد وبالتالي فهو مرتبط بنوعين من العقود أو لهما عقد الشراء مع المورد وعقد الائتمان الإيجاري مع المستأجر.</a:t>
            </a:r>
          </a:p>
          <a:p>
            <a:r>
              <a:rPr lang="ar-SA" sz="1900" b="1" u="sng" dirty="0">
                <a:solidFill>
                  <a:schemeClr val="tx1">
                    <a:lumMod val="95000"/>
                    <a:lumOff val="5000"/>
                  </a:schemeClr>
                </a:solidFill>
                <a:latin typeface="Arial Black" panose="020B0A04020102020204" pitchFamily="34" charset="0"/>
              </a:rPr>
              <a:t>3- المورد</a:t>
            </a:r>
            <a:r>
              <a:rPr lang="ar-SA" sz="1900" b="1" dirty="0">
                <a:solidFill>
                  <a:schemeClr val="tx1">
                    <a:lumMod val="95000"/>
                    <a:lumOff val="5000"/>
                  </a:schemeClr>
                </a:solidFill>
                <a:latin typeface="Arial Black" panose="020B0A04020102020204" pitchFamily="34" charset="0"/>
              </a:rPr>
              <a:t>: وهو الذي يسلم الأصل للمتأجر تحت إشراف المؤجر طبعا، للشروط والمواصفات المتفق عليها بينه وبين المستأجر وبين المورد إما منتجا أو بائعا للأصل بحيث يتلقى طلبا من المؤجر والمتعلق بالأصول موضوع العقد، ويقوم المورد بتسليمهما للمستأجر، ومعنى ذلك أن المؤجر هو الذي يقوم بإمضاء عقد التصنيع أو الشراء من المنتج بعقد يعرف بعقود الاشتراط لصالح الغير (المستأجر). </a:t>
            </a:r>
            <a:r>
              <a:rPr lang="ar-SA" sz="2000" b="1" baseline="30000" dirty="0">
                <a:solidFill>
                  <a:schemeClr val="tx1">
                    <a:lumMod val="95000"/>
                    <a:lumOff val="5000"/>
                  </a:schemeClr>
                </a:solidFill>
                <a:latin typeface="Arial Black" panose="020B0A04020102020204" pitchFamily="34" charset="0"/>
              </a:rPr>
              <a:t>1</a:t>
            </a:r>
          </a:p>
          <a:p>
            <a:endParaRPr lang="ar-SA" sz="1900" b="1" dirty="0">
              <a:solidFill>
                <a:schemeClr val="tx1">
                  <a:lumMod val="95000"/>
                  <a:lumOff val="5000"/>
                </a:schemeClr>
              </a:solidFill>
              <a:latin typeface="Arial Black" panose="020B0A04020102020204" pitchFamily="34" charset="0"/>
            </a:endParaRPr>
          </a:p>
        </p:txBody>
      </p:sp>
      <p:sp>
        <p:nvSpPr>
          <p:cNvPr id="7" name="مستطيل 6">
            <a:extLst>
              <a:ext uri="{FF2B5EF4-FFF2-40B4-BE49-F238E27FC236}">
                <a16:creationId xmlns:a16="http://schemas.microsoft.com/office/drawing/2014/main" xmlns="" id="{11EDE34A-89CD-4BE1-A442-DA1FB70CA07A}"/>
              </a:ext>
            </a:extLst>
          </p:cNvPr>
          <p:cNvSpPr/>
          <p:nvPr/>
        </p:nvSpPr>
        <p:spPr>
          <a:xfrm>
            <a:off x="4811151" y="5444196"/>
            <a:ext cx="6991643" cy="801858"/>
          </a:xfrm>
          <a:prstGeom prst="rect">
            <a:avLst/>
          </a:prstGeom>
          <a:ln>
            <a:solidFill>
              <a:schemeClr val="bg1"/>
            </a:solidFill>
          </a:ln>
        </p:spPr>
        <p:style>
          <a:lnRef idx="2">
            <a:schemeClr val="accent6"/>
          </a:lnRef>
          <a:fillRef idx="1">
            <a:schemeClr val="lt1"/>
          </a:fillRef>
          <a:effectRef idx="0">
            <a:schemeClr val="accent6"/>
          </a:effectRef>
          <a:fontRef idx="minor">
            <a:schemeClr val="dk1"/>
          </a:fontRef>
        </p:style>
        <p:txBody>
          <a:bodyPr rtlCol="1" anchor="ctr"/>
          <a:lstStyle/>
          <a:p>
            <a:endParaRPr lang="ar-SA" b="1" baseline="30000" dirty="0"/>
          </a:p>
          <a:p>
            <a:r>
              <a:rPr lang="ar-SA" b="1" baseline="30000" dirty="0"/>
              <a:t>1- نفس  المرجع السابق، الائتمان الايجاري كأداة لتمويل المؤسسات الصغيرة والمتوسطة دراسة حالة وكالة بدر بوقيرات ص60/61</a:t>
            </a:r>
          </a:p>
        </p:txBody>
      </p:sp>
    </p:spTree>
    <p:extLst>
      <p:ext uri="{BB962C8B-B14F-4D97-AF65-F5344CB8AC3E}">
        <p14:creationId xmlns:p14="http://schemas.microsoft.com/office/powerpoint/2010/main" xmlns="" val="122488701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a:extLst>
              <a:ext uri="{FF2B5EF4-FFF2-40B4-BE49-F238E27FC236}">
                <a16:creationId xmlns:a16="http://schemas.microsoft.com/office/drawing/2014/main" xmlns="" id="{95647BE9-FAC4-45F4-9CEB-237D99EB90E4}"/>
              </a:ext>
            </a:extLst>
          </p:cNvPr>
          <p:cNvSpPr>
            <a:spLocks noGrp="1"/>
          </p:cNvSpPr>
          <p:nvPr>
            <p:ph idx="1"/>
          </p:nvPr>
        </p:nvSpPr>
        <p:spPr>
          <a:xfrm>
            <a:off x="-35170" y="0"/>
            <a:ext cx="12192000" cy="6858000"/>
          </a:xfrm>
        </p:spPr>
        <p:txBody>
          <a:bodyPr/>
          <a:lstStyle/>
          <a:p>
            <a:pPr marL="0" indent="0">
              <a:buNone/>
            </a:pPr>
            <a:r>
              <a:rPr lang="ar-SA" b="1" dirty="0"/>
              <a:t>ويمكن إظهار سير عملية الائتمان الايجاري حسب الأطراف المشاركة في العملية من خلال:</a:t>
            </a:r>
          </a:p>
          <a:p>
            <a:pPr marL="0" indent="0">
              <a:buNone/>
            </a:pPr>
            <a:r>
              <a:rPr lang="ar-SA" b="1" dirty="0"/>
              <a:t>الشكل 1: يبين نشوء عملية الائتمان الايجاري بين ثلاثة أطراف المستأجر ، المؤجر ، المورد. </a:t>
            </a:r>
            <a:r>
              <a:rPr lang="ar-SA" sz="2000" b="1" baseline="30000" dirty="0"/>
              <a:t>1</a:t>
            </a:r>
          </a:p>
          <a:p>
            <a:pPr marL="0" indent="0">
              <a:buNone/>
            </a:pPr>
            <a:endParaRPr lang="ar-SA" b="1" dirty="0"/>
          </a:p>
        </p:txBody>
      </p:sp>
      <p:sp>
        <p:nvSpPr>
          <p:cNvPr id="4" name="مستطيل 3">
            <a:extLst>
              <a:ext uri="{FF2B5EF4-FFF2-40B4-BE49-F238E27FC236}">
                <a16:creationId xmlns:a16="http://schemas.microsoft.com/office/drawing/2014/main" xmlns="" id="{CF3A61E0-C16C-47DF-AC5F-8AFD1FACE657}"/>
              </a:ext>
            </a:extLst>
          </p:cNvPr>
          <p:cNvSpPr/>
          <p:nvPr/>
        </p:nvSpPr>
        <p:spPr>
          <a:xfrm>
            <a:off x="9495691" y="1688123"/>
            <a:ext cx="2461847" cy="726831"/>
          </a:xfrm>
          <a:prstGeom prst="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1" anchor="ctr"/>
          <a:lstStyle/>
          <a:p>
            <a:pPr algn="ctr"/>
            <a:r>
              <a:rPr lang="ar-SA" b="1" dirty="0"/>
              <a:t>المستأجر</a:t>
            </a:r>
            <a:endParaRPr lang="ar-DZ" b="1" dirty="0"/>
          </a:p>
        </p:txBody>
      </p:sp>
      <p:sp>
        <p:nvSpPr>
          <p:cNvPr id="6" name="مستطيل 5">
            <a:extLst>
              <a:ext uri="{FF2B5EF4-FFF2-40B4-BE49-F238E27FC236}">
                <a16:creationId xmlns:a16="http://schemas.microsoft.com/office/drawing/2014/main" xmlns="" id="{B0548949-41CD-4A59-BF9C-69B2D65B792E}"/>
              </a:ext>
            </a:extLst>
          </p:cNvPr>
          <p:cNvSpPr/>
          <p:nvPr/>
        </p:nvSpPr>
        <p:spPr>
          <a:xfrm>
            <a:off x="4965894" y="1685777"/>
            <a:ext cx="2461847" cy="726831"/>
          </a:xfrm>
          <a:prstGeom prst="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1" anchor="ctr"/>
          <a:lstStyle/>
          <a:p>
            <a:pPr algn="ctr"/>
            <a:r>
              <a:rPr lang="ar-SA" b="1" dirty="0"/>
              <a:t>المورد المنتج</a:t>
            </a:r>
            <a:endParaRPr lang="ar-DZ" b="1" dirty="0"/>
          </a:p>
        </p:txBody>
      </p:sp>
      <p:sp>
        <p:nvSpPr>
          <p:cNvPr id="7" name="مستطيل 6">
            <a:extLst>
              <a:ext uri="{FF2B5EF4-FFF2-40B4-BE49-F238E27FC236}">
                <a16:creationId xmlns:a16="http://schemas.microsoft.com/office/drawing/2014/main" xmlns="" id="{6C4AAA2E-84D7-4A39-A47C-21DD8D38F0DE}"/>
              </a:ext>
            </a:extLst>
          </p:cNvPr>
          <p:cNvSpPr/>
          <p:nvPr/>
        </p:nvSpPr>
        <p:spPr>
          <a:xfrm>
            <a:off x="436098" y="1685778"/>
            <a:ext cx="2461847" cy="726831"/>
          </a:xfrm>
          <a:prstGeom prst="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1" anchor="ctr"/>
          <a:lstStyle/>
          <a:p>
            <a:pPr algn="ctr"/>
            <a:r>
              <a:rPr lang="ar-SA" b="1" dirty="0"/>
              <a:t>المؤجر</a:t>
            </a:r>
            <a:endParaRPr lang="ar-DZ" b="1" dirty="0"/>
          </a:p>
        </p:txBody>
      </p:sp>
      <p:cxnSp>
        <p:nvCxnSpPr>
          <p:cNvPr id="16" name="رابط كسهم مستقيم 15">
            <a:extLst>
              <a:ext uri="{FF2B5EF4-FFF2-40B4-BE49-F238E27FC236}">
                <a16:creationId xmlns:a16="http://schemas.microsoft.com/office/drawing/2014/main" xmlns="" id="{02AAAF9E-82A6-4F56-A18D-979F797FD1B1}"/>
              </a:ext>
            </a:extLst>
          </p:cNvPr>
          <p:cNvCxnSpPr>
            <a:stCxn id="7" idx="3"/>
          </p:cNvCxnSpPr>
          <p:nvPr/>
        </p:nvCxnSpPr>
        <p:spPr>
          <a:xfrm flipV="1">
            <a:off x="2897945" y="2049192"/>
            <a:ext cx="618978" cy="2"/>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18" name="رابط مستقيم 17">
            <a:extLst>
              <a:ext uri="{FF2B5EF4-FFF2-40B4-BE49-F238E27FC236}">
                <a16:creationId xmlns:a16="http://schemas.microsoft.com/office/drawing/2014/main" xmlns="" id="{4F4548F2-051D-4529-8EF1-EE4D80C52506}"/>
              </a:ext>
            </a:extLst>
          </p:cNvPr>
          <p:cNvCxnSpPr/>
          <p:nvPr/>
        </p:nvCxnSpPr>
        <p:spPr>
          <a:xfrm>
            <a:off x="10283483" y="2412608"/>
            <a:ext cx="0" cy="1497038"/>
          </a:xfrm>
          <a:prstGeom prst="line">
            <a:avLst/>
          </a:prstGeom>
        </p:spPr>
        <p:style>
          <a:lnRef idx="1">
            <a:schemeClr val="dk1"/>
          </a:lnRef>
          <a:fillRef idx="0">
            <a:schemeClr val="dk1"/>
          </a:fillRef>
          <a:effectRef idx="0">
            <a:schemeClr val="dk1"/>
          </a:effectRef>
          <a:fontRef idx="minor">
            <a:schemeClr val="tx1"/>
          </a:fontRef>
        </p:style>
      </p:cxnSp>
      <p:cxnSp>
        <p:nvCxnSpPr>
          <p:cNvPr id="24" name="رابط مستقيم 23">
            <a:extLst>
              <a:ext uri="{FF2B5EF4-FFF2-40B4-BE49-F238E27FC236}">
                <a16:creationId xmlns:a16="http://schemas.microsoft.com/office/drawing/2014/main" xmlns="" id="{223A6899-3D54-4C23-BC18-B924ED34BB45}"/>
              </a:ext>
            </a:extLst>
          </p:cNvPr>
          <p:cNvCxnSpPr/>
          <p:nvPr/>
        </p:nvCxnSpPr>
        <p:spPr>
          <a:xfrm flipH="1">
            <a:off x="1969477" y="3868615"/>
            <a:ext cx="8314006" cy="0"/>
          </a:xfrm>
          <a:prstGeom prst="line">
            <a:avLst/>
          </a:prstGeom>
        </p:spPr>
        <p:style>
          <a:lnRef idx="1">
            <a:schemeClr val="dk1"/>
          </a:lnRef>
          <a:fillRef idx="0">
            <a:schemeClr val="dk1"/>
          </a:fillRef>
          <a:effectRef idx="0">
            <a:schemeClr val="dk1"/>
          </a:effectRef>
          <a:fontRef idx="minor">
            <a:schemeClr val="tx1"/>
          </a:fontRef>
        </p:style>
      </p:cxnSp>
      <p:cxnSp>
        <p:nvCxnSpPr>
          <p:cNvPr id="26" name="رابط مستقيم 25">
            <a:extLst>
              <a:ext uri="{FF2B5EF4-FFF2-40B4-BE49-F238E27FC236}">
                <a16:creationId xmlns:a16="http://schemas.microsoft.com/office/drawing/2014/main" xmlns="" id="{A0AC9516-97A8-4AA1-A4A9-4DDA5B856BD1}"/>
              </a:ext>
            </a:extLst>
          </p:cNvPr>
          <p:cNvCxnSpPr>
            <a:cxnSpLocks/>
          </p:cNvCxnSpPr>
          <p:nvPr/>
        </p:nvCxnSpPr>
        <p:spPr>
          <a:xfrm flipV="1">
            <a:off x="2067951" y="2412608"/>
            <a:ext cx="0" cy="1456007"/>
          </a:xfrm>
          <a:prstGeom prst="line">
            <a:avLst/>
          </a:prstGeom>
        </p:spPr>
        <p:style>
          <a:lnRef idx="1">
            <a:schemeClr val="dk1"/>
          </a:lnRef>
          <a:fillRef idx="0">
            <a:schemeClr val="dk1"/>
          </a:fillRef>
          <a:effectRef idx="0">
            <a:schemeClr val="dk1"/>
          </a:effectRef>
          <a:fontRef idx="minor">
            <a:schemeClr val="tx1"/>
          </a:fontRef>
        </p:style>
      </p:cxnSp>
      <p:cxnSp>
        <p:nvCxnSpPr>
          <p:cNvPr id="29" name="رابط كسهم مستقيم 28">
            <a:extLst>
              <a:ext uri="{FF2B5EF4-FFF2-40B4-BE49-F238E27FC236}">
                <a16:creationId xmlns:a16="http://schemas.microsoft.com/office/drawing/2014/main" xmlns="" id="{DBF38E56-B024-4358-AAED-BE32B8C305A5}"/>
              </a:ext>
            </a:extLst>
          </p:cNvPr>
          <p:cNvCxnSpPr/>
          <p:nvPr/>
        </p:nvCxnSpPr>
        <p:spPr>
          <a:xfrm>
            <a:off x="3516923" y="2049192"/>
            <a:ext cx="351692" cy="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31" name="رابط مستقيم 30">
            <a:extLst>
              <a:ext uri="{FF2B5EF4-FFF2-40B4-BE49-F238E27FC236}">
                <a16:creationId xmlns:a16="http://schemas.microsoft.com/office/drawing/2014/main" xmlns="" id="{08A4A9CB-60BE-4D9D-9C10-2C15B7DB2B1A}"/>
              </a:ext>
            </a:extLst>
          </p:cNvPr>
          <p:cNvCxnSpPr/>
          <p:nvPr/>
        </p:nvCxnSpPr>
        <p:spPr>
          <a:xfrm>
            <a:off x="3868615" y="2049192"/>
            <a:ext cx="1097279" cy="0"/>
          </a:xfrm>
          <a:prstGeom prst="line">
            <a:avLst/>
          </a:prstGeom>
        </p:spPr>
        <p:style>
          <a:lnRef idx="1">
            <a:schemeClr val="dk1"/>
          </a:lnRef>
          <a:fillRef idx="0">
            <a:schemeClr val="dk1"/>
          </a:fillRef>
          <a:effectRef idx="0">
            <a:schemeClr val="dk1"/>
          </a:effectRef>
          <a:fontRef idx="minor">
            <a:schemeClr val="tx1"/>
          </a:fontRef>
        </p:style>
      </p:cxnSp>
      <p:cxnSp>
        <p:nvCxnSpPr>
          <p:cNvPr id="33" name="رابط كسهم مستقيم 32">
            <a:extLst>
              <a:ext uri="{FF2B5EF4-FFF2-40B4-BE49-F238E27FC236}">
                <a16:creationId xmlns:a16="http://schemas.microsoft.com/office/drawing/2014/main" xmlns="" id="{B98D7686-7FA5-4448-8A5C-32230D2F3F2A}"/>
              </a:ext>
            </a:extLst>
          </p:cNvPr>
          <p:cNvCxnSpPr>
            <a:stCxn id="6" idx="3"/>
          </p:cNvCxnSpPr>
          <p:nvPr/>
        </p:nvCxnSpPr>
        <p:spPr>
          <a:xfrm flipV="1">
            <a:off x="7427741" y="2049192"/>
            <a:ext cx="684628" cy="1"/>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37" name="رابط كسهم مستقيم 36">
            <a:extLst>
              <a:ext uri="{FF2B5EF4-FFF2-40B4-BE49-F238E27FC236}">
                <a16:creationId xmlns:a16="http://schemas.microsoft.com/office/drawing/2014/main" xmlns="" id="{F5D6CD6C-BFC3-4B00-A327-9AC27B334926}"/>
              </a:ext>
            </a:extLst>
          </p:cNvPr>
          <p:cNvCxnSpPr/>
          <p:nvPr/>
        </p:nvCxnSpPr>
        <p:spPr>
          <a:xfrm>
            <a:off x="8112369" y="2049192"/>
            <a:ext cx="492369" cy="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39" name="رابط مستقيم 38">
            <a:extLst>
              <a:ext uri="{FF2B5EF4-FFF2-40B4-BE49-F238E27FC236}">
                <a16:creationId xmlns:a16="http://schemas.microsoft.com/office/drawing/2014/main" xmlns="" id="{A6BB3EB0-37B2-428F-AC5F-D613DD912B78}"/>
              </a:ext>
            </a:extLst>
          </p:cNvPr>
          <p:cNvCxnSpPr/>
          <p:nvPr/>
        </p:nvCxnSpPr>
        <p:spPr>
          <a:xfrm>
            <a:off x="8604738" y="2049192"/>
            <a:ext cx="890953" cy="0"/>
          </a:xfrm>
          <a:prstGeom prst="line">
            <a:avLst/>
          </a:prstGeom>
        </p:spPr>
        <p:style>
          <a:lnRef idx="1">
            <a:schemeClr val="dk1"/>
          </a:lnRef>
          <a:fillRef idx="0">
            <a:schemeClr val="dk1"/>
          </a:fillRef>
          <a:effectRef idx="0">
            <a:schemeClr val="dk1"/>
          </a:effectRef>
          <a:fontRef idx="minor">
            <a:schemeClr val="tx1"/>
          </a:fontRef>
        </p:style>
      </p:cxnSp>
      <p:cxnSp>
        <p:nvCxnSpPr>
          <p:cNvPr id="41" name="رابط مستقيم 40">
            <a:extLst>
              <a:ext uri="{FF2B5EF4-FFF2-40B4-BE49-F238E27FC236}">
                <a16:creationId xmlns:a16="http://schemas.microsoft.com/office/drawing/2014/main" xmlns="" id="{32ADDB7E-9011-4B18-B891-6AAEB5D170AE}"/>
              </a:ext>
            </a:extLst>
          </p:cNvPr>
          <p:cNvCxnSpPr/>
          <p:nvPr/>
        </p:nvCxnSpPr>
        <p:spPr>
          <a:xfrm>
            <a:off x="11043138" y="2412608"/>
            <a:ext cx="0" cy="2393854"/>
          </a:xfrm>
          <a:prstGeom prst="line">
            <a:avLst/>
          </a:prstGeom>
        </p:spPr>
        <p:style>
          <a:lnRef idx="1">
            <a:schemeClr val="dk1"/>
          </a:lnRef>
          <a:fillRef idx="0">
            <a:schemeClr val="dk1"/>
          </a:fillRef>
          <a:effectRef idx="0">
            <a:schemeClr val="dk1"/>
          </a:effectRef>
          <a:fontRef idx="minor">
            <a:schemeClr val="tx1"/>
          </a:fontRef>
        </p:style>
      </p:cxnSp>
      <p:cxnSp>
        <p:nvCxnSpPr>
          <p:cNvPr id="43" name="رابط مستقيم 42">
            <a:extLst>
              <a:ext uri="{FF2B5EF4-FFF2-40B4-BE49-F238E27FC236}">
                <a16:creationId xmlns:a16="http://schemas.microsoft.com/office/drawing/2014/main" xmlns="" id="{2E818BB4-015C-4916-9A52-C988202D5F26}"/>
              </a:ext>
            </a:extLst>
          </p:cNvPr>
          <p:cNvCxnSpPr/>
          <p:nvPr/>
        </p:nvCxnSpPr>
        <p:spPr>
          <a:xfrm flipH="1">
            <a:off x="1078523" y="4712677"/>
            <a:ext cx="9964615" cy="0"/>
          </a:xfrm>
          <a:prstGeom prst="line">
            <a:avLst/>
          </a:prstGeom>
        </p:spPr>
        <p:style>
          <a:lnRef idx="1">
            <a:schemeClr val="dk1"/>
          </a:lnRef>
          <a:fillRef idx="0">
            <a:schemeClr val="dk1"/>
          </a:fillRef>
          <a:effectRef idx="0">
            <a:schemeClr val="dk1"/>
          </a:effectRef>
          <a:fontRef idx="minor">
            <a:schemeClr val="tx1"/>
          </a:fontRef>
        </p:style>
      </p:cxnSp>
      <p:cxnSp>
        <p:nvCxnSpPr>
          <p:cNvPr id="45" name="رابط مستقيم 44">
            <a:extLst>
              <a:ext uri="{FF2B5EF4-FFF2-40B4-BE49-F238E27FC236}">
                <a16:creationId xmlns:a16="http://schemas.microsoft.com/office/drawing/2014/main" xmlns="" id="{93162739-BB61-4A52-9D8A-7369068C2EFF}"/>
              </a:ext>
            </a:extLst>
          </p:cNvPr>
          <p:cNvCxnSpPr/>
          <p:nvPr/>
        </p:nvCxnSpPr>
        <p:spPr>
          <a:xfrm flipV="1">
            <a:off x="1195754" y="2412608"/>
            <a:ext cx="0" cy="2393854"/>
          </a:xfrm>
          <a:prstGeom prst="line">
            <a:avLst/>
          </a:prstGeom>
        </p:spPr>
        <p:style>
          <a:lnRef idx="1">
            <a:schemeClr val="dk1"/>
          </a:lnRef>
          <a:fillRef idx="0">
            <a:schemeClr val="dk1"/>
          </a:fillRef>
          <a:effectRef idx="0">
            <a:schemeClr val="dk1"/>
          </a:effectRef>
          <a:fontRef idx="minor">
            <a:schemeClr val="tx1"/>
          </a:fontRef>
        </p:style>
      </p:cxnSp>
      <p:cxnSp>
        <p:nvCxnSpPr>
          <p:cNvPr id="47" name="رابط كسهم مستقيم 46">
            <a:extLst>
              <a:ext uri="{FF2B5EF4-FFF2-40B4-BE49-F238E27FC236}">
                <a16:creationId xmlns:a16="http://schemas.microsoft.com/office/drawing/2014/main" xmlns="" id="{1588B993-EB8B-4053-A6C0-1134AC328478}"/>
              </a:ext>
            </a:extLst>
          </p:cNvPr>
          <p:cNvCxnSpPr/>
          <p:nvPr/>
        </p:nvCxnSpPr>
        <p:spPr>
          <a:xfrm flipH="1">
            <a:off x="8112369" y="3609535"/>
            <a:ext cx="937845" cy="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49" name="رابط كسهم مستقيم 48">
            <a:extLst>
              <a:ext uri="{FF2B5EF4-FFF2-40B4-BE49-F238E27FC236}">
                <a16:creationId xmlns:a16="http://schemas.microsoft.com/office/drawing/2014/main" xmlns="" id="{CC0A3945-70C5-41FF-B24A-57DE3E209738}"/>
              </a:ext>
            </a:extLst>
          </p:cNvPr>
          <p:cNvCxnSpPr/>
          <p:nvPr/>
        </p:nvCxnSpPr>
        <p:spPr>
          <a:xfrm flipH="1">
            <a:off x="6060830" y="3609535"/>
            <a:ext cx="926124" cy="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51" name="رابط كسهم مستقيم 50">
            <a:extLst>
              <a:ext uri="{FF2B5EF4-FFF2-40B4-BE49-F238E27FC236}">
                <a16:creationId xmlns:a16="http://schemas.microsoft.com/office/drawing/2014/main" xmlns="" id="{9B3FED8C-3B6D-47AD-973D-D5C69C57F54D}"/>
              </a:ext>
            </a:extLst>
          </p:cNvPr>
          <p:cNvCxnSpPr/>
          <p:nvPr/>
        </p:nvCxnSpPr>
        <p:spPr>
          <a:xfrm flipH="1">
            <a:off x="3868615" y="3609535"/>
            <a:ext cx="914400" cy="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55" name="رابط كسهم مستقيم 54">
            <a:extLst>
              <a:ext uri="{FF2B5EF4-FFF2-40B4-BE49-F238E27FC236}">
                <a16:creationId xmlns:a16="http://schemas.microsoft.com/office/drawing/2014/main" xmlns="" id="{6E5AD537-1DEB-474A-A932-EDF5C86F51C6}"/>
              </a:ext>
            </a:extLst>
          </p:cNvPr>
          <p:cNvCxnSpPr/>
          <p:nvPr/>
        </p:nvCxnSpPr>
        <p:spPr>
          <a:xfrm>
            <a:off x="3868615" y="4501662"/>
            <a:ext cx="914400" cy="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57" name="رابط كسهم مستقيم 56">
            <a:extLst>
              <a:ext uri="{FF2B5EF4-FFF2-40B4-BE49-F238E27FC236}">
                <a16:creationId xmlns:a16="http://schemas.microsoft.com/office/drawing/2014/main" xmlns="" id="{1F4B80BF-59F8-43CB-9D94-A00E50AB830E}"/>
              </a:ext>
            </a:extLst>
          </p:cNvPr>
          <p:cNvCxnSpPr/>
          <p:nvPr/>
        </p:nvCxnSpPr>
        <p:spPr>
          <a:xfrm>
            <a:off x="6060830" y="4478215"/>
            <a:ext cx="926124" cy="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59" name="رابط كسهم مستقيم 58">
            <a:extLst>
              <a:ext uri="{FF2B5EF4-FFF2-40B4-BE49-F238E27FC236}">
                <a16:creationId xmlns:a16="http://schemas.microsoft.com/office/drawing/2014/main" xmlns="" id="{AD6C2816-6B7C-4FEF-B4F4-8944F11EA81F}"/>
              </a:ext>
            </a:extLst>
          </p:cNvPr>
          <p:cNvCxnSpPr/>
          <p:nvPr/>
        </p:nvCxnSpPr>
        <p:spPr>
          <a:xfrm>
            <a:off x="8112369" y="4501662"/>
            <a:ext cx="1148862" cy="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61" name="مستطيل 60">
            <a:extLst>
              <a:ext uri="{FF2B5EF4-FFF2-40B4-BE49-F238E27FC236}">
                <a16:creationId xmlns:a16="http://schemas.microsoft.com/office/drawing/2014/main" xmlns="" id="{FE24B301-8868-4607-B6D3-9D27D0AFBCC2}"/>
              </a:ext>
            </a:extLst>
          </p:cNvPr>
          <p:cNvSpPr/>
          <p:nvPr/>
        </p:nvSpPr>
        <p:spPr>
          <a:xfrm>
            <a:off x="7472288" y="1463041"/>
            <a:ext cx="1664677" cy="539255"/>
          </a:xfrm>
          <a:prstGeom prst="rect">
            <a:avLst/>
          </a:prstGeom>
          <a:ln>
            <a:solidFill>
              <a:schemeClr val="bg1"/>
            </a:solidFill>
          </a:ln>
        </p:spPr>
        <p:style>
          <a:lnRef idx="2">
            <a:schemeClr val="accent6"/>
          </a:lnRef>
          <a:fillRef idx="1">
            <a:schemeClr val="lt1"/>
          </a:fillRef>
          <a:effectRef idx="0">
            <a:schemeClr val="accent6"/>
          </a:effectRef>
          <a:fontRef idx="minor">
            <a:schemeClr val="dk1"/>
          </a:fontRef>
        </p:style>
        <p:txBody>
          <a:bodyPr rtlCol="1" anchor="ctr"/>
          <a:lstStyle/>
          <a:p>
            <a:pPr algn="ctr"/>
            <a:r>
              <a:rPr lang="ar-SA" b="1" dirty="0"/>
              <a:t>الأصل الانتاجي</a:t>
            </a:r>
            <a:endParaRPr lang="ar-DZ" b="1" dirty="0"/>
          </a:p>
        </p:txBody>
      </p:sp>
      <p:sp>
        <p:nvSpPr>
          <p:cNvPr id="62" name="مستطيل 61">
            <a:extLst>
              <a:ext uri="{FF2B5EF4-FFF2-40B4-BE49-F238E27FC236}">
                <a16:creationId xmlns:a16="http://schemas.microsoft.com/office/drawing/2014/main" xmlns="" id="{067BCAF7-56FF-410C-8A1B-2B6D1FAB3EC6}"/>
              </a:ext>
            </a:extLst>
          </p:cNvPr>
          <p:cNvSpPr/>
          <p:nvPr/>
        </p:nvSpPr>
        <p:spPr>
          <a:xfrm>
            <a:off x="3118337" y="1463041"/>
            <a:ext cx="1519309" cy="492367"/>
          </a:xfrm>
          <a:prstGeom prst="rect">
            <a:avLst/>
          </a:prstGeom>
          <a:ln>
            <a:solidFill>
              <a:schemeClr val="bg1"/>
            </a:solidFill>
          </a:ln>
        </p:spPr>
        <p:style>
          <a:lnRef idx="2">
            <a:schemeClr val="accent6"/>
          </a:lnRef>
          <a:fillRef idx="1">
            <a:schemeClr val="lt1"/>
          </a:fillRef>
          <a:effectRef idx="0">
            <a:schemeClr val="accent6"/>
          </a:effectRef>
          <a:fontRef idx="minor">
            <a:schemeClr val="dk1"/>
          </a:fontRef>
        </p:style>
        <p:txBody>
          <a:bodyPr rtlCol="1" anchor="ctr"/>
          <a:lstStyle/>
          <a:p>
            <a:pPr algn="ctr"/>
            <a:r>
              <a:rPr lang="ar-SA" b="1" dirty="0"/>
              <a:t>ثمن الأصل</a:t>
            </a:r>
            <a:endParaRPr lang="ar-DZ" b="1" dirty="0"/>
          </a:p>
        </p:txBody>
      </p:sp>
      <p:sp>
        <p:nvSpPr>
          <p:cNvPr id="63" name="مستطيل 62">
            <a:extLst>
              <a:ext uri="{FF2B5EF4-FFF2-40B4-BE49-F238E27FC236}">
                <a16:creationId xmlns:a16="http://schemas.microsoft.com/office/drawing/2014/main" xmlns="" id="{FABD5FD2-D475-43BF-81B8-62D77267ACE0}"/>
              </a:ext>
            </a:extLst>
          </p:cNvPr>
          <p:cNvSpPr/>
          <p:nvPr/>
        </p:nvSpPr>
        <p:spPr>
          <a:xfrm>
            <a:off x="4311747" y="2932530"/>
            <a:ext cx="4060872" cy="604906"/>
          </a:xfrm>
          <a:prstGeom prst="rect">
            <a:avLst/>
          </a:prstGeom>
          <a:ln>
            <a:solidFill>
              <a:schemeClr val="bg1"/>
            </a:solidFill>
          </a:ln>
        </p:spPr>
        <p:style>
          <a:lnRef idx="2">
            <a:schemeClr val="accent6"/>
          </a:lnRef>
          <a:fillRef idx="1">
            <a:schemeClr val="lt1"/>
          </a:fillRef>
          <a:effectRef idx="0">
            <a:schemeClr val="accent6"/>
          </a:effectRef>
          <a:fontRef idx="minor">
            <a:schemeClr val="dk1"/>
          </a:fontRef>
        </p:style>
        <p:txBody>
          <a:bodyPr rtlCol="1" anchor="ctr"/>
          <a:lstStyle/>
          <a:p>
            <a:pPr algn="ctr"/>
            <a:r>
              <a:rPr lang="ar-SA" b="1" dirty="0"/>
              <a:t>الدفعات الايجارية طيلة فترة التعاقد</a:t>
            </a:r>
            <a:endParaRPr lang="ar-DZ" b="1" dirty="0"/>
          </a:p>
        </p:txBody>
      </p:sp>
      <p:sp>
        <p:nvSpPr>
          <p:cNvPr id="64" name="مستطيل 63">
            <a:extLst>
              <a:ext uri="{FF2B5EF4-FFF2-40B4-BE49-F238E27FC236}">
                <a16:creationId xmlns:a16="http://schemas.microsoft.com/office/drawing/2014/main" xmlns="" id="{416C3073-8EEA-43DA-AB2F-B1D6F640079E}"/>
              </a:ext>
            </a:extLst>
          </p:cNvPr>
          <p:cNvSpPr/>
          <p:nvPr/>
        </p:nvSpPr>
        <p:spPr>
          <a:xfrm>
            <a:off x="4009290" y="4006946"/>
            <a:ext cx="4375053" cy="437270"/>
          </a:xfrm>
          <a:prstGeom prst="rect">
            <a:avLst/>
          </a:prstGeom>
          <a:ln>
            <a:solidFill>
              <a:schemeClr val="bg1"/>
            </a:solidFill>
          </a:ln>
        </p:spPr>
        <p:style>
          <a:lnRef idx="2">
            <a:schemeClr val="accent6"/>
          </a:lnRef>
          <a:fillRef idx="1">
            <a:schemeClr val="lt1"/>
          </a:fillRef>
          <a:effectRef idx="0">
            <a:schemeClr val="accent6"/>
          </a:effectRef>
          <a:fontRef idx="minor">
            <a:schemeClr val="dk1"/>
          </a:fontRef>
        </p:style>
        <p:txBody>
          <a:bodyPr rtlCol="1" anchor="ctr"/>
          <a:lstStyle/>
          <a:p>
            <a:pPr algn="ctr"/>
            <a:r>
              <a:rPr lang="ar-SA" b="1" dirty="0"/>
              <a:t>خيارات المستأجر في نهاية فترة التعاقد</a:t>
            </a:r>
            <a:endParaRPr lang="ar-DZ" b="1" dirty="0"/>
          </a:p>
        </p:txBody>
      </p:sp>
      <p:sp>
        <p:nvSpPr>
          <p:cNvPr id="2" name="مستطيل 1">
            <a:extLst>
              <a:ext uri="{FF2B5EF4-FFF2-40B4-BE49-F238E27FC236}">
                <a16:creationId xmlns:a16="http://schemas.microsoft.com/office/drawing/2014/main" xmlns="" id="{F1C923E3-F2CF-4A8F-B516-9EE809228A75}"/>
              </a:ext>
            </a:extLst>
          </p:cNvPr>
          <p:cNvSpPr/>
          <p:nvPr/>
        </p:nvSpPr>
        <p:spPr>
          <a:xfrm>
            <a:off x="4656405" y="4923692"/>
            <a:ext cx="7301133" cy="1003490"/>
          </a:xfrm>
          <a:prstGeom prst="rect">
            <a:avLst/>
          </a:prstGeom>
          <a:ln>
            <a:solidFill>
              <a:schemeClr val="bg1"/>
            </a:solidFill>
          </a:ln>
        </p:spPr>
        <p:style>
          <a:lnRef idx="2">
            <a:schemeClr val="accent6"/>
          </a:lnRef>
          <a:fillRef idx="1">
            <a:schemeClr val="lt1"/>
          </a:fillRef>
          <a:effectRef idx="0">
            <a:schemeClr val="accent6"/>
          </a:effectRef>
          <a:fontRef idx="minor">
            <a:schemeClr val="dk1"/>
          </a:fontRef>
        </p:style>
        <p:txBody>
          <a:bodyPr rtlCol="1" anchor="ctr"/>
          <a:lstStyle/>
          <a:p>
            <a:pPr algn="ctr"/>
            <a:r>
              <a:rPr lang="ar-SA" b="1" baseline="30000" dirty="0"/>
              <a:t>1- نفس المرجع السابق، الائتمان الايجاري كبديل لمصادر التمويل التقليدية للمؤسسات الصغيرة والمتوسطة للجزائر خلال الفترة 2000-2016</a:t>
            </a:r>
            <a:endParaRPr lang="ar-DZ" b="1" baseline="30000" dirty="0"/>
          </a:p>
        </p:txBody>
      </p:sp>
    </p:spTree>
    <p:extLst>
      <p:ext uri="{BB962C8B-B14F-4D97-AF65-F5344CB8AC3E}">
        <p14:creationId xmlns:p14="http://schemas.microsoft.com/office/powerpoint/2010/main" xmlns="" val="28283826"/>
      </p:ext>
    </p:extLst>
  </p:cSld>
  <p:clrMapOvr>
    <a:masterClrMapping/>
  </p:clrMapOvr>
</p:sld>
</file>

<file path=ppt/theme/theme1.xml><?xml version="1.0" encoding="utf-8"?>
<a:theme xmlns:a="http://schemas.openxmlformats.org/drawingml/2006/main" name="نسق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Retrospect</Template>
  <TotalTime>443</TotalTime>
  <Words>2634</Words>
  <Application>Microsoft Office PowerPoint</Application>
  <PresentationFormat>Personnalisé</PresentationFormat>
  <Paragraphs>101</Paragraphs>
  <Slides>13</Slides>
  <Notes>0</Notes>
  <HiddenSlides>0</HiddenSlides>
  <MMClips>0</MMClips>
  <ScaleCrop>false</ScaleCrop>
  <HeadingPairs>
    <vt:vector size="4" baseType="variant">
      <vt:variant>
        <vt:lpstr>Thème</vt:lpstr>
      </vt:variant>
      <vt:variant>
        <vt:i4>1</vt:i4>
      </vt:variant>
      <vt:variant>
        <vt:lpstr>Titres des diapositives</vt:lpstr>
      </vt:variant>
      <vt:variant>
        <vt:i4>13</vt:i4>
      </vt:variant>
    </vt:vector>
  </HeadingPairs>
  <TitlesOfParts>
    <vt:vector size="14" baseType="lpstr">
      <vt:lpstr>نسق Office</vt:lpstr>
      <vt:lpstr>من اعداد الطلبة: * بلمبروك اسماء                               الفوج: 04 * قيدوام ريحان سندس   * حسيني مهدي                         التخصص:السنة الثالثة ليسانس محاسبة وجباية          </vt:lpstr>
      <vt:lpstr>مقدمة</vt:lpstr>
      <vt:lpstr>المبحث الأول: ماهية الائتمان الإيجاري</vt:lpstr>
      <vt:lpstr>المطلب 2: خصائص الائتمان الإيجاري </vt:lpstr>
      <vt:lpstr>المطلب3: عوامل ظهور الائتمان الايجاري</vt:lpstr>
      <vt:lpstr>المطلب4: أهمية الائتمان الايجاري</vt:lpstr>
      <vt:lpstr>المبحث الثاني: انواع واطراف ومراحل ومزايا وعيوب الائتمان الايجاري</vt:lpstr>
      <vt:lpstr>المطلب2: أطراف الائتمان الايجاري</vt:lpstr>
      <vt:lpstr>Diapositive 9</vt:lpstr>
      <vt:lpstr>المطلب2: مراحل الائتمان الايجاري</vt:lpstr>
      <vt:lpstr>المطلب4: مزايا الائتمان الايجاري</vt:lpstr>
      <vt:lpstr>المطلب5: عيوب الائتمان الايجاري</vt:lpstr>
      <vt:lpstr>الخاتمة</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مقدمة</dc:title>
  <dc:creator>BELABROUKOKBA</dc:creator>
  <cp:lastModifiedBy>anouar</cp:lastModifiedBy>
  <cp:revision>44</cp:revision>
  <dcterms:created xsi:type="dcterms:W3CDTF">2020-03-23T13:13:40Z</dcterms:created>
  <dcterms:modified xsi:type="dcterms:W3CDTF">2020-04-14T13:07:30Z</dcterms:modified>
</cp:coreProperties>
</file>