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7" r:id="rId2"/>
    <p:sldId id="289" r:id="rId3"/>
    <p:sldId id="290" r:id="rId4"/>
    <p:sldId id="291" r:id="rId5"/>
    <p:sldId id="292" r:id="rId6"/>
    <p:sldId id="293" r:id="rId7"/>
    <p:sldId id="294" r:id="rId8"/>
    <p:sldId id="295" r:id="rId9"/>
    <p:sldId id="296" r:id="rId10"/>
    <p:sldId id="297" r:id="rId11"/>
    <p:sldId id="301" r:id="rId12"/>
    <p:sldId id="304" r:id="rId13"/>
    <p:sldId id="306" r:id="rId14"/>
    <p:sldId id="307" r:id="rId15"/>
    <p:sldId id="308" r:id="rId16"/>
    <p:sldId id="309" r:id="rId17"/>
    <p:sldId id="310" r:id="rId18"/>
    <p:sldId id="311" r:id="rId19"/>
    <p:sldId id="312" r:id="rId20"/>
    <p:sldId id="313" r:id="rId21"/>
  </p:sldIdLst>
  <p:sldSz cx="6858000" cy="9144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p:cViewPr>
        <p:scale>
          <a:sx n="70" d="100"/>
          <a:sy n="70" d="100"/>
        </p:scale>
        <p:origin x="-1878" y="426"/>
      </p:cViewPr>
      <p:guideLst>
        <p:guide orient="horz" pos="2880"/>
        <p:guide pos="2160"/>
      </p:guideLst>
    </p:cSldViewPr>
  </p:slideViewPr>
  <p:outlineViewPr>
    <p:cViewPr>
      <p:scale>
        <a:sx n="33" d="100"/>
        <a:sy n="33" d="100"/>
      </p:scale>
      <p:origin x="0" y="194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1CE581-F46E-41FD-8CF9-909E964E62AC}" type="datetimeFigureOut">
              <a:rPr lang="fr-FR" smtClean="0"/>
              <a:pPr/>
              <a:t>02/12/2018</a:t>
            </a:fld>
            <a:endParaRPr lang="fr-FR"/>
          </a:p>
        </p:txBody>
      </p:sp>
      <p:sp>
        <p:nvSpPr>
          <p:cNvPr id="4" name="Espace réservé de l'image des diapositives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76EB7F-D778-4AA8-8492-E08A78F2DC9E}"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baseline="0" dirty="0" smtClean="0">
                <a:solidFill>
                  <a:schemeClr val="tx1"/>
                </a:solidFill>
                <a:latin typeface="+mn-lt"/>
                <a:ea typeface="+mn-ea"/>
                <a:cs typeface="+mn-cs"/>
              </a:rPr>
              <a:t>Bien sur, si</a:t>
            </a:r>
          </a:p>
          <a:p>
            <a:r>
              <a:rPr lang="fr-FR" sz="1200" kern="1200" baseline="0" dirty="0" smtClean="0">
                <a:solidFill>
                  <a:schemeClr val="tx1"/>
                </a:solidFill>
                <a:latin typeface="+mn-lt"/>
                <a:ea typeface="+mn-ea"/>
                <a:cs typeface="+mn-cs"/>
              </a:rPr>
              <a:t>un structure est aussi soumise à des efforts horizontaux (vent et séisme) , il ne sera plus</a:t>
            </a:r>
          </a:p>
          <a:p>
            <a:r>
              <a:rPr lang="fr-FR" sz="1200" kern="1200" baseline="0" dirty="0" smtClean="0">
                <a:solidFill>
                  <a:schemeClr val="tx1"/>
                </a:solidFill>
                <a:latin typeface="+mn-lt"/>
                <a:ea typeface="+mn-ea"/>
                <a:cs typeface="+mn-cs"/>
              </a:rPr>
              <a:t>possible de négliger les effets induits par les autres efforts internes tels que le moment de</a:t>
            </a:r>
          </a:p>
          <a:p>
            <a:r>
              <a:rPr lang="fr-FR" sz="1200" kern="1200" baseline="0" dirty="0" smtClean="0">
                <a:solidFill>
                  <a:schemeClr val="tx1"/>
                </a:solidFill>
                <a:latin typeface="+mn-lt"/>
                <a:ea typeface="+mn-ea"/>
                <a:cs typeface="+mn-cs"/>
              </a:rPr>
              <a:t>flexion et l’effort tranchant.</a:t>
            </a:r>
          </a:p>
          <a:p>
            <a:r>
              <a:rPr lang="fr-FR" sz="1200" b="1" kern="1200" baseline="0" dirty="0" smtClean="0">
                <a:solidFill>
                  <a:schemeClr val="tx1"/>
                </a:solidFill>
                <a:latin typeface="+mn-lt"/>
                <a:ea typeface="+mn-ea"/>
                <a:cs typeface="+mn-cs"/>
              </a:rPr>
              <a:t>Figure</a:t>
            </a:r>
            <a:endParaRPr lang="fr-FR" dirty="0"/>
          </a:p>
        </p:txBody>
      </p:sp>
      <p:sp>
        <p:nvSpPr>
          <p:cNvPr id="4" name="Espace réservé du numéro de diapositive 3"/>
          <p:cNvSpPr>
            <a:spLocks noGrp="1"/>
          </p:cNvSpPr>
          <p:nvPr>
            <p:ph type="sldNum" sz="quarter" idx="10"/>
          </p:nvPr>
        </p:nvSpPr>
        <p:spPr/>
        <p:txBody>
          <a:bodyPr/>
          <a:lstStyle/>
          <a:p>
            <a:fld id="{D376EB7F-D778-4AA8-8492-E08A78F2DC9E}" type="slidenum">
              <a:rPr lang="fr-FR" smtClean="0"/>
              <a:pPr/>
              <a:t>3</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376EB7F-D778-4AA8-8492-E08A78F2DC9E}" type="slidenum">
              <a:rPr lang="fr-FR" smtClean="0"/>
              <a:pPr/>
              <a:t>4</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baseline="0" dirty="0" smtClean="0">
                <a:solidFill>
                  <a:schemeClr val="tx1"/>
                </a:solidFill>
                <a:latin typeface="+mn-lt"/>
                <a:ea typeface="+mn-ea"/>
                <a:cs typeface="+mn-cs"/>
              </a:rPr>
              <a:t>A noter aussi que le flambement ne privilégie pas les poteaux en acier par rapport aux poteaux en</a:t>
            </a:r>
          </a:p>
          <a:p>
            <a:r>
              <a:rPr lang="fr-FR" sz="1200" kern="1200" baseline="0" dirty="0" smtClean="0">
                <a:solidFill>
                  <a:schemeClr val="tx1"/>
                </a:solidFill>
                <a:latin typeface="+mn-lt"/>
                <a:ea typeface="+mn-ea"/>
                <a:cs typeface="+mn-cs"/>
              </a:rPr>
              <a:t>béton et vice versa . Le flambement touche tout élément soumis à une compression centrée dés que</a:t>
            </a:r>
          </a:p>
          <a:p>
            <a:r>
              <a:rPr lang="fr-FR" sz="1200" kern="1200" baseline="0" dirty="0" smtClean="0">
                <a:solidFill>
                  <a:schemeClr val="tx1"/>
                </a:solidFill>
                <a:latin typeface="+mn-lt"/>
                <a:ea typeface="+mn-ea"/>
                <a:cs typeface="+mn-cs"/>
              </a:rPr>
              <a:t>la charge critique de flambement est dépassée et ce quelque soit le matériau constituant ce poteau.</a:t>
            </a:r>
          </a:p>
          <a:p>
            <a:r>
              <a:rPr lang="fr-FR" sz="1200" b="1" kern="1200" baseline="0" dirty="0" smtClean="0">
                <a:solidFill>
                  <a:schemeClr val="tx1"/>
                </a:solidFill>
                <a:latin typeface="+mn-lt"/>
                <a:ea typeface="+mn-ea"/>
                <a:cs typeface="+mn-cs"/>
              </a:rPr>
              <a:t>Remarque</a:t>
            </a:r>
          </a:p>
          <a:p>
            <a:r>
              <a:rPr lang="fr-FR" sz="1200" kern="1200" baseline="0" dirty="0" smtClean="0">
                <a:solidFill>
                  <a:schemeClr val="tx1"/>
                </a:solidFill>
                <a:latin typeface="+mn-lt"/>
                <a:ea typeface="+mn-ea"/>
                <a:cs typeface="+mn-cs"/>
              </a:rPr>
              <a:t>Nous pouvons donc affirmer que même si un poteau soumis à un effort normal de compression est</a:t>
            </a:r>
          </a:p>
          <a:p>
            <a:r>
              <a:rPr lang="fr-FR" sz="1200" kern="1200" baseline="0" dirty="0" smtClean="0">
                <a:solidFill>
                  <a:schemeClr val="tx1"/>
                </a:solidFill>
                <a:latin typeface="+mn-lt"/>
                <a:ea typeface="+mn-ea"/>
                <a:cs typeface="+mn-cs"/>
              </a:rPr>
              <a:t>ce dernier est irrémédiablement soumis à des moments de flexion parasites dus au flambement.</a:t>
            </a:r>
          </a:p>
          <a:p>
            <a:r>
              <a:rPr lang="fr-FR" sz="1200" kern="1200" baseline="0" dirty="0" smtClean="0">
                <a:solidFill>
                  <a:schemeClr val="tx1"/>
                </a:solidFill>
                <a:latin typeface="+mn-lt"/>
                <a:ea typeface="+mn-ea"/>
                <a:cs typeface="+mn-cs"/>
              </a:rPr>
              <a:t>Noter que les effets dus au flambement et donc des moments induit par cette instabilité sont très</a:t>
            </a:r>
          </a:p>
          <a:p>
            <a:r>
              <a:rPr lang="fr-FR" sz="1200" kern="1200" baseline="0" dirty="0" smtClean="0">
                <a:solidFill>
                  <a:schemeClr val="tx1"/>
                </a:solidFill>
                <a:latin typeface="+mn-lt"/>
                <a:ea typeface="+mn-ea"/>
                <a:cs typeface="+mn-cs"/>
              </a:rPr>
              <a:t>difficiles à déterminer et que la résistance des matériaux ne peux à elle seule suffire pour les</a:t>
            </a:r>
          </a:p>
          <a:p>
            <a:r>
              <a:rPr lang="fr-FR" sz="1200" kern="1200" baseline="0" dirty="0" smtClean="0">
                <a:solidFill>
                  <a:schemeClr val="tx1"/>
                </a:solidFill>
                <a:latin typeface="+mn-lt"/>
                <a:ea typeface="+mn-ea"/>
                <a:cs typeface="+mn-cs"/>
              </a:rPr>
              <a:t>déterminer. C’est pour cela lors du pré dimensionnement des poteaux on sera amenés à prendre en</a:t>
            </a:r>
          </a:p>
          <a:p>
            <a:r>
              <a:rPr lang="fr-FR" sz="1200" kern="1200" baseline="0" dirty="0" smtClean="0">
                <a:solidFill>
                  <a:schemeClr val="tx1"/>
                </a:solidFill>
                <a:latin typeface="+mn-lt"/>
                <a:ea typeface="+mn-ea"/>
                <a:cs typeface="+mn-cs"/>
              </a:rPr>
              <a:t>charge forfaitairement les effets du flambement par le biais de coefficients judicieusement choisi.</a:t>
            </a:r>
            <a:endParaRPr lang="fr-FR" dirty="0"/>
          </a:p>
        </p:txBody>
      </p:sp>
      <p:sp>
        <p:nvSpPr>
          <p:cNvPr id="4" name="Espace réservé du numéro de diapositive 3"/>
          <p:cNvSpPr>
            <a:spLocks noGrp="1"/>
          </p:cNvSpPr>
          <p:nvPr>
            <p:ph type="sldNum" sz="quarter" idx="10"/>
          </p:nvPr>
        </p:nvSpPr>
        <p:spPr/>
        <p:txBody>
          <a:bodyPr/>
          <a:lstStyle/>
          <a:p>
            <a:fld id="{D376EB7F-D778-4AA8-8492-E08A78F2DC9E}" type="slidenum">
              <a:rPr lang="fr-FR" smtClean="0"/>
              <a:pPr/>
              <a:t>6</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baseline="0" dirty="0" smtClean="0">
                <a:solidFill>
                  <a:schemeClr val="tx1"/>
                </a:solidFill>
                <a:latin typeface="+mn-lt"/>
                <a:ea typeface="+mn-ea"/>
                <a:cs typeface="+mn-cs"/>
              </a:rPr>
              <a:t>Nous remarquons qu’en l’absence d’armatures le poteau sous l’effet du flambement subira une</a:t>
            </a:r>
          </a:p>
          <a:p>
            <a:r>
              <a:rPr lang="fr-FR" sz="1200" kern="1200" baseline="0" dirty="0" smtClean="0">
                <a:solidFill>
                  <a:schemeClr val="tx1"/>
                </a:solidFill>
                <a:latin typeface="+mn-lt"/>
                <a:ea typeface="+mn-ea"/>
                <a:cs typeface="+mn-cs"/>
              </a:rPr>
              <a:t>flexion qui causera sur les faces de ce dernier des zones de traction-compression.</a:t>
            </a:r>
          </a:p>
          <a:p>
            <a:r>
              <a:rPr lang="fr-FR" sz="1200" kern="1200" baseline="0" dirty="0" smtClean="0">
                <a:solidFill>
                  <a:schemeClr val="tx1"/>
                </a:solidFill>
                <a:latin typeface="+mn-lt"/>
                <a:ea typeface="+mn-ea"/>
                <a:cs typeface="+mn-cs"/>
              </a:rPr>
              <a:t>Sachant que le béton résiste bien en compression et très mal en traction, nous concluons qu’il est</a:t>
            </a:r>
          </a:p>
          <a:p>
            <a:r>
              <a:rPr lang="fr-FR" sz="1200" kern="1200" baseline="0" dirty="0" smtClean="0">
                <a:solidFill>
                  <a:schemeClr val="tx1"/>
                </a:solidFill>
                <a:latin typeface="+mn-lt"/>
                <a:ea typeface="+mn-ea"/>
                <a:cs typeface="+mn-cs"/>
              </a:rPr>
              <a:t>hors de question de laisser ce dernier tel quel (Sans ferraillage).</a:t>
            </a:r>
          </a:p>
          <a:p>
            <a:r>
              <a:rPr lang="fr-FR" sz="1200" kern="1200" baseline="0" dirty="0" smtClean="0">
                <a:solidFill>
                  <a:schemeClr val="tx1"/>
                </a:solidFill>
                <a:latin typeface="+mn-lt"/>
                <a:ea typeface="+mn-ea"/>
                <a:cs typeface="+mn-cs"/>
              </a:rPr>
              <a:t>A cet effet, afin d’assurer l‘intégrité de ce poteau, il faudra nécessairement ferrailler ce dernier en</a:t>
            </a:r>
          </a:p>
          <a:p>
            <a:r>
              <a:rPr lang="fr-FR" sz="1200" kern="1200" baseline="0" dirty="0" smtClean="0">
                <a:solidFill>
                  <a:schemeClr val="tx1"/>
                </a:solidFill>
                <a:latin typeface="+mn-lt"/>
                <a:ea typeface="+mn-ea"/>
                <a:cs typeface="+mn-cs"/>
              </a:rPr>
              <a:t>disposant sur les quatre faces (pouvant êtres tendues) de ce dernier des aciers longitudinaux comme</a:t>
            </a:r>
          </a:p>
          <a:p>
            <a:r>
              <a:rPr lang="fr-FR" sz="1200" kern="1200" baseline="0" dirty="0" smtClean="0">
                <a:solidFill>
                  <a:schemeClr val="tx1"/>
                </a:solidFill>
                <a:latin typeface="+mn-lt"/>
                <a:ea typeface="+mn-ea"/>
                <a:cs typeface="+mn-cs"/>
              </a:rPr>
              <a:t>ceux montrés à la figure 3 plus haut.</a:t>
            </a:r>
          </a:p>
          <a:p>
            <a:r>
              <a:rPr lang="fr-FR" sz="1200" kern="1200" baseline="0" dirty="0" smtClean="0">
                <a:solidFill>
                  <a:schemeClr val="tx1"/>
                </a:solidFill>
                <a:latin typeface="+mn-lt"/>
                <a:ea typeface="+mn-ea"/>
                <a:cs typeface="+mn-cs"/>
              </a:rPr>
              <a:t>Une fois le poteau ferraillé, soumettons le encore une fois au même effort normal de compression</a:t>
            </a:r>
          </a:p>
          <a:p>
            <a:r>
              <a:rPr lang="fr-FR" sz="1200" kern="1200" baseline="0" dirty="0" smtClean="0">
                <a:solidFill>
                  <a:schemeClr val="tx1"/>
                </a:solidFill>
                <a:latin typeface="+mn-lt"/>
                <a:ea typeface="+mn-ea"/>
                <a:cs typeface="+mn-cs"/>
              </a:rPr>
              <a:t>centrée. Le phénomène observé cette fois ci est différent de celui obtenu avant que le poteau ne soit</a:t>
            </a:r>
          </a:p>
          <a:p>
            <a:r>
              <a:rPr lang="fr-FR" sz="1200" kern="1200" baseline="0" dirty="0" smtClean="0">
                <a:solidFill>
                  <a:schemeClr val="tx1"/>
                </a:solidFill>
                <a:latin typeface="+mn-lt"/>
                <a:ea typeface="+mn-ea"/>
                <a:cs typeface="+mn-cs"/>
              </a:rPr>
              <a:t>ferraillé. Nous constatons alors une déformation par gonflement, avec les aciers longitudinaux qui</a:t>
            </a:r>
          </a:p>
          <a:p>
            <a:r>
              <a:rPr lang="fr-FR" sz="1200" kern="1200" baseline="0" dirty="0" smtClean="0">
                <a:solidFill>
                  <a:schemeClr val="tx1"/>
                </a:solidFill>
                <a:latin typeface="+mn-lt"/>
                <a:ea typeface="+mn-ea"/>
                <a:cs typeface="+mn-cs"/>
              </a:rPr>
              <a:t>chassent vers l’extérieur</a:t>
            </a:r>
            <a:endParaRPr lang="fr-FR" dirty="0"/>
          </a:p>
        </p:txBody>
      </p:sp>
      <p:sp>
        <p:nvSpPr>
          <p:cNvPr id="4" name="Espace réservé du numéro de diapositive 3"/>
          <p:cNvSpPr>
            <a:spLocks noGrp="1"/>
          </p:cNvSpPr>
          <p:nvPr>
            <p:ph type="sldNum" sz="quarter" idx="10"/>
          </p:nvPr>
        </p:nvSpPr>
        <p:spPr/>
        <p:txBody>
          <a:bodyPr/>
          <a:lstStyle/>
          <a:p>
            <a:fld id="{D376EB7F-D778-4AA8-8492-E08A78F2DC9E}" type="slidenum">
              <a:rPr lang="fr-FR" smtClean="0"/>
              <a:pPr/>
              <a:t>13</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2840568"/>
            <a:ext cx="5829300" cy="1960033"/>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8F66E86-1D3B-4D50-8C33-FDBD802DBF93}" type="datetimeFigureOut">
              <a:rPr lang="fr-FR" smtClean="0"/>
              <a:pPr/>
              <a:t>02/12/2018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9A6171-7788-4CE9-9749-30308971E7A9}"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8F66E86-1D3B-4D50-8C33-FDBD802DBF93}" type="datetimeFigureOut">
              <a:rPr lang="fr-FR" smtClean="0"/>
              <a:pPr/>
              <a:t>02/12/2018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9A6171-7788-4CE9-9749-30308971E7A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50" y="366185"/>
            <a:ext cx="1543050" cy="7802033"/>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42900" y="366185"/>
            <a:ext cx="4514850" cy="780203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8F66E86-1D3B-4D50-8C33-FDBD802DBF93}" type="datetimeFigureOut">
              <a:rPr lang="fr-FR" smtClean="0"/>
              <a:pPr/>
              <a:t>02/12/2018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9A6171-7788-4CE9-9749-30308971E7A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8F66E86-1D3B-4D50-8C33-FDBD802DBF93}" type="datetimeFigureOut">
              <a:rPr lang="fr-FR" smtClean="0"/>
              <a:pPr/>
              <a:t>02/12/2018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9A6171-7788-4CE9-9749-30308971E7A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5875867"/>
            <a:ext cx="5829300" cy="1816100"/>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8F66E86-1D3B-4D50-8C33-FDBD802DBF93}" type="datetimeFigureOut">
              <a:rPr lang="fr-FR" smtClean="0"/>
              <a:pPr/>
              <a:t>02/12/2018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9A6171-7788-4CE9-9749-30308971E7A9}"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8F66E86-1D3B-4D50-8C33-FDBD802DBF93}" type="datetimeFigureOut">
              <a:rPr lang="fr-FR" smtClean="0"/>
              <a:pPr/>
              <a:t>02/12/2018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B9A6171-7788-4CE9-9749-30308971E7A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8F66E86-1D3B-4D50-8C33-FDBD802DBF93}" type="datetimeFigureOut">
              <a:rPr lang="fr-FR" smtClean="0"/>
              <a:pPr/>
              <a:t>02/12/2018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B9A6171-7788-4CE9-9749-30308971E7A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28F66E86-1D3B-4D50-8C33-FDBD802DBF93}" type="datetimeFigureOut">
              <a:rPr lang="fr-FR" smtClean="0"/>
              <a:pPr/>
              <a:t>02/12/2018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B9A6171-7788-4CE9-9749-30308971E7A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8F66E86-1D3B-4D50-8C33-FDBD802DBF93}" type="datetimeFigureOut">
              <a:rPr lang="fr-FR" smtClean="0"/>
              <a:pPr/>
              <a:t>02/12/2018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B9A6171-7788-4CE9-9749-30308971E7A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64067"/>
            <a:ext cx="2256235" cy="154940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8F66E86-1D3B-4D50-8C33-FDBD802DBF93}" type="datetimeFigureOut">
              <a:rPr lang="fr-FR" smtClean="0"/>
              <a:pPr/>
              <a:t>02/12/2018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B9A6171-7788-4CE9-9749-30308971E7A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400800"/>
            <a:ext cx="4114800" cy="755651"/>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8F66E86-1D3B-4D50-8C33-FDBD802DBF93}" type="datetimeFigureOut">
              <a:rPr lang="fr-FR" smtClean="0"/>
              <a:pPr/>
              <a:t>02/12/2018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B9A6171-7788-4CE9-9749-30308971E7A9}"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28F66E86-1D3B-4D50-8C33-FDBD802DBF93}" type="datetimeFigureOut">
              <a:rPr lang="fr-FR" smtClean="0"/>
              <a:pPr/>
              <a:t>02/12/2018</a:t>
            </a:fld>
            <a:endParaRPr lang="fr-FR"/>
          </a:p>
        </p:txBody>
      </p:sp>
      <p:sp>
        <p:nvSpPr>
          <p:cNvPr id="5" name="Espace réservé du pied de page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8B9A6171-7788-4CE9-9749-30308971E7A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éléments porteurs verticaux</a:t>
            </a:r>
            <a:endParaRPr lang="fr-FR" dirty="0"/>
          </a:p>
        </p:txBody>
      </p:sp>
      <p:sp>
        <p:nvSpPr>
          <p:cNvPr id="3" name="Sous-titre 2"/>
          <p:cNvSpPr>
            <a:spLocks noGrp="1"/>
          </p:cNvSpPr>
          <p:nvPr>
            <p:ph type="subTitle" idx="1"/>
          </p:nvPr>
        </p:nvSpPr>
        <p:spPr/>
        <p:txBody>
          <a:bodyPr/>
          <a:lstStyle/>
          <a:p>
            <a:pPr marL="514350" indent="-514350">
              <a:buFont typeface="+mj-lt"/>
              <a:buAutoNum type="arabicPeriod"/>
            </a:pPr>
            <a:r>
              <a:rPr lang="fr-FR" dirty="0" smtClean="0"/>
              <a:t>Les poteaux</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900" y="366184"/>
            <a:ext cx="6172200" cy="965456"/>
          </a:xfrm>
        </p:spPr>
        <p:txBody>
          <a:bodyPr>
            <a:normAutofit fontScale="90000"/>
          </a:bodyPr>
          <a:lstStyle/>
          <a:p>
            <a:r>
              <a:rPr lang="fr-FR" b="1" dirty="0" smtClean="0"/>
              <a:t>Les poteaux en béton armé</a:t>
            </a:r>
            <a:endParaRPr lang="fr-FR" dirty="0"/>
          </a:p>
        </p:txBody>
      </p:sp>
      <p:sp>
        <p:nvSpPr>
          <p:cNvPr id="3" name="Espace réservé du contenu 2"/>
          <p:cNvSpPr>
            <a:spLocks noGrp="1"/>
          </p:cNvSpPr>
          <p:nvPr>
            <p:ph idx="1"/>
          </p:nvPr>
        </p:nvSpPr>
        <p:spPr>
          <a:xfrm>
            <a:off x="404664" y="1403649"/>
            <a:ext cx="6172200" cy="3456383"/>
          </a:xfrm>
        </p:spPr>
        <p:txBody>
          <a:bodyPr>
            <a:normAutofit/>
          </a:bodyPr>
          <a:lstStyle/>
          <a:p>
            <a:pPr>
              <a:buNone/>
            </a:pPr>
            <a:r>
              <a:rPr lang="fr-FR" sz="2400" b="1" dirty="0" smtClean="0"/>
              <a:t>3.2-Ferraillage des poteaux en béton armé.</a:t>
            </a:r>
          </a:p>
          <a:p>
            <a:r>
              <a:rPr lang="fr-FR" sz="2000" dirty="0" smtClean="0"/>
              <a:t>les poteaux en béton armé comportent deux types de ferraillages</a:t>
            </a:r>
          </a:p>
          <a:p>
            <a:pPr>
              <a:buFont typeface="Wingdings" pitchFamily="2" charset="2"/>
              <a:buChar char="Ø"/>
            </a:pPr>
            <a:r>
              <a:rPr lang="fr-FR" sz="2000" dirty="0" smtClean="0"/>
              <a:t> Le ferraillage longitudinal. Barres verticales disposées le long de l’axe du poteau.</a:t>
            </a:r>
          </a:p>
          <a:p>
            <a:pPr>
              <a:buFont typeface="Wingdings" pitchFamily="2" charset="2"/>
              <a:buChar char="Ø"/>
            </a:pPr>
            <a:r>
              <a:rPr lang="fr-FR" sz="2000" dirty="0" smtClean="0"/>
              <a:t>Des armatures transversales (cadres et étriers et épingles) régulièrement espacées tout le long du poteau.</a:t>
            </a:r>
          </a:p>
          <a:p>
            <a:r>
              <a:rPr lang="fr-FR" sz="2000" dirty="0" smtClean="0"/>
              <a:t>Sur la figure suivante est représenté le ferraillage type d’un poteau carré.</a:t>
            </a:r>
            <a:endParaRPr lang="fr-FR"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908720" y="755576"/>
            <a:ext cx="4505325" cy="457200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l="3943" r="10306"/>
          <a:stretch>
            <a:fillRect/>
          </a:stretch>
        </p:blipFill>
        <p:spPr bwMode="auto">
          <a:xfrm>
            <a:off x="116632" y="6228184"/>
            <a:ext cx="6264696" cy="2628900"/>
          </a:xfrm>
          <a:prstGeom prst="rect">
            <a:avLst/>
          </a:prstGeom>
          <a:noFill/>
          <a:ln w="9525">
            <a:noFill/>
            <a:miter lim="800000"/>
            <a:headEnd/>
            <a:tailEnd/>
          </a:ln>
        </p:spPr>
      </p:pic>
      <p:sp>
        <p:nvSpPr>
          <p:cNvPr id="6" name="Rectangle 5"/>
          <p:cNvSpPr/>
          <p:nvPr/>
        </p:nvSpPr>
        <p:spPr>
          <a:xfrm>
            <a:off x="1268760" y="5292080"/>
            <a:ext cx="4680520" cy="646331"/>
          </a:xfrm>
          <a:prstGeom prst="rect">
            <a:avLst/>
          </a:prstGeom>
        </p:spPr>
        <p:txBody>
          <a:bodyPr wrap="square">
            <a:spAutoFit/>
          </a:bodyPr>
          <a:lstStyle/>
          <a:p>
            <a:pPr algn="ctr"/>
            <a:r>
              <a:rPr lang="fr-FR" b="1" dirty="0" smtClean="0">
                <a:solidFill>
                  <a:schemeClr val="tx2">
                    <a:lumMod val="40000"/>
                    <a:lumOff val="60000"/>
                  </a:schemeClr>
                </a:solidFill>
              </a:rPr>
              <a:t>Répartition des aciers le long d'un poteau en béton armé</a:t>
            </a:r>
            <a:endParaRPr lang="fr-FR" dirty="0">
              <a:solidFill>
                <a:schemeClr val="tx2">
                  <a:lumMod val="40000"/>
                  <a:lumOff val="6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4664" y="179512"/>
            <a:ext cx="6172200" cy="6034617"/>
          </a:xfrm>
        </p:spPr>
        <p:txBody>
          <a:bodyPr>
            <a:normAutofit/>
          </a:bodyPr>
          <a:lstStyle/>
          <a:p>
            <a:r>
              <a:rPr lang="fr-FR" dirty="0" smtClean="0"/>
              <a:t>Nous allons dans ce qui suit expliquer quel est le rôle de chaque type d’acier constituant un poteau en béton armé.</a:t>
            </a:r>
          </a:p>
          <a:p>
            <a:pPr>
              <a:buNone/>
            </a:pPr>
            <a:r>
              <a:rPr lang="fr-FR" b="1" dirty="0" err="1" smtClean="0"/>
              <a:t>Experience</a:t>
            </a:r>
            <a:endParaRPr lang="fr-FR" b="1" dirty="0" smtClean="0"/>
          </a:p>
          <a:p>
            <a:r>
              <a:rPr lang="fr-FR" sz="2400" dirty="0" smtClean="0"/>
              <a:t>Soumettons un poteau en béton (non encore armé) à un effort axial de compression, puis notons ce qui se produit.</a:t>
            </a:r>
          </a:p>
          <a:p>
            <a:r>
              <a:rPr lang="fr-FR" sz="2400" dirty="0" smtClean="0"/>
              <a:t>Sur la figure suivante, est représentée l’allure déformée du poteau.</a:t>
            </a:r>
            <a:endParaRPr lang="fr-FR" sz="2400" dirty="0"/>
          </a:p>
        </p:txBody>
      </p:sp>
      <p:pic>
        <p:nvPicPr>
          <p:cNvPr id="4" name="Picture 2"/>
          <p:cNvPicPr>
            <a:picLocks noChangeAspect="1" noChangeArrowheads="1"/>
          </p:cNvPicPr>
          <p:nvPr/>
        </p:nvPicPr>
        <p:blipFill>
          <a:blip r:embed="rId2" cstate="print"/>
          <a:srcRect/>
          <a:stretch>
            <a:fillRect/>
          </a:stretch>
        </p:blipFill>
        <p:spPr bwMode="auto">
          <a:xfrm>
            <a:off x="548680" y="5148064"/>
            <a:ext cx="5419725" cy="2990850"/>
          </a:xfrm>
          <a:prstGeom prst="rect">
            <a:avLst/>
          </a:prstGeom>
          <a:noFill/>
          <a:ln w="9525">
            <a:noFill/>
            <a:miter lim="800000"/>
            <a:headEnd/>
            <a:tailEnd/>
          </a:ln>
        </p:spPr>
      </p:pic>
      <p:sp>
        <p:nvSpPr>
          <p:cNvPr id="5" name="ZoneTexte 4"/>
          <p:cNvSpPr txBox="1"/>
          <p:nvPr/>
        </p:nvSpPr>
        <p:spPr>
          <a:xfrm>
            <a:off x="908720" y="8172400"/>
            <a:ext cx="5040560" cy="369332"/>
          </a:xfrm>
          <a:prstGeom prst="rect">
            <a:avLst/>
          </a:prstGeom>
          <a:noFill/>
        </p:spPr>
        <p:txBody>
          <a:bodyPr wrap="square" rtlCol="0">
            <a:spAutoFit/>
          </a:bodyPr>
          <a:lstStyle/>
          <a:p>
            <a:r>
              <a:rPr lang="fr-FR" dirty="0" smtClean="0"/>
              <a:t>Déformation par flambement d’un poteau chargé</a:t>
            </a: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cstate="print"/>
          <a:srcRect/>
          <a:stretch>
            <a:fillRect/>
          </a:stretch>
        </p:blipFill>
        <p:spPr bwMode="auto">
          <a:xfrm>
            <a:off x="404664" y="971600"/>
            <a:ext cx="6172200" cy="3690257"/>
          </a:xfrm>
          <a:prstGeom prst="rect">
            <a:avLst/>
          </a:prstGeom>
          <a:noFill/>
          <a:ln w="9525">
            <a:noFill/>
            <a:miter lim="800000"/>
            <a:headEnd/>
            <a:tailEnd/>
          </a:ln>
        </p:spPr>
      </p:pic>
      <p:sp>
        <p:nvSpPr>
          <p:cNvPr id="5" name="Rectangle 4"/>
          <p:cNvSpPr/>
          <p:nvPr/>
        </p:nvSpPr>
        <p:spPr>
          <a:xfrm>
            <a:off x="548680" y="4619685"/>
            <a:ext cx="5832648" cy="4247317"/>
          </a:xfrm>
          <a:prstGeom prst="rect">
            <a:avLst/>
          </a:prstGeom>
        </p:spPr>
        <p:txBody>
          <a:bodyPr wrap="square">
            <a:spAutoFit/>
          </a:bodyPr>
          <a:lstStyle/>
          <a:p>
            <a:r>
              <a:rPr lang="fr-FR" dirty="0" smtClean="0"/>
              <a:t>Nous remarquons qu’en l’absence d’armatures le poteau sous l’effet du flambement subira une flexion qui causera sur les faces de ce dernier des zones de traction-compression.</a:t>
            </a:r>
          </a:p>
          <a:p>
            <a:r>
              <a:rPr lang="fr-FR" dirty="0" smtClean="0"/>
              <a:t>Sachant que le béton résiste bien en compression et très mal en traction, nous concluons qu’il est hors de question de laisser ce dernier tel quel (Sans ferraillage).</a:t>
            </a:r>
          </a:p>
          <a:p>
            <a:r>
              <a:rPr lang="fr-FR" dirty="0" smtClean="0"/>
              <a:t>il faudra nécessairement ferrailler ce dernier en disposant sur les quatre faces (pouvant êtres tendues) de ce dernier des aciers longitudinaux Une fois le poteau ferraillé, soumettons le encore une fois au même effort normal de compression centrée. Le phénomène observé cette fois ci est différent de celui obtenu avant que le poteau ne soit ferraillé. Nous constatons alors une déformation par gonflement, avec les aciers longitudinaux qui chassent vers l’extérieur</a:t>
            </a:r>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900" y="366184"/>
            <a:ext cx="6326460" cy="1325496"/>
          </a:xfrm>
        </p:spPr>
        <p:txBody>
          <a:bodyPr>
            <a:normAutofit/>
          </a:bodyPr>
          <a:lstStyle/>
          <a:p>
            <a:pPr algn="l"/>
            <a:r>
              <a:rPr lang="fr-FR" sz="3200" b="1" dirty="0" smtClean="0"/>
              <a:t>4.Pré Dimensionnement des poteaux en béton armé</a:t>
            </a:r>
            <a:endParaRPr lang="fr-FR" sz="3200" dirty="0"/>
          </a:p>
        </p:txBody>
      </p:sp>
      <p:sp>
        <p:nvSpPr>
          <p:cNvPr id="3" name="Espace réservé du contenu 2"/>
          <p:cNvSpPr>
            <a:spLocks noGrp="1"/>
          </p:cNvSpPr>
          <p:nvPr>
            <p:ph idx="1"/>
          </p:nvPr>
        </p:nvSpPr>
        <p:spPr>
          <a:xfrm>
            <a:off x="342900" y="2133601"/>
            <a:ext cx="6172200" cy="1358279"/>
          </a:xfrm>
        </p:spPr>
        <p:txBody>
          <a:bodyPr>
            <a:normAutofit lnSpcReduction="10000"/>
          </a:bodyPr>
          <a:lstStyle/>
          <a:p>
            <a:r>
              <a:rPr lang="fr-FR" sz="2800" dirty="0" smtClean="0"/>
              <a:t>Supposons un poteau de section quelconque A soumis à une charge de compression W centrée</a:t>
            </a:r>
          </a:p>
          <a:p>
            <a:endParaRPr lang="fr-FR" sz="2800" dirty="0"/>
          </a:p>
        </p:txBody>
      </p:sp>
      <p:pic>
        <p:nvPicPr>
          <p:cNvPr id="9219" name="Picture 3"/>
          <p:cNvPicPr>
            <a:picLocks noChangeAspect="1" noChangeArrowheads="1"/>
          </p:cNvPicPr>
          <p:nvPr/>
        </p:nvPicPr>
        <p:blipFill>
          <a:blip r:embed="rId2" cstate="print"/>
          <a:srcRect/>
          <a:stretch>
            <a:fillRect/>
          </a:stretch>
        </p:blipFill>
        <p:spPr bwMode="auto">
          <a:xfrm>
            <a:off x="1844824" y="3491880"/>
            <a:ext cx="3312368" cy="3626039"/>
          </a:xfrm>
          <a:prstGeom prst="rect">
            <a:avLst/>
          </a:prstGeom>
          <a:noFill/>
          <a:ln w="9525">
            <a:noFill/>
            <a:miter lim="800000"/>
            <a:headEnd/>
            <a:tailEnd/>
          </a:ln>
        </p:spPr>
      </p:pic>
      <p:sp>
        <p:nvSpPr>
          <p:cNvPr id="6" name="Rectangle 5"/>
          <p:cNvSpPr/>
          <p:nvPr/>
        </p:nvSpPr>
        <p:spPr>
          <a:xfrm>
            <a:off x="1700808" y="7308304"/>
            <a:ext cx="3429000" cy="923330"/>
          </a:xfrm>
          <a:prstGeom prst="rect">
            <a:avLst/>
          </a:prstGeom>
        </p:spPr>
        <p:txBody>
          <a:bodyPr>
            <a:spAutoFit/>
          </a:bodyPr>
          <a:lstStyle/>
          <a:p>
            <a:pPr algn="ctr"/>
            <a:r>
              <a:rPr lang="fr-FR" b="1" dirty="0" smtClean="0"/>
              <a:t>Figure : Poteau de section quelconque soumis à une charge de compression centrée</a:t>
            </a: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cstate="print"/>
          <a:srcRect r="3929"/>
          <a:stretch>
            <a:fillRect/>
          </a:stretch>
        </p:blipFill>
        <p:spPr bwMode="auto">
          <a:xfrm>
            <a:off x="-1" y="683568"/>
            <a:ext cx="6858001" cy="2304256"/>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3068959" y="3203848"/>
            <a:ext cx="1540699" cy="1296144"/>
          </a:xfrm>
          <a:prstGeom prst="rect">
            <a:avLst/>
          </a:prstGeom>
          <a:noFill/>
          <a:ln w="9525">
            <a:noFill/>
            <a:miter lim="800000"/>
            <a:headEnd/>
            <a:tailEnd/>
          </a:ln>
        </p:spPr>
      </p:pic>
      <p:sp>
        <p:nvSpPr>
          <p:cNvPr id="6" name="Rectangle 5"/>
          <p:cNvSpPr/>
          <p:nvPr/>
        </p:nvSpPr>
        <p:spPr>
          <a:xfrm>
            <a:off x="476672" y="4427984"/>
            <a:ext cx="6192688" cy="1754326"/>
          </a:xfrm>
          <a:prstGeom prst="rect">
            <a:avLst/>
          </a:prstGeom>
        </p:spPr>
        <p:txBody>
          <a:bodyPr wrap="square">
            <a:spAutoFit/>
          </a:bodyPr>
          <a:lstStyle/>
          <a:p>
            <a:r>
              <a:rPr lang="fr-FR" dirty="0" smtClean="0"/>
              <a:t>Ainsi , connaissant l’effort normal ultime sollicitant un poteau que l’on notera désormais N</a:t>
            </a:r>
            <a:r>
              <a:rPr lang="fr-FR" i="1" dirty="0" smtClean="0"/>
              <a:t>U</a:t>
            </a:r>
            <a:r>
              <a:rPr lang="fr-FR" dirty="0" smtClean="0"/>
              <a:t> (dû aux seules charges verticales) et non W , ainsi que la contrainte caractéristique en compression du béton 𝑓𝑐28 prise égale en général à 25 </a:t>
            </a:r>
            <a:r>
              <a:rPr lang="fr-FR" dirty="0" err="1" smtClean="0"/>
              <a:t>MPa</a:t>
            </a:r>
            <a:r>
              <a:rPr lang="fr-FR" dirty="0" smtClean="0"/>
              <a:t> (Béton de classe C25/32) , il devient facile de déterminer la section du poteau comme :</a:t>
            </a:r>
            <a:endParaRPr lang="fr-FR" dirty="0"/>
          </a:p>
        </p:txBody>
      </p:sp>
      <p:pic>
        <p:nvPicPr>
          <p:cNvPr id="10244" name="Picture 4"/>
          <p:cNvPicPr>
            <a:picLocks noChangeAspect="1" noChangeArrowheads="1"/>
          </p:cNvPicPr>
          <p:nvPr/>
        </p:nvPicPr>
        <p:blipFill>
          <a:blip r:embed="rId4" cstate="print"/>
          <a:srcRect/>
          <a:stretch>
            <a:fillRect/>
          </a:stretch>
        </p:blipFill>
        <p:spPr bwMode="auto">
          <a:xfrm>
            <a:off x="3212976" y="6732240"/>
            <a:ext cx="1224136" cy="11188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60648" y="251521"/>
            <a:ext cx="6172200" cy="2448272"/>
          </a:xfrm>
        </p:spPr>
        <p:txBody>
          <a:bodyPr>
            <a:normAutofit/>
          </a:bodyPr>
          <a:lstStyle/>
          <a:p>
            <a:r>
              <a:rPr lang="fr-FR" sz="2800" dirty="0" smtClean="0"/>
              <a:t>Vu que le poteau est soumis à des efforts de compression et aussi à des efforts internes supplémentaires dus au flambement, la relation précédente s’écrira :</a:t>
            </a:r>
          </a:p>
          <a:p>
            <a:endParaRPr lang="fr-FR" sz="2800" dirty="0" smtClean="0"/>
          </a:p>
        </p:txBody>
      </p:sp>
      <p:sp>
        <p:nvSpPr>
          <p:cNvPr id="7" name="Rectangle 6"/>
          <p:cNvSpPr/>
          <p:nvPr/>
        </p:nvSpPr>
        <p:spPr>
          <a:xfrm>
            <a:off x="476672" y="3203848"/>
            <a:ext cx="5976664" cy="1815882"/>
          </a:xfrm>
          <a:prstGeom prst="rect">
            <a:avLst/>
          </a:prstGeom>
        </p:spPr>
        <p:txBody>
          <a:bodyPr wrap="square">
            <a:spAutoFit/>
          </a:bodyPr>
          <a:lstStyle/>
          <a:p>
            <a:r>
              <a:rPr lang="fr-FR" sz="2800" dirty="0" smtClean="0"/>
              <a:t>Si on admet que 𝑓𝑐28 =25 </a:t>
            </a:r>
            <a:r>
              <a:rPr lang="fr-FR" sz="2800" dirty="0" err="1" smtClean="0"/>
              <a:t>MPa</a:t>
            </a:r>
            <a:r>
              <a:rPr lang="fr-FR" sz="2800" dirty="0" smtClean="0"/>
              <a:t> la relation donnant le </a:t>
            </a:r>
            <a:r>
              <a:rPr lang="fr-FR" sz="2800" dirty="0" err="1" smtClean="0"/>
              <a:t>prédimensionnement</a:t>
            </a:r>
            <a:r>
              <a:rPr lang="fr-FR" sz="2800" dirty="0" smtClean="0"/>
              <a:t> d’un poteau de section quelconque devient :</a:t>
            </a:r>
          </a:p>
        </p:txBody>
      </p:sp>
      <p:pic>
        <p:nvPicPr>
          <p:cNvPr id="11268" name="Picture 4"/>
          <p:cNvPicPr>
            <a:picLocks noChangeAspect="1" noChangeArrowheads="1"/>
          </p:cNvPicPr>
          <p:nvPr/>
        </p:nvPicPr>
        <p:blipFill>
          <a:blip r:embed="rId2" cstate="print"/>
          <a:srcRect/>
          <a:stretch>
            <a:fillRect/>
          </a:stretch>
        </p:blipFill>
        <p:spPr bwMode="auto">
          <a:xfrm>
            <a:off x="1844824" y="2411760"/>
            <a:ext cx="3067050" cy="771525"/>
          </a:xfrm>
          <a:prstGeom prst="rect">
            <a:avLst/>
          </a:prstGeom>
          <a:noFill/>
          <a:ln w="9525">
            <a:noFill/>
            <a:miter lim="800000"/>
            <a:headEnd/>
            <a:tailEnd/>
          </a:ln>
        </p:spPr>
      </p:pic>
      <p:pic>
        <p:nvPicPr>
          <p:cNvPr id="11269" name="Picture 5"/>
          <p:cNvPicPr>
            <a:picLocks noChangeAspect="1" noChangeArrowheads="1"/>
          </p:cNvPicPr>
          <p:nvPr/>
        </p:nvPicPr>
        <p:blipFill>
          <a:blip r:embed="rId3" cstate="print"/>
          <a:srcRect/>
          <a:stretch>
            <a:fillRect/>
          </a:stretch>
        </p:blipFill>
        <p:spPr bwMode="auto">
          <a:xfrm>
            <a:off x="1844824" y="5076056"/>
            <a:ext cx="3346572" cy="936104"/>
          </a:xfrm>
          <a:prstGeom prst="rect">
            <a:avLst/>
          </a:prstGeom>
          <a:noFill/>
          <a:ln w="9525">
            <a:noFill/>
            <a:miter lim="800000"/>
            <a:headEnd/>
            <a:tailEnd/>
          </a:ln>
        </p:spPr>
      </p:pic>
      <p:pic>
        <p:nvPicPr>
          <p:cNvPr id="11270" name="Picture 6"/>
          <p:cNvPicPr>
            <a:picLocks noChangeAspect="1" noChangeArrowheads="1"/>
          </p:cNvPicPr>
          <p:nvPr/>
        </p:nvPicPr>
        <p:blipFill>
          <a:blip r:embed="rId4" cstate="print"/>
          <a:srcRect/>
          <a:stretch>
            <a:fillRect/>
          </a:stretch>
        </p:blipFill>
        <p:spPr bwMode="auto">
          <a:xfrm>
            <a:off x="2132856" y="7380312"/>
            <a:ext cx="2736304" cy="836721"/>
          </a:xfrm>
          <a:prstGeom prst="rect">
            <a:avLst/>
          </a:prstGeom>
          <a:noFill/>
          <a:ln w="9525">
            <a:noFill/>
            <a:miter lim="800000"/>
            <a:headEnd/>
            <a:tailEnd/>
          </a:ln>
        </p:spPr>
      </p:pic>
      <p:sp>
        <p:nvSpPr>
          <p:cNvPr id="11" name="Rectangle 10"/>
          <p:cNvSpPr/>
          <p:nvPr/>
        </p:nvSpPr>
        <p:spPr>
          <a:xfrm>
            <a:off x="476672" y="6300192"/>
            <a:ext cx="5760640" cy="954107"/>
          </a:xfrm>
          <a:prstGeom prst="rect">
            <a:avLst/>
          </a:prstGeom>
        </p:spPr>
        <p:txBody>
          <a:bodyPr wrap="square">
            <a:spAutoFit/>
          </a:bodyPr>
          <a:lstStyle/>
          <a:p>
            <a:r>
              <a:rPr lang="fr-FR" sz="2800" dirty="0" smtClean="0"/>
              <a:t>-Cas d’un poteau carré de cotés ‘a x a ’</a:t>
            </a:r>
          </a:p>
          <a:p>
            <a:r>
              <a:rPr lang="fr-FR" sz="2800" dirty="0" smtClean="0"/>
              <a:t>On aura</a:t>
            </a:r>
            <a:endParaRPr lang="fr-FR"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900" y="366184"/>
            <a:ext cx="6172200" cy="533408"/>
          </a:xfrm>
        </p:spPr>
        <p:txBody>
          <a:bodyPr>
            <a:normAutofit fontScale="90000"/>
          </a:bodyPr>
          <a:lstStyle/>
          <a:p>
            <a:r>
              <a:rPr lang="fr-FR" b="1" dirty="0" smtClean="0"/>
              <a:t>5. Les poteaux en acier</a:t>
            </a:r>
            <a:endParaRPr lang="fr-FR" dirty="0"/>
          </a:p>
        </p:txBody>
      </p:sp>
      <p:sp>
        <p:nvSpPr>
          <p:cNvPr id="3" name="Espace réservé du contenu 2"/>
          <p:cNvSpPr>
            <a:spLocks noGrp="1"/>
          </p:cNvSpPr>
          <p:nvPr>
            <p:ph idx="1"/>
          </p:nvPr>
        </p:nvSpPr>
        <p:spPr>
          <a:xfrm>
            <a:off x="332656" y="1331640"/>
            <a:ext cx="6525344" cy="7272808"/>
          </a:xfrm>
        </p:spPr>
        <p:txBody>
          <a:bodyPr>
            <a:normAutofit fontScale="85000" lnSpcReduction="20000"/>
          </a:bodyPr>
          <a:lstStyle/>
          <a:p>
            <a:pPr>
              <a:buNone/>
            </a:pPr>
            <a:r>
              <a:rPr lang="fr-FR" b="1" dirty="0" smtClean="0"/>
              <a:t>Les produits sidérurgiques standards</a:t>
            </a:r>
          </a:p>
          <a:p>
            <a:r>
              <a:rPr lang="fr-FR" dirty="0" smtClean="0"/>
              <a:t>Contrairement aux éléments en béton armé qui permettaient d’avoir des formes très diverses, l’utilisation de l’acier restreint et limite pour l’architecte l’emploi de formes .</a:t>
            </a:r>
          </a:p>
          <a:p>
            <a:r>
              <a:rPr lang="fr-FR" dirty="0" smtClean="0"/>
              <a:t>Ceci tient à la standardisation de ces éléments .En effet l’acier et plus particulièrement les </a:t>
            </a:r>
            <a:r>
              <a:rPr lang="fr-FR" b="1" dirty="0" smtClean="0"/>
              <a:t>profilés métalliques </a:t>
            </a:r>
            <a:r>
              <a:rPr lang="fr-FR" dirty="0" smtClean="0"/>
              <a:t>sont des éléments issus du laminage de l’acier issu des hauts fourneaux.</a:t>
            </a:r>
          </a:p>
          <a:p>
            <a:r>
              <a:rPr lang="fr-FR" dirty="0" smtClean="0"/>
              <a:t>A ce titre les principales familles de profilés sont les suivantes :</a:t>
            </a:r>
          </a:p>
          <a:p>
            <a:pPr lvl="1">
              <a:buFont typeface="Wingdings" pitchFamily="2" charset="2"/>
              <a:buChar char="ü"/>
            </a:pPr>
            <a:r>
              <a:rPr lang="fr-FR" dirty="0" smtClean="0"/>
              <a:t>Profilés de type IPE-IPN</a:t>
            </a:r>
          </a:p>
          <a:p>
            <a:pPr lvl="1">
              <a:buFont typeface="Wingdings" pitchFamily="2" charset="2"/>
              <a:buChar char="ü"/>
            </a:pPr>
            <a:r>
              <a:rPr lang="fr-FR" dirty="0" smtClean="0"/>
              <a:t>Profilés</a:t>
            </a:r>
            <a:r>
              <a:rPr lang="nl-NL" dirty="0" smtClean="0"/>
              <a:t> de type HEA-HEB –HEM</a:t>
            </a:r>
          </a:p>
          <a:p>
            <a:pPr lvl="1">
              <a:buFont typeface="Wingdings" pitchFamily="2" charset="2"/>
              <a:buChar char="ü"/>
            </a:pPr>
            <a:r>
              <a:rPr lang="fr-FR" dirty="0" smtClean="0"/>
              <a:t>Profilés de type UPN-UAP</a:t>
            </a:r>
          </a:p>
          <a:p>
            <a:pPr lvl="1">
              <a:buFont typeface="Wingdings" pitchFamily="2" charset="2"/>
              <a:buChar char="ü"/>
            </a:pPr>
            <a:r>
              <a:rPr lang="fr-FR" dirty="0" smtClean="0"/>
              <a:t>Profilés de type cornière L</a:t>
            </a:r>
          </a:p>
          <a:p>
            <a:pPr lvl="1">
              <a:buFont typeface="Wingdings" pitchFamily="2" charset="2"/>
              <a:buChar char="ü"/>
            </a:pPr>
            <a:r>
              <a:rPr lang="fr-FR" dirty="0" smtClean="0"/>
              <a:t>Profilés tubulaires carrés-rectangulaires ou creux.</a:t>
            </a:r>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cstate="print"/>
          <a:srcRect/>
          <a:stretch>
            <a:fillRect/>
          </a:stretch>
        </p:blipFill>
        <p:spPr bwMode="auto">
          <a:xfrm>
            <a:off x="260648" y="1331640"/>
            <a:ext cx="6345950" cy="3577580"/>
          </a:xfrm>
          <a:prstGeom prst="rect">
            <a:avLst/>
          </a:prstGeom>
          <a:noFill/>
          <a:ln w="9525">
            <a:noFill/>
            <a:miter lim="800000"/>
            <a:headEnd/>
            <a:tailEnd/>
          </a:ln>
        </p:spPr>
      </p:pic>
      <p:sp>
        <p:nvSpPr>
          <p:cNvPr id="5" name="Rectangle 4"/>
          <p:cNvSpPr/>
          <p:nvPr/>
        </p:nvSpPr>
        <p:spPr>
          <a:xfrm>
            <a:off x="692696" y="5580112"/>
            <a:ext cx="5328592" cy="369332"/>
          </a:xfrm>
          <a:prstGeom prst="rect">
            <a:avLst/>
          </a:prstGeom>
        </p:spPr>
        <p:txBody>
          <a:bodyPr wrap="square">
            <a:spAutoFit/>
          </a:bodyPr>
          <a:lstStyle/>
          <a:p>
            <a:pPr algn="ctr"/>
            <a:r>
              <a:rPr lang="fr-FR" b="1" dirty="0" smtClean="0"/>
              <a:t>Quelques produits sidérurgiques standards</a:t>
            </a:r>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2656" y="323529"/>
            <a:ext cx="5904656" cy="2160239"/>
          </a:xfrm>
        </p:spPr>
        <p:txBody>
          <a:bodyPr>
            <a:normAutofit fontScale="77500" lnSpcReduction="20000"/>
          </a:bodyPr>
          <a:lstStyle/>
          <a:p>
            <a:r>
              <a:rPr lang="fr-FR" sz="2400" dirty="0" smtClean="0"/>
              <a:t>Noter que pour chacune des familles cités plus haut , il existe plusieurs dimensions du profilés en fonction de la hauteur, la largeur , ou l’épaisseur des parois. </a:t>
            </a:r>
          </a:p>
          <a:p>
            <a:r>
              <a:rPr lang="fr-FR" sz="2400" dirty="0" smtClean="0"/>
              <a:t>Les données complètes pour chaque type de profilés sont données sous forme de tableaux par le fabricant.</a:t>
            </a:r>
          </a:p>
          <a:p>
            <a:r>
              <a:rPr lang="fr-FR" sz="2400" dirty="0" smtClean="0"/>
              <a:t>A titre d’exemple, le tableau suivant est relatif aux profilés type IPE</a:t>
            </a:r>
            <a:endParaRPr lang="fr-FR" sz="2400" dirty="0"/>
          </a:p>
        </p:txBody>
      </p:sp>
      <p:pic>
        <p:nvPicPr>
          <p:cNvPr id="13314" name="Picture 2"/>
          <p:cNvPicPr>
            <a:picLocks noChangeAspect="1" noChangeArrowheads="1"/>
          </p:cNvPicPr>
          <p:nvPr/>
        </p:nvPicPr>
        <p:blipFill>
          <a:blip r:embed="rId2" cstate="print"/>
          <a:srcRect/>
          <a:stretch>
            <a:fillRect/>
          </a:stretch>
        </p:blipFill>
        <p:spPr bwMode="auto">
          <a:xfrm>
            <a:off x="1988840" y="2339752"/>
            <a:ext cx="3114675" cy="2762250"/>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0" y="5508104"/>
            <a:ext cx="6510516" cy="3024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900" y="366184"/>
            <a:ext cx="6172200" cy="965456"/>
          </a:xfrm>
        </p:spPr>
        <p:txBody>
          <a:bodyPr>
            <a:normAutofit fontScale="90000"/>
          </a:bodyPr>
          <a:lstStyle/>
          <a:p>
            <a:pPr algn="l"/>
            <a:r>
              <a:rPr lang="fr-FR" sz="3200" b="1" dirty="0" smtClean="0"/>
              <a:t>1-Définition-Rôle</a:t>
            </a:r>
            <a:br>
              <a:rPr lang="fr-FR" sz="3200" b="1" dirty="0" smtClean="0"/>
            </a:br>
            <a:endParaRPr lang="fr-FR" dirty="0"/>
          </a:p>
        </p:txBody>
      </p:sp>
      <p:sp>
        <p:nvSpPr>
          <p:cNvPr id="3" name="Espace réservé du contenu 2"/>
          <p:cNvSpPr>
            <a:spLocks noGrp="1"/>
          </p:cNvSpPr>
          <p:nvPr>
            <p:ph idx="1"/>
          </p:nvPr>
        </p:nvSpPr>
        <p:spPr>
          <a:xfrm>
            <a:off x="404664" y="1547664"/>
            <a:ext cx="6172200" cy="6034617"/>
          </a:xfrm>
        </p:spPr>
        <p:txBody>
          <a:bodyPr>
            <a:normAutofit fontScale="92500" lnSpcReduction="10000"/>
          </a:bodyPr>
          <a:lstStyle/>
          <a:p>
            <a:r>
              <a:rPr lang="fr-FR" dirty="0" smtClean="0"/>
              <a:t>C’est un </a:t>
            </a:r>
            <a:r>
              <a:rPr lang="fr-FR" b="1" dirty="0" smtClean="0"/>
              <a:t>élément porteur ponctuel </a:t>
            </a:r>
            <a:r>
              <a:rPr lang="fr-FR" dirty="0" smtClean="0"/>
              <a:t>chargé de reprendre les charges et surcharges issue des différents niveaux pour le transmettre aux fondations.</a:t>
            </a:r>
          </a:p>
          <a:p>
            <a:r>
              <a:rPr lang="fr-FR" dirty="0" smtClean="0"/>
              <a:t>Aussi, le rôle des poteaux, ne se limite pas à </a:t>
            </a:r>
            <a:r>
              <a:rPr lang="fr-FR" b="1" dirty="0" smtClean="0"/>
              <a:t>assurer la reprises des charges verticales</a:t>
            </a:r>
            <a:r>
              <a:rPr lang="fr-FR" dirty="0" smtClean="0"/>
              <a:t>, mais contribue largement lorsqu’ils sont associés à des poutres pour former </a:t>
            </a:r>
            <a:r>
              <a:rPr lang="fr-FR" b="1" dirty="0" smtClean="0"/>
              <a:t>des cadres ou portiques</a:t>
            </a:r>
            <a:r>
              <a:rPr lang="fr-FR" dirty="0" smtClean="0"/>
              <a:t> à reprendre </a:t>
            </a:r>
            <a:r>
              <a:rPr lang="fr-FR" b="1" dirty="0" smtClean="0"/>
              <a:t>les actions horizontales </a:t>
            </a:r>
            <a:r>
              <a:rPr lang="fr-FR" dirty="0" smtClean="0"/>
              <a:t>dues au vent mais surtout dues aux séismes.</a:t>
            </a: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2656" y="179512"/>
            <a:ext cx="6172200" cy="1008112"/>
          </a:xfrm>
        </p:spPr>
        <p:txBody>
          <a:bodyPr>
            <a:normAutofit/>
          </a:bodyPr>
          <a:lstStyle/>
          <a:p>
            <a:pPr algn="l"/>
            <a:r>
              <a:rPr lang="fr-FR" sz="2400" b="1" dirty="0" smtClean="0"/>
              <a:t>Principe de pré dimensionnement d’un poteau en acier soumis à une compression centrée</a:t>
            </a:r>
          </a:p>
        </p:txBody>
      </p:sp>
      <p:sp>
        <p:nvSpPr>
          <p:cNvPr id="3" name="Espace réservé du contenu 2"/>
          <p:cNvSpPr>
            <a:spLocks noGrp="1"/>
          </p:cNvSpPr>
          <p:nvPr>
            <p:ph idx="1"/>
          </p:nvPr>
        </p:nvSpPr>
        <p:spPr>
          <a:xfrm>
            <a:off x="332656" y="1259633"/>
            <a:ext cx="6172200" cy="5544616"/>
          </a:xfrm>
        </p:spPr>
        <p:txBody>
          <a:bodyPr>
            <a:normAutofit fontScale="92500" lnSpcReduction="20000"/>
          </a:bodyPr>
          <a:lstStyle/>
          <a:p>
            <a:r>
              <a:rPr lang="fr-FR" dirty="0" smtClean="0"/>
              <a:t>Par analogie avec ce que nous avons établi pour les poteaux en béton réécrivons la relation</a:t>
            </a:r>
          </a:p>
          <a:p>
            <a:r>
              <a:rPr lang="fr-FR" dirty="0" smtClean="0"/>
              <a:t>de résistance dans ce cas pour un matériau acier avec comme limite élastique </a:t>
            </a:r>
            <a:r>
              <a:rPr lang="fr-FR" dirty="0" err="1" smtClean="0"/>
              <a:t>fe</a:t>
            </a:r>
            <a:r>
              <a:rPr lang="fr-FR" dirty="0" smtClean="0"/>
              <a:t>.</a:t>
            </a:r>
          </a:p>
          <a:p>
            <a:r>
              <a:rPr lang="fr-FR" dirty="0" smtClean="0"/>
              <a:t>Si N</a:t>
            </a:r>
            <a:r>
              <a:rPr lang="fr-FR" sz="2600" dirty="0" smtClean="0"/>
              <a:t>u</a:t>
            </a:r>
            <a:r>
              <a:rPr lang="fr-FR" dirty="0" smtClean="0"/>
              <a:t> désigne l’effort normal ultime agissant sur la section du profilé .</a:t>
            </a:r>
          </a:p>
          <a:p>
            <a:r>
              <a:rPr lang="fr-FR" dirty="0" err="1" smtClean="0"/>
              <a:t>f</a:t>
            </a:r>
            <a:r>
              <a:rPr lang="fr-FR" sz="2800" dirty="0" err="1" smtClean="0"/>
              <a:t>e</a:t>
            </a:r>
            <a:r>
              <a:rPr lang="fr-FR" dirty="0" smtClean="0"/>
              <a:t> désignant la limite élastique de  le cas général </a:t>
            </a:r>
            <a:r>
              <a:rPr lang="fr-FR" dirty="0" err="1" smtClean="0"/>
              <a:t>fe</a:t>
            </a:r>
            <a:r>
              <a:rPr lang="fr-FR" dirty="0" smtClean="0"/>
              <a:t> =235 </a:t>
            </a:r>
            <a:r>
              <a:rPr lang="fr-FR" dirty="0" err="1" smtClean="0"/>
              <a:t>MPa</a:t>
            </a:r>
            <a:r>
              <a:rPr lang="fr-FR" dirty="0" smtClean="0"/>
              <a:t>.</a:t>
            </a:r>
          </a:p>
          <a:p>
            <a:r>
              <a:rPr lang="fr-FR" dirty="0" err="1" smtClean="0"/>
              <a:t>A</a:t>
            </a:r>
            <a:r>
              <a:rPr lang="fr-FR" sz="2800" dirty="0" err="1" smtClean="0"/>
              <a:t>p</a:t>
            </a:r>
            <a:r>
              <a:rPr lang="fr-FR" sz="2800" dirty="0" smtClean="0"/>
              <a:t> </a:t>
            </a:r>
            <a:r>
              <a:rPr lang="fr-FR" dirty="0" smtClean="0"/>
              <a:t>désignant la section du profilé (voir tableaux constructeur)</a:t>
            </a:r>
          </a:p>
          <a:p>
            <a:r>
              <a:rPr lang="fr-FR" dirty="0" smtClean="0"/>
              <a:t>Alors on écrit :</a:t>
            </a:r>
            <a:endParaRPr lang="fr-FR" dirty="0"/>
          </a:p>
        </p:txBody>
      </p:sp>
      <p:pic>
        <p:nvPicPr>
          <p:cNvPr id="14339" name="Picture 3"/>
          <p:cNvPicPr>
            <a:picLocks noChangeAspect="1" noChangeArrowheads="1"/>
          </p:cNvPicPr>
          <p:nvPr/>
        </p:nvPicPr>
        <p:blipFill>
          <a:blip r:embed="rId2" cstate="print"/>
          <a:srcRect/>
          <a:stretch>
            <a:fillRect/>
          </a:stretch>
        </p:blipFill>
        <p:spPr bwMode="auto">
          <a:xfrm>
            <a:off x="2708920" y="6156176"/>
            <a:ext cx="2105025" cy="790575"/>
          </a:xfrm>
          <a:prstGeom prst="rect">
            <a:avLst/>
          </a:prstGeom>
          <a:noFill/>
          <a:ln w="9525">
            <a:noFill/>
            <a:miter lim="800000"/>
            <a:headEnd/>
            <a:tailEnd/>
          </a:ln>
        </p:spPr>
      </p:pic>
      <p:pic>
        <p:nvPicPr>
          <p:cNvPr id="14340" name="Picture 4"/>
          <p:cNvPicPr>
            <a:picLocks noChangeAspect="1" noChangeArrowheads="1"/>
          </p:cNvPicPr>
          <p:nvPr/>
        </p:nvPicPr>
        <p:blipFill>
          <a:blip r:embed="rId3" cstate="print"/>
          <a:srcRect/>
          <a:stretch>
            <a:fillRect/>
          </a:stretch>
        </p:blipFill>
        <p:spPr bwMode="auto">
          <a:xfrm>
            <a:off x="2564904" y="7596336"/>
            <a:ext cx="2095500" cy="1276350"/>
          </a:xfrm>
          <a:prstGeom prst="rect">
            <a:avLst/>
          </a:prstGeom>
          <a:noFill/>
          <a:ln w="9525">
            <a:noFill/>
            <a:miter lim="800000"/>
            <a:headEnd/>
            <a:tailEnd/>
          </a:ln>
        </p:spPr>
      </p:pic>
      <p:sp>
        <p:nvSpPr>
          <p:cNvPr id="7" name="Rectangle 6"/>
          <p:cNvSpPr/>
          <p:nvPr/>
        </p:nvSpPr>
        <p:spPr>
          <a:xfrm>
            <a:off x="404664" y="6948264"/>
            <a:ext cx="6120680" cy="646331"/>
          </a:xfrm>
          <a:prstGeom prst="rect">
            <a:avLst/>
          </a:prstGeom>
        </p:spPr>
        <p:txBody>
          <a:bodyPr wrap="square">
            <a:spAutoFit/>
          </a:bodyPr>
          <a:lstStyle/>
          <a:p>
            <a:r>
              <a:rPr lang="fr-FR" dirty="0" smtClean="0"/>
              <a:t>L’inconnue étant la section à donner au profilé A</a:t>
            </a:r>
            <a:r>
              <a:rPr lang="fr-FR" sz="1200" dirty="0" smtClean="0"/>
              <a:t>P</a:t>
            </a:r>
            <a:r>
              <a:rPr lang="fr-FR" dirty="0" smtClean="0"/>
              <a:t> on obtiens alors :</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2900" b="1" dirty="0" smtClean="0"/>
              <a:t>2-Sollicitations internes</a:t>
            </a:r>
          </a:p>
        </p:txBody>
      </p:sp>
      <p:sp>
        <p:nvSpPr>
          <p:cNvPr id="3" name="Espace réservé du contenu 2"/>
          <p:cNvSpPr>
            <a:spLocks noGrp="1"/>
          </p:cNvSpPr>
          <p:nvPr>
            <p:ph idx="1"/>
          </p:nvPr>
        </p:nvSpPr>
        <p:spPr>
          <a:xfrm>
            <a:off x="332656" y="1547664"/>
            <a:ext cx="6172200" cy="6034617"/>
          </a:xfrm>
        </p:spPr>
        <p:txBody>
          <a:bodyPr>
            <a:normAutofit fontScale="85000" lnSpcReduction="20000"/>
          </a:bodyPr>
          <a:lstStyle/>
          <a:p>
            <a:r>
              <a:rPr lang="fr-FR" dirty="0" smtClean="0"/>
              <a:t>Bien que reprenant sous charges verticales essentiellement des efforts de compression, un poteau est aussi sollicité par de moments de flexion et des efforts tranchants.</a:t>
            </a:r>
          </a:p>
          <a:p>
            <a:r>
              <a:rPr lang="fr-FR" dirty="0" smtClean="0"/>
              <a:t>Cependant, en règle générale, nous considérerons les poteaux uniquement soumis à des efforts de compression centré. </a:t>
            </a:r>
          </a:p>
          <a:p>
            <a:r>
              <a:rPr lang="fr-FR" dirty="0" smtClean="0"/>
              <a:t>De plus en comparaison aux effets de T(x) et M(x) , l’effet de l’effort normal N(x), reste la sollicitation interne qui conditionne en grande partie le </a:t>
            </a:r>
            <a:r>
              <a:rPr lang="fr-FR" b="1" dirty="0" smtClean="0"/>
              <a:t>pré-dimensionnement</a:t>
            </a:r>
            <a:r>
              <a:rPr lang="fr-FR" dirty="0" smtClean="0"/>
              <a:t> les poteaux d’une structure soumise à des charge verticales.</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t>Différents cas de chargement d'un poteau</a:t>
            </a:r>
          </a:p>
        </p:txBody>
      </p:sp>
      <p:pic>
        <p:nvPicPr>
          <p:cNvPr id="1026" name="Picture 2"/>
          <p:cNvPicPr>
            <a:picLocks noGrp="1" noChangeAspect="1" noChangeArrowheads="1"/>
          </p:cNvPicPr>
          <p:nvPr>
            <p:ph idx="1"/>
          </p:nvPr>
        </p:nvPicPr>
        <p:blipFill>
          <a:blip r:embed="rId3" cstate="print"/>
          <a:srcRect/>
          <a:stretch>
            <a:fillRect/>
          </a:stretch>
        </p:blipFill>
        <p:spPr bwMode="auto">
          <a:xfrm>
            <a:off x="260648" y="1619672"/>
            <a:ext cx="6458758" cy="34208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900" y="366184"/>
            <a:ext cx="6172200" cy="1109472"/>
          </a:xfrm>
        </p:spPr>
        <p:txBody>
          <a:bodyPr>
            <a:normAutofit/>
          </a:bodyPr>
          <a:lstStyle/>
          <a:p>
            <a:pPr algn="l"/>
            <a:r>
              <a:rPr lang="fr-FR" sz="3200" b="1" dirty="0" smtClean="0"/>
              <a:t>2.2. Le flambement</a:t>
            </a:r>
            <a:endParaRPr lang="fr-FR" sz="3200" dirty="0"/>
          </a:p>
        </p:txBody>
      </p:sp>
      <p:sp>
        <p:nvSpPr>
          <p:cNvPr id="3" name="Espace réservé du contenu 2"/>
          <p:cNvSpPr>
            <a:spLocks noGrp="1"/>
          </p:cNvSpPr>
          <p:nvPr>
            <p:ph idx="1"/>
          </p:nvPr>
        </p:nvSpPr>
        <p:spPr>
          <a:xfrm>
            <a:off x="332656" y="1475656"/>
            <a:ext cx="6172200" cy="6034617"/>
          </a:xfrm>
        </p:spPr>
        <p:txBody>
          <a:bodyPr>
            <a:normAutofit lnSpcReduction="10000"/>
          </a:bodyPr>
          <a:lstStyle/>
          <a:p>
            <a:pPr>
              <a:buNone/>
            </a:pPr>
            <a:r>
              <a:rPr lang="fr-FR" b="1" dirty="0" smtClean="0"/>
              <a:t>Définition</a:t>
            </a:r>
            <a:r>
              <a:rPr lang="fr-FR" dirty="0" smtClean="0"/>
              <a:t> </a:t>
            </a:r>
          </a:p>
          <a:p>
            <a:r>
              <a:rPr lang="fr-FR" dirty="0" smtClean="0"/>
              <a:t>Le flambement est un phénomène d’instabilité élastique se traduisant par le fléchissement d’un poteau (apparition d’un moment de flexion parasite) même si ce poteau est soumis exclusivement à un effort normal centré.</a:t>
            </a:r>
          </a:p>
          <a:p>
            <a:r>
              <a:rPr lang="fr-FR" dirty="0" smtClean="0"/>
              <a:t>Sur la figure suivante, est illustré le cas du flambement d’une colonne en acier soumise à un effort normal de compression.</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l"/>
            <a:r>
              <a:rPr lang="fr-FR" sz="3600" b="1" dirty="0" smtClean="0"/>
              <a:t>2.3	Flambement d'un poteau en    	acier -Différents modes de 	flambement</a:t>
            </a:r>
            <a:endParaRPr lang="fr-FR" b="1"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332656" y="1835696"/>
            <a:ext cx="5949869" cy="3894460"/>
          </a:xfrm>
          <a:prstGeom prst="rect">
            <a:avLst/>
          </a:prstGeom>
          <a:noFill/>
          <a:ln w="9525">
            <a:noFill/>
            <a:miter lim="800000"/>
            <a:headEnd/>
            <a:tailEnd/>
          </a:ln>
        </p:spPr>
      </p:pic>
      <p:sp>
        <p:nvSpPr>
          <p:cNvPr id="5" name="Rectangle 4"/>
          <p:cNvSpPr/>
          <p:nvPr/>
        </p:nvSpPr>
        <p:spPr>
          <a:xfrm>
            <a:off x="332656" y="6084168"/>
            <a:ext cx="6264696" cy="1754326"/>
          </a:xfrm>
          <a:prstGeom prst="rect">
            <a:avLst/>
          </a:prstGeom>
        </p:spPr>
        <p:txBody>
          <a:bodyPr wrap="square">
            <a:spAutoFit/>
          </a:bodyPr>
          <a:lstStyle/>
          <a:p>
            <a:r>
              <a:rPr lang="fr-FR" dirty="0" smtClean="0"/>
              <a:t>Sous l’action d’une charge concentrée, le poteau subit bel et bien des flexions selon l’un ou l’autre de ces axes principaux d’inertie. Il faut aussi noter que le flambement n’apparait pas directement après ‘application de la charge, mais se produit dés que la charge axiale appliqué devient supérieur à une certaine valeur que l’on appelle charge critique de flambement.</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900" y="366184"/>
            <a:ext cx="6110436" cy="893448"/>
          </a:xfrm>
        </p:spPr>
        <p:txBody>
          <a:bodyPr>
            <a:noAutofit/>
          </a:bodyPr>
          <a:lstStyle/>
          <a:p>
            <a:r>
              <a:rPr lang="fr-FR" sz="2000" dirty="0" smtClean="0"/>
              <a:t>Sur les deux figures suivantes, nous pouvons constater l’effet du flambement aussi bien pour un</a:t>
            </a:r>
            <a:br>
              <a:rPr lang="fr-FR" sz="2000" dirty="0" smtClean="0"/>
            </a:br>
            <a:r>
              <a:rPr lang="fr-FR" sz="2000" dirty="0" smtClean="0"/>
              <a:t>poteau en béton que pour un poteau en acier</a:t>
            </a:r>
            <a:endParaRPr lang="fr-FR" sz="20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676919" y="1619671"/>
            <a:ext cx="5272361" cy="67645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3. Les poteaux en béton armé</a:t>
            </a:r>
            <a:endParaRPr lang="fr-FR" dirty="0"/>
          </a:p>
        </p:txBody>
      </p:sp>
      <p:sp>
        <p:nvSpPr>
          <p:cNvPr id="3" name="Espace réservé du contenu 2"/>
          <p:cNvSpPr>
            <a:spLocks noGrp="1"/>
          </p:cNvSpPr>
          <p:nvPr>
            <p:ph idx="1"/>
          </p:nvPr>
        </p:nvSpPr>
        <p:spPr/>
        <p:txBody>
          <a:bodyPr/>
          <a:lstStyle/>
          <a:p>
            <a:pPr>
              <a:buNone/>
            </a:pPr>
            <a:r>
              <a:rPr lang="fr-FR" b="1" dirty="0" smtClean="0"/>
              <a:t>3-1.Formes</a:t>
            </a:r>
          </a:p>
          <a:p>
            <a:r>
              <a:rPr lang="fr-FR" dirty="0" smtClean="0"/>
              <a:t>L’un des aspects les plus attrayants du béton armé pour l’architecte, réside dans la possibilité de diversifier les formes des poteaux et des colonnes.</a:t>
            </a:r>
          </a:p>
          <a:p>
            <a:r>
              <a:rPr lang="fr-FR" dirty="0" smtClean="0"/>
              <a:t>Ci après quelques unes des formes possibles et envisageables avec le matériau béton armé.</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Grp="1" noChangeAspect="1" noChangeArrowheads="1"/>
          </p:cNvPicPr>
          <p:nvPr>
            <p:ph idx="1"/>
          </p:nvPr>
        </p:nvPicPr>
        <p:blipFill>
          <a:blip r:embed="rId2" cstate="print"/>
          <a:srcRect/>
          <a:stretch>
            <a:fillRect/>
          </a:stretch>
        </p:blipFill>
        <p:spPr bwMode="auto">
          <a:xfrm>
            <a:off x="908720" y="179512"/>
            <a:ext cx="4896010" cy="3419872"/>
          </a:xfrm>
          <a:prstGeom prst="rect">
            <a:avLst/>
          </a:prstGeom>
          <a:noFill/>
          <a:ln w="9525">
            <a:noFill/>
            <a:miter lim="800000"/>
            <a:headEnd/>
            <a:tailEnd/>
          </a:ln>
        </p:spPr>
      </p:pic>
      <p:pic>
        <p:nvPicPr>
          <p:cNvPr id="4101" name="Picture 5"/>
          <p:cNvPicPr>
            <a:picLocks noChangeAspect="1" noChangeArrowheads="1"/>
          </p:cNvPicPr>
          <p:nvPr/>
        </p:nvPicPr>
        <p:blipFill>
          <a:blip r:embed="rId3" cstate="print"/>
          <a:srcRect t="6214"/>
          <a:stretch>
            <a:fillRect/>
          </a:stretch>
        </p:blipFill>
        <p:spPr bwMode="auto">
          <a:xfrm>
            <a:off x="0" y="3923928"/>
            <a:ext cx="6524625" cy="3260601"/>
          </a:xfrm>
          <a:prstGeom prst="rect">
            <a:avLst/>
          </a:prstGeom>
          <a:noFill/>
          <a:ln w="9525">
            <a:noFill/>
            <a:miter lim="800000"/>
            <a:headEnd/>
            <a:tailEnd/>
          </a:ln>
        </p:spPr>
      </p:pic>
      <p:pic>
        <p:nvPicPr>
          <p:cNvPr id="4102" name="Picture 6"/>
          <p:cNvPicPr>
            <a:picLocks noChangeAspect="1" noChangeArrowheads="1"/>
          </p:cNvPicPr>
          <p:nvPr/>
        </p:nvPicPr>
        <p:blipFill>
          <a:blip r:embed="rId4" cstate="print"/>
          <a:srcRect/>
          <a:stretch>
            <a:fillRect/>
          </a:stretch>
        </p:blipFill>
        <p:spPr bwMode="auto">
          <a:xfrm>
            <a:off x="260648" y="7153558"/>
            <a:ext cx="5832648" cy="19904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709</TotalTime>
  <Words>1423</Words>
  <Application>Microsoft Office PowerPoint</Application>
  <PresentationFormat>Affichage à l'écran (4:3)</PresentationFormat>
  <Paragraphs>96</Paragraphs>
  <Slides>20</Slides>
  <Notes>4</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Thème Office</vt:lpstr>
      <vt:lpstr>Les éléments porteurs verticaux</vt:lpstr>
      <vt:lpstr>1-Définition-Rôle </vt:lpstr>
      <vt:lpstr>2-Sollicitations internes</vt:lpstr>
      <vt:lpstr>Différents cas de chargement d'un poteau</vt:lpstr>
      <vt:lpstr>2.2. Le flambement</vt:lpstr>
      <vt:lpstr>2.3 Flambement d'un poteau en     acier -Différents modes de  flambement</vt:lpstr>
      <vt:lpstr>Sur les deux figures suivantes, nous pouvons constater l’effet du flambement aussi bien pour un poteau en béton que pour un poteau en acier</vt:lpstr>
      <vt:lpstr>3. Les poteaux en béton armé</vt:lpstr>
      <vt:lpstr>Diapositive 9</vt:lpstr>
      <vt:lpstr>Les poteaux en béton armé</vt:lpstr>
      <vt:lpstr>Diapositive 11</vt:lpstr>
      <vt:lpstr>Diapositive 12</vt:lpstr>
      <vt:lpstr>Diapositive 13</vt:lpstr>
      <vt:lpstr>4.Pré Dimensionnement des poteaux en béton armé</vt:lpstr>
      <vt:lpstr>Diapositive 15</vt:lpstr>
      <vt:lpstr>Diapositive 16</vt:lpstr>
      <vt:lpstr>5. Les poteaux en acier</vt:lpstr>
      <vt:lpstr>Diapositive 18</vt:lpstr>
      <vt:lpstr>Diapositive 19</vt:lpstr>
      <vt:lpstr>Principe de pré dimensionnement d’un poteau en acier soumis à une compression centrée</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murs porteurs</dc:title>
  <dc:creator>Pc</dc:creator>
  <cp:lastModifiedBy>pc</cp:lastModifiedBy>
  <cp:revision>50</cp:revision>
  <dcterms:created xsi:type="dcterms:W3CDTF">2013-04-05T07:18:40Z</dcterms:created>
  <dcterms:modified xsi:type="dcterms:W3CDTF">2018-12-02T08:23:06Z</dcterms:modified>
</cp:coreProperties>
</file>