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26/04/2020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Relations </a:t>
            </a:r>
            <a:r>
              <a:rPr lang="fr-FR" dirty="0" smtClean="0"/>
              <a:t>entre classes (1)</a:t>
            </a:r>
            <a:br>
              <a:rPr lang="fr-FR" dirty="0" smtClean="0"/>
            </a:br>
            <a:r>
              <a:rPr lang="fr-FR" b="1" dirty="0" smtClean="0">
                <a:solidFill>
                  <a:srgbClr val="0070C0"/>
                </a:solidFill>
              </a:rPr>
              <a:t>Composition &amp; Agrégation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FF0000"/>
                </a:solidFill>
              </a:rPr>
              <a:t>Vidéo 18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4797152"/>
            <a:ext cx="6400800" cy="1752600"/>
          </a:xfrm>
        </p:spPr>
        <p:txBody>
          <a:bodyPr/>
          <a:lstStyle/>
          <a:p>
            <a:r>
              <a:rPr lang="en-US" dirty="0" smtClean="0"/>
              <a:t>L2-POO</a:t>
            </a:r>
          </a:p>
          <a:p>
            <a:r>
              <a:rPr lang="en-US" dirty="0" smtClean="0"/>
              <a:t>Pr. Laid </a:t>
            </a:r>
            <a:r>
              <a:rPr lang="en-US" dirty="0" err="1" smtClean="0"/>
              <a:t>Kahloul</a:t>
            </a:r>
            <a:endParaRPr lang="en-US" dirty="0" smtClean="0"/>
          </a:p>
          <a:p>
            <a:r>
              <a:rPr lang="en-US" dirty="0" smtClean="0"/>
              <a:t>2019-2020</a:t>
            </a:r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2073896" y="188640"/>
            <a:ext cx="50139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dirty="0" smtClean="0">
                <a:latin typeface="+mj-lt"/>
                <a:ea typeface="+mj-ea"/>
                <a:cs typeface="+mj-cs"/>
              </a:rPr>
              <a:t>Université de Biskra</a:t>
            </a:r>
          </a:p>
          <a:p>
            <a:pPr algn="ctr"/>
            <a:r>
              <a:rPr lang="fr-FR" sz="3200" dirty="0" smtClean="0">
                <a:latin typeface="+mj-lt"/>
                <a:ea typeface="+mj-ea"/>
                <a:cs typeface="+mj-cs"/>
              </a:rPr>
              <a:t>Département d’Informatique</a:t>
            </a:r>
            <a:endParaRPr lang="fr-FR" sz="32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Programmation de Composition</a:t>
            </a:r>
            <a:br>
              <a:rPr lang="fr-FR" dirty="0" smtClean="0"/>
            </a:br>
            <a:r>
              <a:rPr lang="fr-FR" dirty="0" smtClean="0"/>
              <a:t> en C++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La classe </a:t>
            </a:r>
            <a:r>
              <a:rPr lang="fr-FR" b="1" dirty="0" smtClean="0">
                <a:solidFill>
                  <a:srgbClr val="FF0000"/>
                </a:solidFill>
              </a:rPr>
              <a:t>composite</a:t>
            </a:r>
            <a:r>
              <a:rPr lang="fr-FR" dirty="0" smtClean="0"/>
              <a:t> va avoir des </a:t>
            </a:r>
            <a:r>
              <a:rPr lang="fr-FR" b="1" dirty="0" smtClean="0">
                <a:solidFill>
                  <a:srgbClr val="FF0000"/>
                </a:solidFill>
              </a:rPr>
              <a:t>attributs</a:t>
            </a:r>
            <a:r>
              <a:rPr lang="fr-FR" dirty="0" smtClean="0"/>
              <a:t> dont les types sont des classes </a:t>
            </a:r>
            <a:r>
              <a:rPr lang="fr-FR" b="1" dirty="0" smtClean="0">
                <a:solidFill>
                  <a:srgbClr val="FF0000"/>
                </a:solidFill>
              </a:rPr>
              <a:t>composantes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Si A est </a:t>
            </a:r>
            <a:r>
              <a:rPr lang="fr-FR" b="1" dirty="0" smtClean="0">
                <a:solidFill>
                  <a:srgbClr val="FF0000"/>
                </a:solidFill>
              </a:rPr>
              <a:t>composé</a:t>
            </a:r>
            <a:r>
              <a:rPr lang="fr-FR" dirty="0" smtClean="0"/>
              <a:t> de B, C, D par exemple alors on peut avoir le programme C++ suivant:</a:t>
            </a:r>
          </a:p>
          <a:p>
            <a:endParaRPr lang="fr-FR" dirty="0" smtClean="0"/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class</a:t>
            </a:r>
            <a:r>
              <a:rPr lang="fr-FR" dirty="0" smtClean="0"/>
              <a:t> A{</a:t>
            </a:r>
          </a:p>
          <a:p>
            <a:pPr>
              <a:buNone/>
            </a:pPr>
            <a:r>
              <a:rPr lang="fr-FR" dirty="0" smtClean="0"/>
              <a:t>	B b; // composante 1</a:t>
            </a:r>
          </a:p>
          <a:p>
            <a:pPr>
              <a:buNone/>
            </a:pPr>
            <a:r>
              <a:rPr lang="fr-FR" dirty="0" smtClean="0"/>
              <a:t>	C c; // composante 2</a:t>
            </a:r>
          </a:p>
          <a:p>
            <a:pPr>
              <a:buNone/>
            </a:pPr>
            <a:r>
              <a:rPr lang="fr-FR" dirty="0" smtClean="0"/>
              <a:t>	D d; // composante 3</a:t>
            </a:r>
          </a:p>
          <a:p>
            <a:pPr>
              <a:buNone/>
            </a:pPr>
            <a:r>
              <a:rPr lang="fr-FR" dirty="0" smtClean="0"/>
              <a:t>} ;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Programmation de Composition </a:t>
            </a:r>
            <a:br>
              <a:rPr lang="fr-FR" dirty="0" smtClean="0"/>
            </a:br>
            <a:r>
              <a:rPr lang="fr-FR" dirty="0" smtClean="0"/>
              <a:t>en C++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class</a:t>
            </a:r>
            <a:r>
              <a:rPr lang="fr-FR" dirty="0" smtClean="0"/>
              <a:t> A{</a:t>
            </a:r>
          </a:p>
          <a:p>
            <a:pPr>
              <a:buNone/>
            </a:pPr>
            <a:r>
              <a:rPr lang="fr-FR" dirty="0" smtClean="0"/>
              <a:t>	B b; // composante 1</a:t>
            </a:r>
          </a:p>
          <a:p>
            <a:pPr>
              <a:buNone/>
            </a:pPr>
            <a:r>
              <a:rPr lang="fr-FR" dirty="0" smtClean="0"/>
              <a:t>	C c; // composante 2</a:t>
            </a:r>
          </a:p>
          <a:p>
            <a:pPr>
              <a:buNone/>
            </a:pPr>
            <a:r>
              <a:rPr lang="fr-FR" dirty="0" smtClean="0"/>
              <a:t>	D d; // composante 3</a:t>
            </a:r>
          </a:p>
          <a:p>
            <a:pPr>
              <a:buNone/>
            </a:pPr>
            <a:r>
              <a:rPr lang="fr-FR" dirty="0" smtClean="0"/>
              <a:t>    A(B b, C, c, D d);</a:t>
            </a:r>
          </a:p>
          <a:p>
            <a:pPr>
              <a:buNone/>
            </a:pPr>
            <a:r>
              <a:rPr lang="fr-FR" dirty="0" smtClean="0"/>
              <a:t>} ;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A::A(B b, C, c, D d){</a:t>
            </a:r>
          </a:p>
          <a:p>
            <a:pPr>
              <a:buNone/>
            </a:pPr>
            <a:r>
              <a:rPr lang="fr-FR" b="1" dirty="0" err="1" smtClean="0">
                <a:solidFill>
                  <a:srgbClr val="FF0000"/>
                </a:solidFill>
              </a:rPr>
              <a:t>this</a:t>
            </a:r>
            <a:r>
              <a:rPr lang="fr-FR" b="1" dirty="0" smtClean="0">
                <a:solidFill>
                  <a:srgbClr val="FF0000"/>
                </a:solidFill>
              </a:rPr>
              <a:t>-&gt;</a:t>
            </a:r>
            <a:r>
              <a:rPr lang="fr-FR" dirty="0" smtClean="0"/>
              <a:t>b=b; </a:t>
            </a:r>
            <a:r>
              <a:rPr lang="fr-FR" b="1" dirty="0" err="1" smtClean="0">
                <a:solidFill>
                  <a:srgbClr val="FF0000"/>
                </a:solidFill>
              </a:rPr>
              <a:t>this</a:t>
            </a:r>
            <a:r>
              <a:rPr lang="fr-FR" b="1" dirty="0" smtClean="0">
                <a:solidFill>
                  <a:srgbClr val="FF0000"/>
                </a:solidFill>
              </a:rPr>
              <a:t>-&gt; </a:t>
            </a:r>
            <a:r>
              <a:rPr lang="fr-FR" dirty="0" smtClean="0"/>
              <a:t>b=b; </a:t>
            </a:r>
            <a:r>
              <a:rPr lang="fr-FR" b="1" dirty="0" err="1" smtClean="0">
                <a:solidFill>
                  <a:srgbClr val="FF0000"/>
                </a:solidFill>
              </a:rPr>
              <a:t>this</a:t>
            </a:r>
            <a:r>
              <a:rPr lang="fr-FR" b="1" dirty="0" smtClean="0">
                <a:solidFill>
                  <a:srgbClr val="FF0000"/>
                </a:solidFill>
              </a:rPr>
              <a:t>-&gt; </a:t>
            </a:r>
            <a:r>
              <a:rPr lang="fr-FR" dirty="0" smtClean="0"/>
              <a:t>b=b;</a:t>
            </a:r>
          </a:p>
          <a:p>
            <a:pPr>
              <a:buNone/>
            </a:pPr>
            <a:r>
              <a:rPr lang="fr-FR" dirty="0" smtClean="0"/>
              <a:t>}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La </a:t>
            </a:r>
            <a:r>
              <a:rPr lang="fr-FR" b="1" dirty="0" smtClean="0">
                <a:solidFill>
                  <a:srgbClr val="FF0000"/>
                </a:solidFill>
              </a:rPr>
              <a:t>création</a:t>
            </a:r>
            <a:r>
              <a:rPr lang="fr-FR" dirty="0" smtClean="0"/>
              <a:t> d’une instance a de A </a:t>
            </a:r>
            <a:r>
              <a:rPr lang="fr-FR" b="1" dirty="0" smtClean="0">
                <a:solidFill>
                  <a:srgbClr val="FF0000"/>
                </a:solidFill>
              </a:rPr>
              <a:t>crée des instances </a:t>
            </a:r>
            <a:r>
              <a:rPr lang="fr-FR" dirty="0" smtClean="0"/>
              <a:t>de b, c, d de  B, C, et D</a:t>
            </a:r>
          </a:p>
          <a:p>
            <a:r>
              <a:rPr lang="fr-FR" dirty="0" smtClean="0"/>
              <a:t>La </a:t>
            </a:r>
            <a:r>
              <a:rPr lang="fr-FR" b="1" dirty="0" smtClean="0">
                <a:solidFill>
                  <a:srgbClr val="FF0000"/>
                </a:solidFill>
              </a:rPr>
              <a:t>destruction</a:t>
            </a:r>
            <a:r>
              <a:rPr lang="fr-FR" dirty="0" smtClean="0"/>
              <a:t> de l’instance a de A </a:t>
            </a:r>
            <a:r>
              <a:rPr lang="fr-FR" b="1" dirty="0" smtClean="0">
                <a:solidFill>
                  <a:srgbClr val="FF0000"/>
                </a:solidFill>
              </a:rPr>
              <a:t>détruit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automatiquement les instances </a:t>
            </a:r>
            <a:r>
              <a:rPr lang="fr-FR" dirty="0" smtClean="0"/>
              <a:t>b, c et d</a:t>
            </a:r>
          </a:p>
          <a:p>
            <a:r>
              <a:rPr lang="fr-FR" dirty="0" smtClean="0"/>
              <a:t>D’où la composition est une </a:t>
            </a:r>
            <a:r>
              <a:rPr lang="fr-FR" b="1" dirty="0" smtClean="0">
                <a:solidFill>
                  <a:srgbClr val="FF0000"/>
                </a:solidFill>
              </a:rPr>
              <a:t>relation forte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Programmation de Composition </a:t>
            </a:r>
            <a:br>
              <a:rPr lang="fr-FR" dirty="0" smtClean="0"/>
            </a:br>
            <a:r>
              <a:rPr lang="fr-FR" dirty="0" smtClean="0"/>
              <a:t>en C++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main(){</a:t>
            </a:r>
          </a:p>
          <a:p>
            <a:pPr>
              <a:buNone/>
            </a:pPr>
            <a:r>
              <a:rPr lang="fr-FR" dirty="0" smtClean="0"/>
              <a:t>A a;</a:t>
            </a:r>
          </a:p>
          <a:p>
            <a:pPr>
              <a:buNone/>
            </a:pPr>
            <a:r>
              <a:rPr lang="fr-FR" dirty="0" smtClean="0"/>
              <a:t>}</a:t>
            </a:r>
            <a:endParaRPr lang="fr-FR" b="1" dirty="0"/>
          </a:p>
        </p:txBody>
      </p:sp>
      <p:sp>
        <p:nvSpPr>
          <p:cNvPr id="4" name="Rectangle 3"/>
          <p:cNvSpPr/>
          <p:nvPr/>
        </p:nvSpPr>
        <p:spPr>
          <a:xfrm>
            <a:off x="7884368" y="3140968"/>
            <a:ext cx="50405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028384" y="18448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b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7892752" y="2141240"/>
            <a:ext cx="50405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8028384" y="2780928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7884368" y="4221088"/>
            <a:ext cx="50405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8028384" y="38610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d</a:t>
            </a:r>
            <a:endParaRPr lang="fr-FR" b="1" dirty="0"/>
          </a:p>
        </p:txBody>
      </p:sp>
      <p:sp>
        <p:nvSpPr>
          <p:cNvPr id="10" name="Rectangle 9"/>
          <p:cNvSpPr/>
          <p:nvPr/>
        </p:nvSpPr>
        <p:spPr>
          <a:xfrm>
            <a:off x="5868144" y="2420888"/>
            <a:ext cx="504056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</a:t>
            </a:r>
          </a:p>
          <a:p>
            <a:pPr algn="ctr"/>
            <a:r>
              <a:rPr lang="fr-FR" dirty="0" smtClean="0"/>
              <a:t>C</a:t>
            </a:r>
          </a:p>
          <a:p>
            <a:pPr algn="ctr"/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940152" y="2060848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</a:t>
            </a:r>
            <a:endParaRPr lang="fr-FR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5868144" y="278092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868144" y="314096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6156176" y="2276872"/>
            <a:ext cx="1584176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6228184" y="2996952"/>
            <a:ext cx="1512168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6084168" y="3284984"/>
            <a:ext cx="1656184" cy="1008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1187624" y="2492896"/>
            <a:ext cx="403244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683568" y="3284984"/>
            <a:ext cx="3312368" cy="201622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4283968" y="5805264"/>
            <a:ext cx="1728192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e 55"/>
          <p:cNvGrpSpPr/>
          <p:nvPr/>
        </p:nvGrpSpPr>
        <p:grpSpPr>
          <a:xfrm>
            <a:off x="3779912" y="4365104"/>
            <a:ext cx="1152128" cy="2088232"/>
            <a:chOff x="3779912" y="4365104"/>
            <a:chExt cx="1152128" cy="2088232"/>
          </a:xfrm>
        </p:grpSpPr>
        <p:sp>
          <p:nvSpPr>
            <p:cNvPr id="34" name="Rectangle 33"/>
            <p:cNvSpPr/>
            <p:nvPr/>
          </p:nvSpPr>
          <p:spPr>
            <a:xfrm>
              <a:off x="4067944" y="4941168"/>
              <a:ext cx="504056" cy="10801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B</a:t>
              </a:r>
            </a:p>
            <a:p>
              <a:pPr algn="ctr"/>
              <a:r>
                <a:rPr lang="fr-FR" dirty="0" smtClean="0"/>
                <a:t>C</a:t>
              </a:r>
            </a:p>
            <a:p>
              <a:pPr algn="ctr"/>
              <a:r>
                <a:rPr lang="fr-FR" dirty="0" smtClean="0"/>
                <a:t>d</a:t>
              </a:r>
              <a:endParaRPr lang="fr-FR" dirty="0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4139952" y="4581128"/>
              <a:ext cx="2984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a</a:t>
              </a:r>
              <a:endParaRPr lang="fr-FR" b="1" dirty="0"/>
            </a:p>
          </p:txBody>
        </p:sp>
        <p:cxnSp>
          <p:nvCxnSpPr>
            <p:cNvPr id="36" name="Connecteur droit 35"/>
            <p:cNvCxnSpPr/>
            <p:nvPr/>
          </p:nvCxnSpPr>
          <p:spPr>
            <a:xfrm>
              <a:off x="4067944" y="5301208"/>
              <a:ext cx="5040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>
              <a:off x="4067944" y="5661248"/>
              <a:ext cx="50405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3779912" y="4365104"/>
              <a:ext cx="1152128" cy="208823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>
              <a:off x="3923928" y="4365104"/>
              <a:ext cx="936104" cy="208823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e 56"/>
          <p:cNvGrpSpPr/>
          <p:nvPr/>
        </p:nvGrpSpPr>
        <p:grpSpPr>
          <a:xfrm>
            <a:off x="4355976" y="4221088"/>
            <a:ext cx="2684362" cy="2636912"/>
            <a:chOff x="4355976" y="4221088"/>
            <a:chExt cx="2684362" cy="2636912"/>
          </a:xfrm>
        </p:grpSpPr>
        <p:sp>
          <p:nvSpPr>
            <p:cNvPr id="28" name="Rectangle 27"/>
            <p:cNvSpPr/>
            <p:nvPr/>
          </p:nvSpPr>
          <p:spPr>
            <a:xfrm>
              <a:off x="6012160" y="5445224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6228184" y="4365104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b</a:t>
              </a:r>
              <a:endParaRPr lang="fr-FR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092552" y="4661520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6588224" y="5445224"/>
              <a:ext cx="2808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c</a:t>
              </a:r>
              <a:endParaRPr lang="fr-FR" b="1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56176" y="6093296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732240" y="6093296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d</a:t>
              </a:r>
              <a:endParaRPr lang="fr-FR" b="1" dirty="0"/>
            </a:p>
          </p:txBody>
        </p:sp>
        <p:cxnSp>
          <p:nvCxnSpPr>
            <p:cNvPr id="38" name="Connecteur droit avec flèche 37"/>
            <p:cNvCxnSpPr/>
            <p:nvPr/>
          </p:nvCxnSpPr>
          <p:spPr>
            <a:xfrm flipV="1">
              <a:off x="4355976" y="4797152"/>
              <a:ext cx="1584176" cy="28803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/>
            <p:nvPr/>
          </p:nvCxnSpPr>
          <p:spPr>
            <a:xfrm>
              <a:off x="4355976" y="5517232"/>
              <a:ext cx="1656184" cy="14401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/>
            <p:nvPr/>
          </p:nvCxnSpPr>
          <p:spPr>
            <a:xfrm>
              <a:off x="5940152" y="4221088"/>
              <a:ext cx="792088" cy="263691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flipH="1">
              <a:off x="6012160" y="4365104"/>
              <a:ext cx="720080" cy="249289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Programmation de Composition </a:t>
            </a:r>
            <a:br>
              <a:rPr lang="fr-FR" dirty="0" smtClean="0"/>
            </a:br>
            <a:r>
              <a:rPr lang="fr-FR" dirty="0" smtClean="0"/>
              <a:t>en C++ (4)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Voir sur Eclipse</a:t>
            </a:r>
            <a:endParaRPr lang="fr-FR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619672" y="2672626"/>
            <a:ext cx="6624736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#include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iostream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using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namespace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std;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B();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~B();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B::B(){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 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cr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B::~B(){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 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</a:t>
            </a:r>
            <a:r>
              <a:rPr kumimoji="0" lang="fr-FR" sz="16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truit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Programmation de Composition </a:t>
            </a:r>
            <a:br>
              <a:rPr lang="fr-FR" dirty="0" smtClean="0"/>
            </a:br>
            <a:r>
              <a:rPr lang="fr-FR" dirty="0" smtClean="0"/>
              <a:t>en C++ (5)</a:t>
            </a:r>
            <a:endParaRPr lang="fr-FR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43608" y="1484784"/>
            <a:ext cx="741682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A();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~A();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A::A(){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A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cr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éé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A::~A(){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A 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</a:t>
            </a: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truit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main() {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cout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&lt;&lt;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"!!!Hello World!!!"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&lt;&lt;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	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prints !!!Hello World!!!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return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0;</a:t>
            </a:r>
            <a:endParaRPr kumimoji="0" lang="fr-F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Programmation de Composition </a:t>
            </a:r>
            <a:br>
              <a:rPr lang="fr-FR" dirty="0" smtClean="0"/>
            </a:br>
            <a:r>
              <a:rPr lang="fr-FR" dirty="0" smtClean="0"/>
              <a:t>en C++ (6)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Refaire le programme principale comme suit et voir les nouveaux résultats:</a:t>
            </a:r>
            <a:endParaRPr lang="fr-FR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187624" y="3105255"/>
            <a:ext cx="664797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main() {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cout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&lt;&lt;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"!!!Hello World!!!"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&lt;&lt;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prints !!!Hello World!!!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a.~A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return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0;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C’est quoi?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composition </a:t>
            </a:r>
            <a:r>
              <a:rPr lang="fr-FR" b="1" u="sng" dirty="0" smtClean="0">
                <a:solidFill>
                  <a:srgbClr val="FF0000"/>
                </a:solidFill>
              </a:rPr>
              <a:t>faible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Si la composite </a:t>
            </a:r>
            <a:r>
              <a:rPr lang="fr-FR" b="1" u="sng" dirty="0" smtClean="0">
                <a:solidFill>
                  <a:srgbClr val="FF0000"/>
                </a:solidFill>
              </a:rPr>
              <a:t>disparait</a:t>
            </a:r>
            <a:r>
              <a:rPr lang="fr-FR" dirty="0" smtClean="0"/>
              <a:t>, les composante ne doivent </a:t>
            </a:r>
            <a:r>
              <a:rPr lang="fr-FR" b="1" u="sng" dirty="0" smtClean="0">
                <a:solidFill>
                  <a:srgbClr val="FF0000"/>
                </a:solidFill>
              </a:rPr>
              <a:t>pas disparaitre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La relation n’est </a:t>
            </a:r>
            <a:r>
              <a:rPr lang="fr-FR" b="1" u="sng" dirty="0" smtClean="0">
                <a:solidFill>
                  <a:srgbClr val="FF0000"/>
                </a:solidFill>
              </a:rPr>
              <a:t>pas directe par identité </a:t>
            </a:r>
            <a:r>
              <a:rPr lang="fr-FR" dirty="0" smtClean="0"/>
              <a:t>mais plutôt </a:t>
            </a:r>
            <a:r>
              <a:rPr lang="fr-FR" b="1" u="sng" dirty="0" smtClean="0">
                <a:solidFill>
                  <a:srgbClr val="FF0000"/>
                </a:solidFill>
              </a:rPr>
              <a:t>par référence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Exemple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Si par exemple </a:t>
            </a:r>
            <a:r>
              <a:rPr lang="fr-FR" b="1" dirty="0" smtClean="0">
                <a:solidFill>
                  <a:srgbClr val="FF0000"/>
                </a:solidFill>
              </a:rPr>
              <a:t>a</a:t>
            </a:r>
            <a:r>
              <a:rPr lang="fr-FR" dirty="0" smtClean="0"/>
              <a:t> est composé de </a:t>
            </a:r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dirty="0" smtClean="0"/>
              <a:t> et de </a:t>
            </a:r>
            <a:r>
              <a:rPr lang="fr-FR" b="1" dirty="0" smtClean="0"/>
              <a:t>c</a:t>
            </a:r>
            <a:r>
              <a:rPr lang="fr-FR" dirty="0" smtClean="0"/>
              <a:t>, donc a va avoir des références vers </a:t>
            </a:r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dirty="0" smtClean="0"/>
              <a:t> et vers </a:t>
            </a:r>
            <a:r>
              <a:rPr lang="fr-FR" b="1" dirty="0" smtClean="0">
                <a:solidFill>
                  <a:srgbClr val="FF0000"/>
                </a:solidFill>
              </a:rPr>
              <a:t>c</a:t>
            </a:r>
            <a:r>
              <a:rPr lang="fr-FR" dirty="0" smtClean="0"/>
              <a:t> et non pas les identité directes de </a:t>
            </a:r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dirty="0" smtClean="0"/>
              <a:t> et de </a:t>
            </a:r>
            <a:r>
              <a:rPr lang="fr-FR" b="1" dirty="0" smtClean="0">
                <a:solidFill>
                  <a:srgbClr val="FF0000"/>
                </a:solidFill>
              </a:rPr>
              <a:t>c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dirty="0" smtClean="0"/>
              <a:t> et </a:t>
            </a:r>
            <a:r>
              <a:rPr lang="fr-FR" b="1" dirty="0" smtClean="0">
                <a:solidFill>
                  <a:srgbClr val="FF0000"/>
                </a:solidFill>
              </a:rPr>
              <a:t>c</a:t>
            </a:r>
            <a:r>
              <a:rPr lang="fr-FR" dirty="0" smtClean="0"/>
              <a:t> </a:t>
            </a:r>
            <a:r>
              <a:rPr lang="fr-FR" b="1" u="sng" dirty="0" smtClean="0"/>
              <a:t>existent indépendamment </a:t>
            </a:r>
            <a:r>
              <a:rPr lang="fr-FR" dirty="0" smtClean="0"/>
              <a:t>de l’existence de </a:t>
            </a:r>
            <a:r>
              <a:rPr lang="fr-FR" b="1" dirty="0" smtClean="0">
                <a:solidFill>
                  <a:srgbClr val="FF0000"/>
                </a:solidFill>
              </a:rPr>
              <a:t>a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Dans un langage comme C++, ceci est implémenté </a:t>
            </a:r>
            <a:r>
              <a:rPr lang="fr-FR" b="1" dirty="0" smtClean="0">
                <a:solidFill>
                  <a:srgbClr val="FF0000"/>
                </a:solidFill>
              </a:rPr>
              <a:t>par des pointeurs </a:t>
            </a:r>
            <a:r>
              <a:rPr lang="fr-FR" dirty="0" smtClean="0"/>
              <a:t>ajouté dans la classe </a:t>
            </a:r>
            <a:r>
              <a:rPr lang="fr-FR" b="1" dirty="0" smtClean="0">
                <a:solidFill>
                  <a:srgbClr val="FF0000"/>
                </a:solidFill>
              </a:rPr>
              <a:t>composite A </a:t>
            </a:r>
            <a:r>
              <a:rPr lang="fr-FR" dirty="0" smtClean="0"/>
              <a:t>vers les deux classes </a:t>
            </a:r>
            <a:r>
              <a:rPr lang="fr-FR" b="1" dirty="0" smtClean="0">
                <a:solidFill>
                  <a:srgbClr val="FF0000"/>
                </a:solidFill>
              </a:rPr>
              <a:t>composantes B et 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Exemple (2)</a:t>
            </a:r>
            <a:endParaRPr lang="fr-FR" dirty="0"/>
          </a:p>
        </p:txBody>
      </p:sp>
      <p:grpSp>
        <p:nvGrpSpPr>
          <p:cNvPr id="23" name="Groupe 22"/>
          <p:cNvGrpSpPr/>
          <p:nvPr/>
        </p:nvGrpSpPr>
        <p:grpSpPr>
          <a:xfrm>
            <a:off x="4932040" y="1628800"/>
            <a:ext cx="1944216" cy="1008112"/>
            <a:chOff x="4932040" y="1628800"/>
            <a:chExt cx="1944216" cy="1008112"/>
          </a:xfrm>
        </p:grpSpPr>
        <p:sp>
          <p:nvSpPr>
            <p:cNvPr id="5" name="ZoneTexte 4"/>
            <p:cNvSpPr txBox="1"/>
            <p:nvPr/>
          </p:nvSpPr>
          <p:spPr>
            <a:xfrm>
              <a:off x="6444208" y="1628800"/>
              <a:ext cx="2808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c</a:t>
              </a:r>
              <a:endParaRPr lang="fr-FR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300192" y="1988840"/>
              <a:ext cx="576064" cy="6480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5076056" y="16288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b</a:t>
              </a:r>
              <a:endParaRPr lang="fr-FR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932040" y="1988840"/>
              <a:ext cx="576064" cy="6480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3995936" y="4077072"/>
            <a:ext cx="936104" cy="1656184"/>
            <a:chOff x="3995936" y="4077072"/>
            <a:chExt cx="936104" cy="1656184"/>
          </a:xfrm>
        </p:grpSpPr>
        <p:sp>
          <p:nvSpPr>
            <p:cNvPr id="9" name="ZoneTexte 8"/>
            <p:cNvSpPr txBox="1"/>
            <p:nvPr/>
          </p:nvSpPr>
          <p:spPr>
            <a:xfrm>
              <a:off x="4139952" y="4077072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a</a:t>
              </a:r>
              <a:endParaRPr lang="fr-FR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95936" y="4437112"/>
              <a:ext cx="936104" cy="12961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rgbClr val="FF0000"/>
                  </a:solidFill>
                </a:rPr>
                <a:t>@b</a:t>
              </a:r>
            </a:p>
            <a:p>
              <a:pPr algn="ctr"/>
              <a:endParaRPr lang="fr-FR" b="1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fr-FR" b="1" dirty="0" smtClean="0">
                  <a:solidFill>
                    <a:srgbClr val="FF0000"/>
                  </a:solidFill>
                </a:rPr>
                <a:t>@c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  <p:cxnSp>
          <p:nvCxnSpPr>
            <p:cNvPr id="14" name="Connecteur droit 13"/>
            <p:cNvCxnSpPr>
              <a:stCxn id="10" idx="1"/>
              <a:endCxn id="10" idx="3"/>
            </p:cNvCxnSpPr>
            <p:nvPr/>
          </p:nvCxnSpPr>
          <p:spPr>
            <a:xfrm>
              <a:off x="3995936" y="5085184"/>
              <a:ext cx="9361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e 24"/>
          <p:cNvGrpSpPr/>
          <p:nvPr/>
        </p:nvGrpSpPr>
        <p:grpSpPr>
          <a:xfrm>
            <a:off x="4716016" y="2636912"/>
            <a:ext cx="2304256" cy="2736304"/>
            <a:chOff x="4716016" y="2636912"/>
            <a:chExt cx="2304256" cy="2736304"/>
          </a:xfrm>
        </p:grpSpPr>
        <p:cxnSp>
          <p:nvCxnSpPr>
            <p:cNvPr id="16" name="Connecteur droit 15"/>
            <p:cNvCxnSpPr/>
            <p:nvPr/>
          </p:nvCxnSpPr>
          <p:spPr>
            <a:xfrm>
              <a:off x="4788024" y="4797152"/>
              <a:ext cx="1368152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flipH="1" flipV="1">
              <a:off x="5364088" y="2780928"/>
              <a:ext cx="792088" cy="2016224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>
              <a:endCxn id="6" idx="2"/>
            </p:cNvCxnSpPr>
            <p:nvPr/>
          </p:nvCxnSpPr>
          <p:spPr>
            <a:xfrm flipH="1" flipV="1">
              <a:off x="6588224" y="2636912"/>
              <a:ext cx="432048" cy="273630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>
            <a:xfrm>
              <a:off x="4716016" y="5373216"/>
              <a:ext cx="230425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Exemple (1) en C++</a:t>
            </a:r>
            <a:endParaRPr lang="fr-F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95736" y="1792560"/>
            <a:ext cx="561662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};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};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*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*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};</a:t>
            </a:r>
            <a:endParaRPr kumimoji="0" lang="fr-FR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de </a:t>
            </a:r>
            <a:r>
              <a:rPr lang="en-US" dirty="0" err="1" smtClean="0"/>
              <a:t>l’exposé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 entre classes</a:t>
            </a:r>
          </a:p>
          <a:p>
            <a:r>
              <a:rPr lang="en-US" dirty="0" smtClean="0"/>
              <a:t>Composition &amp; </a:t>
            </a:r>
            <a:r>
              <a:rPr lang="en-US" dirty="0" err="1" smtClean="0"/>
              <a:t>Agrégation</a:t>
            </a:r>
            <a:r>
              <a:rPr lang="en-US" dirty="0" smtClean="0"/>
              <a:t>: </a:t>
            </a:r>
            <a:r>
              <a:rPr lang="en-US" dirty="0" err="1" smtClean="0"/>
              <a:t>Exemple</a:t>
            </a:r>
            <a:endParaRPr lang="en-US" dirty="0" smtClean="0"/>
          </a:p>
          <a:p>
            <a:r>
              <a:rPr lang="en-US" dirty="0" smtClean="0"/>
              <a:t>Composition: </a:t>
            </a:r>
            <a:r>
              <a:rPr lang="en-US" dirty="0" err="1" smtClean="0"/>
              <a:t>Définition</a:t>
            </a:r>
            <a:r>
              <a:rPr lang="en-US" dirty="0" smtClean="0"/>
              <a:t>, </a:t>
            </a:r>
            <a:r>
              <a:rPr lang="en-US" dirty="0" err="1" smtClean="0"/>
              <a:t>Exemple</a:t>
            </a:r>
            <a:r>
              <a:rPr lang="en-US" dirty="0" smtClean="0"/>
              <a:t>, </a:t>
            </a:r>
            <a:r>
              <a:rPr lang="en-US" dirty="0" err="1" smtClean="0"/>
              <a:t>Programmation</a:t>
            </a:r>
            <a:r>
              <a:rPr lang="en-US" dirty="0" smtClean="0"/>
              <a:t> en C++ </a:t>
            </a:r>
            <a:endParaRPr lang="en-US" dirty="0" smtClean="0"/>
          </a:p>
          <a:p>
            <a:r>
              <a:rPr lang="en-US" dirty="0" err="1" smtClean="0"/>
              <a:t>Agrégation</a:t>
            </a:r>
            <a:endParaRPr lang="en-US" dirty="0" smtClean="0"/>
          </a:p>
          <a:p>
            <a:r>
              <a:rPr lang="en-US" dirty="0" err="1" smtClean="0"/>
              <a:t>Programmation</a:t>
            </a:r>
            <a:r>
              <a:rPr lang="en-US" dirty="0" smtClean="0"/>
              <a:t> en C++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remarque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En effet, lorsqu’un objet </a:t>
            </a:r>
            <a:r>
              <a:rPr lang="fr-FR" b="1" dirty="0" smtClean="0">
                <a:solidFill>
                  <a:srgbClr val="FF0000"/>
                </a:solidFill>
              </a:rPr>
              <a:t>a</a:t>
            </a:r>
            <a:r>
              <a:rPr lang="fr-FR" dirty="0" smtClean="0"/>
              <a:t> est créé </a:t>
            </a:r>
            <a:r>
              <a:rPr lang="fr-FR" b="1" u="sng" dirty="0" smtClean="0">
                <a:solidFill>
                  <a:srgbClr val="FF0000"/>
                </a:solidFill>
              </a:rPr>
              <a:t>ceci ne crée pas</a:t>
            </a:r>
            <a:r>
              <a:rPr lang="fr-FR" dirty="0" smtClean="0"/>
              <a:t> les objets </a:t>
            </a:r>
            <a:r>
              <a:rPr lang="fr-FR" b="1" dirty="0" smtClean="0">
                <a:solidFill>
                  <a:srgbClr val="FF0000"/>
                </a:solidFill>
              </a:rPr>
              <a:t>b</a:t>
            </a:r>
            <a:r>
              <a:rPr lang="fr-FR" dirty="0" smtClean="0"/>
              <a:t> et </a:t>
            </a:r>
            <a:r>
              <a:rPr lang="fr-FR" b="1" dirty="0" smtClean="0">
                <a:solidFill>
                  <a:srgbClr val="FF0000"/>
                </a:solidFill>
              </a:rPr>
              <a:t>c</a:t>
            </a:r>
            <a:r>
              <a:rPr lang="fr-FR" dirty="0" smtClean="0"/>
              <a:t>, mais </a:t>
            </a:r>
            <a:r>
              <a:rPr lang="fr-FR" b="1" u="sng" dirty="0" smtClean="0">
                <a:solidFill>
                  <a:srgbClr val="FF0000"/>
                </a:solidFill>
              </a:rPr>
              <a:t>simplement une références est créée </a:t>
            </a:r>
            <a:r>
              <a:rPr lang="fr-FR" dirty="0" smtClean="0"/>
              <a:t>vers ces objets qui peuvent exister déjà dans la mémoire.</a:t>
            </a:r>
          </a:p>
          <a:p>
            <a:endParaRPr lang="fr-FR" dirty="0" smtClean="0"/>
          </a:p>
          <a:p>
            <a:r>
              <a:rPr lang="fr-FR" dirty="0" smtClean="0"/>
              <a:t>Quand l’objet </a:t>
            </a:r>
            <a:r>
              <a:rPr lang="fr-FR" b="1" u="sng" dirty="0" smtClean="0">
                <a:solidFill>
                  <a:srgbClr val="FF0000"/>
                </a:solidFill>
              </a:rPr>
              <a:t>a est détruit</a:t>
            </a:r>
            <a:r>
              <a:rPr lang="fr-FR" dirty="0" smtClean="0"/>
              <a:t>, </a:t>
            </a:r>
            <a:r>
              <a:rPr lang="fr-FR" b="1" u="sng" dirty="0" smtClean="0">
                <a:solidFill>
                  <a:srgbClr val="0070C0"/>
                </a:solidFill>
              </a:rPr>
              <a:t>les références vers b et c sont détruites</a:t>
            </a:r>
            <a:r>
              <a:rPr lang="fr-FR" dirty="0" smtClean="0"/>
              <a:t> mais </a:t>
            </a:r>
            <a:r>
              <a:rPr lang="fr-FR" b="1" dirty="0" smtClean="0">
                <a:solidFill>
                  <a:srgbClr val="FF0000"/>
                </a:solidFill>
              </a:rPr>
              <a:t>non les objets b et c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D’où on parle d’une </a:t>
            </a:r>
            <a:r>
              <a:rPr lang="fr-FR" b="1" u="sng" dirty="0" smtClean="0">
                <a:solidFill>
                  <a:srgbClr val="FF0000"/>
                </a:solidFill>
              </a:rPr>
              <a:t>composition faible </a:t>
            </a:r>
            <a:r>
              <a:rPr lang="fr-FR" dirty="0" smtClean="0"/>
              <a:t>ou </a:t>
            </a:r>
            <a:r>
              <a:rPr lang="fr-FR" b="1" u="sng" dirty="0" smtClean="0">
                <a:solidFill>
                  <a:srgbClr val="FF0000"/>
                </a:solidFill>
              </a:rPr>
              <a:t>agrégation</a:t>
            </a:r>
            <a:endParaRPr lang="fr-FR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Exemple (2) en C++</a:t>
            </a:r>
            <a:endParaRPr lang="fr-FR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123728" y="1556792"/>
            <a:ext cx="4312399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B();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~B();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B::B(){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 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cr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éé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B::~B(){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B 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truit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C();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~C();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C::C(){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 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cr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éé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C::~C(){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objet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 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d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</a:t>
            </a:r>
            <a:r>
              <a:rPr kumimoji="0" lang="fr-FR" sz="1400" b="1" i="0" u="sng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truit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Exemple (2) en C++</a:t>
            </a:r>
            <a:endParaRPr lang="fr-FR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763688" y="1556792"/>
            <a:ext cx="555152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*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*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: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A();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~A();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A::A(){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cout&lt;&lt;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"objet A cr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A::~A(){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cout&lt;&lt;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"objet A d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alibri"/>
                <a:ea typeface="Calibri" pitchFamily="34" charset="0"/>
                <a:cs typeface="Courier New" pitchFamily="49" charset="0"/>
              </a:rPr>
              <a:t>é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truit"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&lt;&lt;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int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main() {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5032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cout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&lt;&lt;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"!!!Hello World!!!"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&lt;&lt;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64288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endl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3F7F5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// prints !!!Hello World!!!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return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0;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Agrégation: Exemple (2) en C++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Question: </a:t>
            </a:r>
          </a:p>
          <a:p>
            <a:pPr algn="ctr">
              <a:buNone/>
            </a:pPr>
            <a:endParaRPr lang="fr-FR" b="1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b="1" dirty="0" smtClean="0"/>
              <a:t>compare est explique l’exécution de ce programme avec le programme de la composition déjà présenté.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 entre classes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programme orienté objet est souvent composés d’un ensemble de classes.</a:t>
            </a:r>
          </a:p>
          <a:p>
            <a:endParaRPr lang="fr-FR" dirty="0" smtClean="0"/>
          </a:p>
          <a:p>
            <a:r>
              <a:rPr lang="fr-FR" dirty="0" smtClean="0"/>
              <a:t>Ces classes sont liées par des relations.</a:t>
            </a:r>
          </a:p>
          <a:p>
            <a:endParaRPr lang="fr-FR" dirty="0" smtClean="0"/>
          </a:p>
          <a:p>
            <a:r>
              <a:rPr lang="fr-FR" dirty="0" smtClean="0"/>
              <a:t>On distingue entre trois types de relation: composition, agrégation et héritage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Composition &amp; Agrégation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Exemples: Un rectangle est composé de lignes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Une ligne est composé de points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652120" y="2420888"/>
            <a:ext cx="2520280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4067944" y="4797152"/>
            <a:ext cx="3240360" cy="1296144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>
            <a:off x="6804248" y="2204864"/>
            <a:ext cx="288032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>
            <a:off x="8028384" y="2852936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5436096" y="2996952"/>
            <a:ext cx="36004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7092280" y="3573016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Composition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La composition est une relation entre une classe dite </a:t>
            </a:r>
            <a:r>
              <a:rPr lang="fr-FR" b="1" dirty="0" smtClean="0">
                <a:solidFill>
                  <a:srgbClr val="FF0000"/>
                </a:solidFill>
              </a:rPr>
              <a:t>Composite</a:t>
            </a:r>
            <a:r>
              <a:rPr lang="fr-FR" dirty="0" smtClean="0"/>
              <a:t> d’une part et une ou plusieurs autres classes dites: </a:t>
            </a:r>
            <a:r>
              <a:rPr lang="fr-FR" b="1" dirty="0" smtClean="0">
                <a:solidFill>
                  <a:srgbClr val="FF0000"/>
                </a:solidFill>
              </a:rPr>
              <a:t>Composantes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</a:p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L’idée dans la composition est que les classes </a:t>
            </a:r>
            <a:r>
              <a:rPr lang="fr-FR" b="1" dirty="0" smtClean="0">
                <a:solidFill>
                  <a:srgbClr val="FF0000"/>
                </a:solidFill>
              </a:rPr>
              <a:t>Composantes vont disparaitre </a:t>
            </a:r>
            <a:r>
              <a:rPr lang="fr-FR" dirty="0" smtClean="0"/>
              <a:t>si la classe composite disparait.</a:t>
            </a:r>
          </a:p>
          <a:p>
            <a:endParaRPr lang="fr-FR" dirty="0" smtClean="0"/>
          </a:p>
          <a:p>
            <a:r>
              <a:rPr lang="fr-FR" dirty="0" smtClean="0"/>
              <a:t>L’existence des composantes </a:t>
            </a:r>
            <a:r>
              <a:rPr lang="fr-FR" b="1" dirty="0" smtClean="0">
                <a:solidFill>
                  <a:srgbClr val="FF0000"/>
                </a:solidFill>
              </a:rPr>
              <a:t>est liée étroitement </a:t>
            </a:r>
            <a:r>
              <a:rPr lang="fr-FR" dirty="0" smtClean="0"/>
              <a:t>à la classe composante.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Composition (2)</a:t>
            </a:r>
            <a:br>
              <a:rPr lang="fr-FR" dirty="0" smtClean="0"/>
            </a:br>
            <a:r>
              <a:rPr lang="fr-FR" dirty="0" smtClean="0"/>
              <a:t>Exemple: Banque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Exemple: Une </a:t>
            </a:r>
            <a:r>
              <a:rPr lang="fr-FR" b="1" dirty="0" smtClean="0">
                <a:solidFill>
                  <a:srgbClr val="FF0000"/>
                </a:solidFill>
              </a:rPr>
              <a:t>banque</a:t>
            </a:r>
            <a:r>
              <a:rPr lang="fr-FR" dirty="0" smtClean="0"/>
              <a:t> est vu comme un ensemble de </a:t>
            </a:r>
            <a:r>
              <a:rPr lang="fr-FR" b="1" dirty="0" smtClean="0">
                <a:solidFill>
                  <a:srgbClr val="FF0000"/>
                </a:solidFill>
              </a:rPr>
              <a:t>comptes bancaire</a:t>
            </a:r>
            <a:r>
              <a:rPr lang="fr-FR" dirty="0" smtClean="0"/>
              <a:t>. Si la banque est détruite (faillite) alors les comptes vont disparaitre automatiquement.</a:t>
            </a:r>
          </a:p>
          <a:p>
            <a:endParaRPr lang="fr-FR" dirty="0" smtClean="0"/>
          </a:p>
        </p:txBody>
      </p:sp>
      <p:sp>
        <p:nvSpPr>
          <p:cNvPr id="3074" name="AutoShape 2" descr="Les différentes étapes pour ouvrir un compte en banque en Turqu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076" name="AutoShape 4" descr="Les différentes étapes pour ouvrir un compte en banque en Turqu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8" name="Picture 6" descr="Les différentes étapes pour ouvrir un compte en banque en Turqu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05225"/>
            <a:ext cx="3362325" cy="3152775"/>
          </a:xfrm>
          <a:prstGeom prst="rect">
            <a:avLst/>
          </a:prstGeom>
          <a:noFill/>
        </p:spPr>
      </p:pic>
      <p:pic>
        <p:nvPicPr>
          <p:cNvPr id="3080" name="Picture 8" descr="Comment lire, comprendre et interpréter un compte de résultat 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861048"/>
            <a:ext cx="1440160" cy="961307"/>
          </a:xfrm>
          <a:prstGeom prst="rect">
            <a:avLst/>
          </a:prstGeom>
          <a:noFill/>
        </p:spPr>
      </p:pic>
      <p:pic>
        <p:nvPicPr>
          <p:cNvPr id="8" name="Picture 8" descr="Comment lire, comprendre et interpréter un compte de résultat 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653136"/>
            <a:ext cx="1440160" cy="961307"/>
          </a:xfrm>
          <a:prstGeom prst="rect">
            <a:avLst/>
          </a:prstGeom>
          <a:noFill/>
        </p:spPr>
      </p:pic>
      <p:pic>
        <p:nvPicPr>
          <p:cNvPr id="9" name="Picture 8" descr="Comment lire, comprendre et interpréter un compte de résultat 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589240"/>
            <a:ext cx="1440160" cy="961307"/>
          </a:xfrm>
          <a:prstGeom prst="rect">
            <a:avLst/>
          </a:prstGeom>
          <a:noFill/>
        </p:spPr>
      </p:pic>
      <p:cxnSp>
        <p:nvCxnSpPr>
          <p:cNvPr id="11" name="Connecteur droit avec flèche 10"/>
          <p:cNvCxnSpPr>
            <a:stCxn id="3080" idx="1"/>
          </p:cNvCxnSpPr>
          <p:nvPr/>
        </p:nvCxnSpPr>
        <p:spPr>
          <a:xfrm flipH="1">
            <a:off x="3347864" y="4341702"/>
            <a:ext cx="1008112" cy="67147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8" idx="1"/>
          </p:cNvCxnSpPr>
          <p:nvPr/>
        </p:nvCxnSpPr>
        <p:spPr>
          <a:xfrm flipH="1">
            <a:off x="3347864" y="5133790"/>
            <a:ext cx="2808312" cy="38344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9" idx="1"/>
          </p:cNvCxnSpPr>
          <p:nvPr/>
        </p:nvCxnSpPr>
        <p:spPr>
          <a:xfrm flipH="1" flipV="1">
            <a:off x="3275856" y="5661248"/>
            <a:ext cx="1008112" cy="40864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Composition (3)</a:t>
            </a:r>
            <a:br>
              <a:rPr lang="fr-FR" dirty="0" smtClean="0"/>
            </a:br>
            <a:r>
              <a:rPr lang="fr-FR" dirty="0" smtClean="0"/>
              <a:t>Exemple: Banque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classe Banque est la classe </a:t>
            </a:r>
            <a:r>
              <a:rPr lang="fr-FR" b="1" dirty="0" smtClean="0">
                <a:solidFill>
                  <a:srgbClr val="FF0000"/>
                </a:solidFill>
              </a:rPr>
              <a:t>composite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La classe Compte est une classe </a:t>
            </a:r>
            <a:r>
              <a:rPr lang="fr-FR" b="1" dirty="0" smtClean="0">
                <a:solidFill>
                  <a:srgbClr val="FF0000"/>
                </a:solidFill>
              </a:rPr>
              <a:t>composante</a:t>
            </a:r>
            <a:r>
              <a:rPr lang="fr-FR" dirty="0" smtClean="0"/>
              <a:t> dans la classe Banque</a:t>
            </a:r>
            <a:endParaRPr lang="fr-FR" dirty="0"/>
          </a:p>
        </p:txBody>
      </p:sp>
      <p:pic>
        <p:nvPicPr>
          <p:cNvPr id="4" name="Picture 6" descr="Les différentes étapes pour ouvrir un compte en banque en Turqu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276872"/>
            <a:ext cx="3362325" cy="1772816"/>
          </a:xfrm>
          <a:prstGeom prst="rect">
            <a:avLst/>
          </a:prstGeom>
          <a:noFill/>
        </p:spPr>
      </p:pic>
      <p:pic>
        <p:nvPicPr>
          <p:cNvPr id="5" name="Picture 8" descr="Comment lire, comprendre et interpréter un compte de résultat 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5229200"/>
            <a:ext cx="1440160" cy="961307"/>
          </a:xfrm>
          <a:prstGeom prst="rect">
            <a:avLst/>
          </a:prstGeom>
          <a:noFill/>
        </p:spPr>
      </p:pic>
      <p:pic>
        <p:nvPicPr>
          <p:cNvPr id="6" name="Picture 8" descr="Comment lire, comprendre et interpréter un compte de résultat ?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941168"/>
            <a:ext cx="1440160" cy="9613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Composition (4)</a:t>
            </a:r>
            <a:br>
              <a:rPr lang="fr-FR" dirty="0" smtClean="0"/>
            </a:br>
            <a:r>
              <a:rPr lang="fr-FR" dirty="0" smtClean="0"/>
              <a:t>Exemple: Maison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</a:t>
            </a:r>
            <a:r>
              <a:rPr lang="fr-FR" b="1" dirty="0" smtClean="0">
                <a:solidFill>
                  <a:srgbClr val="FF0000"/>
                </a:solidFill>
              </a:rPr>
              <a:t>maison</a:t>
            </a:r>
            <a:r>
              <a:rPr lang="fr-FR" dirty="0" smtClean="0"/>
              <a:t> est composée de </a:t>
            </a:r>
            <a:r>
              <a:rPr lang="fr-FR" b="1" dirty="0" smtClean="0">
                <a:solidFill>
                  <a:srgbClr val="FF0000"/>
                </a:solidFill>
              </a:rPr>
              <a:t>murs</a:t>
            </a:r>
            <a:r>
              <a:rPr lang="fr-FR" dirty="0" smtClean="0"/>
              <a:t>, </a:t>
            </a:r>
            <a:r>
              <a:rPr lang="fr-FR" b="1" dirty="0" smtClean="0">
                <a:solidFill>
                  <a:srgbClr val="FF0000"/>
                </a:solidFill>
              </a:rPr>
              <a:t>portes</a:t>
            </a:r>
            <a:r>
              <a:rPr lang="fr-FR" dirty="0" smtClean="0"/>
              <a:t>, fenêtres, … Si la maison est détruite, les murs, les fenêtres, </a:t>
            </a:r>
            <a:r>
              <a:rPr lang="fr-FR" dirty="0" err="1" smtClean="0"/>
              <a:t>etc</a:t>
            </a:r>
            <a:r>
              <a:rPr lang="fr-FR" dirty="0" smtClean="0"/>
              <a:t> vont aussi disparaitre</a:t>
            </a:r>
            <a:endParaRPr lang="fr-FR" dirty="0"/>
          </a:p>
        </p:txBody>
      </p:sp>
      <p:pic>
        <p:nvPicPr>
          <p:cNvPr id="1026" name="Picture 2" descr="Quel type de maisons est fait pour vous - Les maisons Extra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501008"/>
            <a:ext cx="5014843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Composition (5)</a:t>
            </a:r>
            <a:br>
              <a:rPr lang="fr-FR" dirty="0" smtClean="0"/>
            </a:br>
            <a:r>
              <a:rPr lang="fr-FR" dirty="0" smtClean="0"/>
              <a:t>Exemple: Maison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Maison: classe </a:t>
            </a:r>
            <a:r>
              <a:rPr lang="fr-FR" b="1" dirty="0" smtClean="0">
                <a:solidFill>
                  <a:srgbClr val="FF0000"/>
                </a:solidFill>
              </a:rPr>
              <a:t>composite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Mur: classe </a:t>
            </a:r>
            <a:r>
              <a:rPr lang="fr-FR" b="1" dirty="0" smtClean="0">
                <a:solidFill>
                  <a:srgbClr val="FF0000"/>
                </a:solidFill>
              </a:rPr>
              <a:t>composante 1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Fenêtre: classe </a:t>
            </a:r>
            <a:r>
              <a:rPr lang="fr-FR" b="1" dirty="0" smtClean="0">
                <a:solidFill>
                  <a:srgbClr val="FF0000"/>
                </a:solidFill>
              </a:rPr>
              <a:t>composante 2</a:t>
            </a: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endParaRPr lang="fr-FR" b="1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Porte: classe </a:t>
            </a:r>
            <a:r>
              <a:rPr lang="fr-FR" b="1" dirty="0" smtClean="0">
                <a:solidFill>
                  <a:srgbClr val="FF0000"/>
                </a:solidFill>
              </a:rPr>
              <a:t>composante 3</a:t>
            </a:r>
          </a:p>
          <a:p>
            <a:r>
              <a:rPr lang="fr-FR" b="1" dirty="0" smtClean="0"/>
              <a:t>…</a:t>
            </a:r>
            <a:endParaRPr lang="fr-FR" b="1" dirty="0"/>
          </a:p>
        </p:txBody>
      </p:sp>
      <p:pic>
        <p:nvPicPr>
          <p:cNvPr id="4" name="Picture 2" descr="Quel type de maisons est fait pour vous - Les maisons Extra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484784"/>
            <a:ext cx="2232248" cy="1166857"/>
          </a:xfrm>
          <a:prstGeom prst="rect">
            <a:avLst/>
          </a:prstGeom>
          <a:noFill/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5373216"/>
            <a:ext cx="792088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3861048"/>
            <a:ext cx="10953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2780928"/>
            <a:ext cx="3142830" cy="85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629</Words>
  <Application>Microsoft Office PowerPoint</Application>
  <PresentationFormat>Affichage à l'écran (4:3)</PresentationFormat>
  <Paragraphs>222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Relations entre classes (1) Composition &amp; Agrégation Vidéo 18</vt:lpstr>
      <vt:lpstr>Plan de l’exposé</vt:lpstr>
      <vt:lpstr>Relations entre classes</vt:lpstr>
      <vt:lpstr>Composition &amp; Agrégation</vt:lpstr>
      <vt:lpstr>Composition (1)</vt:lpstr>
      <vt:lpstr>Composition (2) Exemple: Banque</vt:lpstr>
      <vt:lpstr>Composition (3) Exemple: Banque</vt:lpstr>
      <vt:lpstr>Composition (4) Exemple: Maison</vt:lpstr>
      <vt:lpstr>Composition (5) Exemple: Maison</vt:lpstr>
      <vt:lpstr>Programmation de Composition  en C++ (1)</vt:lpstr>
      <vt:lpstr>Programmation de Composition  en C++ (2)</vt:lpstr>
      <vt:lpstr>Programmation de Composition  en C++ (3)</vt:lpstr>
      <vt:lpstr>Programmation de Composition  en C++ (4)</vt:lpstr>
      <vt:lpstr>Programmation de Composition  en C++ (5)</vt:lpstr>
      <vt:lpstr>Programmation de Composition  en C++ (6)</vt:lpstr>
      <vt:lpstr>Agrégation: C’est quoi?</vt:lpstr>
      <vt:lpstr>Agrégation: Exemple (1)</vt:lpstr>
      <vt:lpstr>Agrégation: Exemple (2)</vt:lpstr>
      <vt:lpstr>Agrégation: Exemple (1) en C++</vt:lpstr>
      <vt:lpstr>Agrégation: remarque </vt:lpstr>
      <vt:lpstr>Agrégation: Exemple (2) en C++</vt:lpstr>
      <vt:lpstr>Agrégation: Exemple (2) en C++</vt:lpstr>
      <vt:lpstr>Agrégation: Exemple (2) en C++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 entre classes (1) Composition &amp; Agrégation</dc:title>
  <dc:creator>Sony</dc:creator>
  <cp:lastModifiedBy>Sony</cp:lastModifiedBy>
  <cp:revision>34</cp:revision>
  <dcterms:created xsi:type="dcterms:W3CDTF">2020-04-25T15:03:15Z</dcterms:created>
  <dcterms:modified xsi:type="dcterms:W3CDTF">2020-04-26T14:21:27Z</dcterms:modified>
</cp:coreProperties>
</file>