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56" r:id="rId3"/>
    <p:sldId id="257" r:id="rId4"/>
    <p:sldId id="258" r:id="rId5"/>
    <p:sldId id="25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C648BDA-D962-4672-AC97-CC74DA8D2974}" type="datetimeFigureOut">
              <a:rPr lang="en-US" smtClean="0"/>
              <a:t>6/2/2020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1C7491-D33D-4913-B152-5D06E9D38C0A}" type="slidenum">
              <a:rPr lang="en-US" smtClean="0"/>
              <a:t>‹N°›</a:t>
            </a:fld>
            <a:endParaRPr lang="en-US"/>
          </a:p>
        </p:txBody>
      </p:sp>
    </p:spTree>
    <p:extLst>
      <p:ext uri="{BB962C8B-B14F-4D97-AF65-F5344CB8AC3E}">
        <p14:creationId xmlns:p14="http://schemas.microsoft.com/office/powerpoint/2010/main" val="2494651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C648BDA-D962-4672-AC97-CC74DA8D2974}" type="datetimeFigureOut">
              <a:rPr lang="en-US" smtClean="0"/>
              <a:t>6/2/2020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1C7491-D33D-4913-B152-5D06E9D38C0A}" type="slidenum">
              <a:rPr lang="en-US" smtClean="0"/>
              <a:t>‹N°›</a:t>
            </a:fld>
            <a:endParaRPr lang="en-US"/>
          </a:p>
        </p:txBody>
      </p:sp>
    </p:spTree>
    <p:extLst>
      <p:ext uri="{BB962C8B-B14F-4D97-AF65-F5344CB8AC3E}">
        <p14:creationId xmlns:p14="http://schemas.microsoft.com/office/powerpoint/2010/main" val="2772925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C648BDA-D962-4672-AC97-CC74DA8D2974}" type="datetimeFigureOut">
              <a:rPr lang="en-US" smtClean="0"/>
              <a:t>6/2/2020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1C7491-D33D-4913-B152-5D06E9D38C0A}" type="slidenum">
              <a:rPr lang="en-US" smtClean="0"/>
              <a:t>‹N°›</a:t>
            </a:fld>
            <a:endParaRPr lang="en-US"/>
          </a:p>
        </p:txBody>
      </p:sp>
    </p:spTree>
    <p:extLst>
      <p:ext uri="{BB962C8B-B14F-4D97-AF65-F5344CB8AC3E}">
        <p14:creationId xmlns:p14="http://schemas.microsoft.com/office/powerpoint/2010/main" val="39203503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C648BDA-D962-4672-AC97-CC74DA8D2974}" type="datetimeFigureOut">
              <a:rPr lang="en-US" smtClean="0"/>
              <a:t>6/2/2020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1C7491-D33D-4913-B152-5D06E9D38C0A}" type="slidenum">
              <a:rPr lang="en-US" smtClean="0"/>
              <a:t>‹N°›</a:t>
            </a:fld>
            <a:endParaRPr lang="en-US"/>
          </a:p>
        </p:txBody>
      </p:sp>
    </p:spTree>
    <p:extLst>
      <p:ext uri="{BB962C8B-B14F-4D97-AF65-F5344CB8AC3E}">
        <p14:creationId xmlns:p14="http://schemas.microsoft.com/office/powerpoint/2010/main" val="2233731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C648BDA-D962-4672-AC97-CC74DA8D2974}" type="datetimeFigureOut">
              <a:rPr lang="en-US" smtClean="0"/>
              <a:t>6/2/2020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1C7491-D33D-4913-B152-5D06E9D38C0A}" type="slidenum">
              <a:rPr lang="en-US" smtClean="0"/>
              <a:t>‹N°›</a:t>
            </a:fld>
            <a:endParaRPr lang="en-US"/>
          </a:p>
        </p:txBody>
      </p:sp>
    </p:spTree>
    <p:extLst>
      <p:ext uri="{BB962C8B-B14F-4D97-AF65-F5344CB8AC3E}">
        <p14:creationId xmlns:p14="http://schemas.microsoft.com/office/powerpoint/2010/main" val="30773123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C648BDA-D962-4672-AC97-CC74DA8D2974}" type="datetimeFigureOut">
              <a:rPr lang="en-US" smtClean="0"/>
              <a:t>6/2/2020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1C7491-D33D-4913-B152-5D06E9D38C0A}" type="slidenum">
              <a:rPr lang="en-US" smtClean="0"/>
              <a:t>‹N°›</a:t>
            </a:fld>
            <a:endParaRPr lang="en-US"/>
          </a:p>
        </p:txBody>
      </p:sp>
    </p:spTree>
    <p:extLst>
      <p:ext uri="{BB962C8B-B14F-4D97-AF65-F5344CB8AC3E}">
        <p14:creationId xmlns:p14="http://schemas.microsoft.com/office/powerpoint/2010/main" val="356327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C648BDA-D962-4672-AC97-CC74DA8D2974}" type="datetimeFigureOut">
              <a:rPr lang="en-US" smtClean="0"/>
              <a:t>6/2/2020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01C7491-D33D-4913-B152-5D06E9D38C0A}" type="slidenum">
              <a:rPr lang="en-US" smtClean="0"/>
              <a:t>‹N°›</a:t>
            </a:fld>
            <a:endParaRPr lang="en-US"/>
          </a:p>
        </p:txBody>
      </p:sp>
    </p:spTree>
    <p:extLst>
      <p:ext uri="{BB962C8B-B14F-4D97-AF65-F5344CB8AC3E}">
        <p14:creationId xmlns:p14="http://schemas.microsoft.com/office/powerpoint/2010/main" val="15542078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C648BDA-D962-4672-AC97-CC74DA8D2974}" type="datetimeFigureOut">
              <a:rPr lang="en-US" smtClean="0"/>
              <a:t>6/2/2020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01C7491-D33D-4913-B152-5D06E9D38C0A}" type="slidenum">
              <a:rPr lang="en-US" smtClean="0"/>
              <a:t>‹N°›</a:t>
            </a:fld>
            <a:endParaRPr lang="en-US"/>
          </a:p>
        </p:txBody>
      </p:sp>
    </p:spTree>
    <p:extLst>
      <p:ext uri="{BB962C8B-B14F-4D97-AF65-F5344CB8AC3E}">
        <p14:creationId xmlns:p14="http://schemas.microsoft.com/office/powerpoint/2010/main" val="2194641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648BDA-D962-4672-AC97-CC74DA8D2974}" type="datetimeFigureOut">
              <a:rPr lang="en-US" smtClean="0"/>
              <a:t>6/2/2020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01C7491-D33D-4913-B152-5D06E9D38C0A}" type="slidenum">
              <a:rPr lang="en-US" smtClean="0"/>
              <a:t>‹N°›</a:t>
            </a:fld>
            <a:endParaRPr lang="en-US"/>
          </a:p>
        </p:txBody>
      </p:sp>
    </p:spTree>
    <p:extLst>
      <p:ext uri="{BB962C8B-B14F-4D97-AF65-F5344CB8AC3E}">
        <p14:creationId xmlns:p14="http://schemas.microsoft.com/office/powerpoint/2010/main" val="2991268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C648BDA-D962-4672-AC97-CC74DA8D2974}" type="datetimeFigureOut">
              <a:rPr lang="en-US" smtClean="0"/>
              <a:t>6/2/2020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1C7491-D33D-4913-B152-5D06E9D38C0A}" type="slidenum">
              <a:rPr lang="en-US" smtClean="0"/>
              <a:t>‹N°›</a:t>
            </a:fld>
            <a:endParaRPr lang="en-US"/>
          </a:p>
        </p:txBody>
      </p:sp>
    </p:spTree>
    <p:extLst>
      <p:ext uri="{BB962C8B-B14F-4D97-AF65-F5344CB8AC3E}">
        <p14:creationId xmlns:p14="http://schemas.microsoft.com/office/powerpoint/2010/main" val="34960136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C648BDA-D962-4672-AC97-CC74DA8D2974}" type="datetimeFigureOut">
              <a:rPr lang="en-US" smtClean="0"/>
              <a:t>6/2/2020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1C7491-D33D-4913-B152-5D06E9D38C0A}" type="slidenum">
              <a:rPr lang="en-US" smtClean="0"/>
              <a:t>‹N°›</a:t>
            </a:fld>
            <a:endParaRPr lang="en-US"/>
          </a:p>
        </p:txBody>
      </p:sp>
    </p:spTree>
    <p:extLst>
      <p:ext uri="{BB962C8B-B14F-4D97-AF65-F5344CB8AC3E}">
        <p14:creationId xmlns:p14="http://schemas.microsoft.com/office/powerpoint/2010/main" val="23849544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648BDA-D962-4672-AC97-CC74DA8D2974}" type="datetimeFigureOut">
              <a:rPr lang="en-US" smtClean="0"/>
              <a:t>6/2/2020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1C7491-D33D-4913-B152-5D06E9D38C0A}" type="slidenum">
              <a:rPr lang="en-US" smtClean="0"/>
              <a:t>‹N°›</a:t>
            </a:fld>
            <a:endParaRPr lang="en-US"/>
          </a:p>
        </p:txBody>
      </p:sp>
    </p:spTree>
    <p:extLst>
      <p:ext uri="{BB962C8B-B14F-4D97-AF65-F5344CB8AC3E}">
        <p14:creationId xmlns:p14="http://schemas.microsoft.com/office/powerpoint/2010/main" val="34334217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1">
            <a:extLst>
              <a:ext uri="{FF2B5EF4-FFF2-40B4-BE49-F238E27FC236}">
                <a16:creationId xmlns:a16="http://schemas.microsoft.com/office/drawing/2014/main" id="{53E03775-6AD2-41AA-A15E-FC7116A4CBA7}"/>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0" y="0"/>
            <a:ext cx="12192000" cy="6857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Image 2">
            <a:extLst>
              <a:ext uri="{FF2B5EF4-FFF2-40B4-BE49-F238E27FC236}">
                <a16:creationId xmlns:a16="http://schemas.microsoft.com/office/drawing/2014/main" id="{36413AC2-B6D2-4197-8052-17A731264007}"/>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3067050" y="1709738"/>
            <a:ext cx="6057900" cy="365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a:extLst>
              <a:ext uri="{FF2B5EF4-FFF2-40B4-BE49-F238E27FC236}">
                <a16:creationId xmlns:a16="http://schemas.microsoft.com/office/drawing/2014/main" id="{50518B43-B5AC-4F97-87B6-8A17508C17CB}"/>
              </a:ext>
            </a:extLst>
          </p:cNvPr>
          <p:cNvSpPr/>
          <p:nvPr/>
        </p:nvSpPr>
        <p:spPr>
          <a:xfrm>
            <a:off x="1510937" y="5434307"/>
            <a:ext cx="9170125" cy="675186"/>
          </a:xfrm>
          <a:prstGeom prst="rect">
            <a:avLst/>
          </a:prstGeom>
          <a:solidFill>
            <a:srgbClr val="FF0000"/>
          </a:solidFill>
        </p:spPr>
        <p:txBody>
          <a:bodyPr wrap="square" lIns="51435" tIns="25718" rIns="51435" bIns="25718">
            <a:spAutoFit/>
          </a:bodyPr>
          <a:lstStyle/>
          <a:p>
            <a:pPr algn="ctr" defTabSz="257175"/>
            <a:r>
              <a:rPr lang="ar-DZ" sz="4050" b="1" dirty="0">
                <a:ln w="0"/>
                <a:solidFill>
                  <a:srgbClr val="FFFF00"/>
                </a:solidFill>
                <a:effectLst>
                  <a:outerShdw blurRad="38100" dist="25400" dir="5400000" algn="ctr" rotWithShape="0">
                    <a:srgbClr val="6E747A">
                      <a:alpha val="43000"/>
                    </a:srgbClr>
                  </a:outerShdw>
                </a:effectLst>
                <a:latin typeface="Impact" panose="020B0806030902050204"/>
              </a:rPr>
              <a:t>مقارنة بين سوق المنافسة التامة و سوق الاحتكار التام</a:t>
            </a:r>
          </a:p>
        </p:txBody>
      </p:sp>
    </p:spTree>
    <p:extLst>
      <p:ext uri="{BB962C8B-B14F-4D97-AF65-F5344CB8AC3E}">
        <p14:creationId xmlns:p14="http://schemas.microsoft.com/office/powerpoint/2010/main" val="185150950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3773" y="163772"/>
            <a:ext cx="11764369" cy="2210937"/>
          </a:xfrm>
          <a:solidFill>
            <a:srgbClr val="FFC000"/>
          </a:solidFill>
        </p:spPr>
        <p:txBody>
          <a:bodyPr>
            <a:normAutofit fontScale="90000"/>
          </a:bodyPr>
          <a:lstStyle/>
          <a:p>
            <a:pPr rtl="1"/>
            <a:r>
              <a:rPr lang="ar-AE" sz="4000" b="1" dirty="0">
                <a:ln w="1905"/>
                <a:gradFill>
                  <a:gsLst>
                    <a:gs pos="0">
                      <a:srgbClr val="F79646">
                        <a:shade val="20000"/>
                        <a:satMod val="200000"/>
                      </a:srgbClr>
                    </a:gs>
                    <a:gs pos="78000">
                      <a:srgbClr val="F79646">
                        <a:tint val="90000"/>
                        <a:shade val="89000"/>
                        <a:satMod val="220000"/>
                      </a:srgbClr>
                    </a:gs>
                    <a:gs pos="100000">
                      <a:srgbClr val="F79646">
                        <a:tint val="12000"/>
                        <a:satMod val="255000"/>
                      </a:srgbClr>
                    </a:gs>
                  </a:gsLst>
                  <a:lin ang="5400000"/>
                </a:gradFill>
                <a:effectLst>
                  <a:innerShdw blurRad="69850" dist="43180" dir="5400000">
                    <a:srgbClr val="000000">
                      <a:alpha val="65000"/>
                    </a:srgbClr>
                  </a:innerShdw>
                </a:effectLst>
                <a:latin typeface="Calibri"/>
              </a:rPr>
              <a:t/>
            </a:r>
            <a:br>
              <a:rPr lang="ar-AE" sz="4000" b="1" dirty="0">
                <a:ln w="1905"/>
                <a:gradFill>
                  <a:gsLst>
                    <a:gs pos="0">
                      <a:srgbClr val="F79646">
                        <a:shade val="20000"/>
                        <a:satMod val="200000"/>
                      </a:srgbClr>
                    </a:gs>
                    <a:gs pos="78000">
                      <a:srgbClr val="F79646">
                        <a:tint val="90000"/>
                        <a:shade val="89000"/>
                        <a:satMod val="220000"/>
                      </a:srgbClr>
                    </a:gs>
                    <a:gs pos="100000">
                      <a:srgbClr val="F79646">
                        <a:tint val="12000"/>
                        <a:satMod val="255000"/>
                      </a:srgbClr>
                    </a:gs>
                  </a:gsLst>
                  <a:lin ang="5400000"/>
                </a:gradFill>
                <a:effectLst>
                  <a:innerShdw blurRad="69850" dist="43180" dir="5400000">
                    <a:srgbClr val="000000">
                      <a:alpha val="65000"/>
                    </a:srgbClr>
                  </a:innerShdw>
                </a:effectLst>
                <a:latin typeface="Calibri"/>
              </a:rPr>
            </a:br>
            <a:r>
              <a:rPr lang="ar-AE" sz="4000" b="1" dirty="0">
                <a:ln w="1905"/>
                <a:gradFill>
                  <a:gsLst>
                    <a:gs pos="0">
                      <a:srgbClr val="F79646">
                        <a:shade val="20000"/>
                        <a:satMod val="200000"/>
                      </a:srgbClr>
                    </a:gs>
                    <a:gs pos="78000">
                      <a:srgbClr val="F79646">
                        <a:tint val="90000"/>
                        <a:shade val="89000"/>
                        <a:satMod val="220000"/>
                      </a:srgbClr>
                    </a:gs>
                    <a:gs pos="100000">
                      <a:srgbClr val="F79646">
                        <a:tint val="12000"/>
                        <a:satMod val="255000"/>
                      </a:srgbClr>
                    </a:gs>
                  </a:gsLst>
                  <a:lin ang="5400000"/>
                </a:gradFill>
                <a:effectLst>
                  <a:innerShdw blurRad="69850" dist="43180" dir="5400000">
                    <a:srgbClr val="000000">
                      <a:alpha val="65000"/>
                    </a:srgbClr>
                  </a:innerShdw>
                </a:effectLst>
                <a:latin typeface="Calibri"/>
              </a:rPr>
              <a:t/>
            </a:r>
            <a:br>
              <a:rPr lang="ar-AE" sz="4000" b="1" dirty="0">
                <a:ln w="1905"/>
                <a:gradFill>
                  <a:gsLst>
                    <a:gs pos="0">
                      <a:srgbClr val="F79646">
                        <a:shade val="20000"/>
                        <a:satMod val="200000"/>
                      </a:srgbClr>
                    </a:gs>
                    <a:gs pos="78000">
                      <a:srgbClr val="F79646">
                        <a:tint val="90000"/>
                        <a:shade val="89000"/>
                        <a:satMod val="220000"/>
                      </a:srgbClr>
                    </a:gs>
                    <a:gs pos="100000">
                      <a:srgbClr val="F79646">
                        <a:tint val="12000"/>
                        <a:satMod val="255000"/>
                      </a:srgbClr>
                    </a:gs>
                  </a:gsLst>
                  <a:lin ang="5400000"/>
                </a:gradFill>
                <a:effectLst>
                  <a:innerShdw blurRad="69850" dist="43180" dir="5400000">
                    <a:srgbClr val="000000">
                      <a:alpha val="65000"/>
                    </a:srgbClr>
                  </a:innerShdw>
                </a:effectLst>
                <a:latin typeface="Calibri"/>
              </a:rPr>
            </a:br>
            <a:r>
              <a:rPr lang="ar-AE" sz="4000" b="1" dirty="0">
                <a:ln w="1905"/>
                <a:gradFill>
                  <a:gsLst>
                    <a:gs pos="0">
                      <a:srgbClr val="F79646">
                        <a:shade val="20000"/>
                        <a:satMod val="200000"/>
                      </a:srgbClr>
                    </a:gs>
                    <a:gs pos="78000">
                      <a:srgbClr val="F79646">
                        <a:tint val="90000"/>
                        <a:shade val="89000"/>
                        <a:satMod val="220000"/>
                      </a:srgbClr>
                    </a:gs>
                    <a:gs pos="100000">
                      <a:srgbClr val="F79646">
                        <a:tint val="12000"/>
                        <a:satMod val="255000"/>
                      </a:srgbClr>
                    </a:gs>
                  </a:gsLst>
                  <a:lin ang="5400000"/>
                </a:gradFill>
                <a:effectLst>
                  <a:innerShdw blurRad="69850" dist="43180" dir="5400000">
                    <a:srgbClr val="000000">
                      <a:alpha val="65000"/>
                    </a:srgbClr>
                  </a:innerShdw>
                </a:effectLst>
                <a:latin typeface="Calibri"/>
              </a:rPr>
              <a:t/>
            </a:r>
            <a:br>
              <a:rPr lang="ar-AE" sz="4000" b="1" dirty="0">
                <a:ln w="1905"/>
                <a:gradFill>
                  <a:gsLst>
                    <a:gs pos="0">
                      <a:srgbClr val="F79646">
                        <a:shade val="20000"/>
                        <a:satMod val="200000"/>
                      </a:srgbClr>
                    </a:gs>
                    <a:gs pos="78000">
                      <a:srgbClr val="F79646">
                        <a:tint val="90000"/>
                        <a:shade val="89000"/>
                        <a:satMod val="220000"/>
                      </a:srgbClr>
                    </a:gs>
                    <a:gs pos="100000">
                      <a:srgbClr val="F79646">
                        <a:tint val="12000"/>
                        <a:satMod val="255000"/>
                      </a:srgbClr>
                    </a:gs>
                  </a:gsLst>
                  <a:lin ang="5400000"/>
                </a:gradFill>
                <a:effectLst>
                  <a:innerShdw blurRad="69850" dist="43180" dir="5400000">
                    <a:srgbClr val="000000">
                      <a:alpha val="65000"/>
                    </a:srgbClr>
                  </a:innerShdw>
                </a:effectLst>
                <a:latin typeface="Calibri"/>
              </a:rPr>
            </a:br>
            <a:r>
              <a:rPr lang="ar-AE" sz="4000" b="1" dirty="0">
                <a:ln w="1905"/>
                <a:gradFill>
                  <a:gsLst>
                    <a:gs pos="0">
                      <a:srgbClr val="F79646">
                        <a:shade val="20000"/>
                        <a:satMod val="200000"/>
                      </a:srgbClr>
                    </a:gs>
                    <a:gs pos="78000">
                      <a:srgbClr val="F79646">
                        <a:tint val="90000"/>
                        <a:shade val="89000"/>
                        <a:satMod val="220000"/>
                      </a:srgbClr>
                    </a:gs>
                    <a:gs pos="100000">
                      <a:srgbClr val="F79646">
                        <a:tint val="12000"/>
                        <a:satMod val="255000"/>
                      </a:srgbClr>
                    </a:gs>
                  </a:gsLst>
                  <a:lin ang="5400000"/>
                </a:gradFill>
                <a:effectLst>
                  <a:innerShdw blurRad="69850" dist="43180" dir="5400000">
                    <a:srgbClr val="000000">
                      <a:alpha val="65000"/>
                    </a:srgbClr>
                  </a:innerShdw>
                </a:effectLst>
                <a:latin typeface="Calibri"/>
              </a:rPr>
              <a:t/>
            </a:r>
            <a:br>
              <a:rPr lang="ar-AE" sz="4000" b="1" dirty="0">
                <a:ln w="1905"/>
                <a:gradFill>
                  <a:gsLst>
                    <a:gs pos="0">
                      <a:srgbClr val="F79646">
                        <a:shade val="20000"/>
                        <a:satMod val="200000"/>
                      </a:srgbClr>
                    </a:gs>
                    <a:gs pos="78000">
                      <a:srgbClr val="F79646">
                        <a:tint val="90000"/>
                        <a:shade val="89000"/>
                        <a:satMod val="220000"/>
                      </a:srgbClr>
                    </a:gs>
                    <a:gs pos="100000">
                      <a:srgbClr val="F79646">
                        <a:tint val="12000"/>
                        <a:satMod val="255000"/>
                      </a:srgbClr>
                    </a:gs>
                  </a:gsLst>
                  <a:lin ang="5400000"/>
                </a:gradFill>
                <a:effectLst>
                  <a:innerShdw blurRad="69850" dist="43180" dir="5400000">
                    <a:srgbClr val="000000">
                      <a:alpha val="65000"/>
                    </a:srgbClr>
                  </a:innerShdw>
                </a:effectLst>
                <a:latin typeface="Calibri"/>
              </a:rPr>
            </a:br>
            <a:r>
              <a:rPr lang="ar-AE" sz="4000" b="1" dirty="0">
                <a:ln w="1905"/>
                <a:gradFill>
                  <a:gsLst>
                    <a:gs pos="0">
                      <a:srgbClr val="F79646">
                        <a:shade val="20000"/>
                        <a:satMod val="200000"/>
                      </a:srgbClr>
                    </a:gs>
                    <a:gs pos="78000">
                      <a:srgbClr val="F79646">
                        <a:tint val="90000"/>
                        <a:shade val="89000"/>
                        <a:satMod val="220000"/>
                      </a:srgbClr>
                    </a:gs>
                    <a:gs pos="100000">
                      <a:srgbClr val="F79646">
                        <a:tint val="12000"/>
                        <a:satMod val="255000"/>
                      </a:srgbClr>
                    </a:gs>
                  </a:gsLst>
                  <a:lin ang="5400000"/>
                </a:gradFill>
                <a:effectLst>
                  <a:innerShdw blurRad="69850" dist="43180" dir="5400000">
                    <a:srgbClr val="000000">
                      <a:alpha val="65000"/>
                    </a:srgbClr>
                  </a:innerShdw>
                </a:effectLst>
                <a:latin typeface="Calibri"/>
              </a:rPr>
              <a:t/>
            </a:r>
            <a:br>
              <a:rPr lang="ar-AE" sz="4000" b="1" dirty="0">
                <a:ln w="1905"/>
                <a:gradFill>
                  <a:gsLst>
                    <a:gs pos="0">
                      <a:srgbClr val="F79646">
                        <a:shade val="20000"/>
                        <a:satMod val="200000"/>
                      </a:srgbClr>
                    </a:gs>
                    <a:gs pos="78000">
                      <a:srgbClr val="F79646">
                        <a:tint val="90000"/>
                        <a:shade val="89000"/>
                        <a:satMod val="220000"/>
                      </a:srgbClr>
                    </a:gs>
                    <a:gs pos="100000">
                      <a:srgbClr val="F79646">
                        <a:tint val="12000"/>
                        <a:satMod val="255000"/>
                      </a:srgbClr>
                    </a:gs>
                  </a:gsLst>
                  <a:lin ang="5400000"/>
                </a:gradFill>
                <a:effectLst>
                  <a:innerShdw blurRad="69850" dist="43180" dir="5400000">
                    <a:srgbClr val="000000">
                      <a:alpha val="65000"/>
                    </a:srgbClr>
                  </a:innerShdw>
                </a:effectLst>
                <a:latin typeface="Calibri"/>
              </a:rPr>
            </a:br>
            <a:r>
              <a:rPr lang="ar-AE" sz="4000" b="1" dirty="0">
                <a:ln w="1905"/>
                <a:gradFill>
                  <a:gsLst>
                    <a:gs pos="0">
                      <a:srgbClr val="F79646">
                        <a:shade val="20000"/>
                        <a:satMod val="200000"/>
                      </a:srgbClr>
                    </a:gs>
                    <a:gs pos="78000">
                      <a:srgbClr val="F79646">
                        <a:tint val="90000"/>
                        <a:shade val="89000"/>
                        <a:satMod val="220000"/>
                      </a:srgbClr>
                    </a:gs>
                    <a:gs pos="100000">
                      <a:srgbClr val="F79646">
                        <a:tint val="12000"/>
                        <a:satMod val="255000"/>
                      </a:srgbClr>
                    </a:gs>
                  </a:gsLst>
                  <a:lin ang="5400000"/>
                </a:gradFill>
                <a:effectLst>
                  <a:outerShdw blurRad="38100" dist="38100" dir="2700000" algn="tl">
                    <a:srgbClr val="000000">
                      <a:alpha val="43137"/>
                    </a:srgbClr>
                  </a:outerShdw>
                </a:effectLst>
                <a:latin typeface="Calibri"/>
              </a:rPr>
              <a:t>جامعة محمد خيضر- بسكرة-</a:t>
            </a:r>
            <a:r>
              <a:rPr lang="fr-FR" sz="4000" b="1" dirty="0">
                <a:solidFill>
                  <a:prstClr val="black"/>
                </a:solidFill>
                <a:effectLst>
                  <a:outerShdw blurRad="38100" dist="38100" dir="2700000" algn="tl">
                    <a:srgbClr val="000000">
                      <a:alpha val="43137"/>
                    </a:srgbClr>
                  </a:outerShdw>
                </a:effectLst>
                <a:latin typeface="Calibri"/>
              </a:rPr>
              <a:t/>
            </a:r>
            <a:br>
              <a:rPr lang="fr-FR" sz="4000" b="1" dirty="0">
                <a:solidFill>
                  <a:prstClr val="black"/>
                </a:solidFill>
                <a:effectLst>
                  <a:outerShdw blurRad="38100" dist="38100" dir="2700000" algn="tl">
                    <a:srgbClr val="000000">
                      <a:alpha val="43137"/>
                    </a:srgbClr>
                  </a:outerShdw>
                </a:effectLst>
                <a:latin typeface="Calibri"/>
              </a:rPr>
            </a:br>
            <a:r>
              <a:rPr lang="ar-AE" sz="3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latin typeface="Calibri"/>
              </a:rPr>
              <a:t>كلية العلوم الاقتصادية و التجارية و علوم التسيير</a:t>
            </a:r>
            <a:r>
              <a:rPr lang="fr-FR" sz="4000" b="1" dirty="0">
                <a:solidFill>
                  <a:prstClr val="black"/>
                </a:solidFill>
                <a:latin typeface="Calibri"/>
              </a:rPr>
              <a:t/>
            </a:r>
            <a:br>
              <a:rPr lang="fr-FR" sz="4000" b="1" dirty="0">
                <a:solidFill>
                  <a:prstClr val="black"/>
                </a:solidFill>
                <a:latin typeface="Calibri"/>
              </a:rPr>
            </a:br>
            <a:r>
              <a:rPr lang="en-US" sz="4000" b="1" dirty="0">
                <a:solidFill>
                  <a:prstClr val="black"/>
                </a:solidFill>
                <a:latin typeface="Calibri"/>
              </a:rPr>
              <a:t> </a:t>
            </a:r>
            <a:r>
              <a:rPr lang="ar-AE" sz="4000" b="1" dirty="0">
                <a:solidFill>
                  <a:prstClr val="black"/>
                </a:solidFill>
                <a:effectLst>
                  <a:outerShdw blurRad="38100" dist="38100" dir="2700000" algn="tl">
                    <a:srgbClr val="000000">
                      <a:alpha val="43137"/>
                    </a:srgbClr>
                  </a:outerShdw>
                </a:effectLst>
                <a:latin typeface="Calibri"/>
              </a:rPr>
              <a:t>توازن المؤسسة و أشكال السوق</a:t>
            </a:r>
            <a:r>
              <a:rPr lang="ar-AE" sz="4000" b="1" dirty="0">
                <a:solidFill>
                  <a:prstClr val="black"/>
                </a:solidFill>
                <a:latin typeface="Calibri"/>
              </a:rPr>
              <a:t/>
            </a:r>
            <a:br>
              <a:rPr lang="ar-AE" sz="4000" b="1" dirty="0">
                <a:solidFill>
                  <a:prstClr val="black"/>
                </a:solidFill>
                <a:latin typeface="Calibri"/>
              </a:rPr>
            </a:br>
            <a:endParaRPr lang="en-US" dirty="0"/>
          </a:p>
        </p:txBody>
      </p:sp>
      <p:sp>
        <p:nvSpPr>
          <p:cNvPr id="3" name="Subtitle 2"/>
          <p:cNvSpPr>
            <a:spLocks noGrp="1"/>
          </p:cNvSpPr>
          <p:nvPr>
            <p:ph type="subTitle" idx="1"/>
          </p:nvPr>
        </p:nvSpPr>
        <p:spPr>
          <a:xfrm>
            <a:off x="163773" y="2374710"/>
            <a:ext cx="11764370" cy="4380931"/>
          </a:xfrm>
          <a:blipFill>
            <a:blip r:embed="rId2"/>
            <a:tile tx="0" ty="0" sx="100000" sy="100000" flip="none" algn="tl"/>
          </a:blipFill>
        </p:spPr>
        <p:txBody>
          <a:bodyPr/>
          <a:lstStyle/>
          <a:p>
            <a:pPr lvl="0" rtl="1">
              <a:lnSpc>
                <a:spcPct val="100000"/>
              </a:lnSpc>
              <a:spcBef>
                <a:spcPct val="20000"/>
              </a:spcBef>
              <a:defRPr/>
            </a:pPr>
            <a:r>
              <a:rPr lang="ar-AE" sz="4000" b="1" cap="all" dirty="0">
                <a:ln w="9000" cmpd="sng">
                  <a:solidFill>
                    <a:srgbClr val="8064A2">
                      <a:shade val="50000"/>
                      <a:satMod val="120000"/>
                    </a:srgbClr>
                  </a:solidFill>
                  <a:prstDash val="solid"/>
                </a:ln>
                <a:gradFill>
                  <a:gsLst>
                    <a:gs pos="0">
                      <a:srgbClr val="8064A2">
                        <a:shade val="20000"/>
                        <a:satMod val="245000"/>
                      </a:srgbClr>
                    </a:gs>
                    <a:gs pos="43000">
                      <a:srgbClr val="8064A2">
                        <a:satMod val="255000"/>
                      </a:srgbClr>
                    </a:gs>
                    <a:gs pos="48000">
                      <a:srgbClr val="8064A2">
                        <a:shade val="85000"/>
                        <a:satMod val="255000"/>
                      </a:srgbClr>
                    </a:gs>
                    <a:gs pos="100000">
                      <a:srgbClr val="8064A2">
                        <a:shade val="20000"/>
                        <a:satMod val="245000"/>
                      </a:srgbClr>
                    </a:gs>
                  </a:gsLst>
                  <a:lin ang="5400000"/>
                </a:gradFill>
                <a:effectLst>
                  <a:outerShdw blurRad="38100" dist="38100" dir="2700000" algn="tl">
                    <a:srgbClr val="000000">
                      <a:alpha val="43137"/>
                    </a:srgbClr>
                  </a:outerShdw>
                  <a:reflection blurRad="12700" stA="28000" endPos="45000" dist="1000" dir="5400000" sy="-100000" algn="bl" rotWithShape="0"/>
                </a:effectLst>
              </a:rPr>
              <a:t>مقارنة بين</a:t>
            </a:r>
            <a:r>
              <a:rPr lang="ar-DZ" sz="4000" b="1" cap="all" dirty="0">
                <a:ln w="9000" cmpd="sng">
                  <a:solidFill>
                    <a:srgbClr val="8064A2">
                      <a:shade val="50000"/>
                      <a:satMod val="120000"/>
                    </a:srgbClr>
                  </a:solidFill>
                  <a:prstDash val="solid"/>
                </a:ln>
                <a:gradFill>
                  <a:gsLst>
                    <a:gs pos="0">
                      <a:srgbClr val="8064A2">
                        <a:shade val="20000"/>
                        <a:satMod val="245000"/>
                      </a:srgbClr>
                    </a:gs>
                    <a:gs pos="43000">
                      <a:srgbClr val="8064A2">
                        <a:satMod val="255000"/>
                      </a:srgbClr>
                    </a:gs>
                    <a:gs pos="48000">
                      <a:srgbClr val="8064A2">
                        <a:shade val="85000"/>
                        <a:satMod val="255000"/>
                      </a:srgbClr>
                    </a:gs>
                    <a:gs pos="100000">
                      <a:srgbClr val="8064A2">
                        <a:shade val="20000"/>
                        <a:satMod val="245000"/>
                      </a:srgbClr>
                    </a:gs>
                  </a:gsLst>
                  <a:lin ang="5400000"/>
                </a:gradFill>
                <a:effectLst>
                  <a:outerShdw blurRad="38100" dist="38100" dir="2700000" algn="tl">
                    <a:srgbClr val="000000">
                      <a:alpha val="43137"/>
                    </a:srgbClr>
                  </a:outerShdw>
                  <a:reflection blurRad="12700" stA="28000" endPos="45000" dist="1000" dir="5400000" sy="-100000" algn="bl" rotWithShape="0"/>
                </a:effectLst>
              </a:rPr>
              <a:t> </a:t>
            </a:r>
            <a:r>
              <a:rPr lang="ar-AE" sz="4000" b="1" cap="all" dirty="0">
                <a:ln w="9000" cmpd="sng">
                  <a:solidFill>
                    <a:srgbClr val="8064A2">
                      <a:shade val="50000"/>
                      <a:satMod val="120000"/>
                    </a:srgbClr>
                  </a:solidFill>
                  <a:prstDash val="solid"/>
                </a:ln>
                <a:gradFill>
                  <a:gsLst>
                    <a:gs pos="0">
                      <a:srgbClr val="8064A2">
                        <a:shade val="20000"/>
                        <a:satMod val="245000"/>
                      </a:srgbClr>
                    </a:gs>
                    <a:gs pos="43000">
                      <a:srgbClr val="8064A2">
                        <a:satMod val="255000"/>
                      </a:srgbClr>
                    </a:gs>
                    <a:gs pos="48000">
                      <a:srgbClr val="8064A2">
                        <a:shade val="85000"/>
                        <a:satMod val="255000"/>
                      </a:srgbClr>
                    </a:gs>
                    <a:gs pos="100000">
                      <a:srgbClr val="8064A2">
                        <a:shade val="20000"/>
                        <a:satMod val="245000"/>
                      </a:srgbClr>
                    </a:gs>
                  </a:gsLst>
                  <a:lin ang="5400000"/>
                </a:gradFill>
                <a:effectLst>
                  <a:outerShdw blurRad="38100" dist="38100" dir="2700000" algn="tl">
                    <a:srgbClr val="000000">
                      <a:alpha val="43137"/>
                    </a:srgbClr>
                  </a:outerShdw>
                  <a:reflection blurRad="12700" stA="28000" endPos="45000" dist="1000" dir="5400000" sy="-100000" algn="bl" rotWithShape="0"/>
                </a:effectLst>
              </a:rPr>
              <a:t>سوق المنافسة التامة و سوق الاحتكار التام</a:t>
            </a:r>
          </a:p>
          <a:p>
            <a:pPr lvl="0" algn="l" rtl="1">
              <a:lnSpc>
                <a:spcPct val="100000"/>
              </a:lnSpc>
              <a:spcBef>
                <a:spcPct val="20000"/>
              </a:spcBef>
              <a:defRPr/>
            </a:pPr>
            <a:endParaRPr lang="ar-AE" sz="4000" b="1" dirty="0">
              <a:ln w="1905"/>
              <a:gradFill>
                <a:gsLst>
                  <a:gs pos="0">
                    <a:srgbClr val="F79646">
                      <a:shade val="20000"/>
                      <a:satMod val="200000"/>
                    </a:srgbClr>
                  </a:gs>
                  <a:gs pos="78000">
                    <a:srgbClr val="F79646">
                      <a:tint val="90000"/>
                      <a:shade val="89000"/>
                      <a:satMod val="220000"/>
                    </a:srgbClr>
                  </a:gs>
                  <a:gs pos="100000">
                    <a:srgbClr val="F79646">
                      <a:tint val="12000"/>
                      <a:satMod val="255000"/>
                    </a:srgbClr>
                  </a:gs>
                </a:gsLst>
                <a:lin ang="5400000"/>
              </a:gradFill>
              <a:effectLst>
                <a:innerShdw blurRad="69850" dist="43180" dir="5400000">
                  <a:srgbClr val="000000">
                    <a:alpha val="65000"/>
                  </a:srgbClr>
                </a:innerShdw>
              </a:effectLst>
            </a:endParaRPr>
          </a:p>
          <a:p>
            <a:pPr lvl="0" algn="l" rtl="1">
              <a:lnSpc>
                <a:spcPct val="100000"/>
              </a:lnSpc>
              <a:spcBef>
                <a:spcPct val="20000"/>
              </a:spcBef>
              <a:defRPr/>
            </a:pPr>
            <a:endParaRPr lang="ar-AE" sz="4000" b="1" dirty="0">
              <a:ln w="1905"/>
              <a:gradFill>
                <a:gsLst>
                  <a:gs pos="0">
                    <a:srgbClr val="F79646">
                      <a:shade val="20000"/>
                      <a:satMod val="200000"/>
                    </a:srgbClr>
                  </a:gs>
                  <a:gs pos="78000">
                    <a:srgbClr val="F79646">
                      <a:tint val="90000"/>
                      <a:shade val="89000"/>
                      <a:satMod val="220000"/>
                    </a:srgbClr>
                  </a:gs>
                  <a:gs pos="100000">
                    <a:srgbClr val="F79646">
                      <a:tint val="12000"/>
                      <a:satMod val="255000"/>
                    </a:srgbClr>
                  </a:gs>
                </a:gsLst>
                <a:lin ang="5400000"/>
              </a:gradFill>
              <a:effectLst>
                <a:innerShdw blurRad="69850" dist="43180" dir="5400000">
                  <a:srgbClr val="000000">
                    <a:alpha val="65000"/>
                  </a:srgbClr>
                </a:innerShdw>
              </a:effectLst>
            </a:endParaRPr>
          </a:p>
          <a:p>
            <a:pPr lvl="0" algn="l" rtl="1">
              <a:lnSpc>
                <a:spcPct val="100000"/>
              </a:lnSpc>
              <a:spcBef>
                <a:spcPct val="20000"/>
              </a:spcBef>
              <a:defRPr/>
            </a:pPr>
            <a:endParaRPr lang="ar-AE" sz="4000" b="1" dirty="0">
              <a:ln w="1905"/>
              <a:gradFill>
                <a:gsLst>
                  <a:gs pos="0">
                    <a:srgbClr val="F79646">
                      <a:shade val="20000"/>
                      <a:satMod val="200000"/>
                    </a:srgbClr>
                  </a:gs>
                  <a:gs pos="78000">
                    <a:srgbClr val="F79646">
                      <a:tint val="90000"/>
                      <a:shade val="89000"/>
                      <a:satMod val="220000"/>
                    </a:srgbClr>
                  </a:gs>
                  <a:gs pos="100000">
                    <a:srgbClr val="F79646">
                      <a:tint val="12000"/>
                      <a:satMod val="255000"/>
                    </a:srgbClr>
                  </a:gs>
                </a:gsLst>
                <a:lin ang="5400000"/>
              </a:gradFill>
              <a:effectLst>
                <a:innerShdw blurRad="69850" dist="43180" dir="5400000">
                  <a:srgbClr val="000000">
                    <a:alpha val="65000"/>
                  </a:srgbClr>
                </a:innerShdw>
              </a:effectLst>
            </a:endParaRPr>
          </a:p>
          <a:p>
            <a:pPr lvl="0" rtl="1">
              <a:lnSpc>
                <a:spcPct val="100000"/>
              </a:lnSpc>
              <a:spcBef>
                <a:spcPct val="20000"/>
              </a:spcBef>
              <a:defRPr/>
            </a:pPr>
            <a:endParaRPr lang="ar-AE" sz="4000" b="1" dirty="0">
              <a:ln w="1905"/>
              <a:gradFill>
                <a:gsLst>
                  <a:gs pos="0">
                    <a:srgbClr val="F79646">
                      <a:shade val="20000"/>
                      <a:satMod val="200000"/>
                    </a:srgbClr>
                  </a:gs>
                  <a:gs pos="78000">
                    <a:srgbClr val="F79646">
                      <a:tint val="90000"/>
                      <a:shade val="89000"/>
                      <a:satMod val="220000"/>
                    </a:srgbClr>
                  </a:gs>
                  <a:gs pos="100000">
                    <a:srgbClr val="F79646">
                      <a:tint val="12000"/>
                      <a:satMod val="255000"/>
                    </a:srgbClr>
                  </a:gs>
                </a:gsLst>
                <a:lin ang="5400000"/>
              </a:gradFill>
              <a:effectLst>
                <a:innerShdw blurRad="69850" dist="43180" dir="5400000">
                  <a:srgbClr val="000000">
                    <a:alpha val="65000"/>
                  </a:srgbClr>
                </a:innerShdw>
              </a:effectLst>
            </a:endParaRPr>
          </a:p>
          <a:p>
            <a:pPr lvl="0" rtl="1">
              <a:lnSpc>
                <a:spcPct val="100000"/>
              </a:lnSpc>
              <a:spcBef>
                <a:spcPct val="20000"/>
              </a:spcBef>
              <a:defRPr/>
            </a:pPr>
            <a:r>
              <a:rPr lang="ar-AE" sz="4000" b="1" dirty="0">
                <a:ln w="1905"/>
                <a:gradFill>
                  <a:gsLst>
                    <a:gs pos="0">
                      <a:srgbClr val="F79646">
                        <a:shade val="20000"/>
                        <a:satMod val="200000"/>
                      </a:srgbClr>
                    </a:gs>
                    <a:gs pos="78000">
                      <a:srgbClr val="F79646">
                        <a:tint val="90000"/>
                        <a:shade val="89000"/>
                        <a:satMod val="220000"/>
                      </a:srgbClr>
                    </a:gs>
                    <a:gs pos="100000">
                      <a:srgbClr val="F79646">
                        <a:tint val="12000"/>
                        <a:satMod val="255000"/>
                      </a:srgbClr>
                    </a:gs>
                  </a:gsLst>
                  <a:lin ang="5400000"/>
                </a:gradFill>
                <a:effectLst>
                  <a:outerShdw blurRad="38100" dist="38100" dir="2700000" algn="tl">
                    <a:srgbClr val="000000">
                      <a:alpha val="43137"/>
                    </a:srgbClr>
                  </a:outerShdw>
                </a:effectLst>
              </a:rPr>
              <a:t>أ.د/ خليفي عيسى</a:t>
            </a:r>
          </a:p>
          <a:p>
            <a:endParaRPr lang="en-US" dirty="0"/>
          </a:p>
        </p:txBody>
      </p:sp>
      <p:pic>
        <p:nvPicPr>
          <p:cNvPr id="4" name="Picture 3"/>
          <p:cNvPicPr>
            <a:picLocks noChangeAspect="1"/>
          </p:cNvPicPr>
          <p:nvPr/>
        </p:nvPicPr>
        <p:blipFill>
          <a:blip r:embed="rId3"/>
          <a:stretch>
            <a:fillRect/>
          </a:stretch>
        </p:blipFill>
        <p:spPr>
          <a:xfrm>
            <a:off x="2409378" y="3272711"/>
            <a:ext cx="7273158" cy="2584928"/>
          </a:xfrm>
          <a:prstGeom prst="rect">
            <a:avLst/>
          </a:prstGeom>
        </p:spPr>
      </p:pic>
      <p:pic>
        <p:nvPicPr>
          <p:cNvPr id="5" name="Image 4">
            <a:extLst>
              <a:ext uri="{FF2B5EF4-FFF2-40B4-BE49-F238E27FC236}">
                <a16:creationId xmlns:a16="http://schemas.microsoft.com/office/drawing/2014/main" id="{5C423BF5-4F0D-4162-9FAE-CA0924D9F863}"/>
              </a:ext>
            </a:extLst>
          </p:cNvPr>
          <p:cNvPicPr>
            <a:picLocks noChangeAspect="1"/>
          </p:cNvPicPr>
          <p:nvPr/>
        </p:nvPicPr>
        <p:blipFill>
          <a:blip r:embed="rId4"/>
          <a:stretch>
            <a:fillRect/>
          </a:stretch>
        </p:blipFill>
        <p:spPr>
          <a:xfrm>
            <a:off x="655969" y="3754756"/>
            <a:ext cx="1257300" cy="1620838"/>
          </a:xfrm>
          <a:prstGeom prst="ellipse">
            <a:avLst/>
          </a:prstGeom>
          <a:ln>
            <a:noFill/>
          </a:ln>
          <a:effectLst>
            <a:softEdge rad="112500"/>
          </a:effectLst>
        </p:spPr>
      </p:pic>
      <p:pic>
        <p:nvPicPr>
          <p:cNvPr id="6" name="Image 5">
            <a:extLst>
              <a:ext uri="{FF2B5EF4-FFF2-40B4-BE49-F238E27FC236}">
                <a16:creationId xmlns:a16="http://schemas.microsoft.com/office/drawing/2014/main" id="{CADF722E-EB68-4295-B15A-5E44F20D2D21}"/>
              </a:ext>
            </a:extLst>
          </p:cNvPr>
          <p:cNvPicPr>
            <a:picLocks noChangeAspect="1"/>
          </p:cNvPicPr>
          <p:nvPr/>
        </p:nvPicPr>
        <p:blipFill>
          <a:blip r:embed="rId4"/>
          <a:stretch>
            <a:fillRect/>
          </a:stretch>
        </p:blipFill>
        <p:spPr>
          <a:xfrm>
            <a:off x="10176689" y="3754756"/>
            <a:ext cx="1257300" cy="1620838"/>
          </a:xfrm>
          <a:prstGeom prst="ellipse">
            <a:avLst/>
          </a:prstGeom>
          <a:ln>
            <a:noFill/>
          </a:ln>
          <a:effectLst>
            <a:softEdge rad="112500"/>
          </a:effectLst>
        </p:spPr>
      </p:pic>
    </p:spTree>
    <p:extLst>
      <p:ext uri="{BB962C8B-B14F-4D97-AF65-F5344CB8AC3E}">
        <p14:creationId xmlns:p14="http://schemas.microsoft.com/office/powerpoint/2010/main" val="19815653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1456" y="469221"/>
            <a:ext cx="11969087" cy="1170461"/>
          </a:xfrm>
          <a:solidFill>
            <a:srgbClr val="FFFF00"/>
          </a:solidFill>
        </p:spPr>
        <p:txBody>
          <a:bodyPr>
            <a:noAutofit/>
          </a:bodyPr>
          <a:lstStyle/>
          <a:p>
            <a:r>
              <a:rPr lang="ar-DZ" sz="4400" b="1" dirty="0">
                <a:solidFill>
                  <a:srgbClr val="002060"/>
                </a:solidFill>
                <a:effectLst>
                  <a:outerShdw blurRad="38100" dist="38100" dir="2700000" algn="tl">
                    <a:srgbClr val="000000">
                      <a:alpha val="43137"/>
                    </a:srgbClr>
                  </a:outerShdw>
                </a:effectLst>
              </a:rPr>
              <a:t>أهم الاختلافات بين سوق المنافسة التامة و سوق الاحتكار التام:</a:t>
            </a:r>
            <a:endParaRPr lang="en-US" sz="4400" dirty="0">
              <a:solidFill>
                <a:srgbClr val="002060"/>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95533" y="1741714"/>
            <a:ext cx="11969087" cy="4972985"/>
          </a:xfrm>
          <a:blipFill>
            <a:blip r:embed="rId2"/>
            <a:tile tx="0" ty="0" sx="100000" sy="100000" flip="none" algn="tl"/>
          </a:blipFill>
        </p:spPr>
        <p:txBody>
          <a:bodyPr/>
          <a:lstStyle/>
          <a:p>
            <a:pPr marL="342900" indent="-342900" algn="r" defTabSz="273050" rtl="1">
              <a:buFont typeface="Wingdings" panose="05000000000000000000" pitchFamily="2" charset="2"/>
              <a:buChar char="q"/>
            </a:pPr>
            <a:r>
              <a:rPr lang="ar-AE" dirty="0">
                <a:solidFill>
                  <a:srgbClr val="C00000"/>
                </a:solidFill>
              </a:rPr>
              <a:t>	</a:t>
            </a:r>
            <a:r>
              <a:rPr lang="ar-AE" sz="2800" b="1" dirty="0">
                <a:solidFill>
                  <a:srgbClr val="C00000"/>
                </a:solidFill>
                <a:effectLst>
                  <a:outerShdw blurRad="38100" dist="38100" dir="2700000" algn="tl">
                    <a:srgbClr val="000000">
                      <a:alpha val="43137"/>
                    </a:srgbClr>
                  </a:outerShdw>
                </a:effectLst>
              </a:rPr>
              <a:t>تكون التكاليف الحدية أقل من السعر عند وضع التوازن في سوق الاحتكار التام، و السبب في ذلك هو الاختلاف في ظروف البيع في ظل الاحتكار و المنافسة التامة،لأن التوازن في حالة المنافسة التامة يتحقق عندما </a:t>
            </a:r>
            <a:r>
              <a:rPr lang="en-US" sz="2800" b="1" dirty="0">
                <a:solidFill>
                  <a:srgbClr val="C00000"/>
                </a:solidFill>
                <a:effectLst>
                  <a:outerShdw blurRad="38100" dist="38100" dir="2700000" algn="tl">
                    <a:srgbClr val="000000">
                      <a:alpha val="43137"/>
                    </a:srgbClr>
                  </a:outerShdw>
                </a:effectLst>
              </a:rPr>
              <a:t>P=MC=MR ، </a:t>
            </a:r>
            <a:r>
              <a:rPr lang="ar-AE" sz="2800" b="1" dirty="0">
                <a:solidFill>
                  <a:srgbClr val="C00000"/>
                </a:solidFill>
                <a:effectLst>
                  <a:outerShdw blurRad="38100" dist="38100" dir="2700000" algn="tl">
                    <a:srgbClr val="000000">
                      <a:alpha val="43137"/>
                    </a:srgbClr>
                  </a:outerShdw>
                </a:effectLst>
              </a:rPr>
              <a:t>أما في حالة الاحتكار التام فان التوازن يتحقق لما </a:t>
            </a:r>
            <a:r>
              <a:rPr lang="en-US" sz="2800" b="1" dirty="0">
                <a:solidFill>
                  <a:srgbClr val="C00000"/>
                </a:solidFill>
                <a:effectLst>
                  <a:outerShdw blurRad="38100" dist="38100" dir="2700000" algn="tl">
                    <a:srgbClr val="000000">
                      <a:alpha val="43137"/>
                    </a:srgbClr>
                  </a:outerShdw>
                </a:effectLst>
              </a:rPr>
              <a:t>MC=MR، </a:t>
            </a:r>
            <a:r>
              <a:rPr lang="ar-AE" sz="2800" b="1" dirty="0">
                <a:solidFill>
                  <a:srgbClr val="C00000"/>
                </a:solidFill>
                <a:effectLst>
                  <a:outerShdw blurRad="38100" dist="38100" dir="2700000" algn="tl">
                    <a:srgbClr val="000000">
                      <a:alpha val="43137"/>
                    </a:srgbClr>
                  </a:outerShdw>
                </a:effectLst>
              </a:rPr>
              <a:t>و </a:t>
            </a:r>
            <a:r>
              <a:rPr lang="en-US" sz="2800" b="1" dirty="0">
                <a:solidFill>
                  <a:srgbClr val="C00000"/>
                </a:solidFill>
                <a:effectLst>
                  <a:outerShdw blurRad="38100" dist="38100" dir="2700000" algn="tl">
                    <a:srgbClr val="000000">
                      <a:alpha val="43137"/>
                    </a:srgbClr>
                  </a:outerShdw>
                </a:effectLst>
              </a:rPr>
              <a:t>MC </a:t>
            </a:r>
            <a:r>
              <a:rPr lang="ar-AE" sz="2800" b="1" dirty="0">
                <a:solidFill>
                  <a:srgbClr val="C00000"/>
                </a:solidFill>
                <a:effectLst>
                  <a:outerShdw blurRad="38100" dist="38100" dir="2700000" algn="tl">
                    <a:srgbClr val="000000">
                      <a:alpha val="43137"/>
                    </a:srgbClr>
                  </a:outerShdw>
                </a:effectLst>
              </a:rPr>
              <a:t>تكون دائما اقل من السعر</a:t>
            </a:r>
            <a:r>
              <a:rPr lang="en-US" sz="2800" b="1" dirty="0">
                <a:solidFill>
                  <a:srgbClr val="C00000"/>
                </a:solidFill>
                <a:effectLst>
                  <a:outerShdw blurRad="38100" dist="38100" dir="2700000" algn="tl">
                    <a:srgbClr val="000000">
                      <a:alpha val="43137"/>
                    </a:srgbClr>
                  </a:outerShdw>
                </a:effectLst>
              </a:rPr>
              <a:t>P </a:t>
            </a:r>
            <a:r>
              <a:rPr lang="ar-AE" sz="2800" b="1" dirty="0">
                <a:solidFill>
                  <a:srgbClr val="C00000"/>
                </a:solidFill>
                <a:effectLst>
                  <a:outerShdw blurRad="38100" dist="38100" dir="2700000" algn="tl">
                    <a:srgbClr val="000000">
                      <a:alpha val="43137"/>
                    </a:srgbClr>
                  </a:outerShdw>
                </a:effectLst>
              </a:rPr>
              <a:t>لأن الإيراد الحدي أقل من السعر و الإيراد المتوسط.</a:t>
            </a:r>
          </a:p>
          <a:p>
            <a:pPr marL="457200" indent="-457200" algn="r" defTabSz="273050" rtl="1">
              <a:buFont typeface="Wingdings" panose="05000000000000000000" pitchFamily="2" charset="2"/>
              <a:buChar char="q"/>
            </a:pPr>
            <a:r>
              <a:rPr lang="ar-AE" sz="2800" b="1" dirty="0">
                <a:solidFill>
                  <a:srgbClr val="0070C0"/>
                </a:solidFill>
                <a:effectLst>
                  <a:outerShdw blurRad="38100" dist="38100" dir="2700000" algn="tl">
                    <a:srgbClr val="000000">
                      <a:alpha val="43137"/>
                    </a:srgbClr>
                  </a:outerShdw>
                </a:effectLst>
              </a:rPr>
              <a:t>	عند توازن المحتكر في الأجل الطويل الأرباح تكون غير عادية، عكس التوازن طويل الأجل في سوق المنافسة التامة توجد أرباح عادية فقط، لأنه لا توجد حرية لدخول منتجين جدد إلى الصناعة.</a:t>
            </a:r>
          </a:p>
          <a:p>
            <a:pPr marL="457200" indent="-457200" algn="r" defTabSz="273050" rtl="1">
              <a:buFont typeface="Wingdings" panose="05000000000000000000" pitchFamily="2" charset="2"/>
              <a:buChar char="q"/>
            </a:pPr>
            <a:r>
              <a:rPr lang="ar-AE" sz="2800" b="1" dirty="0">
                <a:solidFill>
                  <a:srgbClr val="FFC000"/>
                </a:solidFill>
                <a:effectLst>
                  <a:outerShdw blurRad="38100" dist="38100" dir="2700000" algn="tl">
                    <a:srgbClr val="000000">
                      <a:alpha val="43137"/>
                    </a:srgbClr>
                  </a:outerShdw>
                </a:effectLst>
              </a:rPr>
              <a:t>	يستطيع المحتكر أن يقوم ببيع سلعة في أكثر من سوق بأكثر من سعر في نفس الوقت و هذا ما يسمى بسياسة التمييز الاحتكاري. أما في سوق المنافسة التامة فيوجد سعر واحد فقط لا تستطيع المؤسسات الأخرى التأثير فيه.</a:t>
            </a:r>
          </a:p>
          <a:p>
            <a:pPr algn="r" rtl="1"/>
            <a:endParaRPr lang="en-US" sz="2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6627470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circle(in)">
                                      <p:cBhvr>
                                        <p:cTn id="2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8490" y="358089"/>
            <a:ext cx="11300346" cy="720084"/>
          </a:xfrm>
          <a:solidFill>
            <a:srgbClr val="FFFF00"/>
          </a:solidFill>
        </p:spPr>
        <p:txBody>
          <a:bodyPr>
            <a:normAutofit/>
          </a:bodyPr>
          <a:lstStyle/>
          <a:p>
            <a:r>
              <a:rPr lang="ar-AE" sz="4000" b="1" dirty="0">
                <a:solidFill>
                  <a:srgbClr val="002060"/>
                </a:solidFill>
                <a:effectLst>
                  <a:outerShdw blurRad="38100" dist="38100" dir="2700000" algn="tl">
                    <a:srgbClr val="000000">
                      <a:alpha val="43137"/>
                    </a:srgbClr>
                  </a:outerShdw>
                </a:effectLst>
              </a:rPr>
              <a:t>اختلافات اخرى</a:t>
            </a:r>
            <a:endParaRPr lang="en-US" sz="4000" b="1" dirty="0">
              <a:solidFill>
                <a:srgbClr val="002060"/>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163774" y="1173706"/>
            <a:ext cx="11914496" cy="5581935"/>
          </a:xfrm>
          <a:blipFill>
            <a:blip r:embed="rId2"/>
            <a:tile tx="0" ty="0" sx="100000" sy="100000" flip="none" algn="tl"/>
          </a:blipFill>
        </p:spPr>
        <p:txBody>
          <a:bodyPr/>
          <a:lstStyle/>
          <a:p>
            <a:pPr marL="342900" lvl="0" indent="-342900" algn="r" rtl="1">
              <a:buFont typeface="Wingdings" panose="05000000000000000000" pitchFamily="2" charset="2"/>
              <a:buChar char="q"/>
            </a:pPr>
            <a:r>
              <a:rPr lang="ar-AE" sz="3200" b="1" dirty="0">
                <a:solidFill>
                  <a:srgbClr val="C00000"/>
                </a:solidFill>
              </a:rPr>
              <a:t> </a:t>
            </a:r>
            <a:r>
              <a:rPr lang="ar-SA" sz="3200" b="1" dirty="0">
                <a:solidFill>
                  <a:srgbClr val="C00000"/>
                </a:solidFill>
              </a:rPr>
              <a:t>منحنى طلب المؤسسة في المنافسة الكاملة أفقي لانهائي المرونة، بينما منحنى طلب المؤسسة في الاحتكار سالب الميل و يمثل منحنى طلب الصناعة.</a:t>
            </a:r>
            <a:endParaRPr lang="en-US" sz="3200" b="1" dirty="0">
              <a:solidFill>
                <a:srgbClr val="C00000"/>
              </a:solidFill>
            </a:endParaRPr>
          </a:p>
          <a:p>
            <a:pPr marL="342900" lvl="0" indent="-342900" algn="r" rtl="1">
              <a:buFont typeface="Wingdings" panose="05000000000000000000" pitchFamily="2" charset="2"/>
              <a:buChar char="q"/>
            </a:pPr>
            <a:r>
              <a:rPr lang="ar-AE" sz="3200" b="1" dirty="0">
                <a:solidFill>
                  <a:srgbClr val="0070C0"/>
                </a:solidFill>
              </a:rPr>
              <a:t> </a:t>
            </a:r>
            <a:r>
              <a:rPr lang="ar-SA" sz="3200" b="1" dirty="0">
                <a:solidFill>
                  <a:srgbClr val="0070C0"/>
                </a:solidFill>
              </a:rPr>
              <a:t>يتحقق شرط التوازن في المنافسة الكاملة عندما </a:t>
            </a:r>
            <a:r>
              <a:rPr lang="en-US" sz="3200" b="1" dirty="0">
                <a:solidFill>
                  <a:srgbClr val="0070C0"/>
                </a:solidFill>
              </a:rPr>
              <a:t>MC = MR = P  </a:t>
            </a:r>
            <a:r>
              <a:rPr lang="ar-SA" sz="3200" b="1" dirty="0">
                <a:solidFill>
                  <a:srgbClr val="0070C0"/>
                </a:solidFill>
              </a:rPr>
              <a:t>و عندما تكون التكاليف الحدية متزايدة، بينما يتحقق شرط التوازن في الاحتكار عندما</a:t>
            </a:r>
            <a:r>
              <a:rPr lang="ar-AE" sz="3200" b="1" dirty="0">
                <a:solidFill>
                  <a:srgbClr val="0070C0"/>
                </a:solidFill>
              </a:rPr>
              <a:t> </a:t>
            </a:r>
            <a:r>
              <a:rPr lang="fr-FR" sz="3200" b="1" dirty="0">
                <a:solidFill>
                  <a:srgbClr val="0070C0"/>
                </a:solidFill>
              </a:rPr>
              <a:t> </a:t>
            </a:r>
            <a:r>
              <a:rPr lang="en-US" sz="3200" b="1" dirty="0">
                <a:solidFill>
                  <a:srgbClr val="0070C0"/>
                </a:solidFill>
              </a:rPr>
              <a:t>MC = MR </a:t>
            </a:r>
            <a:r>
              <a:rPr lang="ar-DZ" sz="3200" b="1" dirty="0">
                <a:solidFill>
                  <a:srgbClr val="0070C0"/>
                </a:solidFill>
              </a:rPr>
              <a:t>  </a:t>
            </a:r>
            <a:r>
              <a:rPr lang="ar-SA" sz="3200" b="1" dirty="0">
                <a:solidFill>
                  <a:srgbClr val="0070C0"/>
                </a:solidFill>
              </a:rPr>
              <a:t>و عندما تكون التكاليف الحدية أقل من السعر.</a:t>
            </a:r>
            <a:endParaRPr lang="en-US" sz="3200" b="1" dirty="0">
              <a:solidFill>
                <a:srgbClr val="0070C0"/>
              </a:solidFill>
            </a:endParaRPr>
          </a:p>
          <a:p>
            <a:pPr marL="342900" lvl="0" indent="-342900" algn="r" rtl="1">
              <a:buFont typeface="Wingdings" panose="05000000000000000000" pitchFamily="2" charset="2"/>
              <a:buChar char="q"/>
            </a:pPr>
            <a:r>
              <a:rPr lang="ar-AE" sz="3200" b="1" dirty="0">
                <a:solidFill>
                  <a:srgbClr val="FFC000"/>
                </a:solidFill>
              </a:rPr>
              <a:t> </a:t>
            </a:r>
            <a:r>
              <a:rPr lang="ar-SA" sz="3200" b="1" dirty="0">
                <a:solidFill>
                  <a:srgbClr val="FFC000"/>
                </a:solidFill>
              </a:rPr>
              <a:t>السعر في ظل المنافسة الكاملة أقل من السعر في ظل الاحتكار كما أن الكمية المباعة في ظل المنافسة أكبر من الكمية المباعة في ظل الاحتكار.</a:t>
            </a:r>
            <a:endParaRPr lang="en-US" sz="3200" b="1" dirty="0">
              <a:solidFill>
                <a:srgbClr val="FFC000"/>
              </a:solidFill>
            </a:endParaRPr>
          </a:p>
          <a:p>
            <a:pPr marL="342900" lvl="0" indent="-342900" algn="r" rtl="1">
              <a:buFont typeface="Wingdings" panose="05000000000000000000" pitchFamily="2" charset="2"/>
              <a:buChar char="q"/>
            </a:pPr>
            <a:r>
              <a:rPr lang="ar-AE" sz="3200" b="1" dirty="0">
                <a:solidFill>
                  <a:srgbClr val="00B050"/>
                </a:solidFill>
              </a:rPr>
              <a:t> </a:t>
            </a:r>
            <a:r>
              <a:rPr lang="ar-SA" sz="3200" b="1" dirty="0">
                <a:solidFill>
                  <a:srgbClr val="00B050"/>
                </a:solidFill>
              </a:rPr>
              <a:t>منحنى عرض المؤسسة في حالة المنافسة التامة هو منحنى التكاليف الحدية من نقطة الإغلاق فأعلى بينما في ظل الاحتكار فإنه لا يوجد للمؤسسة منحنى عرض.تساعد المنافسة التامة على تخصيص الموارد بشكل أمثل.   </a:t>
            </a:r>
            <a:endParaRPr lang="en-US" sz="3200" b="1" dirty="0">
              <a:solidFill>
                <a:srgbClr val="00B050"/>
              </a:solidFill>
            </a:endParaRPr>
          </a:p>
          <a:p>
            <a:endParaRPr lang="en-US" dirty="0"/>
          </a:p>
        </p:txBody>
      </p:sp>
    </p:spTree>
    <p:extLst>
      <p:ext uri="{BB962C8B-B14F-4D97-AF65-F5344CB8AC3E}">
        <p14:creationId xmlns:p14="http://schemas.microsoft.com/office/powerpoint/2010/main" val="193789925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circle(in)">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5534" y="279781"/>
            <a:ext cx="11996382" cy="1282889"/>
          </a:xfrm>
          <a:solidFill>
            <a:srgbClr val="FFC000"/>
          </a:solidFill>
        </p:spPr>
        <p:txBody>
          <a:bodyPr>
            <a:noAutofit/>
          </a:bodyPr>
          <a:lstStyle/>
          <a:p>
            <a:r>
              <a:rPr lang="ar-AE" sz="4800" b="1" dirty="0">
                <a:solidFill>
                  <a:srgbClr val="002060"/>
                </a:solidFill>
                <a:effectLst>
                  <a:outerShdw blurRad="38100" dist="38100" dir="2700000" algn="tl">
                    <a:srgbClr val="000000">
                      <a:alpha val="43137"/>
                    </a:srgbClr>
                  </a:outerShdw>
                </a:effectLst>
              </a:rPr>
              <a:t>جدول المقارنة بين سوق المنافسة التامة و الاحتكار التام</a:t>
            </a:r>
            <a:endParaRPr lang="en-US" sz="4800" b="1" dirty="0">
              <a:solidFill>
                <a:srgbClr val="002060"/>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95534" y="1801503"/>
            <a:ext cx="11996382" cy="4940491"/>
          </a:xfrm>
          <a:blipFill>
            <a:blip r:embed="rId2"/>
            <a:tile tx="0" ty="0" sx="100000" sy="100000" flip="none" algn="tl"/>
          </a:blipFill>
        </p:spPr>
        <p:txBody>
          <a:bodyPr/>
          <a:lstStyle/>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735284549"/>
              </p:ext>
            </p:extLst>
          </p:nvPr>
        </p:nvGraphicFramePr>
        <p:xfrm>
          <a:off x="674047" y="1965276"/>
          <a:ext cx="11245756" cy="4612943"/>
        </p:xfrm>
        <a:graphic>
          <a:graphicData uri="http://schemas.openxmlformats.org/drawingml/2006/table">
            <a:tbl>
              <a:tblPr rtl="1" firstRow="1" firstCol="1" bandRow="1">
                <a:tableStyleId>{5C22544A-7EE6-4342-B048-85BDC9FD1C3A}</a:tableStyleId>
              </a:tblPr>
              <a:tblGrid>
                <a:gridCol w="1555522">
                  <a:extLst>
                    <a:ext uri="{9D8B030D-6E8A-4147-A177-3AD203B41FA5}">
                      <a16:colId xmlns:a16="http://schemas.microsoft.com/office/drawing/2014/main" val="181259076"/>
                    </a:ext>
                  </a:extLst>
                </a:gridCol>
                <a:gridCol w="1557944">
                  <a:extLst>
                    <a:ext uri="{9D8B030D-6E8A-4147-A177-3AD203B41FA5}">
                      <a16:colId xmlns:a16="http://schemas.microsoft.com/office/drawing/2014/main" val="3852905678"/>
                    </a:ext>
                  </a:extLst>
                </a:gridCol>
                <a:gridCol w="2076046">
                  <a:extLst>
                    <a:ext uri="{9D8B030D-6E8A-4147-A177-3AD203B41FA5}">
                      <a16:colId xmlns:a16="http://schemas.microsoft.com/office/drawing/2014/main" val="1320318394"/>
                    </a:ext>
                  </a:extLst>
                </a:gridCol>
                <a:gridCol w="1210521">
                  <a:extLst>
                    <a:ext uri="{9D8B030D-6E8A-4147-A177-3AD203B41FA5}">
                      <a16:colId xmlns:a16="http://schemas.microsoft.com/office/drawing/2014/main" val="3986941698"/>
                    </a:ext>
                  </a:extLst>
                </a:gridCol>
                <a:gridCol w="3095898">
                  <a:extLst>
                    <a:ext uri="{9D8B030D-6E8A-4147-A177-3AD203B41FA5}">
                      <a16:colId xmlns:a16="http://schemas.microsoft.com/office/drawing/2014/main" val="2899843887"/>
                    </a:ext>
                  </a:extLst>
                </a:gridCol>
                <a:gridCol w="1749825">
                  <a:extLst>
                    <a:ext uri="{9D8B030D-6E8A-4147-A177-3AD203B41FA5}">
                      <a16:colId xmlns:a16="http://schemas.microsoft.com/office/drawing/2014/main" val="1063385958"/>
                    </a:ext>
                  </a:extLst>
                </a:gridCol>
              </a:tblGrid>
              <a:tr h="1043793">
                <a:tc>
                  <a:txBody>
                    <a:bodyPr/>
                    <a:lstStyle/>
                    <a:p>
                      <a:pPr algn="ctr" rtl="1">
                        <a:lnSpc>
                          <a:spcPct val="150000"/>
                        </a:lnSpc>
                        <a:spcAft>
                          <a:spcPts val="1000"/>
                        </a:spcAft>
                      </a:pPr>
                      <a:r>
                        <a:rPr lang="ar-DZ" sz="2000" dirty="0">
                          <a:solidFill>
                            <a:srgbClr val="002060"/>
                          </a:solidFill>
                          <a:effectLst>
                            <a:outerShdw blurRad="38100" dist="38100" dir="2700000" algn="tl">
                              <a:srgbClr val="000000">
                                <a:alpha val="43137"/>
                              </a:srgbClr>
                            </a:outerShdw>
                          </a:effectLst>
                        </a:rPr>
                        <a:t>شكل السوق</a:t>
                      </a:r>
                      <a:endParaRPr lang="en-US" sz="2000" dirty="0">
                        <a:solidFill>
                          <a:srgbClr val="00206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rgbClr val="92D050"/>
                    </a:solidFill>
                  </a:tcPr>
                </a:tc>
                <a:tc>
                  <a:txBody>
                    <a:bodyPr/>
                    <a:lstStyle/>
                    <a:p>
                      <a:pPr algn="ctr" rtl="1">
                        <a:lnSpc>
                          <a:spcPct val="150000"/>
                        </a:lnSpc>
                        <a:spcAft>
                          <a:spcPts val="1000"/>
                        </a:spcAft>
                      </a:pPr>
                      <a:r>
                        <a:rPr lang="ar-DZ" sz="2000" dirty="0">
                          <a:solidFill>
                            <a:srgbClr val="002060"/>
                          </a:solidFill>
                          <a:effectLst>
                            <a:outerShdw blurRad="38100" dist="38100" dir="2700000" algn="tl">
                              <a:srgbClr val="000000">
                                <a:alpha val="43137"/>
                              </a:srgbClr>
                            </a:outerShdw>
                          </a:effectLst>
                        </a:rPr>
                        <a:t>عدد المنتجين</a:t>
                      </a:r>
                      <a:endParaRPr lang="en-US" sz="2000" dirty="0">
                        <a:solidFill>
                          <a:srgbClr val="00206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rgbClr val="00B050"/>
                    </a:solidFill>
                  </a:tcPr>
                </a:tc>
                <a:tc>
                  <a:txBody>
                    <a:bodyPr/>
                    <a:lstStyle/>
                    <a:p>
                      <a:pPr algn="ctr" rtl="1">
                        <a:lnSpc>
                          <a:spcPct val="150000"/>
                        </a:lnSpc>
                        <a:spcAft>
                          <a:spcPts val="1000"/>
                        </a:spcAft>
                      </a:pPr>
                      <a:r>
                        <a:rPr lang="ar-DZ" sz="2000" dirty="0">
                          <a:solidFill>
                            <a:srgbClr val="002060"/>
                          </a:solidFill>
                          <a:effectLst>
                            <a:outerShdw blurRad="38100" dist="38100" dir="2700000" algn="tl">
                              <a:srgbClr val="000000">
                                <a:alpha val="43137"/>
                              </a:srgbClr>
                            </a:outerShdw>
                          </a:effectLst>
                        </a:rPr>
                        <a:t>نوع السلعة المنتجة</a:t>
                      </a:r>
                      <a:endParaRPr lang="en-US" sz="2000" dirty="0">
                        <a:solidFill>
                          <a:srgbClr val="00206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rgbClr val="00B050"/>
                    </a:solidFill>
                  </a:tcPr>
                </a:tc>
                <a:tc>
                  <a:txBody>
                    <a:bodyPr/>
                    <a:lstStyle/>
                    <a:p>
                      <a:pPr algn="ctr" rtl="1">
                        <a:lnSpc>
                          <a:spcPct val="150000"/>
                        </a:lnSpc>
                        <a:spcAft>
                          <a:spcPts val="1000"/>
                        </a:spcAft>
                      </a:pPr>
                      <a:r>
                        <a:rPr lang="ar-DZ" sz="2000" dirty="0">
                          <a:solidFill>
                            <a:srgbClr val="002060"/>
                          </a:solidFill>
                          <a:effectLst>
                            <a:outerShdw blurRad="38100" dist="38100" dir="2700000" algn="tl">
                              <a:srgbClr val="000000">
                                <a:alpha val="43137"/>
                              </a:srgbClr>
                            </a:outerShdw>
                          </a:effectLst>
                        </a:rPr>
                        <a:t>سعر البيع</a:t>
                      </a:r>
                      <a:endParaRPr lang="en-US" sz="2000" dirty="0">
                        <a:solidFill>
                          <a:srgbClr val="00206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rgbClr val="00B050"/>
                    </a:solidFill>
                  </a:tcPr>
                </a:tc>
                <a:tc>
                  <a:txBody>
                    <a:bodyPr/>
                    <a:lstStyle/>
                    <a:p>
                      <a:pPr algn="ctr" rtl="1">
                        <a:lnSpc>
                          <a:spcPct val="150000"/>
                        </a:lnSpc>
                        <a:spcAft>
                          <a:spcPts val="1000"/>
                        </a:spcAft>
                      </a:pPr>
                      <a:r>
                        <a:rPr lang="ar-DZ" sz="2000" dirty="0">
                          <a:solidFill>
                            <a:srgbClr val="002060"/>
                          </a:solidFill>
                          <a:effectLst>
                            <a:outerShdw blurRad="38100" dist="38100" dir="2700000" algn="tl">
                              <a:srgbClr val="000000">
                                <a:alpha val="43137"/>
                              </a:srgbClr>
                            </a:outerShdw>
                          </a:effectLst>
                        </a:rPr>
                        <a:t>قدرة المؤسسة على التحكم في السعر</a:t>
                      </a:r>
                      <a:endParaRPr lang="en-US" sz="2000" dirty="0">
                        <a:solidFill>
                          <a:srgbClr val="00206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rgbClr val="00B050"/>
                    </a:solidFill>
                  </a:tcPr>
                </a:tc>
                <a:tc>
                  <a:txBody>
                    <a:bodyPr/>
                    <a:lstStyle/>
                    <a:p>
                      <a:pPr algn="ctr" rtl="1">
                        <a:lnSpc>
                          <a:spcPct val="150000"/>
                        </a:lnSpc>
                        <a:spcAft>
                          <a:spcPts val="1000"/>
                        </a:spcAft>
                      </a:pPr>
                      <a:r>
                        <a:rPr lang="ar-DZ" sz="2000" dirty="0">
                          <a:solidFill>
                            <a:srgbClr val="002060"/>
                          </a:solidFill>
                          <a:effectLst>
                            <a:outerShdw blurRad="38100" dist="38100" dir="2700000" algn="tl">
                              <a:srgbClr val="000000">
                                <a:alpha val="43137"/>
                              </a:srgbClr>
                            </a:outerShdw>
                          </a:effectLst>
                        </a:rPr>
                        <a:t>شروط الدخول للسوق</a:t>
                      </a:r>
                      <a:endParaRPr lang="en-US" sz="2000" dirty="0">
                        <a:solidFill>
                          <a:srgbClr val="00206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rgbClr val="00B050"/>
                    </a:solidFill>
                  </a:tcPr>
                </a:tc>
                <a:extLst>
                  <a:ext uri="{0D108BD9-81ED-4DB2-BD59-A6C34878D82A}">
                    <a16:rowId xmlns:a16="http://schemas.microsoft.com/office/drawing/2014/main" val="2525373917"/>
                  </a:ext>
                </a:extLst>
              </a:tr>
              <a:tr h="995467">
                <a:tc>
                  <a:txBody>
                    <a:bodyPr/>
                    <a:lstStyle/>
                    <a:p>
                      <a:pPr algn="r" rtl="1">
                        <a:lnSpc>
                          <a:spcPct val="150000"/>
                        </a:lnSpc>
                        <a:spcAft>
                          <a:spcPts val="1000"/>
                        </a:spcAft>
                      </a:pPr>
                      <a:r>
                        <a:rPr lang="ar-DZ" sz="2000" dirty="0">
                          <a:solidFill>
                            <a:srgbClr val="FF0000"/>
                          </a:solidFill>
                          <a:effectLst>
                            <a:outerShdw blurRad="38100" dist="38100" dir="2700000" algn="tl">
                              <a:srgbClr val="000000">
                                <a:alpha val="43137"/>
                              </a:srgbClr>
                            </a:outerShdw>
                          </a:effectLst>
                        </a:rPr>
                        <a:t>المنافسة التامة</a:t>
                      </a:r>
                      <a:endParaRPr lang="en-US" sz="2000"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rgbClr val="92D050"/>
                    </a:solidFill>
                  </a:tcPr>
                </a:tc>
                <a:tc>
                  <a:txBody>
                    <a:bodyPr/>
                    <a:lstStyle/>
                    <a:p>
                      <a:pPr algn="r" rtl="1">
                        <a:lnSpc>
                          <a:spcPct val="150000"/>
                        </a:lnSpc>
                        <a:spcAft>
                          <a:spcPts val="1000"/>
                        </a:spcAft>
                      </a:pPr>
                      <a:r>
                        <a:rPr lang="ar-DZ" sz="2400" b="1" dirty="0">
                          <a:effectLst>
                            <a:outerShdw blurRad="38100" dist="38100" dir="2700000" algn="tl">
                              <a:srgbClr val="000000">
                                <a:alpha val="43137"/>
                              </a:srgbClr>
                            </a:outerShdw>
                          </a:effectLst>
                        </a:rPr>
                        <a:t>كبير جدا</a:t>
                      </a:r>
                      <a:endParaRPr lang="en-US" sz="24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rgbClr val="00B0F0"/>
                    </a:solidFill>
                  </a:tcPr>
                </a:tc>
                <a:tc>
                  <a:txBody>
                    <a:bodyPr/>
                    <a:lstStyle/>
                    <a:p>
                      <a:pPr algn="r" rtl="1">
                        <a:lnSpc>
                          <a:spcPct val="150000"/>
                        </a:lnSpc>
                        <a:spcAft>
                          <a:spcPts val="1000"/>
                        </a:spcAft>
                      </a:pPr>
                      <a:r>
                        <a:rPr lang="ar-DZ" sz="2400" b="1" dirty="0">
                          <a:effectLst>
                            <a:outerShdw blurRad="38100" dist="38100" dir="2700000" algn="tl">
                              <a:srgbClr val="000000">
                                <a:alpha val="43137"/>
                              </a:srgbClr>
                            </a:outerShdw>
                          </a:effectLst>
                        </a:rPr>
                        <a:t>متجانسة تماما</a:t>
                      </a:r>
                      <a:endParaRPr lang="en-US" sz="24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rgbClr val="00B0F0"/>
                    </a:solidFill>
                  </a:tcPr>
                </a:tc>
                <a:tc>
                  <a:txBody>
                    <a:bodyPr/>
                    <a:lstStyle/>
                    <a:p>
                      <a:pPr algn="r" rtl="1">
                        <a:lnSpc>
                          <a:spcPct val="150000"/>
                        </a:lnSpc>
                        <a:spcAft>
                          <a:spcPts val="1000"/>
                        </a:spcAft>
                      </a:pPr>
                      <a:r>
                        <a:rPr lang="ar-DZ" sz="2400" b="1" dirty="0">
                          <a:effectLst>
                            <a:outerShdw blurRad="38100" dist="38100" dir="2700000" algn="tl">
                              <a:srgbClr val="000000">
                                <a:alpha val="43137"/>
                              </a:srgbClr>
                            </a:outerShdw>
                          </a:effectLst>
                        </a:rPr>
                        <a:t>ثابت دائما</a:t>
                      </a:r>
                      <a:endParaRPr lang="en-US" sz="24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rgbClr val="00B0F0"/>
                    </a:solidFill>
                  </a:tcPr>
                </a:tc>
                <a:tc>
                  <a:txBody>
                    <a:bodyPr/>
                    <a:lstStyle/>
                    <a:p>
                      <a:pPr algn="r" rtl="1">
                        <a:lnSpc>
                          <a:spcPct val="150000"/>
                        </a:lnSpc>
                        <a:spcAft>
                          <a:spcPts val="1000"/>
                        </a:spcAft>
                      </a:pPr>
                      <a:r>
                        <a:rPr lang="ar-DZ" sz="2400" b="1" dirty="0">
                          <a:effectLst>
                            <a:outerShdw blurRad="38100" dist="38100" dir="2700000" algn="tl">
                              <a:srgbClr val="000000">
                                <a:alpha val="43137"/>
                              </a:srgbClr>
                            </a:outerShdw>
                          </a:effectLst>
                        </a:rPr>
                        <a:t>منعدمة</a:t>
                      </a:r>
                      <a:endParaRPr lang="en-US" sz="24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rgbClr val="00B0F0"/>
                    </a:solidFill>
                  </a:tcPr>
                </a:tc>
                <a:tc>
                  <a:txBody>
                    <a:bodyPr/>
                    <a:lstStyle/>
                    <a:p>
                      <a:pPr algn="r" rtl="1">
                        <a:lnSpc>
                          <a:spcPct val="150000"/>
                        </a:lnSpc>
                        <a:spcAft>
                          <a:spcPts val="1000"/>
                        </a:spcAft>
                      </a:pPr>
                      <a:r>
                        <a:rPr lang="ar-DZ" sz="2400" b="1" dirty="0">
                          <a:effectLst>
                            <a:outerShdw blurRad="38100" dist="38100" dir="2700000" algn="tl">
                              <a:srgbClr val="000000">
                                <a:alpha val="43137"/>
                              </a:srgbClr>
                            </a:outerShdw>
                          </a:effectLst>
                        </a:rPr>
                        <a:t>سهلة</a:t>
                      </a:r>
                      <a:endParaRPr lang="en-US" sz="24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rgbClr val="00B0F0"/>
                    </a:solidFill>
                  </a:tcPr>
                </a:tc>
                <a:extLst>
                  <a:ext uri="{0D108BD9-81ED-4DB2-BD59-A6C34878D82A}">
                    <a16:rowId xmlns:a16="http://schemas.microsoft.com/office/drawing/2014/main" val="1441076046"/>
                  </a:ext>
                </a:extLst>
              </a:tr>
              <a:tr h="2573683">
                <a:tc>
                  <a:txBody>
                    <a:bodyPr/>
                    <a:lstStyle/>
                    <a:p>
                      <a:pPr algn="r" rtl="1">
                        <a:lnSpc>
                          <a:spcPct val="150000"/>
                        </a:lnSpc>
                        <a:spcAft>
                          <a:spcPts val="1000"/>
                        </a:spcAft>
                      </a:pPr>
                      <a:r>
                        <a:rPr lang="ar-DZ" sz="2000" dirty="0">
                          <a:solidFill>
                            <a:srgbClr val="FF0000"/>
                          </a:solidFill>
                          <a:effectLst>
                            <a:outerShdw blurRad="38100" dist="38100" dir="2700000" algn="tl">
                              <a:srgbClr val="000000">
                                <a:alpha val="43137"/>
                              </a:srgbClr>
                            </a:outerShdw>
                          </a:effectLst>
                        </a:rPr>
                        <a:t>الاحتكار التام</a:t>
                      </a:r>
                      <a:endParaRPr lang="en-US" sz="2000"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rgbClr val="92D050"/>
                    </a:solidFill>
                  </a:tcPr>
                </a:tc>
                <a:tc>
                  <a:txBody>
                    <a:bodyPr/>
                    <a:lstStyle/>
                    <a:p>
                      <a:pPr algn="r" rtl="1">
                        <a:lnSpc>
                          <a:spcPct val="150000"/>
                        </a:lnSpc>
                        <a:spcAft>
                          <a:spcPts val="1000"/>
                        </a:spcAft>
                      </a:pPr>
                      <a:r>
                        <a:rPr lang="ar-DZ" sz="2400" b="1">
                          <a:effectLst>
                            <a:outerShdw blurRad="38100" dist="38100" dir="2700000" algn="tl">
                              <a:srgbClr val="000000">
                                <a:alpha val="43137"/>
                              </a:srgbClr>
                            </a:outerShdw>
                          </a:effectLst>
                        </a:rPr>
                        <a:t>واحد</a:t>
                      </a:r>
                      <a:endParaRPr lang="en-US" sz="2400" b="1">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rgbClr val="00B0F0"/>
                    </a:solidFill>
                  </a:tcPr>
                </a:tc>
                <a:tc>
                  <a:txBody>
                    <a:bodyPr/>
                    <a:lstStyle/>
                    <a:p>
                      <a:pPr algn="r" rtl="1">
                        <a:lnSpc>
                          <a:spcPct val="150000"/>
                        </a:lnSpc>
                        <a:spcAft>
                          <a:spcPts val="1000"/>
                        </a:spcAft>
                      </a:pPr>
                      <a:r>
                        <a:rPr lang="ar-DZ" sz="2400" b="1" dirty="0">
                          <a:effectLst>
                            <a:outerShdw blurRad="38100" dist="38100" dir="2700000" algn="tl">
                              <a:srgbClr val="000000">
                                <a:alpha val="43137"/>
                              </a:srgbClr>
                            </a:outerShdw>
                          </a:effectLst>
                        </a:rPr>
                        <a:t>مختلفة ليس لها بدائل قريبة</a:t>
                      </a:r>
                      <a:endParaRPr lang="en-US" sz="24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rgbClr val="00B0F0"/>
                    </a:solidFill>
                  </a:tcPr>
                </a:tc>
                <a:tc>
                  <a:txBody>
                    <a:bodyPr/>
                    <a:lstStyle/>
                    <a:p>
                      <a:pPr algn="r" rtl="1">
                        <a:lnSpc>
                          <a:spcPct val="150000"/>
                        </a:lnSpc>
                        <a:spcAft>
                          <a:spcPts val="1000"/>
                        </a:spcAft>
                      </a:pPr>
                      <a:r>
                        <a:rPr lang="ar-DZ" sz="2400" b="1" dirty="0">
                          <a:effectLst>
                            <a:outerShdw blurRad="38100" dist="38100" dir="2700000" algn="tl">
                              <a:srgbClr val="000000">
                                <a:alpha val="43137"/>
                              </a:srgbClr>
                            </a:outerShdw>
                          </a:effectLst>
                        </a:rPr>
                        <a:t>يتغير عكسيا مع الكمية المباعة</a:t>
                      </a:r>
                      <a:endParaRPr lang="en-US" sz="24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rgbClr val="00B0F0"/>
                    </a:solidFill>
                  </a:tcPr>
                </a:tc>
                <a:tc>
                  <a:txBody>
                    <a:bodyPr/>
                    <a:lstStyle/>
                    <a:p>
                      <a:pPr algn="r" rtl="1">
                        <a:lnSpc>
                          <a:spcPct val="150000"/>
                        </a:lnSpc>
                        <a:spcAft>
                          <a:spcPts val="1000"/>
                        </a:spcAft>
                      </a:pPr>
                      <a:r>
                        <a:rPr lang="ar-DZ" sz="2400" b="1" dirty="0">
                          <a:effectLst>
                            <a:outerShdw blurRad="38100" dist="38100" dir="2700000" algn="tl">
                              <a:srgbClr val="000000">
                                <a:alpha val="43137"/>
                              </a:srgbClr>
                            </a:outerShdw>
                          </a:effectLst>
                        </a:rPr>
                        <a:t>موجودة بدرجة كبيرة جدا</a:t>
                      </a:r>
                      <a:endParaRPr lang="en-US" sz="24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rgbClr val="00B0F0"/>
                    </a:solidFill>
                  </a:tcPr>
                </a:tc>
                <a:tc>
                  <a:txBody>
                    <a:bodyPr/>
                    <a:lstStyle/>
                    <a:p>
                      <a:pPr algn="r" rtl="1">
                        <a:lnSpc>
                          <a:spcPct val="150000"/>
                        </a:lnSpc>
                        <a:spcAft>
                          <a:spcPts val="1000"/>
                        </a:spcAft>
                      </a:pPr>
                      <a:r>
                        <a:rPr lang="ar-DZ" sz="2400" b="1" dirty="0">
                          <a:effectLst>
                            <a:outerShdw blurRad="38100" dist="38100" dir="2700000" algn="tl">
                              <a:srgbClr val="000000">
                                <a:alpha val="43137"/>
                              </a:srgbClr>
                            </a:outerShdw>
                          </a:effectLst>
                        </a:rPr>
                        <a:t>مغلق</a:t>
                      </a:r>
                      <a:endParaRPr lang="en-US" sz="24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rgbClr val="00B0F0"/>
                    </a:solidFill>
                  </a:tcPr>
                </a:tc>
                <a:extLst>
                  <a:ext uri="{0D108BD9-81ED-4DB2-BD59-A6C34878D82A}">
                    <a16:rowId xmlns:a16="http://schemas.microsoft.com/office/drawing/2014/main" val="212403069"/>
                  </a:ext>
                </a:extLst>
              </a:tr>
            </a:tbl>
          </a:graphicData>
        </a:graphic>
      </p:graphicFrame>
    </p:spTree>
    <p:extLst>
      <p:ext uri="{BB962C8B-B14F-4D97-AF65-F5344CB8AC3E}">
        <p14:creationId xmlns:p14="http://schemas.microsoft.com/office/powerpoint/2010/main" val="245016613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TotalTime>
  <Words>215</Words>
  <Application>Microsoft Office PowerPoint</Application>
  <PresentationFormat>Grand écran</PresentationFormat>
  <Paragraphs>36</Paragraphs>
  <Slides>5</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5</vt:i4>
      </vt:variant>
    </vt:vector>
  </HeadingPairs>
  <TitlesOfParts>
    <vt:vector size="12" baseType="lpstr">
      <vt:lpstr>Arial</vt:lpstr>
      <vt:lpstr>Calibri</vt:lpstr>
      <vt:lpstr>Calibri Light</vt:lpstr>
      <vt:lpstr>Impact</vt:lpstr>
      <vt:lpstr>Times New Roman</vt:lpstr>
      <vt:lpstr>Wingdings</vt:lpstr>
      <vt:lpstr>Office Theme</vt:lpstr>
      <vt:lpstr>Présentation PowerPoint</vt:lpstr>
      <vt:lpstr>     جامعة محمد خيضر- بسكرة- كلية العلوم الاقتصادية و التجارية و علوم التسيير  توازن المؤسسة و أشكال السوق </vt:lpstr>
      <vt:lpstr>أهم الاختلافات بين سوق المنافسة التامة و سوق الاحتكار التام:</vt:lpstr>
      <vt:lpstr>اختلافات اخرى</vt:lpstr>
      <vt:lpstr>جدول المقارنة بين سوق المنافسة التامة و الاحتكار التام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جامعة محمد خيضر- بسكرة- كلية العلوم الاقتصادية و التجارية و علوم التسيير  توازن المؤسسة و أشكال السوق</dc:title>
  <dc:creator>Admin</dc:creator>
  <cp:lastModifiedBy>Utilisateur Windows</cp:lastModifiedBy>
  <cp:revision>6</cp:revision>
  <dcterms:created xsi:type="dcterms:W3CDTF">2020-04-18T12:43:36Z</dcterms:created>
  <dcterms:modified xsi:type="dcterms:W3CDTF">2020-06-02T17:37:55Z</dcterms:modified>
</cp:coreProperties>
</file>