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5/2/2020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2" y="1497169"/>
            <a:ext cx="8915399" cy="2262781"/>
          </a:xfrm>
        </p:spPr>
        <p:txBody>
          <a:bodyPr/>
          <a:lstStyle/>
          <a:p>
            <a:r>
              <a:rPr lang="en-US" dirty="0" smtClean="0"/>
              <a:t>How to write Literature Review in Humanities</a:t>
            </a:r>
            <a:endParaRPr lang="en-US" dirty="0"/>
          </a:p>
        </p:txBody>
      </p:sp>
      <p:sp>
        <p:nvSpPr>
          <p:cNvPr id="3" name="Subtitle 2"/>
          <p:cNvSpPr>
            <a:spLocks noGrp="1"/>
          </p:cNvSpPr>
          <p:nvPr>
            <p:ph type="subTitle" idx="1"/>
          </p:nvPr>
        </p:nvSpPr>
        <p:spPr/>
        <p:txBody>
          <a:bodyPr/>
          <a:lstStyle/>
          <a:p>
            <a:r>
              <a:rPr lang="en-US" dirty="0" smtClean="0"/>
              <a:t>Master 1 Class (Lit/</a:t>
            </a:r>
            <a:r>
              <a:rPr lang="en-US" dirty="0" err="1" smtClean="0"/>
              <a:t>Civ</a:t>
            </a:r>
            <a:r>
              <a:rPr lang="en-US" dirty="0" smtClean="0"/>
              <a:t>)                                               Teacher: SEDRATI Yasser</a:t>
            </a:r>
          </a:p>
          <a:p>
            <a:r>
              <a:rPr lang="en-US" dirty="0" err="1" smtClean="0"/>
              <a:t>Biskra</a:t>
            </a:r>
            <a:r>
              <a:rPr lang="en-US" dirty="0" smtClean="0"/>
              <a:t> University/English Department</a:t>
            </a:r>
            <a:endParaRPr lang="en-US" dirty="0"/>
          </a:p>
        </p:txBody>
      </p:sp>
    </p:spTree>
    <p:extLst>
      <p:ext uri="{BB962C8B-B14F-4D97-AF65-F5344CB8AC3E}">
        <p14:creationId xmlns:p14="http://schemas.microsoft.com/office/powerpoint/2010/main" val="37655150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5" name="Content Placeholder 4"/>
          <p:cNvSpPr>
            <a:spLocks noGrp="1"/>
          </p:cNvSpPr>
          <p:nvPr>
            <p:ph idx="1"/>
          </p:nvPr>
        </p:nvSpPr>
        <p:spPr/>
        <p:txBody>
          <a:bodyPr/>
          <a:lstStyle/>
          <a:p>
            <a:r>
              <a:rPr lang="en-US" dirty="0"/>
              <a:t>Hart, C. (1998) Doing a Literature Review London: Sage </a:t>
            </a:r>
            <a:r>
              <a:rPr lang="en-US" dirty="0" smtClean="0"/>
              <a:t>Publications</a:t>
            </a:r>
          </a:p>
          <a:p>
            <a:r>
              <a:rPr lang="en-US" dirty="0" err="1" smtClean="0"/>
              <a:t>Jankowitz</a:t>
            </a:r>
            <a:r>
              <a:rPr lang="en-US" dirty="0"/>
              <a:t>, A. D. (2005) Business Research Projects 4th edition. London: Thompson</a:t>
            </a:r>
            <a:r>
              <a:rPr lang="en-US" dirty="0" smtClean="0"/>
              <a:t>.</a:t>
            </a:r>
          </a:p>
          <a:p>
            <a:r>
              <a:rPr lang="en-US" dirty="0" err="1" smtClean="0"/>
              <a:t>Jesson</a:t>
            </a:r>
            <a:r>
              <a:rPr lang="en-US" dirty="0"/>
              <a:t>, J., Matheson, L. &amp; Lacey, F.M. (2011) Doing your Literature Review: Traditional and Systematic Techniques. London: Sage</a:t>
            </a:r>
            <a:r>
              <a:rPr lang="en-US" dirty="0" smtClean="0"/>
              <a:t>.</a:t>
            </a:r>
          </a:p>
          <a:p>
            <a:r>
              <a:rPr lang="en-US" dirty="0" smtClean="0"/>
              <a:t>Ridley</a:t>
            </a:r>
            <a:r>
              <a:rPr lang="en-US" dirty="0"/>
              <a:t>, D. (2008) The Literature Review: A Step-by-Step Guide for Students. London: Sage</a:t>
            </a:r>
            <a:r>
              <a:rPr lang="en-US" dirty="0" smtClean="0"/>
              <a:t>.</a:t>
            </a:r>
          </a:p>
          <a:p>
            <a:r>
              <a:rPr lang="en-US" dirty="0" smtClean="0"/>
              <a:t>University </a:t>
            </a:r>
            <a:r>
              <a:rPr lang="en-US" dirty="0"/>
              <a:t>of Reading (2013) Undertaking a Literature Review. [Accessed </a:t>
            </a:r>
            <a:r>
              <a:rPr lang="en-US" dirty="0" smtClean="0"/>
              <a:t>02.05.20].</a:t>
            </a:r>
            <a:endParaRPr lang="en-US" dirty="0"/>
          </a:p>
        </p:txBody>
      </p:sp>
    </p:spTree>
    <p:extLst>
      <p:ext uri="{BB962C8B-B14F-4D97-AF65-F5344CB8AC3E}">
        <p14:creationId xmlns:p14="http://schemas.microsoft.com/office/powerpoint/2010/main" val="13606336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Literature </a:t>
            </a:r>
            <a:r>
              <a:rPr lang="en-US" dirty="0" smtClean="0"/>
              <a:t>Reviews</a:t>
            </a:r>
            <a:endParaRPr lang="en-US" dirty="0"/>
          </a:p>
        </p:txBody>
      </p:sp>
      <p:sp>
        <p:nvSpPr>
          <p:cNvPr id="3" name="Content Placeholder 2"/>
          <p:cNvSpPr>
            <a:spLocks noGrp="1"/>
          </p:cNvSpPr>
          <p:nvPr>
            <p:ph idx="1"/>
          </p:nvPr>
        </p:nvSpPr>
        <p:spPr/>
        <p:txBody>
          <a:bodyPr/>
          <a:lstStyle/>
          <a:p>
            <a:r>
              <a:rPr lang="en-US" dirty="0" smtClean="0"/>
              <a:t>It means to gain </a:t>
            </a:r>
            <a:r>
              <a:rPr lang="en-US" dirty="0"/>
              <a:t>a thorough awareness of current work and perspectives on your topic so that you can ‘position your own research clearly on the academic map of knowledge creation’ (Ridley, 2008:1</a:t>
            </a:r>
            <a:r>
              <a:rPr lang="en-US" dirty="0" smtClean="0"/>
              <a:t>).</a:t>
            </a:r>
          </a:p>
          <a:p>
            <a:r>
              <a:rPr lang="en-US" dirty="0" smtClean="0"/>
              <a:t>It is a </a:t>
            </a:r>
            <a:r>
              <a:rPr lang="en-US" dirty="0"/>
              <a:t>selective, integrated analysis and synthesis of what has been researched and published on a particular </a:t>
            </a:r>
            <a:r>
              <a:rPr lang="en-US" dirty="0" smtClean="0"/>
              <a:t>topic</a:t>
            </a:r>
            <a:r>
              <a:rPr lang="en-US" dirty="0"/>
              <a:t>.</a:t>
            </a:r>
          </a:p>
          <a:p>
            <a:r>
              <a:rPr lang="en-US" dirty="0" smtClean="0"/>
              <a:t>It is a process, typically starting from selecting a topic to review and concluding with writing a manuscript to report the published works on the topic.</a:t>
            </a:r>
            <a:endParaRPr lang="en-US" dirty="0"/>
          </a:p>
        </p:txBody>
      </p:sp>
    </p:spTree>
    <p:extLst>
      <p:ext uri="{BB962C8B-B14F-4D97-AF65-F5344CB8AC3E}">
        <p14:creationId xmlns:p14="http://schemas.microsoft.com/office/powerpoint/2010/main" val="2229738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Good Literature Review IS NOT...</a:t>
            </a:r>
          </a:p>
        </p:txBody>
      </p:sp>
      <p:sp>
        <p:nvSpPr>
          <p:cNvPr id="3" name="Content Placeholder 2"/>
          <p:cNvSpPr>
            <a:spLocks noGrp="1"/>
          </p:cNvSpPr>
          <p:nvPr>
            <p:ph idx="1"/>
          </p:nvPr>
        </p:nvSpPr>
        <p:spPr/>
        <p:txBody>
          <a:bodyPr/>
          <a:lstStyle/>
          <a:p>
            <a:r>
              <a:rPr lang="en-US" dirty="0" smtClean="0"/>
              <a:t>A </a:t>
            </a:r>
            <a:r>
              <a:rPr lang="en-US" dirty="0"/>
              <a:t>mere summary of what you have read on a </a:t>
            </a:r>
            <a:r>
              <a:rPr lang="en-US" dirty="0" smtClean="0"/>
              <a:t>topic,</a:t>
            </a:r>
          </a:p>
          <a:p>
            <a:r>
              <a:rPr lang="en-US" dirty="0"/>
              <a:t>A</a:t>
            </a:r>
            <a:r>
              <a:rPr lang="en-US" dirty="0" smtClean="0"/>
              <a:t> </a:t>
            </a:r>
            <a:r>
              <a:rPr lang="en-US" dirty="0"/>
              <a:t>summary of everything that is reported on a </a:t>
            </a:r>
            <a:r>
              <a:rPr lang="en-US" dirty="0" smtClean="0"/>
              <a:t>topic,</a:t>
            </a:r>
          </a:p>
          <a:p>
            <a:r>
              <a:rPr lang="en-US" dirty="0"/>
              <a:t>A</a:t>
            </a:r>
            <a:r>
              <a:rPr lang="en-US" dirty="0" smtClean="0"/>
              <a:t>n </a:t>
            </a:r>
            <a:r>
              <a:rPr lang="en-US" dirty="0"/>
              <a:t>annotated </a:t>
            </a:r>
            <a:r>
              <a:rPr lang="en-US" dirty="0" smtClean="0"/>
              <a:t>bibliography,</a:t>
            </a:r>
          </a:p>
          <a:p>
            <a:r>
              <a:rPr lang="en-US" dirty="0" smtClean="0"/>
              <a:t>A descriptive account of previous material,</a:t>
            </a:r>
          </a:p>
          <a:p>
            <a:r>
              <a:rPr lang="en-US" dirty="0" smtClean="0"/>
              <a:t>A general background of the topic,</a:t>
            </a:r>
          </a:p>
          <a:p>
            <a:r>
              <a:rPr lang="en-US" dirty="0" smtClean="0"/>
              <a:t>Irrelevant sources,</a:t>
            </a:r>
          </a:p>
          <a:p>
            <a:r>
              <a:rPr lang="en-US" dirty="0" smtClean="0"/>
              <a:t>A copy paste material, </a:t>
            </a:r>
          </a:p>
          <a:p>
            <a:endParaRPr lang="en-US" dirty="0" smtClean="0"/>
          </a:p>
          <a:p>
            <a:endParaRPr lang="en-US" dirty="0"/>
          </a:p>
        </p:txBody>
      </p:sp>
    </p:spTree>
    <p:extLst>
      <p:ext uri="{BB962C8B-B14F-4D97-AF65-F5344CB8AC3E}">
        <p14:creationId xmlns:p14="http://schemas.microsoft.com/office/powerpoint/2010/main" val="39025119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...BUT IS/DOES</a:t>
            </a:r>
          </a:p>
        </p:txBody>
      </p:sp>
      <p:sp>
        <p:nvSpPr>
          <p:cNvPr id="3" name="Content Placeholder 2"/>
          <p:cNvSpPr>
            <a:spLocks noGrp="1"/>
          </p:cNvSpPr>
          <p:nvPr>
            <p:ph idx="1"/>
          </p:nvPr>
        </p:nvSpPr>
        <p:spPr/>
        <p:txBody>
          <a:bodyPr/>
          <a:lstStyle/>
          <a:p>
            <a:r>
              <a:rPr lang="en-US" dirty="0"/>
              <a:t>a critical summary of relevant and selective literature on the </a:t>
            </a:r>
            <a:r>
              <a:rPr lang="en-US" dirty="0" smtClean="0"/>
              <a:t>topic</a:t>
            </a:r>
          </a:p>
          <a:p>
            <a:r>
              <a:rPr lang="en-US" dirty="0" smtClean="0"/>
              <a:t>situate </a:t>
            </a:r>
            <a:r>
              <a:rPr lang="en-US" dirty="0"/>
              <a:t>and focus your research in </a:t>
            </a:r>
            <a:r>
              <a:rPr lang="en-US" dirty="0" smtClean="0"/>
              <a:t>context</a:t>
            </a:r>
          </a:p>
          <a:p>
            <a:r>
              <a:rPr lang="en-US" dirty="0" smtClean="0"/>
              <a:t>use </a:t>
            </a:r>
            <a:r>
              <a:rPr lang="en-US" dirty="0"/>
              <a:t>credible and most relevant </a:t>
            </a:r>
            <a:r>
              <a:rPr lang="en-US" dirty="0" smtClean="0"/>
              <a:t>sources</a:t>
            </a:r>
          </a:p>
          <a:p>
            <a:r>
              <a:rPr lang="en-US" dirty="0" smtClean="0"/>
              <a:t>written </a:t>
            </a:r>
            <a:r>
              <a:rPr lang="en-US" dirty="0"/>
              <a:t>in clear </a:t>
            </a:r>
            <a:r>
              <a:rPr lang="en-US" dirty="0" smtClean="0"/>
              <a:t>language</a:t>
            </a:r>
          </a:p>
          <a:p>
            <a:r>
              <a:rPr lang="en-US" dirty="0" smtClean="0"/>
              <a:t>a </a:t>
            </a:r>
            <a:r>
              <a:rPr lang="en-US" dirty="0"/>
              <a:t>piece of research on its </a:t>
            </a:r>
            <a:r>
              <a:rPr lang="en-US" dirty="0" smtClean="0"/>
              <a:t>own</a:t>
            </a:r>
          </a:p>
          <a:p>
            <a:r>
              <a:rPr lang="en-US" dirty="0" smtClean="0"/>
              <a:t>add </a:t>
            </a:r>
            <a:r>
              <a:rPr lang="en-US" dirty="0"/>
              <a:t>value to the existing knowledge on the topic</a:t>
            </a:r>
          </a:p>
        </p:txBody>
      </p:sp>
    </p:spTree>
    <p:extLst>
      <p:ext uri="{BB962C8B-B14F-4D97-AF65-F5344CB8AC3E}">
        <p14:creationId xmlns:p14="http://schemas.microsoft.com/office/powerpoint/2010/main" val="34370563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questions that it should answer</a:t>
            </a:r>
            <a:endParaRPr lang="en-US" dirty="0"/>
          </a:p>
        </p:txBody>
      </p:sp>
      <p:sp>
        <p:nvSpPr>
          <p:cNvPr id="3" name="Content Placeholder 2"/>
          <p:cNvSpPr>
            <a:spLocks noGrp="1"/>
          </p:cNvSpPr>
          <p:nvPr>
            <p:ph idx="1"/>
          </p:nvPr>
        </p:nvSpPr>
        <p:spPr/>
        <p:txBody>
          <a:bodyPr/>
          <a:lstStyle/>
          <a:p>
            <a:r>
              <a:rPr lang="en-US" dirty="0"/>
              <a:t>What are the key sources</a:t>
            </a:r>
            <a:r>
              <a:rPr lang="en-US" dirty="0" smtClean="0"/>
              <a:t>?</a:t>
            </a:r>
          </a:p>
          <a:p>
            <a:r>
              <a:rPr lang="en-US" dirty="0" smtClean="0"/>
              <a:t>What </a:t>
            </a:r>
            <a:r>
              <a:rPr lang="en-US" dirty="0"/>
              <a:t>are the key concepts, theories and ideas</a:t>
            </a:r>
            <a:r>
              <a:rPr lang="en-US" dirty="0" smtClean="0"/>
              <a:t>?</a:t>
            </a:r>
          </a:p>
          <a:p>
            <a:r>
              <a:rPr lang="en-US" dirty="0" smtClean="0"/>
              <a:t>What </a:t>
            </a:r>
            <a:r>
              <a:rPr lang="en-US" dirty="0"/>
              <a:t>are the main questions and problems that have been addressed to date</a:t>
            </a:r>
            <a:r>
              <a:rPr lang="en-US" dirty="0" smtClean="0"/>
              <a:t>?</a:t>
            </a:r>
          </a:p>
          <a:p>
            <a:r>
              <a:rPr lang="en-US" dirty="0" smtClean="0"/>
              <a:t>How </a:t>
            </a:r>
            <a:r>
              <a:rPr lang="en-US" dirty="0"/>
              <a:t>is knowledge on the topic structured and </a:t>
            </a:r>
            <a:r>
              <a:rPr lang="en-US" dirty="0" err="1"/>
              <a:t>organised</a:t>
            </a:r>
            <a:r>
              <a:rPr lang="en-US" dirty="0" smtClean="0"/>
              <a:t>?</a:t>
            </a:r>
          </a:p>
          <a:p>
            <a:r>
              <a:rPr lang="en-US" dirty="0" smtClean="0"/>
              <a:t>What </a:t>
            </a:r>
            <a:r>
              <a:rPr lang="en-US" dirty="0"/>
              <a:t>are the origins and definitions of the topic</a:t>
            </a:r>
            <a:r>
              <a:rPr lang="en-US" dirty="0" smtClean="0"/>
              <a:t>?</a:t>
            </a:r>
          </a:p>
          <a:p>
            <a:r>
              <a:rPr lang="en-US" dirty="0" smtClean="0"/>
              <a:t>What </a:t>
            </a:r>
            <a:r>
              <a:rPr lang="en-US" dirty="0"/>
              <a:t>are the political standpoints</a:t>
            </a:r>
            <a:r>
              <a:rPr lang="en-US" dirty="0" smtClean="0"/>
              <a:t>?</a:t>
            </a:r>
          </a:p>
          <a:p>
            <a:r>
              <a:rPr lang="en-US" dirty="0" smtClean="0"/>
              <a:t>What </a:t>
            </a:r>
            <a:r>
              <a:rPr lang="en-US" dirty="0"/>
              <a:t>are the major issues and debates about the topic</a:t>
            </a:r>
            <a:r>
              <a:rPr lang="en-US" dirty="0" smtClean="0"/>
              <a:t>?</a:t>
            </a:r>
          </a:p>
          <a:p>
            <a:pPr marL="0" indent="0">
              <a:buNone/>
            </a:pPr>
            <a:r>
              <a:rPr lang="en-US" dirty="0"/>
              <a:t>	</a:t>
            </a:r>
            <a:r>
              <a:rPr lang="en-US" dirty="0" smtClean="0"/>
              <a:t>											</a:t>
            </a:r>
            <a:r>
              <a:rPr lang="en-US" sz="1400" b="1" i="1" dirty="0" smtClean="0"/>
              <a:t>Adapted </a:t>
            </a:r>
            <a:r>
              <a:rPr lang="en-US" sz="1400" b="1" i="1" dirty="0"/>
              <a:t>from Hart (1998)</a:t>
            </a:r>
          </a:p>
        </p:txBody>
      </p:sp>
    </p:spTree>
    <p:extLst>
      <p:ext uri="{BB962C8B-B14F-4D97-AF65-F5344CB8AC3E}">
        <p14:creationId xmlns:p14="http://schemas.microsoft.com/office/powerpoint/2010/main" val="33215272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Pivotal Tip</a:t>
            </a:r>
            <a:endParaRPr lang="en-US" dirty="0"/>
          </a:p>
        </p:txBody>
      </p:sp>
      <p:sp>
        <p:nvSpPr>
          <p:cNvPr id="3" name="Content Placeholder 2"/>
          <p:cNvSpPr>
            <a:spLocks noGrp="1"/>
          </p:cNvSpPr>
          <p:nvPr>
            <p:ph idx="1"/>
          </p:nvPr>
        </p:nvSpPr>
        <p:spPr/>
        <p:txBody>
          <a:bodyPr>
            <a:normAutofit lnSpcReduction="10000"/>
          </a:bodyPr>
          <a:lstStyle/>
          <a:p>
            <a:r>
              <a:rPr lang="en-US" dirty="0"/>
              <a:t>It might seem as if you have a lot of time to complete your dissertation but there are a number of tasks involved that can take longer than you think. It is important to pick a topic that is </a:t>
            </a:r>
            <a:r>
              <a:rPr lang="en-US" b="1" dirty="0"/>
              <a:t>specific and manageable </a:t>
            </a:r>
            <a:r>
              <a:rPr lang="en-US" dirty="0"/>
              <a:t>enough to be answerable in the timeframe. Consider whether you have access to what you need to complete the research – this could include the co-operation of individuals</a:t>
            </a:r>
            <a:r>
              <a:rPr lang="en-US" dirty="0" smtClean="0"/>
              <a:t>/ </a:t>
            </a:r>
            <a:r>
              <a:rPr lang="en-US" dirty="0" err="1" smtClean="0"/>
              <a:t>organisation</a:t>
            </a:r>
            <a:r>
              <a:rPr lang="en-US" dirty="0" smtClean="0"/>
              <a:t> </a:t>
            </a:r>
            <a:r>
              <a:rPr lang="en-US" dirty="0"/>
              <a:t>essential to your project or access to documents or specialist equipment</a:t>
            </a:r>
            <a:r>
              <a:rPr lang="en-US" dirty="0" smtClean="0"/>
              <a:t>.</a:t>
            </a:r>
          </a:p>
          <a:p>
            <a:r>
              <a:rPr lang="en-US" dirty="0"/>
              <a:t>Before you start researching your topic, spend some time preparing in order to avoid wasting time on reading irrelevant or unrelated </a:t>
            </a:r>
            <a:r>
              <a:rPr lang="en-US" dirty="0" smtClean="0"/>
              <a:t>materials. Start </a:t>
            </a:r>
            <a:r>
              <a:rPr lang="en-US" dirty="0"/>
              <a:t>by </a:t>
            </a:r>
            <a:r>
              <a:rPr lang="en-US" b="1" dirty="0"/>
              <a:t>identifying</a:t>
            </a:r>
            <a:r>
              <a:rPr lang="en-US" dirty="0"/>
              <a:t> what you will need to know about your research topic</a:t>
            </a:r>
            <a:r>
              <a:rPr lang="en-US" dirty="0" smtClean="0"/>
              <a:t>: What </a:t>
            </a:r>
            <a:r>
              <a:rPr lang="en-US" dirty="0"/>
              <a:t>research has already been done on this topic</a:t>
            </a:r>
            <a:r>
              <a:rPr lang="en-US" dirty="0" smtClean="0"/>
              <a:t>? What </a:t>
            </a:r>
            <a:r>
              <a:rPr lang="en-US" dirty="0"/>
              <a:t>are the sub-areas of the topic you need to explore</a:t>
            </a:r>
            <a:r>
              <a:rPr lang="en-US" dirty="0" smtClean="0"/>
              <a:t>? What </a:t>
            </a:r>
            <a:r>
              <a:rPr lang="en-US" dirty="0"/>
              <a:t>other research (perhaps not directly on the topic) might be relevant to your investigation</a:t>
            </a:r>
            <a:r>
              <a:rPr lang="en-US" dirty="0" smtClean="0"/>
              <a:t>? How </a:t>
            </a:r>
            <a:r>
              <a:rPr lang="en-US" dirty="0"/>
              <a:t>do these sub-topics and other research overlap with your investigation?</a:t>
            </a:r>
          </a:p>
        </p:txBody>
      </p:sp>
    </p:spTree>
    <p:extLst>
      <p:ext uri="{BB962C8B-B14F-4D97-AF65-F5344CB8AC3E}">
        <p14:creationId xmlns:p14="http://schemas.microsoft.com/office/powerpoint/2010/main" val="2043181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400" dirty="0"/>
              <a:t>Write down your initial thoughts and be creative! </a:t>
            </a:r>
            <a:r>
              <a:rPr lang="en-US" sz="2400" b="1" dirty="0">
                <a:solidFill>
                  <a:srgbClr val="FF0000"/>
                </a:solidFill>
              </a:rPr>
              <a:t>A mind-map </a:t>
            </a:r>
            <a:r>
              <a:rPr lang="en-US" sz="2400" dirty="0"/>
              <a:t>can be a useful way to group related research and ideas </a:t>
            </a:r>
            <a:r>
              <a:rPr lang="en-US" sz="2400" dirty="0" err="1"/>
              <a:t>together.Make</a:t>
            </a:r>
            <a:r>
              <a:rPr lang="en-US" sz="2400" dirty="0"/>
              <a:t> sure that you are documenting your sources so that you can refer back to them later</a:t>
            </a:r>
            <a:r>
              <a:rPr lang="en-US" sz="2400" dirty="0" smtClean="0"/>
              <a:t>!</a:t>
            </a:r>
          </a:p>
          <a:p>
            <a:pPr marL="0" indent="0">
              <a:buNone/>
            </a:pPr>
            <a:r>
              <a:rPr lang="en-US" dirty="0"/>
              <a:t>	</a:t>
            </a:r>
            <a:r>
              <a:rPr lang="en-US" dirty="0" smtClean="0"/>
              <a:t>							              </a:t>
            </a:r>
            <a:r>
              <a:rPr lang="en-US" sz="1400" b="1" i="1" dirty="0" smtClean="0"/>
              <a:t>Adapted </a:t>
            </a:r>
            <a:r>
              <a:rPr lang="en-US" sz="1400" b="1" i="1" dirty="0"/>
              <a:t>from the University of Reading (</a:t>
            </a:r>
            <a:r>
              <a:rPr lang="en-US" sz="1400" b="1" i="1" dirty="0" smtClean="0"/>
              <a:t>2013)</a:t>
            </a:r>
            <a:endParaRPr lang="en-US" sz="1400" b="1" i="1" dirty="0"/>
          </a:p>
        </p:txBody>
      </p:sp>
    </p:spTree>
    <p:extLst>
      <p:ext uri="{BB962C8B-B14F-4D97-AF65-F5344CB8AC3E}">
        <p14:creationId xmlns:p14="http://schemas.microsoft.com/office/powerpoint/2010/main" val="22927571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structure it? </a:t>
            </a:r>
            <a:endParaRPr lang="en-US" dirty="0"/>
          </a:p>
        </p:txBody>
      </p:sp>
      <p:sp>
        <p:nvSpPr>
          <p:cNvPr id="3" name="Content Placeholder 2"/>
          <p:cNvSpPr>
            <a:spLocks noGrp="1"/>
          </p:cNvSpPr>
          <p:nvPr>
            <p:ph idx="1"/>
          </p:nvPr>
        </p:nvSpPr>
        <p:spPr/>
        <p:txBody>
          <a:bodyPr/>
          <a:lstStyle/>
          <a:p>
            <a:pPr marL="0" indent="0">
              <a:buNone/>
            </a:pPr>
            <a:r>
              <a:rPr lang="en-US" dirty="0" smtClean="0"/>
              <a:t> this </a:t>
            </a:r>
            <a:r>
              <a:rPr lang="en-US" dirty="0"/>
              <a:t>often depends on the nature of your </a:t>
            </a:r>
            <a:r>
              <a:rPr lang="en-US" dirty="0" smtClean="0"/>
              <a:t>topic:</a:t>
            </a:r>
          </a:p>
          <a:p>
            <a:pPr>
              <a:buFont typeface="Wingdings" panose="05000000000000000000" pitchFamily="2" charset="2"/>
              <a:buChar char="Ø"/>
            </a:pPr>
            <a:r>
              <a:rPr lang="en-US" dirty="0"/>
              <a:t>If you are looking at change over time you may present your review </a:t>
            </a:r>
            <a:r>
              <a:rPr lang="en-US" b="1" i="1" dirty="0">
                <a:solidFill>
                  <a:srgbClr val="FF0000"/>
                </a:solidFill>
              </a:rPr>
              <a:t>chronologically</a:t>
            </a:r>
            <a:r>
              <a:rPr lang="en-US" dirty="0"/>
              <a:t> (though you would still need to make connections between related arguments to </a:t>
            </a:r>
            <a:r>
              <a:rPr lang="en-US" dirty="0" smtClean="0"/>
              <a:t>avoid </a:t>
            </a:r>
            <a:r>
              <a:rPr lang="en-US" dirty="0"/>
              <a:t>it being just descriptive</a:t>
            </a:r>
            <a:r>
              <a:rPr lang="en-US" dirty="0" smtClean="0"/>
              <a:t>)</a:t>
            </a:r>
          </a:p>
          <a:p>
            <a:pPr>
              <a:buFont typeface="Wingdings" panose="05000000000000000000" pitchFamily="2" charset="2"/>
              <a:buChar char="Ø"/>
            </a:pPr>
            <a:r>
              <a:rPr lang="en-US" dirty="0"/>
              <a:t>if you are interested in the way the research has been conducted, you may group studies </a:t>
            </a:r>
            <a:r>
              <a:rPr lang="en-US" b="1" i="1" dirty="0">
                <a:solidFill>
                  <a:srgbClr val="FF0000"/>
                </a:solidFill>
              </a:rPr>
              <a:t>methodologically</a:t>
            </a:r>
            <a:r>
              <a:rPr lang="en-US" dirty="0"/>
              <a:t> e.g. </a:t>
            </a:r>
            <a:r>
              <a:rPr lang="en-US" dirty="0" smtClean="0"/>
              <a:t>qualitative/quantitative</a:t>
            </a:r>
          </a:p>
          <a:p>
            <a:pPr>
              <a:buFont typeface="Wingdings" panose="05000000000000000000" pitchFamily="2" charset="2"/>
              <a:buChar char="Ø"/>
            </a:pPr>
            <a:r>
              <a:rPr lang="en-US" dirty="0"/>
              <a:t>However, the most common approach is to group your ideas together </a:t>
            </a:r>
            <a:r>
              <a:rPr lang="en-US" b="1" i="1" u="sng" dirty="0" smtClean="0">
                <a:solidFill>
                  <a:srgbClr val="FF0000"/>
                </a:solidFill>
              </a:rPr>
              <a:t>thematically </a:t>
            </a:r>
            <a:endParaRPr lang="en-US" b="1" i="1" u="sng" dirty="0">
              <a:solidFill>
                <a:srgbClr val="FF0000"/>
              </a:solidFill>
            </a:endParaRPr>
          </a:p>
        </p:txBody>
      </p:sp>
    </p:spTree>
    <p:extLst>
      <p:ext uri="{BB962C8B-B14F-4D97-AF65-F5344CB8AC3E}">
        <p14:creationId xmlns:p14="http://schemas.microsoft.com/office/powerpoint/2010/main" val="16701475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5348" y="636989"/>
            <a:ext cx="8911687" cy="2376667"/>
          </a:xfrm>
        </p:spPr>
        <p:txBody>
          <a:bodyPr>
            <a:normAutofit/>
          </a:bodyPr>
          <a:lstStyle/>
          <a:p>
            <a:r>
              <a:rPr lang="en-US" sz="1800" dirty="0"/>
              <a:t>First briefly </a:t>
            </a:r>
            <a:r>
              <a:rPr lang="en-US" sz="1800" b="1" i="1" dirty="0">
                <a:solidFill>
                  <a:srgbClr val="FF0000"/>
                </a:solidFill>
              </a:rPr>
              <a:t>explain</a:t>
            </a:r>
            <a:r>
              <a:rPr lang="en-US" sz="1800" dirty="0"/>
              <a:t> the broad issues related to your topic; you don’t need to write much about this, just </a:t>
            </a:r>
            <a:r>
              <a:rPr lang="en-US" sz="1800" dirty="0">
                <a:solidFill>
                  <a:srgbClr val="FF0000"/>
                </a:solidFill>
              </a:rPr>
              <a:t>demonstrate that you are aware </a:t>
            </a:r>
            <a:r>
              <a:rPr lang="en-US" sz="1800" dirty="0"/>
              <a:t>of the breadth of your subject</a:t>
            </a:r>
            <a:r>
              <a:rPr lang="en-US" sz="1800" dirty="0" smtClean="0"/>
              <a:t>. Then </a:t>
            </a:r>
            <a:r>
              <a:rPr lang="en-US" sz="1800" b="1" i="1" dirty="0">
                <a:solidFill>
                  <a:srgbClr val="FF0000"/>
                </a:solidFill>
              </a:rPr>
              <a:t>narrow your focus </a:t>
            </a:r>
            <a:r>
              <a:rPr lang="en-US" sz="1800" dirty="0"/>
              <a:t>to deal with the studies that overlap with your research</a:t>
            </a:r>
            <a:r>
              <a:rPr lang="en-US" sz="1800" dirty="0" smtClean="0"/>
              <a:t>. Finally</a:t>
            </a:r>
            <a:r>
              <a:rPr lang="en-US" sz="1800" dirty="0"/>
              <a:t>, </a:t>
            </a:r>
            <a:r>
              <a:rPr lang="en-US" sz="1800" b="1" i="1" dirty="0">
                <a:solidFill>
                  <a:srgbClr val="FF0000"/>
                </a:solidFill>
              </a:rPr>
              <a:t>hone in </a:t>
            </a:r>
            <a:r>
              <a:rPr lang="en-US" sz="1800" dirty="0"/>
              <a:t>on any research which is directly related to your specific investigation. Proportionally you spend most time discussing those studies which have most direct relevance to your </a:t>
            </a:r>
            <a:r>
              <a:rPr lang="en-US" sz="1800" dirty="0" smtClean="0"/>
              <a:t>research, Also</a:t>
            </a:r>
            <a:r>
              <a:rPr lang="en-US" sz="1800" dirty="0"/>
              <a:t>, look at other literature reviews in the field that you are writing your </a:t>
            </a:r>
            <a:r>
              <a:rPr lang="en-US" sz="1800" dirty="0" smtClean="0"/>
              <a:t>dissertation </a:t>
            </a:r>
            <a:r>
              <a:rPr lang="en-US" sz="1800" dirty="0"/>
              <a:t>in. </a:t>
            </a:r>
            <a:r>
              <a:rPr lang="en-US" sz="1800" dirty="0" smtClean="0"/>
              <a:t/>
            </a:r>
            <a:br>
              <a:rPr lang="en-US" sz="1800" dirty="0" smtClean="0"/>
            </a:br>
            <a:r>
              <a:rPr lang="en-US" sz="1800" dirty="0" smtClean="0"/>
              <a:t>											</a:t>
            </a:r>
            <a:r>
              <a:rPr lang="en-US" sz="1300" b="1" i="1" dirty="0" smtClean="0"/>
              <a:t>Adapted </a:t>
            </a:r>
            <a:r>
              <a:rPr lang="en-US" sz="1300" b="1" i="1" dirty="0"/>
              <a:t>from the University of Reading (2013)</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35348" y="3193959"/>
            <a:ext cx="8911687" cy="3216063"/>
          </a:xfrm>
        </p:spPr>
      </p:pic>
    </p:spTree>
    <p:extLst>
      <p:ext uri="{BB962C8B-B14F-4D97-AF65-F5344CB8AC3E}">
        <p14:creationId xmlns:p14="http://schemas.microsoft.com/office/powerpoint/2010/main" val="2285413233"/>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48</TotalTime>
  <Words>627</Words>
  <Application>Microsoft Office PowerPoint</Application>
  <PresentationFormat>Widescreen</PresentationFormat>
  <Paragraphs>48</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Century Gothic</vt:lpstr>
      <vt:lpstr>Wingdings</vt:lpstr>
      <vt:lpstr>Wingdings 3</vt:lpstr>
      <vt:lpstr>Wisp</vt:lpstr>
      <vt:lpstr>How to write Literature Review in Humanities</vt:lpstr>
      <vt:lpstr>Literature Reviews</vt:lpstr>
      <vt:lpstr>A Good Literature Review IS NOT...</vt:lpstr>
      <vt:lpstr> ...BUT IS/DOES</vt:lpstr>
      <vt:lpstr>The questions that it should answer</vt:lpstr>
      <vt:lpstr>Pivotal Tip</vt:lpstr>
      <vt:lpstr>PowerPoint Presentation</vt:lpstr>
      <vt:lpstr>How to structure it? </vt:lpstr>
      <vt:lpstr>First briefly explain the broad issues related to your topic; you don’t need to write much about this, just demonstrate that you are aware of the breadth of your subject. Then narrow your focus to deal with the studies that overlap with your research. Finally, hone in on any research which is directly related to your specific investigation. Proportionally you spend most time discussing those studies which have most direct relevance to your research, Also, look at other literature reviews in the field that you are writing your dissertation in.             Adapted from the University of Reading (2013)</vt:lpstr>
      <vt:lpstr>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write Literature Review in Humanities</dc:title>
  <dc:creator>GIB</dc:creator>
  <cp:lastModifiedBy>GIB</cp:lastModifiedBy>
  <cp:revision>5</cp:revision>
  <dcterms:created xsi:type="dcterms:W3CDTF">2020-05-02T21:03:14Z</dcterms:created>
  <dcterms:modified xsi:type="dcterms:W3CDTF">2020-05-02T21:51:48Z</dcterms:modified>
</cp:coreProperties>
</file>