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notesSlides/notesSlide6.xml" ContentType="application/vnd.openxmlformats-officedocument.presentationml.notesSlide+xml"/>
  <Override PartName="/ppt/diagrams/drawing11.xml" ContentType="application/vnd.ms-office.drawingml.diagramDrawing+xml"/>
  <Override PartName="/ppt/diagrams/drawing6.xml" ContentType="application/vnd.ms-office.drawingml.diagramDrawing+xml"/>
  <Override PartName="/ppt/diagrams/drawing7.xml" ContentType="application/vnd.ms-office.drawingml.diagramDrawing+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44" r:id="rId1"/>
  </p:sldMasterIdLst>
  <p:notesMasterIdLst>
    <p:notesMasterId r:id="rId24"/>
  </p:notesMasterIdLst>
  <p:sldIdLst>
    <p:sldId id="256" r:id="rId2"/>
    <p:sldId id="317" r:id="rId3"/>
    <p:sldId id="329" r:id="rId4"/>
    <p:sldId id="281" r:id="rId5"/>
    <p:sldId id="259" r:id="rId6"/>
    <p:sldId id="299" r:id="rId7"/>
    <p:sldId id="321" r:id="rId8"/>
    <p:sldId id="341" r:id="rId9"/>
    <p:sldId id="322" r:id="rId10"/>
    <p:sldId id="340" r:id="rId11"/>
    <p:sldId id="342" r:id="rId12"/>
    <p:sldId id="332" r:id="rId13"/>
    <p:sldId id="333" r:id="rId14"/>
    <p:sldId id="334" r:id="rId15"/>
    <p:sldId id="343" r:id="rId16"/>
    <p:sldId id="323" r:id="rId17"/>
    <p:sldId id="324" r:id="rId18"/>
    <p:sldId id="339" r:id="rId19"/>
    <p:sldId id="335" r:id="rId20"/>
    <p:sldId id="315" r:id="rId21"/>
    <p:sldId id="328" r:id="rId22"/>
    <p:sldId id="310" r:id="rId2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CC0099"/>
    <a:srgbClr val="FF3399"/>
    <a:srgbClr val="993366"/>
    <a:srgbClr val="FF157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inimized" horzBarState="maximized">
    <p:restoredLeft sz="34569" autoAdjust="0"/>
    <p:restoredTop sz="86380" autoAdjust="0"/>
  </p:normalViewPr>
  <p:slideViewPr>
    <p:cSldViewPr>
      <p:cViewPr varScale="1">
        <p:scale>
          <a:sx n="69" d="100"/>
          <a:sy n="69" d="100"/>
        </p:scale>
        <p:origin x="-1830" y="-108"/>
      </p:cViewPr>
      <p:guideLst>
        <p:guide orient="horz" pos="2160"/>
        <p:guide pos="2880"/>
      </p:guideLst>
    </p:cSldViewPr>
  </p:slideViewPr>
  <p:outlineViewPr>
    <p:cViewPr>
      <p:scale>
        <a:sx n="33" d="100"/>
        <a:sy n="33" d="100"/>
      </p:scale>
      <p:origin x="0" y="18486"/>
    </p:cViewPr>
  </p:outlineViewPr>
  <p:notesTextViewPr>
    <p:cViewPr>
      <p:scale>
        <a:sx n="100" d="100"/>
        <a:sy n="100" d="100"/>
      </p:scale>
      <p:origin x="0" y="0"/>
    </p:cViewPr>
  </p:notesTextViewPr>
  <p:sorterViewPr>
    <p:cViewPr>
      <p:scale>
        <a:sx n="200" d="100"/>
        <a:sy n="200" d="100"/>
      </p:scale>
      <p:origin x="0" y="6330"/>
    </p:cViewPr>
  </p:sorterViewPr>
  <p:notesViewPr>
    <p:cSldViewPr>
      <p:cViewPr varScale="1">
        <p:scale>
          <a:sx n="55" d="100"/>
          <a:sy n="55" d="100"/>
        </p:scale>
        <p:origin x="-2256"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2.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A10513-9E3E-4972-86D4-00A03EDC7F68}" type="doc">
      <dgm:prSet loTypeId="urn:microsoft.com/office/officeart/2005/8/layout/funnel1" loCatId="process" qsTypeId="urn:microsoft.com/office/officeart/2005/8/quickstyle/3d3" qsCatId="3D" csTypeId="urn:microsoft.com/office/officeart/2005/8/colors/colorful1#1" csCatId="colorful" phldr="1"/>
      <dgm:spPr/>
      <dgm:t>
        <a:bodyPr/>
        <a:lstStyle/>
        <a:p>
          <a:endParaRPr lang="fr-FR"/>
        </a:p>
      </dgm:t>
    </dgm:pt>
    <dgm:pt modelId="{3E8E17AC-E4AC-4626-BF2F-0C10FE68427D}" type="pres">
      <dgm:prSet presAssocID="{B6A10513-9E3E-4972-86D4-00A03EDC7F68}" presName="Name0" presStyleCnt="0">
        <dgm:presLayoutVars>
          <dgm:chMax val="4"/>
          <dgm:resizeHandles val="exact"/>
        </dgm:presLayoutVars>
      </dgm:prSet>
      <dgm:spPr/>
      <dgm:t>
        <a:bodyPr/>
        <a:lstStyle/>
        <a:p>
          <a:endParaRPr lang="fr-FR"/>
        </a:p>
      </dgm:t>
    </dgm:pt>
  </dgm:ptLst>
  <dgm:cxnLst>
    <dgm:cxn modelId="{919E66A1-7423-43B7-93A5-B0412C25143C}" type="presOf" srcId="{B6A10513-9E3E-4972-86D4-00A03EDC7F68}" destId="{3E8E17AC-E4AC-4626-BF2F-0C10FE68427D}" srcOrd="0" destOrd="0" presId="urn:microsoft.com/office/officeart/2005/8/layout/funnel1"/>
  </dgm:cxnLst>
  <dgm:bg>
    <a:blipFill>
      <a:blip xmlns:r="http://schemas.openxmlformats.org/officeDocument/2006/relationships" r:embed="rId1"/>
      <a:stretch>
        <a:fillRect/>
      </a:stretch>
    </a:blipFill>
  </dgm:bg>
  <dgm:whole/>
</dgm:dataModel>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EF88F2-DF6A-4224-88A4-925EA3F1693E}">
      <dsp:nvSpPr>
        <dsp:cNvPr id="0" name=""/>
        <dsp:cNvSpPr/>
      </dsp:nvSpPr>
      <dsp:spPr>
        <a:xfrm>
          <a:off x="577950" y="0"/>
          <a:ext cx="2342111" cy="93684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rtl="1">
            <a:lnSpc>
              <a:spcPct val="90000"/>
            </a:lnSpc>
            <a:spcBef>
              <a:spcPct val="0"/>
            </a:spcBef>
            <a:spcAft>
              <a:spcPct val="35000"/>
            </a:spcAft>
          </a:pPr>
          <a:r>
            <a:rPr lang="ar-DZ" sz="1800" b="1" kern="1200" dirty="0" smtClean="0">
              <a:solidFill>
                <a:schemeClr val="tx1"/>
              </a:solidFill>
              <a:latin typeface="Simplified Arabic" pitchFamily="18" charset="-78"/>
              <a:cs typeface="Simplified Arabic" pitchFamily="18" charset="-78"/>
            </a:rPr>
            <a:t>عوامل تباطؤ نمو معدلات الإيرادات</a:t>
          </a:r>
          <a:endParaRPr lang="fr-FR" sz="1800" kern="1200" dirty="0">
            <a:solidFill>
              <a:schemeClr val="tx1"/>
            </a:solidFill>
            <a:latin typeface="Simplified Arabic" pitchFamily="18" charset="-78"/>
            <a:cs typeface="Simplified Arabic" pitchFamily="18" charset="-78"/>
          </a:endParaRPr>
        </a:p>
      </dsp:txBody>
      <dsp:txXfrm>
        <a:off x="577950" y="0"/>
        <a:ext cx="2342111" cy="936844"/>
      </dsp:txXfrm>
    </dsp:sp>
    <dsp:sp modelId="{B5811A8E-CE5F-43C4-AF74-D7E27CC31F7A}">
      <dsp:nvSpPr>
        <dsp:cNvPr id="0" name=""/>
        <dsp:cNvSpPr/>
      </dsp:nvSpPr>
      <dsp:spPr>
        <a:xfrm>
          <a:off x="0" y="936106"/>
          <a:ext cx="3528392" cy="395412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justLow" defTabSz="800100" rtl="1">
            <a:lnSpc>
              <a:spcPct val="90000"/>
            </a:lnSpc>
            <a:spcBef>
              <a:spcPct val="0"/>
            </a:spcBef>
            <a:spcAft>
              <a:spcPct val="15000"/>
            </a:spcAft>
            <a:buChar char="••"/>
          </a:pPr>
          <a:r>
            <a:rPr lang="ar-DZ" sz="1800" kern="1200" dirty="0" smtClean="0">
              <a:latin typeface="Simplified Arabic" pitchFamily="18" charset="-78"/>
              <a:cs typeface="Simplified Arabic" pitchFamily="18" charset="-78"/>
            </a:rPr>
            <a:t>ضعف الجهد الضريبي.</a:t>
          </a:r>
          <a:endParaRPr lang="fr-FR" sz="1800" kern="1200" dirty="0">
            <a:latin typeface="Simplified Arabic" pitchFamily="18" charset="-78"/>
            <a:cs typeface="Simplified Arabic" pitchFamily="18" charset="-78"/>
          </a:endParaRPr>
        </a:p>
        <a:p>
          <a:pPr marL="171450" lvl="1" indent="-171450" algn="justLow" defTabSz="800100" rtl="1">
            <a:lnSpc>
              <a:spcPct val="90000"/>
            </a:lnSpc>
            <a:spcBef>
              <a:spcPct val="0"/>
            </a:spcBef>
            <a:spcAft>
              <a:spcPct val="15000"/>
            </a:spcAft>
            <a:buChar char="••"/>
          </a:pPr>
          <a:r>
            <a:rPr lang="ar-DZ" sz="1800" kern="1200" dirty="0" smtClean="0">
              <a:latin typeface="Simplified Arabic" pitchFamily="18" charset="-78"/>
              <a:cs typeface="Simplified Arabic" pitchFamily="18" charset="-78"/>
            </a:rPr>
            <a:t>التهرب الضريبي.</a:t>
          </a:r>
          <a:endParaRPr lang="fr-FR" sz="1800" kern="1200" dirty="0">
            <a:latin typeface="Simplified Arabic" pitchFamily="18" charset="-78"/>
            <a:cs typeface="Simplified Arabic" pitchFamily="18" charset="-78"/>
          </a:endParaRPr>
        </a:p>
        <a:p>
          <a:pPr marL="171450" lvl="1" indent="-171450" algn="justLow" defTabSz="800100" rtl="1">
            <a:lnSpc>
              <a:spcPct val="90000"/>
            </a:lnSpc>
            <a:spcBef>
              <a:spcPct val="0"/>
            </a:spcBef>
            <a:spcAft>
              <a:spcPct val="15000"/>
            </a:spcAft>
            <a:buChar char="••"/>
          </a:pPr>
          <a:r>
            <a:rPr lang="ar-DZ" sz="1800" kern="1200" dirty="0" smtClean="0">
              <a:latin typeface="Simplified Arabic" pitchFamily="18" charset="-78"/>
              <a:cs typeface="Simplified Arabic" pitchFamily="18" charset="-78"/>
            </a:rPr>
            <a:t>جمود النظام الضريبي.</a:t>
          </a:r>
          <a:endParaRPr lang="fr-FR" sz="1800" kern="1200" dirty="0">
            <a:latin typeface="Simplified Arabic" pitchFamily="18" charset="-78"/>
            <a:cs typeface="Simplified Arabic" pitchFamily="18" charset="-78"/>
          </a:endParaRPr>
        </a:p>
        <a:p>
          <a:pPr marL="171450" lvl="1" indent="-171450" algn="justLow" defTabSz="800100" rtl="1">
            <a:lnSpc>
              <a:spcPct val="90000"/>
            </a:lnSpc>
            <a:spcBef>
              <a:spcPct val="0"/>
            </a:spcBef>
            <a:spcAft>
              <a:spcPct val="15000"/>
            </a:spcAft>
            <a:buChar char="••"/>
          </a:pPr>
          <a:r>
            <a:rPr lang="ar-DZ" sz="1800" kern="1200" dirty="0" smtClean="0">
              <a:latin typeface="Simplified Arabic" pitchFamily="18" charset="-78"/>
              <a:cs typeface="Simplified Arabic" pitchFamily="18" charset="-78"/>
            </a:rPr>
            <a:t>كثرة المزايا الضريبية.</a:t>
          </a:r>
          <a:endParaRPr lang="fr-FR" sz="1800" kern="1200" dirty="0">
            <a:latin typeface="Simplified Arabic" pitchFamily="18" charset="-78"/>
            <a:cs typeface="Simplified Arabic" pitchFamily="18" charset="-78"/>
          </a:endParaRPr>
        </a:p>
        <a:p>
          <a:pPr marL="171450" lvl="1" indent="-171450" algn="justLow" defTabSz="800100" rtl="1">
            <a:lnSpc>
              <a:spcPct val="90000"/>
            </a:lnSpc>
            <a:spcBef>
              <a:spcPct val="0"/>
            </a:spcBef>
            <a:spcAft>
              <a:spcPct val="15000"/>
            </a:spcAft>
            <a:buChar char="••"/>
          </a:pPr>
          <a:r>
            <a:rPr lang="ar-DZ" sz="1800" kern="1200" dirty="0" smtClean="0">
              <a:latin typeface="Simplified Arabic" pitchFamily="18" charset="-78"/>
              <a:cs typeface="Simplified Arabic" pitchFamily="18" charset="-78"/>
            </a:rPr>
            <a:t>ظاهرة المتأخرات المالية.</a:t>
          </a:r>
          <a:endParaRPr lang="fr-FR" sz="1800" kern="1200" dirty="0">
            <a:latin typeface="Simplified Arabic" pitchFamily="18" charset="-78"/>
            <a:cs typeface="Simplified Arabic" pitchFamily="18" charset="-78"/>
          </a:endParaRPr>
        </a:p>
        <a:p>
          <a:pPr marL="171450" lvl="1" indent="-171450" algn="justLow" defTabSz="800100" rtl="1">
            <a:lnSpc>
              <a:spcPct val="90000"/>
            </a:lnSpc>
            <a:spcBef>
              <a:spcPct val="0"/>
            </a:spcBef>
            <a:spcAft>
              <a:spcPct val="15000"/>
            </a:spcAft>
            <a:buChar char="••"/>
          </a:pPr>
          <a:r>
            <a:rPr lang="ar-DZ" sz="1800" kern="1200" dirty="0" smtClean="0">
              <a:latin typeface="Simplified Arabic" pitchFamily="18" charset="-78"/>
              <a:cs typeface="Simplified Arabic" pitchFamily="18" charset="-78"/>
            </a:rPr>
            <a:t>تدهور الاسعار العالمية للمواد الخام.</a:t>
          </a:r>
          <a:endParaRPr lang="fr-FR" sz="1800" kern="1200" dirty="0">
            <a:latin typeface="Simplified Arabic" pitchFamily="18" charset="-78"/>
            <a:cs typeface="Simplified Arabic" pitchFamily="18" charset="-78"/>
          </a:endParaRPr>
        </a:p>
        <a:p>
          <a:pPr marL="171450" lvl="1" indent="-171450" algn="justLow" defTabSz="800100" rtl="1">
            <a:lnSpc>
              <a:spcPct val="90000"/>
            </a:lnSpc>
            <a:spcBef>
              <a:spcPct val="0"/>
            </a:spcBef>
            <a:spcAft>
              <a:spcPct val="15000"/>
            </a:spcAft>
            <a:buChar char="••"/>
          </a:pPr>
          <a:r>
            <a:rPr lang="ar-DZ" sz="1800" kern="1200" dirty="0" smtClean="0">
              <a:latin typeface="Simplified Arabic" pitchFamily="18" charset="-78"/>
              <a:cs typeface="Simplified Arabic" pitchFamily="18" charset="-78"/>
            </a:rPr>
            <a:t>الاعفاءات الضريبية السخية وسياسية الخصخصة.</a:t>
          </a:r>
          <a:endParaRPr lang="fr-FR" sz="1800" kern="1200" dirty="0">
            <a:latin typeface="Simplified Arabic" pitchFamily="18" charset="-78"/>
            <a:cs typeface="Simplified Arabic" pitchFamily="18" charset="-78"/>
          </a:endParaRPr>
        </a:p>
        <a:p>
          <a:pPr marL="171450" lvl="1" indent="-171450" algn="justLow" defTabSz="800100" rtl="1">
            <a:lnSpc>
              <a:spcPct val="90000"/>
            </a:lnSpc>
            <a:spcBef>
              <a:spcPct val="0"/>
            </a:spcBef>
            <a:spcAft>
              <a:spcPct val="15000"/>
            </a:spcAft>
            <a:buChar char="••"/>
          </a:pPr>
          <a:r>
            <a:rPr lang="ar-DZ" sz="1800" kern="1200" dirty="0" smtClean="0">
              <a:latin typeface="Simplified Arabic" pitchFamily="18" charset="-78"/>
              <a:cs typeface="Simplified Arabic" pitchFamily="18" charset="-78"/>
            </a:rPr>
            <a:t>كبر حجم القطاع غير الرسمي.</a:t>
          </a:r>
          <a:endParaRPr lang="fr-FR" sz="1800" kern="1200" dirty="0">
            <a:latin typeface="Simplified Arabic" pitchFamily="18" charset="-78"/>
            <a:cs typeface="Simplified Arabic" pitchFamily="18" charset="-78"/>
          </a:endParaRPr>
        </a:p>
      </dsp:txBody>
      <dsp:txXfrm>
        <a:off x="0" y="936106"/>
        <a:ext cx="3528392" cy="395412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D1BB1D-AB3D-440B-B8C5-B8FF8157D3F4}">
      <dsp:nvSpPr>
        <dsp:cNvPr id="0" name=""/>
        <dsp:cNvSpPr/>
      </dsp:nvSpPr>
      <dsp:spPr>
        <a:xfrm>
          <a:off x="576059" y="36002"/>
          <a:ext cx="3600408" cy="70802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ar-DZ" sz="1800" b="1" kern="1200" dirty="0" smtClean="0">
              <a:solidFill>
                <a:schemeClr val="tx1"/>
              </a:solidFill>
              <a:latin typeface="Simplified Arabic" pitchFamily="18" charset="-78"/>
              <a:cs typeface="Simplified Arabic" pitchFamily="18" charset="-78"/>
            </a:rPr>
            <a:t>عوامل تزايد نمو النفقات العامة</a:t>
          </a:r>
          <a:endParaRPr lang="fr-FR" sz="1800" b="1" kern="1200" dirty="0">
            <a:solidFill>
              <a:schemeClr val="tx1"/>
            </a:solidFill>
            <a:latin typeface="Simplified Arabic" pitchFamily="18" charset="-78"/>
            <a:cs typeface="Simplified Arabic" pitchFamily="18" charset="-78"/>
          </a:endParaRPr>
        </a:p>
      </dsp:txBody>
      <dsp:txXfrm>
        <a:off x="576059" y="36002"/>
        <a:ext cx="3600408" cy="708020"/>
      </dsp:txXfrm>
    </dsp:sp>
    <dsp:sp modelId="{A9DBD2ED-C7C5-4BBA-A2A9-BAFF760F16C0}">
      <dsp:nvSpPr>
        <dsp:cNvPr id="0" name=""/>
        <dsp:cNvSpPr/>
      </dsp:nvSpPr>
      <dsp:spPr>
        <a:xfrm>
          <a:off x="2316" y="759636"/>
          <a:ext cx="4747894" cy="442494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r" defTabSz="711200" rtl="1">
            <a:lnSpc>
              <a:spcPct val="90000"/>
            </a:lnSpc>
            <a:spcBef>
              <a:spcPct val="0"/>
            </a:spcBef>
            <a:spcAft>
              <a:spcPct val="15000"/>
            </a:spcAft>
            <a:buChar char="••"/>
          </a:pPr>
          <a:r>
            <a:rPr lang="ar-DZ" sz="1600" kern="1200" dirty="0" smtClean="0">
              <a:solidFill>
                <a:schemeClr val="tx1"/>
              </a:solidFill>
              <a:latin typeface="Simplified Arabic" pitchFamily="18" charset="-78"/>
              <a:cs typeface="Simplified Arabic" pitchFamily="18" charset="-78"/>
            </a:rPr>
            <a:t>الأزمات </a:t>
          </a:r>
          <a:r>
            <a:rPr lang="ar-DZ" sz="1600" kern="1200" dirty="0" err="1" smtClean="0">
              <a:solidFill>
                <a:schemeClr val="tx1"/>
              </a:solidFill>
              <a:latin typeface="Simplified Arabic" pitchFamily="18" charset="-78"/>
              <a:cs typeface="Simplified Arabic" pitchFamily="18" charset="-78"/>
            </a:rPr>
            <a:t>الإقتصادية.</a:t>
          </a:r>
          <a:r>
            <a:rPr lang="ar-DZ" sz="1600" kern="1200" dirty="0" smtClean="0">
              <a:solidFill>
                <a:schemeClr val="tx1"/>
              </a:solidFill>
              <a:latin typeface="Simplified Arabic" pitchFamily="18" charset="-78"/>
              <a:cs typeface="Simplified Arabic" pitchFamily="18" charset="-78"/>
            </a:rPr>
            <a:t>      - الإنفاق </a:t>
          </a:r>
          <a:r>
            <a:rPr lang="ar-DZ" sz="1600" kern="1200" dirty="0" err="1" smtClean="0">
              <a:solidFill>
                <a:schemeClr val="tx1"/>
              </a:solidFill>
              <a:latin typeface="Simplified Arabic" pitchFamily="18" charset="-78"/>
              <a:cs typeface="Simplified Arabic" pitchFamily="18" charset="-78"/>
            </a:rPr>
            <a:t>الحكومي.</a:t>
          </a:r>
          <a:r>
            <a:rPr lang="ar-DZ" sz="1600" kern="1200" dirty="0" smtClean="0">
              <a:solidFill>
                <a:schemeClr val="tx1"/>
              </a:solidFill>
              <a:latin typeface="Simplified Arabic" pitchFamily="18" charset="-78"/>
              <a:cs typeface="Simplified Arabic" pitchFamily="18" charset="-78"/>
            </a:rPr>
            <a:t> </a:t>
          </a:r>
          <a:endParaRPr lang="fr-FR" sz="1600" kern="1200" dirty="0">
            <a:latin typeface="Simplified Arabic" pitchFamily="18" charset="-78"/>
            <a:cs typeface="Simplified Arabic" pitchFamily="18" charset="-78"/>
          </a:endParaRPr>
        </a:p>
        <a:p>
          <a:pPr marL="171450" lvl="1" indent="-171450" algn="r" defTabSz="711200" rtl="1">
            <a:lnSpc>
              <a:spcPct val="90000"/>
            </a:lnSpc>
            <a:spcBef>
              <a:spcPct val="0"/>
            </a:spcBef>
            <a:spcAft>
              <a:spcPct val="15000"/>
            </a:spcAft>
            <a:buChar char="••"/>
          </a:pPr>
          <a:r>
            <a:rPr lang="ar-DZ" sz="1600" kern="1200" dirty="0" smtClean="0">
              <a:solidFill>
                <a:schemeClr val="tx1"/>
              </a:solidFill>
              <a:latin typeface="Simplified Arabic" pitchFamily="18" charset="-78"/>
              <a:cs typeface="Simplified Arabic" pitchFamily="18" charset="-78"/>
            </a:rPr>
            <a:t>الإنفاق </a:t>
          </a:r>
          <a:r>
            <a:rPr lang="ar-DZ" sz="1600" kern="1200" dirty="0" err="1" smtClean="0">
              <a:solidFill>
                <a:schemeClr val="tx1"/>
              </a:solidFill>
              <a:latin typeface="Simplified Arabic" pitchFamily="18" charset="-78"/>
              <a:cs typeface="Simplified Arabic" pitchFamily="18" charset="-78"/>
            </a:rPr>
            <a:t>الإستثماري.</a:t>
          </a:r>
          <a:r>
            <a:rPr lang="ar-DZ" sz="1600" kern="1200" dirty="0" smtClean="0">
              <a:solidFill>
                <a:schemeClr val="tx1"/>
              </a:solidFill>
              <a:latin typeface="Simplified Arabic" pitchFamily="18" charset="-78"/>
              <a:cs typeface="Simplified Arabic" pitchFamily="18" charset="-78"/>
            </a:rPr>
            <a:t>       - إتساع نمو العمالة الحكومية.</a:t>
          </a:r>
          <a:endParaRPr lang="fr-FR" sz="1600" kern="1200" dirty="0"/>
        </a:p>
        <a:p>
          <a:pPr marL="171450" lvl="1" indent="-171450" algn="r" defTabSz="711200" rtl="1">
            <a:lnSpc>
              <a:spcPct val="90000"/>
            </a:lnSpc>
            <a:spcBef>
              <a:spcPct val="0"/>
            </a:spcBef>
            <a:spcAft>
              <a:spcPct val="15000"/>
            </a:spcAft>
            <a:buChar char="••"/>
          </a:pPr>
          <a:r>
            <a:rPr lang="ar-DZ" sz="1600" kern="1200" dirty="0" smtClean="0">
              <a:solidFill>
                <a:schemeClr val="tx1"/>
              </a:solidFill>
              <a:latin typeface="Simplified Arabic" pitchFamily="18" charset="-78"/>
              <a:cs typeface="Simplified Arabic" pitchFamily="18" charset="-78"/>
            </a:rPr>
            <a:t>زيادة أعباء الديون العامة </a:t>
          </a:r>
          <a:r>
            <a:rPr lang="ar-DZ" sz="1600" kern="1200" dirty="0" err="1" smtClean="0">
              <a:solidFill>
                <a:schemeClr val="tx1"/>
              </a:solidFill>
              <a:latin typeface="Simplified Arabic" pitchFamily="18" charset="-78"/>
              <a:cs typeface="Simplified Arabic" pitchFamily="18" charset="-78"/>
            </a:rPr>
            <a:t>والمحلية.</a:t>
          </a:r>
          <a:r>
            <a:rPr lang="ar-DZ" sz="1600" kern="1200" dirty="0" smtClean="0">
              <a:solidFill>
                <a:schemeClr val="tx1"/>
              </a:solidFill>
              <a:latin typeface="Simplified Arabic" pitchFamily="18" charset="-78"/>
              <a:cs typeface="Simplified Arabic" pitchFamily="18" charset="-78"/>
            </a:rPr>
            <a:t> </a:t>
          </a:r>
          <a:endParaRPr lang="fr-FR" sz="1600" kern="1200" dirty="0">
            <a:solidFill>
              <a:schemeClr val="tx1"/>
            </a:solidFill>
            <a:latin typeface="Simplified Arabic" pitchFamily="18" charset="-78"/>
            <a:cs typeface="Simplified Arabic" pitchFamily="18" charset="-78"/>
          </a:endParaRPr>
        </a:p>
        <a:p>
          <a:pPr marL="171450" lvl="1" indent="-171450" algn="r" defTabSz="711200" rtl="1">
            <a:lnSpc>
              <a:spcPct val="90000"/>
            </a:lnSpc>
            <a:spcBef>
              <a:spcPct val="0"/>
            </a:spcBef>
            <a:spcAft>
              <a:spcPct val="15000"/>
            </a:spcAft>
            <a:buChar char="••"/>
          </a:pPr>
          <a:r>
            <a:rPr lang="ar-DZ" sz="1600" kern="1200" dirty="0" smtClean="0">
              <a:solidFill>
                <a:schemeClr val="tx1"/>
              </a:solidFill>
              <a:latin typeface="Simplified Arabic" pitchFamily="18" charset="-78"/>
              <a:cs typeface="Simplified Arabic" pitchFamily="18" charset="-78"/>
            </a:rPr>
            <a:t>التوسع في النفقات غير الضرورية.</a:t>
          </a:r>
          <a:endParaRPr lang="fr-FR" sz="1600" kern="1200" dirty="0">
            <a:solidFill>
              <a:schemeClr val="tx1"/>
            </a:solidFill>
            <a:latin typeface="Simplified Arabic" pitchFamily="18" charset="-78"/>
            <a:cs typeface="Simplified Arabic" pitchFamily="18" charset="-78"/>
          </a:endParaRPr>
        </a:p>
        <a:p>
          <a:pPr marL="171450" lvl="1" indent="-171450" algn="r" defTabSz="711200" rtl="1">
            <a:lnSpc>
              <a:spcPct val="90000"/>
            </a:lnSpc>
            <a:spcBef>
              <a:spcPct val="0"/>
            </a:spcBef>
            <a:spcAft>
              <a:spcPct val="15000"/>
            </a:spcAft>
            <a:buChar char="••"/>
          </a:pPr>
          <a:r>
            <a:rPr lang="ar-DZ" sz="1600" kern="1200" dirty="0" smtClean="0">
              <a:solidFill>
                <a:schemeClr val="tx1"/>
              </a:solidFill>
              <a:latin typeface="Simplified Arabic" pitchFamily="18" charset="-78"/>
              <a:cs typeface="Simplified Arabic" pitchFamily="18" charset="-78"/>
            </a:rPr>
            <a:t>زيادة الدعم السلعي والإنتاجي وزيادة الإنفاق على الإستهلاك</a:t>
          </a:r>
          <a:endParaRPr lang="fr-FR" sz="1600" kern="1200" dirty="0">
            <a:solidFill>
              <a:schemeClr val="tx1"/>
            </a:solidFill>
            <a:latin typeface="Simplified Arabic" pitchFamily="18" charset="-78"/>
            <a:cs typeface="Simplified Arabic" pitchFamily="18" charset="-78"/>
          </a:endParaRPr>
        </a:p>
        <a:p>
          <a:pPr marL="171450" lvl="1" indent="-171450" algn="r" defTabSz="711200" rtl="1">
            <a:lnSpc>
              <a:spcPct val="90000"/>
            </a:lnSpc>
            <a:spcBef>
              <a:spcPct val="0"/>
            </a:spcBef>
            <a:spcAft>
              <a:spcPct val="15000"/>
            </a:spcAft>
            <a:buChar char="••"/>
          </a:pPr>
          <a:r>
            <a:rPr lang="ar-DZ" sz="1600" kern="1200" dirty="0" smtClean="0">
              <a:solidFill>
                <a:schemeClr val="tx1"/>
              </a:solidFill>
              <a:latin typeface="Simplified Arabic" pitchFamily="18" charset="-78"/>
              <a:cs typeface="Simplified Arabic" pitchFamily="18" charset="-78"/>
            </a:rPr>
            <a:t>سياسة التمويل </a:t>
          </a:r>
          <a:r>
            <a:rPr lang="ar-DZ" sz="1600" kern="1200" dirty="0" err="1" smtClean="0">
              <a:solidFill>
                <a:schemeClr val="tx1"/>
              </a:solidFill>
              <a:latin typeface="Simplified Arabic" pitchFamily="18" charset="-78"/>
              <a:cs typeface="Simplified Arabic" pitchFamily="18" charset="-78"/>
            </a:rPr>
            <a:t>بالعجز.</a:t>
          </a:r>
          <a:r>
            <a:rPr lang="ar-DZ" sz="1600" kern="1200" dirty="0" smtClean="0">
              <a:solidFill>
                <a:schemeClr val="tx1"/>
              </a:solidFill>
              <a:latin typeface="Simplified Arabic" pitchFamily="18" charset="-78"/>
              <a:cs typeface="Simplified Arabic" pitchFamily="18" charset="-78"/>
            </a:rPr>
            <a:t> </a:t>
          </a:r>
          <a:endParaRPr lang="fr-FR" sz="1600" kern="1200" dirty="0">
            <a:solidFill>
              <a:schemeClr val="tx1"/>
            </a:solidFill>
            <a:latin typeface="Simplified Arabic" pitchFamily="18" charset="-78"/>
            <a:cs typeface="Simplified Arabic" pitchFamily="18" charset="-78"/>
          </a:endParaRPr>
        </a:p>
        <a:p>
          <a:pPr marL="171450" lvl="1" indent="-171450" algn="r" defTabSz="711200" rtl="1">
            <a:lnSpc>
              <a:spcPct val="90000"/>
            </a:lnSpc>
            <a:spcBef>
              <a:spcPct val="0"/>
            </a:spcBef>
            <a:spcAft>
              <a:spcPct val="15000"/>
            </a:spcAft>
            <a:buChar char="••"/>
          </a:pPr>
          <a:r>
            <a:rPr lang="ar-DZ" sz="1600" kern="1200" smtClean="0">
              <a:solidFill>
                <a:schemeClr val="tx1"/>
              </a:solidFill>
              <a:latin typeface="Simplified Arabic" pitchFamily="18" charset="-78"/>
              <a:cs typeface="Simplified Arabic" pitchFamily="18" charset="-78"/>
            </a:rPr>
            <a:t>التضخم وتدهور القوة الشرائية للنقود.</a:t>
          </a:r>
          <a:endParaRPr lang="fr-FR" sz="1600" kern="1200" dirty="0">
            <a:solidFill>
              <a:schemeClr val="tx1"/>
            </a:solidFill>
            <a:latin typeface="Simplified Arabic" pitchFamily="18" charset="-78"/>
            <a:cs typeface="Simplified Arabic" pitchFamily="18" charset="-78"/>
          </a:endParaRPr>
        </a:p>
        <a:p>
          <a:pPr marL="171450" lvl="1" indent="-171450" algn="r" defTabSz="711200" rtl="1">
            <a:lnSpc>
              <a:spcPct val="90000"/>
            </a:lnSpc>
            <a:spcBef>
              <a:spcPct val="0"/>
            </a:spcBef>
            <a:spcAft>
              <a:spcPct val="15000"/>
            </a:spcAft>
            <a:buChar char="••"/>
          </a:pPr>
          <a:r>
            <a:rPr lang="ar-DZ" sz="1600" kern="1200" dirty="0" smtClean="0">
              <a:solidFill>
                <a:schemeClr val="tx1"/>
              </a:solidFill>
              <a:latin typeface="Simplified Arabic" pitchFamily="18" charset="-78"/>
              <a:cs typeface="Simplified Arabic" pitchFamily="18" charset="-78"/>
            </a:rPr>
            <a:t>تمويل شركات القطاع </a:t>
          </a:r>
          <a:r>
            <a:rPr lang="ar-DZ" sz="1600" kern="1200" dirty="0" err="1" smtClean="0">
              <a:solidFill>
                <a:schemeClr val="tx1"/>
              </a:solidFill>
              <a:latin typeface="Simplified Arabic" pitchFamily="18" charset="-78"/>
              <a:cs typeface="Simplified Arabic" pitchFamily="18" charset="-78"/>
            </a:rPr>
            <a:t>العام.</a:t>
          </a:r>
          <a:r>
            <a:rPr lang="ar-DZ" sz="1600" kern="1200" dirty="0" smtClean="0">
              <a:solidFill>
                <a:schemeClr val="tx1"/>
              </a:solidFill>
              <a:latin typeface="Simplified Arabic" pitchFamily="18" charset="-78"/>
              <a:cs typeface="Simplified Arabic" pitchFamily="18" charset="-78"/>
            </a:rPr>
            <a:t> </a:t>
          </a:r>
          <a:endParaRPr lang="fr-FR" sz="1600" kern="1200" dirty="0">
            <a:solidFill>
              <a:schemeClr val="tx1"/>
            </a:solidFill>
            <a:latin typeface="Simplified Arabic" pitchFamily="18" charset="-78"/>
            <a:cs typeface="Simplified Arabic" pitchFamily="18" charset="-78"/>
          </a:endParaRPr>
        </a:p>
        <a:p>
          <a:pPr marL="171450" lvl="1" indent="-171450" algn="r" defTabSz="711200" rtl="1">
            <a:lnSpc>
              <a:spcPct val="90000"/>
            </a:lnSpc>
            <a:spcBef>
              <a:spcPct val="0"/>
            </a:spcBef>
            <a:spcAft>
              <a:spcPct val="15000"/>
            </a:spcAft>
            <a:buChar char="••"/>
          </a:pPr>
          <a:r>
            <a:rPr lang="ar-DZ" sz="1600" kern="1200" dirty="0" smtClean="0">
              <a:solidFill>
                <a:schemeClr val="tx1"/>
              </a:solidFill>
              <a:latin typeface="Simplified Arabic" pitchFamily="18" charset="-78"/>
              <a:cs typeface="Simplified Arabic" pitchFamily="18" charset="-78"/>
            </a:rPr>
            <a:t>إنتشار المبادئ والنظرة الديمقراطية.</a:t>
          </a:r>
          <a:endParaRPr lang="fr-FR" sz="1600" kern="1200" dirty="0">
            <a:solidFill>
              <a:schemeClr val="tx1"/>
            </a:solidFill>
            <a:latin typeface="Simplified Arabic" pitchFamily="18" charset="-78"/>
            <a:cs typeface="Simplified Arabic" pitchFamily="18" charset="-78"/>
          </a:endParaRPr>
        </a:p>
        <a:p>
          <a:pPr marL="171450" lvl="1" indent="-171450" algn="r" defTabSz="711200" rtl="1">
            <a:lnSpc>
              <a:spcPct val="90000"/>
            </a:lnSpc>
            <a:spcBef>
              <a:spcPct val="0"/>
            </a:spcBef>
            <a:spcAft>
              <a:spcPct val="15000"/>
            </a:spcAft>
            <a:buChar char="••"/>
          </a:pPr>
          <a:r>
            <a:rPr lang="ar-DZ" sz="1600" kern="1200" dirty="0" smtClean="0">
              <a:solidFill>
                <a:schemeClr val="tx1"/>
              </a:solidFill>
              <a:latin typeface="Simplified Arabic" pitchFamily="18" charset="-78"/>
              <a:cs typeface="Simplified Arabic" pitchFamily="18" charset="-78"/>
            </a:rPr>
            <a:t>التوسع في العلاقات الدولية وتقديم إعانات للدول الصديقة.</a:t>
          </a:r>
          <a:endParaRPr lang="fr-FR" sz="1600" kern="1200" dirty="0" smtClean="0">
            <a:solidFill>
              <a:schemeClr val="tx1"/>
            </a:solidFill>
            <a:latin typeface="Simplified Arabic" pitchFamily="18" charset="-78"/>
            <a:cs typeface="Simplified Arabic" pitchFamily="18" charset="-78"/>
          </a:endParaRPr>
        </a:p>
        <a:p>
          <a:pPr marL="171450" lvl="1" indent="-171450" algn="r" defTabSz="711200" rtl="1">
            <a:lnSpc>
              <a:spcPct val="90000"/>
            </a:lnSpc>
            <a:spcBef>
              <a:spcPct val="0"/>
            </a:spcBef>
            <a:spcAft>
              <a:spcPct val="15000"/>
            </a:spcAft>
            <a:buChar char="••"/>
          </a:pPr>
          <a:r>
            <a:rPr lang="ar-DZ" sz="1600" kern="1200" dirty="0" smtClean="0">
              <a:solidFill>
                <a:schemeClr val="tx1"/>
              </a:solidFill>
              <a:latin typeface="Simplified Arabic" pitchFamily="18" charset="-78"/>
              <a:cs typeface="Simplified Arabic" pitchFamily="18" charset="-78"/>
            </a:rPr>
            <a:t>الإنفاق </a:t>
          </a:r>
          <a:r>
            <a:rPr lang="ar-DZ" sz="1600" kern="1200" dirty="0" err="1" smtClean="0">
              <a:solidFill>
                <a:schemeClr val="tx1"/>
              </a:solidFill>
              <a:latin typeface="Simplified Arabic" pitchFamily="18" charset="-78"/>
              <a:cs typeface="Simplified Arabic" pitchFamily="18" charset="-78"/>
            </a:rPr>
            <a:t>المظهري.</a:t>
          </a:r>
          <a:r>
            <a:rPr lang="ar-DZ" sz="1600" kern="1200" dirty="0" smtClean="0">
              <a:solidFill>
                <a:schemeClr val="tx1"/>
              </a:solidFill>
              <a:latin typeface="Simplified Arabic" pitchFamily="18" charset="-78"/>
              <a:cs typeface="Simplified Arabic" pitchFamily="18" charset="-78"/>
            </a:rPr>
            <a:t>      - تفشي الفساد المالي والسياسي والإداري.</a:t>
          </a:r>
          <a:endParaRPr lang="fr-FR" sz="1600" kern="1200" dirty="0" smtClean="0">
            <a:solidFill>
              <a:schemeClr val="tx1"/>
            </a:solidFill>
            <a:latin typeface="Simplified Arabic" pitchFamily="18" charset="-78"/>
            <a:cs typeface="Simplified Arabic" pitchFamily="18" charset="-78"/>
          </a:endParaRPr>
        </a:p>
        <a:p>
          <a:pPr marL="171450" lvl="1" indent="-171450" algn="r" defTabSz="711200" rtl="1">
            <a:lnSpc>
              <a:spcPct val="90000"/>
            </a:lnSpc>
            <a:spcBef>
              <a:spcPct val="0"/>
            </a:spcBef>
            <a:spcAft>
              <a:spcPct val="15000"/>
            </a:spcAft>
            <a:buChar char="••"/>
          </a:pPr>
          <a:r>
            <a:rPr lang="ar-DZ" sz="1600" kern="1200" dirty="0" smtClean="0">
              <a:solidFill>
                <a:schemeClr val="tx1"/>
              </a:solidFill>
              <a:latin typeface="Simplified Arabic" pitchFamily="18" charset="-78"/>
              <a:cs typeface="Simplified Arabic" pitchFamily="18" charset="-78"/>
            </a:rPr>
            <a:t>الحوادث والكوارث </a:t>
          </a:r>
          <a:r>
            <a:rPr lang="ar-DZ" sz="1600" kern="1200" dirty="0" err="1" smtClean="0">
              <a:solidFill>
                <a:schemeClr val="tx1"/>
              </a:solidFill>
              <a:latin typeface="Simplified Arabic" pitchFamily="18" charset="-78"/>
              <a:cs typeface="Simplified Arabic" pitchFamily="18" charset="-78"/>
            </a:rPr>
            <a:t>الطبيعية.</a:t>
          </a:r>
          <a:r>
            <a:rPr lang="ar-DZ" sz="1600" kern="1200" dirty="0" smtClean="0">
              <a:solidFill>
                <a:schemeClr val="tx1"/>
              </a:solidFill>
              <a:latin typeface="Simplified Arabic" pitchFamily="18" charset="-78"/>
              <a:cs typeface="Simplified Arabic" pitchFamily="18" charset="-78"/>
            </a:rPr>
            <a:t>      - الحروب والفتن.</a:t>
          </a:r>
          <a:endParaRPr lang="fr-FR" sz="1600" kern="1200" dirty="0"/>
        </a:p>
      </dsp:txBody>
      <dsp:txXfrm>
        <a:off x="2316" y="759636"/>
        <a:ext cx="4747894" cy="4424940"/>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AEE19B-8E16-45C8-9557-7F80485DBA63}" type="datetimeFigureOut">
              <a:rPr lang="fr-FR" smtClean="0"/>
              <a:pPr/>
              <a:t>29/02/2020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4F3975-D454-44A2-81CB-28E2600CDC39}" type="slidenum">
              <a:rPr lang="fr-FR" smtClean="0"/>
              <a:pPr/>
              <a:t>‹N°›</a:t>
            </a:fld>
            <a:endParaRPr lang="fr-FR"/>
          </a:p>
        </p:txBody>
      </p:sp>
    </p:spTree>
    <p:extLst>
      <p:ext uri="{BB962C8B-B14F-4D97-AF65-F5344CB8AC3E}">
        <p14:creationId xmlns="" xmlns:p14="http://schemas.microsoft.com/office/powerpoint/2010/main" val="585701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94F3975-D454-44A2-81CB-28E2600CDC39}" type="slidenum">
              <a:rPr lang="fr-FR" smtClean="0"/>
              <a:pPr/>
              <a:t>3</a:t>
            </a:fld>
            <a:endParaRPr lang="fr-FR" dirty="0"/>
          </a:p>
        </p:txBody>
      </p:sp>
    </p:spTree>
    <p:extLst>
      <p:ext uri="{BB962C8B-B14F-4D97-AF65-F5344CB8AC3E}">
        <p14:creationId xmlns="" xmlns:p14="http://schemas.microsoft.com/office/powerpoint/2010/main" val="2411422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94F3975-D454-44A2-81CB-28E2600CDC39}" type="slidenum">
              <a:rPr lang="fr-FR" smtClean="0"/>
              <a:pPr/>
              <a:t>4</a:t>
            </a:fld>
            <a:endParaRPr lang="fr-FR" dirty="0"/>
          </a:p>
        </p:txBody>
      </p:sp>
    </p:spTree>
    <p:extLst>
      <p:ext uri="{BB962C8B-B14F-4D97-AF65-F5344CB8AC3E}">
        <p14:creationId xmlns="" xmlns:p14="http://schemas.microsoft.com/office/powerpoint/2010/main" val="2563202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94F3975-D454-44A2-81CB-28E2600CDC39}" type="slidenum">
              <a:rPr lang="fr-FR" smtClean="0"/>
              <a:pPr/>
              <a:t>7</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94F3975-D454-44A2-81CB-28E2600CDC39}" type="slidenum">
              <a:rPr lang="fr-FR" smtClean="0"/>
              <a:pPr/>
              <a:t>9</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94F3975-D454-44A2-81CB-28E2600CDC39}" type="slidenum">
              <a:rPr lang="fr-FR" smtClean="0"/>
              <a:pPr/>
              <a:t>20</a:t>
            </a:fld>
            <a:endParaRPr lang="fr-FR" dirty="0"/>
          </a:p>
        </p:txBody>
      </p:sp>
    </p:spTree>
    <p:extLst>
      <p:ext uri="{BB962C8B-B14F-4D97-AF65-F5344CB8AC3E}">
        <p14:creationId xmlns="" xmlns:p14="http://schemas.microsoft.com/office/powerpoint/2010/main" val="2411422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94F3975-D454-44A2-81CB-28E2600CDC39}" type="slidenum">
              <a:rPr lang="fr-FR" smtClean="0"/>
              <a:pPr/>
              <a:t>21</a:t>
            </a:fld>
            <a:endParaRPr lang="fr-FR" dirty="0"/>
          </a:p>
        </p:txBody>
      </p:sp>
    </p:spTree>
    <p:extLst>
      <p:ext uri="{BB962C8B-B14F-4D97-AF65-F5344CB8AC3E}">
        <p14:creationId xmlns="" xmlns:p14="http://schemas.microsoft.com/office/powerpoint/2010/main" val="2563202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2"/>
      </p:bgRef>
    </p:bg>
    <p:spTree>
      <p:nvGrpSpPr>
        <p:cNvPr id="1" name=""/>
        <p:cNvGrpSpPr/>
        <p:nvPr/>
      </p:nvGrpSpPr>
      <p:grpSpPr>
        <a:xfrm>
          <a:off x="0" y="0"/>
          <a:ext cx="0" cy="0"/>
          <a:chOff x="0" y="0"/>
          <a:chExt cx="0" cy="0"/>
        </a:xfrm>
      </p:grpSpPr>
      <p:sp>
        <p:nvSpPr>
          <p:cNvPr id="7" name="Forme libre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orme libre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r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AA309A6D-C09C-4548-B29A-6CF363A7E532}" type="datetimeFigureOut">
              <a:rPr lang="fr-FR" smtClean="0"/>
              <a:pPr/>
              <a:t>29/02/2020</a:t>
            </a:fld>
            <a:endParaRPr lang="fr-BE"/>
          </a:p>
        </p:txBody>
      </p:sp>
      <p:sp>
        <p:nvSpPr>
          <p:cNvPr id="19" name="Espace réservé du pied de page 18"/>
          <p:cNvSpPr>
            <a:spLocks noGrp="1"/>
          </p:cNvSpPr>
          <p:nvPr>
            <p:ph type="ftr" sz="quarter" idx="11"/>
          </p:nvPr>
        </p:nvSpPr>
        <p:spPr/>
        <p:txBody>
          <a:bodyPr/>
          <a:lstStyle/>
          <a:p>
            <a:endParaRPr lang="fr-BE"/>
          </a:p>
        </p:txBody>
      </p:sp>
      <p:sp>
        <p:nvSpPr>
          <p:cNvPr id="27" name="Espace réservé du numéro de diapositive 26"/>
          <p:cNvSpPr>
            <a:spLocks noGrp="1"/>
          </p:cNvSpPr>
          <p:nvPr>
            <p:ph type="sldNum" sz="quarter" idx="12"/>
          </p:nvPr>
        </p:nvSpPr>
        <p:spPr/>
        <p:txBody>
          <a:bodyPr/>
          <a:lstStyle/>
          <a:p>
            <a:fld id="{CF4668DC-857F-487D-BFFA-8C0CA5037977}" type="slidenum">
              <a:rPr lang="fr-BE" smtClean="0"/>
              <a:pPr/>
              <a:t>‹N°›</a:t>
            </a:fld>
            <a:endParaRPr lang="fr-BE"/>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29/02/2020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29/02/2020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a:lvl1p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29/02/2020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2">
        <a:schemeClr val="bg2"/>
      </p:bgRef>
    </p:bg>
    <p:spTree>
      <p:nvGrpSpPr>
        <p:cNvPr id="1" name=""/>
        <p:cNvGrpSpPr/>
        <p:nvPr/>
      </p:nvGrpSpPr>
      <p:grpSpPr>
        <a:xfrm>
          <a:off x="0" y="0"/>
          <a:ext cx="0" cy="0"/>
          <a:chOff x="0" y="0"/>
          <a:chExt cx="0" cy="0"/>
        </a:xfrm>
      </p:grpSpPr>
      <p:sp>
        <p:nvSpPr>
          <p:cNvPr id="7" name="Forme libre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orme libre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r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29/02/2020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29/02/2020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AA309A6D-C09C-4548-B29A-6CF363A7E532}" type="datetimeFigureOut">
              <a:rPr lang="fr-FR" smtClean="0"/>
              <a:pPr/>
              <a:t>29/02/2020</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320"/>
            <a:ext cx="7470648" cy="1143000"/>
          </a:xfrm>
        </p:spPr>
        <p:txBody>
          <a:bodyPr anchor="ctr"/>
          <a:lstStyle>
            <a:lvl1pPr algn="l">
              <a:defRPr sz="4600"/>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AA309A6D-C09C-4548-B29A-6CF363A7E532}" type="datetimeFigureOut">
              <a:rPr lang="fr-FR" smtClean="0"/>
              <a:pPr/>
              <a:t>29/02/2020</a:t>
            </a:fld>
            <a:endParaRPr lang="fr-BE"/>
          </a:p>
        </p:txBody>
      </p:sp>
      <p:sp>
        <p:nvSpPr>
          <p:cNvPr id="8" name="Espace réservé du numéro de diapositive 7"/>
          <p:cNvSpPr>
            <a:spLocks noGrp="1"/>
          </p:cNvSpPr>
          <p:nvPr>
            <p:ph type="sldNum" sz="quarter" idx="11"/>
          </p:nvPr>
        </p:nvSpPr>
        <p:spPr/>
        <p:txBody>
          <a:bodyPr/>
          <a:lstStyle/>
          <a:p>
            <a:fld id="{CF4668DC-857F-487D-BFFA-8C0CA5037977}" type="slidenum">
              <a:rPr lang="fr-BE" smtClean="0"/>
              <a:pPr/>
              <a:t>‹N°›</a:t>
            </a:fld>
            <a:endParaRPr lang="fr-BE"/>
          </a:p>
        </p:txBody>
      </p:sp>
      <p:sp>
        <p:nvSpPr>
          <p:cNvPr id="9" name="Espace réservé du pied de page 8"/>
          <p:cNvSpPr>
            <a:spLocks noGrp="1"/>
          </p:cNvSpPr>
          <p:nvPr>
            <p:ph type="ftr" sz="quarter" idx="12"/>
          </p:nvPr>
        </p:nvSpPr>
        <p:spPr/>
        <p:txBody>
          <a:bodyPr/>
          <a:lstStyle/>
          <a:p>
            <a:endParaRPr lang="fr-BE"/>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29/02/2020</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29/02/2020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a:xfrm>
            <a:off x="8156448" y="6422064"/>
            <a:ext cx="762000" cy="365125"/>
          </a:xfrm>
        </p:spPr>
        <p:txBody>
          <a:bodyPr/>
          <a:lstStyle/>
          <a:p>
            <a:fld id="{CF4668DC-857F-487D-BFFA-8C0CA5037977}" type="slidenum">
              <a:rPr lang="fr-BE" smtClean="0"/>
              <a:pPr/>
              <a:t>‹N°›</a:t>
            </a:fld>
            <a:endParaRPr lang="fr-BE"/>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a:xfrm>
            <a:off x="457200" y="6422064"/>
            <a:ext cx="2133600" cy="365125"/>
          </a:xfrm>
        </p:spPr>
        <p:txBody>
          <a:bodyPr/>
          <a:lstStyle/>
          <a:p>
            <a:fld id="{AA309A6D-C09C-4548-B29A-6CF363A7E532}" type="datetimeFigureOut">
              <a:rPr lang="fr-FR" smtClean="0"/>
              <a:pPr/>
              <a:t>29/02/2020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orme libre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orme libre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Espace réservé du titre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AA309A6D-C09C-4548-B29A-6CF363A7E532}" type="datetimeFigureOut">
              <a:rPr lang="fr-FR" smtClean="0"/>
              <a:pPr/>
              <a:t>29/02/2020</a:t>
            </a:fld>
            <a:endParaRPr lang="fr-BE"/>
          </a:p>
        </p:txBody>
      </p:sp>
      <p:sp>
        <p:nvSpPr>
          <p:cNvPr id="22" name="Espace réservé du pied de page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fr-BE"/>
          </a:p>
        </p:txBody>
      </p:sp>
      <p:sp>
        <p:nvSpPr>
          <p:cNvPr id="18" name="Espace réservé du numéro de diapositive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CF4668DC-857F-487D-BFFA-8C0CA5037977}" type="slidenum">
              <a:rPr lang="fr-BE" smtClean="0"/>
              <a:pPr/>
              <a:t>‹N°›</a:t>
            </a:fld>
            <a:endParaRPr lang="fr-BE"/>
          </a:p>
        </p:txBody>
      </p:sp>
    </p:spTree>
  </p:cSld>
  <p:clrMap bg1="dk1" tx1="lt1" bg2="dk2" tx2="lt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 id="2147484349" r:id="rId5"/>
    <p:sldLayoutId id="2147484350" r:id="rId6"/>
    <p:sldLayoutId id="2147484351" r:id="rId7"/>
    <p:sldLayoutId id="2147484352" r:id="rId8"/>
    <p:sldLayoutId id="2147484353" r:id="rId9"/>
    <p:sldLayoutId id="2147484354" r:id="rId10"/>
    <p:sldLayoutId id="2147484355" r:id="rId11"/>
  </p:sldLayoutIdLst>
  <p:transition/>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 Id="rId9" Type="http://schemas.microsoft.com/office/2007/relationships/diagramDrawing" Target="../diagrams/drawing11.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microsoft.com/office/2007/relationships/diagramDrawing" Target="../diagrams/drawing6.xml"/><Relationship Id="rId11" Type="http://schemas.microsoft.com/office/2007/relationships/diagramDrawing" Target="../diagrams/drawing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3" descr="G:\bhkqjb.gif"/>
          <p:cNvPicPr>
            <a:picLocks noChangeAspect="1" noChangeArrowheads="1" noCrop="1"/>
          </p:cNvPicPr>
          <p:nvPr/>
        </p:nvPicPr>
        <p:blipFill>
          <a:blip r:embed="rId2" cstate="print"/>
          <a:stretch>
            <a:fillRect/>
          </a:stretch>
        </p:blipFill>
        <p:spPr bwMode="auto">
          <a:xfrm>
            <a:off x="0" y="0"/>
            <a:ext cx="9144000" cy="7072338"/>
          </a:xfrm>
          <a:prstGeom prst="rect">
            <a:avLst/>
          </a:prstGeom>
          <a:noFill/>
          <a:extLst>
            <a:ext uri="{909E8E84-426E-40DD-AFC4-6F175D3DCCD1}">
              <a14:hiddenFill xmlns="" xmlns:a14="http://schemas.microsoft.com/office/drawing/2010/main">
                <a:solidFill>
                  <a:srgbClr val="FFFFFF"/>
                </a:solidFill>
              </a14:hiddenFill>
            </a:ext>
          </a:extLst>
        </p:spPr>
      </p:pic>
      <p:sp>
        <p:nvSpPr>
          <p:cNvPr id="7" name="Étoile à 5 branches 6"/>
          <p:cNvSpPr/>
          <p:nvPr/>
        </p:nvSpPr>
        <p:spPr>
          <a:xfrm>
            <a:off x="500034" y="3929066"/>
            <a:ext cx="571504" cy="107157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accent1">
                  <a:lumMod val="75000"/>
                </a:schemeClr>
              </a:solidFill>
            </a:endParaRPr>
          </a:p>
        </p:txBody>
      </p:sp>
    </p:spTree>
    <p:extLst>
      <p:ext uri="{BB962C8B-B14F-4D97-AF65-F5344CB8AC3E}">
        <p14:creationId xmlns="" xmlns:p14="http://schemas.microsoft.com/office/powerpoint/2010/main" val="373617198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428728" y="142876"/>
            <a:ext cx="7358114" cy="2786058"/>
            <a:chOff x="2285984" y="3429000"/>
            <a:chExt cx="6643734" cy="2500330"/>
          </a:xfrm>
        </p:grpSpPr>
        <p:sp>
          <p:nvSpPr>
            <p:cNvPr id="5" name="Nuage 4"/>
            <p:cNvSpPr/>
            <p:nvPr/>
          </p:nvSpPr>
          <p:spPr>
            <a:xfrm>
              <a:off x="2285984" y="3500438"/>
              <a:ext cx="4286280" cy="2428892"/>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ar-DZ" dirty="0" smtClean="0">
                  <a:solidFill>
                    <a:schemeClr val="bg1"/>
                  </a:solidFill>
                  <a:effectLst>
                    <a:outerShdw blurRad="38100" dist="38100" dir="2700000" algn="tl">
                      <a:srgbClr val="000000">
                        <a:alpha val="43137"/>
                      </a:srgbClr>
                    </a:outerShdw>
                  </a:effectLst>
                  <a:latin typeface="Simplified Arabic" pitchFamily="18" charset="-78"/>
                  <a:cs typeface="Simplified Arabic" pitchFamily="18" charset="-78"/>
                </a:rPr>
                <a:t>تعريف مخاطر أسعار الصرف بأنها المخـاطر الناجمـة عـن تقلبات أسعار صرف العملات التي تؤثر على موجودات هذه البنوك مـن العمـلات الأجنبيـة بانخفاض قيمتهـا أو على مطلوبات هذه البنوك من العملات الأجنبية بزيادة  أسعارها</a:t>
              </a:r>
              <a:endParaRPr lang="fr-FR" dirty="0">
                <a:effectLst>
                  <a:outerShdw blurRad="38100" dist="38100" dir="2700000" algn="tl">
                    <a:srgbClr val="000000">
                      <a:alpha val="43137"/>
                    </a:srgbClr>
                  </a:outerShdw>
                </a:effectLst>
              </a:endParaRPr>
            </a:p>
          </p:txBody>
        </p:sp>
        <p:sp>
          <p:nvSpPr>
            <p:cNvPr id="6" name="Rectangle à coins arrondis 5"/>
            <p:cNvSpPr/>
            <p:nvPr/>
          </p:nvSpPr>
          <p:spPr>
            <a:xfrm>
              <a:off x="7286644" y="3429000"/>
              <a:ext cx="1643074" cy="78581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lvl="0" algn="ctr" defTabSz="488950" rtl="1">
                <a:lnSpc>
                  <a:spcPct val="90000"/>
                </a:lnSpc>
                <a:spcBef>
                  <a:spcPct val="0"/>
                </a:spcBef>
                <a:spcAft>
                  <a:spcPct val="35000"/>
                </a:spcAft>
              </a:pPr>
              <a:r>
                <a:rPr lang="ar-DZ" b="1" dirty="0" smtClean="0">
                  <a:latin typeface="Simplified Arabic" pitchFamily="18" charset="-78"/>
                  <a:cs typeface="Simplified Arabic" pitchFamily="18" charset="-78"/>
                </a:rPr>
                <a:t>مخاطر أسعار الصرف </a:t>
              </a:r>
              <a:endParaRPr lang="fr-FR" b="1" dirty="0">
                <a:solidFill>
                  <a:srgbClr val="C00000"/>
                </a:solidFill>
                <a:latin typeface="Simplified Arabic" pitchFamily="18" charset="-78"/>
                <a:cs typeface="Simplified Arabic" pitchFamily="18" charset="-78"/>
              </a:endParaRPr>
            </a:p>
          </p:txBody>
        </p:sp>
        <p:sp>
          <p:nvSpPr>
            <p:cNvPr id="7" name="Ellipse 6"/>
            <p:cNvSpPr/>
            <p:nvPr/>
          </p:nvSpPr>
          <p:spPr>
            <a:xfrm>
              <a:off x="6429388" y="3714752"/>
              <a:ext cx="285752" cy="428628"/>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sp>
          <p:nvSpPr>
            <p:cNvPr id="8" name="Ellipse 7"/>
            <p:cNvSpPr/>
            <p:nvPr/>
          </p:nvSpPr>
          <p:spPr>
            <a:xfrm>
              <a:off x="6786578" y="3571876"/>
              <a:ext cx="142876" cy="285752"/>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sp>
          <p:nvSpPr>
            <p:cNvPr id="9" name="Ellipse 8"/>
            <p:cNvSpPr/>
            <p:nvPr/>
          </p:nvSpPr>
          <p:spPr>
            <a:xfrm>
              <a:off x="7072330" y="3571876"/>
              <a:ext cx="71438" cy="214314"/>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grpSp>
      <p:sp>
        <p:nvSpPr>
          <p:cNvPr id="10" name="Rectangle 9"/>
          <p:cNvSpPr/>
          <p:nvPr/>
        </p:nvSpPr>
        <p:spPr>
          <a:xfrm>
            <a:off x="2286000" y="2690336"/>
            <a:ext cx="4572000" cy="369332"/>
          </a:xfrm>
          <a:prstGeom prst="rect">
            <a:avLst/>
          </a:prstGeom>
        </p:spPr>
        <p:txBody>
          <a:bodyPr>
            <a:spAutoFit/>
          </a:bodyPr>
          <a:lstStyle/>
          <a:p>
            <a:r>
              <a:rPr lang="ar-DZ" dirty="0" smtClean="0">
                <a:solidFill>
                  <a:schemeClr val="bg1"/>
                </a:solidFill>
                <a:latin typeface="Simplified Arabic" pitchFamily="18" charset="-78"/>
                <a:cs typeface="Simplified Arabic" pitchFamily="18" charset="-78"/>
              </a:rPr>
              <a:t>.</a:t>
            </a:r>
            <a:endParaRPr lang="fr-FR" dirty="0"/>
          </a:p>
        </p:txBody>
      </p:sp>
      <p:grpSp>
        <p:nvGrpSpPr>
          <p:cNvPr id="11" name="Groupe 10"/>
          <p:cNvGrpSpPr/>
          <p:nvPr/>
        </p:nvGrpSpPr>
        <p:grpSpPr>
          <a:xfrm>
            <a:off x="1500166" y="3357562"/>
            <a:ext cx="7358114" cy="2786058"/>
            <a:chOff x="2285984" y="3429000"/>
            <a:chExt cx="6643734" cy="2500330"/>
          </a:xfrm>
        </p:grpSpPr>
        <p:sp>
          <p:nvSpPr>
            <p:cNvPr id="12" name="Nuage 11"/>
            <p:cNvSpPr/>
            <p:nvPr/>
          </p:nvSpPr>
          <p:spPr>
            <a:xfrm>
              <a:off x="2285984" y="3500438"/>
              <a:ext cx="4286280" cy="2428892"/>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ar-DZ" dirty="0" smtClean="0">
                  <a:solidFill>
                    <a:schemeClr val="bg1"/>
                  </a:solidFill>
                  <a:effectLst>
                    <a:outerShdw blurRad="38100" dist="38100" dir="2700000" algn="tl">
                      <a:srgbClr val="000000">
                        <a:alpha val="43137"/>
                      </a:srgbClr>
                    </a:outerShdw>
                  </a:effectLst>
                  <a:latin typeface="Simplified Arabic" pitchFamily="18" charset="-78"/>
                  <a:cs typeface="Simplified Arabic" pitchFamily="18" charset="-78"/>
                </a:rPr>
                <a:t>هـــي المخـــاطر الناتجـــة عـــن انخفاض القيمـــة الحقيقيـــة للموجـــودات والأصـول الاستثمارية بسـبب انخفاض قوتهـا الشـرائية ويمكـن التعبيـر عنهـا بأنهـا المخـاطر الناشـئة عـن زيـادة الكلفة بسبب التغيرات في المستوى العام للأسعار.</a:t>
              </a:r>
              <a:endParaRPr lang="fr-FR" dirty="0">
                <a:effectLst>
                  <a:outerShdw blurRad="38100" dist="38100" dir="2700000" algn="tl">
                    <a:srgbClr val="000000">
                      <a:alpha val="43137"/>
                    </a:srgbClr>
                  </a:outerShdw>
                </a:effectLst>
              </a:endParaRPr>
            </a:p>
          </p:txBody>
        </p:sp>
        <p:sp>
          <p:nvSpPr>
            <p:cNvPr id="13" name="Rectangle à coins arrondis 12"/>
            <p:cNvSpPr/>
            <p:nvPr/>
          </p:nvSpPr>
          <p:spPr>
            <a:xfrm>
              <a:off x="7286644" y="3429000"/>
              <a:ext cx="1643074" cy="78581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lvl="0" algn="ctr" defTabSz="488950" rtl="1">
                <a:lnSpc>
                  <a:spcPct val="90000"/>
                </a:lnSpc>
                <a:spcBef>
                  <a:spcPct val="0"/>
                </a:spcBef>
                <a:spcAft>
                  <a:spcPct val="35000"/>
                </a:spcAft>
              </a:pPr>
              <a:r>
                <a:rPr lang="ar-DZ" b="1" dirty="0" smtClean="0">
                  <a:latin typeface="Simplified Arabic" pitchFamily="18" charset="-78"/>
                  <a:cs typeface="Simplified Arabic" pitchFamily="18" charset="-78"/>
                </a:rPr>
                <a:t>مخـــاطر التضـــخم والكســـاد </a:t>
              </a:r>
              <a:r>
                <a:rPr lang="ar-DZ" b="1" dirty="0" smtClean="0">
                  <a:solidFill>
                    <a:srgbClr val="C00000"/>
                  </a:solidFill>
                  <a:latin typeface="Simplified Arabic" pitchFamily="18" charset="-78"/>
                  <a:cs typeface="Simplified Arabic" pitchFamily="18" charset="-78"/>
                </a:rPr>
                <a:t>(1)</a:t>
              </a:r>
              <a:endParaRPr lang="fr-FR" b="1" dirty="0">
                <a:solidFill>
                  <a:srgbClr val="C00000"/>
                </a:solidFill>
                <a:latin typeface="Simplified Arabic" pitchFamily="18" charset="-78"/>
                <a:cs typeface="Simplified Arabic" pitchFamily="18" charset="-78"/>
              </a:endParaRPr>
            </a:p>
          </p:txBody>
        </p:sp>
        <p:sp>
          <p:nvSpPr>
            <p:cNvPr id="14" name="Ellipse 13"/>
            <p:cNvSpPr/>
            <p:nvPr/>
          </p:nvSpPr>
          <p:spPr>
            <a:xfrm>
              <a:off x="6429388" y="3714752"/>
              <a:ext cx="285752" cy="428628"/>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sp>
          <p:nvSpPr>
            <p:cNvPr id="15" name="Ellipse 14"/>
            <p:cNvSpPr/>
            <p:nvPr/>
          </p:nvSpPr>
          <p:spPr>
            <a:xfrm>
              <a:off x="6786578" y="3571876"/>
              <a:ext cx="142876" cy="285752"/>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sp>
          <p:nvSpPr>
            <p:cNvPr id="16" name="Ellipse 15"/>
            <p:cNvSpPr/>
            <p:nvPr/>
          </p:nvSpPr>
          <p:spPr>
            <a:xfrm>
              <a:off x="7072330" y="3571876"/>
              <a:ext cx="71438" cy="214314"/>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grpSp>
      <p:sp>
        <p:nvSpPr>
          <p:cNvPr id="17" name="Rectangle 16"/>
          <p:cNvSpPr/>
          <p:nvPr/>
        </p:nvSpPr>
        <p:spPr>
          <a:xfrm>
            <a:off x="2438400" y="5917188"/>
            <a:ext cx="4572000" cy="369332"/>
          </a:xfrm>
          <a:prstGeom prst="rect">
            <a:avLst/>
          </a:prstGeom>
        </p:spPr>
        <p:txBody>
          <a:bodyPr>
            <a:spAutoFit/>
          </a:bodyPr>
          <a:lstStyle/>
          <a:p>
            <a:r>
              <a:rPr lang="ar-DZ" dirty="0" smtClean="0">
                <a:solidFill>
                  <a:schemeClr val="bg1"/>
                </a:solidFill>
                <a:latin typeface="Simplified Arabic" pitchFamily="18" charset="-78"/>
                <a:cs typeface="Simplified Arabic" pitchFamily="18" charset="-78"/>
              </a:rPr>
              <a:t>.</a:t>
            </a:r>
            <a:endParaRPr lang="fr-FR" dirty="0"/>
          </a:p>
        </p:txBody>
      </p:sp>
      <p:cxnSp>
        <p:nvCxnSpPr>
          <p:cNvPr id="27" name="Connecteur droit 26"/>
          <p:cNvCxnSpPr/>
          <p:nvPr/>
        </p:nvCxnSpPr>
        <p:spPr>
          <a:xfrm rot="10800000">
            <a:off x="6072198" y="5857892"/>
            <a:ext cx="3071802" cy="1588"/>
          </a:xfrm>
          <a:prstGeom prst="line">
            <a:avLst/>
          </a:prstGeom>
        </p:spPr>
        <p:style>
          <a:lnRef idx="2">
            <a:schemeClr val="accent2"/>
          </a:lnRef>
          <a:fillRef idx="0">
            <a:schemeClr val="accent2"/>
          </a:fillRef>
          <a:effectRef idx="1">
            <a:schemeClr val="accent2"/>
          </a:effectRef>
          <a:fontRef idx="minor">
            <a:schemeClr val="tx1"/>
          </a:fontRef>
        </p:style>
      </p:cxnSp>
      <p:sp>
        <p:nvSpPr>
          <p:cNvPr id="28" name="Rectangle 27"/>
          <p:cNvSpPr/>
          <p:nvPr/>
        </p:nvSpPr>
        <p:spPr>
          <a:xfrm>
            <a:off x="5355518" y="6072206"/>
            <a:ext cx="3421129" cy="369332"/>
          </a:xfrm>
          <a:prstGeom prst="rect">
            <a:avLst/>
          </a:prstGeom>
        </p:spPr>
        <p:txBody>
          <a:bodyPr wrap="none">
            <a:spAutoFit/>
          </a:bodyPr>
          <a:lstStyle/>
          <a:p>
            <a:pPr algn="r" rtl="1"/>
            <a:r>
              <a:rPr lang="ar-DZ" dirty="0" smtClean="0">
                <a:latin typeface="Simplified Arabic" pitchFamily="18" charset="-78"/>
                <a:cs typeface="Simplified Arabic" pitchFamily="18" charset="-78"/>
              </a:rPr>
              <a:t> 1. مفلح عقل ، مرجع سبق ذكره ،ص262.</a:t>
            </a:r>
            <a:endParaRPr lang="fr-FR" dirty="0">
              <a:latin typeface="Simplified Arabic" pitchFamily="18" charset="-78"/>
              <a:cs typeface="Simplified Arabic" pitchFamily="18" charset="-78"/>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à coins arrondis 6"/>
          <p:cNvSpPr/>
          <p:nvPr/>
        </p:nvSpPr>
        <p:spPr>
          <a:xfrm>
            <a:off x="3428992" y="214290"/>
            <a:ext cx="2605567"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lvl="0" algn="ctr" defTabSz="488950" rtl="1">
              <a:lnSpc>
                <a:spcPct val="90000"/>
              </a:lnSpc>
              <a:spcBef>
                <a:spcPct val="0"/>
              </a:spcBef>
              <a:spcAft>
                <a:spcPct val="35000"/>
              </a:spcAft>
            </a:pPr>
            <a:r>
              <a:rPr lang="ar-SA" sz="2400" dirty="0" smtClean="0">
                <a:solidFill>
                  <a:schemeClr val="bg1"/>
                </a:solidFill>
                <a:latin typeface="Simplified Arabic" pitchFamily="18" charset="-78"/>
                <a:ea typeface="SimHei" pitchFamily="49" charset="-122"/>
                <a:cs typeface="Simplified Arabic" pitchFamily="18" charset="-78"/>
              </a:rPr>
              <a:t>مخاطر أخرى</a:t>
            </a:r>
            <a:r>
              <a:rPr lang="fr-FR" sz="2400" dirty="0" smtClean="0">
                <a:solidFill>
                  <a:schemeClr val="bg1"/>
                </a:solidFill>
                <a:latin typeface="Simplified Arabic" pitchFamily="18" charset="-78"/>
                <a:ea typeface="SimHei" pitchFamily="49" charset="-122"/>
                <a:cs typeface="Simplified Arabic" pitchFamily="18" charset="-78"/>
              </a:rPr>
              <a:t> </a:t>
            </a:r>
            <a:r>
              <a:rPr lang="ar-DZ" b="1" dirty="0" smtClean="0">
                <a:solidFill>
                  <a:srgbClr val="C00000"/>
                </a:solidFill>
                <a:latin typeface="Simplified Arabic" pitchFamily="18" charset="-78"/>
                <a:cs typeface="Simplified Arabic" pitchFamily="18" charset="-78"/>
              </a:rPr>
              <a:t>(1)</a:t>
            </a:r>
            <a:endParaRPr lang="fr-FR" b="1" dirty="0">
              <a:solidFill>
                <a:srgbClr val="C00000"/>
              </a:solidFill>
              <a:latin typeface="Simplified Arabic" pitchFamily="18" charset="-78"/>
              <a:cs typeface="Simplified Arabic" pitchFamily="18" charset="-78"/>
            </a:endParaRPr>
          </a:p>
        </p:txBody>
      </p:sp>
      <p:sp>
        <p:nvSpPr>
          <p:cNvPr id="8" name="Ellipse 7"/>
          <p:cNvSpPr/>
          <p:nvPr/>
        </p:nvSpPr>
        <p:spPr>
          <a:xfrm>
            <a:off x="1285852" y="500042"/>
            <a:ext cx="602230" cy="35719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sp>
        <p:nvSpPr>
          <p:cNvPr id="9" name="Ellipse 8"/>
          <p:cNvSpPr/>
          <p:nvPr/>
        </p:nvSpPr>
        <p:spPr>
          <a:xfrm>
            <a:off x="2143108" y="357166"/>
            <a:ext cx="372553" cy="285752"/>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sp>
        <p:nvSpPr>
          <p:cNvPr id="10" name="Ellipse 9"/>
          <p:cNvSpPr/>
          <p:nvPr/>
        </p:nvSpPr>
        <p:spPr>
          <a:xfrm>
            <a:off x="2857488" y="357166"/>
            <a:ext cx="293434" cy="214314"/>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sp>
        <p:nvSpPr>
          <p:cNvPr id="11" name="Rectangle à coins arrondis 10"/>
          <p:cNvSpPr/>
          <p:nvPr/>
        </p:nvSpPr>
        <p:spPr>
          <a:xfrm>
            <a:off x="214282" y="928670"/>
            <a:ext cx="2643206" cy="307183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ar-SA" b="1" dirty="0" smtClean="0">
                <a:solidFill>
                  <a:schemeClr val="bg1"/>
                </a:solidFill>
                <a:effectLst>
                  <a:outerShdw blurRad="38100" dist="38100" dir="2700000" algn="tl">
                    <a:srgbClr val="000000">
                      <a:alpha val="43137"/>
                    </a:srgbClr>
                  </a:outerShdw>
                </a:effectLst>
                <a:latin typeface="Simplified Arabic" pitchFamily="18" charset="-78"/>
                <a:cs typeface="Simplified Arabic" pitchFamily="18" charset="-78"/>
              </a:rPr>
              <a:t>المخــاطر الإســتراتيجية</a:t>
            </a:r>
            <a:r>
              <a:rPr lang="fr-FR" b="1" dirty="0" smtClean="0">
                <a:solidFill>
                  <a:schemeClr val="bg1"/>
                </a:solidFill>
                <a:effectLst>
                  <a:outerShdw blurRad="38100" dist="38100" dir="2700000" algn="tl">
                    <a:srgbClr val="000000">
                      <a:alpha val="43137"/>
                    </a:srgbClr>
                  </a:outerShdw>
                </a:effectLst>
                <a:latin typeface="Simplified Arabic" pitchFamily="18" charset="-78"/>
                <a:cs typeface="Simplified Arabic" pitchFamily="18" charset="-78"/>
              </a:rPr>
              <a:t>: </a:t>
            </a:r>
            <a:r>
              <a:rPr lang="ar-SA" dirty="0" smtClean="0">
                <a:effectLst>
                  <a:outerShdw blurRad="38100" dist="38100" dir="2700000" algn="tl">
                    <a:srgbClr val="000000">
                      <a:alpha val="43137"/>
                    </a:srgbClr>
                  </a:outerShdw>
                </a:effectLst>
                <a:latin typeface="Simplified Arabic" pitchFamily="18" charset="-78"/>
                <a:cs typeface="Simplified Arabic" pitchFamily="18" charset="-78"/>
              </a:rPr>
              <a:t>هــي تنشــأ نتيجــة لغيــاب</a:t>
            </a:r>
            <a:r>
              <a:rPr lang="ar-DZ" dirty="0" smtClean="0">
                <a:effectLst>
                  <a:outerShdw blurRad="38100" dist="38100" dir="2700000" algn="tl">
                    <a:srgbClr val="000000">
                      <a:alpha val="43137"/>
                    </a:srgbClr>
                  </a:outerShdw>
                </a:effectLst>
                <a:latin typeface="Simplified Arabic" pitchFamily="18" charset="-78"/>
                <a:cs typeface="Simplified Arabic" pitchFamily="18" charset="-78"/>
              </a:rPr>
              <a:t> </a:t>
            </a:r>
            <a:r>
              <a:rPr lang="ar-SA" dirty="0" smtClean="0">
                <a:effectLst>
                  <a:outerShdw blurRad="38100" dist="38100" dir="2700000" algn="tl">
                    <a:srgbClr val="000000">
                      <a:alpha val="43137"/>
                    </a:srgbClr>
                  </a:outerShdw>
                </a:effectLst>
                <a:latin typeface="Simplified Arabic" pitchFamily="18" charset="-78"/>
                <a:cs typeface="Simplified Arabic" pitchFamily="18" charset="-78"/>
              </a:rPr>
              <a:t>إســتراتيجية</a:t>
            </a:r>
            <a:r>
              <a:rPr lang="ar-DZ" dirty="0" smtClean="0">
                <a:effectLst>
                  <a:outerShdw blurRad="38100" dist="38100" dir="2700000" algn="tl">
                    <a:srgbClr val="000000">
                      <a:alpha val="43137"/>
                    </a:srgbClr>
                  </a:outerShdw>
                </a:effectLst>
                <a:latin typeface="Simplified Arabic" pitchFamily="18" charset="-78"/>
                <a:cs typeface="Simplified Arabic" pitchFamily="18" charset="-78"/>
              </a:rPr>
              <a:t> </a:t>
            </a:r>
            <a:r>
              <a:rPr lang="ar-SA" dirty="0" smtClean="0">
                <a:effectLst>
                  <a:outerShdw blurRad="38100" dist="38100" dir="2700000" algn="tl">
                    <a:srgbClr val="000000">
                      <a:alpha val="43137"/>
                    </a:srgbClr>
                  </a:outerShdw>
                </a:effectLst>
                <a:latin typeface="Simplified Arabic" pitchFamily="18" charset="-78"/>
                <a:cs typeface="Simplified Arabic" pitchFamily="18" charset="-78"/>
              </a:rPr>
              <a:t>مناســبة للبنــك </a:t>
            </a:r>
            <a:r>
              <a:rPr lang="ar-DZ" dirty="0" smtClean="0">
                <a:effectLst>
                  <a:outerShdw blurRad="38100" dist="38100" dir="2700000" algn="tl">
                    <a:srgbClr val="000000">
                      <a:alpha val="43137"/>
                    </a:srgbClr>
                  </a:outerShdw>
                </a:effectLst>
                <a:latin typeface="Simplified Arabic" pitchFamily="18" charset="-78"/>
                <a:cs typeface="Simplified Arabic" pitchFamily="18" charset="-78"/>
              </a:rPr>
              <a:t>، </a:t>
            </a:r>
            <a:r>
              <a:rPr lang="ar-SA" dirty="0" smtClean="0">
                <a:effectLst>
                  <a:outerShdw blurRad="38100" dist="38100" dir="2700000" algn="tl">
                    <a:srgbClr val="000000">
                      <a:alpha val="43137"/>
                    </a:srgbClr>
                  </a:outerShdw>
                </a:effectLst>
                <a:latin typeface="Simplified Arabic" pitchFamily="18" charset="-78"/>
                <a:cs typeface="Simplified Arabic" pitchFamily="18" charset="-78"/>
              </a:rPr>
              <a:t>ويقصــد</a:t>
            </a:r>
            <a:r>
              <a:rPr lang="ar-DZ" dirty="0" smtClean="0">
                <a:effectLst>
                  <a:outerShdw blurRad="38100" dist="38100" dir="2700000" algn="tl">
                    <a:srgbClr val="000000">
                      <a:alpha val="43137"/>
                    </a:srgbClr>
                  </a:outerShdw>
                </a:effectLst>
                <a:latin typeface="Simplified Arabic" pitchFamily="18" charset="-78"/>
                <a:cs typeface="Simplified Arabic" pitchFamily="18" charset="-78"/>
              </a:rPr>
              <a:t> </a:t>
            </a:r>
            <a:r>
              <a:rPr lang="ar-SA" dirty="0" smtClean="0">
                <a:effectLst>
                  <a:outerShdw blurRad="38100" dist="38100" dir="2700000" algn="tl">
                    <a:srgbClr val="000000">
                      <a:alpha val="43137"/>
                    </a:srgbClr>
                  </a:outerShdw>
                </a:effectLst>
                <a:latin typeface="Simplified Arabic" pitchFamily="18" charset="-78"/>
                <a:cs typeface="Simplified Arabic" pitchFamily="18" charset="-78"/>
              </a:rPr>
              <a:t>بالإستراتيجية</a:t>
            </a:r>
            <a:r>
              <a:rPr lang="ar-DZ" dirty="0" smtClean="0">
                <a:effectLst>
                  <a:outerShdw blurRad="38100" dist="38100" dir="2700000" algn="tl">
                    <a:srgbClr val="000000">
                      <a:alpha val="43137"/>
                    </a:srgbClr>
                  </a:outerShdw>
                </a:effectLst>
                <a:latin typeface="Simplified Arabic" pitchFamily="18" charset="-78"/>
                <a:cs typeface="Simplified Arabic" pitchFamily="18" charset="-78"/>
              </a:rPr>
              <a:t> </a:t>
            </a:r>
            <a:r>
              <a:rPr lang="ar-SA" dirty="0" smtClean="0">
                <a:effectLst>
                  <a:outerShdw blurRad="38100" dist="38100" dir="2700000" algn="tl">
                    <a:srgbClr val="000000">
                      <a:alpha val="43137"/>
                    </a:srgbClr>
                  </a:outerShdw>
                </a:effectLst>
                <a:latin typeface="Simplified Arabic" pitchFamily="18" charset="-78"/>
                <a:cs typeface="Simplified Arabic" pitchFamily="18" charset="-78"/>
              </a:rPr>
              <a:t>المسار الرئيسي الذي يتخذه البنك لنفسه لتحقيق أهدافه في الأجلين القصيرة والطويل في ضـوء ظـروف البيئـة</a:t>
            </a:r>
            <a:r>
              <a:rPr lang="ar-DZ" dirty="0" smtClean="0">
                <a:effectLst>
                  <a:outerShdw blurRad="38100" dist="38100" dir="2700000" algn="tl">
                    <a:srgbClr val="000000">
                      <a:alpha val="43137"/>
                    </a:srgbClr>
                  </a:outerShdw>
                </a:effectLst>
                <a:latin typeface="Simplified Arabic" pitchFamily="18" charset="-78"/>
                <a:cs typeface="Simplified Arabic" pitchFamily="18" charset="-78"/>
              </a:rPr>
              <a:t> </a:t>
            </a:r>
            <a:r>
              <a:rPr lang="ar-SA" dirty="0" smtClean="0">
                <a:effectLst>
                  <a:outerShdw blurRad="38100" dist="38100" dir="2700000" algn="tl">
                    <a:srgbClr val="000000">
                      <a:alpha val="43137"/>
                    </a:srgbClr>
                  </a:outerShdw>
                </a:effectLst>
                <a:latin typeface="Simplified Arabic" pitchFamily="18" charset="-78"/>
                <a:cs typeface="Simplified Arabic" pitchFamily="18" charset="-78"/>
              </a:rPr>
              <a:t>العامة وظروف المن</a:t>
            </a:r>
            <a:r>
              <a:rPr lang="ar-DZ" dirty="0" smtClean="0">
                <a:effectLst>
                  <a:outerShdw blurRad="38100" dist="38100" dir="2700000" algn="tl">
                    <a:srgbClr val="000000">
                      <a:alpha val="43137"/>
                    </a:srgbClr>
                  </a:outerShdw>
                </a:effectLst>
                <a:latin typeface="Simplified Arabic" pitchFamily="18" charset="-78"/>
                <a:cs typeface="Simplified Arabic" pitchFamily="18" charset="-78"/>
              </a:rPr>
              <a:t>ا فسين </a:t>
            </a:r>
            <a:r>
              <a:rPr lang="ar-DZ" dirty="0" err="1" smtClean="0">
                <a:effectLst>
                  <a:outerShdw blurRad="38100" dist="38100" dir="2700000" algn="tl">
                    <a:srgbClr val="000000">
                      <a:alpha val="43137"/>
                    </a:srgbClr>
                  </a:outerShdw>
                </a:effectLst>
                <a:latin typeface="Simplified Arabic" pitchFamily="18" charset="-78"/>
                <a:cs typeface="Simplified Arabic" pitchFamily="18" charset="-78"/>
              </a:rPr>
              <a:t>و</a:t>
            </a:r>
            <a:r>
              <a:rPr lang="ar-SA" dirty="0" smtClean="0">
                <a:effectLst>
                  <a:outerShdw blurRad="38100" dist="38100" dir="2700000" algn="tl">
                    <a:srgbClr val="000000">
                      <a:alpha val="43137"/>
                    </a:srgbClr>
                  </a:outerShdw>
                </a:effectLst>
                <a:latin typeface="Simplified Arabic" pitchFamily="18" charset="-78"/>
                <a:cs typeface="Simplified Arabic" pitchFamily="18" charset="-78"/>
              </a:rPr>
              <a:t> اعتمادا على تحليل القوة الذاتية</a:t>
            </a:r>
            <a:r>
              <a:rPr lang="ar-DZ" dirty="0" smtClean="0">
                <a:effectLst>
                  <a:outerShdw blurRad="38100" dist="38100" dir="2700000" algn="tl">
                    <a:srgbClr val="000000">
                      <a:alpha val="43137"/>
                    </a:srgbClr>
                  </a:outerShdw>
                </a:effectLst>
                <a:latin typeface="Simplified Arabic" pitchFamily="18" charset="-78"/>
                <a:cs typeface="Simplified Arabic" pitchFamily="18" charset="-78"/>
              </a:rPr>
              <a:t>.</a:t>
            </a:r>
            <a:endParaRPr lang="fr-FR" dirty="0"/>
          </a:p>
        </p:txBody>
      </p:sp>
      <p:sp>
        <p:nvSpPr>
          <p:cNvPr id="12" name="Rectangle à coins arrondis 11"/>
          <p:cNvSpPr/>
          <p:nvPr/>
        </p:nvSpPr>
        <p:spPr>
          <a:xfrm>
            <a:off x="3286116" y="4286256"/>
            <a:ext cx="2428892" cy="207170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ar-SA" b="1" dirty="0" smtClean="0">
                <a:solidFill>
                  <a:schemeClr val="bg1"/>
                </a:solidFill>
                <a:effectLst>
                  <a:outerShdw blurRad="38100" dist="38100" dir="2700000" algn="tl">
                    <a:srgbClr val="000000">
                      <a:alpha val="43137"/>
                    </a:srgbClr>
                  </a:outerShdw>
                </a:effectLst>
                <a:latin typeface="Simplified Arabic" pitchFamily="18" charset="-78"/>
                <a:cs typeface="Simplified Arabic" pitchFamily="18" charset="-78"/>
              </a:rPr>
              <a:t>المخـاطر السياسـية</a:t>
            </a:r>
            <a:r>
              <a:rPr lang="fr-FR" b="1" dirty="0" smtClean="0">
                <a:solidFill>
                  <a:schemeClr val="bg1"/>
                </a:solidFill>
                <a:effectLst>
                  <a:outerShdw blurRad="38100" dist="38100" dir="2700000" algn="tl">
                    <a:srgbClr val="000000">
                      <a:alpha val="43137"/>
                    </a:srgbClr>
                  </a:outerShdw>
                </a:effectLst>
                <a:latin typeface="Simplified Arabic" pitchFamily="18" charset="-78"/>
                <a:cs typeface="Simplified Arabic" pitchFamily="18" charset="-78"/>
              </a:rPr>
              <a:t>: </a:t>
            </a:r>
            <a:r>
              <a:rPr lang="ar-SA" dirty="0" smtClean="0">
                <a:effectLst>
                  <a:outerShdw blurRad="38100" dist="38100" dir="2700000" algn="tl">
                    <a:srgbClr val="000000">
                      <a:alpha val="43137"/>
                    </a:srgbClr>
                  </a:outerShdw>
                </a:effectLst>
                <a:latin typeface="Simplified Arabic" pitchFamily="18" charset="-78"/>
                <a:cs typeface="Simplified Arabic" pitchFamily="18" charset="-78"/>
              </a:rPr>
              <a:t>كعـدم الاستقرار السياسـي وتقلبـات الأوضـاع السياسـية فـي البلـدان التـي تـؤدي</a:t>
            </a:r>
            <a:r>
              <a:rPr lang="ar-DZ" dirty="0" smtClean="0">
                <a:effectLst>
                  <a:outerShdw blurRad="38100" dist="38100" dir="2700000" algn="tl">
                    <a:srgbClr val="000000">
                      <a:alpha val="43137"/>
                    </a:srgbClr>
                  </a:outerShdw>
                </a:effectLst>
                <a:latin typeface="Simplified Arabic" pitchFamily="18" charset="-78"/>
                <a:cs typeface="Simplified Arabic" pitchFamily="18" charset="-78"/>
              </a:rPr>
              <a:t> </a:t>
            </a:r>
            <a:r>
              <a:rPr lang="ar-SA" dirty="0" smtClean="0">
                <a:effectLst>
                  <a:outerShdw blurRad="38100" dist="38100" dir="2700000" algn="tl">
                    <a:srgbClr val="000000">
                      <a:alpha val="43137"/>
                    </a:srgbClr>
                  </a:outerShdw>
                </a:effectLst>
                <a:latin typeface="Simplified Arabic" pitchFamily="18" charset="-78"/>
                <a:cs typeface="Simplified Arabic" pitchFamily="18" charset="-78"/>
              </a:rPr>
              <a:t>إلى عدم سداد من طرف</a:t>
            </a:r>
            <a:r>
              <a:rPr lang="ar-DZ" dirty="0" smtClean="0">
                <a:effectLst>
                  <a:outerShdw blurRad="38100" dist="38100" dir="2700000" algn="tl">
                    <a:srgbClr val="000000">
                      <a:alpha val="43137"/>
                    </a:srgbClr>
                  </a:outerShdw>
                </a:effectLst>
                <a:latin typeface="Simplified Arabic" pitchFamily="18" charset="-78"/>
                <a:cs typeface="Simplified Arabic" pitchFamily="18" charset="-78"/>
              </a:rPr>
              <a:t> </a:t>
            </a:r>
            <a:r>
              <a:rPr lang="ar-SA" dirty="0" smtClean="0">
                <a:effectLst>
                  <a:outerShdw blurRad="38100" dist="38100" dir="2700000" algn="tl">
                    <a:srgbClr val="000000">
                      <a:alpha val="43137"/>
                    </a:srgbClr>
                  </a:outerShdw>
                </a:effectLst>
                <a:latin typeface="Simplified Arabic" pitchFamily="18" charset="-78"/>
                <a:cs typeface="Simplified Arabic" pitchFamily="18" charset="-78"/>
              </a:rPr>
              <a:t>المقترضين وزيادة</a:t>
            </a:r>
            <a:r>
              <a:rPr lang="ar-DZ" dirty="0" smtClean="0">
                <a:effectLst>
                  <a:outerShdw blurRad="38100" dist="38100" dir="2700000" algn="tl">
                    <a:srgbClr val="000000">
                      <a:alpha val="43137"/>
                    </a:srgbClr>
                  </a:outerShdw>
                </a:effectLst>
                <a:latin typeface="Simplified Arabic" pitchFamily="18" charset="-78"/>
                <a:cs typeface="Simplified Arabic" pitchFamily="18" charset="-78"/>
              </a:rPr>
              <a:t> </a:t>
            </a:r>
            <a:r>
              <a:rPr lang="ar-SA" dirty="0" smtClean="0">
                <a:effectLst>
                  <a:outerShdw blurRad="38100" dist="38100" dir="2700000" algn="tl">
                    <a:srgbClr val="000000">
                      <a:alpha val="43137"/>
                    </a:srgbClr>
                  </a:outerShdw>
                </a:effectLst>
                <a:latin typeface="Simplified Arabic" pitchFamily="18" charset="-78"/>
                <a:cs typeface="Simplified Arabic" pitchFamily="18" charset="-78"/>
              </a:rPr>
              <a:t>السحب على الودائع</a:t>
            </a:r>
            <a:r>
              <a:rPr lang="ar-DZ" dirty="0" smtClean="0">
                <a:effectLst>
                  <a:outerShdw blurRad="38100" dist="38100" dir="2700000" algn="tl">
                    <a:srgbClr val="000000">
                      <a:alpha val="43137"/>
                    </a:srgbClr>
                  </a:outerShdw>
                </a:effectLst>
                <a:latin typeface="Simplified Arabic" pitchFamily="18" charset="-78"/>
                <a:cs typeface="Simplified Arabic" pitchFamily="18" charset="-78"/>
              </a:rPr>
              <a:t>.</a:t>
            </a:r>
            <a:endParaRPr lang="fr-FR" dirty="0">
              <a:effectLst>
                <a:outerShdw blurRad="38100" dist="38100" dir="2700000" algn="tl">
                  <a:srgbClr val="000000">
                    <a:alpha val="43137"/>
                  </a:srgbClr>
                </a:outerShdw>
              </a:effectLst>
            </a:endParaRPr>
          </a:p>
        </p:txBody>
      </p:sp>
      <p:sp>
        <p:nvSpPr>
          <p:cNvPr id="13" name="Ellipse 12"/>
          <p:cNvSpPr/>
          <p:nvPr/>
        </p:nvSpPr>
        <p:spPr>
          <a:xfrm>
            <a:off x="2857488" y="3786190"/>
            <a:ext cx="714380" cy="428628"/>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sp>
        <p:nvSpPr>
          <p:cNvPr id="14" name="Ellipse 13"/>
          <p:cNvSpPr/>
          <p:nvPr/>
        </p:nvSpPr>
        <p:spPr>
          <a:xfrm>
            <a:off x="3500430" y="2500306"/>
            <a:ext cx="428628" cy="35719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sp>
        <p:nvSpPr>
          <p:cNvPr id="15" name="Ellipse 14"/>
          <p:cNvSpPr/>
          <p:nvPr/>
        </p:nvSpPr>
        <p:spPr>
          <a:xfrm>
            <a:off x="4214810" y="1000108"/>
            <a:ext cx="293434" cy="214314"/>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sp>
        <p:nvSpPr>
          <p:cNvPr id="16" name="Ellipse 15"/>
          <p:cNvSpPr/>
          <p:nvPr/>
        </p:nvSpPr>
        <p:spPr>
          <a:xfrm>
            <a:off x="3214678" y="3143248"/>
            <a:ext cx="500066" cy="35719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sp>
        <p:nvSpPr>
          <p:cNvPr id="17" name="Ellipse 16"/>
          <p:cNvSpPr/>
          <p:nvPr/>
        </p:nvSpPr>
        <p:spPr>
          <a:xfrm>
            <a:off x="3786182" y="1928802"/>
            <a:ext cx="372553" cy="285752"/>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sp>
        <p:nvSpPr>
          <p:cNvPr id="18" name="Ellipse 17"/>
          <p:cNvSpPr/>
          <p:nvPr/>
        </p:nvSpPr>
        <p:spPr>
          <a:xfrm>
            <a:off x="4000496" y="1428736"/>
            <a:ext cx="293434" cy="214314"/>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sp>
        <p:nvSpPr>
          <p:cNvPr id="19" name="Rectangle à coins arrondis 18"/>
          <p:cNvSpPr/>
          <p:nvPr/>
        </p:nvSpPr>
        <p:spPr>
          <a:xfrm>
            <a:off x="5929322" y="4500570"/>
            <a:ext cx="3000396" cy="164307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ar-DZ" b="1" dirty="0" smtClean="0">
                <a:solidFill>
                  <a:schemeClr val="bg1"/>
                </a:solidFill>
                <a:latin typeface="Simplified Arabic" pitchFamily="18" charset="-78"/>
                <a:cs typeface="Simplified Arabic" pitchFamily="18" charset="-78"/>
              </a:rPr>
              <a:t>م</a:t>
            </a:r>
            <a:r>
              <a:rPr lang="ar-SA" b="1" dirty="0" smtClean="0">
                <a:solidFill>
                  <a:schemeClr val="bg1"/>
                </a:solidFill>
                <a:latin typeface="Simplified Arabic" pitchFamily="18" charset="-78"/>
                <a:cs typeface="Simplified Arabic" pitchFamily="18" charset="-78"/>
              </a:rPr>
              <a:t>خــاطر الإل</a:t>
            </a:r>
            <a:r>
              <a:rPr lang="ar-DZ" b="1" dirty="0" smtClean="0">
                <a:solidFill>
                  <a:schemeClr val="bg1"/>
                </a:solidFill>
                <a:latin typeface="Simplified Arabic" pitchFamily="18" charset="-78"/>
                <a:cs typeface="Simplified Arabic" pitchFamily="18" charset="-78"/>
              </a:rPr>
              <a:t>ت</a:t>
            </a:r>
            <a:r>
              <a:rPr lang="ar-SA" b="1" dirty="0" smtClean="0">
                <a:solidFill>
                  <a:schemeClr val="bg1"/>
                </a:solidFill>
                <a:latin typeface="Simplified Arabic" pitchFamily="18" charset="-78"/>
                <a:cs typeface="Simplified Arabic" pitchFamily="18" charset="-78"/>
              </a:rPr>
              <a:t>زام</a:t>
            </a:r>
            <a:r>
              <a:rPr lang="fr-FR" b="1" dirty="0" smtClean="0">
                <a:solidFill>
                  <a:schemeClr val="bg1"/>
                </a:solidFill>
                <a:latin typeface="Simplified Arabic" pitchFamily="18" charset="-78"/>
                <a:cs typeface="Simplified Arabic" pitchFamily="18" charset="-78"/>
              </a:rPr>
              <a:t>: </a:t>
            </a:r>
            <a:r>
              <a:rPr lang="ar-SA" dirty="0" smtClean="0">
                <a:effectLst>
                  <a:outerShdw blurRad="38100" dist="38100" dir="2700000" algn="tl">
                    <a:srgbClr val="000000">
                      <a:alpha val="43137"/>
                    </a:srgbClr>
                  </a:outerShdw>
                </a:effectLst>
                <a:latin typeface="Simplified Arabic" pitchFamily="18" charset="-78"/>
                <a:cs typeface="Simplified Arabic" pitchFamily="18" charset="-78"/>
              </a:rPr>
              <a:t>هـي تعــرض البنـك لعقوبــات سـوى كانــت فـي شــكل جـزاءات ماليــة أو عـن طريــق</a:t>
            </a:r>
            <a:r>
              <a:rPr lang="ar-DZ" dirty="0" smtClean="0">
                <a:effectLst>
                  <a:outerShdw blurRad="38100" dist="38100" dir="2700000" algn="tl">
                    <a:srgbClr val="000000">
                      <a:alpha val="43137"/>
                    </a:srgbClr>
                  </a:outerShdw>
                </a:effectLst>
                <a:latin typeface="Simplified Arabic" pitchFamily="18" charset="-78"/>
                <a:cs typeface="Simplified Arabic" pitchFamily="18" charset="-78"/>
              </a:rPr>
              <a:t> </a:t>
            </a:r>
            <a:r>
              <a:rPr lang="ar-SA" dirty="0" smtClean="0">
                <a:effectLst>
                  <a:outerShdw blurRad="38100" dist="38100" dir="2700000" algn="tl">
                    <a:srgbClr val="000000">
                      <a:alpha val="43137"/>
                    </a:srgbClr>
                  </a:outerShdw>
                </a:effectLst>
                <a:latin typeface="Simplified Arabic" pitchFamily="18" charset="-78"/>
                <a:cs typeface="Simplified Arabic" pitchFamily="18" charset="-78"/>
              </a:rPr>
              <a:t>حرمانه من ممارسات نشاط معين نتيجة ارتكاب مخالفات؛</a:t>
            </a:r>
            <a:endParaRPr lang="fr-FR" dirty="0">
              <a:effectLst>
                <a:outerShdw blurRad="38100" dist="38100" dir="2700000" algn="tl">
                  <a:srgbClr val="000000">
                    <a:alpha val="43137"/>
                  </a:srgbClr>
                </a:outerShdw>
              </a:effectLst>
            </a:endParaRPr>
          </a:p>
        </p:txBody>
      </p:sp>
      <p:sp>
        <p:nvSpPr>
          <p:cNvPr id="20" name="Ellipse 19"/>
          <p:cNvSpPr/>
          <p:nvPr/>
        </p:nvSpPr>
        <p:spPr>
          <a:xfrm>
            <a:off x="4572000" y="3786190"/>
            <a:ext cx="714380" cy="428628"/>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sp>
        <p:nvSpPr>
          <p:cNvPr id="21" name="Ellipse 20"/>
          <p:cNvSpPr/>
          <p:nvPr/>
        </p:nvSpPr>
        <p:spPr>
          <a:xfrm>
            <a:off x="4714876" y="2571744"/>
            <a:ext cx="428628" cy="35719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sp>
        <p:nvSpPr>
          <p:cNvPr id="22" name="Ellipse 21"/>
          <p:cNvSpPr/>
          <p:nvPr/>
        </p:nvSpPr>
        <p:spPr>
          <a:xfrm>
            <a:off x="4714876" y="1000108"/>
            <a:ext cx="293434" cy="214314"/>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sp>
        <p:nvSpPr>
          <p:cNvPr id="23" name="Ellipse 22"/>
          <p:cNvSpPr/>
          <p:nvPr/>
        </p:nvSpPr>
        <p:spPr>
          <a:xfrm>
            <a:off x="4714876" y="3214686"/>
            <a:ext cx="500066" cy="35719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sp>
        <p:nvSpPr>
          <p:cNvPr id="24" name="Ellipse 23"/>
          <p:cNvSpPr/>
          <p:nvPr/>
        </p:nvSpPr>
        <p:spPr>
          <a:xfrm>
            <a:off x="4714876" y="2000240"/>
            <a:ext cx="372553" cy="285752"/>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sp>
        <p:nvSpPr>
          <p:cNvPr id="25" name="Ellipse 24"/>
          <p:cNvSpPr/>
          <p:nvPr/>
        </p:nvSpPr>
        <p:spPr>
          <a:xfrm>
            <a:off x="4714876" y="1500174"/>
            <a:ext cx="293434" cy="214314"/>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sp>
        <p:nvSpPr>
          <p:cNvPr id="26" name="Rectangle à coins arrondis 25"/>
          <p:cNvSpPr/>
          <p:nvPr/>
        </p:nvSpPr>
        <p:spPr>
          <a:xfrm>
            <a:off x="214282" y="4214818"/>
            <a:ext cx="2928958" cy="228601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ar-SA" b="1" dirty="0" smtClean="0">
                <a:solidFill>
                  <a:schemeClr val="bg1"/>
                </a:solidFill>
                <a:effectLst>
                  <a:outerShdw blurRad="38100" dist="38100" dir="2700000" algn="tl">
                    <a:srgbClr val="000000">
                      <a:alpha val="43137"/>
                    </a:srgbClr>
                  </a:outerShdw>
                </a:effectLst>
                <a:latin typeface="Simplified Arabic" pitchFamily="18" charset="-78"/>
                <a:cs typeface="Simplified Arabic" pitchFamily="18" charset="-78"/>
              </a:rPr>
              <a:t>مخاطر قانونية</a:t>
            </a:r>
            <a:r>
              <a:rPr lang="fr-FR" b="1" dirty="0" smtClean="0">
                <a:solidFill>
                  <a:schemeClr val="bg1"/>
                </a:solidFill>
                <a:effectLst>
                  <a:outerShdw blurRad="38100" dist="38100" dir="2700000" algn="tl">
                    <a:srgbClr val="000000">
                      <a:alpha val="43137"/>
                    </a:srgbClr>
                  </a:outerShdw>
                </a:effectLst>
                <a:latin typeface="Simplified Arabic" pitchFamily="18" charset="-78"/>
                <a:cs typeface="Simplified Arabic" pitchFamily="18" charset="-78"/>
              </a:rPr>
              <a:t>:</a:t>
            </a:r>
            <a:r>
              <a:rPr lang="fr-FR" dirty="0" smtClean="0">
                <a:solidFill>
                  <a:schemeClr val="bg1"/>
                </a:solidFill>
                <a:effectLst>
                  <a:outerShdw blurRad="38100" dist="38100" dir="2700000" algn="tl">
                    <a:srgbClr val="000000">
                      <a:alpha val="43137"/>
                    </a:srgbClr>
                  </a:outerShdw>
                </a:effectLst>
                <a:latin typeface="Simplified Arabic" pitchFamily="18" charset="-78"/>
                <a:cs typeface="Simplified Arabic" pitchFamily="18" charset="-78"/>
              </a:rPr>
              <a:t> </a:t>
            </a:r>
            <a:r>
              <a:rPr lang="ar-SA" dirty="0" smtClean="0">
                <a:effectLst>
                  <a:outerShdw blurRad="38100" dist="38100" dir="2700000" algn="tl">
                    <a:srgbClr val="000000">
                      <a:alpha val="43137"/>
                    </a:srgbClr>
                  </a:outerShdw>
                </a:effectLst>
                <a:latin typeface="Simplified Arabic" pitchFamily="18" charset="-78"/>
                <a:cs typeface="Simplified Arabic" pitchFamily="18" charset="-78"/>
              </a:rPr>
              <a:t>هي المخاطر التي قد يتعرض لها البنك من جراء نقص أو القصور في المسـتندات</a:t>
            </a:r>
            <a:r>
              <a:rPr lang="fr-FR" dirty="0" smtClean="0">
                <a:effectLst>
                  <a:outerShdw blurRad="38100" dist="38100" dir="2700000" algn="tl">
                    <a:srgbClr val="000000">
                      <a:alpha val="43137"/>
                    </a:srgbClr>
                  </a:outerShdw>
                </a:effectLst>
                <a:latin typeface="Simplified Arabic" pitchFamily="18" charset="-78"/>
                <a:cs typeface="Simplified Arabic" pitchFamily="18" charset="-78"/>
              </a:rPr>
              <a:t> </a:t>
            </a:r>
            <a:r>
              <a:rPr lang="ar-SA" dirty="0" smtClean="0">
                <a:effectLst>
                  <a:outerShdw blurRad="38100" dist="38100" dir="2700000" algn="tl">
                    <a:srgbClr val="000000">
                      <a:alpha val="43137"/>
                    </a:srgbClr>
                  </a:outerShdw>
                </a:effectLst>
                <a:latin typeface="Simplified Arabic" pitchFamily="18" charset="-78"/>
                <a:cs typeface="Simplified Arabic" pitchFamily="18" charset="-78"/>
              </a:rPr>
              <a:t>مما يجعلها غير مقبولة قانونيا ويحدث هذا القصور سهوا عند قبول المستندات وضمانات مـن العمـلاء والتـي</a:t>
            </a:r>
            <a:r>
              <a:rPr lang="fr-FR" dirty="0" smtClean="0">
                <a:effectLst>
                  <a:outerShdw blurRad="38100" dist="38100" dir="2700000" algn="tl">
                    <a:srgbClr val="000000">
                      <a:alpha val="43137"/>
                    </a:srgbClr>
                  </a:outerShdw>
                </a:effectLst>
                <a:latin typeface="Simplified Arabic" pitchFamily="18" charset="-78"/>
                <a:cs typeface="Simplified Arabic" pitchFamily="18" charset="-78"/>
              </a:rPr>
              <a:t> </a:t>
            </a:r>
            <a:r>
              <a:rPr lang="ar-SA" dirty="0" smtClean="0">
                <a:effectLst>
                  <a:outerShdw blurRad="38100" dist="38100" dir="2700000" algn="tl">
                    <a:srgbClr val="000000">
                      <a:alpha val="43137"/>
                    </a:srgbClr>
                  </a:outerShdw>
                </a:effectLst>
                <a:latin typeface="Simplified Arabic" pitchFamily="18" charset="-78"/>
                <a:cs typeface="Simplified Arabic" pitchFamily="18" charset="-78"/>
              </a:rPr>
              <a:t>يتضح لاحقا أنها ليست مقبولة لدى المحاكم</a:t>
            </a:r>
            <a:r>
              <a:rPr lang="ar-DZ" dirty="0" smtClean="0">
                <a:effectLst>
                  <a:outerShdw blurRad="38100" dist="38100" dir="2700000" algn="tl">
                    <a:srgbClr val="000000">
                      <a:alpha val="43137"/>
                    </a:srgbClr>
                  </a:outerShdw>
                </a:effectLst>
                <a:latin typeface="Simplified Arabic" pitchFamily="18" charset="-78"/>
                <a:cs typeface="Simplified Arabic" pitchFamily="18" charset="-78"/>
              </a:rPr>
              <a:t>.</a:t>
            </a:r>
            <a:endParaRPr lang="fr-FR" dirty="0">
              <a:effectLst>
                <a:outerShdw blurRad="38100" dist="38100" dir="2700000" algn="tl">
                  <a:srgbClr val="000000">
                    <a:alpha val="43137"/>
                  </a:srgbClr>
                </a:outerShdw>
              </a:effectLst>
            </a:endParaRPr>
          </a:p>
        </p:txBody>
      </p:sp>
      <p:sp>
        <p:nvSpPr>
          <p:cNvPr id="27" name="Ellipse 26"/>
          <p:cNvSpPr/>
          <p:nvPr/>
        </p:nvSpPr>
        <p:spPr>
          <a:xfrm>
            <a:off x="5929322" y="2500306"/>
            <a:ext cx="428628" cy="35719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sp>
        <p:nvSpPr>
          <p:cNvPr id="28" name="Ellipse 27"/>
          <p:cNvSpPr/>
          <p:nvPr/>
        </p:nvSpPr>
        <p:spPr>
          <a:xfrm>
            <a:off x="5350136" y="1000108"/>
            <a:ext cx="293434" cy="214314"/>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sp>
        <p:nvSpPr>
          <p:cNvPr id="29" name="Ellipse 28"/>
          <p:cNvSpPr/>
          <p:nvPr/>
        </p:nvSpPr>
        <p:spPr>
          <a:xfrm>
            <a:off x="6143636" y="3143248"/>
            <a:ext cx="500066" cy="35719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sp>
        <p:nvSpPr>
          <p:cNvPr id="30" name="Ellipse 29"/>
          <p:cNvSpPr/>
          <p:nvPr/>
        </p:nvSpPr>
        <p:spPr>
          <a:xfrm>
            <a:off x="5715008" y="2000240"/>
            <a:ext cx="372553" cy="285752"/>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sp>
        <p:nvSpPr>
          <p:cNvPr id="31" name="Ellipse 30"/>
          <p:cNvSpPr/>
          <p:nvPr/>
        </p:nvSpPr>
        <p:spPr>
          <a:xfrm>
            <a:off x="5572132" y="1428736"/>
            <a:ext cx="293434" cy="214314"/>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sp>
        <p:nvSpPr>
          <p:cNvPr id="32" name="Ellipse 31"/>
          <p:cNvSpPr/>
          <p:nvPr/>
        </p:nvSpPr>
        <p:spPr>
          <a:xfrm>
            <a:off x="6286512" y="3786190"/>
            <a:ext cx="714380" cy="428628"/>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sp>
        <p:nvSpPr>
          <p:cNvPr id="33" name="Rectangle à coins arrondis 32"/>
          <p:cNvSpPr/>
          <p:nvPr/>
        </p:nvSpPr>
        <p:spPr>
          <a:xfrm>
            <a:off x="7000892" y="1071546"/>
            <a:ext cx="2143140" cy="307183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ar-SA" b="1" dirty="0" smtClean="0">
                <a:solidFill>
                  <a:schemeClr val="bg1"/>
                </a:solidFill>
                <a:effectLst>
                  <a:outerShdw blurRad="38100" dist="38100" dir="2700000" algn="tl">
                    <a:srgbClr val="000000">
                      <a:alpha val="43137"/>
                    </a:srgbClr>
                  </a:outerShdw>
                </a:effectLst>
                <a:latin typeface="Simplified Arabic" pitchFamily="18" charset="-78"/>
                <a:cs typeface="Simplified Arabic" pitchFamily="18" charset="-78"/>
              </a:rPr>
              <a:t>مخــاطر اقتصادية</a:t>
            </a:r>
            <a:r>
              <a:rPr lang="fr-FR" b="1" dirty="0" smtClean="0">
                <a:solidFill>
                  <a:schemeClr val="bg1"/>
                </a:solidFill>
                <a:effectLst>
                  <a:outerShdw blurRad="38100" dist="38100" dir="2700000" algn="tl">
                    <a:srgbClr val="000000">
                      <a:alpha val="43137"/>
                    </a:srgbClr>
                  </a:outerShdw>
                </a:effectLst>
                <a:latin typeface="Simplified Arabic" pitchFamily="18" charset="-78"/>
                <a:cs typeface="Simplified Arabic" pitchFamily="18" charset="-78"/>
              </a:rPr>
              <a:t>: </a:t>
            </a:r>
            <a:r>
              <a:rPr lang="ar-SA" dirty="0" smtClean="0">
                <a:effectLst>
                  <a:outerShdw blurRad="38100" dist="38100" dir="2700000" algn="tl">
                    <a:srgbClr val="000000">
                      <a:alpha val="43137"/>
                    </a:srgbClr>
                  </a:outerShdw>
                </a:effectLst>
                <a:latin typeface="Simplified Arabic" pitchFamily="18" charset="-78"/>
                <a:cs typeface="Simplified Arabic" pitchFamily="18" charset="-78"/>
              </a:rPr>
              <a:t>هـي حــدوث اختلال فـي التــوازن الاقتصادي مثـل: ارتفاع معــدلات التضــخم </a:t>
            </a:r>
            <a:r>
              <a:rPr lang="fr-FR" dirty="0" smtClean="0">
                <a:effectLst>
                  <a:outerShdw blurRad="38100" dist="38100" dir="2700000" algn="tl">
                    <a:srgbClr val="000000">
                      <a:alpha val="43137"/>
                    </a:srgbClr>
                  </a:outerShdw>
                </a:effectLst>
                <a:latin typeface="Simplified Arabic" pitchFamily="18" charset="-78"/>
                <a:cs typeface="Simplified Arabic" pitchFamily="18" charset="-78"/>
              </a:rPr>
              <a:t/>
            </a:r>
            <a:br>
              <a:rPr lang="fr-FR" dirty="0" smtClean="0">
                <a:effectLst>
                  <a:outerShdw blurRad="38100" dist="38100" dir="2700000" algn="tl">
                    <a:srgbClr val="000000">
                      <a:alpha val="43137"/>
                    </a:srgbClr>
                  </a:outerShdw>
                </a:effectLst>
                <a:latin typeface="Simplified Arabic" pitchFamily="18" charset="-78"/>
                <a:cs typeface="Simplified Arabic" pitchFamily="18" charset="-78"/>
              </a:rPr>
            </a:br>
            <a:r>
              <a:rPr lang="ar-SA" dirty="0" smtClean="0">
                <a:effectLst>
                  <a:outerShdw blurRad="38100" dist="38100" dir="2700000" algn="tl">
                    <a:srgbClr val="000000">
                      <a:alpha val="43137"/>
                    </a:srgbClr>
                  </a:outerShdw>
                </a:effectLst>
                <a:latin typeface="Simplified Arabic" pitchFamily="18" charset="-78"/>
                <a:cs typeface="Simplified Arabic" pitchFamily="18" charset="-78"/>
              </a:rPr>
              <a:t>وارتفاع نسبة البطالة الأمر الذي يؤثر على معدلات أسعار الفوائد وعلى حجم الائتمان الذي تمنحه البنوك</a:t>
            </a:r>
            <a:r>
              <a:rPr lang="ar-DZ" dirty="0" smtClean="0">
                <a:effectLst>
                  <a:outerShdw blurRad="38100" dist="38100" dir="2700000" algn="tl">
                    <a:srgbClr val="000000">
                      <a:alpha val="43137"/>
                    </a:srgbClr>
                  </a:outerShdw>
                </a:effectLst>
                <a:latin typeface="Simplified Arabic" pitchFamily="18" charset="-78"/>
                <a:cs typeface="Simplified Arabic" pitchFamily="18" charset="-78"/>
              </a:rPr>
              <a:t>.</a:t>
            </a:r>
            <a:endParaRPr lang="fr-FR" dirty="0">
              <a:effectLst>
                <a:outerShdw blurRad="38100" dist="38100" dir="2700000" algn="tl">
                  <a:srgbClr val="000000">
                    <a:alpha val="43137"/>
                  </a:srgbClr>
                </a:outerShdw>
              </a:effectLst>
            </a:endParaRPr>
          </a:p>
        </p:txBody>
      </p:sp>
      <p:sp>
        <p:nvSpPr>
          <p:cNvPr id="34" name="Ellipse 33"/>
          <p:cNvSpPr/>
          <p:nvPr/>
        </p:nvSpPr>
        <p:spPr>
          <a:xfrm>
            <a:off x="7572396" y="642918"/>
            <a:ext cx="602230" cy="35719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sp>
        <p:nvSpPr>
          <p:cNvPr id="35" name="Ellipse 34"/>
          <p:cNvSpPr/>
          <p:nvPr/>
        </p:nvSpPr>
        <p:spPr>
          <a:xfrm>
            <a:off x="7000892" y="428604"/>
            <a:ext cx="372553" cy="285752"/>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sp>
        <p:nvSpPr>
          <p:cNvPr id="36" name="Ellipse 35"/>
          <p:cNvSpPr/>
          <p:nvPr/>
        </p:nvSpPr>
        <p:spPr>
          <a:xfrm>
            <a:off x="6429388" y="357166"/>
            <a:ext cx="293434" cy="214314"/>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cxnSp>
        <p:nvCxnSpPr>
          <p:cNvPr id="38" name="Connecteur droit 37"/>
          <p:cNvCxnSpPr/>
          <p:nvPr/>
        </p:nvCxnSpPr>
        <p:spPr>
          <a:xfrm rot="10800000">
            <a:off x="6357950" y="6356369"/>
            <a:ext cx="2786050" cy="1588"/>
          </a:xfrm>
          <a:prstGeom prst="line">
            <a:avLst/>
          </a:prstGeom>
        </p:spPr>
        <p:style>
          <a:lnRef idx="2">
            <a:schemeClr val="accent2"/>
          </a:lnRef>
          <a:fillRef idx="0">
            <a:schemeClr val="accent2"/>
          </a:fillRef>
          <a:effectRef idx="1">
            <a:schemeClr val="accent2"/>
          </a:effectRef>
          <a:fontRef idx="minor">
            <a:schemeClr val="tx1"/>
          </a:fontRef>
        </p:style>
      </p:cxnSp>
      <p:sp>
        <p:nvSpPr>
          <p:cNvPr id="39" name="Rectangle 38"/>
          <p:cNvSpPr/>
          <p:nvPr/>
        </p:nvSpPr>
        <p:spPr>
          <a:xfrm>
            <a:off x="0" y="6211693"/>
            <a:ext cx="9001124" cy="646331"/>
          </a:xfrm>
          <a:prstGeom prst="rect">
            <a:avLst/>
          </a:prstGeom>
        </p:spPr>
        <p:txBody>
          <a:bodyPr wrap="square">
            <a:spAutoFit/>
          </a:bodyPr>
          <a:lstStyle/>
          <a:p>
            <a:pPr algn="r" rtl="1"/>
            <a:endParaRPr lang="ar-DZ" dirty="0" smtClean="0">
              <a:latin typeface="Simplified Arabic" pitchFamily="18" charset="-78"/>
              <a:cs typeface="Simplified Arabic" pitchFamily="18" charset="-78"/>
            </a:endParaRPr>
          </a:p>
          <a:p>
            <a:pPr algn="r" rtl="1"/>
            <a:r>
              <a:rPr lang="ar-DZ" dirty="0" smtClean="0">
                <a:latin typeface="Simplified Arabic" pitchFamily="18" charset="-78"/>
                <a:cs typeface="Simplified Arabic" pitchFamily="18" charset="-78"/>
              </a:rPr>
              <a:t>1.  </a:t>
            </a:r>
            <a:r>
              <a:rPr lang="ar-SA" dirty="0" smtClean="0">
                <a:latin typeface="Simplified Arabic" pitchFamily="18" charset="-78"/>
                <a:cs typeface="Simplified Arabic" pitchFamily="18" charset="-78"/>
              </a:rPr>
              <a:t>طارق عبد العال حماد</a:t>
            </a:r>
            <a:r>
              <a:rPr lang="ar-SA" b="1" dirty="0" smtClean="0">
                <a:latin typeface="Simplified Arabic" pitchFamily="18" charset="-78"/>
                <a:cs typeface="Simplified Arabic" pitchFamily="18" charset="-78"/>
              </a:rPr>
              <a:t>، تقييم أداء البنوك التجارية</a:t>
            </a:r>
            <a:r>
              <a:rPr lang="ar-DZ" b="1" dirty="0" smtClean="0">
                <a:latin typeface="Simplified Arabic" pitchFamily="18" charset="-78"/>
                <a:cs typeface="Simplified Arabic" pitchFamily="18" charset="-78"/>
              </a:rPr>
              <a:t>، </a:t>
            </a:r>
            <a:r>
              <a:rPr lang="ar-SA" b="1" dirty="0" smtClean="0">
                <a:latin typeface="Simplified Arabic" pitchFamily="18" charset="-78"/>
                <a:cs typeface="Simplified Arabic" pitchFamily="18" charset="-78"/>
              </a:rPr>
              <a:t>"تحليل العائد والمخاطرة</a:t>
            </a:r>
            <a:r>
              <a:rPr lang="ar-SA" dirty="0" smtClean="0">
                <a:latin typeface="Simplified Arabic" pitchFamily="18" charset="-78"/>
                <a:cs typeface="Simplified Arabic" pitchFamily="18" charset="-78"/>
              </a:rPr>
              <a:t> </a:t>
            </a:r>
            <a:r>
              <a:rPr lang="ar-DZ" dirty="0" smtClean="0">
                <a:latin typeface="Simplified Arabic" pitchFamily="18" charset="-78"/>
                <a:cs typeface="Simplified Arabic" pitchFamily="18" charset="-78"/>
              </a:rPr>
              <a:t>، </a:t>
            </a:r>
            <a:r>
              <a:rPr lang="ar-SA" dirty="0" smtClean="0">
                <a:latin typeface="Simplified Arabic" pitchFamily="18" charset="-78"/>
                <a:cs typeface="Simplified Arabic" pitchFamily="18" charset="-78"/>
              </a:rPr>
              <a:t>الدار الجامعية </a:t>
            </a:r>
            <a:r>
              <a:rPr lang="ar-DZ" dirty="0" smtClean="0">
                <a:latin typeface="Simplified Arabic" pitchFamily="18" charset="-78"/>
                <a:cs typeface="Simplified Arabic" pitchFamily="18" charset="-78"/>
              </a:rPr>
              <a:t>، مصر،</a:t>
            </a:r>
            <a:r>
              <a:rPr lang="fr-FR" dirty="0" smtClean="0">
                <a:latin typeface="Simplified Arabic" pitchFamily="18" charset="-78"/>
                <a:cs typeface="Simplified Arabic" pitchFamily="18" charset="-78"/>
              </a:rPr>
              <a:t>2111</a:t>
            </a:r>
            <a:r>
              <a:rPr lang="ar-DZ" dirty="0" smtClean="0">
                <a:latin typeface="Simplified Arabic" pitchFamily="18" charset="-78"/>
                <a:cs typeface="Simplified Arabic" pitchFamily="18" charset="-78"/>
              </a:rPr>
              <a:t>،</a:t>
            </a:r>
            <a:r>
              <a:rPr lang="ar-SA" dirty="0" smtClean="0">
                <a:latin typeface="Simplified Arabic" pitchFamily="18" charset="-78"/>
                <a:cs typeface="Simplified Arabic" pitchFamily="18" charset="-78"/>
              </a:rPr>
              <a:t>ص</a:t>
            </a:r>
            <a:r>
              <a:rPr lang="ar-DZ" dirty="0" smtClean="0">
                <a:latin typeface="Simplified Arabic" pitchFamily="18" charset="-78"/>
                <a:cs typeface="Simplified Arabic" pitchFamily="18" charset="-78"/>
              </a:rPr>
              <a:t> </a:t>
            </a:r>
            <a:r>
              <a:rPr lang="ar-SA" dirty="0" smtClean="0">
                <a:latin typeface="Simplified Arabic" pitchFamily="18" charset="-78"/>
                <a:cs typeface="Simplified Arabic" pitchFamily="18" charset="-78"/>
              </a:rPr>
              <a:t>95</a:t>
            </a:r>
            <a:r>
              <a:rPr lang="ar-DZ" dirty="0" smtClean="0">
                <a:latin typeface="Simplified Arabic" pitchFamily="18" charset="-78"/>
                <a:cs typeface="Simplified Arabic" pitchFamily="18" charset="-78"/>
              </a:rPr>
              <a:t>.</a:t>
            </a:r>
            <a:endParaRPr lang="fr-FR" dirty="0">
              <a:latin typeface="Simplified Arabic" pitchFamily="18" charset="-78"/>
              <a:cs typeface="Simplified Arabic" pitchFamily="18" charset="-78"/>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imd\Desktop\aicha1\IMG_20120101_044124.jpg"/>
          <p:cNvPicPr>
            <a:picLocks noChangeAspect="1" noChangeArrowheads="1"/>
          </p:cNvPicPr>
          <p:nvPr/>
        </p:nvPicPr>
        <p:blipFill>
          <a:blip r:embed="rId2"/>
          <a:srcRect/>
          <a:stretch>
            <a:fillRect/>
          </a:stretch>
        </p:blipFill>
        <p:spPr bwMode="auto">
          <a:xfrm>
            <a:off x="6715140" y="142852"/>
            <a:ext cx="2285984" cy="6572272"/>
          </a:xfrm>
          <a:prstGeom prst="rect">
            <a:avLst/>
          </a:prstGeom>
          <a:ln>
            <a:noFill/>
          </a:ln>
          <a:effectLst>
            <a:softEdge rad="112500"/>
          </a:effectLst>
        </p:spPr>
      </p:pic>
      <p:sp>
        <p:nvSpPr>
          <p:cNvPr id="8" name="Rectangle à coins arrondis 7"/>
          <p:cNvSpPr/>
          <p:nvPr/>
        </p:nvSpPr>
        <p:spPr>
          <a:xfrm>
            <a:off x="1500166" y="214290"/>
            <a:ext cx="3214710" cy="7143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ar-DZ" sz="3200" b="1" dirty="0" smtClean="0">
                <a:solidFill>
                  <a:schemeClr val="bg1"/>
                </a:solidFill>
                <a:latin typeface="Simplified Arabic" pitchFamily="18" charset="-78"/>
                <a:cs typeface="Simplified Arabic" pitchFamily="18" charset="-78"/>
              </a:rPr>
              <a:t>المخاطر غير النظامية</a:t>
            </a:r>
            <a:endParaRPr lang="fr-FR" sz="3200" dirty="0"/>
          </a:p>
        </p:txBody>
      </p:sp>
      <p:sp>
        <p:nvSpPr>
          <p:cNvPr id="10" name="Rectangle à coins arrondis 9"/>
          <p:cNvSpPr/>
          <p:nvPr/>
        </p:nvSpPr>
        <p:spPr>
          <a:xfrm>
            <a:off x="71406" y="1214422"/>
            <a:ext cx="6643734" cy="157163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rtl="1"/>
            <a:r>
              <a:rPr lang="ar-DZ" b="1" dirty="0" smtClean="0">
                <a:solidFill>
                  <a:schemeClr val="bg1"/>
                </a:solidFill>
                <a:effectLst>
                  <a:outerShdw blurRad="38100" dist="38100" dir="2700000" algn="tl">
                    <a:srgbClr val="000000">
                      <a:alpha val="43137"/>
                    </a:srgbClr>
                  </a:outerShdw>
                </a:effectLst>
                <a:latin typeface="Simplified Arabic" pitchFamily="18" charset="-78"/>
                <a:cs typeface="Simplified Arabic" pitchFamily="18" charset="-78"/>
              </a:rPr>
              <a:t>المخاطر غير النظامية:</a:t>
            </a:r>
            <a:r>
              <a:rPr lang="ar-DZ" dirty="0" smtClean="0">
                <a:latin typeface="Simplified Arabic" pitchFamily="18" charset="-78"/>
                <a:cs typeface="Simplified Arabic" pitchFamily="18" charset="-78"/>
              </a:rPr>
              <a:t> </a:t>
            </a:r>
            <a:r>
              <a:rPr lang="ar-SA" dirty="0" smtClean="0">
                <a:effectLst>
                  <a:outerShdw blurRad="38100" dist="38100" dir="2700000" algn="tl">
                    <a:srgbClr val="000000">
                      <a:alpha val="43137"/>
                    </a:srgbClr>
                  </a:outerShdw>
                </a:effectLst>
                <a:latin typeface="Simplified Arabic" pitchFamily="18" charset="-78"/>
                <a:cs typeface="Simplified Arabic" pitchFamily="18" charset="-78"/>
              </a:rPr>
              <a:t>تعني المخاطر التي تتعرض لها مؤسسة معينة أو قطاع معين دون الآخر دون أن يعكس تأثيرهـا علـى</a:t>
            </a:r>
            <a:r>
              <a:rPr lang="ar-DZ" dirty="0" smtClean="0">
                <a:effectLst>
                  <a:outerShdw blurRad="38100" dist="38100" dir="2700000" algn="tl">
                    <a:srgbClr val="000000">
                      <a:alpha val="43137"/>
                    </a:srgbClr>
                  </a:outerShdw>
                </a:effectLst>
                <a:latin typeface="Simplified Arabic" pitchFamily="18" charset="-78"/>
                <a:cs typeface="Simplified Arabic" pitchFamily="18" charset="-78"/>
              </a:rPr>
              <a:t> </a:t>
            </a:r>
            <a:r>
              <a:rPr lang="ar-SA" dirty="0" smtClean="0">
                <a:effectLst>
                  <a:outerShdw blurRad="38100" dist="38100" dir="2700000" algn="tl">
                    <a:srgbClr val="000000">
                      <a:alpha val="43137"/>
                    </a:srgbClr>
                  </a:outerShdw>
                </a:effectLst>
                <a:latin typeface="Simplified Arabic" pitchFamily="18" charset="-78"/>
                <a:cs typeface="Simplified Arabic" pitchFamily="18" charset="-78"/>
              </a:rPr>
              <a:t>باقي المؤسسات أو القطاعات وهذه المخاطر يمكن تقليلها بـالتنويع حيـث تنويـع </a:t>
            </a:r>
            <a:r>
              <a:rPr lang="ar-DZ" dirty="0" smtClean="0">
                <a:effectLst>
                  <a:outerShdw blurRad="38100" dist="38100" dir="2700000" algn="tl">
                    <a:srgbClr val="000000">
                      <a:alpha val="43137"/>
                    </a:srgbClr>
                  </a:outerShdw>
                </a:effectLst>
                <a:latin typeface="Simplified Arabic" pitchFamily="18" charset="-78"/>
                <a:cs typeface="Simplified Arabic" pitchFamily="18" charset="-78"/>
              </a:rPr>
              <a:t>الاستثمارات </a:t>
            </a:r>
            <a:r>
              <a:rPr lang="ar-SA" dirty="0" smtClean="0">
                <a:effectLst>
                  <a:outerShdw blurRad="38100" dist="38100" dir="2700000" algn="tl">
                    <a:srgbClr val="000000">
                      <a:alpha val="43137"/>
                    </a:srgbClr>
                  </a:outerShdw>
                </a:effectLst>
                <a:latin typeface="Simplified Arabic" pitchFamily="18" charset="-78"/>
                <a:cs typeface="Simplified Arabic" pitchFamily="18" charset="-78"/>
              </a:rPr>
              <a:t>وإدارتها بكفـاءة</a:t>
            </a:r>
            <a:r>
              <a:rPr lang="ar-DZ" dirty="0" smtClean="0">
                <a:effectLst>
                  <a:outerShdw blurRad="38100" dist="38100" dir="2700000" algn="tl">
                    <a:srgbClr val="000000">
                      <a:alpha val="43137"/>
                    </a:srgbClr>
                  </a:outerShdw>
                </a:effectLst>
                <a:latin typeface="Simplified Arabic" pitchFamily="18" charset="-78"/>
                <a:cs typeface="Simplified Arabic" pitchFamily="18" charset="-78"/>
              </a:rPr>
              <a:t> </a:t>
            </a:r>
            <a:r>
              <a:rPr lang="ar-SA" dirty="0" smtClean="0">
                <a:effectLst>
                  <a:outerShdw blurRad="38100" dist="38100" dir="2700000" algn="tl">
                    <a:srgbClr val="000000">
                      <a:alpha val="43137"/>
                    </a:srgbClr>
                  </a:outerShdw>
                </a:effectLst>
                <a:latin typeface="Simplified Arabic" pitchFamily="18" charset="-78"/>
                <a:cs typeface="Simplified Arabic" pitchFamily="18" charset="-78"/>
              </a:rPr>
              <a:t>عالية تقلل من المخاطر ومن أهم هذه المخاطر ما</a:t>
            </a:r>
            <a:r>
              <a:rPr lang="ar-DZ" dirty="0" smtClean="0">
                <a:effectLst>
                  <a:outerShdw blurRad="38100" dist="38100" dir="2700000" algn="tl">
                    <a:srgbClr val="000000">
                      <a:alpha val="43137"/>
                    </a:srgbClr>
                  </a:outerShdw>
                </a:effectLst>
                <a:latin typeface="Simplified Arabic" pitchFamily="18" charset="-78"/>
                <a:cs typeface="Simplified Arabic" pitchFamily="18" charset="-78"/>
              </a:rPr>
              <a:t> </a:t>
            </a:r>
            <a:r>
              <a:rPr lang="ar-SA" dirty="0" smtClean="0">
                <a:effectLst>
                  <a:outerShdw blurRad="38100" dist="38100" dir="2700000" algn="tl">
                    <a:srgbClr val="000000">
                      <a:alpha val="43137"/>
                    </a:srgbClr>
                  </a:outerShdw>
                </a:effectLst>
                <a:latin typeface="Simplified Arabic" pitchFamily="18" charset="-78"/>
                <a:cs typeface="Simplified Arabic" pitchFamily="18" charset="-78"/>
              </a:rPr>
              <a:t>يلي</a:t>
            </a:r>
            <a:r>
              <a:rPr lang="fr-FR" dirty="0" smtClean="0">
                <a:effectLst>
                  <a:outerShdw blurRad="38100" dist="38100" dir="2700000" algn="tl">
                    <a:srgbClr val="000000">
                      <a:alpha val="43137"/>
                    </a:srgbClr>
                  </a:outerShdw>
                </a:effectLst>
                <a:latin typeface="Simplified Arabic" pitchFamily="18" charset="-78"/>
                <a:cs typeface="Simplified Arabic" pitchFamily="18" charset="-78"/>
              </a:rPr>
              <a:t>:</a:t>
            </a:r>
            <a:endParaRPr lang="fr-FR" dirty="0">
              <a:effectLst>
                <a:outerShdw blurRad="38100" dist="38100" dir="2700000" algn="tl">
                  <a:srgbClr val="000000">
                    <a:alpha val="43137"/>
                  </a:srgbClr>
                </a:outerShdw>
              </a:effectLst>
            </a:endParaRPr>
          </a:p>
        </p:txBody>
      </p:sp>
      <p:grpSp>
        <p:nvGrpSpPr>
          <p:cNvPr id="11" name="Groupe 10"/>
          <p:cNvGrpSpPr/>
          <p:nvPr/>
        </p:nvGrpSpPr>
        <p:grpSpPr>
          <a:xfrm>
            <a:off x="0" y="3000372"/>
            <a:ext cx="6715140" cy="3500462"/>
            <a:chOff x="2214578" y="3364889"/>
            <a:chExt cx="6715140" cy="3141440"/>
          </a:xfrm>
        </p:grpSpPr>
        <p:sp>
          <p:nvSpPr>
            <p:cNvPr id="12" name="Nuage 11"/>
            <p:cNvSpPr/>
            <p:nvPr/>
          </p:nvSpPr>
          <p:spPr>
            <a:xfrm>
              <a:off x="2214578" y="3364889"/>
              <a:ext cx="4214810" cy="3141440"/>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r-FR" dirty="0" smtClean="0">
                  <a:solidFill>
                    <a:schemeClr val="tx1"/>
                  </a:solidFill>
                  <a:latin typeface="Simplified Arabic" pitchFamily="18" charset="-78"/>
                  <a:cs typeface="Simplified Arabic" pitchFamily="18" charset="-78"/>
                </a:rPr>
                <a:t>: </a:t>
              </a:r>
              <a:r>
                <a:rPr lang="ar-SA" dirty="0" smtClean="0">
                  <a:effectLst>
                    <a:outerShdw blurRad="38100" dist="38100" dir="2700000" algn="tl">
                      <a:srgbClr val="000000">
                        <a:alpha val="43137"/>
                      </a:srgbClr>
                    </a:outerShdw>
                  </a:effectLst>
                  <a:latin typeface="Simplified Arabic" pitchFamily="18" charset="-78"/>
                  <a:cs typeface="Simplified Arabic" pitchFamily="18" charset="-78"/>
                </a:rPr>
                <a:t>تنـتج مخـاطر عمليـات الإقـراض عـن عـدم قيـام المقرضـين بالسـداد الأمـر الـذي</a:t>
              </a:r>
              <a:r>
                <a:rPr lang="ar-DZ" dirty="0" smtClean="0">
                  <a:effectLst>
                    <a:outerShdw blurRad="38100" dist="38100" dir="2700000" algn="tl">
                      <a:srgbClr val="000000">
                        <a:alpha val="43137"/>
                      </a:srgbClr>
                    </a:outerShdw>
                  </a:effectLst>
                  <a:latin typeface="Simplified Arabic" pitchFamily="18" charset="-78"/>
                  <a:cs typeface="Simplified Arabic" pitchFamily="18" charset="-78"/>
                </a:rPr>
                <a:t> </a:t>
              </a:r>
              <a:r>
                <a:rPr lang="ar-SA" dirty="0" smtClean="0">
                  <a:effectLst>
                    <a:outerShdw blurRad="38100" dist="38100" dir="2700000" algn="tl">
                      <a:srgbClr val="000000">
                        <a:alpha val="43137"/>
                      </a:srgbClr>
                    </a:outerShdw>
                  </a:effectLst>
                  <a:latin typeface="Simplified Arabic" pitchFamily="18" charset="-78"/>
                  <a:cs typeface="Simplified Arabic" pitchFamily="18" charset="-78"/>
                </a:rPr>
                <a:t>قد يحدث مشكلة سيولة للبنك وقد تحدث مخاطر عدم قدرة المدين على السداد نتيجـة المخـاطر التـي يتعـرض</a:t>
              </a:r>
              <a:r>
                <a:rPr lang="ar-DZ" dirty="0" smtClean="0">
                  <a:effectLst>
                    <a:outerShdw blurRad="38100" dist="38100" dir="2700000" algn="tl">
                      <a:srgbClr val="000000">
                        <a:alpha val="43137"/>
                      </a:srgbClr>
                    </a:outerShdw>
                  </a:effectLst>
                  <a:latin typeface="Simplified Arabic" pitchFamily="18" charset="-78"/>
                  <a:cs typeface="Simplified Arabic" pitchFamily="18" charset="-78"/>
                </a:rPr>
                <a:t> </a:t>
              </a:r>
              <a:r>
                <a:rPr lang="ar-SA" dirty="0" smtClean="0">
                  <a:effectLst>
                    <a:outerShdw blurRad="38100" dist="38100" dir="2700000" algn="tl">
                      <a:srgbClr val="000000">
                        <a:alpha val="43137"/>
                      </a:srgbClr>
                    </a:outerShdw>
                  </a:effectLst>
                  <a:latin typeface="Simplified Arabic" pitchFamily="18" charset="-78"/>
                  <a:cs typeface="Simplified Arabic" pitchFamily="18" charset="-78"/>
                </a:rPr>
                <a:t>لها مشروعه بالذات أو المخاطر التي تتعرض لها الصناعة التي يقع مشروعه ضمنها</a:t>
              </a:r>
              <a:r>
                <a:rPr lang="ar-DZ" dirty="0" smtClean="0">
                  <a:effectLst>
                    <a:outerShdw blurRad="38100" dist="38100" dir="2700000" algn="tl">
                      <a:srgbClr val="000000">
                        <a:alpha val="43137"/>
                      </a:srgbClr>
                    </a:outerShdw>
                  </a:effectLst>
                  <a:latin typeface="Simplified Arabic" pitchFamily="18" charset="-78"/>
                  <a:cs typeface="Simplified Arabic" pitchFamily="18" charset="-78"/>
                </a:rPr>
                <a:t>.</a:t>
              </a:r>
              <a:endParaRPr lang="fr-FR" dirty="0">
                <a:effectLst>
                  <a:outerShdw blurRad="38100" dist="38100" dir="2700000" algn="tl">
                    <a:srgbClr val="000000">
                      <a:alpha val="43137"/>
                    </a:srgbClr>
                  </a:outerShdw>
                </a:effectLst>
              </a:endParaRPr>
            </a:p>
          </p:txBody>
        </p:sp>
        <p:sp>
          <p:nvSpPr>
            <p:cNvPr id="13" name="Rectangle à coins arrondis 12"/>
            <p:cNvSpPr/>
            <p:nvPr/>
          </p:nvSpPr>
          <p:spPr>
            <a:xfrm>
              <a:off x="7286644" y="3429000"/>
              <a:ext cx="1643074" cy="78581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lvl="0" algn="ctr" defTabSz="488950" rtl="1">
                <a:lnSpc>
                  <a:spcPct val="90000"/>
                </a:lnSpc>
                <a:spcBef>
                  <a:spcPct val="0"/>
                </a:spcBef>
                <a:spcAft>
                  <a:spcPct val="35000"/>
                </a:spcAft>
              </a:pPr>
              <a:r>
                <a:rPr lang="ar-SA" b="1" dirty="0" smtClean="0">
                  <a:solidFill>
                    <a:schemeClr val="bg1"/>
                  </a:solidFill>
                  <a:latin typeface="Simplified Arabic" pitchFamily="18" charset="-78"/>
                  <a:cs typeface="Simplified Arabic" pitchFamily="18" charset="-78"/>
                </a:rPr>
                <a:t>مخاطر</a:t>
              </a:r>
              <a:r>
                <a:rPr lang="ar-DZ" b="1" dirty="0" smtClean="0">
                  <a:solidFill>
                    <a:schemeClr val="bg1"/>
                  </a:solidFill>
                  <a:latin typeface="Simplified Arabic" pitchFamily="18" charset="-78"/>
                  <a:cs typeface="Simplified Arabic" pitchFamily="18" charset="-78"/>
                </a:rPr>
                <a:t> </a:t>
              </a:r>
              <a:r>
                <a:rPr lang="ar-SA" b="1" dirty="0" smtClean="0">
                  <a:solidFill>
                    <a:schemeClr val="bg1"/>
                  </a:solidFill>
                  <a:latin typeface="Simplified Arabic" pitchFamily="18" charset="-78"/>
                  <a:cs typeface="Simplified Arabic" pitchFamily="18" charset="-78"/>
                </a:rPr>
                <a:t>الائتمان</a:t>
              </a:r>
              <a:r>
                <a:rPr lang="ar-DZ" b="1" dirty="0" smtClean="0">
                  <a:solidFill>
                    <a:schemeClr val="bg1"/>
                  </a:solidFill>
                  <a:latin typeface="Simplified Arabic" pitchFamily="18" charset="-78"/>
                  <a:cs typeface="Simplified Arabic" pitchFamily="18" charset="-78"/>
                </a:rPr>
                <a:t> </a:t>
              </a:r>
              <a:r>
                <a:rPr lang="ar-DZ" b="1" dirty="0" smtClean="0">
                  <a:solidFill>
                    <a:srgbClr val="C00000"/>
                  </a:solidFill>
                  <a:latin typeface="Simplified Arabic" pitchFamily="18" charset="-78"/>
                  <a:cs typeface="Simplified Arabic" pitchFamily="18" charset="-78"/>
                </a:rPr>
                <a:t>(1)</a:t>
              </a:r>
              <a:endParaRPr lang="fr-FR" b="1" dirty="0">
                <a:solidFill>
                  <a:schemeClr val="bg1"/>
                </a:solidFill>
                <a:latin typeface="Simplified Arabic" pitchFamily="18" charset="-78"/>
                <a:cs typeface="Simplified Arabic" pitchFamily="18" charset="-78"/>
              </a:endParaRPr>
            </a:p>
          </p:txBody>
        </p:sp>
        <p:sp>
          <p:nvSpPr>
            <p:cNvPr id="14" name="Ellipse 13"/>
            <p:cNvSpPr/>
            <p:nvPr/>
          </p:nvSpPr>
          <p:spPr>
            <a:xfrm>
              <a:off x="6429388" y="3714752"/>
              <a:ext cx="285752" cy="428628"/>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sp>
          <p:nvSpPr>
            <p:cNvPr id="15" name="Ellipse 14"/>
            <p:cNvSpPr/>
            <p:nvPr/>
          </p:nvSpPr>
          <p:spPr>
            <a:xfrm>
              <a:off x="6786578" y="3571876"/>
              <a:ext cx="142876" cy="285752"/>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sp>
          <p:nvSpPr>
            <p:cNvPr id="16" name="Ellipse 15"/>
            <p:cNvSpPr/>
            <p:nvPr/>
          </p:nvSpPr>
          <p:spPr>
            <a:xfrm>
              <a:off x="7072330" y="3571876"/>
              <a:ext cx="71438" cy="214314"/>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grpSp>
      <p:cxnSp>
        <p:nvCxnSpPr>
          <p:cNvPr id="18" name="Connecteur droit 17"/>
          <p:cNvCxnSpPr/>
          <p:nvPr/>
        </p:nvCxnSpPr>
        <p:spPr>
          <a:xfrm rot="10800000">
            <a:off x="3714744" y="6143644"/>
            <a:ext cx="2928958" cy="1588"/>
          </a:xfrm>
          <a:prstGeom prst="line">
            <a:avLst/>
          </a:prstGeom>
        </p:spPr>
        <p:style>
          <a:lnRef idx="2">
            <a:schemeClr val="accent2"/>
          </a:lnRef>
          <a:fillRef idx="0">
            <a:schemeClr val="accent2"/>
          </a:fillRef>
          <a:effectRef idx="1">
            <a:schemeClr val="accent2"/>
          </a:effectRef>
          <a:fontRef idx="minor">
            <a:schemeClr val="tx1"/>
          </a:fontRef>
        </p:style>
      </p:cxnSp>
      <p:sp>
        <p:nvSpPr>
          <p:cNvPr id="20" name="Rectangle 1"/>
          <p:cNvSpPr>
            <a:spLocks noChangeArrowheads="1"/>
          </p:cNvSpPr>
          <p:nvPr/>
        </p:nvSpPr>
        <p:spPr bwMode="auto">
          <a:xfrm>
            <a:off x="2500298" y="6357958"/>
            <a:ext cx="421481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r" rtl="1" fontAlgn="base">
              <a:spcBef>
                <a:spcPct val="0"/>
              </a:spcBef>
              <a:spcAft>
                <a:spcPct val="0"/>
              </a:spcAft>
            </a:pPr>
            <a:r>
              <a:rPr kumimoji="0" lang="ar-DZ" b="0" i="0" u="none" strike="noStrike" cap="none" normalizeH="0" baseline="0" dirty="0" smtClean="0">
                <a:ln>
                  <a:noFill/>
                </a:ln>
                <a:effectLst/>
                <a:latin typeface="Simplified Arabic" pitchFamily="18" charset="-78"/>
                <a:ea typeface="Calibri" pitchFamily="34" charset="0"/>
                <a:cs typeface="Simplified Arabic" pitchFamily="18" charset="-78"/>
              </a:rPr>
              <a:t>1.</a:t>
            </a:r>
            <a:r>
              <a:rPr kumimoji="0" lang="ar-DZ" b="0" i="0" u="none" strike="noStrike" cap="none" normalizeH="0" dirty="0" smtClean="0">
                <a:ln>
                  <a:noFill/>
                </a:ln>
                <a:effectLst/>
                <a:latin typeface="Simplified Arabic" pitchFamily="18" charset="-78"/>
                <a:ea typeface="Calibri" pitchFamily="34" charset="0"/>
                <a:cs typeface="Simplified Arabic" pitchFamily="18" charset="-78"/>
              </a:rPr>
              <a:t> </a:t>
            </a:r>
            <a:r>
              <a:rPr kumimoji="0" lang="ar-DZ" b="0" i="0" u="none" strike="noStrike" cap="none" normalizeH="0" baseline="0" dirty="0" smtClean="0">
                <a:ln>
                  <a:noFill/>
                </a:ln>
                <a:effectLst/>
                <a:latin typeface="Simplified Arabic" pitchFamily="18" charset="-78"/>
                <a:ea typeface="Calibri" pitchFamily="34" charset="0"/>
                <a:cs typeface="Simplified Arabic" pitchFamily="18" charset="-78"/>
              </a:rPr>
              <a:t> </a:t>
            </a:r>
            <a:r>
              <a:rPr kumimoji="0" lang="ar-SA" b="0" i="0" u="none" strike="noStrike" cap="none" normalizeH="0" baseline="0" dirty="0" smtClean="0">
                <a:ln>
                  <a:noFill/>
                </a:ln>
                <a:effectLst/>
                <a:latin typeface="Simplified Arabic" pitchFamily="18" charset="-78"/>
                <a:ea typeface="Calibri" pitchFamily="34" charset="0"/>
                <a:cs typeface="Simplified Arabic" pitchFamily="18" charset="-78"/>
              </a:rPr>
              <a:t>صادق راشد الشميري</a:t>
            </a:r>
            <a:r>
              <a:rPr lang="ar-DZ" dirty="0" smtClean="0">
                <a:latin typeface="Simplified Arabic" pitchFamily="18" charset="-78"/>
                <a:ea typeface="Calibri" pitchFamily="34" charset="0"/>
                <a:cs typeface="Simplified Arabic" pitchFamily="18" charset="-78"/>
              </a:rPr>
              <a:t>، </a:t>
            </a:r>
            <a:r>
              <a:rPr kumimoji="0" lang="ar-SA" b="0" i="0" u="none" strike="noStrike" cap="none" normalizeH="0" baseline="0" dirty="0" smtClean="0">
                <a:ln>
                  <a:noFill/>
                </a:ln>
                <a:effectLst/>
                <a:latin typeface="Simplified Arabic" pitchFamily="18" charset="-78"/>
                <a:ea typeface="Calibri" pitchFamily="34" charset="0"/>
                <a:cs typeface="Simplified Arabic" pitchFamily="18" charset="-78"/>
              </a:rPr>
              <a:t> مرجع سبق ذكره </a:t>
            </a:r>
            <a:r>
              <a:rPr kumimoji="0" lang="ar-DZ" b="0" i="0" u="none" strike="noStrike" cap="none" normalizeH="0" baseline="0" dirty="0" smtClean="0">
                <a:ln>
                  <a:noFill/>
                </a:ln>
                <a:effectLst/>
                <a:latin typeface="Simplified Arabic" pitchFamily="18" charset="-78"/>
                <a:ea typeface="Calibri" pitchFamily="34" charset="0"/>
                <a:cs typeface="Simplified Arabic" pitchFamily="18" charset="-78"/>
              </a:rPr>
              <a:t>، </a:t>
            </a:r>
            <a:r>
              <a:rPr kumimoji="0" lang="ar-SA" b="0" i="0" u="none" strike="noStrike" cap="none" normalizeH="0" baseline="0" dirty="0" smtClean="0">
                <a:ln>
                  <a:noFill/>
                </a:ln>
                <a:effectLst/>
                <a:latin typeface="Simplified Arabic" pitchFamily="18" charset="-78"/>
                <a:ea typeface="Calibri" pitchFamily="34" charset="0"/>
                <a:cs typeface="Simplified Arabic" pitchFamily="18" charset="-78"/>
              </a:rPr>
              <a:t>ص</a:t>
            </a:r>
            <a:r>
              <a:rPr lang="ar-DZ" dirty="0" smtClean="0">
                <a:latin typeface="Simplified Arabic" pitchFamily="18" charset="-78"/>
                <a:ea typeface="Calibri" pitchFamily="34" charset="0"/>
                <a:cs typeface="Simplified Arabic" pitchFamily="18" charset="-78"/>
              </a:rPr>
              <a:t>70.</a:t>
            </a:r>
            <a:endParaRPr lang="ar-DZ" dirty="0" smtClean="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cteur droit 3"/>
          <p:cNvCxnSpPr/>
          <p:nvPr/>
        </p:nvCxnSpPr>
        <p:spPr>
          <a:xfrm rot="10800000">
            <a:off x="7072330" y="5857892"/>
            <a:ext cx="2071670" cy="1588"/>
          </a:xfrm>
          <a:prstGeom prst="line">
            <a:avLst/>
          </a:prstGeom>
        </p:spPr>
        <p:style>
          <a:lnRef idx="2">
            <a:schemeClr val="accent2"/>
          </a:lnRef>
          <a:fillRef idx="0">
            <a:schemeClr val="accent2"/>
          </a:fillRef>
          <a:effectRef idx="1">
            <a:schemeClr val="accent2"/>
          </a:effectRef>
          <a:fontRef idx="minor">
            <a:schemeClr val="tx1"/>
          </a:fontRef>
        </p:style>
      </p:cxnSp>
      <p:sp>
        <p:nvSpPr>
          <p:cNvPr id="2049" name="Rectangle 1"/>
          <p:cNvSpPr>
            <a:spLocks noChangeArrowheads="1"/>
          </p:cNvSpPr>
          <p:nvPr/>
        </p:nvSpPr>
        <p:spPr bwMode="auto">
          <a:xfrm>
            <a:off x="357158" y="6009521"/>
            <a:ext cx="878684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r" rtl="1" fontAlgn="base">
              <a:spcBef>
                <a:spcPct val="0"/>
              </a:spcBef>
              <a:spcAft>
                <a:spcPct val="0"/>
              </a:spcAft>
            </a:pPr>
            <a:r>
              <a:rPr lang="ar-DZ" dirty="0" smtClean="0">
                <a:latin typeface="Simplified Arabic" pitchFamily="18" charset="-78"/>
                <a:cs typeface="Simplified Arabic" pitchFamily="18" charset="-78"/>
              </a:rPr>
              <a:t>2- </a:t>
            </a:r>
            <a:r>
              <a:rPr lang="ar-SA" dirty="0" smtClean="0">
                <a:latin typeface="Simplified Arabic" pitchFamily="18" charset="-78"/>
                <a:cs typeface="Simplified Arabic" pitchFamily="18" charset="-78"/>
              </a:rPr>
              <a:t>سمير خطيب </a:t>
            </a:r>
            <a:r>
              <a:rPr lang="ar-DZ" dirty="0" smtClean="0">
                <a:latin typeface="Simplified Arabic" pitchFamily="18" charset="-78"/>
                <a:cs typeface="Simplified Arabic" pitchFamily="18" charset="-78"/>
              </a:rPr>
              <a:t>، </a:t>
            </a:r>
            <a:r>
              <a:rPr lang="ar-SA" b="1" dirty="0" smtClean="0">
                <a:latin typeface="Simplified Arabic" pitchFamily="18" charset="-78"/>
                <a:cs typeface="Simplified Arabic" pitchFamily="18" charset="-78"/>
              </a:rPr>
              <a:t>دارة المخاطر بالبنوك</a:t>
            </a:r>
            <a:r>
              <a:rPr lang="ar-SA" dirty="0" smtClean="0">
                <a:latin typeface="Simplified Arabic" pitchFamily="18" charset="-78"/>
                <a:cs typeface="Simplified Arabic" pitchFamily="18" charset="-78"/>
              </a:rPr>
              <a:t> </a:t>
            </a:r>
            <a:r>
              <a:rPr lang="ar-DZ" dirty="0" smtClean="0">
                <a:latin typeface="Simplified Arabic" pitchFamily="18" charset="-78"/>
                <a:cs typeface="Simplified Arabic" pitchFamily="18" charset="-78"/>
              </a:rPr>
              <a:t>، </a:t>
            </a:r>
            <a:r>
              <a:rPr lang="ar-SA" b="1" dirty="0" smtClean="0">
                <a:latin typeface="Simplified Arabic" pitchFamily="18" charset="-78"/>
                <a:cs typeface="Simplified Arabic" pitchFamily="18" charset="-78"/>
              </a:rPr>
              <a:t>والقياس منهج علمي وتطبيق وعملي</a:t>
            </a:r>
            <a:r>
              <a:rPr lang="ar-DZ" b="1" dirty="0" smtClean="0">
                <a:latin typeface="Simplified Arabic" pitchFamily="18" charset="-78"/>
                <a:cs typeface="Simplified Arabic" pitchFamily="18" charset="-78"/>
              </a:rPr>
              <a:t>، دار النشر والتوزيع ، </a:t>
            </a:r>
            <a:r>
              <a:rPr lang="ar-SA" dirty="0" smtClean="0">
                <a:latin typeface="Simplified Arabic" pitchFamily="18" charset="-78"/>
                <a:cs typeface="Simplified Arabic" pitchFamily="18" charset="-78"/>
              </a:rPr>
              <a:t>مصر</a:t>
            </a:r>
            <a:r>
              <a:rPr lang="ar-DZ" dirty="0" smtClean="0">
                <a:latin typeface="Simplified Arabic" pitchFamily="18" charset="-78"/>
                <a:cs typeface="Simplified Arabic" pitchFamily="18" charset="-78"/>
              </a:rPr>
              <a:t>، 2005، ص211.</a:t>
            </a:r>
            <a:endParaRPr kumimoji="0" lang="fr-FR" b="0" i="0" u="none" strike="noStrike" cap="none" normalizeH="0" baseline="0" dirty="0" smtClean="0">
              <a:ln>
                <a:noFill/>
              </a:ln>
              <a:effectLst/>
              <a:latin typeface="Simplified Arabic" pitchFamily="18" charset="-78"/>
              <a:cs typeface="Simplified Arabic" pitchFamily="18" charset="-78"/>
            </a:endParaRPr>
          </a:p>
        </p:txBody>
      </p:sp>
      <p:grpSp>
        <p:nvGrpSpPr>
          <p:cNvPr id="6" name="Groupe 5"/>
          <p:cNvGrpSpPr/>
          <p:nvPr/>
        </p:nvGrpSpPr>
        <p:grpSpPr>
          <a:xfrm>
            <a:off x="0" y="0"/>
            <a:ext cx="8572528" cy="3571876"/>
            <a:chOff x="357190" y="3143272"/>
            <a:chExt cx="8572528" cy="3571876"/>
          </a:xfrm>
        </p:grpSpPr>
        <p:sp>
          <p:nvSpPr>
            <p:cNvPr id="7" name="Nuage 6"/>
            <p:cNvSpPr/>
            <p:nvPr/>
          </p:nvSpPr>
          <p:spPr>
            <a:xfrm>
              <a:off x="357190" y="3143272"/>
              <a:ext cx="6215074" cy="3571876"/>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ar-SA" dirty="0" smtClean="0">
                  <a:effectLst>
                    <a:outerShdw blurRad="38100" dist="38100" dir="2700000" algn="tl">
                      <a:srgbClr val="000000">
                        <a:alpha val="43137"/>
                      </a:srgbClr>
                    </a:outerShdw>
                  </a:effectLst>
                  <a:latin typeface="Simplified Arabic" pitchFamily="18" charset="-78"/>
                  <a:cs typeface="Simplified Arabic" pitchFamily="18" charset="-78"/>
                </a:rPr>
                <a:t>هـي المخـاطر التـي يمكـن أن يتعـرض لهـا البنـك جـراء تـدفق غيـر متوقـع لودائـع</a:t>
              </a:r>
              <a:r>
                <a:rPr lang="fr-FR" dirty="0" smtClean="0">
                  <a:effectLst>
                    <a:outerShdw blurRad="38100" dist="38100" dir="2700000" algn="tl">
                      <a:srgbClr val="000000">
                        <a:alpha val="43137"/>
                      </a:srgbClr>
                    </a:outerShdw>
                  </a:effectLst>
                  <a:latin typeface="Simplified Arabic" pitchFamily="18" charset="-78"/>
                  <a:cs typeface="Simplified Arabic" pitchFamily="18" charset="-78"/>
                </a:rPr>
                <a:t> </a:t>
              </a:r>
              <a:r>
                <a:rPr lang="ar-SA" dirty="0" smtClean="0">
                  <a:effectLst>
                    <a:outerShdw blurRad="38100" dist="38100" dir="2700000" algn="tl">
                      <a:srgbClr val="000000">
                        <a:alpha val="43137"/>
                      </a:srgbClr>
                    </a:outerShdw>
                  </a:effectLst>
                  <a:latin typeface="Simplified Arabic" pitchFamily="18" charset="-78"/>
                  <a:cs typeface="Simplified Arabic" pitchFamily="18" charset="-78"/>
                </a:rPr>
                <a:t>عملائه للخارج بسبب تغير مفاجئ في سلوك المودعين ومثل هذا الوضع يمكن أن يفرض على البنك نشـاطا</a:t>
              </a:r>
              <a:r>
                <a:rPr lang="fr-FR" dirty="0" smtClean="0">
                  <a:effectLst>
                    <a:outerShdw blurRad="38100" dist="38100" dir="2700000" algn="tl">
                      <a:srgbClr val="000000">
                        <a:alpha val="43137"/>
                      </a:srgbClr>
                    </a:outerShdw>
                  </a:effectLst>
                  <a:latin typeface="Simplified Arabic" pitchFamily="18" charset="-78"/>
                  <a:cs typeface="Simplified Arabic" pitchFamily="18" charset="-78"/>
                </a:rPr>
                <a:t> </a:t>
              </a:r>
              <a:r>
                <a:rPr lang="ar-SA" dirty="0" smtClean="0">
                  <a:effectLst>
                    <a:outerShdw blurRad="38100" dist="38100" dir="2700000" algn="tl">
                      <a:srgbClr val="000000">
                        <a:alpha val="43137"/>
                      </a:srgbClr>
                    </a:outerShdw>
                  </a:effectLst>
                  <a:latin typeface="Simplified Arabic" pitchFamily="18" charset="-78"/>
                  <a:cs typeface="Simplified Arabic" pitchFamily="18" charset="-78"/>
                </a:rPr>
                <a:t>غيـر اعتيادي فـي التمويـل قصـير الأجـل لإعـادة التمويـل الفـرق النـاجم عـن نقـص السـيولة فـي السـوق النقديـة بأسعار مرتفعة </a:t>
              </a:r>
              <a:r>
                <a:rPr lang="ar-SA" dirty="0" smtClean="0">
                  <a:effectLst>
                    <a:outerShdw blurRad="38100" dist="38100" dir="2700000" algn="tl">
                      <a:srgbClr val="000000">
                        <a:alpha val="43137"/>
                      </a:srgbClr>
                    </a:outerShdw>
                  </a:effectLst>
                </a:rPr>
                <a:t> </a:t>
              </a:r>
              <a:r>
                <a:rPr lang="ar-SA" dirty="0" smtClean="0">
                  <a:effectLst>
                    <a:outerShdw blurRad="38100" dist="38100" dir="2700000" algn="tl">
                      <a:srgbClr val="000000">
                        <a:alpha val="43137"/>
                      </a:srgbClr>
                    </a:outerShdw>
                  </a:effectLst>
                  <a:latin typeface="Simplified Arabic" pitchFamily="18" charset="-78"/>
                  <a:cs typeface="Simplified Arabic" pitchFamily="18" charset="-78"/>
                </a:rPr>
                <a:t>أي أن مخاطر السيولة تنشـأ غالبـا مـن خـلال الاندفاع الغيـر العـادي مـن قبـل المـودعين لسـحب أمـوالهم</a:t>
              </a:r>
              <a:r>
                <a:rPr lang="ar-DZ" dirty="0" smtClean="0">
                  <a:effectLst>
                    <a:outerShdw blurRad="38100" dist="38100" dir="2700000" algn="tl">
                      <a:srgbClr val="000000">
                        <a:alpha val="43137"/>
                      </a:srgbClr>
                    </a:outerShdw>
                  </a:effectLst>
                  <a:latin typeface="Simplified Arabic" pitchFamily="18" charset="-78"/>
                  <a:cs typeface="Simplified Arabic" pitchFamily="18" charset="-78"/>
                </a:rPr>
                <a:t> </a:t>
              </a:r>
              <a:r>
                <a:rPr lang="ar-SA" dirty="0" smtClean="0">
                  <a:effectLst>
                    <a:outerShdw blurRad="38100" dist="38100" dir="2700000" algn="tl">
                      <a:srgbClr val="000000">
                        <a:alpha val="43137"/>
                      </a:srgbClr>
                    </a:outerShdw>
                  </a:effectLst>
                  <a:latin typeface="Simplified Arabic" pitchFamily="18" charset="-78"/>
                  <a:cs typeface="Simplified Arabic" pitchFamily="18" charset="-78"/>
                </a:rPr>
                <a:t>من البنك دفعة واحدة أو نتيجة الإقراض لفترات أطول من فترات الإيداع</a:t>
              </a:r>
              <a:r>
                <a:rPr lang="fr-FR" dirty="0" smtClean="0">
                  <a:effectLst>
                    <a:outerShdw blurRad="38100" dist="38100" dir="2700000" algn="tl">
                      <a:srgbClr val="000000">
                        <a:alpha val="43137"/>
                      </a:srgbClr>
                    </a:outerShdw>
                  </a:effectLst>
                  <a:latin typeface="Simplified Arabic" pitchFamily="18" charset="-78"/>
                  <a:cs typeface="Simplified Arabic" pitchFamily="18" charset="-78"/>
                </a:rPr>
                <a:t>.</a:t>
              </a:r>
              <a:endParaRPr lang="fr-FR" dirty="0">
                <a:effectLst>
                  <a:outerShdw blurRad="38100" dist="38100" dir="2700000" algn="tl">
                    <a:srgbClr val="000000">
                      <a:alpha val="43137"/>
                    </a:srgbClr>
                  </a:outerShdw>
                </a:effectLst>
              </a:endParaRPr>
            </a:p>
          </p:txBody>
        </p:sp>
        <p:sp>
          <p:nvSpPr>
            <p:cNvPr id="8" name="Rectangle à coins arrondis 7"/>
            <p:cNvSpPr/>
            <p:nvPr/>
          </p:nvSpPr>
          <p:spPr>
            <a:xfrm>
              <a:off x="7286644" y="3429000"/>
              <a:ext cx="1643074" cy="78581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lvl="0" algn="ctr" defTabSz="488950" rtl="1">
                <a:lnSpc>
                  <a:spcPct val="90000"/>
                </a:lnSpc>
                <a:spcBef>
                  <a:spcPct val="0"/>
                </a:spcBef>
                <a:spcAft>
                  <a:spcPct val="35000"/>
                </a:spcAft>
              </a:pPr>
              <a:r>
                <a:rPr lang="ar-SA" b="1" dirty="0" smtClean="0">
                  <a:solidFill>
                    <a:schemeClr val="bg1"/>
                  </a:solidFill>
                  <a:latin typeface="Simplified Arabic" pitchFamily="18" charset="-78"/>
                  <a:cs typeface="Simplified Arabic" pitchFamily="18" charset="-78"/>
                </a:rPr>
                <a:t>مخـاطر السـيولة</a:t>
              </a:r>
              <a:r>
                <a:rPr lang="ar-DZ" b="1" dirty="0" smtClean="0">
                  <a:solidFill>
                    <a:schemeClr val="bg1"/>
                  </a:solidFill>
                  <a:latin typeface="Simplified Arabic" pitchFamily="18" charset="-78"/>
                  <a:cs typeface="Simplified Arabic" pitchFamily="18" charset="-78"/>
                </a:rPr>
                <a:t> </a:t>
              </a:r>
              <a:r>
                <a:rPr lang="ar-DZ" b="1" dirty="0" smtClean="0">
                  <a:solidFill>
                    <a:srgbClr val="C00000"/>
                  </a:solidFill>
                  <a:latin typeface="Simplified Arabic" pitchFamily="18" charset="-78"/>
                  <a:cs typeface="Simplified Arabic" pitchFamily="18" charset="-78"/>
                </a:rPr>
                <a:t>(1)</a:t>
              </a:r>
              <a:endParaRPr lang="fr-FR" b="1" dirty="0">
                <a:solidFill>
                  <a:srgbClr val="C00000"/>
                </a:solidFill>
                <a:latin typeface="Simplified Arabic" pitchFamily="18" charset="-78"/>
                <a:cs typeface="Simplified Arabic" pitchFamily="18" charset="-78"/>
              </a:endParaRPr>
            </a:p>
          </p:txBody>
        </p:sp>
        <p:sp>
          <p:nvSpPr>
            <p:cNvPr id="9" name="Ellipse 8"/>
            <p:cNvSpPr/>
            <p:nvPr/>
          </p:nvSpPr>
          <p:spPr>
            <a:xfrm>
              <a:off x="6429388" y="3714752"/>
              <a:ext cx="285752" cy="428628"/>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sp>
          <p:nvSpPr>
            <p:cNvPr id="10" name="Ellipse 9"/>
            <p:cNvSpPr/>
            <p:nvPr/>
          </p:nvSpPr>
          <p:spPr>
            <a:xfrm>
              <a:off x="6786578" y="3571876"/>
              <a:ext cx="142876" cy="285752"/>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sp>
          <p:nvSpPr>
            <p:cNvPr id="11" name="Ellipse 10"/>
            <p:cNvSpPr/>
            <p:nvPr/>
          </p:nvSpPr>
          <p:spPr>
            <a:xfrm>
              <a:off x="7072330" y="3571876"/>
              <a:ext cx="71438" cy="214314"/>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grpSp>
      <p:sp>
        <p:nvSpPr>
          <p:cNvPr id="15" name="Nuage 14"/>
          <p:cNvSpPr/>
          <p:nvPr/>
        </p:nvSpPr>
        <p:spPr>
          <a:xfrm>
            <a:off x="285720" y="3786190"/>
            <a:ext cx="6357982" cy="2071702"/>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ar-DZ" dirty="0" smtClean="0">
                <a:solidFill>
                  <a:schemeClr val="tx1"/>
                </a:solidFill>
                <a:latin typeface="Simplified Arabic" pitchFamily="18" charset="-78"/>
                <a:cs typeface="Simplified Arabic" pitchFamily="18" charset="-78"/>
              </a:rPr>
              <a:t>4</a:t>
            </a:r>
            <a:r>
              <a:rPr lang="ar-DZ" dirty="0" smtClean="0">
                <a:effectLst>
                  <a:outerShdw blurRad="38100" dist="38100" dir="2700000" algn="tl">
                    <a:srgbClr val="000000">
                      <a:alpha val="43137"/>
                    </a:srgbClr>
                  </a:outerShdw>
                </a:effectLst>
                <a:latin typeface="Simplified Arabic" pitchFamily="18" charset="-78"/>
                <a:cs typeface="Simplified Arabic" pitchFamily="18" charset="-78"/>
              </a:rPr>
              <a:t>وتمثـل مخـاطر رأس المـال احتمال عدم قدرة البنك على الوفاء بالالتزامات حينما تواجه حقوق ملكيـة سـالبة ويتحـدد صـافي حقـوق الملكيـة بـالفرق مـــا بـــين القيمـــة الســـوقية للأصـــول والقيمـــة الســـوقية للمطلوبـــات وهكـــذا فـــإن مخـــاطر رأس المـــال تشـــير إلـــى</a:t>
            </a:r>
            <a:r>
              <a:rPr lang="fr-FR" dirty="0" smtClean="0">
                <a:effectLst>
                  <a:outerShdw blurRad="38100" dist="38100" dir="2700000" algn="tl">
                    <a:srgbClr val="000000">
                      <a:alpha val="43137"/>
                    </a:srgbClr>
                  </a:outerShdw>
                </a:effectLst>
                <a:latin typeface="Simplified Arabic" pitchFamily="18" charset="-78"/>
                <a:cs typeface="Simplified Arabic" pitchFamily="18" charset="-78"/>
              </a:rPr>
              <a:t> </a:t>
            </a:r>
            <a:r>
              <a:rPr lang="ar-SA" dirty="0" smtClean="0">
                <a:effectLst>
                  <a:outerShdw blurRad="38100" dist="38100" dir="2700000" algn="tl">
                    <a:srgbClr val="000000">
                      <a:alpha val="43137"/>
                    </a:srgbClr>
                  </a:outerShdw>
                </a:effectLst>
                <a:latin typeface="Simplified Arabic" pitchFamily="18" charset="-78"/>
                <a:cs typeface="Simplified Arabic" pitchFamily="18" charset="-78"/>
              </a:rPr>
              <a:t>الانخفاض الكبير</a:t>
            </a:r>
            <a:r>
              <a:rPr lang="ar-DZ" dirty="0" smtClean="0">
                <a:effectLst>
                  <a:outerShdw blurRad="38100" dist="38100" dir="2700000" algn="tl">
                    <a:srgbClr val="000000">
                      <a:alpha val="43137"/>
                    </a:srgbClr>
                  </a:outerShdw>
                </a:effectLst>
                <a:latin typeface="Simplified Arabic" pitchFamily="18" charset="-78"/>
                <a:cs typeface="Simplified Arabic" pitchFamily="18" charset="-78"/>
              </a:rPr>
              <a:t> </a:t>
            </a:r>
            <a:r>
              <a:rPr lang="ar-SA" dirty="0" smtClean="0">
                <a:effectLst>
                  <a:outerShdw blurRad="38100" dist="38100" dir="2700000" algn="tl">
                    <a:srgbClr val="000000">
                      <a:alpha val="43137"/>
                    </a:srgbClr>
                  </a:outerShdw>
                </a:effectLst>
                <a:latin typeface="Simplified Arabic" pitchFamily="18" charset="-78"/>
                <a:cs typeface="Simplified Arabic" pitchFamily="18" charset="-78"/>
              </a:rPr>
              <a:t>في صافي قيمة الأصول</a:t>
            </a:r>
            <a:r>
              <a:rPr lang="ar-DZ" dirty="0" smtClean="0">
                <a:solidFill>
                  <a:schemeClr val="bg1"/>
                </a:solidFill>
                <a:effectLst>
                  <a:outerShdw blurRad="38100" dist="38100" dir="2700000" algn="tl">
                    <a:srgbClr val="000000">
                      <a:alpha val="43137"/>
                    </a:srgbClr>
                  </a:outerShdw>
                </a:effectLst>
                <a:latin typeface="Simplified Arabic" pitchFamily="18" charset="-78"/>
                <a:cs typeface="Simplified Arabic" pitchFamily="18" charset="-78"/>
              </a:rPr>
              <a:t>.</a:t>
            </a:r>
            <a:endParaRPr lang="fr-FR" dirty="0">
              <a:effectLst>
                <a:outerShdw blurRad="38100" dist="38100" dir="2700000" algn="tl">
                  <a:srgbClr val="000000">
                    <a:alpha val="43137"/>
                  </a:srgbClr>
                </a:outerShdw>
              </a:effectLst>
            </a:endParaRPr>
          </a:p>
        </p:txBody>
      </p:sp>
      <p:sp>
        <p:nvSpPr>
          <p:cNvPr id="16" name="Rectangle à coins arrondis 15"/>
          <p:cNvSpPr/>
          <p:nvPr/>
        </p:nvSpPr>
        <p:spPr>
          <a:xfrm>
            <a:off x="7286644" y="2143116"/>
            <a:ext cx="1643074" cy="87562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lvl="0" algn="ctr" defTabSz="488950" rtl="1">
              <a:lnSpc>
                <a:spcPct val="90000"/>
              </a:lnSpc>
              <a:spcBef>
                <a:spcPct val="0"/>
              </a:spcBef>
              <a:spcAft>
                <a:spcPct val="35000"/>
              </a:spcAft>
            </a:pPr>
            <a:r>
              <a:rPr lang="ar-DZ" b="1" dirty="0" smtClean="0">
                <a:solidFill>
                  <a:schemeClr val="bg1"/>
                </a:solidFill>
                <a:latin typeface="Simplified Arabic" pitchFamily="18" charset="-78"/>
                <a:cs typeface="Simplified Arabic" pitchFamily="18" charset="-78"/>
              </a:rPr>
              <a:t>مخاطر رأس المال: </a:t>
            </a:r>
            <a:endParaRPr lang="fr-FR" b="1" dirty="0">
              <a:solidFill>
                <a:schemeClr val="bg1"/>
              </a:solidFill>
              <a:latin typeface="Simplified Arabic" pitchFamily="18" charset="-78"/>
              <a:cs typeface="Simplified Arabic" pitchFamily="18" charset="-78"/>
            </a:endParaRPr>
          </a:p>
        </p:txBody>
      </p:sp>
      <p:sp>
        <p:nvSpPr>
          <p:cNvPr id="17" name="Ellipse 16"/>
          <p:cNvSpPr/>
          <p:nvPr/>
        </p:nvSpPr>
        <p:spPr>
          <a:xfrm>
            <a:off x="6143636" y="3286124"/>
            <a:ext cx="285752" cy="477614"/>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sp>
        <p:nvSpPr>
          <p:cNvPr id="18" name="Ellipse 17"/>
          <p:cNvSpPr/>
          <p:nvPr/>
        </p:nvSpPr>
        <p:spPr>
          <a:xfrm>
            <a:off x="6572264" y="2928935"/>
            <a:ext cx="214314" cy="285752"/>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sp>
        <p:nvSpPr>
          <p:cNvPr id="19" name="Ellipse 18"/>
          <p:cNvSpPr/>
          <p:nvPr/>
        </p:nvSpPr>
        <p:spPr>
          <a:xfrm>
            <a:off x="6929454" y="2571745"/>
            <a:ext cx="142876" cy="214314"/>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00364" y="6143668"/>
            <a:ext cx="4214842" cy="357166"/>
          </a:xfrm>
        </p:spPr>
        <p:txBody>
          <a:bodyPr>
            <a:noAutofit/>
          </a:bodyPr>
          <a:lstStyle/>
          <a:p>
            <a:pPr algn="r" rtl="1"/>
            <a:r>
              <a:rPr lang="fr-FR" sz="1800" b="0" dirty="0" smtClean="0">
                <a:latin typeface="Simplified Arabic" pitchFamily="18" charset="-78"/>
                <a:cs typeface="Simplified Arabic" pitchFamily="18" charset="-78"/>
              </a:rPr>
              <a:t/>
            </a:r>
            <a:br>
              <a:rPr lang="fr-FR" sz="1800" b="0" dirty="0" smtClean="0">
                <a:latin typeface="Simplified Arabic" pitchFamily="18" charset="-78"/>
                <a:cs typeface="Simplified Arabic" pitchFamily="18" charset="-78"/>
              </a:rPr>
            </a:br>
            <a:r>
              <a:rPr lang="ar-DZ" sz="1800" dirty="0" smtClean="0">
                <a:latin typeface="Simplified Arabic" pitchFamily="18" charset="-78"/>
                <a:cs typeface="Simplified Arabic" pitchFamily="18" charset="-78"/>
              </a:rPr>
              <a:t/>
            </a:r>
            <a:br>
              <a:rPr lang="ar-DZ" sz="1800" dirty="0" smtClean="0">
                <a:latin typeface="Simplified Arabic" pitchFamily="18" charset="-78"/>
                <a:cs typeface="Simplified Arabic" pitchFamily="18" charset="-78"/>
              </a:rPr>
            </a:br>
            <a:r>
              <a:rPr lang="fr-FR" sz="1800" b="0" dirty="0" smtClean="0">
                <a:latin typeface="Simplified Arabic" pitchFamily="18" charset="-78"/>
                <a:cs typeface="Simplified Arabic" pitchFamily="18" charset="-78"/>
              </a:rPr>
              <a:t/>
            </a:r>
            <a:br>
              <a:rPr lang="fr-FR" sz="1800" b="0" dirty="0" smtClean="0">
                <a:latin typeface="Simplified Arabic" pitchFamily="18" charset="-78"/>
                <a:cs typeface="Simplified Arabic" pitchFamily="18" charset="-78"/>
              </a:rPr>
            </a:br>
            <a:r>
              <a:rPr lang="fr-FR" sz="1800" dirty="0" smtClean="0">
                <a:latin typeface="Simplified Arabic" pitchFamily="18" charset="-78"/>
                <a:cs typeface="Simplified Arabic" pitchFamily="18" charset="-78"/>
              </a:rPr>
              <a:t>-1</a:t>
            </a:r>
            <a:r>
              <a:rPr lang="ar-SA" sz="1800" b="0" dirty="0" smtClean="0">
                <a:solidFill>
                  <a:schemeClr val="tx1"/>
                </a:solidFill>
                <a:latin typeface="Simplified Arabic" pitchFamily="18" charset="-78"/>
                <a:cs typeface="Simplified Arabic" pitchFamily="18" charset="-78"/>
              </a:rPr>
              <a:t>حماد طارق عبد العال </a:t>
            </a:r>
            <a:r>
              <a:rPr lang="ar-DZ" sz="1800" b="0" dirty="0" smtClean="0">
                <a:solidFill>
                  <a:schemeClr val="tx1"/>
                </a:solidFill>
                <a:latin typeface="Simplified Arabic" pitchFamily="18" charset="-78"/>
                <a:cs typeface="Simplified Arabic" pitchFamily="18" charset="-78"/>
              </a:rPr>
              <a:t>، </a:t>
            </a:r>
            <a:r>
              <a:rPr lang="ar-SA" sz="1800" b="0" dirty="0" smtClean="0">
                <a:solidFill>
                  <a:schemeClr val="tx1"/>
                </a:solidFill>
                <a:latin typeface="Simplified Arabic" pitchFamily="18" charset="-78"/>
                <a:cs typeface="Simplified Arabic" pitchFamily="18" charset="-78"/>
              </a:rPr>
              <a:t>مرجع سبق ذكره</a:t>
            </a:r>
            <a:r>
              <a:rPr lang="ar-DZ" sz="1800" b="0" dirty="0" smtClean="0">
                <a:solidFill>
                  <a:schemeClr val="tx1"/>
                </a:solidFill>
                <a:latin typeface="Simplified Arabic" pitchFamily="18" charset="-78"/>
                <a:cs typeface="Simplified Arabic" pitchFamily="18" charset="-78"/>
              </a:rPr>
              <a:t>،</a:t>
            </a:r>
            <a:r>
              <a:rPr lang="ar-SA" sz="1800" b="0" dirty="0" smtClean="0">
                <a:solidFill>
                  <a:schemeClr val="tx1"/>
                </a:solidFill>
                <a:latin typeface="Simplified Arabic" pitchFamily="18" charset="-78"/>
                <a:cs typeface="Simplified Arabic" pitchFamily="18" charset="-78"/>
              </a:rPr>
              <a:t> ص</a:t>
            </a:r>
            <a:r>
              <a:rPr lang="ar-DZ" sz="1800" b="0" dirty="0" smtClean="0">
                <a:solidFill>
                  <a:schemeClr val="tx1"/>
                </a:solidFill>
                <a:latin typeface="Simplified Arabic" pitchFamily="18" charset="-78"/>
                <a:cs typeface="Simplified Arabic" pitchFamily="18" charset="-78"/>
              </a:rPr>
              <a:t>18.</a:t>
            </a:r>
            <a:r>
              <a:rPr lang="ar-SA" sz="1800" b="0" dirty="0" smtClean="0">
                <a:solidFill>
                  <a:schemeClr val="tx1"/>
                </a:solidFill>
                <a:latin typeface="Simplified Arabic" pitchFamily="18" charset="-78"/>
                <a:cs typeface="Simplified Arabic" pitchFamily="18" charset="-78"/>
              </a:rPr>
              <a:t> </a:t>
            </a:r>
            <a:r>
              <a:rPr lang="fr-FR" sz="1800" b="0" dirty="0" smtClean="0">
                <a:latin typeface="Simplified Arabic" pitchFamily="18" charset="-78"/>
                <a:cs typeface="Simplified Arabic" pitchFamily="18" charset="-78"/>
              </a:rPr>
              <a:t/>
            </a:r>
            <a:br>
              <a:rPr lang="fr-FR" sz="1800" b="0" dirty="0" smtClean="0">
                <a:latin typeface="Simplified Arabic" pitchFamily="18" charset="-78"/>
                <a:cs typeface="Simplified Arabic" pitchFamily="18" charset="-78"/>
              </a:rPr>
            </a:br>
            <a:r>
              <a:rPr lang="fr-FR" sz="1800" b="0" dirty="0" smtClean="0">
                <a:latin typeface="Simplified Arabic" pitchFamily="18" charset="-78"/>
                <a:cs typeface="Simplified Arabic" pitchFamily="18" charset="-78"/>
              </a:rPr>
              <a:t/>
            </a:r>
            <a:br>
              <a:rPr lang="fr-FR" sz="1800" b="0" dirty="0" smtClean="0">
                <a:latin typeface="Simplified Arabic" pitchFamily="18" charset="-78"/>
                <a:cs typeface="Simplified Arabic" pitchFamily="18" charset="-78"/>
              </a:rPr>
            </a:br>
            <a:endParaRPr lang="fr-FR" sz="1800" b="0" dirty="0">
              <a:latin typeface="Simplified Arabic" pitchFamily="18" charset="-78"/>
              <a:cs typeface="Simplified Arabic" pitchFamily="18" charset="-78"/>
            </a:endParaRPr>
          </a:p>
        </p:txBody>
      </p:sp>
      <p:cxnSp>
        <p:nvCxnSpPr>
          <p:cNvPr id="6" name="Connecteur droit 5"/>
          <p:cNvCxnSpPr/>
          <p:nvPr/>
        </p:nvCxnSpPr>
        <p:spPr>
          <a:xfrm>
            <a:off x="5286380" y="6143644"/>
            <a:ext cx="2000232" cy="1588"/>
          </a:xfrm>
          <a:prstGeom prst="line">
            <a:avLst/>
          </a:prstGeom>
        </p:spPr>
        <p:style>
          <a:lnRef idx="2">
            <a:schemeClr val="accent2"/>
          </a:lnRef>
          <a:fillRef idx="0">
            <a:schemeClr val="accent2"/>
          </a:fillRef>
          <a:effectRef idx="1">
            <a:schemeClr val="accent2"/>
          </a:effectRef>
          <a:fontRef idx="minor">
            <a:schemeClr val="tx1"/>
          </a:fontRef>
        </p:style>
      </p:cxnSp>
      <p:pic>
        <p:nvPicPr>
          <p:cNvPr id="5" name="Picture 2" descr="C:\Users\imd\Desktop\aicha1\IMG_20120101_043930.jpg"/>
          <p:cNvPicPr>
            <a:picLocks noChangeAspect="1" noChangeArrowheads="1"/>
          </p:cNvPicPr>
          <p:nvPr/>
        </p:nvPicPr>
        <p:blipFill>
          <a:blip r:embed="rId2"/>
          <a:srcRect/>
          <a:stretch>
            <a:fillRect/>
          </a:stretch>
        </p:blipFill>
        <p:spPr bwMode="auto">
          <a:xfrm>
            <a:off x="7286676" y="142876"/>
            <a:ext cx="1785918" cy="6572272"/>
          </a:xfrm>
          <a:prstGeom prst="rect">
            <a:avLst/>
          </a:prstGeom>
          <a:ln>
            <a:noFill/>
          </a:ln>
          <a:effectLst>
            <a:softEdge rad="112500"/>
          </a:effectLst>
        </p:spPr>
      </p:pic>
      <p:sp>
        <p:nvSpPr>
          <p:cNvPr id="9" name="Rectangle à coins arrondis 8"/>
          <p:cNvSpPr/>
          <p:nvPr/>
        </p:nvSpPr>
        <p:spPr>
          <a:xfrm>
            <a:off x="5572132" y="285728"/>
            <a:ext cx="1643074" cy="78581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lvl="0" algn="ctr" defTabSz="488950" rtl="1">
              <a:lnSpc>
                <a:spcPct val="90000"/>
              </a:lnSpc>
              <a:spcBef>
                <a:spcPct val="0"/>
              </a:spcBef>
              <a:spcAft>
                <a:spcPct val="35000"/>
              </a:spcAft>
            </a:pPr>
            <a:r>
              <a:rPr lang="ar-SA" b="1" dirty="0" smtClean="0">
                <a:solidFill>
                  <a:schemeClr val="bg1"/>
                </a:solidFill>
                <a:latin typeface="Simplified Arabic" pitchFamily="18" charset="-78"/>
                <a:cs typeface="Simplified Arabic" pitchFamily="18" charset="-78"/>
              </a:rPr>
              <a:t>مخاطر التشغيل </a:t>
            </a:r>
            <a:r>
              <a:rPr lang="ar-DZ" b="1" dirty="0" smtClean="0">
                <a:solidFill>
                  <a:srgbClr val="C00000"/>
                </a:solidFill>
                <a:latin typeface="Simplified Arabic" pitchFamily="18" charset="-78"/>
                <a:cs typeface="Simplified Arabic" pitchFamily="18" charset="-78"/>
              </a:rPr>
              <a:t>(1)</a:t>
            </a:r>
            <a:endParaRPr lang="fr-FR" b="1" dirty="0">
              <a:solidFill>
                <a:srgbClr val="C00000"/>
              </a:solidFill>
              <a:latin typeface="Simplified Arabic" pitchFamily="18" charset="-78"/>
              <a:cs typeface="Simplified Arabic" pitchFamily="18" charset="-78"/>
            </a:endParaRPr>
          </a:p>
        </p:txBody>
      </p:sp>
      <p:sp>
        <p:nvSpPr>
          <p:cNvPr id="10" name="Ellipse 9"/>
          <p:cNvSpPr/>
          <p:nvPr/>
        </p:nvSpPr>
        <p:spPr>
          <a:xfrm>
            <a:off x="4286248" y="928670"/>
            <a:ext cx="285752" cy="428628"/>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sp>
        <p:nvSpPr>
          <p:cNvPr id="11" name="Ellipse 10"/>
          <p:cNvSpPr/>
          <p:nvPr/>
        </p:nvSpPr>
        <p:spPr>
          <a:xfrm>
            <a:off x="4786314" y="785794"/>
            <a:ext cx="142876" cy="285752"/>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sp>
        <p:nvSpPr>
          <p:cNvPr id="12" name="Ellipse 11"/>
          <p:cNvSpPr/>
          <p:nvPr/>
        </p:nvSpPr>
        <p:spPr>
          <a:xfrm>
            <a:off x="5214942" y="714356"/>
            <a:ext cx="71438" cy="214314"/>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sp>
        <p:nvSpPr>
          <p:cNvPr id="13" name="Rectangle à coins arrondis 12"/>
          <p:cNvSpPr/>
          <p:nvPr/>
        </p:nvSpPr>
        <p:spPr>
          <a:xfrm>
            <a:off x="642910" y="1571612"/>
            <a:ext cx="6500858" cy="392909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a:r>
              <a:rPr lang="ar-SA" dirty="0" smtClean="0">
                <a:effectLst>
                  <a:outerShdw blurRad="38100" dist="38100" dir="2700000" algn="tl">
                    <a:srgbClr val="000000">
                      <a:alpha val="43137"/>
                    </a:srgbClr>
                  </a:outerShdw>
                </a:effectLst>
                <a:latin typeface="Simplified Arabic" pitchFamily="18" charset="-78"/>
                <a:cs typeface="Simplified Arabic" pitchFamily="18" charset="-78"/>
              </a:rPr>
              <a:t>تعرف مخاطر التشغيل بأنها مخـاطر الخسـائر التـي تنشـأ عـن عـدم كفـاءة وفشل</a:t>
            </a:r>
            <a:r>
              <a:rPr lang="fr-FR" dirty="0" smtClean="0">
                <a:effectLst>
                  <a:outerShdw blurRad="38100" dist="38100" dir="2700000" algn="tl">
                    <a:srgbClr val="000000">
                      <a:alpha val="43137"/>
                    </a:srgbClr>
                  </a:outerShdw>
                </a:effectLst>
                <a:latin typeface="Simplified Arabic" pitchFamily="18" charset="-78"/>
                <a:cs typeface="Simplified Arabic" pitchFamily="18" charset="-78"/>
              </a:rPr>
              <a:t/>
            </a:r>
            <a:br>
              <a:rPr lang="fr-FR" dirty="0" smtClean="0">
                <a:effectLst>
                  <a:outerShdw blurRad="38100" dist="38100" dir="2700000" algn="tl">
                    <a:srgbClr val="000000">
                      <a:alpha val="43137"/>
                    </a:srgbClr>
                  </a:outerShdw>
                </a:effectLst>
                <a:latin typeface="Simplified Arabic" pitchFamily="18" charset="-78"/>
                <a:cs typeface="Simplified Arabic" pitchFamily="18" charset="-78"/>
              </a:rPr>
            </a:br>
            <a:r>
              <a:rPr lang="ar-SA" dirty="0" smtClean="0">
                <a:effectLst>
                  <a:outerShdw blurRad="38100" dist="38100" dir="2700000" algn="tl">
                    <a:srgbClr val="000000">
                      <a:alpha val="43137"/>
                    </a:srgbClr>
                  </a:outerShdw>
                </a:effectLst>
                <a:latin typeface="Simplified Arabic" pitchFamily="18" charset="-78"/>
                <a:cs typeface="Simplified Arabic" pitchFamily="18" charset="-78"/>
              </a:rPr>
              <a:t>العمليات الداخلية والأفراد والنظم أو تنشأ من أحداث خارجية وتشمل هذه المخاطر ما</a:t>
            </a:r>
            <a:r>
              <a:rPr lang="ar-DZ" dirty="0" smtClean="0">
                <a:effectLst>
                  <a:outerShdw blurRad="38100" dist="38100" dir="2700000" algn="tl">
                    <a:srgbClr val="000000">
                      <a:alpha val="43137"/>
                    </a:srgbClr>
                  </a:outerShdw>
                </a:effectLst>
                <a:latin typeface="Simplified Arabic" pitchFamily="18" charset="-78"/>
                <a:cs typeface="Simplified Arabic" pitchFamily="18" charset="-78"/>
              </a:rPr>
              <a:t> </a:t>
            </a:r>
            <a:r>
              <a:rPr lang="ar-SA" dirty="0" smtClean="0">
                <a:effectLst>
                  <a:outerShdw blurRad="38100" dist="38100" dir="2700000" algn="tl">
                    <a:srgbClr val="000000">
                      <a:alpha val="43137"/>
                    </a:srgbClr>
                  </a:outerShdw>
                </a:effectLst>
                <a:latin typeface="Simplified Arabic" pitchFamily="18" charset="-78"/>
                <a:cs typeface="Simplified Arabic" pitchFamily="18" charset="-78"/>
              </a:rPr>
              <a:t>يلي</a:t>
            </a:r>
            <a:r>
              <a:rPr lang="ar-DZ" dirty="0" smtClean="0">
                <a:effectLst>
                  <a:outerShdw blurRad="38100" dist="38100" dir="2700000" algn="tl">
                    <a:srgbClr val="000000">
                      <a:alpha val="43137"/>
                    </a:srgbClr>
                  </a:outerShdw>
                </a:effectLst>
                <a:latin typeface="Simplified Arabic" pitchFamily="18" charset="-78"/>
                <a:cs typeface="Simplified Arabic" pitchFamily="18" charset="-78"/>
              </a:rPr>
              <a:t>:</a:t>
            </a:r>
            <a:r>
              <a:rPr lang="fr-FR" dirty="0" smtClean="0">
                <a:effectLst>
                  <a:outerShdw blurRad="38100" dist="38100" dir="2700000" algn="tl">
                    <a:srgbClr val="000000">
                      <a:alpha val="43137"/>
                    </a:srgbClr>
                  </a:outerShdw>
                </a:effectLst>
                <a:latin typeface="Simplified Arabic" pitchFamily="18" charset="-78"/>
                <a:cs typeface="Simplified Arabic" pitchFamily="18" charset="-78"/>
              </a:rPr>
              <a:t/>
            </a:r>
            <a:br>
              <a:rPr lang="fr-FR" dirty="0" smtClean="0">
                <a:effectLst>
                  <a:outerShdw blurRad="38100" dist="38100" dir="2700000" algn="tl">
                    <a:srgbClr val="000000">
                      <a:alpha val="43137"/>
                    </a:srgbClr>
                  </a:outerShdw>
                </a:effectLst>
                <a:latin typeface="Simplified Arabic" pitchFamily="18" charset="-78"/>
                <a:cs typeface="Simplified Arabic" pitchFamily="18" charset="-78"/>
              </a:rPr>
            </a:br>
            <a:r>
              <a:rPr lang="fr-FR" dirty="0" smtClean="0">
                <a:effectLst>
                  <a:outerShdw blurRad="38100" dist="38100" dir="2700000" algn="tl">
                    <a:srgbClr val="000000">
                      <a:alpha val="43137"/>
                    </a:srgbClr>
                  </a:outerShdw>
                </a:effectLst>
                <a:latin typeface="Simplified Arabic" pitchFamily="18" charset="-78"/>
                <a:cs typeface="Simplified Arabic" pitchFamily="18" charset="-78"/>
                <a:sym typeface="Wingdings"/>
              </a:rPr>
              <a:t></a:t>
            </a:r>
            <a:r>
              <a:rPr lang="ar-SA" dirty="0" smtClean="0">
                <a:effectLst>
                  <a:outerShdw blurRad="38100" dist="38100" dir="2700000" algn="tl">
                    <a:srgbClr val="000000">
                      <a:alpha val="43137"/>
                    </a:srgbClr>
                  </a:outerShdw>
                </a:effectLst>
                <a:latin typeface="Simplified Arabic" pitchFamily="18" charset="-78"/>
                <a:cs typeface="Simplified Arabic" pitchFamily="18" charset="-78"/>
              </a:rPr>
              <a:t>الرشوة</a:t>
            </a:r>
            <a:r>
              <a:rPr lang="ar-DZ" dirty="0" smtClean="0">
                <a:effectLst>
                  <a:outerShdw blurRad="38100" dist="38100" dir="2700000" algn="tl">
                    <a:srgbClr val="000000">
                      <a:alpha val="43137"/>
                    </a:srgbClr>
                  </a:outerShdw>
                </a:effectLst>
                <a:latin typeface="Simplified Arabic" pitchFamily="18" charset="-78"/>
                <a:cs typeface="Simplified Arabic" pitchFamily="18" charset="-78"/>
              </a:rPr>
              <a:t>،</a:t>
            </a:r>
            <a:r>
              <a:rPr lang="ar-SA" dirty="0" smtClean="0">
                <a:effectLst>
                  <a:outerShdw blurRad="38100" dist="38100" dir="2700000" algn="tl">
                    <a:srgbClr val="000000">
                      <a:alpha val="43137"/>
                    </a:srgbClr>
                  </a:outerShdw>
                </a:effectLst>
                <a:latin typeface="Simplified Arabic" pitchFamily="18" charset="-78"/>
                <a:cs typeface="Simplified Arabic" pitchFamily="18" charset="-78"/>
              </a:rPr>
              <a:t> الاختلاس</a:t>
            </a:r>
            <a:r>
              <a:rPr lang="ar-DZ" dirty="0" smtClean="0">
                <a:effectLst>
                  <a:outerShdw blurRad="38100" dist="38100" dir="2700000" algn="tl">
                    <a:srgbClr val="000000">
                      <a:alpha val="43137"/>
                    </a:srgbClr>
                  </a:outerShdw>
                </a:effectLst>
                <a:latin typeface="Simplified Arabic" pitchFamily="18" charset="-78"/>
                <a:cs typeface="Simplified Arabic" pitchFamily="18" charset="-78"/>
              </a:rPr>
              <a:t>، </a:t>
            </a:r>
            <a:r>
              <a:rPr lang="ar-SA" dirty="0" smtClean="0">
                <a:effectLst>
                  <a:outerShdw blurRad="38100" dist="38100" dir="2700000" algn="tl">
                    <a:srgbClr val="000000">
                      <a:alpha val="43137"/>
                    </a:srgbClr>
                  </a:outerShdw>
                </a:effectLst>
                <a:latin typeface="Simplified Arabic" pitchFamily="18" charset="-78"/>
                <a:cs typeface="Simplified Arabic" pitchFamily="18" charset="-78"/>
              </a:rPr>
              <a:t>سرقة البنك</a:t>
            </a:r>
            <a:r>
              <a:rPr lang="ar-DZ" dirty="0" smtClean="0">
                <a:effectLst>
                  <a:outerShdw blurRad="38100" dist="38100" dir="2700000" algn="tl">
                    <a:srgbClr val="000000">
                      <a:alpha val="43137"/>
                    </a:srgbClr>
                  </a:outerShdw>
                </a:effectLst>
                <a:latin typeface="Simplified Arabic" pitchFamily="18" charset="-78"/>
                <a:cs typeface="Simplified Arabic" pitchFamily="18" charset="-78"/>
              </a:rPr>
              <a:t>،</a:t>
            </a:r>
            <a:r>
              <a:rPr lang="ar-SA" dirty="0" smtClean="0">
                <a:effectLst>
                  <a:outerShdw blurRad="38100" dist="38100" dir="2700000" algn="tl">
                    <a:srgbClr val="000000">
                      <a:alpha val="43137"/>
                    </a:srgbClr>
                  </a:outerShdw>
                </a:effectLst>
                <a:latin typeface="Simplified Arabic" pitchFamily="18" charset="-78"/>
                <a:cs typeface="Simplified Arabic" pitchFamily="18" charset="-78"/>
              </a:rPr>
              <a:t> </a:t>
            </a:r>
            <a:r>
              <a:rPr lang="ar-SA" dirty="0" err="1" smtClean="0">
                <a:effectLst>
                  <a:outerShdw blurRad="38100" dist="38100" dir="2700000" algn="tl">
                    <a:srgbClr val="000000">
                      <a:alpha val="43137"/>
                    </a:srgbClr>
                  </a:outerShdw>
                </a:effectLst>
                <a:latin typeface="Simplified Arabic" pitchFamily="18" charset="-78"/>
                <a:cs typeface="Simplified Arabic" pitchFamily="18" charset="-78"/>
              </a:rPr>
              <a:t>ال</a:t>
            </a:r>
            <a:r>
              <a:rPr lang="ar-DZ" dirty="0" smtClean="0">
                <a:effectLst>
                  <a:outerShdw blurRad="38100" dist="38100" dir="2700000" algn="tl">
                    <a:srgbClr val="000000">
                      <a:alpha val="43137"/>
                    </a:srgbClr>
                  </a:outerShdw>
                </a:effectLst>
                <a:latin typeface="Simplified Arabic" pitchFamily="18" charset="-78"/>
                <a:cs typeface="Simplified Arabic" pitchFamily="18" charset="-78"/>
              </a:rPr>
              <a:t>إحتيالات</a:t>
            </a:r>
            <a:r>
              <a:rPr lang="ar-SA" dirty="0" smtClean="0">
                <a:effectLst>
                  <a:outerShdw blurRad="38100" dist="38100" dir="2700000" algn="tl">
                    <a:srgbClr val="000000">
                      <a:alpha val="43137"/>
                    </a:srgbClr>
                  </a:outerShdw>
                </a:effectLst>
                <a:latin typeface="Simplified Arabic" pitchFamily="18" charset="-78"/>
                <a:cs typeface="Simplified Arabic" pitchFamily="18" charset="-78"/>
              </a:rPr>
              <a:t> الداخلية والخارجية</a:t>
            </a:r>
            <a:r>
              <a:rPr lang="ar-DZ" dirty="0" smtClean="0">
                <a:effectLst>
                  <a:outerShdw blurRad="38100" dist="38100" dir="2700000" algn="tl">
                    <a:srgbClr val="000000">
                      <a:alpha val="43137"/>
                    </a:srgbClr>
                  </a:outerShdw>
                </a:effectLst>
                <a:latin typeface="Simplified Arabic" pitchFamily="18" charset="-78"/>
                <a:cs typeface="Simplified Arabic" pitchFamily="18" charset="-78"/>
              </a:rPr>
              <a:t>، </a:t>
            </a:r>
            <a:r>
              <a:rPr lang="ar-SA" dirty="0" smtClean="0">
                <a:effectLst>
                  <a:outerShdw blurRad="38100" dist="38100" dir="2700000" algn="tl">
                    <a:srgbClr val="000000">
                      <a:alpha val="43137"/>
                    </a:srgbClr>
                  </a:outerShdw>
                </a:effectLst>
                <a:latin typeface="Simplified Arabic" pitchFamily="18" charset="-78"/>
                <a:cs typeface="Simplified Arabic" pitchFamily="18" charset="-78"/>
              </a:rPr>
              <a:t>خسارة القضايا</a:t>
            </a:r>
            <a:r>
              <a:rPr lang="ar-DZ" dirty="0" smtClean="0">
                <a:effectLst>
                  <a:outerShdw blurRad="38100" dist="38100" dir="2700000" algn="tl">
                    <a:srgbClr val="000000">
                      <a:alpha val="43137"/>
                    </a:srgbClr>
                  </a:outerShdw>
                </a:effectLst>
                <a:latin typeface="Simplified Arabic" pitchFamily="18" charset="-78"/>
                <a:cs typeface="Simplified Arabic" pitchFamily="18" charset="-78"/>
              </a:rPr>
              <a:t>.</a:t>
            </a:r>
            <a:r>
              <a:rPr lang="fr-FR" dirty="0" smtClean="0">
                <a:effectLst>
                  <a:outerShdw blurRad="38100" dist="38100" dir="2700000" algn="tl">
                    <a:srgbClr val="000000">
                      <a:alpha val="43137"/>
                    </a:srgbClr>
                  </a:outerShdw>
                </a:effectLst>
                <a:latin typeface="Simplified Arabic" pitchFamily="18" charset="-78"/>
                <a:cs typeface="Simplified Arabic" pitchFamily="18" charset="-78"/>
              </a:rPr>
              <a:t/>
            </a:r>
            <a:br>
              <a:rPr lang="fr-FR" dirty="0" smtClean="0">
                <a:effectLst>
                  <a:outerShdw blurRad="38100" dist="38100" dir="2700000" algn="tl">
                    <a:srgbClr val="000000">
                      <a:alpha val="43137"/>
                    </a:srgbClr>
                  </a:outerShdw>
                </a:effectLst>
                <a:latin typeface="Simplified Arabic" pitchFamily="18" charset="-78"/>
                <a:cs typeface="Simplified Arabic" pitchFamily="18" charset="-78"/>
              </a:rPr>
            </a:br>
            <a:r>
              <a:rPr lang="fr-FR" dirty="0" smtClean="0">
                <a:effectLst>
                  <a:outerShdw blurRad="38100" dist="38100" dir="2700000" algn="tl">
                    <a:srgbClr val="000000">
                      <a:alpha val="43137"/>
                    </a:srgbClr>
                  </a:outerShdw>
                </a:effectLst>
                <a:latin typeface="Simplified Arabic" pitchFamily="18" charset="-78"/>
                <a:cs typeface="Simplified Arabic" pitchFamily="18" charset="-78"/>
                <a:sym typeface="Wingdings"/>
              </a:rPr>
              <a:t></a:t>
            </a:r>
            <a:r>
              <a:rPr lang="ar-SA" dirty="0" smtClean="0">
                <a:effectLst>
                  <a:outerShdw blurRad="38100" dist="38100" dir="2700000" algn="tl">
                    <a:srgbClr val="000000">
                      <a:alpha val="43137"/>
                    </a:srgbClr>
                  </a:outerShdw>
                </a:effectLst>
                <a:latin typeface="Simplified Arabic" pitchFamily="18" charset="-78"/>
                <a:cs typeface="Simplified Arabic" pitchFamily="18" charset="-78"/>
              </a:rPr>
              <a:t>الكوارث الطبيعية </a:t>
            </a:r>
            <a:r>
              <a:rPr lang="ar-DZ" dirty="0" smtClean="0">
                <a:effectLst>
                  <a:outerShdw blurRad="38100" dist="38100" dir="2700000" algn="tl">
                    <a:srgbClr val="000000">
                      <a:alpha val="43137"/>
                    </a:srgbClr>
                  </a:outerShdw>
                </a:effectLst>
                <a:latin typeface="Simplified Arabic" pitchFamily="18" charset="-78"/>
                <a:cs typeface="Simplified Arabic" pitchFamily="18" charset="-78"/>
              </a:rPr>
              <a:t>، </a:t>
            </a:r>
            <a:r>
              <a:rPr lang="ar-SA" dirty="0" smtClean="0">
                <a:effectLst>
                  <a:outerShdw blurRad="38100" dist="38100" dir="2700000" algn="tl">
                    <a:srgbClr val="000000">
                      <a:alpha val="43137"/>
                    </a:srgbClr>
                  </a:outerShdw>
                </a:effectLst>
                <a:latin typeface="Simplified Arabic" pitchFamily="18" charset="-78"/>
                <a:cs typeface="Simplified Arabic" pitchFamily="18" charset="-78"/>
              </a:rPr>
              <a:t>الخسائر الناشئة عن الحروب</a:t>
            </a:r>
            <a:r>
              <a:rPr lang="ar-DZ" dirty="0" smtClean="0">
                <a:effectLst>
                  <a:outerShdw blurRad="38100" dist="38100" dir="2700000" algn="tl">
                    <a:srgbClr val="000000">
                      <a:alpha val="43137"/>
                    </a:srgbClr>
                  </a:outerShdw>
                </a:effectLst>
                <a:latin typeface="Simplified Arabic" pitchFamily="18" charset="-78"/>
                <a:cs typeface="Simplified Arabic" pitchFamily="18" charset="-78"/>
              </a:rPr>
              <a:t>.</a:t>
            </a:r>
            <a:r>
              <a:rPr lang="fr-FR" dirty="0" smtClean="0">
                <a:effectLst>
                  <a:outerShdw blurRad="38100" dist="38100" dir="2700000" algn="tl">
                    <a:srgbClr val="000000">
                      <a:alpha val="43137"/>
                    </a:srgbClr>
                  </a:outerShdw>
                </a:effectLst>
                <a:latin typeface="Simplified Arabic" pitchFamily="18" charset="-78"/>
                <a:cs typeface="Simplified Arabic" pitchFamily="18" charset="-78"/>
              </a:rPr>
              <a:t/>
            </a:r>
            <a:br>
              <a:rPr lang="fr-FR" dirty="0" smtClean="0">
                <a:effectLst>
                  <a:outerShdw blurRad="38100" dist="38100" dir="2700000" algn="tl">
                    <a:srgbClr val="000000">
                      <a:alpha val="43137"/>
                    </a:srgbClr>
                  </a:outerShdw>
                </a:effectLst>
                <a:latin typeface="Simplified Arabic" pitchFamily="18" charset="-78"/>
                <a:cs typeface="Simplified Arabic" pitchFamily="18" charset="-78"/>
              </a:rPr>
            </a:br>
            <a:r>
              <a:rPr lang="fr-FR" dirty="0" smtClean="0">
                <a:effectLst>
                  <a:outerShdw blurRad="38100" dist="38100" dir="2700000" algn="tl">
                    <a:srgbClr val="000000">
                      <a:alpha val="43137"/>
                    </a:srgbClr>
                  </a:outerShdw>
                </a:effectLst>
                <a:latin typeface="Simplified Arabic" pitchFamily="18" charset="-78"/>
                <a:cs typeface="Simplified Arabic" pitchFamily="18" charset="-78"/>
                <a:sym typeface="Wingdings"/>
              </a:rPr>
              <a:t></a:t>
            </a:r>
            <a:r>
              <a:rPr lang="ar-SA" dirty="0" smtClean="0">
                <a:effectLst>
                  <a:outerShdw blurRad="38100" dist="38100" dir="2700000" algn="tl">
                    <a:srgbClr val="000000">
                      <a:alpha val="43137"/>
                    </a:srgbClr>
                  </a:outerShdw>
                </a:effectLst>
                <a:latin typeface="Simplified Arabic" pitchFamily="18" charset="-78"/>
                <a:cs typeface="Simplified Arabic" pitchFamily="18" charset="-78"/>
              </a:rPr>
              <a:t>تجاوز الصلاحيات في التداول بالعملات الأجنبية والأوراق المالية</a:t>
            </a:r>
            <a:r>
              <a:rPr lang="ar-DZ" dirty="0" smtClean="0">
                <a:effectLst>
                  <a:outerShdw blurRad="38100" dist="38100" dir="2700000" algn="tl">
                    <a:srgbClr val="000000">
                      <a:alpha val="43137"/>
                    </a:srgbClr>
                  </a:outerShdw>
                </a:effectLst>
                <a:latin typeface="Simplified Arabic" pitchFamily="18" charset="-78"/>
                <a:cs typeface="Simplified Arabic" pitchFamily="18" charset="-78"/>
              </a:rPr>
              <a:t>.</a:t>
            </a:r>
            <a:r>
              <a:rPr lang="fr-FR" dirty="0" smtClean="0">
                <a:effectLst>
                  <a:outerShdw blurRad="38100" dist="38100" dir="2700000" algn="tl">
                    <a:srgbClr val="000000">
                      <a:alpha val="43137"/>
                    </a:srgbClr>
                  </a:outerShdw>
                </a:effectLst>
                <a:latin typeface="Simplified Arabic" pitchFamily="18" charset="-78"/>
                <a:cs typeface="Simplified Arabic" pitchFamily="18" charset="-78"/>
              </a:rPr>
              <a:t/>
            </a:r>
            <a:br>
              <a:rPr lang="fr-FR" dirty="0" smtClean="0">
                <a:effectLst>
                  <a:outerShdw blurRad="38100" dist="38100" dir="2700000" algn="tl">
                    <a:srgbClr val="000000">
                      <a:alpha val="43137"/>
                    </a:srgbClr>
                  </a:outerShdw>
                </a:effectLst>
                <a:latin typeface="Simplified Arabic" pitchFamily="18" charset="-78"/>
                <a:cs typeface="Simplified Arabic" pitchFamily="18" charset="-78"/>
              </a:rPr>
            </a:br>
            <a:r>
              <a:rPr lang="fr-FR" dirty="0" smtClean="0">
                <a:effectLst>
                  <a:outerShdw blurRad="38100" dist="38100" dir="2700000" algn="tl">
                    <a:srgbClr val="000000">
                      <a:alpha val="43137"/>
                    </a:srgbClr>
                  </a:outerShdw>
                </a:effectLst>
                <a:latin typeface="Simplified Arabic" pitchFamily="18" charset="-78"/>
                <a:cs typeface="Simplified Arabic" pitchFamily="18" charset="-78"/>
                <a:sym typeface="Wingdings"/>
              </a:rPr>
              <a:t></a:t>
            </a:r>
            <a:r>
              <a:rPr lang="ar-SA" dirty="0" smtClean="0">
                <a:effectLst>
                  <a:outerShdw blurRad="38100" dist="38100" dir="2700000" algn="tl">
                    <a:srgbClr val="000000">
                      <a:alpha val="43137"/>
                    </a:srgbClr>
                  </a:outerShdw>
                </a:effectLst>
                <a:latin typeface="Simplified Arabic" pitchFamily="18" charset="-78"/>
                <a:cs typeface="Simplified Arabic" pitchFamily="18" charset="-78"/>
              </a:rPr>
              <a:t>فشل في أنظمة تكنولوجيا</a:t>
            </a:r>
            <a:r>
              <a:rPr lang="ar-DZ" dirty="0" smtClean="0">
                <a:effectLst>
                  <a:outerShdw blurRad="38100" dist="38100" dir="2700000" algn="tl">
                    <a:srgbClr val="000000">
                      <a:alpha val="43137"/>
                    </a:srgbClr>
                  </a:outerShdw>
                </a:effectLst>
                <a:latin typeface="Simplified Arabic" pitchFamily="18" charset="-78"/>
                <a:cs typeface="Simplified Arabic" pitchFamily="18" charset="-78"/>
              </a:rPr>
              <a:t>.</a:t>
            </a:r>
            <a:r>
              <a:rPr lang="fr-FR" dirty="0" smtClean="0">
                <a:effectLst>
                  <a:outerShdw blurRad="38100" dist="38100" dir="2700000" algn="tl">
                    <a:srgbClr val="000000">
                      <a:alpha val="43137"/>
                    </a:srgbClr>
                  </a:outerShdw>
                </a:effectLst>
                <a:latin typeface="Simplified Arabic" pitchFamily="18" charset="-78"/>
                <a:cs typeface="Simplified Arabic" pitchFamily="18" charset="-78"/>
              </a:rPr>
              <a:t/>
            </a:r>
            <a:br>
              <a:rPr lang="fr-FR" dirty="0" smtClean="0">
                <a:effectLst>
                  <a:outerShdw blurRad="38100" dist="38100" dir="2700000" algn="tl">
                    <a:srgbClr val="000000">
                      <a:alpha val="43137"/>
                    </a:srgbClr>
                  </a:outerShdw>
                </a:effectLst>
                <a:latin typeface="Simplified Arabic" pitchFamily="18" charset="-78"/>
                <a:cs typeface="Simplified Arabic" pitchFamily="18" charset="-78"/>
              </a:rPr>
            </a:br>
            <a:r>
              <a:rPr lang="fr-FR" dirty="0" smtClean="0">
                <a:effectLst>
                  <a:outerShdw blurRad="38100" dist="38100" dir="2700000" algn="tl">
                    <a:srgbClr val="000000">
                      <a:alpha val="43137"/>
                    </a:srgbClr>
                  </a:outerShdw>
                </a:effectLst>
                <a:latin typeface="Simplified Arabic" pitchFamily="18" charset="-78"/>
                <a:cs typeface="Simplified Arabic" pitchFamily="18" charset="-78"/>
                <a:sym typeface="Wingdings"/>
              </a:rPr>
              <a:t></a:t>
            </a:r>
            <a:r>
              <a:rPr lang="ar-SA" dirty="0" smtClean="0">
                <a:effectLst>
                  <a:outerShdw blurRad="38100" dist="38100" dir="2700000" algn="tl">
                    <a:srgbClr val="000000">
                      <a:alpha val="43137"/>
                    </a:srgbClr>
                  </a:outerShdw>
                </a:effectLst>
                <a:latin typeface="Simplified Arabic" pitchFamily="18" charset="-78"/>
                <a:cs typeface="Simplified Arabic" pitchFamily="18" charset="-78"/>
              </a:rPr>
              <a:t>إعطاء معلومات سرية عن العملاء</a:t>
            </a:r>
            <a:r>
              <a:rPr lang="ar-DZ" dirty="0" smtClean="0">
                <a:effectLst>
                  <a:outerShdw blurRad="38100" dist="38100" dir="2700000" algn="tl">
                    <a:srgbClr val="000000">
                      <a:alpha val="43137"/>
                    </a:srgbClr>
                  </a:outerShdw>
                </a:effectLst>
                <a:latin typeface="Simplified Arabic" pitchFamily="18" charset="-78"/>
                <a:cs typeface="Simplified Arabic" pitchFamily="18" charset="-78"/>
              </a:rPr>
              <a:t>،</a:t>
            </a:r>
            <a:r>
              <a:rPr lang="ar-SA" dirty="0" smtClean="0">
                <a:effectLst>
                  <a:outerShdw blurRad="38100" dist="38100" dir="2700000" algn="tl">
                    <a:srgbClr val="000000">
                      <a:alpha val="43137"/>
                    </a:srgbClr>
                  </a:outerShdw>
                </a:effectLst>
                <a:latin typeface="Simplified Arabic" pitchFamily="18" charset="-78"/>
                <a:cs typeface="Simplified Arabic" pitchFamily="18" charset="-78"/>
              </a:rPr>
              <a:t> فقدان وثائق مهمة أو تلفها</a:t>
            </a:r>
            <a:r>
              <a:rPr lang="ar-DZ" dirty="0" smtClean="0">
                <a:effectLst>
                  <a:outerShdw blurRad="38100" dist="38100" dir="2700000" algn="tl">
                    <a:srgbClr val="000000">
                      <a:alpha val="43137"/>
                    </a:srgbClr>
                  </a:outerShdw>
                </a:effectLst>
                <a:latin typeface="Simplified Arabic" pitchFamily="18" charset="-78"/>
                <a:cs typeface="Simplified Arabic" pitchFamily="18" charset="-78"/>
              </a:rPr>
              <a:t>.</a:t>
            </a:r>
            <a:r>
              <a:rPr lang="fr-FR" dirty="0" smtClean="0">
                <a:effectLst>
                  <a:outerShdw blurRad="38100" dist="38100" dir="2700000" algn="tl">
                    <a:srgbClr val="000000">
                      <a:alpha val="43137"/>
                    </a:srgbClr>
                  </a:outerShdw>
                </a:effectLst>
                <a:latin typeface="Simplified Arabic" pitchFamily="18" charset="-78"/>
                <a:cs typeface="Simplified Arabic" pitchFamily="18" charset="-78"/>
              </a:rPr>
              <a:t/>
            </a:r>
            <a:br>
              <a:rPr lang="fr-FR" dirty="0" smtClean="0">
                <a:effectLst>
                  <a:outerShdw blurRad="38100" dist="38100" dir="2700000" algn="tl">
                    <a:srgbClr val="000000">
                      <a:alpha val="43137"/>
                    </a:srgbClr>
                  </a:outerShdw>
                </a:effectLst>
                <a:latin typeface="Simplified Arabic" pitchFamily="18" charset="-78"/>
                <a:cs typeface="Simplified Arabic" pitchFamily="18" charset="-78"/>
              </a:rPr>
            </a:br>
            <a:r>
              <a:rPr lang="fr-FR" dirty="0" smtClean="0">
                <a:effectLst>
                  <a:outerShdw blurRad="38100" dist="38100" dir="2700000" algn="tl">
                    <a:srgbClr val="000000">
                      <a:alpha val="43137"/>
                    </a:srgbClr>
                  </a:outerShdw>
                </a:effectLst>
                <a:latin typeface="Simplified Arabic" pitchFamily="18" charset="-78"/>
                <a:cs typeface="Simplified Arabic" pitchFamily="18" charset="-78"/>
                <a:sym typeface="Wingdings"/>
              </a:rPr>
              <a:t></a:t>
            </a:r>
            <a:r>
              <a:rPr lang="ar-SA" dirty="0" smtClean="0">
                <a:effectLst>
                  <a:outerShdw blurRad="38100" dist="38100" dir="2700000" algn="tl">
                    <a:srgbClr val="000000">
                      <a:alpha val="43137"/>
                    </a:srgbClr>
                  </a:outerShdw>
                </a:effectLst>
                <a:latin typeface="Simplified Arabic" pitchFamily="18" charset="-78"/>
                <a:cs typeface="Simplified Arabic" pitchFamily="18" charset="-78"/>
              </a:rPr>
              <a:t>عدم التزام المتعهد خسارة أصول خاصة بالعملاء</a:t>
            </a:r>
            <a:r>
              <a:rPr lang="ar-DZ" dirty="0" smtClean="0">
                <a:effectLst>
                  <a:outerShdw blurRad="38100" dist="38100" dir="2700000" algn="tl">
                    <a:srgbClr val="000000">
                      <a:alpha val="43137"/>
                    </a:srgbClr>
                  </a:outerShdw>
                </a:effectLst>
                <a:latin typeface="Simplified Arabic" pitchFamily="18" charset="-78"/>
                <a:cs typeface="Simplified Arabic" pitchFamily="18" charset="-78"/>
              </a:rPr>
              <a:t>.</a:t>
            </a:r>
            <a:r>
              <a:rPr lang="fr-FR" dirty="0" smtClean="0">
                <a:effectLst>
                  <a:outerShdw blurRad="38100" dist="38100" dir="2700000" algn="tl">
                    <a:srgbClr val="000000">
                      <a:alpha val="43137"/>
                    </a:srgbClr>
                  </a:outerShdw>
                </a:effectLst>
                <a:latin typeface="Simplified Arabic" pitchFamily="18" charset="-78"/>
                <a:cs typeface="Simplified Arabic" pitchFamily="18" charset="-78"/>
              </a:rPr>
              <a:t/>
            </a:r>
            <a:br>
              <a:rPr lang="fr-FR" dirty="0" smtClean="0">
                <a:effectLst>
                  <a:outerShdw blurRad="38100" dist="38100" dir="2700000" algn="tl">
                    <a:srgbClr val="000000">
                      <a:alpha val="43137"/>
                    </a:srgbClr>
                  </a:outerShdw>
                </a:effectLst>
                <a:latin typeface="Simplified Arabic" pitchFamily="18" charset="-78"/>
                <a:cs typeface="Simplified Arabic" pitchFamily="18" charset="-78"/>
              </a:rPr>
            </a:br>
            <a:r>
              <a:rPr lang="fr-FR" dirty="0" smtClean="0">
                <a:effectLst>
                  <a:outerShdw blurRad="38100" dist="38100" dir="2700000" algn="tl">
                    <a:srgbClr val="000000">
                      <a:alpha val="43137"/>
                    </a:srgbClr>
                  </a:outerShdw>
                </a:effectLst>
                <a:latin typeface="Simplified Arabic" pitchFamily="18" charset="-78"/>
                <a:cs typeface="Simplified Arabic" pitchFamily="18" charset="-78"/>
                <a:sym typeface="Wingdings"/>
              </a:rPr>
              <a:t></a:t>
            </a:r>
            <a:r>
              <a:rPr lang="ar-SA" dirty="0" smtClean="0">
                <a:effectLst>
                  <a:outerShdw blurRad="38100" dist="38100" dir="2700000" algn="tl">
                    <a:srgbClr val="000000">
                      <a:alpha val="43137"/>
                    </a:srgbClr>
                  </a:outerShdw>
                </a:effectLst>
                <a:latin typeface="Simplified Arabic" pitchFamily="18" charset="-78"/>
                <a:cs typeface="Simplified Arabic" pitchFamily="18" charset="-78"/>
              </a:rPr>
              <a:t>استشارات خاطئة التحيز</a:t>
            </a:r>
            <a:r>
              <a:rPr lang="ar-DZ" dirty="0" smtClean="0">
                <a:effectLst>
                  <a:outerShdw blurRad="38100" dist="38100" dir="2700000" algn="tl">
                    <a:srgbClr val="000000">
                      <a:alpha val="43137"/>
                    </a:srgbClr>
                  </a:outerShdw>
                </a:effectLst>
                <a:latin typeface="Simplified Arabic" pitchFamily="18" charset="-78"/>
                <a:cs typeface="Simplified Arabic" pitchFamily="18" charset="-78"/>
              </a:rPr>
              <a:t>.</a:t>
            </a:r>
            <a:r>
              <a:rPr lang="fr-FR" dirty="0" smtClean="0">
                <a:effectLst>
                  <a:outerShdw blurRad="38100" dist="38100" dir="2700000" algn="tl">
                    <a:srgbClr val="000000">
                      <a:alpha val="43137"/>
                    </a:srgbClr>
                  </a:outerShdw>
                </a:effectLst>
                <a:latin typeface="Simplified Arabic" pitchFamily="18" charset="-78"/>
                <a:cs typeface="Simplified Arabic" pitchFamily="18" charset="-78"/>
              </a:rPr>
              <a:t/>
            </a:r>
            <a:br>
              <a:rPr lang="fr-FR" dirty="0" smtClean="0">
                <a:effectLst>
                  <a:outerShdw blurRad="38100" dist="38100" dir="2700000" algn="tl">
                    <a:srgbClr val="000000">
                      <a:alpha val="43137"/>
                    </a:srgbClr>
                  </a:outerShdw>
                </a:effectLst>
                <a:latin typeface="Simplified Arabic" pitchFamily="18" charset="-78"/>
                <a:cs typeface="Simplified Arabic" pitchFamily="18" charset="-78"/>
              </a:rPr>
            </a:br>
            <a:r>
              <a:rPr lang="fr-FR" dirty="0" smtClean="0">
                <a:effectLst>
                  <a:outerShdw blurRad="38100" dist="38100" dir="2700000" algn="tl">
                    <a:srgbClr val="000000">
                      <a:alpha val="43137"/>
                    </a:srgbClr>
                  </a:outerShdw>
                </a:effectLst>
                <a:latin typeface="Simplified Arabic" pitchFamily="18" charset="-78"/>
                <a:cs typeface="Simplified Arabic" pitchFamily="18" charset="-78"/>
                <a:sym typeface="Wingdings"/>
              </a:rPr>
              <a:t></a:t>
            </a:r>
            <a:r>
              <a:rPr lang="ar-SA" dirty="0" smtClean="0">
                <a:effectLst>
                  <a:outerShdw blurRad="38100" dist="38100" dir="2700000" algn="tl">
                    <a:srgbClr val="000000">
                      <a:alpha val="43137"/>
                    </a:srgbClr>
                  </a:outerShdw>
                </a:effectLst>
                <a:latin typeface="Simplified Arabic" pitchFamily="18" charset="-78"/>
                <a:cs typeface="Simplified Arabic" pitchFamily="18" charset="-78"/>
              </a:rPr>
              <a:t>تعطل أو خسارة أحد الأصول المادية للبنك نتيجة إهمال أو </a:t>
            </a:r>
            <a:r>
              <a:rPr lang="ar-DZ" dirty="0" smtClean="0">
                <a:effectLst>
                  <a:outerShdw blurRad="38100" dist="38100" dir="2700000" algn="tl">
                    <a:srgbClr val="000000">
                      <a:alpha val="43137"/>
                    </a:srgbClr>
                  </a:outerShdw>
                </a:effectLst>
                <a:latin typeface="Simplified Arabic" pitchFamily="18" charset="-78"/>
                <a:cs typeface="Simplified Arabic" pitchFamily="18" charset="-78"/>
              </a:rPr>
              <a:t>عدم الإهمال.</a:t>
            </a:r>
            <a:endParaRPr lang="fr-FR" dirty="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p:cNvSpPr/>
          <p:nvPr/>
        </p:nvSpPr>
        <p:spPr>
          <a:xfrm>
            <a:off x="857224" y="142852"/>
            <a:ext cx="5214974" cy="50006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ar-DZ" sz="3200" b="1" dirty="0" smtClean="0">
                <a:cs typeface="Simplified Arabic" pitchFamily="18" charset="-78"/>
              </a:rPr>
              <a:t>المبحث الثاني: التأمين المصرفي</a:t>
            </a:r>
            <a:endParaRPr lang="fr-FR" sz="3200" dirty="0">
              <a:latin typeface="Andalus" pitchFamily="18" charset="-78"/>
              <a:cs typeface="Andalus" pitchFamily="18" charset="-78"/>
            </a:endParaRPr>
          </a:p>
        </p:txBody>
      </p:sp>
      <p:sp>
        <p:nvSpPr>
          <p:cNvPr id="4" name="Rectangle à coins arrondis 3"/>
          <p:cNvSpPr/>
          <p:nvPr/>
        </p:nvSpPr>
        <p:spPr>
          <a:xfrm>
            <a:off x="1571604" y="714356"/>
            <a:ext cx="3643338"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a:r>
              <a:rPr lang="ar-DZ" sz="2000" b="1" dirty="0" smtClean="0">
                <a:cs typeface="Simplified Arabic" pitchFamily="18" charset="-78"/>
              </a:rPr>
              <a:t/>
            </a:r>
            <a:br>
              <a:rPr lang="ar-DZ" sz="2000" b="1" dirty="0" smtClean="0">
                <a:cs typeface="Simplified Arabic" pitchFamily="18" charset="-78"/>
              </a:rPr>
            </a:br>
            <a:r>
              <a:rPr lang="ar-DZ" sz="2000" b="1" dirty="0" smtClean="0">
                <a:cs typeface="Simplified Arabic" pitchFamily="18" charset="-78"/>
              </a:rPr>
              <a:t>المطلب الأول: جذور التاريخية للتأمين</a:t>
            </a:r>
            <a:r>
              <a:rPr lang="ar-DZ" sz="2000" dirty="0" smtClean="0">
                <a:solidFill>
                  <a:schemeClr val="bg1"/>
                </a:solidFill>
                <a:effectLst>
                  <a:outerShdw blurRad="38100" dist="38100" dir="2700000" algn="tl">
                    <a:srgbClr val="000000">
                      <a:alpha val="43137"/>
                    </a:srgbClr>
                  </a:outerShdw>
                </a:effectLst>
                <a:latin typeface="Simplified Arabic" pitchFamily="18" charset="-78"/>
                <a:cs typeface="Simplified Arabic" pitchFamily="18" charset="-78"/>
              </a:rPr>
              <a:t/>
            </a:r>
            <a:br>
              <a:rPr lang="ar-DZ" sz="2000" dirty="0" smtClean="0">
                <a:solidFill>
                  <a:schemeClr val="bg1"/>
                </a:solidFill>
                <a:effectLst>
                  <a:outerShdw blurRad="38100" dist="38100" dir="2700000" algn="tl">
                    <a:srgbClr val="000000">
                      <a:alpha val="43137"/>
                    </a:srgbClr>
                  </a:outerShdw>
                </a:effectLst>
                <a:latin typeface="Simplified Arabic" pitchFamily="18" charset="-78"/>
                <a:cs typeface="Simplified Arabic" pitchFamily="18" charset="-78"/>
              </a:rPr>
            </a:br>
            <a:endParaRPr lang="fr-FR" dirty="0">
              <a:effectLst>
                <a:outerShdw blurRad="38100" dist="38100" dir="2700000" algn="tl">
                  <a:srgbClr val="000000">
                    <a:alpha val="43137"/>
                  </a:srgbClr>
                </a:outerShdw>
              </a:effectLst>
              <a:latin typeface="Simplified Arabic" pitchFamily="18" charset="-78"/>
              <a:cs typeface="Simplified Arabic" pitchFamily="18" charset="-78"/>
            </a:endParaRPr>
          </a:p>
        </p:txBody>
      </p:sp>
      <p:sp>
        <p:nvSpPr>
          <p:cNvPr id="5" name="Rectangle à coins arrondis 4"/>
          <p:cNvSpPr/>
          <p:nvPr/>
        </p:nvSpPr>
        <p:spPr>
          <a:xfrm>
            <a:off x="285720" y="1357298"/>
            <a:ext cx="6215106" cy="550070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a:r>
              <a:rPr lang="ar-DZ" sz="2000" dirty="0" smtClean="0">
                <a:latin typeface="Simplified Arabic" pitchFamily="18" charset="-78"/>
                <a:cs typeface="Simplified Arabic" pitchFamily="18" charset="-78"/>
              </a:rPr>
              <a:t>       </a:t>
            </a:r>
          </a:p>
          <a:p>
            <a:pPr algn="r" rtl="1"/>
            <a:endParaRPr lang="ar-DZ" sz="2000" dirty="0" smtClean="0">
              <a:latin typeface="Simplified Arabic" pitchFamily="18" charset="-78"/>
              <a:cs typeface="Simplified Arabic" pitchFamily="18" charset="-78"/>
            </a:endParaRPr>
          </a:p>
          <a:p>
            <a:pPr algn="just" rtl="1"/>
            <a:r>
              <a:rPr lang="ar-SA" sz="2000" dirty="0" smtClean="0">
                <a:latin typeface="Simplified Arabic" pitchFamily="18" charset="-78"/>
                <a:cs typeface="Simplified Arabic" pitchFamily="18" charset="-78"/>
              </a:rPr>
              <a:t>لقد أنفق الأفـراد والجماعـات منـذ مجـر التـاريخ جـزءا كبيـرا مـن مواردهـا الماليـة والاجتماعية وكـذلك مـن</a:t>
            </a:r>
            <a:r>
              <a:rPr lang="fr-FR" sz="2000" dirty="0" smtClean="0">
                <a:latin typeface="Simplified Arabic" pitchFamily="18" charset="-78"/>
                <a:cs typeface="Simplified Arabic" pitchFamily="18" charset="-78"/>
              </a:rPr>
              <a:t> </a:t>
            </a:r>
            <a:r>
              <a:rPr lang="ar-SA" sz="2000" dirty="0" smtClean="0">
                <a:latin typeface="Simplified Arabic" pitchFamily="18" charset="-78"/>
                <a:cs typeface="Simplified Arabic" pitchFamily="18" charset="-78"/>
              </a:rPr>
              <a:t>وقتهم لإشباع رغبـتهم فـي الأمـان ومواجهـة الأخطـار ومـا يترتـب عليـه مـن خسـائر ولقـد قـام التـأمين فـي بـاد الأمـر علـى فكـرة التعـاون والتكافـل بـين التجمعـات البشـرية وكـان ذلـك فـي إطـار مـا يسـمى بالتـأمين التعـاوني فكان توزيع الخسائر التي تلحق بأحد الأعضاء أو بعضهم نتيجـة تحقـق أخطـار معينـة علـى جميـع الأعضـاء فقـد كـان التجـار الصـينيون منـذ أكثـر مـن أربعـة آلاف سـنة يتجمعـون عنـد الشـلالات ويعيـدون توزيـع حملاتهـم لكي يتم تحميل كل قارب جزءا صغيرا من الحمولة والخاصـة بعـدد كبيـر مـن التجـار بحيـث إذا فقـد قـارب فـي الشلالات فليس هناك تاجر أو أحد يعاني من خسارة مالية كبيرة</a:t>
            </a:r>
            <a:r>
              <a:rPr lang="fr-FR" sz="2000" dirty="0" smtClean="0">
                <a:latin typeface="Simplified Arabic" pitchFamily="18" charset="-78"/>
                <a:cs typeface="Simplified Arabic" pitchFamily="18" charset="-78"/>
              </a:rPr>
              <a:t>. </a:t>
            </a:r>
            <a:r>
              <a:rPr lang="ar-SA" sz="2000" dirty="0" smtClean="0">
                <a:latin typeface="Simplified Arabic" pitchFamily="18" charset="-78"/>
                <a:cs typeface="Simplified Arabic" pitchFamily="18" charset="-78"/>
              </a:rPr>
              <a:t>ويعـد التـأمين البحـري مـن أقـدم أنـواع التأمينـات إذ نشـأ فـي نهايـة القـرن الثالـث عشـر أمـا التـأمين ضـد</a:t>
            </a:r>
            <a:r>
              <a:rPr lang="fr-FR" sz="2000" dirty="0" smtClean="0">
                <a:latin typeface="Simplified Arabic" pitchFamily="18" charset="-78"/>
                <a:cs typeface="Simplified Arabic" pitchFamily="18" charset="-78"/>
              </a:rPr>
              <a:t> </a:t>
            </a:r>
            <a:r>
              <a:rPr lang="ar-SA" sz="2000" dirty="0" smtClean="0">
                <a:latin typeface="Simplified Arabic" pitchFamily="18" charset="-78"/>
                <a:cs typeface="Simplified Arabic" pitchFamily="18" charset="-78"/>
              </a:rPr>
              <a:t>الخسائر مثل خطر الحياة فقد أبرمت أول وثيقة من هذا النوع في لندن عام </a:t>
            </a:r>
            <a:r>
              <a:rPr lang="fr-FR" sz="2000" dirty="0" smtClean="0">
                <a:latin typeface="Simplified Arabic" pitchFamily="18" charset="-78"/>
                <a:cs typeface="Simplified Arabic" pitchFamily="18" charset="-78"/>
              </a:rPr>
              <a:t>1583</a:t>
            </a:r>
            <a:r>
              <a:rPr lang="ar-SA" sz="2000" dirty="0" smtClean="0">
                <a:latin typeface="Simplified Arabic" pitchFamily="18" charset="-78"/>
                <a:cs typeface="Simplified Arabic" pitchFamily="18" charset="-78"/>
              </a:rPr>
              <a:t>ولم تظهـر أهميـة التـأمين ضد خسائر خطر الحريق إلا بعد حريق لندن الشـهير فـي عـام </a:t>
            </a:r>
            <a:r>
              <a:rPr lang="fr-FR" sz="2000" dirty="0" smtClean="0">
                <a:latin typeface="Simplified Arabic" pitchFamily="18" charset="-78"/>
                <a:cs typeface="Simplified Arabic" pitchFamily="18" charset="-78"/>
              </a:rPr>
              <a:t>1666</a:t>
            </a:r>
            <a:r>
              <a:rPr lang="ar-SA" sz="2000" dirty="0" smtClean="0">
                <a:latin typeface="Simplified Arabic" pitchFamily="18" charset="-78"/>
                <a:cs typeface="Simplified Arabic" pitchFamily="18" charset="-78"/>
              </a:rPr>
              <a:t>ولـم يبـدأ الاهتمام بتـأمين الحـوادث إلا بعـد ظهـور المواصـلات البريـة بأنواعهـا المختلفـة وكـذلك القـاطرات والطـائرات وكـذلك ظهـور الآلات المقعـدة ومخترعات فنية حديثة</a:t>
            </a:r>
            <a:r>
              <a:rPr lang="fr-FR" sz="2000" dirty="0" smtClean="0">
                <a:latin typeface="Simplified Arabic" pitchFamily="18" charset="-78"/>
                <a:cs typeface="Simplified Arabic" pitchFamily="18" charset="-78"/>
              </a:rPr>
              <a:t>.</a:t>
            </a:r>
            <a:endParaRPr lang="fr-FR" sz="2000" dirty="0" smtClean="0"/>
          </a:p>
          <a:p>
            <a:pPr algn="r" rtl="1"/>
            <a:r>
              <a:rPr lang="fr-FR" sz="2000" dirty="0" smtClean="0">
                <a:latin typeface="Simplified Arabic" pitchFamily="18" charset="-78"/>
                <a:cs typeface="Simplified Arabic" pitchFamily="18" charset="-78"/>
              </a:rPr>
              <a:t/>
            </a:r>
            <a:br>
              <a:rPr lang="fr-FR" sz="2000" dirty="0" smtClean="0">
                <a:latin typeface="Simplified Arabic" pitchFamily="18" charset="-78"/>
                <a:cs typeface="Simplified Arabic" pitchFamily="18" charset="-78"/>
              </a:rPr>
            </a:br>
            <a:endParaRPr lang="fr-FR" sz="2000" dirty="0">
              <a:latin typeface="Simplified Arabic" pitchFamily="18" charset="-78"/>
              <a:cs typeface="Simplified Arabic" pitchFamily="18" charset="-78"/>
            </a:endParaRPr>
          </a:p>
        </p:txBody>
      </p:sp>
      <p:pic>
        <p:nvPicPr>
          <p:cNvPr id="6" name="Picture 2" descr="C:\Users\imd\Desktop\IMG_20120101_044157.jpg"/>
          <p:cNvPicPr>
            <a:picLocks noChangeAspect="1" noChangeArrowheads="1"/>
          </p:cNvPicPr>
          <p:nvPr/>
        </p:nvPicPr>
        <p:blipFill>
          <a:blip r:embed="rId2"/>
          <a:srcRect/>
          <a:stretch>
            <a:fillRect/>
          </a:stretch>
        </p:blipFill>
        <p:spPr bwMode="auto">
          <a:xfrm>
            <a:off x="6643702" y="142876"/>
            <a:ext cx="2428861" cy="6643710"/>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imd\Desktop\IMG_20120101_044219.jpg"/>
          <p:cNvPicPr>
            <a:picLocks noChangeAspect="1" noChangeArrowheads="1"/>
          </p:cNvPicPr>
          <p:nvPr/>
        </p:nvPicPr>
        <p:blipFill>
          <a:blip r:embed="rId2"/>
          <a:srcRect/>
          <a:stretch>
            <a:fillRect/>
          </a:stretch>
        </p:blipFill>
        <p:spPr bwMode="auto">
          <a:xfrm>
            <a:off x="142844" y="142876"/>
            <a:ext cx="2714644" cy="6643710"/>
          </a:xfrm>
          <a:prstGeom prst="rect">
            <a:avLst/>
          </a:prstGeom>
          <a:ln>
            <a:noFill/>
          </a:ln>
          <a:effectLst>
            <a:softEdge rad="112500"/>
          </a:effectLst>
        </p:spPr>
      </p:pic>
      <p:sp>
        <p:nvSpPr>
          <p:cNvPr id="10" name="Rectangle à coins arrondis 9"/>
          <p:cNvSpPr/>
          <p:nvPr/>
        </p:nvSpPr>
        <p:spPr>
          <a:xfrm>
            <a:off x="3214678" y="285728"/>
            <a:ext cx="521497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ar-DZ" sz="2400" b="1" dirty="0" smtClean="0">
                <a:cs typeface="Simplified Arabic" pitchFamily="18" charset="-78"/>
              </a:rPr>
              <a:t>المطلب الثاني: تعريف التأمين والعناصر المكون له</a:t>
            </a:r>
            <a:endParaRPr lang="fr-FR" sz="2400" b="1" dirty="0">
              <a:latin typeface="Andalus" pitchFamily="18" charset="-78"/>
              <a:cs typeface="Andalus" pitchFamily="18" charset="-78"/>
            </a:endParaRPr>
          </a:p>
        </p:txBody>
      </p:sp>
      <p:sp>
        <p:nvSpPr>
          <p:cNvPr id="11" name="Rectangle à coins arrondis 10"/>
          <p:cNvSpPr/>
          <p:nvPr/>
        </p:nvSpPr>
        <p:spPr>
          <a:xfrm>
            <a:off x="2928894" y="1071546"/>
            <a:ext cx="6215106" cy="371477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a:buFont typeface="Wingdings" pitchFamily="2" charset="2"/>
              <a:buChar char="v"/>
            </a:pPr>
            <a:r>
              <a:rPr lang="ar-DZ" sz="2000" b="1" dirty="0" smtClean="0">
                <a:solidFill>
                  <a:schemeClr val="bg1"/>
                </a:solidFill>
                <a:latin typeface="Simplified Arabic" pitchFamily="18" charset="-78"/>
                <a:cs typeface="Simplified Arabic" pitchFamily="18" charset="-78"/>
              </a:rPr>
              <a:t>ت</a:t>
            </a:r>
            <a:r>
              <a:rPr lang="ar-DZ" sz="2000" b="1" u="sng" dirty="0" smtClean="0">
                <a:solidFill>
                  <a:schemeClr val="bg1"/>
                </a:solidFill>
                <a:latin typeface="Simplified Arabic" pitchFamily="18" charset="-78"/>
                <a:cs typeface="Simplified Arabic" pitchFamily="18" charset="-78"/>
              </a:rPr>
              <a:t>عريف نظام التأمين</a:t>
            </a:r>
            <a:r>
              <a:rPr lang="ar-DZ" sz="2000" b="1" u="sng" dirty="0" smtClean="0">
                <a:latin typeface="Simplified Arabic" pitchFamily="18" charset="-78"/>
                <a:cs typeface="Simplified Arabic" pitchFamily="18" charset="-78"/>
              </a:rPr>
              <a:t>:</a:t>
            </a:r>
            <a:r>
              <a:rPr lang="ar-SA" sz="2000" dirty="0" smtClean="0">
                <a:latin typeface="Simplified Arabic" pitchFamily="18" charset="-78"/>
                <a:cs typeface="Simplified Arabic" pitchFamily="18" charset="-78"/>
              </a:rPr>
              <a:t>عبـارة عـن أسـلوب ينطـوي علـى اتفاق مسـبق بـين الطـرفين يـتم مـن خلالـه تحويـل الخطـر المعـرض </a:t>
            </a:r>
            <a:r>
              <a:rPr lang="ar-SA" sz="2000" dirty="0" err="1" smtClean="0">
                <a:latin typeface="Simplified Arabic" pitchFamily="18" charset="-78"/>
                <a:cs typeface="Simplified Arabic" pitchFamily="18" charset="-78"/>
              </a:rPr>
              <a:t>بـه</a:t>
            </a:r>
            <a:r>
              <a:rPr lang="ar-SA" sz="2000" dirty="0" smtClean="0">
                <a:latin typeface="Simplified Arabic" pitchFamily="18" charset="-78"/>
                <a:cs typeface="Simplified Arabic" pitchFamily="18" charset="-78"/>
              </a:rPr>
              <a:t> الطـرف الثـاني (المـؤمن لـه) إلـى الطـرف الأول (المـؤمن) مقابـل دفـع مبلـ</a:t>
            </a:r>
            <a:r>
              <a:rPr lang="ar-DZ" sz="2000" dirty="0" smtClean="0">
                <a:latin typeface="Simplified Arabic" pitchFamily="18" charset="-78"/>
                <a:cs typeface="Simplified Arabic" pitchFamily="18" charset="-78"/>
              </a:rPr>
              <a:t>غ</a:t>
            </a:r>
            <a:r>
              <a:rPr lang="ar-SA" sz="2000" dirty="0" smtClean="0">
                <a:latin typeface="Simplified Arabic" pitchFamily="18" charset="-78"/>
                <a:cs typeface="Simplified Arabic" pitchFamily="18" charset="-78"/>
              </a:rPr>
              <a:t> محسـوب بـالطرق الإحصـائية</a:t>
            </a:r>
            <a:r>
              <a:rPr lang="fr-FR" sz="2000" dirty="0" smtClean="0">
                <a:latin typeface="Simplified Arabic" pitchFamily="18" charset="-78"/>
                <a:cs typeface="Simplified Arabic" pitchFamily="18" charset="-78"/>
              </a:rPr>
              <a:t> </a:t>
            </a:r>
            <a:r>
              <a:rPr lang="ar-SA" sz="2000" dirty="0" smtClean="0">
                <a:latin typeface="Simplified Arabic" pitchFamily="18" charset="-78"/>
                <a:cs typeface="Simplified Arabic" pitchFamily="18" charset="-78"/>
              </a:rPr>
              <a:t>و</a:t>
            </a:r>
            <a:r>
              <a:rPr lang="fr-FR" sz="2000" dirty="0" smtClean="0">
                <a:latin typeface="Simplified Arabic" pitchFamily="18" charset="-78"/>
                <a:cs typeface="Simplified Arabic" pitchFamily="18" charset="-78"/>
              </a:rPr>
              <a:t> </a:t>
            </a:r>
            <a:r>
              <a:rPr lang="ar-SA" sz="2000" dirty="0" smtClean="0">
                <a:latin typeface="Simplified Arabic" pitchFamily="18" charset="-78"/>
                <a:cs typeface="Simplified Arabic" pitchFamily="18" charset="-78"/>
              </a:rPr>
              <a:t>الرياضـية تمكـن مـن تغطيـة الخسـارة المحتملة والقابلة للقياس المادي كليا وجزئيا </a:t>
            </a:r>
            <a:r>
              <a:rPr lang="ar-DZ" sz="2800" dirty="0" smtClean="0">
                <a:latin typeface="Simplified Arabic" pitchFamily="18" charset="-78"/>
                <a:cs typeface="Simplified Arabic" pitchFamily="18" charset="-78"/>
              </a:rPr>
              <a:t>.</a:t>
            </a:r>
            <a:r>
              <a:rPr lang="ar-DZ" sz="2000" b="1" dirty="0" smtClean="0">
                <a:latin typeface="Simplified Arabic" pitchFamily="18" charset="-78"/>
                <a:cs typeface="Simplified Arabic" pitchFamily="18" charset="-78"/>
              </a:rPr>
              <a:t/>
            </a:r>
            <a:br>
              <a:rPr lang="ar-DZ" sz="2000" b="1" dirty="0" smtClean="0">
                <a:latin typeface="Simplified Arabic" pitchFamily="18" charset="-78"/>
                <a:cs typeface="Simplified Arabic" pitchFamily="18" charset="-78"/>
              </a:rPr>
            </a:br>
            <a:endParaRPr lang="ar-DZ" sz="2000" b="1" dirty="0" smtClean="0">
              <a:latin typeface="Simplified Arabic" pitchFamily="18" charset="-78"/>
              <a:cs typeface="Simplified Arabic" pitchFamily="18" charset="-78"/>
            </a:endParaRPr>
          </a:p>
          <a:p>
            <a:pPr algn="r" rtl="1">
              <a:buFont typeface="Wingdings" pitchFamily="2" charset="2"/>
              <a:buChar char="v"/>
            </a:pPr>
            <a:r>
              <a:rPr lang="ar-DZ" sz="2000" b="1" u="sng" dirty="0" smtClean="0">
                <a:solidFill>
                  <a:schemeClr val="bg1"/>
                </a:solidFill>
                <a:latin typeface="Simplified Arabic" pitchFamily="18" charset="-78"/>
                <a:cs typeface="Simplified Arabic" pitchFamily="18" charset="-78"/>
              </a:rPr>
              <a:t>تعريف التأمين على الودائع </a:t>
            </a:r>
            <a:r>
              <a:rPr lang="ar-DZ" sz="2400" dirty="0" smtClean="0">
                <a:solidFill>
                  <a:schemeClr val="bg1"/>
                </a:solidFill>
                <a:latin typeface="Simplified Arabic" pitchFamily="18" charset="-78"/>
                <a:cs typeface="Simplified Arabic" pitchFamily="18" charset="-78"/>
              </a:rPr>
              <a:t>: </a:t>
            </a:r>
            <a:r>
              <a:rPr lang="ar-DZ" sz="2000" dirty="0" smtClean="0">
                <a:latin typeface="Simplified Arabic" pitchFamily="18" charset="-78"/>
                <a:cs typeface="Simplified Arabic" pitchFamily="18" charset="-78"/>
              </a:rPr>
              <a:t>يقوم كل بنك تجاري بدفع نسـبة معينـة مـن إجمـالي الودائـع التـي لديـه إلـى جهـة معينـة</a:t>
            </a:r>
            <a:r>
              <a:rPr lang="fr-FR" sz="2000" dirty="0" smtClean="0">
                <a:latin typeface="Simplified Arabic" pitchFamily="18" charset="-78"/>
                <a:cs typeface="Simplified Arabic" pitchFamily="18" charset="-78"/>
              </a:rPr>
              <a:t> </a:t>
            </a:r>
            <a:r>
              <a:rPr lang="ar-DZ" sz="2000" dirty="0" smtClean="0">
                <a:latin typeface="Simplified Arabic" pitchFamily="18" charset="-78"/>
                <a:cs typeface="Simplified Arabic" pitchFamily="18" charset="-78"/>
              </a:rPr>
              <a:t>ينشئها البنك المركزي أو يشارك في إدارتها وفي حالة تعثر البنك في رد الودائع لأصحابها تتـولى هـذه الجهـة</a:t>
            </a:r>
            <a:r>
              <a:rPr lang="fr-FR" sz="2000" dirty="0" smtClean="0">
                <a:latin typeface="Simplified Arabic" pitchFamily="18" charset="-78"/>
                <a:cs typeface="Simplified Arabic" pitchFamily="18" charset="-78"/>
              </a:rPr>
              <a:t> </a:t>
            </a:r>
            <a:r>
              <a:rPr lang="ar-DZ" sz="2000" dirty="0" smtClean="0">
                <a:latin typeface="Simplified Arabic" pitchFamily="18" charset="-78"/>
                <a:cs typeface="Simplified Arabic" pitchFamily="18" charset="-78"/>
              </a:rPr>
              <a:t>رد الودائع في حدود المبالغ المؤمنة عليها.</a:t>
            </a:r>
            <a:br>
              <a:rPr lang="ar-DZ" sz="2000" dirty="0" smtClean="0">
                <a:latin typeface="Simplified Arabic" pitchFamily="18" charset="-78"/>
                <a:cs typeface="Simplified Arabic" pitchFamily="18" charset="-78"/>
              </a:rPr>
            </a:br>
            <a:r>
              <a:rPr lang="ar-DZ" sz="2000" dirty="0" smtClean="0">
                <a:latin typeface="Simplified Arabic" pitchFamily="18" charset="-78"/>
                <a:cs typeface="Simplified Arabic" pitchFamily="18" charset="-78"/>
              </a:rPr>
              <a:t> </a:t>
            </a:r>
            <a:endParaRPr lang="fr-FR" sz="2000" dirty="0">
              <a:latin typeface="Simplified Arabic" pitchFamily="18" charset="-78"/>
              <a:cs typeface="Simplified Arabic" pitchFamily="18" charset="-78"/>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imd\Desktop\aicha1\IMG_20120101_044355.jpg"/>
          <p:cNvPicPr>
            <a:picLocks noChangeAspect="1" noChangeArrowheads="1"/>
          </p:cNvPicPr>
          <p:nvPr/>
        </p:nvPicPr>
        <p:blipFill>
          <a:blip r:embed="rId2"/>
          <a:srcRect/>
          <a:stretch>
            <a:fillRect/>
          </a:stretch>
        </p:blipFill>
        <p:spPr bwMode="auto">
          <a:xfrm>
            <a:off x="6500826" y="214314"/>
            <a:ext cx="2500298" cy="6500834"/>
          </a:xfrm>
          <a:prstGeom prst="rect">
            <a:avLst/>
          </a:prstGeom>
          <a:ln>
            <a:noFill/>
          </a:ln>
          <a:effectLst>
            <a:softEdge rad="112500"/>
          </a:effectLst>
        </p:spPr>
      </p:pic>
      <p:sp>
        <p:nvSpPr>
          <p:cNvPr id="7" name="Rectangle à coins arrondis 6"/>
          <p:cNvSpPr/>
          <p:nvPr/>
        </p:nvSpPr>
        <p:spPr>
          <a:xfrm>
            <a:off x="1357290" y="142852"/>
            <a:ext cx="3857652" cy="7143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DZ" sz="2800" b="1" dirty="0" smtClean="0">
                <a:latin typeface="Simplified Arabic" pitchFamily="18" charset="-78"/>
                <a:cs typeface="Simplified Arabic" pitchFamily="18" charset="-78"/>
              </a:rPr>
              <a:t>عناصر المكونة للتأمين</a:t>
            </a:r>
            <a:endParaRPr lang="fr-FR" sz="2800" b="1" dirty="0">
              <a:latin typeface="Simplified Arabic" pitchFamily="18" charset="-78"/>
              <a:cs typeface="Simplified Arabic" pitchFamily="18" charset="-78"/>
            </a:endParaRPr>
          </a:p>
        </p:txBody>
      </p:sp>
      <p:sp>
        <p:nvSpPr>
          <p:cNvPr id="8" name="Rectangle à coins arrondis 7"/>
          <p:cNvSpPr/>
          <p:nvPr/>
        </p:nvSpPr>
        <p:spPr>
          <a:xfrm>
            <a:off x="214282" y="1142984"/>
            <a:ext cx="6000792" cy="550072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a:r>
              <a:rPr lang="fr-FR" dirty="0" smtClean="0">
                <a:latin typeface="Simplified Arabic" pitchFamily="18" charset="-78"/>
                <a:cs typeface="Simplified Arabic" pitchFamily="18" charset="-78"/>
              </a:rPr>
              <a:t> </a:t>
            </a:r>
            <a:r>
              <a:rPr lang="ar-SA" dirty="0" smtClean="0">
                <a:effectLst>
                  <a:outerShdw blurRad="38100" dist="38100" dir="2700000" algn="tl">
                    <a:srgbClr val="000000">
                      <a:alpha val="43137"/>
                    </a:srgbClr>
                  </a:outerShdw>
                </a:effectLst>
                <a:latin typeface="Simplified Arabic" pitchFamily="18" charset="-78"/>
                <a:cs typeface="Simplified Arabic" pitchFamily="18" charset="-78"/>
              </a:rPr>
              <a:t>لإبرام عقد التأمين يجب توفر الأساسيات ليكون العقد صحيح ومن أهمها ما يلي</a:t>
            </a:r>
            <a:r>
              <a:rPr lang="fr-FR" dirty="0" smtClean="0">
                <a:effectLst>
                  <a:outerShdw blurRad="38100" dist="38100" dir="2700000" algn="tl">
                    <a:srgbClr val="000000">
                      <a:alpha val="43137"/>
                    </a:srgbClr>
                  </a:outerShdw>
                </a:effectLst>
                <a:latin typeface="Simplified Arabic" pitchFamily="18" charset="-78"/>
                <a:cs typeface="Simplified Arabic" pitchFamily="18" charset="-78"/>
              </a:rPr>
              <a:t>:</a:t>
            </a:r>
            <a:br>
              <a:rPr lang="fr-FR" dirty="0" smtClean="0">
                <a:effectLst>
                  <a:outerShdw blurRad="38100" dist="38100" dir="2700000" algn="tl">
                    <a:srgbClr val="000000">
                      <a:alpha val="43137"/>
                    </a:srgbClr>
                  </a:outerShdw>
                </a:effectLst>
                <a:latin typeface="Simplified Arabic" pitchFamily="18" charset="-78"/>
                <a:cs typeface="Simplified Arabic" pitchFamily="18" charset="-78"/>
              </a:rPr>
            </a:br>
            <a:r>
              <a:rPr lang="ar-SA" b="1" u="sng" dirty="0" smtClean="0">
                <a:solidFill>
                  <a:schemeClr val="bg1"/>
                </a:solidFill>
                <a:effectLst>
                  <a:outerShdw blurRad="38100" dist="38100" dir="2700000" algn="tl">
                    <a:srgbClr val="000000">
                      <a:alpha val="43137"/>
                    </a:srgbClr>
                  </a:outerShdw>
                </a:effectLst>
                <a:latin typeface="Simplified Arabic" pitchFamily="18" charset="-78"/>
                <a:cs typeface="Simplified Arabic" pitchFamily="18" charset="-78"/>
              </a:rPr>
              <a:t>أولا: تعريف عقد التأمين</a:t>
            </a:r>
            <a:r>
              <a:rPr lang="fr-FR" dirty="0" smtClean="0">
                <a:effectLst>
                  <a:outerShdw blurRad="38100" dist="38100" dir="2700000" algn="tl">
                    <a:srgbClr val="000000">
                      <a:alpha val="43137"/>
                    </a:srgbClr>
                  </a:outerShdw>
                </a:effectLst>
                <a:latin typeface="Simplified Arabic" pitchFamily="18" charset="-78"/>
                <a:cs typeface="Simplified Arabic" pitchFamily="18" charset="-78"/>
              </a:rPr>
              <a:t/>
            </a:r>
            <a:br>
              <a:rPr lang="fr-FR" dirty="0" smtClean="0">
                <a:effectLst>
                  <a:outerShdw blurRad="38100" dist="38100" dir="2700000" algn="tl">
                    <a:srgbClr val="000000">
                      <a:alpha val="43137"/>
                    </a:srgbClr>
                  </a:outerShdw>
                </a:effectLst>
                <a:latin typeface="Simplified Arabic" pitchFamily="18" charset="-78"/>
                <a:cs typeface="Simplified Arabic" pitchFamily="18" charset="-78"/>
              </a:rPr>
            </a:br>
            <a:r>
              <a:rPr lang="ar-SA" dirty="0" smtClean="0">
                <a:effectLst>
                  <a:outerShdw blurRad="38100" dist="38100" dir="2700000" algn="tl">
                    <a:srgbClr val="000000">
                      <a:alpha val="43137"/>
                    </a:srgbClr>
                  </a:outerShdw>
                </a:effectLst>
                <a:latin typeface="Simplified Arabic" pitchFamily="18" charset="-78"/>
                <a:cs typeface="Simplified Arabic" pitchFamily="18" charset="-78"/>
              </a:rPr>
              <a:t>يعرف عقد التأمين على أنه: ''عقد بين المؤمن والمؤمن له يتعهد </a:t>
            </a:r>
            <a:r>
              <a:rPr lang="ar-SA" dirty="0" err="1" smtClean="0">
                <a:effectLst>
                  <a:outerShdw blurRad="38100" dist="38100" dir="2700000" algn="tl">
                    <a:srgbClr val="000000">
                      <a:alpha val="43137"/>
                    </a:srgbClr>
                  </a:outerShdw>
                </a:effectLst>
                <a:latin typeface="Simplified Arabic" pitchFamily="18" charset="-78"/>
                <a:cs typeface="Simplified Arabic" pitchFamily="18" charset="-78"/>
              </a:rPr>
              <a:t>به</a:t>
            </a:r>
            <a:r>
              <a:rPr lang="ar-SA" dirty="0" smtClean="0">
                <a:effectLst>
                  <a:outerShdw blurRad="38100" dist="38100" dir="2700000" algn="tl">
                    <a:srgbClr val="000000">
                      <a:alpha val="43137"/>
                    </a:srgbClr>
                  </a:outerShdw>
                </a:effectLst>
                <a:latin typeface="Simplified Arabic" pitchFamily="18" charset="-78"/>
                <a:cs typeface="Simplified Arabic" pitchFamily="18" charset="-78"/>
              </a:rPr>
              <a:t> الطـرف الأول (المـؤمن) بتعـويض</a:t>
            </a:r>
            <a:r>
              <a:rPr lang="fr-FR" dirty="0" smtClean="0">
                <a:effectLst>
                  <a:outerShdw blurRad="38100" dist="38100" dir="2700000" algn="tl">
                    <a:srgbClr val="000000">
                      <a:alpha val="43137"/>
                    </a:srgbClr>
                  </a:outerShdw>
                </a:effectLst>
                <a:latin typeface="Simplified Arabic" pitchFamily="18" charset="-78"/>
                <a:cs typeface="Simplified Arabic" pitchFamily="18" charset="-78"/>
              </a:rPr>
              <a:t> </a:t>
            </a:r>
            <a:r>
              <a:rPr lang="ar-SA" dirty="0" smtClean="0">
                <a:effectLst>
                  <a:outerShdw blurRad="38100" dist="38100" dir="2700000" algn="tl">
                    <a:srgbClr val="000000">
                      <a:alpha val="43137"/>
                    </a:srgbClr>
                  </a:outerShdw>
                </a:effectLst>
                <a:latin typeface="Simplified Arabic" pitchFamily="18" charset="-78"/>
                <a:cs typeface="Simplified Arabic" pitchFamily="18" charset="-78"/>
              </a:rPr>
              <a:t>الطرف الثاني (المؤمن له) مقابل الدفع الأخير ( قسط التأمين) عن الأضرار والخسائر المغطـاة بموجـب (عقـد أو وثيقة التأمين) وقد يكون التعويض عينيا أو ماليا وفق نوع العقد وشروط</a:t>
            </a:r>
            <a:r>
              <a:rPr lang="fr-FR" dirty="0" smtClean="0">
                <a:effectLst>
                  <a:outerShdw blurRad="38100" dist="38100" dir="2700000" algn="tl">
                    <a:srgbClr val="000000">
                      <a:alpha val="43137"/>
                    </a:srgbClr>
                  </a:outerShdw>
                </a:effectLst>
                <a:latin typeface="Simplified Arabic" pitchFamily="18" charset="-78"/>
                <a:cs typeface="Simplified Arabic" pitchFamily="18" charset="-78"/>
              </a:rPr>
              <a:t>.</a:t>
            </a:r>
            <a:r>
              <a:rPr lang="ar-DZ" dirty="0" smtClean="0">
                <a:effectLst>
                  <a:outerShdw blurRad="38100" dist="38100" dir="2700000" algn="tl">
                    <a:srgbClr val="000000">
                      <a:alpha val="43137"/>
                    </a:srgbClr>
                  </a:outerShdw>
                </a:effectLst>
                <a:latin typeface="Simplified Arabic" pitchFamily="18" charset="-78"/>
                <a:cs typeface="Simplified Arabic" pitchFamily="18" charset="-78"/>
              </a:rPr>
              <a:t/>
            </a:r>
            <a:br>
              <a:rPr lang="ar-DZ" dirty="0" smtClean="0">
                <a:effectLst>
                  <a:outerShdw blurRad="38100" dist="38100" dir="2700000" algn="tl">
                    <a:srgbClr val="000000">
                      <a:alpha val="43137"/>
                    </a:srgbClr>
                  </a:outerShdw>
                </a:effectLst>
                <a:latin typeface="Simplified Arabic" pitchFamily="18" charset="-78"/>
                <a:cs typeface="Simplified Arabic" pitchFamily="18" charset="-78"/>
              </a:rPr>
            </a:br>
            <a:r>
              <a:rPr lang="ar-SA" b="1" u="sng" dirty="0" smtClean="0">
                <a:solidFill>
                  <a:schemeClr val="bg1"/>
                </a:solidFill>
                <a:effectLst>
                  <a:outerShdw blurRad="38100" dist="38100" dir="2700000" algn="tl">
                    <a:srgbClr val="000000">
                      <a:alpha val="43137"/>
                    </a:srgbClr>
                  </a:outerShdw>
                </a:effectLst>
                <a:latin typeface="Simplified Arabic" pitchFamily="18" charset="-78"/>
                <a:cs typeface="Simplified Arabic" pitchFamily="18" charset="-78"/>
              </a:rPr>
              <a:t>أطراف عقد التأمين  وهي</a:t>
            </a:r>
            <a:r>
              <a:rPr lang="fr-FR" dirty="0" smtClean="0">
                <a:solidFill>
                  <a:schemeClr val="bg1"/>
                </a:solidFill>
                <a:effectLst>
                  <a:outerShdw blurRad="38100" dist="38100" dir="2700000" algn="tl">
                    <a:srgbClr val="000000">
                      <a:alpha val="43137"/>
                    </a:srgbClr>
                  </a:outerShdw>
                </a:effectLst>
                <a:latin typeface="Simplified Arabic" pitchFamily="18" charset="-78"/>
                <a:cs typeface="Simplified Arabic" pitchFamily="18" charset="-78"/>
              </a:rPr>
              <a:t>:</a:t>
            </a:r>
            <a:r>
              <a:rPr lang="fr-FR" dirty="0" smtClean="0">
                <a:effectLst>
                  <a:outerShdw blurRad="38100" dist="38100" dir="2700000" algn="tl">
                    <a:srgbClr val="000000">
                      <a:alpha val="43137"/>
                    </a:srgbClr>
                  </a:outerShdw>
                </a:effectLst>
                <a:latin typeface="Simplified Arabic" pitchFamily="18" charset="-78"/>
                <a:cs typeface="Simplified Arabic" pitchFamily="18" charset="-78"/>
              </a:rPr>
              <a:t/>
            </a:r>
            <a:br>
              <a:rPr lang="fr-FR" dirty="0" smtClean="0">
                <a:effectLst>
                  <a:outerShdw blurRad="38100" dist="38100" dir="2700000" algn="tl">
                    <a:srgbClr val="000000">
                      <a:alpha val="43137"/>
                    </a:srgbClr>
                  </a:outerShdw>
                </a:effectLst>
                <a:latin typeface="Simplified Arabic" pitchFamily="18" charset="-78"/>
                <a:cs typeface="Simplified Arabic" pitchFamily="18" charset="-78"/>
              </a:rPr>
            </a:br>
            <a:r>
              <a:rPr lang="ar-SA" b="1" u="sng" dirty="0" smtClean="0">
                <a:solidFill>
                  <a:schemeClr val="bg1"/>
                </a:solidFill>
                <a:effectLst>
                  <a:outerShdw blurRad="38100" dist="38100" dir="2700000" algn="tl">
                    <a:srgbClr val="000000">
                      <a:alpha val="43137"/>
                    </a:srgbClr>
                  </a:outerShdw>
                </a:effectLst>
                <a:latin typeface="Simplified Arabic" pitchFamily="18" charset="-78"/>
                <a:cs typeface="Simplified Arabic" pitchFamily="18" charset="-78"/>
              </a:rPr>
              <a:t>أ- المؤمن</a:t>
            </a:r>
            <a:r>
              <a:rPr lang="fr-FR" dirty="0" smtClean="0">
                <a:solidFill>
                  <a:schemeClr val="bg1"/>
                </a:solidFill>
                <a:effectLst>
                  <a:outerShdw blurRad="38100" dist="38100" dir="2700000" algn="tl">
                    <a:srgbClr val="000000">
                      <a:alpha val="43137"/>
                    </a:srgbClr>
                  </a:outerShdw>
                </a:effectLst>
                <a:latin typeface="Simplified Arabic" pitchFamily="18" charset="-78"/>
                <a:cs typeface="Simplified Arabic" pitchFamily="18" charset="-78"/>
              </a:rPr>
              <a:t>: </a:t>
            </a:r>
            <a:r>
              <a:rPr lang="ar-SA" dirty="0" smtClean="0">
                <a:effectLst>
                  <a:outerShdw blurRad="38100" dist="38100" dir="2700000" algn="tl">
                    <a:srgbClr val="000000">
                      <a:alpha val="43137"/>
                    </a:srgbClr>
                  </a:outerShdw>
                </a:effectLst>
                <a:latin typeface="Simplified Arabic" pitchFamily="18" charset="-78"/>
                <a:cs typeface="Simplified Arabic" pitchFamily="18" charset="-78"/>
              </a:rPr>
              <a:t>وهو الطرف الأول في العقد والذي يمثل الجهة أو الشركة التي تقـوم بعمليـة التـأمين كـأن</a:t>
            </a:r>
            <a:r>
              <a:rPr lang="ar-DZ" dirty="0" smtClean="0">
                <a:effectLst>
                  <a:outerShdw blurRad="38100" dist="38100" dir="2700000" algn="tl">
                    <a:srgbClr val="000000">
                      <a:alpha val="43137"/>
                    </a:srgbClr>
                  </a:outerShdw>
                </a:effectLst>
                <a:latin typeface="Simplified Arabic" pitchFamily="18" charset="-78"/>
                <a:cs typeface="Simplified Arabic" pitchFamily="18" charset="-78"/>
              </a:rPr>
              <a:t> </a:t>
            </a:r>
            <a:r>
              <a:rPr lang="ar-SA" dirty="0" smtClean="0">
                <a:effectLst>
                  <a:outerShdw blurRad="38100" dist="38100" dir="2700000" algn="tl">
                    <a:srgbClr val="000000">
                      <a:alpha val="43137"/>
                    </a:srgbClr>
                  </a:outerShdw>
                </a:effectLst>
                <a:latin typeface="Simplified Arabic" pitchFamily="18" charset="-78"/>
                <a:cs typeface="Simplified Arabic" pitchFamily="18" charset="-78"/>
              </a:rPr>
              <a:t>تكون شركة تأمين مساهمة أو أي هيئة تأمينية أخرى؛</a:t>
            </a:r>
            <a:r>
              <a:rPr lang="fr-FR" dirty="0" smtClean="0">
                <a:effectLst>
                  <a:outerShdw blurRad="38100" dist="38100" dir="2700000" algn="tl">
                    <a:srgbClr val="000000">
                      <a:alpha val="43137"/>
                    </a:srgbClr>
                  </a:outerShdw>
                </a:effectLst>
                <a:latin typeface="Simplified Arabic" pitchFamily="18" charset="-78"/>
                <a:cs typeface="Simplified Arabic" pitchFamily="18" charset="-78"/>
              </a:rPr>
              <a:t/>
            </a:r>
            <a:br>
              <a:rPr lang="fr-FR" dirty="0" smtClean="0">
                <a:effectLst>
                  <a:outerShdw blurRad="38100" dist="38100" dir="2700000" algn="tl">
                    <a:srgbClr val="000000">
                      <a:alpha val="43137"/>
                    </a:srgbClr>
                  </a:outerShdw>
                </a:effectLst>
                <a:latin typeface="Simplified Arabic" pitchFamily="18" charset="-78"/>
                <a:cs typeface="Simplified Arabic" pitchFamily="18" charset="-78"/>
              </a:rPr>
            </a:br>
            <a:r>
              <a:rPr lang="ar-SA" b="1" u="sng" dirty="0" smtClean="0">
                <a:solidFill>
                  <a:schemeClr val="bg1"/>
                </a:solidFill>
                <a:effectLst>
                  <a:outerShdw blurRad="38100" dist="38100" dir="2700000" algn="tl">
                    <a:srgbClr val="000000">
                      <a:alpha val="43137"/>
                    </a:srgbClr>
                  </a:outerShdw>
                </a:effectLst>
                <a:latin typeface="Simplified Arabic" pitchFamily="18" charset="-78"/>
                <a:cs typeface="Simplified Arabic" pitchFamily="18" charset="-78"/>
              </a:rPr>
              <a:t>ب- المؤمن </a:t>
            </a:r>
            <a:r>
              <a:rPr lang="ar-SA" b="1" u="sng" dirty="0" err="1" smtClean="0">
                <a:solidFill>
                  <a:schemeClr val="bg1"/>
                </a:solidFill>
                <a:effectLst>
                  <a:outerShdw blurRad="38100" dist="38100" dir="2700000" algn="tl">
                    <a:srgbClr val="000000">
                      <a:alpha val="43137"/>
                    </a:srgbClr>
                  </a:outerShdw>
                </a:effectLst>
                <a:latin typeface="Simplified Arabic" pitchFamily="18" charset="-78"/>
                <a:cs typeface="Simplified Arabic" pitchFamily="18" charset="-78"/>
              </a:rPr>
              <a:t>ل</a:t>
            </a:r>
            <a:r>
              <a:rPr lang="ar-DZ" b="1" u="sng" dirty="0" smtClean="0">
                <a:solidFill>
                  <a:schemeClr val="bg1"/>
                </a:solidFill>
                <a:effectLst>
                  <a:outerShdw blurRad="38100" dist="38100" dir="2700000" algn="tl">
                    <a:srgbClr val="000000">
                      <a:alpha val="43137"/>
                    </a:srgbClr>
                  </a:outerShdw>
                </a:effectLst>
                <a:latin typeface="Simplified Arabic" pitchFamily="18" charset="-78"/>
                <a:cs typeface="Simplified Arabic" pitchFamily="18" charset="-78"/>
              </a:rPr>
              <a:t>ه:</a:t>
            </a:r>
            <a:r>
              <a:rPr lang="fr-FR" b="1" u="sng" dirty="0" smtClean="0">
                <a:effectLst>
                  <a:outerShdw blurRad="38100" dist="38100" dir="2700000" algn="tl">
                    <a:srgbClr val="000000">
                      <a:alpha val="43137"/>
                    </a:srgbClr>
                  </a:outerShdw>
                </a:effectLst>
                <a:latin typeface="Simplified Arabic" pitchFamily="18" charset="-78"/>
                <a:cs typeface="Simplified Arabic" pitchFamily="18" charset="-78"/>
              </a:rPr>
              <a:t> </a:t>
            </a:r>
            <a:r>
              <a:rPr lang="ar-SA" dirty="0" smtClean="0">
                <a:effectLst>
                  <a:outerShdw blurRad="38100" dist="38100" dir="2700000" algn="tl">
                    <a:srgbClr val="000000">
                      <a:alpha val="43137"/>
                    </a:srgbClr>
                  </a:outerShdw>
                </a:effectLst>
                <a:latin typeface="Simplified Arabic" pitchFamily="18" charset="-78"/>
                <a:cs typeface="Simplified Arabic" pitchFamily="18" charset="-78"/>
              </a:rPr>
              <a:t>وهـو الطـرف الثـاني فـي العقـد والـذي يمثـل الشـخص المسـتأمن أو الجهـة التـي </a:t>
            </a:r>
            <a:r>
              <a:rPr lang="ar-DZ" dirty="0" smtClean="0">
                <a:effectLst>
                  <a:outerShdw blurRad="38100" dist="38100" dir="2700000" algn="tl">
                    <a:srgbClr val="000000">
                      <a:alpha val="43137"/>
                    </a:srgbClr>
                  </a:outerShdw>
                </a:effectLst>
                <a:latin typeface="Simplified Arabic" pitchFamily="18" charset="-78"/>
                <a:cs typeface="Simplified Arabic" pitchFamily="18" charset="-78"/>
              </a:rPr>
              <a:t>تؤدي </a:t>
            </a:r>
            <a:r>
              <a:rPr lang="ar-SA" dirty="0" smtClean="0">
                <a:effectLst>
                  <a:outerShdw blurRad="38100" dist="38100" dir="2700000" algn="tl">
                    <a:srgbClr val="000000">
                      <a:alpha val="43137"/>
                    </a:srgbClr>
                  </a:outerShdw>
                </a:effectLst>
                <a:latin typeface="Simplified Arabic" pitchFamily="18" charset="-78"/>
                <a:cs typeface="Simplified Arabic" pitchFamily="18" charset="-78"/>
              </a:rPr>
              <a:t>إليهـا الشـركات التـأمين أو جهـة التـأمين الالتزامات المقابلـة لالتزاماته فـي دفـع قسـط التـأمين ويمكـن أن يكـون شخصا طبيعيا أو اعتباريا؛</a:t>
            </a:r>
            <a:r>
              <a:rPr lang="fr-FR" dirty="0" smtClean="0">
                <a:effectLst>
                  <a:outerShdw blurRad="38100" dist="38100" dir="2700000" algn="tl">
                    <a:srgbClr val="000000">
                      <a:alpha val="43137"/>
                    </a:srgbClr>
                  </a:outerShdw>
                </a:effectLst>
                <a:latin typeface="Simplified Arabic" pitchFamily="18" charset="-78"/>
                <a:cs typeface="Simplified Arabic" pitchFamily="18" charset="-78"/>
              </a:rPr>
              <a:t/>
            </a:r>
            <a:br>
              <a:rPr lang="fr-FR" dirty="0" smtClean="0">
                <a:effectLst>
                  <a:outerShdw blurRad="38100" dist="38100" dir="2700000" algn="tl">
                    <a:srgbClr val="000000">
                      <a:alpha val="43137"/>
                    </a:srgbClr>
                  </a:outerShdw>
                </a:effectLst>
                <a:latin typeface="Simplified Arabic" pitchFamily="18" charset="-78"/>
                <a:cs typeface="Simplified Arabic" pitchFamily="18" charset="-78"/>
              </a:rPr>
            </a:br>
            <a:r>
              <a:rPr lang="ar-SA" b="1" u="sng" dirty="0" smtClean="0">
                <a:solidFill>
                  <a:schemeClr val="bg1"/>
                </a:solidFill>
                <a:effectLst>
                  <a:outerShdw blurRad="38100" dist="38100" dir="2700000" algn="tl">
                    <a:srgbClr val="000000">
                      <a:alpha val="43137"/>
                    </a:srgbClr>
                  </a:outerShdw>
                </a:effectLst>
                <a:latin typeface="Simplified Arabic" pitchFamily="18" charset="-78"/>
                <a:cs typeface="Simplified Arabic" pitchFamily="18" charset="-78"/>
              </a:rPr>
              <a:t>ج- المستفيد</a:t>
            </a:r>
            <a:r>
              <a:rPr lang="fr-FR" b="1" u="sng" dirty="0" smtClean="0">
                <a:solidFill>
                  <a:schemeClr val="bg1"/>
                </a:solidFill>
                <a:effectLst>
                  <a:outerShdw blurRad="38100" dist="38100" dir="2700000" algn="tl">
                    <a:srgbClr val="000000">
                      <a:alpha val="43137"/>
                    </a:srgbClr>
                  </a:outerShdw>
                </a:effectLst>
                <a:latin typeface="Simplified Arabic" pitchFamily="18" charset="-78"/>
                <a:cs typeface="Simplified Arabic" pitchFamily="18" charset="-78"/>
              </a:rPr>
              <a:t>:</a:t>
            </a:r>
            <a:r>
              <a:rPr lang="ar-SA" dirty="0" smtClean="0">
                <a:effectLst>
                  <a:outerShdw blurRad="38100" dist="38100" dir="2700000" algn="tl">
                    <a:srgbClr val="000000">
                      <a:alpha val="43137"/>
                    </a:srgbClr>
                  </a:outerShdw>
                </a:effectLst>
                <a:latin typeface="Simplified Arabic" pitchFamily="18" charset="-78"/>
                <a:cs typeface="Simplified Arabic" pitchFamily="18" charset="-78"/>
              </a:rPr>
              <a:t>هو الطرف الذي تؤول إليـه المنفعـة المترتبـة علـى عقـد التـأمين وقـد يكـون المسـتفيد هنـا</a:t>
            </a:r>
            <a:r>
              <a:rPr lang="ar-DZ" dirty="0" smtClean="0">
                <a:effectLst>
                  <a:outerShdw blurRad="38100" dist="38100" dir="2700000" algn="tl">
                    <a:srgbClr val="000000">
                      <a:alpha val="43137"/>
                    </a:srgbClr>
                  </a:outerShdw>
                </a:effectLst>
                <a:latin typeface="Simplified Arabic" pitchFamily="18" charset="-78"/>
                <a:cs typeface="Simplified Arabic" pitchFamily="18" charset="-78"/>
              </a:rPr>
              <a:t> </a:t>
            </a:r>
            <a:r>
              <a:rPr lang="ar-SA" dirty="0" smtClean="0">
                <a:effectLst>
                  <a:outerShdw blurRad="38100" dist="38100" dir="2700000" algn="tl">
                    <a:srgbClr val="000000">
                      <a:alpha val="43137"/>
                    </a:srgbClr>
                  </a:outerShdw>
                </a:effectLst>
                <a:latin typeface="Simplified Arabic" pitchFamily="18" charset="-78"/>
                <a:cs typeface="Simplified Arabic" pitchFamily="18" charset="-78"/>
              </a:rPr>
              <a:t>المؤمن له أو أي شخص آخر</a:t>
            </a:r>
            <a:r>
              <a:rPr lang="ar-DZ" dirty="0" smtClean="0">
                <a:latin typeface="Simplified Arabic" pitchFamily="18" charset="-78"/>
                <a:cs typeface="Simplified Arabic" pitchFamily="18" charset="-78"/>
              </a:rPr>
              <a:t>.</a:t>
            </a:r>
            <a:endParaRPr lang="fr-FR"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imd\Desktop\aicha1\IMG_20120101_043821.jpg"/>
          <p:cNvPicPr>
            <a:picLocks noChangeAspect="1" noChangeArrowheads="1"/>
          </p:cNvPicPr>
          <p:nvPr/>
        </p:nvPicPr>
        <p:blipFill>
          <a:blip r:embed="rId2"/>
          <a:srcRect/>
          <a:stretch>
            <a:fillRect/>
          </a:stretch>
        </p:blipFill>
        <p:spPr bwMode="auto">
          <a:xfrm>
            <a:off x="142844" y="71414"/>
            <a:ext cx="2357454" cy="6643710"/>
          </a:xfrm>
          <a:prstGeom prst="rect">
            <a:avLst/>
          </a:prstGeom>
          <a:ln>
            <a:noFill/>
          </a:ln>
          <a:effectLst>
            <a:softEdge rad="112500"/>
          </a:effectLst>
        </p:spPr>
      </p:pic>
      <p:sp>
        <p:nvSpPr>
          <p:cNvPr id="6" name="Arrondir un rectangle avec un coin diagonal 5"/>
          <p:cNvSpPr/>
          <p:nvPr/>
        </p:nvSpPr>
        <p:spPr>
          <a:xfrm>
            <a:off x="2714612" y="285728"/>
            <a:ext cx="6072230" cy="1714512"/>
          </a:xfrm>
          <a:prstGeom prst="round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ar-DZ" sz="2400" b="1" u="sng" dirty="0" smtClean="0">
                <a:latin typeface="Simplified Arabic" pitchFamily="18" charset="-78"/>
                <a:cs typeface="Simplified Arabic" pitchFamily="18" charset="-78"/>
              </a:rPr>
              <a:t>الفرق بين مصطلحين التاليين:</a:t>
            </a:r>
            <a:r>
              <a:rPr lang="ar-DZ" dirty="0" smtClean="0">
                <a:latin typeface="Simplified Arabic" pitchFamily="18" charset="-78"/>
                <a:cs typeface="Simplified Arabic" pitchFamily="18" charset="-78"/>
              </a:rPr>
              <a:t/>
            </a:r>
            <a:br>
              <a:rPr lang="ar-DZ" dirty="0" smtClean="0">
                <a:latin typeface="Simplified Arabic" pitchFamily="18" charset="-78"/>
                <a:cs typeface="Simplified Arabic" pitchFamily="18" charset="-78"/>
              </a:rPr>
            </a:br>
            <a:r>
              <a:rPr lang="ar-DZ" dirty="0" smtClean="0">
                <a:effectLst>
                  <a:outerShdw blurRad="38100" dist="38100" dir="2700000" algn="tl">
                    <a:srgbClr val="000000">
                      <a:alpha val="43137"/>
                    </a:srgbClr>
                  </a:outerShdw>
                </a:effectLst>
                <a:latin typeface="Simplified Arabic" pitchFamily="18" charset="-78"/>
                <a:cs typeface="Simplified Arabic" pitchFamily="18" charset="-78"/>
              </a:rPr>
              <a:t>نظام التأمين على الودائع ويقصد </a:t>
            </a:r>
            <a:r>
              <a:rPr lang="ar-DZ" dirty="0" err="1" smtClean="0">
                <a:effectLst>
                  <a:outerShdw blurRad="38100" dist="38100" dir="2700000" algn="tl">
                    <a:srgbClr val="000000">
                      <a:alpha val="43137"/>
                    </a:srgbClr>
                  </a:outerShdw>
                </a:effectLst>
                <a:latin typeface="Simplified Arabic" pitchFamily="18" charset="-78"/>
                <a:cs typeface="Simplified Arabic" pitchFamily="18" charset="-78"/>
              </a:rPr>
              <a:t>به</a:t>
            </a:r>
            <a:r>
              <a:rPr lang="ar-DZ" dirty="0" smtClean="0">
                <a:effectLst>
                  <a:outerShdw blurRad="38100" dist="38100" dir="2700000" algn="tl">
                    <a:srgbClr val="000000">
                      <a:alpha val="43137"/>
                    </a:srgbClr>
                  </a:outerShdw>
                </a:effectLst>
                <a:latin typeface="Simplified Arabic" pitchFamily="18" charset="-78"/>
                <a:cs typeface="Simplified Arabic" pitchFamily="18" charset="-78"/>
              </a:rPr>
              <a:t> شركة التأمين الودائع.</a:t>
            </a:r>
            <a:br>
              <a:rPr lang="ar-DZ" dirty="0" smtClean="0">
                <a:effectLst>
                  <a:outerShdw blurRad="38100" dist="38100" dir="2700000" algn="tl">
                    <a:srgbClr val="000000">
                      <a:alpha val="43137"/>
                    </a:srgbClr>
                  </a:outerShdw>
                </a:effectLst>
                <a:latin typeface="Simplified Arabic" pitchFamily="18" charset="-78"/>
                <a:cs typeface="Simplified Arabic" pitchFamily="18" charset="-78"/>
              </a:rPr>
            </a:br>
            <a:r>
              <a:rPr lang="ar-DZ" dirty="0" smtClean="0">
                <a:effectLst>
                  <a:outerShdw blurRad="38100" dist="38100" dir="2700000" algn="tl">
                    <a:srgbClr val="000000">
                      <a:alpha val="43137"/>
                    </a:srgbClr>
                  </a:outerShdw>
                </a:effectLst>
                <a:latin typeface="Simplified Arabic" pitchFamily="18" charset="-78"/>
                <a:cs typeface="Simplified Arabic" pitchFamily="18" charset="-78"/>
              </a:rPr>
              <a:t>تأمين على الودائع يقصد </a:t>
            </a:r>
            <a:r>
              <a:rPr lang="ar-DZ" dirty="0" err="1" smtClean="0">
                <a:effectLst>
                  <a:outerShdw blurRad="38100" dist="38100" dir="2700000" algn="tl">
                    <a:srgbClr val="000000">
                      <a:alpha val="43137"/>
                    </a:srgbClr>
                  </a:outerShdw>
                </a:effectLst>
                <a:latin typeface="Simplified Arabic" pitchFamily="18" charset="-78"/>
                <a:cs typeface="Simplified Arabic" pitchFamily="18" charset="-78"/>
              </a:rPr>
              <a:t>به</a:t>
            </a:r>
            <a:r>
              <a:rPr lang="ar-DZ" dirty="0" smtClean="0">
                <a:effectLst>
                  <a:outerShdw blurRad="38100" dist="38100" dir="2700000" algn="tl">
                    <a:srgbClr val="000000">
                      <a:alpha val="43137"/>
                    </a:srgbClr>
                  </a:outerShdw>
                </a:effectLst>
                <a:latin typeface="Simplified Arabic" pitchFamily="18" charset="-78"/>
                <a:cs typeface="Simplified Arabic" pitchFamily="18" charset="-78"/>
              </a:rPr>
              <a:t> حماية المودعين في حالة خسارة البنك أو إفلاسه...</a:t>
            </a:r>
            <a:endParaRPr lang="fr-FR" dirty="0">
              <a:effectLst>
                <a:outerShdw blurRad="38100" dist="38100" dir="2700000" algn="tl">
                  <a:srgbClr val="000000">
                    <a:alpha val="43137"/>
                  </a:srgbClr>
                </a:outerShdw>
              </a:effectLst>
            </a:endParaRPr>
          </a:p>
        </p:txBody>
      </p:sp>
      <p:sp>
        <p:nvSpPr>
          <p:cNvPr id="7" name="Arrondir un rectangle avec un coin diagonal 6"/>
          <p:cNvSpPr/>
          <p:nvPr/>
        </p:nvSpPr>
        <p:spPr>
          <a:xfrm>
            <a:off x="2643174" y="2285992"/>
            <a:ext cx="6215106" cy="4000528"/>
          </a:xfrm>
          <a:prstGeom prst="round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a:r>
              <a:rPr lang="ar-DZ" sz="2100" b="1" u="sng" dirty="0" smtClean="0">
                <a:latin typeface="Simplified Arabic" pitchFamily="18" charset="-78"/>
                <a:cs typeface="Simplified Arabic" pitchFamily="18" charset="-78"/>
              </a:rPr>
              <a:t>المطلب الثالث: بالخصائص النظام التأمين على الودائع</a:t>
            </a:r>
            <a:r>
              <a:rPr lang="ar-DZ" sz="2100" dirty="0" smtClean="0">
                <a:latin typeface="Simplified Arabic" pitchFamily="18" charset="-78"/>
                <a:cs typeface="Simplified Arabic" pitchFamily="18" charset="-78"/>
              </a:rPr>
              <a:t/>
            </a:r>
            <a:br>
              <a:rPr lang="ar-DZ" sz="2100" dirty="0" smtClean="0">
                <a:latin typeface="Simplified Arabic" pitchFamily="18" charset="-78"/>
                <a:cs typeface="Simplified Arabic" pitchFamily="18" charset="-78"/>
              </a:rPr>
            </a:br>
            <a:r>
              <a:rPr lang="ar-DZ" sz="2100" dirty="0" smtClean="0">
                <a:latin typeface="Simplified Arabic" pitchFamily="18" charset="-78"/>
                <a:cs typeface="Simplified Arabic" pitchFamily="18" charset="-78"/>
              </a:rPr>
              <a:t>1 – النظم الحديثة ظهرت في معظم الدول عقبة الأزمات المصرفية ، لذا فمعظمها تلتزم البنوك بالمشاركة فيها .</a:t>
            </a:r>
            <a:br>
              <a:rPr lang="ar-DZ" sz="2100" dirty="0" smtClean="0">
                <a:latin typeface="Simplified Arabic" pitchFamily="18" charset="-78"/>
                <a:cs typeface="Simplified Arabic" pitchFamily="18" charset="-78"/>
              </a:rPr>
            </a:br>
            <a:r>
              <a:rPr lang="ar-DZ" sz="2100" dirty="0" smtClean="0">
                <a:latin typeface="Simplified Arabic" pitchFamily="18" charset="-78"/>
                <a:cs typeface="Simplified Arabic" pitchFamily="18" charset="-78"/>
              </a:rPr>
              <a:t>2- غير موجهة لحماية فرد أو مؤسسة معينة بحماية الأموال المودعة لدى البنوك ، لذا فهي تلتزم بتعويض هذه الأخيرة عند تعرضها لمصاعب مالية .</a:t>
            </a:r>
            <a:br>
              <a:rPr lang="ar-DZ" sz="2100" dirty="0" smtClean="0">
                <a:latin typeface="Simplified Arabic" pitchFamily="18" charset="-78"/>
                <a:cs typeface="Simplified Arabic" pitchFamily="18" charset="-78"/>
              </a:rPr>
            </a:br>
            <a:r>
              <a:rPr lang="ar-DZ" sz="2100" dirty="0" smtClean="0">
                <a:latin typeface="Simplified Arabic" pitchFamily="18" charset="-78"/>
                <a:cs typeface="Simplified Arabic" pitchFamily="18" charset="-78"/>
              </a:rPr>
              <a:t>3- توفير التمويل بطرق الأقساط الدورية التي تكون بنسبة من حجم ودائع البنوك ، والأخر يعتمد على تحديد المساهمة بتغطية الخسائر في حال حدوثها .</a:t>
            </a:r>
            <a:br>
              <a:rPr lang="ar-DZ" sz="2100" dirty="0" smtClean="0">
                <a:latin typeface="Simplified Arabic" pitchFamily="18" charset="-78"/>
                <a:cs typeface="Simplified Arabic" pitchFamily="18" charset="-78"/>
              </a:rPr>
            </a:br>
            <a:r>
              <a:rPr lang="ar-DZ" sz="2100" dirty="0" smtClean="0">
                <a:latin typeface="Simplified Arabic" pitchFamily="18" charset="-78"/>
                <a:cs typeface="Simplified Arabic" pitchFamily="18" charset="-78"/>
              </a:rPr>
              <a:t>4- تعزيز الثقة العامة لدى الجمهور المدخرين</a:t>
            </a:r>
            <a:r>
              <a:rPr lang="fr-FR" sz="2100" dirty="0" smtClean="0">
                <a:latin typeface="Simplified Arabic" pitchFamily="18" charset="-78"/>
                <a:cs typeface="Simplified Arabic" pitchFamily="18" charset="-78"/>
              </a:rPr>
              <a:t> </a:t>
            </a:r>
            <a:r>
              <a:rPr lang="ar-DZ" sz="2100" dirty="0" smtClean="0">
                <a:latin typeface="Simplified Arabic" pitchFamily="18" charset="-78"/>
                <a:cs typeface="Simplified Arabic" pitchFamily="18" charset="-78"/>
              </a:rPr>
              <a:t>والمودعين في النظام التعريف بما يمكنه من تحقيق دوره بكفاءة وفعالية .</a:t>
            </a:r>
            <a:endParaRPr lang="fr-FR" sz="2100"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4786314" cy="6858000"/>
          </a:xfrm>
        </p:spPr>
        <p:txBody>
          <a:bodyPr>
            <a:noAutofit/>
          </a:bodyPr>
          <a:lstStyle/>
          <a:p>
            <a:pPr algn="r" rtl="1"/>
            <a:r>
              <a:rPr lang="ar-DZ" sz="2000" dirty="0" smtClean="0">
                <a:latin typeface="Simplified Arabic" pitchFamily="18" charset="-78"/>
                <a:cs typeface="Simplified Arabic" pitchFamily="18" charset="-78"/>
              </a:rPr>
              <a:t/>
            </a:r>
            <a:br>
              <a:rPr lang="ar-DZ" sz="2000" dirty="0" smtClean="0">
                <a:latin typeface="Simplified Arabic" pitchFamily="18" charset="-78"/>
                <a:cs typeface="Simplified Arabic" pitchFamily="18" charset="-78"/>
              </a:rPr>
            </a:br>
            <a:r>
              <a:rPr lang="ar-DZ" sz="2000" dirty="0" smtClean="0">
                <a:latin typeface="Simplified Arabic" pitchFamily="18" charset="-78"/>
                <a:cs typeface="Simplified Arabic" pitchFamily="18" charset="-78"/>
              </a:rPr>
              <a:t/>
            </a:r>
            <a:br>
              <a:rPr lang="ar-DZ" sz="2000" dirty="0" smtClean="0">
                <a:latin typeface="Simplified Arabic" pitchFamily="18" charset="-78"/>
                <a:cs typeface="Simplified Arabic" pitchFamily="18" charset="-78"/>
              </a:rPr>
            </a:br>
            <a:endParaRPr lang="fr-FR" sz="2000" dirty="0">
              <a:latin typeface="Simplified Arabic" pitchFamily="18" charset="-78"/>
              <a:cs typeface="Simplified Arabic" pitchFamily="18" charset="-78"/>
            </a:endParaRPr>
          </a:p>
        </p:txBody>
      </p:sp>
      <p:pic>
        <p:nvPicPr>
          <p:cNvPr id="4" name="Picture 2" descr="C:\Users\imd\Desktop\aicha1\IMG_20120101_043848.jpg"/>
          <p:cNvPicPr>
            <a:picLocks noChangeAspect="1" noChangeArrowheads="1"/>
          </p:cNvPicPr>
          <p:nvPr/>
        </p:nvPicPr>
        <p:blipFill>
          <a:blip r:embed="rId2"/>
          <a:srcRect/>
          <a:stretch>
            <a:fillRect/>
          </a:stretch>
        </p:blipFill>
        <p:spPr bwMode="auto">
          <a:xfrm>
            <a:off x="6500826" y="142852"/>
            <a:ext cx="2500298" cy="6572272"/>
          </a:xfrm>
          <a:prstGeom prst="rect">
            <a:avLst/>
          </a:prstGeom>
          <a:ln>
            <a:noFill/>
          </a:ln>
          <a:effectLst>
            <a:softEdge rad="112500"/>
          </a:effectLst>
        </p:spPr>
      </p:pic>
      <p:sp>
        <p:nvSpPr>
          <p:cNvPr id="5" name="Arrondir un rectangle avec un coin diagonal 4"/>
          <p:cNvSpPr/>
          <p:nvPr/>
        </p:nvSpPr>
        <p:spPr>
          <a:xfrm>
            <a:off x="214282" y="357166"/>
            <a:ext cx="6072230" cy="6143668"/>
          </a:xfrm>
          <a:prstGeom prst="round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a:r>
              <a:rPr lang="ar-DZ" sz="2200" b="1" u="sng" dirty="0" smtClean="0">
                <a:latin typeface="Simplified Arabic" pitchFamily="18" charset="-78"/>
                <a:cs typeface="Simplified Arabic" pitchFamily="18" charset="-78"/>
              </a:rPr>
              <a:t>تهد</a:t>
            </a:r>
            <a:r>
              <a:rPr lang="ar-DZ" sz="2200" b="1" u="sng" dirty="0" smtClean="0">
                <a:effectLst>
                  <a:outerShdw blurRad="38100" dist="38100" dir="2700000" algn="tl">
                    <a:srgbClr val="000000">
                      <a:alpha val="43137"/>
                    </a:srgbClr>
                  </a:outerShdw>
                </a:effectLst>
                <a:latin typeface="Simplified Arabic" pitchFamily="18" charset="-78"/>
                <a:cs typeface="Simplified Arabic" pitchFamily="18" charset="-78"/>
              </a:rPr>
              <a:t>ف معظم أنظمة التأمين إلى تحقيق هدفين أساسيين هما:</a:t>
            </a:r>
            <a:r>
              <a:rPr lang="ar-DZ" sz="2200" dirty="0" smtClean="0">
                <a:effectLst>
                  <a:outerShdw blurRad="38100" dist="38100" dir="2700000" algn="tl">
                    <a:srgbClr val="000000">
                      <a:alpha val="43137"/>
                    </a:srgbClr>
                  </a:outerShdw>
                </a:effectLst>
                <a:latin typeface="Simplified Arabic" pitchFamily="18" charset="-78"/>
                <a:cs typeface="Simplified Arabic" pitchFamily="18" charset="-78"/>
              </a:rPr>
              <a:t/>
            </a:r>
            <a:br>
              <a:rPr lang="ar-DZ" sz="2200" dirty="0" smtClean="0">
                <a:effectLst>
                  <a:outerShdw blurRad="38100" dist="38100" dir="2700000" algn="tl">
                    <a:srgbClr val="000000">
                      <a:alpha val="43137"/>
                    </a:srgbClr>
                  </a:outerShdw>
                </a:effectLst>
                <a:latin typeface="Simplified Arabic" pitchFamily="18" charset="-78"/>
                <a:cs typeface="Simplified Arabic" pitchFamily="18" charset="-78"/>
              </a:rPr>
            </a:br>
            <a:r>
              <a:rPr lang="ar-DZ" sz="2200" dirty="0" smtClean="0">
                <a:effectLst>
                  <a:outerShdw blurRad="38100" dist="38100" dir="2700000" algn="tl">
                    <a:srgbClr val="000000">
                      <a:alpha val="43137"/>
                    </a:srgbClr>
                  </a:outerShdw>
                </a:effectLst>
                <a:latin typeface="Simplified Arabic" pitchFamily="18" charset="-78"/>
                <a:cs typeface="Simplified Arabic" pitchFamily="18" charset="-78"/>
              </a:rPr>
              <a:t>*</a:t>
            </a:r>
            <a:r>
              <a:rPr lang="ar-DZ" dirty="0" smtClean="0">
                <a:effectLst>
                  <a:outerShdw blurRad="38100" dist="38100" dir="2700000" algn="tl">
                    <a:srgbClr val="000000">
                      <a:alpha val="43137"/>
                    </a:srgbClr>
                  </a:outerShdw>
                </a:effectLst>
                <a:latin typeface="Simplified Arabic" pitchFamily="18" charset="-78"/>
                <a:cs typeface="Simplified Arabic" pitchFamily="18" charset="-78"/>
              </a:rPr>
              <a:t>حماية أموال المودعين .</a:t>
            </a:r>
          </a:p>
          <a:p>
            <a:pPr algn="r" rtl="1"/>
            <a:r>
              <a:rPr lang="ar-DZ" dirty="0" smtClean="0">
                <a:effectLst>
                  <a:outerShdw blurRad="38100" dist="38100" dir="2700000" algn="tl">
                    <a:srgbClr val="000000">
                      <a:alpha val="43137"/>
                    </a:srgbClr>
                  </a:outerShdw>
                </a:effectLst>
                <a:latin typeface="Simplified Arabic" pitchFamily="18" charset="-78"/>
                <a:cs typeface="Simplified Arabic" pitchFamily="18" charset="-78"/>
              </a:rPr>
              <a:t>*سلامة المراكز المالية.</a:t>
            </a:r>
            <a:br>
              <a:rPr lang="ar-DZ" dirty="0" smtClean="0">
                <a:effectLst>
                  <a:outerShdw blurRad="38100" dist="38100" dir="2700000" algn="tl">
                    <a:srgbClr val="000000">
                      <a:alpha val="43137"/>
                    </a:srgbClr>
                  </a:outerShdw>
                </a:effectLst>
                <a:latin typeface="Simplified Arabic" pitchFamily="18" charset="-78"/>
                <a:cs typeface="Simplified Arabic" pitchFamily="18" charset="-78"/>
              </a:rPr>
            </a:br>
            <a:r>
              <a:rPr lang="ar-DZ" sz="2200" b="1" u="sng" dirty="0" smtClean="0">
                <a:effectLst>
                  <a:outerShdw blurRad="38100" dist="38100" dir="2700000" algn="tl">
                    <a:srgbClr val="000000">
                      <a:alpha val="43137"/>
                    </a:srgbClr>
                  </a:outerShdw>
                </a:effectLst>
                <a:latin typeface="Simplified Arabic" pitchFamily="18" charset="-78"/>
                <a:cs typeface="Simplified Arabic" pitchFamily="18" charset="-78"/>
              </a:rPr>
              <a:t>السمات الرئيسية لنظام التأمين على الودائع وهي</a:t>
            </a:r>
            <a:r>
              <a:rPr lang="ar-DZ" dirty="0" smtClean="0">
                <a:effectLst>
                  <a:outerShdw blurRad="38100" dist="38100" dir="2700000" algn="tl">
                    <a:srgbClr val="000000">
                      <a:alpha val="43137"/>
                    </a:srgbClr>
                  </a:outerShdw>
                </a:effectLst>
                <a:latin typeface="Simplified Arabic" pitchFamily="18" charset="-78"/>
                <a:cs typeface="Simplified Arabic" pitchFamily="18" charset="-78"/>
              </a:rPr>
              <a:t/>
            </a:r>
            <a:br>
              <a:rPr lang="ar-DZ" dirty="0" smtClean="0">
                <a:effectLst>
                  <a:outerShdw blurRad="38100" dist="38100" dir="2700000" algn="tl">
                    <a:srgbClr val="000000">
                      <a:alpha val="43137"/>
                    </a:srgbClr>
                  </a:outerShdw>
                </a:effectLst>
                <a:latin typeface="Simplified Arabic" pitchFamily="18" charset="-78"/>
                <a:cs typeface="Simplified Arabic" pitchFamily="18" charset="-78"/>
              </a:rPr>
            </a:br>
            <a:r>
              <a:rPr lang="ar-DZ" b="1" dirty="0" smtClean="0">
                <a:effectLst>
                  <a:outerShdw blurRad="38100" dist="38100" dir="2700000" algn="tl">
                    <a:srgbClr val="000000">
                      <a:alpha val="43137"/>
                    </a:srgbClr>
                  </a:outerShdw>
                </a:effectLst>
                <a:latin typeface="Simplified Arabic" pitchFamily="18" charset="-78"/>
                <a:cs typeface="Simplified Arabic" pitchFamily="18" charset="-78"/>
              </a:rPr>
              <a:t>صفة الإلزام: </a:t>
            </a:r>
            <a:r>
              <a:rPr lang="ar-DZ" dirty="0" smtClean="0">
                <a:effectLst>
                  <a:outerShdw blurRad="38100" dist="38100" dir="2700000" algn="tl">
                    <a:srgbClr val="000000">
                      <a:alpha val="43137"/>
                    </a:srgbClr>
                  </a:outerShdw>
                </a:effectLst>
                <a:latin typeface="Simplified Arabic" pitchFamily="18" charset="-78"/>
                <a:cs typeface="Simplified Arabic" pitchFamily="18" charset="-78"/>
              </a:rPr>
              <a:t>وتعني إلزام  جميع البنوك بالانضمام إلى نظام التأمين على الودائع.</a:t>
            </a:r>
            <a:br>
              <a:rPr lang="ar-DZ" dirty="0" smtClean="0">
                <a:effectLst>
                  <a:outerShdw blurRad="38100" dist="38100" dir="2700000" algn="tl">
                    <a:srgbClr val="000000">
                      <a:alpha val="43137"/>
                    </a:srgbClr>
                  </a:outerShdw>
                </a:effectLst>
                <a:latin typeface="Simplified Arabic" pitchFamily="18" charset="-78"/>
                <a:cs typeface="Simplified Arabic" pitchFamily="18" charset="-78"/>
              </a:rPr>
            </a:br>
            <a:r>
              <a:rPr lang="ar-DZ" b="1" dirty="0" smtClean="0">
                <a:solidFill>
                  <a:schemeClr val="bg1"/>
                </a:solidFill>
                <a:effectLst>
                  <a:outerShdw blurRad="38100" dist="38100" dir="2700000" algn="tl">
                    <a:srgbClr val="000000">
                      <a:alpha val="43137"/>
                    </a:srgbClr>
                  </a:outerShdw>
                </a:effectLst>
                <a:latin typeface="Simplified Arabic" pitchFamily="18" charset="-78"/>
                <a:cs typeface="Simplified Arabic" pitchFamily="18" charset="-78"/>
              </a:rPr>
              <a:t>صفة الاختيارية : </a:t>
            </a:r>
            <a:r>
              <a:rPr lang="ar-DZ" dirty="0" smtClean="0">
                <a:effectLst>
                  <a:outerShdw blurRad="38100" dist="38100" dir="2700000" algn="tl">
                    <a:srgbClr val="000000">
                      <a:alpha val="43137"/>
                    </a:srgbClr>
                  </a:outerShdw>
                </a:effectLst>
                <a:latin typeface="Simplified Arabic" pitchFamily="18" charset="-78"/>
                <a:cs typeface="Simplified Arabic" pitchFamily="18" charset="-78"/>
              </a:rPr>
              <a:t>هناك بعض الدول تكون فيها بنوك بتأمين اختياري لكن تبقى صفة الإلزامية هي الأفضل لأنها تحافظ على ضمان والاستقرار البنوك التجارية خاصة لأنها تقوم على الإيداع .</a:t>
            </a:r>
            <a:br>
              <a:rPr lang="ar-DZ" dirty="0" smtClean="0">
                <a:effectLst>
                  <a:outerShdw blurRad="38100" dist="38100" dir="2700000" algn="tl">
                    <a:srgbClr val="000000">
                      <a:alpha val="43137"/>
                    </a:srgbClr>
                  </a:outerShdw>
                </a:effectLst>
                <a:latin typeface="Simplified Arabic" pitchFamily="18" charset="-78"/>
                <a:cs typeface="Simplified Arabic" pitchFamily="18" charset="-78"/>
              </a:rPr>
            </a:br>
            <a:r>
              <a:rPr lang="ar-DZ" sz="2200" b="1" u="sng" dirty="0" smtClean="0">
                <a:solidFill>
                  <a:schemeClr val="bg1"/>
                </a:solidFill>
                <a:effectLst>
                  <a:outerShdw blurRad="38100" dist="38100" dir="2700000" algn="tl">
                    <a:srgbClr val="000000">
                      <a:alpha val="43137"/>
                    </a:srgbClr>
                  </a:outerShdw>
                </a:effectLst>
                <a:latin typeface="Simplified Arabic" pitchFamily="18" charset="-78"/>
                <a:cs typeface="Simplified Arabic" pitchFamily="18" charset="-78"/>
              </a:rPr>
              <a:t>مصادر التمويل: </a:t>
            </a:r>
            <a:r>
              <a:rPr lang="ar-DZ" dirty="0" smtClean="0">
                <a:effectLst>
                  <a:outerShdw blurRad="38100" dist="38100" dir="2700000" algn="tl">
                    <a:srgbClr val="000000">
                      <a:alpha val="43137"/>
                    </a:srgbClr>
                  </a:outerShdw>
                </a:effectLst>
                <a:latin typeface="Simplified Arabic" pitchFamily="18" charset="-78"/>
                <a:cs typeface="Simplified Arabic" pitchFamily="18" charset="-78"/>
              </a:rPr>
              <a:t>وهناك نوعين من المصادر هي:</a:t>
            </a:r>
            <a:br>
              <a:rPr lang="ar-DZ" dirty="0" smtClean="0">
                <a:effectLst>
                  <a:outerShdw blurRad="38100" dist="38100" dir="2700000" algn="tl">
                    <a:srgbClr val="000000">
                      <a:alpha val="43137"/>
                    </a:srgbClr>
                  </a:outerShdw>
                </a:effectLst>
                <a:latin typeface="Simplified Arabic" pitchFamily="18" charset="-78"/>
                <a:cs typeface="Simplified Arabic" pitchFamily="18" charset="-78"/>
              </a:rPr>
            </a:br>
            <a:r>
              <a:rPr lang="ar-DZ" dirty="0" smtClean="0">
                <a:effectLst>
                  <a:outerShdw blurRad="38100" dist="38100" dir="2700000" algn="tl">
                    <a:srgbClr val="000000">
                      <a:alpha val="43137"/>
                    </a:srgbClr>
                  </a:outerShdw>
                </a:effectLst>
                <a:latin typeface="Simplified Arabic" pitchFamily="18" charset="-78"/>
                <a:cs typeface="Simplified Arabic" pitchFamily="18" charset="-78"/>
              </a:rPr>
              <a:t>النظام الذي يمول عن طريق دفع البنوك لأقساط تأمين محددة وبصفة دورية ، </a:t>
            </a:r>
            <a:r>
              <a:rPr lang="ar-DZ" dirty="0" err="1" smtClean="0">
                <a:effectLst>
                  <a:outerShdw blurRad="38100" dist="38100" dir="2700000" algn="tl">
                    <a:srgbClr val="000000">
                      <a:alpha val="43137"/>
                    </a:srgbClr>
                  </a:outerShdw>
                </a:effectLst>
                <a:latin typeface="Simplified Arabic" pitchFamily="18" charset="-78"/>
                <a:cs typeface="Simplified Arabic" pitchFamily="18" charset="-78"/>
              </a:rPr>
              <a:t>و</a:t>
            </a:r>
            <a:r>
              <a:rPr lang="ar-DZ" dirty="0" smtClean="0">
                <a:effectLst>
                  <a:outerShdw blurRad="38100" dist="38100" dir="2700000" algn="tl">
                    <a:srgbClr val="000000">
                      <a:alpha val="43137"/>
                    </a:srgbClr>
                  </a:outerShdw>
                </a:effectLst>
                <a:latin typeface="Simplified Arabic" pitchFamily="18" charset="-78"/>
                <a:cs typeface="Simplified Arabic" pitchFamily="18" charset="-78"/>
              </a:rPr>
              <a:t> ثاني يتم عن طريق مساهمة في حال تعثر أو إفلاس البنك أو بعض البنوك.</a:t>
            </a:r>
            <a:br>
              <a:rPr lang="ar-DZ" dirty="0" smtClean="0">
                <a:effectLst>
                  <a:outerShdw blurRad="38100" dist="38100" dir="2700000" algn="tl">
                    <a:srgbClr val="000000">
                      <a:alpha val="43137"/>
                    </a:srgbClr>
                  </a:outerShdw>
                </a:effectLst>
                <a:latin typeface="Simplified Arabic" pitchFamily="18" charset="-78"/>
                <a:cs typeface="Simplified Arabic" pitchFamily="18" charset="-78"/>
              </a:rPr>
            </a:br>
            <a:r>
              <a:rPr lang="ar-DZ" sz="2200" b="1" u="sng" dirty="0" smtClean="0">
                <a:solidFill>
                  <a:schemeClr val="bg1"/>
                </a:solidFill>
                <a:effectLst>
                  <a:outerShdw blurRad="38100" dist="38100" dir="2700000" algn="tl">
                    <a:srgbClr val="000000">
                      <a:alpha val="43137"/>
                    </a:srgbClr>
                  </a:outerShdw>
                </a:effectLst>
                <a:latin typeface="Simplified Arabic" pitchFamily="18" charset="-78"/>
                <a:cs typeface="Simplified Arabic" pitchFamily="18" charset="-78"/>
              </a:rPr>
              <a:t>عيوب كل مصدر : </a:t>
            </a:r>
            <a:r>
              <a:rPr lang="ar-DZ" dirty="0" smtClean="0">
                <a:effectLst>
                  <a:outerShdw blurRad="38100" dist="38100" dir="2700000" algn="tl">
                    <a:srgbClr val="000000">
                      <a:alpha val="43137"/>
                    </a:srgbClr>
                  </a:outerShdw>
                </a:effectLst>
                <a:latin typeface="Simplified Arabic" pitchFamily="18" charset="-78"/>
                <a:cs typeface="Simplified Arabic" pitchFamily="18" charset="-78"/>
              </a:rPr>
              <a:t/>
            </a:r>
            <a:br>
              <a:rPr lang="ar-DZ" dirty="0" smtClean="0">
                <a:effectLst>
                  <a:outerShdw blurRad="38100" dist="38100" dir="2700000" algn="tl">
                    <a:srgbClr val="000000">
                      <a:alpha val="43137"/>
                    </a:srgbClr>
                  </a:outerShdw>
                </a:effectLst>
                <a:latin typeface="Simplified Arabic" pitchFamily="18" charset="-78"/>
                <a:cs typeface="Simplified Arabic" pitchFamily="18" charset="-78"/>
              </a:rPr>
            </a:br>
            <a:r>
              <a:rPr lang="ar-DZ" dirty="0" smtClean="0">
                <a:effectLst>
                  <a:outerShdw blurRad="38100" dist="38100" dir="2700000" algn="tl">
                    <a:srgbClr val="000000">
                      <a:alpha val="43137"/>
                    </a:srgbClr>
                  </a:outerShdw>
                </a:effectLst>
                <a:latin typeface="Simplified Arabic" pitchFamily="18" charset="-78"/>
                <a:cs typeface="Simplified Arabic" pitchFamily="18" charset="-78"/>
              </a:rPr>
              <a:t>الأول أن هذا النوع يحمل البنوك تكلفة إضافية قد لا تستطيع سدادها خاصة البنوك الصغيرة والحديثة النشأة.</a:t>
            </a:r>
            <a:br>
              <a:rPr lang="ar-DZ" dirty="0" smtClean="0">
                <a:effectLst>
                  <a:outerShdw blurRad="38100" dist="38100" dir="2700000" algn="tl">
                    <a:srgbClr val="000000">
                      <a:alpha val="43137"/>
                    </a:srgbClr>
                  </a:outerShdw>
                </a:effectLst>
                <a:latin typeface="Simplified Arabic" pitchFamily="18" charset="-78"/>
                <a:cs typeface="Simplified Arabic" pitchFamily="18" charset="-78"/>
              </a:rPr>
            </a:br>
            <a:r>
              <a:rPr lang="ar-DZ" dirty="0" smtClean="0">
                <a:effectLst>
                  <a:outerShdw blurRad="38100" dist="38100" dir="2700000" algn="tl">
                    <a:srgbClr val="000000">
                      <a:alpha val="43137"/>
                    </a:srgbClr>
                  </a:outerShdw>
                </a:effectLst>
                <a:latin typeface="Simplified Arabic" pitchFamily="18" charset="-78"/>
                <a:cs typeface="Simplified Arabic" pitchFamily="18" charset="-78"/>
              </a:rPr>
              <a:t>أما الثاني فيتمثل عيبه في ما إذا كانت هناك مجموعة من البنوك كما في الحال عند الأزمة الركود وبالتالي عدم إيجاد الأموال اللازمة لتغطية الأموال المودعين</a:t>
            </a:r>
            <a:endParaRPr lang="fr-FR" dirty="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78646" y="4357694"/>
            <a:ext cx="2818465" cy="2246769"/>
          </a:xfrm>
          <a:noFill/>
        </p:spPr>
        <p:txBody>
          <a:bodyPr wrap="none" lIns="91440" tIns="45720" rIns="91440" bIns="45720">
            <a:spAutoFit/>
          </a:bodyPr>
          <a:lstStyle/>
          <a:p>
            <a:pPr algn="ctr" rtl="1">
              <a:buFont typeface="Wingdings" pitchFamily="2" charset="2"/>
              <a:buChar char="Ø"/>
            </a:pPr>
            <a:r>
              <a:rPr lang="ar-DZ" sz="2800" b="1" dirty="0" smtClean="0">
                <a:ln w="1905"/>
                <a:effectLst>
                  <a:innerShdw blurRad="69850" dist="43180" dir="5400000">
                    <a:srgbClr val="000000">
                      <a:alpha val="65000"/>
                    </a:srgbClr>
                  </a:innerShdw>
                </a:effectLst>
                <a:latin typeface="Andalus" pitchFamily="18" charset="-78"/>
                <a:ea typeface="+mn-ea"/>
                <a:cs typeface="Andalus" pitchFamily="18" charset="-78"/>
              </a:rPr>
              <a:t>تحت إشراف الأستاذة:</a:t>
            </a:r>
            <a:br>
              <a:rPr lang="ar-DZ" sz="2800" b="1" dirty="0" smtClean="0">
                <a:ln w="1905"/>
                <a:effectLst>
                  <a:innerShdw blurRad="69850" dist="43180" dir="5400000">
                    <a:srgbClr val="000000">
                      <a:alpha val="65000"/>
                    </a:srgbClr>
                  </a:innerShdw>
                </a:effectLst>
                <a:latin typeface="Andalus" pitchFamily="18" charset="-78"/>
                <a:ea typeface="+mn-ea"/>
                <a:cs typeface="Andalus" pitchFamily="18" charset="-78"/>
              </a:rPr>
            </a:br>
            <a:r>
              <a:rPr lang="ar-DZ" sz="2800" b="1" dirty="0" smtClean="0">
                <a:ln w="1905"/>
                <a:effectLst>
                  <a:innerShdw blurRad="69850" dist="43180" dir="5400000">
                    <a:srgbClr val="000000">
                      <a:alpha val="65000"/>
                    </a:srgbClr>
                  </a:innerShdw>
                </a:effectLst>
                <a:latin typeface="Andalus" pitchFamily="18" charset="-78"/>
                <a:ea typeface="+mn-ea"/>
                <a:cs typeface="Andalus" pitchFamily="18" charset="-78"/>
              </a:rPr>
              <a:t>نصبة مسعودة</a:t>
            </a:r>
            <a:br>
              <a:rPr lang="ar-DZ" sz="2800" b="1" dirty="0" smtClean="0">
                <a:ln w="1905"/>
                <a:effectLst>
                  <a:innerShdw blurRad="69850" dist="43180" dir="5400000">
                    <a:srgbClr val="000000">
                      <a:alpha val="65000"/>
                    </a:srgbClr>
                  </a:innerShdw>
                </a:effectLst>
                <a:latin typeface="Andalus" pitchFamily="18" charset="-78"/>
                <a:ea typeface="+mn-ea"/>
                <a:cs typeface="Andalus" pitchFamily="18" charset="-78"/>
              </a:rPr>
            </a:br>
            <a:r>
              <a:rPr lang="ar-DZ"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implified Arabic" pitchFamily="18" charset="-78"/>
                <a:ea typeface="+mn-ea"/>
                <a:cs typeface="Simplified Arabic" pitchFamily="18" charset="-78"/>
              </a:rPr>
              <a:t/>
            </a:r>
            <a:br>
              <a:rPr lang="ar-DZ"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implified Arabic" pitchFamily="18" charset="-78"/>
                <a:ea typeface="+mn-ea"/>
                <a:cs typeface="Simplified Arabic" pitchFamily="18" charset="-78"/>
              </a:rPr>
            </a:br>
            <a:r>
              <a:rPr lang="fr-FR"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implified Arabic" pitchFamily="18" charset="-78"/>
                <a:ea typeface="+mn-ea"/>
                <a:cs typeface="Simplified Arabic" pitchFamily="18" charset="-78"/>
              </a:rPr>
              <a:t/>
            </a:r>
            <a:br>
              <a:rPr lang="fr-FR"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implified Arabic" pitchFamily="18" charset="-78"/>
                <a:ea typeface="+mn-ea"/>
                <a:cs typeface="Simplified Arabic" pitchFamily="18" charset="-78"/>
              </a:rPr>
            </a:br>
            <a:endParaRPr lang="fr-FR"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implified Arabic" pitchFamily="18" charset="-78"/>
              <a:ea typeface="+mn-ea"/>
              <a:cs typeface="Simplified Arabic" pitchFamily="18" charset="-78"/>
            </a:endParaRPr>
          </a:p>
        </p:txBody>
      </p:sp>
      <p:sp>
        <p:nvSpPr>
          <p:cNvPr id="8" name="Rectangle 7"/>
          <p:cNvSpPr/>
          <p:nvPr/>
        </p:nvSpPr>
        <p:spPr>
          <a:xfrm>
            <a:off x="571472" y="2143116"/>
            <a:ext cx="8316417" cy="1938992"/>
          </a:xfrm>
          <a:prstGeom prst="rect">
            <a:avLst/>
          </a:prstGeom>
          <a:noFill/>
        </p:spPr>
        <p:txBody>
          <a:bodyPr wrap="square" lIns="91440" tIns="45720" rIns="91440" bIns="45720">
            <a:spAutoFit/>
          </a:bodyPr>
          <a:lstStyle/>
          <a:p>
            <a:pPr algn="ctr"/>
            <a:r>
              <a:rPr lang="ar-DZ" sz="40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implified Arabic" pitchFamily="18" charset="-78"/>
                <a:cs typeface="Simplified Arabic" pitchFamily="18" charset="-78"/>
              </a:rPr>
              <a:t>عنوان البحث :</a:t>
            </a:r>
          </a:p>
          <a:p>
            <a:pPr algn="ctr"/>
            <a:r>
              <a:rPr lang="ar-DZ" sz="40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implified Arabic" pitchFamily="18" charset="-78"/>
                <a:cs typeface="Simplified Arabic" pitchFamily="18" charset="-78"/>
              </a:rPr>
              <a:t> </a:t>
            </a:r>
          </a:p>
          <a:p>
            <a:pPr algn="ctr"/>
            <a:endParaRPr lang="fr-FR"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Rectangle 8"/>
          <p:cNvSpPr/>
          <p:nvPr/>
        </p:nvSpPr>
        <p:spPr>
          <a:xfrm>
            <a:off x="5929322" y="3786190"/>
            <a:ext cx="2954167" cy="2677656"/>
          </a:xfrm>
          <a:prstGeom prst="rect">
            <a:avLst/>
          </a:prstGeom>
          <a:noFill/>
        </p:spPr>
        <p:txBody>
          <a:bodyPr wrap="square" lIns="91440" tIns="45720" rIns="91440" bIns="45720">
            <a:spAutoFit/>
          </a:bodyPr>
          <a:lstStyle/>
          <a:p>
            <a:pPr algn="ctr" rtl="1"/>
            <a:endParaRPr lang="ar-DZ"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implified Arabic" pitchFamily="18" charset="-78"/>
              <a:cs typeface="Simplified Arabic" pitchFamily="18" charset="-78"/>
            </a:endParaRPr>
          </a:p>
          <a:p>
            <a:pPr algn="ctr" rtl="1">
              <a:buFont typeface="Wingdings" pitchFamily="2" charset="2"/>
              <a:buChar char="Ø"/>
            </a:pPr>
            <a:r>
              <a:rPr lang="ar-DZ" sz="2800" b="1" dirty="0" smtClean="0">
                <a:ln w="1905"/>
                <a:solidFill>
                  <a:schemeClr val="tx1">
                    <a:lumMod val="95000"/>
                  </a:schemeClr>
                </a:solidFill>
                <a:effectLst>
                  <a:innerShdw blurRad="69850" dist="43180" dir="5400000">
                    <a:srgbClr val="000000">
                      <a:alpha val="65000"/>
                    </a:srgbClr>
                  </a:innerShdw>
                </a:effectLst>
                <a:latin typeface="Andalus" pitchFamily="18" charset="-78"/>
                <a:cs typeface="Andalus" pitchFamily="18" charset="-78"/>
              </a:rPr>
              <a:t>من  إعداد :</a:t>
            </a:r>
          </a:p>
          <a:p>
            <a:pPr algn="ctr" rtl="1"/>
            <a:r>
              <a:rPr lang="ar-DZ" sz="2800" b="1" dirty="0" smtClean="0">
                <a:ln w="1905"/>
                <a:solidFill>
                  <a:schemeClr val="tx1">
                    <a:lumMod val="95000"/>
                  </a:schemeClr>
                </a:solidFill>
                <a:effectLst>
                  <a:innerShdw blurRad="69850" dist="43180" dir="5400000">
                    <a:srgbClr val="000000">
                      <a:alpha val="65000"/>
                    </a:srgbClr>
                  </a:innerShdw>
                </a:effectLst>
                <a:latin typeface="Snap ITC"/>
                <a:cs typeface="Andalus" pitchFamily="18" charset="-78"/>
              </a:rPr>
              <a:t>  بن نجاعي خديجة</a:t>
            </a:r>
          </a:p>
          <a:p>
            <a:pPr algn="ctr" rtl="1"/>
            <a:r>
              <a:rPr lang="ar-DZ" sz="2800" b="1" dirty="0" smtClean="0">
                <a:ln w="1905"/>
                <a:solidFill>
                  <a:schemeClr val="tx1">
                    <a:lumMod val="95000"/>
                  </a:schemeClr>
                </a:solidFill>
                <a:effectLst>
                  <a:innerShdw blurRad="69850" dist="43180" dir="5400000">
                    <a:srgbClr val="000000">
                      <a:alpha val="65000"/>
                    </a:srgbClr>
                  </a:innerShdw>
                </a:effectLst>
                <a:latin typeface="Snap ITC"/>
                <a:cs typeface="Andalus" pitchFamily="18" charset="-78"/>
              </a:rPr>
              <a:t>وزاني عبير</a:t>
            </a:r>
          </a:p>
          <a:p>
            <a:pPr algn="ctr" rtl="1"/>
            <a:r>
              <a:rPr lang="ar-DZ" sz="2800" b="1" dirty="0" smtClean="0">
                <a:ln w="1905"/>
                <a:solidFill>
                  <a:schemeClr val="tx1">
                    <a:lumMod val="95000"/>
                  </a:schemeClr>
                </a:solidFill>
                <a:effectLst>
                  <a:innerShdw blurRad="69850" dist="43180" dir="5400000">
                    <a:srgbClr val="000000">
                      <a:alpha val="65000"/>
                    </a:srgbClr>
                  </a:innerShdw>
                </a:effectLst>
                <a:latin typeface="Snap ITC"/>
                <a:cs typeface="Andalus" pitchFamily="18" charset="-78"/>
              </a:rPr>
              <a:t>بدرينة روميسا</a:t>
            </a:r>
          </a:p>
          <a:p>
            <a:pPr algn="r" rtl="1"/>
            <a:r>
              <a:rPr lang="ar-DZ" sz="2800" b="1" dirty="0" smtClean="0">
                <a:ln w="1905"/>
                <a:solidFill>
                  <a:schemeClr val="tx1">
                    <a:lumMod val="95000"/>
                  </a:schemeClr>
                </a:solidFill>
                <a:effectLst>
                  <a:innerShdw blurRad="69850" dist="43180" dir="5400000">
                    <a:srgbClr val="000000">
                      <a:alpha val="65000"/>
                    </a:srgbClr>
                  </a:innerShdw>
                </a:effectLst>
                <a:latin typeface="Andalus" pitchFamily="18" charset="-78"/>
                <a:cs typeface="Andalus" pitchFamily="18" charset="-78"/>
              </a:rPr>
              <a:t> </a:t>
            </a:r>
            <a:endParaRPr lang="ar-DZ" sz="2800" b="1" dirty="0" smtClean="0">
              <a:ln w="1905"/>
              <a:solidFill>
                <a:srgbClr val="FF3399"/>
              </a:solidFill>
              <a:effectLst>
                <a:innerShdw blurRad="69850" dist="43180" dir="5400000">
                  <a:srgbClr val="000000">
                    <a:alpha val="65000"/>
                  </a:srgbClr>
                </a:innerShdw>
              </a:effectLst>
              <a:latin typeface="Andalus" pitchFamily="18" charset="-78"/>
              <a:cs typeface="Andalus" pitchFamily="18" charset="-78"/>
            </a:endParaRPr>
          </a:p>
        </p:txBody>
      </p:sp>
      <p:sp>
        <p:nvSpPr>
          <p:cNvPr id="6" name="Titre 10"/>
          <p:cNvSpPr txBox="1">
            <a:spLocks/>
          </p:cNvSpPr>
          <p:nvPr/>
        </p:nvSpPr>
        <p:spPr>
          <a:xfrm>
            <a:off x="438120" y="145132"/>
            <a:ext cx="8205846" cy="712100"/>
          </a:xfrm>
          <a:prstGeom prst="rect">
            <a:avLst/>
          </a:prstGeom>
        </p:spPr>
        <p:txBody>
          <a:bodyPr vert="horz"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DZ" sz="4400" b="0" i="0" u="none" strike="noStrike" kern="1200" cap="all" spc="0" normalizeH="0" baseline="0" noProof="0" dirty="0" smtClean="0">
                <a:ln>
                  <a:noFill/>
                </a:ln>
                <a:effectLst>
                  <a:reflection blurRad="12700" stA="48000" endA="300" endPos="55000" dir="5400000" sy="-90000" algn="bl" rotWithShape="0"/>
                </a:effectLst>
                <a:uLnTx/>
                <a:uFillTx/>
                <a:latin typeface="Andalus" pitchFamily="18" charset="-78"/>
                <a:ea typeface="+mj-ea"/>
                <a:cs typeface="Andalus" pitchFamily="18" charset="-78"/>
              </a:rPr>
              <a:t>جامعة محمد</a:t>
            </a:r>
            <a:r>
              <a:rPr kumimoji="0" lang="ar-DZ" sz="4400" b="0" i="0" u="none" strike="noStrike" kern="1200" cap="all" spc="0" normalizeH="0" noProof="0" dirty="0" smtClean="0">
                <a:ln>
                  <a:noFill/>
                </a:ln>
                <a:effectLst>
                  <a:reflection blurRad="12700" stA="48000" endA="300" endPos="55000" dir="5400000" sy="-90000" algn="bl" rotWithShape="0"/>
                </a:effectLst>
                <a:uLnTx/>
                <a:uFillTx/>
                <a:latin typeface="Andalus" pitchFamily="18" charset="-78"/>
                <a:ea typeface="+mj-ea"/>
                <a:cs typeface="Andalus" pitchFamily="18" charset="-78"/>
              </a:rPr>
              <a:t> خيضر بــــسكرة</a:t>
            </a:r>
            <a:endParaRPr kumimoji="0" lang="fr-FR" sz="4400" b="0" i="0" u="none" strike="noStrike" kern="1200" cap="all" spc="0" normalizeH="0" baseline="0" noProof="0" dirty="0">
              <a:ln>
                <a:noFill/>
              </a:ln>
              <a:effectLst>
                <a:reflection blurRad="12700" stA="48000" endA="300" endPos="55000" dir="5400000" sy="-90000" algn="bl" rotWithShape="0"/>
              </a:effectLst>
              <a:uLnTx/>
              <a:uFillTx/>
              <a:latin typeface="Andalus" pitchFamily="18" charset="-78"/>
              <a:ea typeface="+mj-ea"/>
              <a:cs typeface="Andalus" pitchFamily="18" charset="-78"/>
            </a:endParaRPr>
          </a:p>
        </p:txBody>
      </p:sp>
      <p:sp>
        <p:nvSpPr>
          <p:cNvPr id="7" name="ZoneTexte 6"/>
          <p:cNvSpPr txBox="1"/>
          <p:nvPr/>
        </p:nvSpPr>
        <p:spPr>
          <a:xfrm>
            <a:off x="4929190" y="1357298"/>
            <a:ext cx="4000528" cy="584775"/>
          </a:xfrm>
          <a:prstGeom prst="rect">
            <a:avLst/>
          </a:prstGeom>
          <a:noFill/>
        </p:spPr>
        <p:txBody>
          <a:bodyPr wrap="square" rtlCol="0">
            <a:spAutoFit/>
          </a:bodyPr>
          <a:lstStyle/>
          <a:p>
            <a:pPr algn="r" rtl="1"/>
            <a:r>
              <a:rPr lang="fr-FR" sz="3200" dirty="0" smtClean="0">
                <a:latin typeface="Andalus" pitchFamily="18" charset="-78"/>
                <a:cs typeface="Andalus" pitchFamily="18" charset="-78"/>
              </a:rPr>
              <a:t> </a:t>
            </a:r>
            <a:r>
              <a:rPr lang="ar-DZ" sz="3200" dirty="0" smtClean="0">
                <a:latin typeface="Andalus" pitchFamily="18" charset="-78"/>
                <a:cs typeface="Andalus" pitchFamily="18" charset="-78"/>
              </a:rPr>
              <a:t>قسم</a:t>
            </a:r>
            <a:r>
              <a:rPr lang="fr-FR" sz="3200" dirty="0" smtClean="0">
                <a:latin typeface="Andalus" pitchFamily="18" charset="-78"/>
                <a:cs typeface="Andalus" pitchFamily="18" charset="-78"/>
              </a:rPr>
              <a:t> </a:t>
            </a:r>
            <a:r>
              <a:rPr lang="ar-DZ" sz="3200" dirty="0" smtClean="0">
                <a:latin typeface="Andalus" pitchFamily="18" charset="-78"/>
                <a:cs typeface="Andalus" pitchFamily="18" charset="-78"/>
              </a:rPr>
              <a:t> العلوم التجارية</a:t>
            </a:r>
            <a:endParaRPr lang="en-US" sz="3200" dirty="0">
              <a:latin typeface="Andalus" pitchFamily="18" charset="-78"/>
              <a:cs typeface="Andalus" pitchFamily="18" charset="-78"/>
            </a:endParaRPr>
          </a:p>
        </p:txBody>
      </p:sp>
      <p:sp>
        <p:nvSpPr>
          <p:cNvPr id="10" name="ZoneTexte 9"/>
          <p:cNvSpPr txBox="1"/>
          <p:nvPr/>
        </p:nvSpPr>
        <p:spPr>
          <a:xfrm>
            <a:off x="785786" y="1428736"/>
            <a:ext cx="1785982" cy="523220"/>
          </a:xfrm>
          <a:prstGeom prst="rect">
            <a:avLst/>
          </a:prstGeom>
          <a:noFill/>
        </p:spPr>
        <p:txBody>
          <a:bodyPr wrap="square" rtlCol="0">
            <a:spAutoFit/>
          </a:bodyPr>
          <a:lstStyle/>
          <a:p>
            <a:pPr algn="r" rtl="1"/>
            <a:r>
              <a:rPr lang="ar-DZ" sz="2800" dirty="0" smtClean="0">
                <a:latin typeface="Andalus" pitchFamily="18" charset="-78"/>
                <a:cs typeface="Andalus" pitchFamily="18" charset="-78"/>
              </a:rPr>
              <a:t>فوج:</a:t>
            </a:r>
            <a:r>
              <a:rPr lang="fr-FR" sz="2800" dirty="0" smtClean="0">
                <a:latin typeface="Andalus" pitchFamily="18" charset="-78"/>
                <a:cs typeface="Andalus" pitchFamily="18" charset="-78"/>
              </a:rPr>
              <a:t>03</a:t>
            </a:r>
            <a:endParaRPr lang="en-US" sz="2800" dirty="0">
              <a:latin typeface="Andalus" pitchFamily="18" charset="-78"/>
              <a:cs typeface="Andalus" pitchFamily="18" charset="-78"/>
            </a:endParaRPr>
          </a:p>
        </p:txBody>
      </p:sp>
      <p:sp>
        <p:nvSpPr>
          <p:cNvPr id="12" name="Rectangle à coins arrondis 11"/>
          <p:cNvSpPr/>
          <p:nvPr/>
        </p:nvSpPr>
        <p:spPr>
          <a:xfrm>
            <a:off x="571472" y="2786058"/>
            <a:ext cx="8286808" cy="12144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4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ndalus" pitchFamily="18" charset="-78"/>
                <a:cs typeface="Andalus" pitchFamily="18" charset="-78"/>
              </a:rPr>
              <a:t>التأمين على الودائع المصرفية للبنوك التجارية</a:t>
            </a:r>
            <a:endParaRPr lang="fr-FR" sz="4400" dirty="0">
              <a:latin typeface="Andalus" pitchFamily="18" charset="-78"/>
              <a:cs typeface="Andalus" pitchFamily="18" charset="-78"/>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imd\Desktop\aicha1\IMG_20120101_044108.jpg"/>
          <p:cNvPicPr>
            <a:picLocks noChangeAspect="1" noChangeArrowheads="1"/>
          </p:cNvPicPr>
          <p:nvPr/>
        </p:nvPicPr>
        <p:blipFill>
          <a:blip r:embed="rId3"/>
          <a:srcRect/>
          <a:stretch>
            <a:fillRect/>
          </a:stretch>
        </p:blipFill>
        <p:spPr bwMode="auto">
          <a:xfrm>
            <a:off x="-32" y="0"/>
            <a:ext cx="9086881" cy="6858000"/>
          </a:xfrm>
          <a:prstGeom prst="rect">
            <a:avLst/>
          </a:prstGeom>
          <a:noFill/>
        </p:spPr>
      </p:pic>
      <p:sp>
        <p:nvSpPr>
          <p:cNvPr id="7" name="Ruban courbé vers le bas 6"/>
          <p:cNvSpPr/>
          <p:nvPr/>
        </p:nvSpPr>
        <p:spPr>
          <a:xfrm>
            <a:off x="142844" y="0"/>
            <a:ext cx="8715436" cy="1928802"/>
          </a:xfrm>
          <a:prstGeom prst="ellipseRibbon">
            <a:avLst>
              <a:gd name="adj1" fmla="val 30270"/>
              <a:gd name="adj2" fmla="val 50000"/>
              <a:gd name="adj3" fmla="val 125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DZ" sz="8800" dirty="0" smtClean="0">
                <a:latin typeface="Simplified Arabic" pitchFamily="18" charset="-78"/>
                <a:cs typeface="Simplified Arabic" pitchFamily="18" charset="-78"/>
              </a:rPr>
              <a:t>الخاتمة</a:t>
            </a:r>
            <a:endParaRPr lang="fr-FR" sz="8800" dirty="0">
              <a:latin typeface="Simplified Arabic" pitchFamily="18" charset="-78"/>
              <a:cs typeface="Simplified Arabic" pitchFamily="18" charset="-78"/>
            </a:endParaRPr>
          </a:p>
        </p:txBody>
      </p:sp>
    </p:spTree>
    <p:extLst>
      <p:ext uri="{BB962C8B-B14F-4D97-AF65-F5344CB8AC3E}">
        <p14:creationId xmlns="" xmlns:p14="http://schemas.microsoft.com/office/powerpoint/2010/main" val="204735633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imd\Desktop\aicha1\IMG_20120101_044410.jpg"/>
          <p:cNvPicPr>
            <a:picLocks noChangeAspect="1" noChangeArrowheads="1"/>
          </p:cNvPicPr>
          <p:nvPr/>
        </p:nvPicPr>
        <p:blipFill>
          <a:blip r:embed="rId3"/>
          <a:srcRect/>
          <a:stretch>
            <a:fillRect/>
          </a:stretch>
        </p:blipFill>
        <p:spPr bwMode="auto">
          <a:xfrm>
            <a:off x="0" y="0"/>
            <a:ext cx="9144000" cy="6858000"/>
          </a:xfrm>
          <a:prstGeom prst="rect">
            <a:avLst/>
          </a:prstGeom>
          <a:ln>
            <a:noFill/>
          </a:ln>
          <a:effectLst>
            <a:softEdge rad="112500"/>
          </a:effectLst>
        </p:spPr>
      </p:pic>
      <p:sp>
        <p:nvSpPr>
          <p:cNvPr id="6" name="Rectangle à coins arrondis 5"/>
          <p:cNvSpPr/>
          <p:nvPr/>
        </p:nvSpPr>
        <p:spPr>
          <a:xfrm>
            <a:off x="214282" y="1571612"/>
            <a:ext cx="8643998" cy="164307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rtl="1">
              <a:buNone/>
            </a:pPr>
            <a:r>
              <a:rPr lang="ar-DZ" sz="2400" dirty="0" smtClean="0">
                <a:effectLst>
                  <a:outerShdw blurRad="38100" dist="38100" dir="2700000" algn="tl">
                    <a:srgbClr val="000000">
                      <a:alpha val="43137"/>
                    </a:srgbClr>
                  </a:outerShdw>
                </a:effectLst>
                <a:latin typeface="Times New Roman" pitchFamily="18" charset="0"/>
                <a:cs typeface="Times New Roman" pitchFamily="18" charset="0"/>
              </a:rPr>
              <a:t>وخلاصة القول أن البنوك التجارية تعتمد اعتمادا كبيرا على الودائع لذا يجب عليها أن تعزز ثقة المودعين لديها وكل هذا يعتمد على التأمين الذي تقوم </a:t>
            </a:r>
            <a:r>
              <a:rPr lang="ar-DZ" sz="2400" dirty="0" err="1" smtClean="0">
                <a:effectLst>
                  <a:outerShdw blurRad="38100" dist="38100" dir="2700000" algn="tl">
                    <a:srgbClr val="000000">
                      <a:alpha val="43137"/>
                    </a:srgbClr>
                  </a:outerShdw>
                </a:effectLst>
                <a:latin typeface="Times New Roman" pitchFamily="18" charset="0"/>
                <a:cs typeface="Times New Roman" pitchFamily="18" charset="0"/>
              </a:rPr>
              <a:t>به</a:t>
            </a:r>
            <a:r>
              <a:rPr lang="ar-DZ" sz="2400" dirty="0" smtClean="0">
                <a:effectLst>
                  <a:outerShdw blurRad="38100" dist="38100" dir="2700000" algn="tl">
                    <a:srgbClr val="000000">
                      <a:alpha val="43137"/>
                    </a:srgbClr>
                  </a:outerShdw>
                </a:effectLst>
                <a:latin typeface="Times New Roman" pitchFamily="18" charset="0"/>
                <a:cs typeface="Times New Roman" pitchFamily="18" charset="0"/>
              </a:rPr>
              <a:t> في سبيل هذا الهدف ون هنا نستنتج أن الشركات التأمين هي </a:t>
            </a:r>
            <a:r>
              <a:rPr lang="ar-DZ" sz="2400" dirty="0" err="1" smtClean="0">
                <a:effectLst>
                  <a:outerShdw blurRad="38100" dist="38100" dir="2700000" algn="tl">
                    <a:srgbClr val="000000">
                      <a:alpha val="43137"/>
                    </a:srgbClr>
                  </a:outerShdw>
                </a:effectLst>
                <a:latin typeface="Times New Roman" pitchFamily="18" charset="0"/>
                <a:cs typeface="Times New Roman" pitchFamily="18" charset="0"/>
              </a:rPr>
              <a:t>المسؤولة</a:t>
            </a:r>
            <a:r>
              <a:rPr lang="ar-DZ" sz="2400" dirty="0" smtClean="0">
                <a:effectLst>
                  <a:outerShdw blurRad="38100" dist="38100" dir="2700000" algn="tl">
                    <a:srgbClr val="000000">
                      <a:alpha val="43137"/>
                    </a:srgbClr>
                  </a:outerShdw>
                </a:effectLst>
                <a:latin typeface="Times New Roman" pitchFamily="18" charset="0"/>
                <a:cs typeface="Times New Roman" pitchFamily="18" charset="0"/>
              </a:rPr>
              <a:t> على هذا التأمين في حالة الأخطار التي تواجهها البنوك.</a:t>
            </a:r>
            <a:endParaRPr lang="en-US" sz="2400" dirty="0">
              <a:effectLst>
                <a:outerShdw blurRad="38100" dist="38100" dir="2700000" algn="tl">
                  <a:srgbClr val="000000">
                    <a:alpha val="43137"/>
                  </a:srgbClr>
                </a:outerShdw>
              </a:effectLst>
            </a:endParaRPr>
          </a:p>
        </p:txBody>
      </p:sp>
      <p:sp>
        <p:nvSpPr>
          <p:cNvPr id="9" name="Titre 7"/>
          <p:cNvSpPr>
            <a:spLocks noGrp="1"/>
          </p:cNvSpPr>
          <p:nvPr>
            <p:ph type="title"/>
          </p:nvPr>
        </p:nvSpPr>
        <p:spPr>
          <a:xfrm>
            <a:off x="1928794" y="285728"/>
            <a:ext cx="4286280" cy="792088"/>
          </a:xfrm>
          <a:ln/>
        </p:spPr>
        <p:style>
          <a:lnRef idx="1">
            <a:schemeClr val="accent5"/>
          </a:lnRef>
          <a:fillRef idx="2">
            <a:schemeClr val="accent5"/>
          </a:fillRef>
          <a:effectRef idx="1">
            <a:schemeClr val="accent5"/>
          </a:effectRef>
          <a:fontRef idx="minor">
            <a:schemeClr val="dk1"/>
          </a:fontRef>
        </p:style>
        <p:txBody>
          <a:bodyPr>
            <a:normAutofit fontScale="90000"/>
          </a:bodyPr>
          <a:lstStyle/>
          <a:p>
            <a:pPr algn="ctr" rtl="1"/>
            <a:r>
              <a:rPr lang="ar-DZ" sz="4900" b="1" dirty="0" smtClean="0">
                <a:ln w="11430"/>
                <a:solidFill>
                  <a:schemeClr val="accent1">
                    <a:lumMod val="75000"/>
                  </a:schemeClr>
                </a:solidFill>
                <a:effectLst>
                  <a:outerShdw blurRad="50800" dist="39000" dir="5460000" algn="tl">
                    <a:srgbClr val="000000">
                      <a:alpha val="38000"/>
                    </a:srgbClr>
                  </a:outerShdw>
                </a:effectLst>
                <a:latin typeface="Andalus" pitchFamily="18" charset="-78"/>
                <a:cs typeface="Andalus" pitchFamily="18" charset="-78"/>
              </a:rPr>
              <a:t/>
            </a:r>
            <a:br>
              <a:rPr lang="ar-DZ" sz="4900" b="1" dirty="0" smtClean="0">
                <a:ln w="11430"/>
                <a:solidFill>
                  <a:schemeClr val="accent1">
                    <a:lumMod val="75000"/>
                  </a:schemeClr>
                </a:solidFill>
                <a:effectLst>
                  <a:outerShdw blurRad="50800" dist="39000" dir="5460000" algn="tl">
                    <a:srgbClr val="000000">
                      <a:alpha val="38000"/>
                    </a:srgbClr>
                  </a:outerShdw>
                </a:effectLst>
                <a:latin typeface="Andalus" pitchFamily="18" charset="-78"/>
                <a:cs typeface="Andalus" pitchFamily="18" charset="-78"/>
              </a:rPr>
            </a:br>
            <a:r>
              <a:rPr lang="ar-DZ" sz="4900" b="1" dirty="0" smtClean="0">
                <a:ln w="11430"/>
                <a:solidFill>
                  <a:schemeClr val="bg1"/>
                </a:solidFill>
                <a:effectLst>
                  <a:outerShdw blurRad="50800" dist="39000" dir="5460000" algn="tl">
                    <a:srgbClr val="000000">
                      <a:alpha val="38000"/>
                    </a:srgbClr>
                  </a:outerShdw>
                </a:effectLst>
                <a:latin typeface="Andalus" pitchFamily="18" charset="-78"/>
                <a:cs typeface="Andalus" pitchFamily="18" charset="-78"/>
              </a:rPr>
              <a:t>الخاتمــــــــــــــــــــــة</a:t>
            </a:r>
            <a:r>
              <a:rPr lang="fr-FR" sz="4400" b="1" dirty="0" smtClean="0">
                <a:ln w="11430"/>
                <a:solidFill>
                  <a:schemeClr val="accent1">
                    <a:lumMod val="75000"/>
                  </a:schemeClr>
                </a:solidFill>
                <a:effectLst>
                  <a:outerShdw blurRad="50800" dist="39000" dir="5460000" algn="tl">
                    <a:srgbClr val="000000">
                      <a:alpha val="38000"/>
                    </a:srgbClr>
                  </a:outerShdw>
                </a:effectLst>
              </a:rPr>
              <a:t/>
            </a:r>
            <a:br>
              <a:rPr lang="fr-FR" sz="4400" b="1" dirty="0" smtClean="0">
                <a:ln w="11430"/>
                <a:solidFill>
                  <a:schemeClr val="accent1">
                    <a:lumMod val="75000"/>
                  </a:schemeClr>
                </a:solidFill>
                <a:effectLst>
                  <a:outerShdw blurRad="50800" dist="39000" dir="5460000" algn="tl">
                    <a:srgbClr val="000000">
                      <a:alpha val="38000"/>
                    </a:srgbClr>
                  </a:outerShdw>
                </a:effectLst>
              </a:rPr>
            </a:br>
            <a:endParaRPr lang="fr-FR" dirty="0"/>
          </a:p>
        </p:txBody>
      </p:sp>
    </p:spTree>
    <p:extLst>
      <p:ext uri="{BB962C8B-B14F-4D97-AF65-F5344CB8AC3E}">
        <p14:creationId xmlns="" xmlns:p14="http://schemas.microsoft.com/office/powerpoint/2010/main" val="51360837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8" descr="3rg3vjht"/>
          <p:cNvPicPr>
            <a:picLocks noChangeAspect="1" noChangeArrowheads="1" noCrop="1"/>
          </p:cNvPicPr>
          <p:nvPr/>
        </p:nvPicPr>
        <p:blipFill>
          <a:blip r:embed="rId2" cstate="print">
            <a:duotone>
              <a:schemeClr val="accent2">
                <a:shade val="45000"/>
                <a:satMod val="135000"/>
              </a:schemeClr>
              <a:prstClr val="white"/>
            </a:duotone>
          </a:blip>
          <a:srcRect/>
          <a:stretch>
            <a:fillRect/>
          </a:stretch>
        </p:blipFill>
        <p:spPr bwMode="auto">
          <a:xfrm rot="253496">
            <a:off x="45951" y="4406331"/>
            <a:ext cx="9136168" cy="1584455"/>
          </a:xfrm>
          <a:prstGeom prst="rect">
            <a:avLst/>
          </a:prstGeom>
          <a:ln>
            <a:noFill/>
          </a:ln>
          <a:effectLst>
            <a:outerShdw blurRad="292100" dist="139700" dir="2700000" algn="tl" rotWithShape="0">
              <a:srgbClr val="333333">
                <a:alpha val="65000"/>
              </a:srgbClr>
            </a:outerShdw>
          </a:effectLst>
        </p:spPr>
      </p:pic>
      <p:sp>
        <p:nvSpPr>
          <p:cNvPr id="15" name="Rectangle 14"/>
          <p:cNvSpPr/>
          <p:nvPr/>
        </p:nvSpPr>
        <p:spPr>
          <a:xfrm>
            <a:off x="1714480" y="1214422"/>
            <a:ext cx="6072230" cy="3046988"/>
          </a:xfrm>
          <a:prstGeom prst="rect">
            <a:avLst/>
          </a:prstGeom>
        </p:spPr>
        <p:txBody>
          <a:bodyPr wrap="square">
            <a:spAutoFit/>
          </a:bodyPr>
          <a:lstStyle/>
          <a:p>
            <a:pPr algn="ctr" rtl="1"/>
            <a:r>
              <a:rPr lang="ar-DZ" sz="9600" b="1" i="1" kern="10" dirty="0" smtClean="0">
                <a:ln w="12700">
                  <a:solidFill>
                    <a:srgbClr val="B2B2B2"/>
                  </a:solidFill>
                  <a:round/>
                  <a:headEnd/>
                  <a:tailEnd/>
                </a:ln>
                <a:solidFill>
                  <a:srgbClr val="C00000"/>
                </a:solidFill>
                <a:effectLst>
                  <a:outerShdw dist="35921" dir="2700000" sy="50000" rotWithShape="0">
                    <a:srgbClr val="875B0D">
                      <a:alpha val="70000"/>
                    </a:srgbClr>
                  </a:outerShdw>
                </a:effectLst>
                <a:cs typeface="Andalus"/>
              </a:rPr>
              <a:t>شكرا على حسن الإصغاء</a:t>
            </a:r>
            <a:endParaRPr lang="fr-FR" sz="9600" b="1" i="1" kern="10" dirty="0">
              <a:ln w="12700">
                <a:solidFill>
                  <a:srgbClr val="B2B2B2"/>
                </a:solidFill>
                <a:round/>
                <a:headEnd/>
                <a:tailEnd/>
              </a:ln>
              <a:solidFill>
                <a:srgbClr val="C00000"/>
              </a:solidFill>
              <a:effectLst>
                <a:outerShdw dist="35921" dir="2700000" sy="50000" rotWithShape="0">
                  <a:srgbClr val="875B0D">
                    <a:alpha val="70000"/>
                  </a:srgbClr>
                </a:outerShdw>
              </a:effectLst>
              <a:cs typeface="Andalus"/>
            </a:endParaRPr>
          </a:p>
        </p:txBody>
      </p:sp>
    </p:spTree>
    <p:extLst>
      <p:ext uri="{BB962C8B-B14F-4D97-AF65-F5344CB8AC3E}">
        <p14:creationId xmlns="" xmlns:p14="http://schemas.microsoft.com/office/powerpoint/2010/main" val="37866714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0.70"/>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800" decel="100000"/>
                                        <p:tgtEl>
                                          <p:spTgt spid="7"/>
                                        </p:tgtEl>
                                      </p:cBhvr>
                                    </p:animEffect>
                                    <p:anim calcmode="lin" valueType="num">
                                      <p:cBhvr>
                                        <p:cTn id="15" dur="800" decel="100000" fill="hold"/>
                                        <p:tgtEl>
                                          <p:spTgt spid="7"/>
                                        </p:tgtEl>
                                        <p:attrNameLst>
                                          <p:attrName>style.rotation</p:attrName>
                                        </p:attrNameLst>
                                      </p:cBhvr>
                                      <p:tavLst>
                                        <p:tav tm="0">
                                          <p:val>
                                            <p:fltVal val="-90"/>
                                          </p:val>
                                        </p:tav>
                                        <p:tav tm="100000">
                                          <p:val>
                                            <p:fltVal val="0"/>
                                          </p:val>
                                        </p:tav>
                                      </p:tavLst>
                                    </p:anim>
                                    <p:anim calcmode="lin" valueType="num">
                                      <p:cBhvr>
                                        <p:cTn id="16" dur="800" decel="100000" fill="hold"/>
                                        <p:tgtEl>
                                          <p:spTgt spid="7"/>
                                        </p:tgtEl>
                                        <p:attrNameLst>
                                          <p:attrName>ppt_x</p:attrName>
                                        </p:attrNameLst>
                                      </p:cBhvr>
                                      <p:tavLst>
                                        <p:tav tm="0">
                                          <p:val>
                                            <p:strVal val="#ppt_x+0.4"/>
                                          </p:val>
                                        </p:tav>
                                        <p:tav tm="100000">
                                          <p:val>
                                            <p:strVal val="#ppt_x-0.05"/>
                                          </p:val>
                                        </p:tav>
                                      </p:tavLst>
                                    </p:anim>
                                    <p:anim calcmode="lin" valueType="num">
                                      <p:cBhvr>
                                        <p:cTn id="17" dur="800" decel="100000" fill="hold"/>
                                        <p:tgtEl>
                                          <p:spTgt spid="7"/>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p:cNvGraphicFramePr/>
          <p:nvPr>
            <p:extLst>
              <p:ext uri="{D42A27DB-BD31-4B8C-83A1-F6EECF244321}">
                <p14:modId xmlns="" xmlns:p14="http://schemas.microsoft.com/office/powerpoint/2010/main" val="35438470"/>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uban courbé vers le bas 3"/>
          <p:cNvSpPr/>
          <p:nvPr/>
        </p:nvSpPr>
        <p:spPr>
          <a:xfrm>
            <a:off x="214282" y="142852"/>
            <a:ext cx="8715436" cy="2071702"/>
          </a:xfrm>
          <a:prstGeom prst="ellipseRibbon">
            <a:avLst>
              <a:gd name="adj1" fmla="val 30270"/>
              <a:gd name="adj2" fmla="val 50000"/>
              <a:gd name="adj3" fmla="val 125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rtl="1"/>
            <a:r>
              <a:rPr lang="ar-DZ" sz="9600" b="1" dirty="0" smtClean="0">
                <a:solidFill>
                  <a:schemeClr val="bg1">
                    <a:lumMod val="85000"/>
                    <a:lumOff val="15000"/>
                  </a:schemeClr>
                </a:solidFill>
                <a:latin typeface="Andalus" pitchFamily="18" charset="-78"/>
                <a:cs typeface="Andalus" pitchFamily="18" charset="-78"/>
              </a:rPr>
              <a:t>المقدمة</a:t>
            </a:r>
            <a:endParaRPr lang="fr-FR" sz="9600" b="1" dirty="0" smtClean="0">
              <a:solidFill>
                <a:schemeClr val="bg1">
                  <a:lumMod val="85000"/>
                  <a:lumOff val="15000"/>
                </a:schemeClr>
              </a:solidFill>
              <a:latin typeface="Andalus" pitchFamily="18" charset="-78"/>
              <a:cs typeface="Andalus" pitchFamily="18" charset="-78"/>
            </a:endParaRPr>
          </a:p>
          <a:p>
            <a:pPr algn="ctr"/>
            <a:endParaRPr lang="fr-FR" dirty="0"/>
          </a:p>
        </p:txBody>
      </p:sp>
    </p:spTree>
    <p:extLst>
      <p:ext uri="{BB962C8B-B14F-4D97-AF65-F5344CB8AC3E}">
        <p14:creationId xmlns="" xmlns:p14="http://schemas.microsoft.com/office/powerpoint/2010/main" val="20473563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2071670" y="260648"/>
            <a:ext cx="4286280" cy="792088"/>
          </a:xfrm>
          <a:ln/>
        </p:spPr>
        <p:style>
          <a:lnRef idx="1">
            <a:schemeClr val="dk1"/>
          </a:lnRef>
          <a:fillRef idx="2">
            <a:schemeClr val="dk1"/>
          </a:fillRef>
          <a:effectRef idx="1">
            <a:schemeClr val="dk1"/>
          </a:effectRef>
          <a:fontRef idx="minor">
            <a:schemeClr val="dk1"/>
          </a:fontRef>
        </p:style>
        <p:txBody>
          <a:bodyPr>
            <a:normAutofit fontScale="90000"/>
          </a:bodyPr>
          <a:lstStyle/>
          <a:p>
            <a:pPr algn="ctr" rtl="1"/>
            <a:r>
              <a:rPr lang="ar-DZ" sz="4900" b="1" dirty="0" smtClean="0">
                <a:ln w="11430"/>
                <a:solidFill>
                  <a:schemeClr val="accent1">
                    <a:lumMod val="75000"/>
                  </a:schemeClr>
                </a:solidFill>
                <a:effectLst>
                  <a:outerShdw blurRad="50800" dist="39000" dir="5460000" algn="tl">
                    <a:srgbClr val="000000">
                      <a:alpha val="38000"/>
                    </a:srgbClr>
                  </a:outerShdw>
                </a:effectLst>
                <a:latin typeface="Andalus" pitchFamily="18" charset="-78"/>
                <a:cs typeface="Andalus" pitchFamily="18" charset="-78"/>
              </a:rPr>
              <a:t/>
            </a:r>
            <a:br>
              <a:rPr lang="ar-DZ" sz="4900" b="1" dirty="0" smtClean="0">
                <a:ln w="11430"/>
                <a:solidFill>
                  <a:schemeClr val="accent1">
                    <a:lumMod val="75000"/>
                  </a:schemeClr>
                </a:solidFill>
                <a:effectLst>
                  <a:outerShdw blurRad="50800" dist="39000" dir="5460000" algn="tl">
                    <a:srgbClr val="000000">
                      <a:alpha val="38000"/>
                    </a:srgbClr>
                  </a:outerShdw>
                </a:effectLst>
                <a:latin typeface="Andalus" pitchFamily="18" charset="-78"/>
                <a:cs typeface="Andalus" pitchFamily="18" charset="-78"/>
              </a:rPr>
            </a:br>
            <a:r>
              <a:rPr lang="ar-DZ" sz="6000" b="1" dirty="0" smtClean="0">
                <a:ln w="11430"/>
                <a:solidFill>
                  <a:schemeClr val="bg1"/>
                </a:solidFill>
                <a:effectLst>
                  <a:outerShdw blurRad="50800" dist="39000" dir="5460000" algn="tl">
                    <a:srgbClr val="000000">
                      <a:alpha val="38000"/>
                    </a:srgbClr>
                  </a:outerShdw>
                </a:effectLst>
                <a:latin typeface="Andalus" pitchFamily="18" charset="-78"/>
                <a:cs typeface="Andalus" pitchFamily="18" charset="-78"/>
              </a:rPr>
              <a:t>المقـــــــدمــــــة</a:t>
            </a:r>
            <a:r>
              <a:rPr lang="fr-FR" sz="6000" b="1" dirty="0" smtClean="0">
                <a:ln w="11430"/>
                <a:solidFill>
                  <a:schemeClr val="bg1"/>
                </a:solidFill>
                <a:effectLst>
                  <a:outerShdw blurRad="50800" dist="39000" dir="5460000" algn="tl">
                    <a:srgbClr val="000000">
                      <a:alpha val="38000"/>
                    </a:srgbClr>
                  </a:outerShdw>
                </a:effectLst>
                <a:latin typeface="Andalus" pitchFamily="18" charset="-78"/>
                <a:cs typeface="Andalus" pitchFamily="18" charset="-78"/>
              </a:rPr>
              <a:t/>
            </a:r>
            <a:br>
              <a:rPr lang="fr-FR" sz="6000" b="1" dirty="0" smtClean="0">
                <a:ln w="11430"/>
                <a:solidFill>
                  <a:schemeClr val="bg1"/>
                </a:solidFill>
                <a:effectLst>
                  <a:outerShdw blurRad="50800" dist="39000" dir="5460000" algn="tl">
                    <a:srgbClr val="000000">
                      <a:alpha val="38000"/>
                    </a:srgbClr>
                  </a:outerShdw>
                </a:effectLst>
                <a:latin typeface="Andalus" pitchFamily="18" charset="-78"/>
                <a:cs typeface="Andalus" pitchFamily="18" charset="-78"/>
              </a:rPr>
            </a:br>
            <a:endParaRPr lang="fr-FR" sz="6000" dirty="0">
              <a:solidFill>
                <a:schemeClr val="bg1"/>
              </a:solidFill>
              <a:latin typeface="Andalus" pitchFamily="18" charset="-78"/>
              <a:cs typeface="Andalus" pitchFamily="18" charset="-78"/>
            </a:endParaRPr>
          </a:p>
        </p:txBody>
      </p:sp>
      <p:sp>
        <p:nvSpPr>
          <p:cNvPr id="4" name="Espace réservé du contenu 3"/>
          <p:cNvSpPr>
            <a:spLocks noGrp="1"/>
          </p:cNvSpPr>
          <p:nvPr>
            <p:ph idx="1"/>
          </p:nvPr>
        </p:nvSpPr>
        <p:spPr>
          <a:xfrm>
            <a:off x="304800" y="1285860"/>
            <a:ext cx="9053546" cy="5239484"/>
          </a:xfrm>
        </p:spPr>
        <p:txBody>
          <a:bodyPr>
            <a:normAutofit/>
          </a:bodyPr>
          <a:lstStyle/>
          <a:p>
            <a:pPr marL="585216" lvl="2" algn="just" rtl="1">
              <a:lnSpc>
                <a:spcPct val="115000"/>
              </a:lnSpc>
              <a:spcBef>
                <a:spcPts val="0"/>
              </a:spcBef>
              <a:spcAft>
                <a:spcPts val="1000"/>
              </a:spcAft>
              <a:buNone/>
            </a:pPr>
            <a:r>
              <a:rPr lang="ar-DZ" sz="2800" dirty="0" smtClean="0">
                <a:latin typeface="Simplified Arabic" pitchFamily="18" charset="-78"/>
                <a:cs typeface="Simplified Arabic" pitchFamily="18" charset="-78"/>
              </a:rPr>
              <a:t>       في ظل التطورات الحاصلة في البيئة المالية والمصرفية المعاصرة التي أثرت بصفة شاملة على اقتصاديات مختلفة البنوك، مما اجبر البنوك على تطوير وتنويع خدماتها البنكية وتعظيم أرباحها بأقل قدر ممكن من المخاطر، ومن هنا انتهج البنك العديد من الآليات والأساليب التي يسعى لتطويرها في التقليل من المخاطر أو الحد منها بشكل فعال، ألا وهو التأمين المصرفي الذي يعتبر أهم دعائم الاقتصاد. </a:t>
            </a:r>
          </a:p>
          <a:p>
            <a:pPr marL="585216" lvl="2" algn="just" rtl="1">
              <a:lnSpc>
                <a:spcPct val="115000"/>
              </a:lnSpc>
              <a:spcBef>
                <a:spcPts val="0"/>
              </a:spcBef>
              <a:spcAft>
                <a:spcPts val="1000"/>
              </a:spcAft>
              <a:buNone/>
            </a:pPr>
            <a:r>
              <a:rPr lang="ar-DZ" sz="2800" b="1" dirty="0" smtClean="0">
                <a:latin typeface="Simplified Arabic" pitchFamily="18" charset="-78"/>
                <a:cs typeface="Simplified Arabic" pitchFamily="18" charset="-78"/>
              </a:rPr>
              <a:t>ومن خلال هذا البحث سوف نتطرق إلى الموضوع ألا وهو التأمين على الودائع المصرفية في البنوك التجارية .</a:t>
            </a:r>
            <a:endParaRPr lang="fr-FR" sz="2800" b="1" dirty="0" smtClean="0">
              <a:latin typeface="Simplified Arabic" pitchFamily="18" charset="-78"/>
              <a:cs typeface="Simplified Arabic" pitchFamily="18" charset="-78"/>
            </a:endParaRPr>
          </a:p>
          <a:p>
            <a:pPr marL="585216" lvl="2" algn="just" rtl="1">
              <a:lnSpc>
                <a:spcPct val="115000"/>
              </a:lnSpc>
              <a:spcBef>
                <a:spcPts val="0"/>
              </a:spcBef>
              <a:spcAft>
                <a:spcPts val="1000"/>
              </a:spcAft>
              <a:buNone/>
            </a:pPr>
            <a:endParaRPr lang="en-US" sz="3200" dirty="0">
              <a:latin typeface="Calibri"/>
              <a:ea typeface="Calibri"/>
              <a:cs typeface="Arial"/>
            </a:endParaRPr>
          </a:p>
        </p:txBody>
      </p:sp>
    </p:spTree>
    <p:extLst>
      <p:ext uri="{BB962C8B-B14F-4D97-AF65-F5344CB8AC3E}">
        <p14:creationId xmlns="" xmlns:p14="http://schemas.microsoft.com/office/powerpoint/2010/main" val="51360837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26633" y="0"/>
            <a:ext cx="3790191" cy="769441"/>
          </a:xfrm>
          <a:prstGeom prst="rect">
            <a:avLst/>
          </a:prstGeom>
          <a:ln/>
        </p:spPr>
        <p:style>
          <a:lnRef idx="1">
            <a:schemeClr val="accent1"/>
          </a:lnRef>
          <a:fillRef idx="3">
            <a:schemeClr val="accent1"/>
          </a:fillRef>
          <a:effectRef idx="2">
            <a:schemeClr val="accent1"/>
          </a:effectRef>
          <a:fontRef idx="minor">
            <a:schemeClr val="lt1"/>
          </a:fontRef>
        </p:style>
        <p:txBody>
          <a:bodyPr wrap="square">
            <a:spAutoFit/>
          </a:bodyPr>
          <a:lstStyle/>
          <a:p>
            <a:pPr algn="ctr" rtl="1"/>
            <a:r>
              <a:rPr lang="ar-DZ" sz="3200" cap="all" dirty="0" smtClean="0">
                <a:ln w="9000" cmpd="sng">
                  <a:solidFill>
                    <a:schemeClr val="tx1"/>
                  </a:solidFill>
                  <a:prstDash val="solid"/>
                </a:ln>
                <a:effectLst>
                  <a:reflection blurRad="12700" stA="28000" endPos="45000" dist="1000" dir="5400000" sy="-100000" algn="bl" rotWithShape="0"/>
                </a:effectLst>
                <a:latin typeface="Andalus" pitchFamily="18" charset="-78"/>
                <a:cs typeface="Andalus" pitchFamily="18" charset="-78"/>
              </a:rPr>
              <a:t> </a:t>
            </a:r>
            <a:r>
              <a:rPr lang="ar-DZ" sz="4400" b="1" cap="all" dirty="0">
                <a:ln w="9000" cmpd="sng">
                  <a:solidFill>
                    <a:schemeClr val="tx1"/>
                  </a:solidFill>
                  <a:prstDash val="solid"/>
                </a:ln>
                <a:solidFill>
                  <a:schemeClr val="bg1"/>
                </a:solidFill>
                <a:effectLst>
                  <a:reflection blurRad="12700" stA="28000" endPos="45000" dist="1000" dir="5400000" sy="-100000" algn="bl" rotWithShape="0"/>
                </a:effectLst>
                <a:latin typeface="Andalus" pitchFamily="18" charset="-78"/>
                <a:cs typeface="Andalus" pitchFamily="18" charset="-78"/>
              </a:rPr>
              <a:t>إشكالية </a:t>
            </a:r>
            <a:r>
              <a:rPr lang="ar-DZ" sz="4400" b="1" cap="all" dirty="0" smtClean="0">
                <a:ln w="9000" cmpd="sng">
                  <a:solidFill>
                    <a:schemeClr val="tx1"/>
                  </a:solidFill>
                  <a:prstDash val="solid"/>
                </a:ln>
                <a:solidFill>
                  <a:schemeClr val="bg1"/>
                </a:solidFill>
                <a:effectLst>
                  <a:reflection blurRad="12700" stA="28000" endPos="45000" dist="1000" dir="5400000" sy="-100000" algn="bl" rotWithShape="0"/>
                </a:effectLst>
                <a:latin typeface="Andalus" pitchFamily="18" charset="-78"/>
                <a:cs typeface="Andalus" pitchFamily="18" charset="-78"/>
              </a:rPr>
              <a:t>البحث</a:t>
            </a:r>
            <a:endParaRPr lang="fr-FR" sz="4400" b="1" cap="all" dirty="0">
              <a:ln w="9000" cmpd="sng">
                <a:solidFill>
                  <a:schemeClr val="tx1"/>
                </a:solidFill>
                <a:prstDash val="solid"/>
              </a:ln>
              <a:solidFill>
                <a:schemeClr val="bg1"/>
              </a:solidFill>
              <a:effectLst>
                <a:reflection blurRad="12700" stA="28000" endPos="45000" dist="1000" dir="5400000" sy="-100000" algn="bl" rotWithShape="0"/>
              </a:effectLst>
              <a:latin typeface="Andalus" pitchFamily="18" charset="-78"/>
              <a:cs typeface="Andalus" pitchFamily="18" charset="-78"/>
            </a:endParaRPr>
          </a:p>
        </p:txBody>
      </p:sp>
      <p:sp>
        <p:nvSpPr>
          <p:cNvPr id="5" name="Flèche courbée vers le bas 4"/>
          <p:cNvSpPr/>
          <p:nvPr/>
        </p:nvSpPr>
        <p:spPr>
          <a:xfrm rot="3005139">
            <a:off x="7563066" y="1815614"/>
            <a:ext cx="1772295" cy="741296"/>
          </a:xfrm>
          <a:prstGeom prst="curvedDownArrow">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fr-FR" dirty="0">
              <a:solidFill>
                <a:schemeClr val="tx1"/>
              </a:solidFill>
            </a:endParaRPr>
          </a:p>
        </p:txBody>
      </p:sp>
      <p:sp>
        <p:nvSpPr>
          <p:cNvPr id="4" name="Pensées 3"/>
          <p:cNvSpPr/>
          <p:nvPr/>
        </p:nvSpPr>
        <p:spPr>
          <a:xfrm>
            <a:off x="357158" y="1142984"/>
            <a:ext cx="7776864" cy="1937155"/>
          </a:xfrm>
          <a:prstGeom prst="cloudCallout">
            <a:avLst>
              <a:gd name="adj1" fmla="val 20472"/>
              <a:gd name="adj2" fmla="val -73745"/>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ln>
            <a:solidFill>
              <a:schemeClr val="accent1">
                <a:lumMod val="75000"/>
              </a:schemeClr>
            </a:solidFill>
          </a:ln>
          <a:effectLst>
            <a:glow rad="139700">
              <a:schemeClr val="accent1">
                <a:satMod val="175000"/>
                <a:alpha val="40000"/>
              </a:schemeClr>
            </a:glow>
          </a:effectLst>
          <a:scene3d>
            <a:camera prst="perspectiveBelow"/>
            <a:lightRig rig="threePt" dir="t"/>
          </a:scene3d>
        </p:spPr>
        <p:style>
          <a:lnRef idx="2">
            <a:schemeClr val="accent2"/>
          </a:lnRef>
          <a:fillRef idx="1002">
            <a:schemeClr val="lt1"/>
          </a:fillRef>
          <a:effectRef idx="0">
            <a:schemeClr val="accent2"/>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algn="ctr" rtl="1"/>
            <a:r>
              <a:rPr lang="ar-DZ" sz="2800" b="1" dirty="0" smtClean="0">
                <a:solidFill>
                  <a:schemeClr val="bg1"/>
                </a:solidFill>
                <a:latin typeface="Simplified Arabic" pitchFamily="18" charset="-78"/>
                <a:cs typeface="Simplified Arabic" pitchFamily="18" charset="-78"/>
              </a:rPr>
              <a:t>كيف يتم التأمين على الودائع في البنوك التجارية ؟</a:t>
            </a:r>
          </a:p>
        </p:txBody>
      </p:sp>
      <p:sp>
        <p:nvSpPr>
          <p:cNvPr id="6" name="Rectangle 5"/>
          <p:cNvSpPr/>
          <p:nvPr/>
        </p:nvSpPr>
        <p:spPr>
          <a:xfrm>
            <a:off x="0" y="3286124"/>
            <a:ext cx="8712968" cy="1692771"/>
          </a:xfrm>
          <a:prstGeom prst="rect">
            <a:avLst/>
          </a:prstGeom>
        </p:spPr>
        <p:txBody>
          <a:bodyPr wrap="square">
            <a:spAutoFit/>
          </a:bodyPr>
          <a:lstStyle/>
          <a:p>
            <a:pPr algn="r" rtl="1"/>
            <a:r>
              <a:rPr lang="ar-DZ" sz="2200" b="1" dirty="0" smtClean="0">
                <a:latin typeface="Simplified Arabic" pitchFamily="18" charset="-78"/>
                <a:cs typeface="Simplified Arabic" pitchFamily="18" charset="-78"/>
              </a:rPr>
              <a:t> </a:t>
            </a:r>
            <a:r>
              <a:rPr lang="ar-DZ" sz="2400" b="1" dirty="0" smtClean="0">
                <a:latin typeface="Simplified Arabic" pitchFamily="18" charset="-78"/>
                <a:cs typeface="Simplified Arabic" pitchFamily="18" charset="-78"/>
              </a:rPr>
              <a:t>وللإجابة على هذه الإشكالية يُمكن الإستعانة بالأسئلة الفرعية التالية:</a:t>
            </a:r>
          </a:p>
          <a:p>
            <a:pPr algn="r" rtl="1"/>
            <a:endParaRPr lang="ar-DZ" sz="2400" b="1" dirty="0" smtClean="0">
              <a:latin typeface="Simplified Arabic" pitchFamily="18" charset="-78"/>
              <a:cs typeface="Simplified Arabic" pitchFamily="18" charset="-78"/>
            </a:endParaRPr>
          </a:p>
          <a:p>
            <a:pPr algn="ctr" rtl="1"/>
            <a:r>
              <a:rPr lang="ar-DZ" sz="2800" dirty="0" smtClean="0">
                <a:latin typeface="Simplified Arabic" pitchFamily="18" charset="-78"/>
                <a:cs typeface="Simplified Arabic" pitchFamily="18" charset="-78"/>
              </a:rPr>
              <a:t>ما هي الأخطار المحتملة والواردة للبنوك التجارية</a:t>
            </a:r>
            <a:r>
              <a:rPr lang="ar-DZ" sz="2800" b="1" dirty="0" smtClean="0">
                <a:latin typeface="Simplified Arabic" pitchFamily="18" charset="-78"/>
                <a:cs typeface="Simplified Arabic" pitchFamily="18" charset="-78"/>
              </a:rPr>
              <a:t>؟</a:t>
            </a:r>
          </a:p>
          <a:p>
            <a:pPr algn="ctr" rtl="1"/>
            <a:r>
              <a:rPr lang="ar-DZ" sz="2800" b="1" dirty="0" smtClean="0">
                <a:latin typeface="Simplified Arabic" pitchFamily="18" charset="-78"/>
                <a:cs typeface="Simplified Arabic" pitchFamily="18" charset="-78"/>
              </a:rPr>
              <a:t>ما هي آليات المناسبة للاعتماد عليها في التأمين؟</a:t>
            </a:r>
          </a:p>
        </p:txBody>
      </p:sp>
    </p:spTree>
    <p:extLst>
      <p:ext uri="{BB962C8B-B14F-4D97-AF65-F5344CB8AC3E}">
        <p14:creationId xmlns="" xmlns:p14="http://schemas.microsoft.com/office/powerpoint/2010/main" val="3127007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edge">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4"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rtl="1"/>
            <a:r>
              <a:rPr lang="fr-FR" sz="4000" dirty="0" smtClean="0">
                <a:latin typeface="Andalus" pitchFamily="18" charset="-78"/>
                <a:cs typeface="Andalus" pitchFamily="18" charset="-78"/>
              </a:rPr>
              <a:t> </a:t>
            </a:r>
            <a:endParaRPr lang="fr-FR" sz="4000" dirty="0">
              <a:latin typeface="Andalus" pitchFamily="18" charset="-78"/>
              <a:cs typeface="Andalus" pitchFamily="18" charset="-78"/>
            </a:endParaRPr>
          </a:p>
        </p:txBody>
      </p:sp>
      <p:sp>
        <p:nvSpPr>
          <p:cNvPr id="12" name="ZoneTexte 11"/>
          <p:cNvSpPr txBox="1"/>
          <p:nvPr/>
        </p:nvSpPr>
        <p:spPr>
          <a:xfrm>
            <a:off x="6143636" y="1785926"/>
            <a:ext cx="1979712"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rtl="1"/>
            <a:r>
              <a:rPr lang="ar-DZ" sz="2000" b="1" dirty="0" smtClean="0">
                <a:ea typeface="Calibri"/>
                <a:cs typeface="Simplified Arabic"/>
              </a:rPr>
              <a:t>المبحث الأول: </a:t>
            </a:r>
          </a:p>
          <a:p>
            <a:pPr algn="ctr" rtl="1"/>
            <a:r>
              <a:rPr lang="ar-DZ" sz="2000" b="1" dirty="0" smtClean="0">
                <a:cs typeface="Simplified Arabic"/>
              </a:rPr>
              <a:t>مخاطر المصرفية</a:t>
            </a:r>
            <a:endParaRPr lang="fr-FR" sz="2000" b="1" dirty="0"/>
          </a:p>
        </p:txBody>
      </p:sp>
      <p:sp>
        <p:nvSpPr>
          <p:cNvPr id="13" name="Flèche vers le bas 12"/>
          <p:cNvSpPr/>
          <p:nvPr/>
        </p:nvSpPr>
        <p:spPr>
          <a:xfrm>
            <a:off x="7000892" y="2643182"/>
            <a:ext cx="388374" cy="787653"/>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14" name="Rectangle 13"/>
          <p:cNvSpPr/>
          <p:nvPr/>
        </p:nvSpPr>
        <p:spPr>
          <a:xfrm>
            <a:off x="5000628" y="3571876"/>
            <a:ext cx="3786214" cy="1410643"/>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justLow" rtl="1">
              <a:lnSpc>
                <a:spcPct val="115000"/>
              </a:lnSpc>
              <a:spcAft>
                <a:spcPts val="1000"/>
              </a:spcAft>
            </a:pPr>
            <a:r>
              <a:rPr lang="ar-DZ" sz="2000" b="1" dirty="0" smtClean="0">
                <a:solidFill>
                  <a:schemeClr val="bg1"/>
                </a:solidFill>
                <a:latin typeface="Simplified Arabic" pitchFamily="18" charset="-78"/>
                <a:ea typeface="Calibri"/>
                <a:cs typeface="Simplified Arabic" pitchFamily="18" charset="-78"/>
              </a:rPr>
              <a:t>المطلب الأول: </a:t>
            </a:r>
            <a:r>
              <a:rPr lang="ar-DZ" sz="2000" dirty="0" smtClean="0">
                <a:solidFill>
                  <a:schemeClr val="bg1"/>
                </a:solidFill>
                <a:latin typeface="Simplified Arabic" pitchFamily="18" charset="-78"/>
                <a:ea typeface="Calibri"/>
                <a:cs typeface="Simplified Arabic" pitchFamily="18" charset="-78"/>
              </a:rPr>
              <a:t>تعريف المخاطر</a:t>
            </a:r>
            <a:endParaRPr lang="ar-DZ" sz="2000" dirty="0">
              <a:solidFill>
                <a:schemeClr val="bg1"/>
              </a:solidFill>
              <a:latin typeface="Simplified Arabic" pitchFamily="18" charset="-78"/>
              <a:ea typeface="Calibri"/>
              <a:cs typeface="Simplified Arabic" pitchFamily="18" charset="-78"/>
            </a:endParaRPr>
          </a:p>
          <a:p>
            <a:pPr algn="justLow" rtl="1">
              <a:lnSpc>
                <a:spcPct val="115000"/>
              </a:lnSpc>
              <a:spcAft>
                <a:spcPts val="1000"/>
              </a:spcAft>
            </a:pPr>
            <a:r>
              <a:rPr lang="ar-DZ" sz="2000" b="1" dirty="0" smtClean="0">
                <a:solidFill>
                  <a:schemeClr val="bg1"/>
                </a:solidFill>
                <a:latin typeface="Simplified Arabic" pitchFamily="18" charset="-78"/>
                <a:ea typeface="Calibri"/>
                <a:cs typeface="Simplified Arabic" pitchFamily="18" charset="-78"/>
              </a:rPr>
              <a:t>المطلب الثاني: </a:t>
            </a:r>
            <a:r>
              <a:rPr lang="ar-DZ" sz="2000" dirty="0" smtClean="0">
                <a:solidFill>
                  <a:schemeClr val="bg1"/>
                </a:solidFill>
                <a:latin typeface="Simplified Arabic" pitchFamily="18" charset="-78"/>
                <a:ea typeface="Calibri"/>
                <a:cs typeface="Simplified Arabic" pitchFamily="18" charset="-78"/>
              </a:rPr>
              <a:t>أسباب المخاطر المصرفية</a:t>
            </a:r>
          </a:p>
          <a:p>
            <a:pPr algn="justLow" rtl="1">
              <a:lnSpc>
                <a:spcPct val="115000"/>
              </a:lnSpc>
              <a:spcAft>
                <a:spcPts val="1000"/>
              </a:spcAft>
            </a:pPr>
            <a:r>
              <a:rPr lang="ar-DZ" sz="2000" b="1" dirty="0" smtClean="0">
                <a:solidFill>
                  <a:schemeClr val="bg1"/>
                </a:solidFill>
                <a:latin typeface="Simplified Arabic" pitchFamily="18" charset="-78"/>
                <a:ea typeface="Calibri"/>
                <a:cs typeface="Simplified Arabic" pitchFamily="18" charset="-78"/>
              </a:rPr>
              <a:t>المطلب الثالث:</a:t>
            </a:r>
            <a:r>
              <a:rPr lang="ar-DZ" sz="2000" dirty="0" smtClean="0">
                <a:solidFill>
                  <a:schemeClr val="bg1"/>
                </a:solidFill>
                <a:latin typeface="Simplified Arabic" pitchFamily="18" charset="-78"/>
                <a:ea typeface="Calibri"/>
                <a:cs typeface="Simplified Arabic" pitchFamily="18" charset="-78"/>
              </a:rPr>
              <a:t> تصنيف المخاطر المصرفية</a:t>
            </a:r>
            <a:endParaRPr lang="fr-FR" sz="2000" dirty="0">
              <a:solidFill>
                <a:schemeClr val="bg1"/>
              </a:solidFill>
              <a:latin typeface="Simplified Arabic" pitchFamily="18" charset="-78"/>
              <a:ea typeface="Calibri"/>
              <a:cs typeface="Simplified Arabic" pitchFamily="18" charset="-78"/>
            </a:endParaRPr>
          </a:p>
        </p:txBody>
      </p:sp>
      <p:sp>
        <p:nvSpPr>
          <p:cNvPr id="16" name="Ruban courbé vers le bas 15"/>
          <p:cNvSpPr/>
          <p:nvPr/>
        </p:nvSpPr>
        <p:spPr>
          <a:xfrm>
            <a:off x="214282" y="142852"/>
            <a:ext cx="8715436" cy="1214446"/>
          </a:xfrm>
          <a:prstGeom prst="ellipseRibbon">
            <a:avLst/>
          </a:prstGeom>
        </p:spPr>
        <p:style>
          <a:lnRef idx="1">
            <a:schemeClr val="accent4"/>
          </a:lnRef>
          <a:fillRef idx="2">
            <a:schemeClr val="accent4"/>
          </a:fillRef>
          <a:effectRef idx="1">
            <a:schemeClr val="accent4"/>
          </a:effectRef>
          <a:fontRef idx="minor">
            <a:schemeClr val="dk1"/>
          </a:fontRef>
        </p:style>
        <p:txBody>
          <a:bodyPr rtlCol="0" anchor="ctr">
            <a:prstTxWarp prst="textDeflate">
              <a:avLst/>
            </a:prstTxWarp>
            <a:scene3d>
              <a:camera prst="orthographicFront"/>
              <a:lightRig rig="balanced" dir="t">
                <a:rot lat="0" lon="0" rev="2100000"/>
              </a:lightRig>
            </a:scene3d>
            <a:sp3d extrusionH="57150" prstMaterial="metal">
              <a:bevelT w="38100" h="25400"/>
              <a:contourClr>
                <a:schemeClr val="bg2"/>
              </a:contourClr>
            </a:sp3d>
          </a:bodyPr>
          <a:lstStyle/>
          <a:p>
            <a:pPr algn="ctr" rtl="1"/>
            <a:r>
              <a:rPr lang="ar-DZ" sz="4800" b="1" dirty="0" smtClean="0">
                <a:ln w="50800"/>
                <a:solidFill>
                  <a:schemeClr val="bg1">
                    <a:shade val="50000"/>
                  </a:schemeClr>
                </a:solidFill>
                <a:latin typeface="Andalus" pitchFamily="18" charset="-78"/>
                <a:cs typeface="Andalus" pitchFamily="18" charset="-78"/>
              </a:rPr>
              <a:t>خـــطة الـــبحث</a:t>
            </a:r>
            <a:endParaRPr lang="fr-FR" sz="4800" b="1" dirty="0" smtClean="0">
              <a:ln w="50800"/>
              <a:solidFill>
                <a:schemeClr val="bg1">
                  <a:shade val="50000"/>
                </a:schemeClr>
              </a:solidFill>
              <a:latin typeface="Andalus" pitchFamily="18" charset="-78"/>
              <a:cs typeface="Andalus" pitchFamily="18" charset="-78"/>
            </a:endParaRPr>
          </a:p>
          <a:p>
            <a:pPr algn="ctr"/>
            <a:endParaRPr lang="fr-FR" b="1" dirty="0">
              <a:ln w="50800"/>
              <a:solidFill>
                <a:schemeClr val="bg1">
                  <a:shade val="50000"/>
                </a:schemeClr>
              </a:solidFill>
            </a:endParaRPr>
          </a:p>
        </p:txBody>
      </p:sp>
      <p:sp>
        <p:nvSpPr>
          <p:cNvPr id="17" name="ZoneTexte 16"/>
          <p:cNvSpPr txBox="1"/>
          <p:nvPr/>
        </p:nvSpPr>
        <p:spPr>
          <a:xfrm>
            <a:off x="928662" y="1785926"/>
            <a:ext cx="1979712"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rtl="1"/>
            <a:r>
              <a:rPr lang="ar-DZ" sz="2000" dirty="0" smtClean="0">
                <a:ln>
                  <a:solidFill>
                    <a:schemeClr val="bg1"/>
                  </a:solidFill>
                </a:ln>
                <a:latin typeface="Simplified Arabic" pitchFamily="18" charset="-78"/>
                <a:cs typeface="Simplified Arabic" pitchFamily="18" charset="-78"/>
              </a:rPr>
              <a:t>المبحث الثاني: التأمين المصرفي للودائع</a:t>
            </a:r>
            <a:endParaRPr lang="fr-FR" sz="2000" b="1" dirty="0"/>
          </a:p>
        </p:txBody>
      </p:sp>
      <p:sp>
        <p:nvSpPr>
          <p:cNvPr id="18" name="Flèche vers le bas 17"/>
          <p:cNvSpPr/>
          <p:nvPr/>
        </p:nvSpPr>
        <p:spPr>
          <a:xfrm>
            <a:off x="1714480" y="2643182"/>
            <a:ext cx="388374" cy="787653"/>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20" name="Rectangle 19"/>
          <p:cNvSpPr/>
          <p:nvPr/>
        </p:nvSpPr>
        <p:spPr>
          <a:xfrm>
            <a:off x="285720" y="3571877"/>
            <a:ext cx="4429156" cy="1380378"/>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r" rtl="1"/>
            <a:r>
              <a:rPr lang="ar-DZ" sz="2100" b="1" dirty="0" smtClean="0">
                <a:solidFill>
                  <a:schemeClr val="bg1"/>
                </a:solidFill>
                <a:latin typeface="Simplified Arabic" pitchFamily="18" charset="-78"/>
                <a:cs typeface="Simplified Arabic" pitchFamily="18" charset="-78"/>
              </a:rPr>
              <a:t>المطلب الأول: </a:t>
            </a:r>
            <a:r>
              <a:rPr lang="ar-DZ" sz="2100" dirty="0" smtClean="0">
                <a:solidFill>
                  <a:schemeClr val="bg1"/>
                </a:solidFill>
                <a:latin typeface="Simplified Arabic" pitchFamily="18" charset="-78"/>
                <a:cs typeface="Simplified Arabic" pitchFamily="18" charset="-78"/>
              </a:rPr>
              <a:t>جذور التاريخية للتأمين المصرفي</a:t>
            </a:r>
          </a:p>
          <a:p>
            <a:pPr algn="r" rtl="1"/>
            <a:r>
              <a:rPr lang="ar-DZ" sz="2100" b="1" dirty="0" smtClean="0">
                <a:solidFill>
                  <a:schemeClr val="bg1"/>
                </a:solidFill>
                <a:latin typeface="Simplified Arabic" pitchFamily="18" charset="-78"/>
                <a:cs typeface="Simplified Arabic" pitchFamily="18" charset="-78"/>
              </a:rPr>
              <a:t>المطلب الثاني: </a:t>
            </a:r>
            <a:r>
              <a:rPr lang="ar-DZ" sz="2100" dirty="0" smtClean="0">
                <a:solidFill>
                  <a:schemeClr val="bg1"/>
                </a:solidFill>
                <a:latin typeface="Simplified Arabic" pitchFamily="18" charset="-78"/>
                <a:cs typeface="Simplified Arabic" pitchFamily="18" charset="-78"/>
              </a:rPr>
              <a:t>تعريف التأمين والأطراف المكون له</a:t>
            </a:r>
          </a:p>
          <a:p>
            <a:pPr algn="r" rtl="1"/>
            <a:r>
              <a:rPr lang="ar-DZ" sz="2100" b="1" dirty="0" smtClean="0">
                <a:solidFill>
                  <a:schemeClr val="bg1"/>
                </a:solidFill>
                <a:latin typeface="Simplified Arabic" pitchFamily="18" charset="-78"/>
                <a:cs typeface="Simplified Arabic" pitchFamily="18" charset="-78"/>
              </a:rPr>
              <a:t>المطلب </a:t>
            </a:r>
            <a:r>
              <a:rPr lang="ar-DZ" sz="2100" b="1" dirty="0" smtClean="0">
                <a:solidFill>
                  <a:schemeClr val="bg1"/>
                </a:solidFill>
                <a:latin typeface="Simplified Arabic" pitchFamily="18" charset="-78"/>
                <a:cs typeface="Simplified Arabic" pitchFamily="18" charset="-78"/>
              </a:rPr>
              <a:t>الثالث:</a:t>
            </a:r>
            <a:r>
              <a:rPr lang="ar-DZ" sz="2100" dirty="0" smtClean="0">
                <a:solidFill>
                  <a:schemeClr val="bg1"/>
                </a:solidFill>
                <a:latin typeface="Simplified Arabic" pitchFamily="18" charset="-78"/>
                <a:cs typeface="Simplified Arabic" pitchFamily="18" charset="-78"/>
              </a:rPr>
              <a:t>خصائص نظام التأمين على الودائع</a:t>
            </a:r>
            <a:endParaRPr lang="ar-DZ" sz="2100" dirty="0" smtClean="0">
              <a:solidFill>
                <a:schemeClr val="bg1"/>
              </a:solidFill>
              <a:latin typeface="Simplified Arabic" pitchFamily="18" charset="-78"/>
              <a:cs typeface="Simplified Arabic" pitchFamily="18" charset="-78"/>
            </a:endParaRPr>
          </a:p>
          <a:p>
            <a:pPr algn="justLow" rtl="1">
              <a:lnSpc>
                <a:spcPct val="115000"/>
              </a:lnSpc>
              <a:spcAft>
                <a:spcPts val="1000"/>
              </a:spcAft>
            </a:pPr>
            <a:endParaRPr lang="fr-FR" b="1" dirty="0">
              <a:solidFill>
                <a:schemeClr val="dk1"/>
              </a:solidFill>
              <a:latin typeface="Simplified Arabic" pitchFamily="18" charset="-78"/>
              <a:ea typeface="Calibri"/>
              <a:cs typeface="Simplified Arabic" pitchFamily="18"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ox(in)">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5"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1000" fill="hold"/>
                                        <p:tgtEl>
                                          <p:spTgt spid="13"/>
                                        </p:tgtEl>
                                        <p:attrNameLst>
                                          <p:attrName>ppt_w</p:attrName>
                                        </p:attrNameLst>
                                      </p:cBhvr>
                                      <p:tavLst>
                                        <p:tav tm="0">
                                          <p:val>
                                            <p:fltVal val="0"/>
                                          </p:val>
                                        </p:tav>
                                        <p:tav tm="100000">
                                          <p:val>
                                            <p:strVal val="#ppt_w"/>
                                          </p:val>
                                        </p:tav>
                                      </p:tavLst>
                                    </p:anim>
                                    <p:anim calcmode="lin" valueType="num">
                                      <p:cBhvr>
                                        <p:cTn id="25" dur="1000" fill="hold"/>
                                        <p:tgtEl>
                                          <p:spTgt spid="13"/>
                                        </p:tgtEl>
                                        <p:attrNameLst>
                                          <p:attrName>ppt_h</p:attrName>
                                        </p:attrNameLst>
                                      </p:cBhvr>
                                      <p:tavLst>
                                        <p:tav tm="0">
                                          <p:val>
                                            <p:fltVal val="0"/>
                                          </p:val>
                                        </p:tav>
                                        <p:tav tm="100000">
                                          <p:val>
                                            <p:strVal val="#ppt_h"/>
                                          </p:val>
                                        </p:tav>
                                      </p:tavLst>
                                    </p:anim>
                                    <p:anim calcmode="lin" valueType="num">
                                      <p:cBhvr>
                                        <p:cTn id="26"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8" fill="hold">
                      <p:stCondLst>
                        <p:cond delay="indefinite"/>
                      </p:stCondLst>
                      <p:childTnLst>
                        <p:par>
                          <p:cTn id="29" fill="hold">
                            <p:stCondLst>
                              <p:cond delay="0"/>
                            </p:stCondLst>
                            <p:childTnLst>
                              <p:par>
                                <p:cTn id="30" presetID="49" presetClass="entr" presetSubtype="0" decel="10000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 calcmode="lin" valueType="num">
                                      <p:cBhvr>
                                        <p:cTn id="34" dur="500" fill="hold"/>
                                        <p:tgtEl>
                                          <p:spTgt spid="14"/>
                                        </p:tgtEl>
                                        <p:attrNameLst>
                                          <p:attrName>style.rotation</p:attrName>
                                        </p:attrNameLst>
                                      </p:cBhvr>
                                      <p:tavLst>
                                        <p:tav tm="0">
                                          <p:val>
                                            <p:fltVal val="360"/>
                                          </p:val>
                                        </p:tav>
                                        <p:tav tm="100000">
                                          <p:val>
                                            <p:fltVal val="0"/>
                                          </p:val>
                                        </p:tav>
                                      </p:tavLst>
                                    </p:anim>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box(in)">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5"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1000" fill="hold"/>
                                        <p:tgtEl>
                                          <p:spTgt spid="18"/>
                                        </p:tgtEl>
                                        <p:attrNameLst>
                                          <p:attrName>ppt_w</p:attrName>
                                        </p:attrNameLst>
                                      </p:cBhvr>
                                      <p:tavLst>
                                        <p:tav tm="0">
                                          <p:val>
                                            <p:fltVal val="0"/>
                                          </p:val>
                                        </p:tav>
                                        <p:tav tm="100000">
                                          <p:val>
                                            <p:strVal val="#ppt_w"/>
                                          </p:val>
                                        </p:tav>
                                      </p:tavLst>
                                    </p:anim>
                                    <p:anim calcmode="lin" valueType="num">
                                      <p:cBhvr>
                                        <p:cTn id="46" dur="1000" fill="hold"/>
                                        <p:tgtEl>
                                          <p:spTgt spid="18"/>
                                        </p:tgtEl>
                                        <p:attrNameLst>
                                          <p:attrName>ppt_h</p:attrName>
                                        </p:attrNameLst>
                                      </p:cBhvr>
                                      <p:tavLst>
                                        <p:tav tm="0">
                                          <p:val>
                                            <p:fltVal val="0"/>
                                          </p:val>
                                        </p:tav>
                                        <p:tav tm="100000">
                                          <p:val>
                                            <p:strVal val="#ppt_h"/>
                                          </p:val>
                                        </p:tav>
                                      </p:tavLst>
                                    </p:anim>
                                    <p:anim calcmode="lin" valueType="num">
                                      <p:cBhvr>
                                        <p:cTn id="4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1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9" fill="hold">
                      <p:stCondLst>
                        <p:cond delay="indefinite"/>
                      </p:stCondLst>
                      <p:childTnLst>
                        <p:par>
                          <p:cTn id="50" fill="hold">
                            <p:stCondLst>
                              <p:cond delay="0"/>
                            </p:stCondLst>
                            <p:childTnLst>
                              <p:par>
                                <p:cTn id="51" presetID="49" presetClass="entr" presetSubtype="0" decel="10000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 calcmode="lin" valueType="num">
                                      <p:cBhvr>
                                        <p:cTn id="55" dur="500" fill="hold"/>
                                        <p:tgtEl>
                                          <p:spTgt spid="20"/>
                                        </p:tgtEl>
                                        <p:attrNameLst>
                                          <p:attrName>style.rotation</p:attrName>
                                        </p:attrNameLst>
                                      </p:cBhvr>
                                      <p:tavLst>
                                        <p:tav tm="0">
                                          <p:val>
                                            <p:fltVal val="360"/>
                                          </p:val>
                                        </p:tav>
                                        <p:tav tm="100000">
                                          <p:val>
                                            <p:fltVal val="0"/>
                                          </p:val>
                                        </p:tav>
                                      </p:tavLst>
                                    </p:anim>
                                    <p:animEffect transition="in" filter="fade">
                                      <p:cBhvr>
                                        <p:cTn id="5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3" grpId="0" animBg="1"/>
      <p:bldP spid="14" grpId="0" animBg="1"/>
      <p:bldP spid="17" grpId="0" animBg="1"/>
      <p:bldP spid="18"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0" y="-214338"/>
            <a:ext cx="4572000" cy="7786694"/>
          </a:xfrm>
        </p:spPr>
        <p:txBody>
          <a:bodyPr>
            <a:normAutofit/>
          </a:bodyPr>
          <a:lstStyle/>
          <a:p>
            <a:pPr algn="r" rtl="1"/>
            <a:r>
              <a:rPr lang="ar-DZ" sz="3200" b="1" dirty="0" smtClean="0">
                <a:cs typeface="Simplified Arabic" pitchFamily="18" charset="-78"/>
              </a:rPr>
              <a:t/>
            </a:r>
            <a:br>
              <a:rPr lang="ar-DZ" sz="3200" b="1" dirty="0" smtClean="0">
                <a:cs typeface="Simplified Arabic" pitchFamily="18" charset="-78"/>
              </a:rPr>
            </a:br>
            <a:endParaRPr lang="fr-FR" sz="3200" dirty="0"/>
          </a:p>
        </p:txBody>
      </p:sp>
      <p:pic>
        <p:nvPicPr>
          <p:cNvPr id="4" name="Picture 2" descr="C:\Users\imd\Desktop\20200209_202234.jpg"/>
          <p:cNvPicPr>
            <a:picLocks noChangeAspect="1" noChangeArrowheads="1"/>
          </p:cNvPicPr>
          <p:nvPr/>
        </p:nvPicPr>
        <p:blipFill>
          <a:blip r:embed="rId3"/>
          <a:srcRect/>
          <a:stretch>
            <a:fillRect/>
          </a:stretch>
        </p:blipFill>
        <p:spPr bwMode="auto">
          <a:xfrm>
            <a:off x="71406" y="71414"/>
            <a:ext cx="2428892" cy="6715148"/>
          </a:xfrm>
          <a:prstGeom prst="rect">
            <a:avLst/>
          </a:prstGeom>
          <a:ln>
            <a:noFill/>
          </a:ln>
          <a:effectLst>
            <a:softEdge rad="112500"/>
          </a:effectLst>
        </p:spPr>
      </p:pic>
      <p:sp>
        <p:nvSpPr>
          <p:cNvPr id="5" name="Rectangle 4"/>
          <p:cNvSpPr/>
          <p:nvPr/>
        </p:nvSpPr>
        <p:spPr>
          <a:xfrm>
            <a:off x="1000100" y="214290"/>
            <a:ext cx="8143900" cy="6555641"/>
          </a:xfrm>
          <a:prstGeom prst="rect">
            <a:avLst/>
          </a:prstGeom>
        </p:spPr>
        <p:txBody>
          <a:bodyPr wrap="square">
            <a:spAutoFit/>
          </a:bodyPr>
          <a:lstStyle/>
          <a:p>
            <a:pPr algn="r" rtl="1"/>
            <a:r>
              <a:rPr lang="ar-DZ" sz="3200" b="1" dirty="0" smtClean="0">
                <a:solidFill>
                  <a:schemeClr val="bg1"/>
                </a:solidFill>
                <a:cs typeface="Simplified Arabic" pitchFamily="18" charset="-78"/>
              </a:rPr>
              <a:t/>
            </a:r>
            <a:br>
              <a:rPr lang="ar-DZ" sz="3200" b="1" dirty="0" smtClean="0">
                <a:solidFill>
                  <a:schemeClr val="bg1"/>
                </a:solidFill>
                <a:cs typeface="Simplified Arabic" pitchFamily="18" charset="-78"/>
              </a:rPr>
            </a:br>
            <a:r>
              <a:rPr lang="ar-DZ" sz="2000" dirty="0" smtClean="0">
                <a:solidFill>
                  <a:schemeClr val="bg1"/>
                </a:solidFill>
              </a:rPr>
              <a:t/>
            </a:r>
            <a:br>
              <a:rPr lang="ar-DZ" sz="2000" dirty="0" smtClean="0">
                <a:solidFill>
                  <a:schemeClr val="bg1"/>
                </a:solidFill>
              </a:rPr>
            </a:br>
            <a:r>
              <a:rPr lang="ar-DZ" sz="2400" dirty="0" smtClean="0">
                <a:solidFill>
                  <a:schemeClr val="bg1"/>
                </a:solidFill>
                <a:cs typeface="Simplified Arabic" pitchFamily="18" charset="-78"/>
              </a:rPr>
              <a:t/>
            </a:r>
            <a:br>
              <a:rPr lang="ar-DZ" sz="2400" dirty="0" smtClean="0">
                <a:solidFill>
                  <a:schemeClr val="bg1"/>
                </a:solidFill>
                <a:cs typeface="Simplified Arabic" pitchFamily="18" charset="-78"/>
              </a:rPr>
            </a:br>
            <a:r>
              <a:rPr lang="ar-DZ" sz="2400" dirty="0" smtClean="0">
                <a:solidFill>
                  <a:schemeClr val="bg1"/>
                </a:solidFill>
                <a:cs typeface="Simplified Arabic" pitchFamily="18" charset="-78"/>
              </a:rPr>
              <a:t/>
            </a:r>
            <a:br>
              <a:rPr lang="ar-DZ" sz="2400" dirty="0" smtClean="0">
                <a:solidFill>
                  <a:schemeClr val="bg1"/>
                </a:solidFill>
                <a:cs typeface="Simplified Arabic" pitchFamily="18" charset="-78"/>
              </a:rPr>
            </a:br>
            <a:r>
              <a:rPr lang="ar-DZ" sz="2400" dirty="0" smtClean="0">
                <a:solidFill>
                  <a:schemeClr val="bg1"/>
                </a:solidFill>
                <a:cs typeface="Simplified Arabic" pitchFamily="18" charset="-78"/>
              </a:rPr>
              <a:t/>
            </a:r>
            <a:br>
              <a:rPr lang="ar-DZ" sz="2400" dirty="0" smtClean="0">
                <a:solidFill>
                  <a:schemeClr val="bg1"/>
                </a:solidFill>
                <a:cs typeface="Simplified Arabic" pitchFamily="18" charset="-78"/>
              </a:rPr>
            </a:br>
            <a:endParaRPr lang="ar-DZ" sz="2400" dirty="0" smtClean="0">
              <a:solidFill>
                <a:schemeClr val="bg1"/>
              </a:solidFill>
              <a:cs typeface="Simplified Arabic" pitchFamily="18" charset="-78"/>
            </a:endParaRPr>
          </a:p>
          <a:p>
            <a:pPr algn="r" rtl="1"/>
            <a:endParaRPr lang="ar-DZ" sz="2400" dirty="0" smtClean="0">
              <a:solidFill>
                <a:schemeClr val="bg1"/>
              </a:solidFill>
              <a:cs typeface="Simplified Arabic" pitchFamily="18" charset="-78"/>
            </a:endParaRPr>
          </a:p>
          <a:p>
            <a:pPr algn="r" rtl="1"/>
            <a:endParaRPr lang="ar-DZ" sz="2400" dirty="0" smtClean="0">
              <a:solidFill>
                <a:schemeClr val="bg1"/>
              </a:solidFill>
              <a:cs typeface="Simplified Arabic" pitchFamily="18" charset="-78"/>
            </a:endParaRPr>
          </a:p>
          <a:p>
            <a:pPr algn="r" rtl="1"/>
            <a:endParaRPr lang="ar-DZ" sz="2400" dirty="0" smtClean="0">
              <a:solidFill>
                <a:schemeClr val="bg1"/>
              </a:solidFill>
              <a:cs typeface="Simplified Arabic" pitchFamily="18" charset="-78"/>
            </a:endParaRPr>
          </a:p>
          <a:p>
            <a:pPr algn="r" rtl="1"/>
            <a:endParaRPr lang="ar-DZ" sz="2400" dirty="0" smtClean="0">
              <a:solidFill>
                <a:schemeClr val="bg1"/>
              </a:solidFill>
              <a:cs typeface="Simplified Arabic" pitchFamily="18" charset="-78"/>
            </a:endParaRPr>
          </a:p>
          <a:p>
            <a:pPr algn="r" rtl="1"/>
            <a:endParaRPr lang="ar-DZ" sz="2400" dirty="0" smtClean="0">
              <a:solidFill>
                <a:schemeClr val="bg1"/>
              </a:solidFill>
              <a:cs typeface="Simplified Arabic" pitchFamily="18" charset="-78"/>
            </a:endParaRPr>
          </a:p>
          <a:p>
            <a:pPr algn="r" rtl="1"/>
            <a:endParaRPr lang="ar-DZ" sz="2400" dirty="0" smtClean="0">
              <a:solidFill>
                <a:schemeClr val="bg1"/>
              </a:solidFill>
              <a:cs typeface="Simplified Arabic" pitchFamily="18" charset="-78"/>
            </a:endParaRPr>
          </a:p>
          <a:p>
            <a:pPr algn="r" rtl="1"/>
            <a:endParaRPr lang="ar-DZ" sz="2400" dirty="0" smtClean="0">
              <a:solidFill>
                <a:schemeClr val="bg1"/>
              </a:solidFill>
              <a:cs typeface="Simplified Arabic" pitchFamily="18" charset="-78"/>
            </a:endParaRPr>
          </a:p>
          <a:p>
            <a:pPr algn="r" rtl="1"/>
            <a:endParaRPr lang="ar-DZ" sz="2400" dirty="0" smtClean="0">
              <a:solidFill>
                <a:schemeClr val="bg1"/>
              </a:solidFill>
              <a:cs typeface="Simplified Arabic" pitchFamily="18" charset="-78"/>
            </a:endParaRPr>
          </a:p>
          <a:p>
            <a:pPr algn="r" rtl="1"/>
            <a:endParaRPr lang="ar-DZ" sz="2400" dirty="0" smtClean="0">
              <a:solidFill>
                <a:schemeClr val="bg1"/>
              </a:solidFill>
              <a:cs typeface="Simplified Arabic" pitchFamily="18" charset="-78"/>
            </a:endParaRPr>
          </a:p>
          <a:p>
            <a:pPr algn="r" rtl="1"/>
            <a:r>
              <a:rPr lang="ar-DZ" dirty="0" smtClean="0">
                <a:solidFill>
                  <a:schemeClr val="tx1">
                    <a:lumMod val="95000"/>
                  </a:schemeClr>
                </a:solidFill>
                <a:latin typeface="Simplified Arabic" pitchFamily="18" charset="-78"/>
                <a:cs typeface="Simplified Arabic" pitchFamily="18" charset="-78"/>
              </a:rPr>
              <a:t>1.  مفلح عقل، </a:t>
            </a:r>
            <a:r>
              <a:rPr lang="ar-DZ" b="1" dirty="0" smtClean="0">
                <a:solidFill>
                  <a:schemeClr val="tx1">
                    <a:lumMod val="95000"/>
                  </a:schemeClr>
                </a:solidFill>
                <a:latin typeface="Simplified Arabic" pitchFamily="18" charset="-78"/>
                <a:cs typeface="Simplified Arabic" pitchFamily="18" charset="-78"/>
              </a:rPr>
              <a:t>وجهات النظر المصرفية</a:t>
            </a:r>
            <a:r>
              <a:rPr lang="ar-DZ" dirty="0" smtClean="0">
                <a:solidFill>
                  <a:schemeClr val="tx1">
                    <a:lumMod val="95000"/>
                  </a:schemeClr>
                </a:solidFill>
                <a:latin typeface="Simplified Arabic" pitchFamily="18" charset="-78"/>
                <a:cs typeface="Simplified Arabic" pitchFamily="18" charset="-78"/>
              </a:rPr>
              <a:t>، المكتبة المجتمع العربي، عمان، 2006، ص206.</a:t>
            </a:r>
            <a:br>
              <a:rPr lang="ar-DZ" dirty="0" smtClean="0">
                <a:solidFill>
                  <a:schemeClr val="tx1">
                    <a:lumMod val="95000"/>
                  </a:schemeClr>
                </a:solidFill>
                <a:latin typeface="Simplified Arabic" pitchFamily="18" charset="-78"/>
                <a:cs typeface="Simplified Arabic" pitchFamily="18" charset="-78"/>
              </a:rPr>
            </a:br>
            <a:r>
              <a:rPr lang="ar-DZ" dirty="0" smtClean="0">
                <a:solidFill>
                  <a:schemeClr val="tx1">
                    <a:lumMod val="95000"/>
                  </a:schemeClr>
                </a:solidFill>
                <a:latin typeface="Simplified Arabic" pitchFamily="18" charset="-78"/>
                <a:cs typeface="Simplified Arabic" pitchFamily="18" charset="-78"/>
              </a:rPr>
              <a:t>2.  شقري موسى،</a:t>
            </a:r>
            <a:r>
              <a:rPr lang="ar-DZ" b="1" dirty="0" smtClean="0">
                <a:solidFill>
                  <a:schemeClr val="tx1">
                    <a:lumMod val="95000"/>
                  </a:schemeClr>
                </a:solidFill>
                <a:latin typeface="Simplified Arabic" pitchFamily="18" charset="-78"/>
                <a:cs typeface="Simplified Arabic" pitchFamily="18" charset="-78"/>
              </a:rPr>
              <a:t>إدارة المخاطر</a:t>
            </a:r>
            <a:r>
              <a:rPr lang="ar-DZ" dirty="0" smtClean="0">
                <a:solidFill>
                  <a:schemeClr val="tx1">
                    <a:lumMod val="95000"/>
                  </a:schemeClr>
                </a:solidFill>
                <a:latin typeface="Simplified Arabic" pitchFamily="18" charset="-78"/>
                <a:cs typeface="Simplified Arabic" pitchFamily="18" charset="-78"/>
              </a:rPr>
              <a:t>، دار المسيرة، عمان، 2012،ص41.</a:t>
            </a:r>
            <a:endParaRPr lang="fr-FR" dirty="0" smtClean="0">
              <a:solidFill>
                <a:schemeClr val="tx1">
                  <a:lumMod val="95000"/>
                </a:schemeClr>
              </a:solidFill>
              <a:latin typeface="Simplified Arabic" pitchFamily="18" charset="-78"/>
              <a:cs typeface="Simplified Arabic" pitchFamily="18" charset="-78"/>
            </a:endParaRPr>
          </a:p>
          <a:p>
            <a:pPr algn="r" rtl="1"/>
            <a:endParaRPr lang="ar-DZ" sz="2400" dirty="0" smtClean="0">
              <a:solidFill>
                <a:schemeClr val="bg1"/>
              </a:solidFill>
              <a:cs typeface="Simplified Arabic" pitchFamily="18" charset="-78"/>
            </a:endParaRPr>
          </a:p>
        </p:txBody>
      </p:sp>
      <p:sp>
        <p:nvSpPr>
          <p:cNvPr id="7" name="Rectangle à coins arrondis 6"/>
          <p:cNvSpPr/>
          <p:nvPr/>
        </p:nvSpPr>
        <p:spPr>
          <a:xfrm>
            <a:off x="2714612" y="214290"/>
            <a:ext cx="5214974" cy="50006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ar-DZ" sz="3200" b="1" dirty="0" smtClean="0">
                <a:solidFill>
                  <a:schemeClr val="bg1"/>
                </a:solidFill>
                <a:latin typeface="Andalus" pitchFamily="18" charset="-78"/>
                <a:cs typeface="Andalus" pitchFamily="18" charset="-78"/>
              </a:rPr>
              <a:t>المبحث الأول: المخاطر المصرفية</a:t>
            </a:r>
            <a:endParaRPr lang="fr-FR" sz="3200" dirty="0">
              <a:latin typeface="Andalus" pitchFamily="18" charset="-78"/>
              <a:cs typeface="Andalus" pitchFamily="18" charset="-78"/>
            </a:endParaRPr>
          </a:p>
        </p:txBody>
      </p:sp>
      <p:sp>
        <p:nvSpPr>
          <p:cNvPr id="8" name="Rectangle à coins arrondis 7"/>
          <p:cNvSpPr/>
          <p:nvPr/>
        </p:nvSpPr>
        <p:spPr>
          <a:xfrm>
            <a:off x="2786050" y="857232"/>
            <a:ext cx="6143668" cy="121444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a:r>
              <a:rPr lang="ar-DZ" sz="2000" b="1" u="sng" dirty="0" smtClean="0">
                <a:solidFill>
                  <a:schemeClr val="bg1"/>
                </a:solidFill>
                <a:effectLst>
                  <a:outerShdw blurRad="38100" dist="38100" dir="2700000" algn="tl">
                    <a:srgbClr val="000000">
                      <a:alpha val="43137"/>
                    </a:srgbClr>
                  </a:outerShdw>
                </a:effectLst>
                <a:latin typeface="Simplified Arabic" pitchFamily="18" charset="-78"/>
                <a:cs typeface="Simplified Arabic" pitchFamily="18" charset="-78"/>
              </a:rPr>
              <a:t>المطلب الأول: تعريف المخاطر </a:t>
            </a:r>
            <a:r>
              <a:rPr lang="ar-DZ" sz="2000" b="1" dirty="0" smtClean="0">
                <a:solidFill>
                  <a:srgbClr val="C00000"/>
                </a:solidFill>
                <a:effectLst>
                  <a:outerShdw blurRad="38100" dist="38100" dir="2700000" algn="tl">
                    <a:srgbClr val="000000">
                      <a:alpha val="43137"/>
                    </a:srgbClr>
                  </a:outerShdw>
                </a:effectLst>
                <a:latin typeface="Simplified Arabic" pitchFamily="18" charset="-78"/>
                <a:cs typeface="Simplified Arabic" pitchFamily="18" charset="-78"/>
              </a:rPr>
              <a:t>(1)</a:t>
            </a:r>
            <a:r>
              <a:rPr lang="ar-DZ" sz="2000" dirty="0" smtClean="0">
                <a:solidFill>
                  <a:schemeClr val="bg1"/>
                </a:solidFill>
                <a:effectLst>
                  <a:outerShdw blurRad="38100" dist="38100" dir="2700000" algn="tl">
                    <a:srgbClr val="000000">
                      <a:alpha val="43137"/>
                    </a:srgbClr>
                  </a:outerShdw>
                </a:effectLst>
                <a:latin typeface="Simplified Arabic" pitchFamily="18" charset="-78"/>
                <a:cs typeface="Simplified Arabic" pitchFamily="18" charset="-78"/>
              </a:rPr>
              <a:t/>
            </a:r>
            <a:br>
              <a:rPr lang="ar-DZ" sz="2000" dirty="0" smtClean="0">
                <a:solidFill>
                  <a:schemeClr val="bg1"/>
                </a:solidFill>
                <a:effectLst>
                  <a:outerShdw blurRad="38100" dist="38100" dir="2700000" algn="tl">
                    <a:srgbClr val="000000">
                      <a:alpha val="43137"/>
                    </a:srgbClr>
                  </a:outerShdw>
                </a:effectLst>
                <a:latin typeface="Simplified Arabic" pitchFamily="18" charset="-78"/>
                <a:cs typeface="Simplified Arabic" pitchFamily="18" charset="-78"/>
              </a:rPr>
            </a:br>
            <a:r>
              <a:rPr lang="ar-DZ" sz="2000" b="1" dirty="0" smtClean="0">
                <a:solidFill>
                  <a:schemeClr val="bg1"/>
                </a:solidFill>
                <a:effectLst>
                  <a:outerShdw blurRad="38100" dist="38100" dir="2700000" algn="tl">
                    <a:srgbClr val="000000">
                      <a:alpha val="43137"/>
                    </a:srgbClr>
                  </a:outerShdw>
                </a:effectLst>
                <a:latin typeface="Simplified Arabic" pitchFamily="18" charset="-78"/>
                <a:cs typeface="Simplified Arabic" pitchFamily="18" charset="-78"/>
              </a:rPr>
              <a:t>المخاطر: </a:t>
            </a:r>
            <a:r>
              <a:rPr lang="ar-DZ" dirty="0" smtClean="0">
                <a:solidFill>
                  <a:schemeClr val="bg1"/>
                </a:solidFill>
                <a:effectLst>
                  <a:outerShdw blurRad="38100" dist="38100" dir="2700000" algn="tl">
                    <a:srgbClr val="000000">
                      <a:alpha val="43137"/>
                    </a:srgbClr>
                  </a:outerShdw>
                </a:effectLst>
                <a:latin typeface="Simplified Arabic" pitchFamily="18" charset="-78"/>
                <a:cs typeface="Simplified Arabic" pitchFamily="18" charset="-78"/>
              </a:rPr>
              <a:t>هي احتمال تعرض البنك للخسارة غير متوقعة وغير مخطط لها مثلا خسارة ناتجة من استثمار الأموال في مشروع معين.</a:t>
            </a:r>
            <a:endParaRPr lang="fr-FR" dirty="0">
              <a:effectLst>
                <a:outerShdw blurRad="38100" dist="38100" dir="2700000" algn="tl">
                  <a:srgbClr val="000000">
                    <a:alpha val="43137"/>
                  </a:srgbClr>
                </a:outerShdw>
              </a:effectLst>
              <a:latin typeface="Simplified Arabic" pitchFamily="18" charset="-78"/>
              <a:cs typeface="Simplified Arabic" pitchFamily="18" charset="-78"/>
            </a:endParaRPr>
          </a:p>
        </p:txBody>
      </p:sp>
      <p:sp>
        <p:nvSpPr>
          <p:cNvPr id="9" name="Rectangle à coins arrondis 8"/>
          <p:cNvSpPr/>
          <p:nvPr/>
        </p:nvSpPr>
        <p:spPr>
          <a:xfrm>
            <a:off x="2786050" y="2214554"/>
            <a:ext cx="6215106" cy="314327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a:r>
              <a:rPr lang="ar-DZ" sz="2000" b="1" u="sng" dirty="0" smtClean="0">
                <a:solidFill>
                  <a:schemeClr val="bg1"/>
                </a:solidFill>
                <a:effectLst>
                  <a:outerShdw blurRad="38100" dist="38100" dir="2700000" algn="tl">
                    <a:srgbClr val="000000">
                      <a:alpha val="43137"/>
                    </a:srgbClr>
                  </a:outerShdw>
                </a:effectLst>
                <a:latin typeface="Simplified Arabic" pitchFamily="18" charset="-78"/>
                <a:cs typeface="Simplified Arabic" pitchFamily="18" charset="-78"/>
              </a:rPr>
              <a:t>المطلب الثاني: أسباب المخاطر</a:t>
            </a:r>
            <a:r>
              <a:rPr lang="ar-DZ" sz="2000" b="1" dirty="0" smtClean="0">
                <a:solidFill>
                  <a:srgbClr val="C00000"/>
                </a:solidFill>
                <a:effectLst>
                  <a:outerShdw blurRad="38100" dist="38100" dir="2700000" algn="tl">
                    <a:srgbClr val="000000">
                      <a:alpha val="43137"/>
                    </a:srgbClr>
                  </a:outerShdw>
                </a:effectLst>
                <a:latin typeface="Simplified Arabic" pitchFamily="18" charset="-78"/>
                <a:cs typeface="Simplified Arabic" pitchFamily="18" charset="-78"/>
              </a:rPr>
              <a:t>(2)</a:t>
            </a:r>
            <a:r>
              <a:rPr lang="ar-DZ" sz="2000" dirty="0" smtClean="0">
                <a:solidFill>
                  <a:schemeClr val="bg1"/>
                </a:solidFill>
                <a:effectLst>
                  <a:outerShdw blurRad="38100" dist="38100" dir="2700000" algn="tl">
                    <a:srgbClr val="000000">
                      <a:alpha val="43137"/>
                    </a:srgbClr>
                  </a:outerShdw>
                </a:effectLst>
                <a:latin typeface="Simplified Arabic" pitchFamily="18" charset="-78"/>
                <a:cs typeface="Simplified Arabic" pitchFamily="18" charset="-78"/>
              </a:rPr>
              <a:t/>
            </a:r>
            <a:br>
              <a:rPr lang="ar-DZ" sz="2000" dirty="0" smtClean="0">
                <a:solidFill>
                  <a:schemeClr val="bg1"/>
                </a:solidFill>
                <a:effectLst>
                  <a:outerShdw blurRad="38100" dist="38100" dir="2700000" algn="tl">
                    <a:srgbClr val="000000">
                      <a:alpha val="43137"/>
                    </a:srgbClr>
                  </a:outerShdw>
                </a:effectLst>
                <a:latin typeface="Simplified Arabic" pitchFamily="18" charset="-78"/>
                <a:cs typeface="Simplified Arabic" pitchFamily="18" charset="-78"/>
              </a:rPr>
            </a:br>
            <a:r>
              <a:rPr lang="ar-DZ" sz="2000" b="1" dirty="0" smtClean="0">
                <a:solidFill>
                  <a:schemeClr val="bg1"/>
                </a:solidFill>
                <a:effectLst>
                  <a:outerShdw blurRad="38100" dist="38100" dir="2700000" algn="tl">
                    <a:srgbClr val="000000">
                      <a:alpha val="43137"/>
                    </a:srgbClr>
                  </a:outerShdw>
                </a:effectLst>
                <a:latin typeface="Simplified Arabic" pitchFamily="18" charset="-78"/>
                <a:cs typeface="Simplified Arabic" pitchFamily="18" charset="-78"/>
              </a:rPr>
              <a:t>1. </a:t>
            </a:r>
            <a:r>
              <a:rPr lang="ar-DZ" sz="2000" dirty="0" smtClean="0">
                <a:solidFill>
                  <a:schemeClr val="bg1"/>
                </a:solidFill>
                <a:latin typeface="Simplified Arabic" pitchFamily="18" charset="-78"/>
                <a:cs typeface="Simplified Arabic" pitchFamily="18" charset="-78"/>
              </a:rPr>
              <a:t>زيادة ضغوط تنافسية مما أدى إلى تشجيع لميل للمخاطرة لتحقيق أقصى عائد على رأس مال المستثمر وكسب أكبر حصة ممكنة في السوق.</a:t>
            </a:r>
            <a:br>
              <a:rPr lang="ar-DZ" sz="2000" dirty="0" smtClean="0">
                <a:solidFill>
                  <a:schemeClr val="bg1"/>
                </a:solidFill>
                <a:latin typeface="Simplified Arabic" pitchFamily="18" charset="-78"/>
                <a:cs typeface="Simplified Arabic" pitchFamily="18" charset="-78"/>
              </a:rPr>
            </a:br>
            <a:r>
              <a:rPr lang="ar-DZ" sz="2000" b="1" dirty="0" smtClean="0">
                <a:solidFill>
                  <a:schemeClr val="bg1"/>
                </a:solidFill>
                <a:latin typeface="Simplified Arabic" pitchFamily="18" charset="-78"/>
                <a:cs typeface="Simplified Arabic" pitchFamily="18" charset="-78"/>
              </a:rPr>
              <a:t>2. </a:t>
            </a:r>
            <a:r>
              <a:rPr lang="ar-DZ" sz="2000" dirty="0" smtClean="0">
                <a:solidFill>
                  <a:schemeClr val="bg1"/>
                </a:solidFill>
                <a:latin typeface="Simplified Arabic" pitchFamily="18" charset="-78"/>
                <a:cs typeface="Simplified Arabic" pitchFamily="18" charset="-78"/>
              </a:rPr>
              <a:t>اتساع أعمال البنوك  وتحولها من أعمال التقليدية إلى سوق رأس المال مما أدى إلى تعرضها لأزمات السيولة والتضخم وتقلبات في الأسعار.</a:t>
            </a:r>
            <a:br>
              <a:rPr lang="ar-DZ" sz="2000" dirty="0" smtClean="0">
                <a:solidFill>
                  <a:schemeClr val="bg1"/>
                </a:solidFill>
                <a:latin typeface="Simplified Arabic" pitchFamily="18" charset="-78"/>
                <a:cs typeface="Simplified Arabic" pitchFamily="18" charset="-78"/>
              </a:rPr>
            </a:br>
            <a:r>
              <a:rPr lang="ar-DZ" sz="2000" b="1" dirty="0" smtClean="0">
                <a:solidFill>
                  <a:schemeClr val="bg1"/>
                </a:solidFill>
                <a:latin typeface="Simplified Arabic" pitchFamily="18" charset="-78"/>
                <a:cs typeface="Simplified Arabic" pitchFamily="18" charset="-78"/>
              </a:rPr>
              <a:t>3. </a:t>
            </a:r>
            <a:r>
              <a:rPr lang="ar-DZ" sz="2000" dirty="0" smtClean="0">
                <a:solidFill>
                  <a:schemeClr val="bg1"/>
                </a:solidFill>
                <a:latin typeface="Simplified Arabic" pitchFamily="18" charset="-78"/>
                <a:cs typeface="Simplified Arabic" pitchFamily="18" charset="-78"/>
              </a:rPr>
              <a:t>تغيرات الهيكلية التي شهدتها الأسواق المصرفية والمالية في السنوات الأخيرة نتيجة التحرر  من القيود على حركة رؤوس الأموال.</a:t>
            </a:r>
            <a:br>
              <a:rPr lang="ar-DZ" sz="2000" dirty="0" smtClean="0">
                <a:solidFill>
                  <a:schemeClr val="bg1"/>
                </a:solidFill>
                <a:latin typeface="Simplified Arabic" pitchFamily="18" charset="-78"/>
                <a:cs typeface="Simplified Arabic" pitchFamily="18" charset="-78"/>
              </a:rPr>
            </a:br>
            <a:endParaRPr lang="fr-FR" sz="2000" dirty="0">
              <a:latin typeface="Simplified Arabic" pitchFamily="18" charset="-78"/>
              <a:cs typeface="Simplified Arabic" pitchFamily="18" charset="-78"/>
            </a:endParaRPr>
          </a:p>
        </p:txBody>
      </p:sp>
      <p:cxnSp>
        <p:nvCxnSpPr>
          <p:cNvPr id="12" name="Connecteur droit 11"/>
          <p:cNvCxnSpPr/>
          <p:nvPr/>
        </p:nvCxnSpPr>
        <p:spPr>
          <a:xfrm rot="10800000">
            <a:off x="6643702" y="5643578"/>
            <a:ext cx="2500298" cy="1588"/>
          </a:xfrm>
          <a:prstGeom prst="line">
            <a:avLst/>
          </a:prstGeom>
        </p:spPr>
        <p:style>
          <a:lnRef idx="2">
            <a:schemeClr val="accent2"/>
          </a:lnRef>
          <a:fillRef idx="0">
            <a:schemeClr val="accent2"/>
          </a:fillRef>
          <a:effectRef idx="1">
            <a:schemeClr val="accent2"/>
          </a:effectRef>
          <a:fontRef idx="minor">
            <a:schemeClr val="tx1"/>
          </a:fontRef>
        </p:style>
      </p:cxn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5" name="Groupe 154"/>
          <p:cNvGrpSpPr/>
          <p:nvPr/>
        </p:nvGrpSpPr>
        <p:grpSpPr>
          <a:xfrm>
            <a:off x="214282" y="285728"/>
            <a:ext cx="8786874" cy="6572272"/>
            <a:chOff x="214282" y="285728"/>
            <a:chExt cx="8786874" cy="6572272"/>
          </a:xfrm>
        </p:grpSpPr>
        <p:grpSp>
          <p:nvGrpSpPr>
            <p:cNvPr id="65" name="Groupe 64"/>
            <p:cNvGrpSpPr/>
            <p:nvPr/>
          </p:nvGrpSpPr>
          <p:grpSpPr>
            <a:xfrm>
              <a:off x="3748558" y="1214422"/>
              <a:ext cx="1823574" cy="680008"/>
              <a:chOff x="3357554" y="1214422"/>
              <a:chExt cx="1823574" cy="680008"/>
            </a:xfrm>
          </p:grpSpPr>
          <p:sp>
            <p:nvSpPr>
              <p:cNvPr id="12" name="Rectangle à coins arrondis 11"/>
              <p:cNvSpPr/>
              <p:nvPr/>
            </p:nvSpPr>
            <p:spPr>
              <a:xfrm>
                <a:off x="3357554" y="1214422"/>
                <a:ext cx="1752136" cy="608570"/>
              </a:xfrm>
              <a:prstGeom prst="roundRect">
                <a:avLst>
                  <a:gd name="adj" fmla="val 10000"/>
                </a:avLst>
              </a:prstGeom>
            </p:spPr>
            <p:style>
              <a:lnRef idx="1">
                <a:schemeClr val="accent5"/>
              </a:lnRef>
              <a:fillRef idx="2">
                <a:schemeClr val="accent5"/>
              </a:fillRef>
              <a:effectRef idx="1">
                <a:schemeClr val="accent5"/>
              </a:effectRef>
              <a:fontRef idx="minor">
                <a:schemeClr val="dk1"/>
              </a:fontRef>
            </p:style>
          </p:sp>
          <p:grpSp>
            <p:nvGrpSpPr>
              <p:cNvPr id="13" name="Groupe 12"/>
              <p:cNvGrpSpPr/>
              <p:nvPr/>
            </p:nvGrpSpPr>
            <p:grpSpPr>
              <a:xfrm>
                <a:off x="3428992" y="1285860"/>
                <a:ext cx="1752136" cy="608570"/>
                <a:chOff x="3778244" y="1888233"/>
                <a:chExt cx="1752136" cy="608570"/>
              </a:xfrm>
            </p:grpSpPr>
            <p:sp>
              <p:nvSpPr>
                <p:cNvPr id="46" name="Rectangle à coins arrondis 45"/>
                <p:cNvSpPr/>
                <p:nvPr/>
              </p:nvSpPr>
              <p:spPr>
                <a:xfrm>
                  <a:off x="3778244" y="1888233"/>
                  <a:ext cx="1752136" cy="608570"/>
                </a:xfrm>
                <a:prstGeom prst="roundRect">
                  <a:avLst>
                    <a:gd name="adj" fmla="val 10000"/>
                  </a:avLst>
                </a:prstGeom>
              </p:spPr>
              <p:style>
                <a:lnRef idx="1">
                  <a:schemeClr val="accent5"/>
                </a:lnRef>
                <a:fillRef idx="2">
                  <a:schemeClr val="accent5"/>
                </a:fillRef>
                <a:effectRef idx="1">
                  <a:schemeClr val="accent5"/>
                </a:effectRef>
                <a:fontRef idx="minor">
                  <a:schemeClr val="dk1"/>
                </a:fontRef>
              </p:style>
            </p:sp>
            <p:sp>
              <p:nvSpPr>
                <p:cNvPr id="47" name="Rectangle 46"/>
                <p:cNvSpPr/>
                <p:nvPr/>
              </p:nvSpPr>
              <p:spPr>
                <a:xfrm>
                  <a:off x="3796068" y="1906057"/>
                  <a:ext cx="1716488" cy="572922"/>
                </a:xfrm>
                <a:prstGeom prst="rect">
                  <a:avLst/>
                </a:prstGeom>
              </p:spPr>
              <p:style>
                <a:lnRef idx="1">
                  <a:schemeClr val="accent5"/>
                </a:lnRef>
                <a:fillRef idx="2">
                  <a:schemeClr val="accent5"/>
                </a:fillRef>
                <a:effectRef idx="1">
                  <a:schemeClr val="accent5"/>
                </a:effectRef>
                <a:fontRef idx="minor">
                  <a:schemeClr val="dk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ar-DZ" sz="2000" b="1" kern="1200" dirty="0" smtClean="0">
                      <a:latin typeface="Simplified Arabic" pitchFamily="18" charset="-78"/>
                      <a:cs typeface="Simplified Arabic" pitchFamily="18" charset="-78"/>
                    </a:rPr>
                    <a:t>تصنيف المخاطر المصرفية</a:t>
                  </a:r>
                  <a:endParaRPr lang="fr-FR" sz="2000" b="1" kern="1200" dirty="0">
                    <a:latin typeface="Simplified Arabic" pitchFamily="18" charset="-78"/>
                    <a:cs typeface="Simplified Arabic" pitchFamily="18" charset="-78"/>
                  </a:endParaRPr>
                </a:p>
              </p:txBody>
            </p:sp>
          </p:grpSp>
        </p:grpSp>
        <p:grpSp>
          <p:nvGrpSpPr>
            <p:cNvPr id="74" name="Groupe 73"/>
            <p:cNvGrpSpPr/>
            <p:nvPr/>
          </p:nvGrpSpPr>
          <p:grpSpPr>
            <a:xfrm>
              <a:off x="214282" y="2857496"/>
              <a:ext cx="2214578" cy="680008"/>
              <a:chOff x="142844" y="2857496"/>
              <a:chExt cx="2214578" cy="680008"/>
            </a:xfrm>
          </p:grpSpPr>
          <p:sp>
            <p:nvSpPr>
              <p:cNvPr id="14" name="Rectangle à coins arrondis 13"/>
              <p:cNvSpPr/>
              <p:nvPr/>
            </p:nvSpPr>
            <p:spPr>
              <a:xfrm>
                <a:off x="142844" y="2857496"/>
                <a:ext cx="2071702" cy="642942"/>
              </a:xfrm>
              <a:prstGeom prst="roundRect">
                <a:avLst>
                  <a:gd name="adj" fmla="val 10000"/>
                </a:avLst>
              </a:prstGeom>
            </p:spPr>
            <p:style>
              <a:lnRef idx="1">
                <a:schemeClr val="accent5"/>
              </a:lnRef>
              <a:fillRef idx="2">
                <a:schemeClr val="accent5"/>
              </a:fillRef>
              <a:effectRef idx="1">
                <a:schemeClr val="accent5"/>
              </a:effectRef>
              <a:fontRef idx="minor">
                <a:schemeClr val="dk1"/>
              </a:fontRef>
            </p:style>
          </p:sp>
          <p:grpSp>
            <p:nvGrpSpPr>
              <p:cNvPr id="15" name="Groupe 14"/>
              <p:cNvGrpSpPr/>
              <p:nvPr/>
            </p:nvGrpSpPr>
            <p:grpSpPr>
              <a:xfrm>
                <a:off x="285720" y="2928934"/>
                <a:ext cx="2071702" cy="608570"/>
                <a:chOff x="1803350" y="3175295"/>
                <a:chExt cx="958378" cy="608570"/>
              </a:xfrm>
            </p:grpSpPr>
            <p:sp>
              <p:nvSpPr>
                <p:cNvPr id="44" name="Rectangle à coins arrondis 43"/>
                <p:cNvSpPr/>
                <p:nvPr/>
              </p:nvSpPr>
              <p:spPr>
                <a:xfrm>
                  <a:off x="1803350" y="3175295"/>
                  <a:ext cx="958378" cy="608570"/>
                </a:xfrm>
                <a:prstGeom prst="roundRect">
                  <a:avLst>
                    <a:gd name="adj" fmla="val 10000"/>
                  </a:avLst>
                </a:prstGeom>
              </p:spPr>
              <p:style>
                <a:lnRef idx="1">
                  <a:schemeClr val="accent5"/>
                </a:lnRef>
                <a:fillRef idx="2">
                  <a:schemeClr val="accent5"/>
                </a:fillRef>
                <a:effectRef idx="1">
                  <a:schemeClr val="accent5"/>
                </a:effectRef>
                <a:fontRef idx="minor">
                  <a:schemeClr val="dk1"/>
                </a:fontRef>
              </p:style>
            </p:sp>
            <p:sp>
              <p:nvSpPr>
                <p:cNvPr id="45" name="Rectangle 44"/>
                <p:cNvSpPr/>
                <p:nvPr/>
              </p:nvSpPr>
              <p:spPr>
                <a:xfrm>
                  <a:off x="1821174" y="3193119"/>
                  <a:ext cx="922730" cy="572922"/>
                </a:xfrm>
                <a:prstGeom prst="rect">
                  <a:avLst/>
                </a:prstGeom>
              </p:spPr>
              <p:style>
                <a:lnRef idx="1">
                  <a:schemeClr val="accent5"/>
                </a:lnRef>
                <a:fillRef idx="2">
                  <a:schemeClr val="accent5"/>
                </a:fillRef>
                <a:effectRef idx="1">
                  <a:schemeClr val="accent5"/>
                </a:effectRef>
                <a:fontRef idx="minor">
                  <a:schemeClr val="dk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ar-DZ" sz="1100" kern="1200" dirty="0" smtClean="0"/>
                    <a:t>ا</a:t>
                  </a:r>
                  <a:r>
                    <a:rPr lang="ar-DZ" b="1" kern="1200" dirty="0" smtClean="0">
                      <a:latin typeface="Simplified Arabic" pitchFamily="18" charset="-78"/>
                      <a:cs typeface="Simplified Arabic" pitchFamily="18" charset="-78"/>
                    </a:rPr>
                    <a:t>لمخاطر غير النظامية</a:t>
                  </a:r>
                  <a:endParaRPr lang="fr-FR" b="1" kern="1200" dirty="0">
                    <a:latin typeface="Simplified Arabic" pitchFamily="18" charset="-78"/>
                    <a:cs typeface="Simplified Arabic" pitchFamily="18" charset="-78"/>
                  </a:endParaRPr>
                </a:p>
              </p:txBody>
            </p:sp>
          </p:grpSp>
        </p:grpSp>
        <p:sp>
          <p:nvSpPr>
            <p:cNvPr id="52" name="Rectangle à coins arrondis 51"/>
            <p:cNvSpPr/>
            <p:nvPr/>
          </p:nvSpPr>
          <p:spPr>
            <a:xfrm>
              <a:off x="1785918" y="285728"/>
              <a:ext cx="5643602" cy="64294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ar-DZ" sz="2800" dirty="0" smtClean="0">
                  <a:solidFill>
                    <a:schemeClr val="bg1"/>
                  </a:solidFill>
                  <a:latin typeface="Simplified Arabic" pitchFamily="18" charset="-78"/>
                  <a:cs typeface="Simplified Arabic" pitchFamily="18" charset="-78"/>
                </a:rPr>
                <a:t/>
              </a:r>
              <a:br>
                <a:rPr lang="ar-DZ" sz="2800" dirty="0" smtClean="0">
                  <a:solidFill>
                    <a:schemeClr val="bg1"/>
                  </a:solidFill>
                  <a:latin typeface="Simplified Arabic" pitchFamily="18" charset="-78"/>
                  <a:cs typeface="Simplified Arabic" pitchFamily="18" charset="-78"/>
                </a:rPr>
              </a:br>
              <a:r>
                <a:rPr lang="ar-DZ" sz="2800" b="1" dirty="0" smtClean="0">
                  <a:latin typeface="Simplified Arabic" pitchFamily="18" charset="-78"/>
                  <a:cs typeface="Simplified Arabic" pitchFamily="18" charset="-78"/>
                </a:rPr>
                <a:t>المطلب الثالث: تصنيف المخاطر المصرفية</a:t>
              </a:r>
              <a:br>
                <a:rPr lang="ar-DZ" sz="2800" b="1" dirty="0" smtClean="0">
                  <a:latin typeface="Simplified Arabic" pitchFamily="18" charset="-78"/>
                  <a:cs typeface="Simplified Arabic" pitchFamily="18" charset="-78"/>
                </a:rPr>
              </a:br>
              <a:endParaRPr lang="fr-FR" sz="2800" dirty="0">
                <a:latin typeface="Simplified Arabic" pitchFamily="18" charset="-78"/>
                <a:cs typeface="Simplified Arabic" pitchFamily="18" charset="-78"/>
              </a:endParaRPr>
            </a:p>
          </p:txBody>
        </p:sp>
        <p:sp>
          <p:nvSpPr>
            <p:cNvPr id="54" name="Flèche vers le bas 53"/>
            <p:cNvSpPr/>
            <p:nvPr/>
          </p:nvSpPr>
          <p:spPr>
            <a:xfrm>
              <a:off x="1000100" y="2285992"/>
              <a:ext cx="285752" cy="428628"/>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sp>
          <p:nvSpPr>
            <p:cNvPr id="55" name="Flèche vers le bas 54"/>
            <p:cNvSpPr/>
            <p:nvPr/>
          </p:nvSpPr>
          <p:spPr>
            <a:xfrm>
              <a:off x="8143900" y="2285992"/>
              <a:ext cx="285752" cy="428628"/>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cxnSp>
          <p:nvCxnSpPr>
            <p:cNvPr id="58" name="Connecteur droit 57"/>
            <p:cNvCxnSpPr/>
            <p:nvPr/>
          </p:nvCxnSpPr>
          <p:spPr>
            <a:xfrm>
              <a:off x="1142976" y="2214554"/>
              <a:ext cx="7143800" cy="1588"/>
            </a:xfrm>
            <a:prstGeom prst="line">
              <a:avLst/>
            </a:prstGeom>
          </p:spPr>
          <p:style>
            <a:lnRef idx="2">
              <a:schemeClr val="dk1"/>
            </a:lnRef>
            <a:fillRef idx="0">
              <a:schemeClr val="dk1"/>
            </a:fillRef>
            <a:effectRef idx="1">
              <a:schemeClr val="dk1"/>
            </a:effectRef>
            <a:fontRef idx="minor">
              <a:schemeClr val="tx1"/>
            </a:fontRef>
          </p:style>
        </p:cxnSp>
        <p:cxnSp>
          <p:nvCxnSpPr>
            <p:cNvPr id="67" name="Connecteur droit 66"/>
            <p:cNvCxnSpPr>
              <a:stCxn id="47" idx="2"/>
            </p:cNvCxnSpPr>
            <p:nvPr/>
          </p:nvCxnSpPr>
          <p:spPr>
            <a:xfrm rot="16200000" flipH="1">
              <a:off x="4536496" y="2036174"/>
              <a:ext cx="337948" cy="18812"/>
            </a:xfrm>
            <a:prstGeom prst="line">
              <a:avLst/>
            </a:prstGeom>
          </p:spPr>
          <p:style>
            <a:lnRef idx="2">
              <a:schemeClr val="dk1"/>
            </a:lnRef>
            <a:fillRef idx="0">
              <a:schemeClr val="dk1"/>
            </a:fillRef>
            <a:effectRef idx="1">
              <a:schemeClr val="dk1"/>
            </a:effectRef>
            <a:fontRef idx="minor">
              <a:schemeClr val="tx1"/>
            </a:fontRef>
          </p:style>
        </p:cxnSp>
        <p:grpSp>
          <p:nvGrpSpPr>
            <p:cNvPr id="75" name="Groupe 74"/>
            <p:cNvGrpSpPr/>
            <p:nvPr/>
          </p:nvGrpSpPr>
          <p:grpSpPr>
            <a:xfrm>
              <a:off x="6715140" y="2857496"/>
              <a:ext cx="2214578" cy="680008"/>
              <a:chOff x="142844" y="2857496"/>
              <a:chExt cx="2214578" cy="680008"/>
            </a:xfrm>
          </p:grpSpPr>
          <p:sp>
            <p:nvSpPr>
              <p:cNvPr id="76" name="Rectangle à coins arrondis 75"/>
              <p:cNvSpPr/>
              <p:nvPr/>
            </p:nvSpPr>
            <p:spPr>
              <a:xfrm>
                <a:off x="142844" y="2857496"/>
                <a:ext cx="2071702" cy="642942"/>
              </a:xfrm>
              <a:prstGeom prst="roundRect">
                <a:avLst>
                  <a:gd name="adj" fmla="val 10000"/>
                </a:avLst>
              </a:prstGeom>
            </p:spPr>
            <p:style>
              <a:lnRef idx="1">
                <a:schemeClr val="accent5"/>
              </a:lnRef>
              <a:fillRef idx="2">
                <a:schemeClr val="accent5"/>
              </a:fillRef>
              <a:effectRef idx="1">
                <a:schemeClr val="accent5"/>
              </a:effectRef>
              <a:fontRef idx="minor">
                <a:schemeClr val="dk1"/>
              </a:fontRef>
            </p:style>
          </p:sp>
          <p:grpSp>
            <p:nvGrpSpPr>
              <p:cNvPr id="77" name="Groupe 14"/>
              <p:cNvGrpSpPr/>
              <p:nvPr/>
            </p:nvGrpSpPr>
            <p:grpSpPr>
              <a:xfrm>
                <a:off x="285720" y="2928934"/>
                <a:ext cx="2071702" cy="608570"/>
                <a:chOff x="1803350" y="3175295"/>
                <a:chExt cx="958378" cy="608570"/>
              </a:xfrm>
            </p:grpSpPr>
            <p:sp>
              <p:nvSpPr>
                <p:cNvPr id="78" name="Rectangle à coins arrondis 77"/>
                <p:cNvSpPr/>
                <p:nvPr/>
              </p:nvSpPr>
              <p:spPr>
                <a:xfrm>
                  <a:off x="1803350" y="3175295"/>
                  <a:ext cx="958378" cy="608570"/>
                </a:xfrm>
                <a:prstGeom prst="roundRect">
                  <a:avLst>
                    <a:gd name="adj" fmla="val 10000"/>
                  </a:avLst>
                </a:prstGeom>
              </p:spPr>
              <p:style>
                <a:lnRef idx="1">
                  <a:schemeClr val="accent5"/>
                </a:lnRef>
                <a:fillRef idx="2">
                  <a:schemeClr val="accent5"/>
                </a:fillRef>
                <a:effectRef idx="1">
                  <a:schemeClr val="accent5"/>
                </a:effectRef>
                <a:fontRef idx="minor">
                  <a:schemeClr val="dk1"/>
                </a:fontRef>
              </p:style>
            </p:sp>
            <p:sp>
              <p:nvSpPr>
                <p:cNvPr id="79" name="Rectangle 78"/>
                <p:cNvSpPr/>
                <p:nvPr/>
              </p:nvSpPr>
              <p:spPr>
                <a:xfrm>
                  <a:off x="1821174" y="3193119"/>
                  <a:ext cx="922730" cy="572922"/>
                </a:xfrm>
                <a:prstGeom prst="rect">
                  <a:avLst/>
                </a:prstGeom>
              </p:spPr>
              <p:style>
                <a:lnRef idx="1">
                  <a:schemeClr val="accent5"/>
                </a:lnRef>
                <a:fillRef idx="2">
                  <a:schemeClr val="accent5"/>
                </a:fillRef>
                <a:effectRef idx="1">
                  <a:schemeClr val="accent5"/>
                </a:effectRef>
                <a:fontRef idx="minor">
                  <a:schemeClr val="dk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ar-DZ" sz="1100" kern="1200" dirty="0" smtClean="0"/>
                    <a:t>ا</a:t>
                  </a:r>
                  <a:r>
                    <a:rPr lang="ar-DZ" b="1" kern="1200" dirty="0" smtClean="0">
                      <a:latin typeface="Simplified Arabic" pitchFamily="18" charset="-78"/>
                      <a:cs typeface="Simplified Arabic" pitchFamily="18" charset="-78"/>
                    </a:rPr>
                    <a:t>لمخاطر النظامية</a:t>
                  </a:r>
                  <a:endParaRPr lang="fr-FR" b="1" kern="1200" dirty="0">
                    <a:latin typeface="Simplified Arabic" pitchFamily="18" charset="-78"/>
                    <a:cs typeface="Simplified Arabic" pitchFamily="18" charset="-78"/>
                  </a:endParaRPr>
                </a:p>
              </p:txBody>
            </p:sp>
          </p:grpSp>
        </p:grpSp>
        <p:grpSp>
          <p:nvGrpSpPr>
            <p:cNvPr id="80" name="Groupe 79"/>
            <p:cNvGrpSpPr/>
            <p:nvPr/>
          </p:nvGrpSpPr>
          <p:grpSpPr>
            <a:xfrm>
              <a:off x="1428728" y="4500570"/>
              <a:ext cx="1000132" cy="894322"/>
              <a:chOff x="142844" y="2857496"/>
              <a:chExt cx="2214578" cy="680008"/>
            </a:xfrm>
          </p:grpSpPr>
          <p:sp>
            <p:nvSpPr>
              <p:cNvPr id="81" name="Rectangle à coins arrondis 80"/>
              <p:cNvSpPr/>
              <p:nvPr/>
            </p:nvSpPr>
            <p:spPr>
              <a:xfrm>
                <a:off x="142844" y="2857496"/>
                <a:ext cx="2071702" cy="642942"/>
              </a:xfrm>
              <a:prstGeom prst="roundRect">
                <a:avLst>
                  <a:gd name="adj" fmla="val 10000"/>
                </a:avLst>
              </a:prstGeom>
            </p:spPr>
            <p:style>
              <a:lnRef idx="1">
                <a:schemeClr val="accent5"/>
              </a:lnRef>
              <a:fillRef idx="2">
                <a:schemeClr val="accent5"/>
              </a:fillRef>
              <a:effectRef idx="1">
                <a:schemeClr val="accent5"/>
              </a:effectRef>
              <a:fontRef idx="minor">
                <a:schemeClr val="dk1"/>
              </a:fontRef>
            </p:style>
          </p:sp>
          <p:grpSp>
            <p:nvGrpSpPr>
              <p:cNvPr id="82" name="Groupe 14"/>
              <p:cNvGrpSpPr/>
              <p:nvPr/>
            </p:nvGrpSpPr>
            <p:grpSpPr>
              <a:xfrm>
                <a:off x="285720" y="2928934"/>
                <a:ext cx="2071702" cy="608570"/>
                <a:chOff x="1803350" y="3175295"/>
                <a:chExt cx="958378" cy="608570"/>
              </a:xfrm>
            </p:grpSpPr>
            <p:sp>
              <p:nvSpPr>
                <p:cNvPr id="83" name="Rectangle à coins arrondis 82"/>
                <p:cNvSpPr/>
                <p:nvPr/>
              </p:nvSpPr>
              <p:spPr>
                <a:xfrm>
                  <a:off x="1803350" y="3175295"/>
                  <a:ext cx="958378" cy="608570"/>
                </a:xfrm>
                <a:prstGeom prst="roundRect">
                  <a:avLst>
                    <a:gd name="adj" fmla="val 10000"/>
                  </a:avLst>
                </a:prstGeom>
              </p:spPr>
              <p:style>
                <a:lnRef idx="1">
                  <a:schemeClr val="accent5"/>
                </a:lnRef>
                <a:fillRef idx="2">
                  <a:schemeClr val="accent5"/>
                </a:fillRef>
                <a:effectRef idx="1">
                  <a:schemeClr val="accent5"/>
                </a:effectRef>
                <a:fontRef idx="minor">
                  <a:schemeClr val="dk1"/>
                </a:fontRef>
              </p:style>
            </p:sp>
            <p:sp>
              <p:nvSpPr>
                <p:cNvPr id="84" name="Rectangle 83"/>
                <p:cNvSpPr/>
                <p:nvPr/>
              </p:nvSpPr>
              <p:spPr>
                <a:xfrm>
                  <a:off x="1821174" y="3193119"/>
                  <a:ext cx="922730" cy="572922"/>
                </a:xfrm>
                <a:prstGeom prst="rect">
                  <a:avLst/>
                </a:prstGeom>
              </p:spPr>
              <p:style>
                <a:lnRef idx="1">
                  <a:schemeClr val="accent5"/>
                </a:lnRef>
                <a:fillRef idx="2">
                  <a:schemeClr val="accent5"/>
                </a:fillRef>
                <a:effectRef idx="1">
                  <a:schemeClr val="accent5"/>
                </a:effectRef>
                <a:fontRef idx="minor">
                  <a:schemeClr val="dk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ar-DZ" sz="1100" kern="1200" dirty="0" smtClean="0"/>
                    <a:t>ا</a:t>
                  </a:r>
                  <a:r>
                    <a:rPr lang="ar-DZ" b="1" kern="1200" dirty="0" smtClean="0">
                      <a:latin typeface="Simplified Arabic" pitchFamily="18" charset="-78"/>
                      <a:cs typeface="Simplified Arabic" pitchFamily="18" charset="-78"/>
                    </a:rPr>
                    <a:t>لمخاطر السيولة</a:t>
                  </a:r>
                  <a:endParaRPr lang="fr-FR" b="1" kern="1200" dirty="0">
                    <a:latin typeface="Simplified Arabic" pitchFamily="18" charset="-78"/>
                    <a:cs typeface="Simplified Arabic" pitchFamily="18" charset="-78"/>
                  </a:endParaRPr>
                </a:p>
              </p:txBody>
            </p:sp>
          </p:grpSp>
        </p:grpSp>
        <p:grpSp>
          <p:nvGrpSpPr>
            <p:cNvPr id="88" name="Groupe 87"/>
            <p:cNvGrpSpPr/>
            <p:nvPr/>
          </p:nvGrpSpPr>
          <p:grpSpPr>
            <a:xfrm>
              <a:off x="214282" y="4000504"/>
              <a:ext cx="1000132" cy="894322"/>
              <a:chOff x="142844" y="2857496"/>
              <a:chExt cx="2214578" cy="680008"/>
            </a:xfrm>
          </p:grpSpPr>
          <p:sp>
            <p:nvSpPr>
              <p:cNvPr id="89" name="Rectangle à coins arrondis 88"/>
              <p:cNvSpPr/>
              <p:nvPr/>
            </p:nvSpPr>
            <p:spPr>
              <a:xfrm>
                <a:off x="142844" y="2857496"/>
                <a:ext cx="2071702" cy="642942"/>
              </a:xfrm>
              <a:prstGeom prst="roundRect">
                <a:avLst>
                  <a:gd name="adj" fmla="val 10000"/>
                </a:avLst>
              </a:prstGeom>
            </p:spPr>
            <p:style>
              <a:lnRef idx="1">
                <a:schemeClr val="accent5"/>
              </a:lnRef>
              <a:fillRef idx="2">
                <a:schemeClr val="accent5"/>
              </a:fillRef>
              <a:effectRef idx="1">
                <a:schemeClr val="accent5"/>
              </a:effectRef>
              <a:fontRef idx="minor">
                <a:schemeClr val="dk1"/>
              </a:fontRef>
            </p:style>
          </p:sp>
          <p:grpSp>
            <p:nvGrpSpPr>
              <p:cNvPr id="90" name="Groupe 14"/>
              <p:cNvGrpSpPr/>
              <p:nvPr/>
            </p:nvGrpSpPr>
            <p:grpSpPr>
              <a:xfrm>
                <a:off x="285720" y="2928934"/>
                <a:ext cx="2071702" cy="608570"/>
                <a:chOff x="1803350" y="3175295"/>
                <a:chExt cx="958378" cy="608570"/>
              </a:xfrm>
            </p:grpSpPr>
            <p:sp>
              <p:nvSpPr>
                <p:cNvPr id="91" name="Rectangle à coins arrondis 90"/>
                <p:cNvSpPr/>
                <p:nvPr/>
              </p:nvSpPr>
              <p:spPr>
                <a:xfrm>
                  <a:off x="1803350" y="3175295"/>
                  <a:ext cx="958378" cy="608570"/>
                </a:xfrm>
                <a:prstGeom prst="roundRect">
                  <a:avLst>
                    <a:gd name="adj" fmla="val 10000"/>
                  </a:avLst>
                </a:prstGeom>
              </p:spPr>
              <p:style>
                <a:lnRef idx="1">
                  <a:schemeClr val="accent5"/>
                </a:lnRef>
                <a:fillRef idx="2">
                  <a:schemeClr val="accent5"/>
                </a:fillRef>
                <a:effectRef idx="1">
                  <a:schemeClr val="accent5"/>
                </a:effectRef>
                <a:fontRef idx="minor">
                  <a:schemeClr val="dk1"/>
                </a:fontRef>
              </p:style>
            </p:sp>
            <p:sp>
              <p:nvSpPr>
                <p:cNvPr id="92" name="Rectangle 91"/>
                <p:cNvSpPr/>
                <p:nvPr/>
              </p:nvSpPr>
              <p:spPr>
                <a:xfrm>
                  <a:off x="1821174" y="3193119"/>
                  <a:ext cx="922730" cy="572922"/>
                </a:xfrm>
                <a:prstGeom prst="rect">
                  <a:avLst/>
                </a:prstGeom>
              </p:spPr>
              <p:style>
                <a:lnRef idx="1">
                  <a:schemeClr val="accent5"/>
                </a:lnRef>
                <a:fillRef idx="2">
                  <a:schemeClr val="accent5"/>
                </a:fillRef>
                <a:effectRef idx="1">
                  <a:schemeClr val="accent5"/>
                </a:effectRef>
                <a:fontRef idx="minor">
                  <a:schemeClr val="dk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ar-DZ" sz="1100" kern="1200" dirty="0" smtClean="0"/>
                    <a:t>ا</a:t>
                  </a:r>
                  <a:r>
                    <a:rPr lang="ar-DZ" b="1" kern="1200" dirty="0" smtClean="0">
                      <a:latin typeface="Simplified Arabic" pitchFamily="18" charset="-78"/>
                      <a:cs typeface="Simplified Arabic" pitchFamily="18" charset="-78"/>
                    </a:rPr>
                    <a:t>لمخاطر الائتمان </a:t>
                  </a:r>
                  <a:endParaRPr lang="fr-FR" b="1" kern="1200" dirty="0">
                    <a:latin typeface="Simplified Arabic" pitchFamily="18" charset="-78"/>
                    <a:cs typeface="Simplified Arabic" pitchFamily="18" charset="-78"/>
                  </a:endParaRPr>
                </a:p>
              </p:txBody>
            </p:sp>
          </p:grpSp>
        </p:grpSp>
        <p:grpSp>
          <p:nvGrpSpPr>
            <p:cNvPr id="93" name="Groupe 92"/>
            <p:cNvGrpSpPr/>
            <p:nvPr/>
          </p:nvGrpSpPr>
          <p:grpSpPr>
            <a:xfrm>
              <a:off x="3643306" y="5963678"/>
              <a:ext cx="1000132" cy="894322"/>
              <a:chOff x="142844" y="2857496"/>
              <a:chExt cx="2214578" cy="680008"/>
            </a:xfrm>
          </p:grpSpPr>
          <p:sp>
            <p:nvSpPr>
              <p:cNvPr id="94" name="Rectangle à coins arrondis 93"/>
              <p:cNvSpPr/>
              <p:nvPr/>
            </p:nvSpPr>
            <p:spPr>
              <a:xfrm>
                <a:off x="142844" y="2857496"/>
                <a:ext cx="2071702" cy="642942"/>
              </a:xfrm>
              <a:prstGeom prst="roundRect">
                <a:avLst>
                  <a:gd name="adj" fmla="val 10000"/>
                </a:avLst>
              </a:prstGeom>
            </p:spPr>
            <p:style>
              <a:lnRef idx="1">
                <a:schemeClr val="accent5"/>
              </a:lnRef>
              <a:fillRef idx="2">
                <a:schemeClr val="accent5"/>
              </a:fillRef>
              <a:effectRef idx="1">
                <a:schemeClr val="accent5"/>
              </a:effectRef>
              <a:fontRef idx="minor">
                <a:schemeClr val="dk1"/>
              </a:fontRef>
            </p:style>
          </p:sp>
          <p:grpSp>
            <p:nvGrpSpPr>
              <p:cNvPr id="95" name="Groupe 14"/>
              <p:cNvGrpSpPr/>
              <p:nvPr/>
            </p:nvGrpSpPr>
            <p:grpSpPr>
              <a:xfrm>
                <a:off x="285720" y="2928934"/>
                <a:ext cx="2071702" cy="608570"/>
                <a:chOff x="1803350" y="3175295"/>
                <a:chExt cx="958378" cy="608570"/>
              </a:xfrm>
            </p:grpSpPr>
            <p:sp>
              <p:nvSpPr>
                <p:cNvPr id="96" name="Rectangle à coins arrondis 95"/>
                <p:cNvSpPr/>
                <p:nvPr/>
              </p:nvSpPr>
              <p:spPr>
                <a:xfrm>
                  <a:off x="1803350" y="3175295"/>
                  <a:ext cx="958378" cy="608570"/>
                </a:xfrm>
                <a:prstGeom prst="roundRect">
                  <a:avLst>
                    <a:gd name="adj" fmla="val 10000"/>
                  </a:avLst>
                </a:prstGeom>
              </p:spPr>
              <p:style>
                <a:lnRef idx="1">
                  <a:schemeClr val="accent5"/>
                </a:lnRef>
                <a:fillRef idx="2">
                  <a:schemeClr val="accent5"/>
                </a:fillRef>
                <a:effectRef idx="1">
                  <a:schemeClr val="accent5"/>
                </a:effectRef>
                <a:fontRef idx="minor">
                  <a:schemeClr val="dk1"/>
                </a:fontRef>
              </p:style>
            </p:sp>
            <p:sp>
              <p:nvSpPr>
                <p:cNvPr id="97" name="Rectangle 96"/>
                <p:cNvSpPr/>
                <p:nvPr/>
              </p:nvSpPr>
              <p:spPr>
                <a:xfrm>
                  <a:off x="1821174" y="3193119"/>
                  <a:ext cx="922730" cy="572922"/>
                </a:xfrm>
                <a:prstGeom prst="rect">
                  <a:avLst/>
                </a:prstGeom>
              </p:spPr>
              <p:style>
                <a:lnRef idx="1">
                  <a:schemeClr val="accent5"/>
                </a:lnRef>
                <a:fillRef idx="2">
                  <a:schemeClr val="accent5"/>
                </a:fillRef>
                <a:effectRef idx="1">
                  <a:schemeClr val="accent5"/>
                </a:effectRef>
                <a:fontRef idx="minor">
                  <a:schemeClr val="dk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ar-DZ" sz="1100" kern="1200" dirty="0" smtClean="0"/>
                    <a:t>ا</a:t>
                  </a:r>
                  <a:r>
                    <a:rPr lang="ar-DZ" b="1" kern="1200" dirty="0" smtClean="0">
                      <a:latin typeface="Simplified Arabic" pitchFamily="18" charset="-78"/>
                      <a:cs typeface="Simplified Arabic" pitchFamily="18" charset="-78"/>
                    </a:rPr>
                    <a:t>لمخاطر رأس المال</a:t>
                  </a:r>
                  <a:endParaRPr lang="fr-FR" b="1" kern="1200" dirty="0">
                    <a:latin typeface="Simplified Arabic" pitchFamily="18" charset="-78"/>
                    <a:cs typeface="Simplified Arabic" pitchFamily="18" charset="-78"/>
                  </a:endParaRPr>
                </a:p>
              </p:txBody>
            </p:sp>
          </p:grpSp>
        </p:grpSp>
        <p:grpSp>
          <p:nvGrpSpPr>
            <p:cNvPr id="98" name="Groupe 97"/>
            <p:cNvGrpSpPr/>
            <p:nvPr/>
          </p:nvGrpSpPr>
          <p:grpSpPr>
            <a:xfrm>
              <a:off x="2571736" y="5072074"/>
              <a:ext cx="1000132" cy="894322"/>
              <a:chOff x="142844" y="2857496"/>
              <a:chExt cx="2214578" cy="680008"/>
            </a:xfrm>
          </p:grpSpPr>
          <p:sp>
            <p:nvSpPr>
              <p:cNvPr id="99" name="Rectangle à coins arrondis 98"/>
              <p:cNvSpPr/>
              <p:nvPr/>
            </p:nvSpPr>
            <p:spPr>
              <a:xfrm>
                <a:off x="142844" y="2857496"/>
                <a:ext cx="2071702" cy="642942"/>
              </a:xfrm>
              <a:prstGeom prst="roundRect">
                <a:avLst>
                  <a:gd name="adj" fmla="val 10000"/>
                </a:avLst>
              </a:prstGeom>
            </p:spPr>
            <p:style>
              <a:lnRef idx="1">
                <a:schemeClr val="accent5"/>
              </a:lnRef>
              <a:fillRef idx="2">
                <a:schemeClr val="accent5"/>
              </a:fillRef>
              <a:effectRef idx="1">
                <a:schemeClr val="accent5"/>
              </a:effectRef>
              <a:fontRef idx="minor">
                <a:schemeClr val="dk1"/>
              </a:fontRef>
            </p:style>
          </p:sp>
          <p:grpSp>
            <p:nvGrpSpPr>
              <p:cNvPr id="100" name="Groupe 14"/>
              <p:cNvGrpSpPr/>
              <p:nvPr/>
            </p:nvGrpSpPr>
            <p:grpSpPr>
              <a:xfrm>
                <a:off x="285720" y="2928934"/>
                <a:ext cx="2071702" cy="608570"/>
                <a:chOff x="1803350" y="3175295"/>
                <a:chExt cx="958378" cy="608570"/>
              </a:xfrm>
            </p:grpSpPr>
            <p:sp>
              <p:nvSpPr>
                <p:cNvPr id="101" name="Rectangle à coins arrondis 100"/>
                <p:cNvSpPr/>
                <p:nvPr/>
              </p:nvSpPr>
              <p:spPr>
                <a:xfrm>
                  <a:off x="1803350" y="3175295"/>
                  <a:ext cx="958378" cy="608570"/>
                </a:xfrm>
                <a:prstGeom prst="roundRect">
                  <a:avLst>
                    <a:gd name="adj" fmla="val 10000"/>
                  </a:avLst>
                </a:prstGeom>
              </p:spPr>
              <p:style>
                <a:lnRef idx="1">
                  <a:schemeClr val="accent5"/>
                </a:lnRef>
                <a:fillRef idx="2">
                  <a:schemeClr val="accent5"/>
                </a:fillRef>
                <a:effectRef idx="1">
                  <a:schemeClr val="accent5"/>
                </a:effectRef>
                <a:fontRef idx="minor">
                  <a:schemeClr val="dk1"/>
                </a:fontRef>
              </p:style>
            </p:sp>
            <p:sp>
              <p:nvSpPr>
                <p:cNvPr id="102" name="Rectangle 101"/>
                <p:cNvSpPr/>
                <p:nvPr/>
              </p:nvSpPr>
              <p:spPr>
                <a:xfrm>
                  <a:off x="1821174" y="3193119"/>
                  <a:ext cx="922730" cy="572922"/>
                </a:xfrm>
                <a:prstGeom prst="rect">
                  <a:avLst/>
                </a:prstGeom>
              </p:spPr>
              <p:style>
                <a:lnRef idx="1">
                  <a:schemeClr val="accent5"/>
                </a:lnRef>
                <a:fillRef idx="2">
                  <a:schemeClr val="accent5"/>
                </a:fillRef>
                <a:effectRef idx="1">
                  <a:schemeClr val="accent5"/>
                </a:effectRef>
                <a:fontRef idx="minor">
                  <a:schemeClr val="dk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ar-DZ" sz="1100" kern="1200" dirty="0" smtClean="0"/>
                    <a:t>ا</a:t>
                  </a:r>
                  <a:r>
                    <a:rPr lang="ar-DZ" b="1" kern="1200" dirty="0" smtClean="0">
                      <a:latin typeface="Simplified Arabic" pitchFamily="18" charset="-78"/>
                      <a:cs typeface="Simplified Arabic" pitchFamily="18" charset="-78"/>
                    </a:rPr>
                    <a:t>لمخاطر التشغيل </a:t>
                  </a:r>
                  <a:endParaRPr lang="fr-FR" b="1" kern="1200" dirty="0">
                    <a:latin typeface="Simplified Arabic" pitchFamily="18" charset="-78"/>
                    <a:cs typeface="Simplified Arabic" pitchFamily="18" charset="-78"/>
                  </a:endParaRPr>
                </a:p>
              </p:txBody>
            </p:sp>
          </p:grpSp>
        </p:grpSp>
        <p:grpSp>
          <p:nvGrpSpPr>
            <p:cNvPr id="103" name="Groupe 102"/>
            <p:cNvGrpSpPr/>
            <p:nvPr/>
          </p:nvGrpSpPr>
          <p:grpSpPr>
            <a:xfrm>
              <a:off x="8001024" y="4000504"/>
              <a:ext cx="1000132" cy="894322"/>
              <a:chOff x="142844" y="2857496"/>
              <a:chExt cx="2214578" cy="680008"/>
            </a:xfrm>
          </p:grpSpPr>
          <p:sp>
            <p:nvSpPr>
              <p:cNvPr id="104" name="Rectangle à coins arrondis 103"/>
              <p:cNvSpPr/>
              <p:nvPr/>
            </p:nvSpPr>
            <p:spPr>
              <a:xfrm>
                <a:off x="142844" y="2857496"/>
                <a:ext cx="2071702" cy="642942"/>
              </a:xfrm>
              <a:prstGeom prst="roundRect">
                <a:avLst>
                  <a:gd name="adj" fmla="val 10000"/>
                </a:avLst>
              </a:prstGeom>
            </p:spPr>
            <p:style>
              <a:lnRef idx="1">
                <a:schemeClr val="accent5"/>
              </a:lnRef>
              <a:fillRef idx="2">
                <a:schemeClr val="accent5"/>
              </a:fillRef>
              <a:effectRef idx="1">
                <a:schemeClr val="accent5"/>
              </a:effectRef>
              <a:fontRef idx="minor">
                <a:schemeClr val="dk1"/>
              </a:fontRef>
            </p:style>
          </p:sp>
          <p:grpSp>
            <p:nvGrpSpPr>
              <p:cNvPr id="105" name="Groupe 14"/>
              <p:cNvGrpSpPr/>
              <p:nvPr/>
            </p:nvGrpSpPr>
            <p:grpSpPr>
              <a:xfrm>
                <a:off x="285720" y="2928934"/>
                <a:ext cx="2071702" cy="608570"/>
                <a:chOff x="1803350" y="3175295"/>
                <a:chExt cx="958378" cy="608570"/>
              </a:xfrm>
            </p:grpSpPr>
            <p:sp>
              <p:nvSpPr>
                <p:cNvPr id="106" name="Rectangle à coins arrondis 105"/>
                <p:cNvSpPr/>
                <p:nvPr/>
              </p:nvSpPr>
              <p:spPr>
                <a:xfrm>
                  <a:off x="1803350" y="3175295"/>
                  <a:ext cx="958378" cy="608570"/>
                </a:xfrm>
                <a:prstGeom prst="roundRect">
                  <a:avLst>
                    <a:gd name="adj" fmla="val 10000"/>
                  </a:avLst>
                </a:prstGeom>
              </p:spPr>
              <p:style>
                <a:lnRef idx="1">
                  <a:schemeClr val="accent5"/>
                </a:lnRef>
                <a:fillRef idx="2">
                  <a:schemeClr val="accent5"/>
                </a:fillRef>
                <a:effectRef idx="1">
                  <a:schemeClr val="accent5"/>
                </a:effectRef>
                <a:fontRef idx="minor">
                  <a:schemeClr val="dk1"/>
                </a:fontRef>
              </p:style>
            </p:sp>
            <p:sp>
              <p:nvSpPr>
                <p:cNvPr id="107" name="Rectangle 106"/>
                <p:cNvSpPr/>
                <p:nvPr/>
              </p:nvSpPr>
              <p:spPr>
                <a:xfrm>
                  <a:off x="1821174" y="3193119"/>
                  <a:ext cx="922730" cy="572922"/>
                </a:xfrm>
                <a:prstGeom prst="rect">
                  <a:avLst/>
                </a:prstGeom>
              </p:spPr>
              <p:style>
                <a:lnRef idx="1">
                  <a:schemeClr val="accent5"/>
                </a:lnRef>
                <a:fillRef idx="2">
                  <a:schemeClr val="accent5"/>
                </a:fillRef>
                <a:effectRef idx="1">
                  <a:schemeClr val="accent5"/>
                </a:effectRef>
                <a:fontRef idx="minor">
                  <a:schemeClr val="dk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ar-DZ" sz="1100" kern="1200" dirty="0" smtClean="0"/>
                    <a:t>ا</a:t>
                  </a:r>
                  <a:r>
                    <a:rPr lang="ar-DZ" b="1" kern="1200" dirty="0" smtClean="0">
                      <a:latin typeface="Simplified Arabic" pitchFamily="18" charset="-78"/>
                      <a:cs typeface="Simplified Arabic" pitchFamily="18" charset="-78"/>
                    </a:rPr>
                    <a:t>لمخاطر سعر الفائدة</a:t>
                  </a:r>
                  <a:endParaRPr lang="fr-FR" b="1" kern="1200" dirty="0">
                    <a:latin typeface="Simplified Arabic" pitchFamily="18" charset="-78"/>
                    <a:cs typeface="Simplified Arabic" pitchFamily="18" charset="-78"/>
                  </a:endParaRPr>
                </a:p>
              </p:txBody>
            </p:sp>
          </p:grpSp>
        </p:grpSp>
        <p:grpSp>
          <p:nvGrpSpPr>
            <p:cNvPr id="108" name="Groupe 107"/>
            <p:cNvGrpSpPr/>
            <p:nvPr/>
          </p:nvGrpSpPr>
          <p:grpSpPr>
            <a:xfrm>
              <a:off x="5715008" y="5072074"/>
              <a:ext cx="1000132" cy="894322"/>
              <a:chOff x="142844" y="2857496"/>
              <a:chExt cx="2214578" cy="680008"/>
            </a:xfrm>
          </p:grpSpPr>
          <p:sp>
            <p:nvSpPr>
              <p:cNvPr id="109" name="Rectangle à coins arrondis 108"/>
              <p:cNvSpPr/>
              <p:nvPr/>
            </p:nvSpPr>
            <p:spPr>
              <a:xfrm>
                <a:off x="142844" y="2857496"/>
                <a:ext cx="2071702" cy="642942"/>
              </a:xfrm>
              <a:prstGeom prst="roundRect">
                <a:avLst>
                  <a:gd name="adj" fmla="val 10000"/>
                </a:avLst>
              </a:prstGeom>
            </p:spPr>
            <p:style>
              <a:lnRef idx="1">
                <a:schemeClr val="accent5"/>
              </a:lnRef>
              <a:fillRef idx="2">
                <a:schemeClr val="accent5"/>
              </a:fillRef>
              <a:effectRef idx="1">
                <a:schemeClr val="accent5"/>
              </a:effectRef>
              <a:fontRef idx="minor">
                <a:schemeClr val="dk1"/>
              </a:fontRef>
            </p:style>
          </p:sp>
          <p:grpSp>
            <p:nvGrpSpPr>
              <p:cNvPr id="110" name="Groupe 14"/>
              <p:cNvGrpSpPr/>
              <p:nvPr/>
            </p:nvGrpSpPr>
            <p:grpSpPr>
              <a:xfrm>
                <a:off x="285720" y="2928934"/>
                <a:ext cx="2071702" cy="608570"/>
                <a:chOff x="1803350" y="3175295"/>
                <a:chExt cx="958378" cy="608570"/>
              </a:xfrm>
            </p:grpSpPr>
            <p:sp>
              <p:nvSpPr>
                <p:cNvPr id="111" name="Rectangle à coins arrondis 110"/>
                <p:cNvSpPr/>
                <p:nvPr/>
              </p:nvSpPr>
              <p:spPr>
                <a:xfrm>
                  <a:off x="1803350" y="3175295"/>
                  <a:ext cx="958378" cy="608570"/>
                </a:xfrm>
                <a:prstGeom prst="roundRect">
                  <a:avLst>
                    <a:gd name="adj" fmla="val 10000"/>
                  </a:avLst>
                </a:prstGeom>
              </p:spPr>
              <p:style>
                <a:lnRef idx="1">
                  <a:schemeClr val="accent5"/>
                </a:lnRef>
                <a:fillRef idx="2">
                  <a:schemeClr val="accent5"/>
                </a:fillRef>
                <a:effectRef idx="1">
                  <a:schemeClr val="accent5"/>
                </a:effectRef>
                <a:fontRef idx="minor">
                  <a:schemeClr val="dk1"/>
                </a:fontRef>
              </p:style>
            </p:sp>
            <p:sp>
              <p:nvSpPr>
                <p:cNvPr id="112" name="Rectangle 111"/>
                <p:cNvSpPr/>
                <p:nvPr/>
              </p:nvSpPr>
              <p:spPr>
                <a:xfrm>
                  <a:off x="1821174" y="3193119"/>
                  <a:ext cx="922730" cy="572922"/>
                </a:xfrm>
                <a:prstGeom prst="rect">
                  <a:avLst/>
                </a:prstGeom>
              </p:spPr>
              <p:style>
                <a:lnRef idx="1">
                  <a:schemeClr val="accent5"/>
                </a:lnRef>
                <a:fillRef idx="2">
                  <a:schemeClr val="accent5"/>
                </a:fillRef>
                <a:effectRef idx="1">
                  <a:schemeClr val="accent5"/>
                </a:effectRef>
                <a:fontRef idx="minor">
                  <a:schemeClr val="dk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ar-DZ" sz="1100" kern="1200" dirty="0" smtClean="0"/>
                    <a:t>ا</a:t>
                  </a:r>
                  <a:r>
                    <a:rPr lang="ar-DZ" b="1" kern="1200" dirty="0" smtClean="0">
                      <a:latin typeface="Simplified Arabic" pitchFamily="18" charset="-78"/>
                      <a:cs typeface="Simplified Arabic" pitchFamily="18" charset="-78"/>
                    </a:rPr>
                    <a:t>لمخاطر التضخم و الكساد</a:t>
                  </a:r>
                  <a:endParaRPr lang="fr-FR" b="1" kern="1200" dirty="0">
                    <a:latin typeface="Simplified Arabic" pitchFamily="18" charset="-78"/>
                    <a:cs typeface="Simplified Arabic" pitchFamily="18" charset="-78"/>
                  </a:endParaRPr>
                </a:p>
              </p:txBody>
            </p:sp>
          </p:grpSp>
        </p:grpSp>
        <p:grpSp>
          <p:nvGrpSpPr>
            <p:cNvPr id="113" name="Groupe 112"/>
            <p:cNvGrpSpPr/>
            <p:nvPr/>
          </p:nvGrpSpPr>
          <p:grpSpPr>
            <a:xfrm>
              <a:off x="6858016" y="4500570"/>
              <a:ext cx="1000132" cy="894322"/>
              <a:chOff x="142844" y="2857496"/>
              <a:chExt cx="2214578" cy="680008"/>
            </a:xfrm>
          </p:grpSpPr>
          <p:sp>
            <p:nvSpPr>
              <p:cNvPr id="114" name="Rectangle à coins arrondis 113"/>
              <p:cNvSpPr/>
              <p:nvPr/>
            </p:nvSpPr>
            <p:spPr>
              <a:xfrm>
                <a:off x="142844" y="2857496"/>
                <a:ext cx="2071702" cy="642942"/>
              </a:xfrm>
              <a:prstGeom prst="roundRect">
                <a:avLst>
                  <a:gd name="adj" fmla="val 10000"/>
                </a:avLst>
              </a:prstGeom>
            </p:spPr>
            <p:style>
              <a:lnRef idx="1">
                <a:schemeClr val="accent5"/>
              </a:lnRef>
              <a:fillRef idx="2">
                <a:schemeClr val="accent5"/>
              </a:fillRef>
              <a:effectRef idx="1">
                <a:schemeClr val="accent5"/>
              </a:effectRef>
              <a:fontRef idx="minor">
                <a:schemeClr val="dk1"/>
              </a:fontRef>
            </p:style>
          </p:sp>
          <p:grpSp>
            <p:nvGrpSpPr>
              <p:cNvPr id="115" name="Groupe 14"/>
              <p:cNvGrpSpPr/>
              <p:nvPr/>
            </p:nvGrpSpPr>
            <p:grpSpPr>
              <a:xfrm>
                <a:off x="285720" y="2928934"/>
                <a:ext cx="2071702" cy="608570"/>
                <a:chOff x="1803350" y="3175295"/>
                <a:chExt cx="958378" cy="608570"/>
              </a:xfrm>
            </p:grpSpPr>
            <p:sp>
              <p:nvSpPr>
                <p:cNvPr id="116" name="Rectangle à coins arrondis 115"/>
                <p:cNvSpPr/>
                <p:nvPr/>
              </p:nvSpPr>
              <p:spPr>
                <a:xfrm>
                  <a:off x="1803350" y="3175295"/>
                  <a:ext cx="958378" cy="608570"/>
                </a:xfrm>
                <a:prstGeom prst="roundRect">
                  <a:avLst>
                    <a:gd name="adj" fmla="val 10000"/>
                  </a:avLst>
                </a:prstGeom>
              </p:spPr>
              <p:style>
                <a:lnRef idx="1">
                  <a:schemeClr val="accent5"/>
                </a:lnRef>
                <a:fillRef idx="2">
                  <a:schemeClr val="accent5"/>
                </a:fillRef>
                <a:effectRef idx="1">
                  <a:schemeClr val="accent5"/>
                </a:effectRef>
                <a:fontRef idx="minor">
                  <a:schemeClr val="dk1"/>
                </a:fontRef>
              </p:style>
            </p:sp>
            <p:sp>
              <p:nvSpPr>
                <p:cNvPr id="117" name="Rectangle 116"/>
                <p:cNvSpPr/>
                <p:nvPr/>
              </p:nvSpPr>
              <p:spPr>
                <a:xfrm>
                  <a:off x="1821174" y="3193119"/>
                  <a:ext cx="922730" cy="572922"/>
                </a:xfrm>
                <a:prstGeom prst="rect">
                  <a:avLst/>
                </a:prstGeom>
              </p:spPr>
              <p:style>
                <a:lnRef idx="1">
                  <a:schemeClr val="accent5"/>
                </a:lnRef>
                <a:fillRef idx="2">
                  <a:schemeClr val="accent5"/>
                </a:fillRef>
                <a:effectRef idx="1">
                  <a:schemeClr val="accent5"/>
                </a:effectRef>
                <a:fontRef idx="minor">
                  <a:schemeClr val="dk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ar-DZ" sz="1100" kern="1200" dirty="0" smtClean="0"/>
                    <a:t>ا</a:t>
                  </a:r>
                  <a:r>
                    <a:rPr lang="ar-DZ" b="1" kern="1200" dirty="0" smtClean="0">
                      <a:latin typeface="Simplified Arabic" pitchFamily="18" charset="-78"/>
                      <a:cs typeface="Simplified Arabic" pitchFamily="18" charset="-78"/>
                    </a:rPr>
                    <a:t>لمخاطر أسعار الصرف</a:t>
                  </a:r>
                  <a:endParaRPr lang="fr-FR" b="1" kern="1200" dirty="0">
                    <a:latin typeface="Simplified Arabic" pitchFamily="18" charset="-78"/>
                    <a:cs typeface="Simplified Arabic" pitchFamily="18" charset="-78"/>
                  </a:endParaRPr>
                </a:p>
              </p:txBody>
            </p:sp>
          </p:grpSp>
        </p:grpSp>
        <p:grpSp>
          <p:nvGrpSpPr>
            <p:cNvPr id="118" name="Groupe 117"/>
            <p:cNvGrpSpPr/>
            <p:nvPr/>
          </p:nvGrpSpPr>
          <p:grpSpPr>
            <a:xfrm>
              <a:off x="4786314" y="5963678"/>
              <a:ext cx="1000132" cy="894322"/>
              <a:chOff x="142844" y="2857496"/>
              <a:chExt cx="2214578" cy="680008"/>
            </a:xfrm>
          </p:grpSpPr>
          <p:sp>
            <p:nvSpPr>
              <p:cNvPr id="119" name="Rectangle à coins arrondis 118"/>
              <p:cNvSpPr/>
              <p:nvPr/>
            </p:nvSpPr>
            <p:spPr>
              <a:xfrm>
                <a:off x="142844" y="2857496"/>
                <a:ext cx="2071702" cy="642942"/>
              </a:xfrm>
              <a:prstGeom prst="roundRect">
                <a:avLst>
                  <a:gd name="adj" fmla="val 10000"/>
                </a:avLst>
              </a:prstGeom>
            </p:spPr>
            <p:style>
              <a:lnRef idx="1">
                <a:schemeClr val="accent5"/>
              </a:lnRef>
              <a:fillRef idx="2">
                <a:schemeClr val="accent5"/>
              </a:fillRef>
              <a:effectRef idx="1">
                <a:schemeClr val="accent5"/>
              </a:effectRef>
              <a:fontRef idx="minor">
                <a:schemeClr val="dk1"/>
              </a:fontRef>
            </p:style>
          </p:sp>
          <p:grpSp>
            <p:nvGrpSpPr>
              <p:cNvPr id="120" name="Groupe 14"/>
              <p:cNvGrpSpPr/>
              <p:nvPr/>
            </p:nvGrpSpPr>
            <p:grpSpPr>
              <a:xfrm>
                <a:off x="285720" y="2928934"/>
                <a:ext cx="2071702" cy="608570"/>
                <a:chOff x="1803350" y="3175295"/>
                <a:chExt cx="958378" cy="608570"/>
              </a:xfrm>
            </p:grpSpPr>
            <p:sp>
              <p:nvSpPr>
                <p:cNvPr id="121" name="Rectangle à coins arrondis 120"/>
                <p:cNvSpPr/>
                <p:nvPr/>
              </p:nvSpPr>
              <p:spPr>
                <a:xfrm>
                  <a:off x="1803350" y="3175295"/>
                  <a:ext cx="958378" cy="608570"/>
                </a:xfrm>
                <a:prstGeom prst="roundRect">
                  <a:avLst>
                    <a:gd name="adj" fmla="val 10000"/>
                  </a:avLst>
                </a:prstGeom>
              </p:spPr>
              <p:style>
                <a:lnRef idx="1">
                  <a:schemeClr val="accent5"/>
                </a:lnRef>
                <a:fillRef idx="2">
                  <a:schemeClr val="accent5"/>
                </a:fillRef>
                <a:effectRef idx="1">
                  <a:schemeClr val="accent5"/>
                </a:effectRef>
                <a:fontRef idx="minor">
                  <a:schemeClr val="dk1"/>
                </a:fontRef>
              </p:style>
            </p:sp>
            <p:sp>
              <p:nvSpPr>
                <p:cNvPr id="122" name="Rectangle 121"/>
                <p:cNvSpPr/>
                <p:nvPr/>
              </p:nvSpPr>
              <p:spPr>
                <a:xfrm>
                  <a:off x="1821174" y="3193119"/>
                  <a:ext cx="922730" cy="572922"/>
                </a:xfrm>
                <a:prstGeom prst="rect">
                  <a:avLst/>
                </a:prstGeom>
              </p:spPr>
              <p:style>
                <a:lnRef idx="1">
                  <a:schemeClr val="accent5"/>
                </a:lnRef>
                <a:fillRef idx="2">
                  <a:schemeClr val="accent5"/>
                </a:fillRef>
                <a:effectRef idx="1">
                  <a:schemeClr val="accent5"/>
                </a:effectRef>
                <a:fontRef idx="minor">
                  <a:schemeClr val="dk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ar-DZ" sz="1100" kern="1200" dirty="0" smtClean="0"/>
                    <a:t>ا</a:t>
                  </a:r>
                  <a:r>
                    <a:rPr lang="ar-DZ" b="1" kern="1200" dirty="0" smtClean="0">
                      <a:latin typeface="Simplified Arabic" pitchFamily="18" charset="-78"/>
                      <a:cs typeface="Simplified Arabic" pitchFamily="18" charset="-78"/>
                    </a:rPr>
                    <a:t>لمخاطر أخرى</a:t>
                  </a:r>
                  <a:endParaRPr lang="fr-FR" b="1" kern="1200" dirty="0">
                    <a:latin typeface="Simplified Arabic" pitchFamily="18" charset="-78"/>
                    <a:cs typeface="Simplified Arabic" pitchFamily="18" charset="-78"/>
                  </a:endParaRPr>
                </a:p>
              </p:txBody>
            </p:sp>
          </p:grpSp>
        </p:grpSp>
        <p:cxnSp>
          <p:nvCxnSpPr>
            <p:cNvPr id="124" name="Connecteur droit avec flèche 123"/>
            <p:cNvCxnSpPr/>
            <p:nvPr/>
          </p:nvCxnSpPr>
          <p:spPr>
            <a:xfrm rot="5400000">
              <a:off x="473142" y="3740850"/>
              <a:ext cx="481618" cy="79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0" name="Connecteur droit avec flèche 129"/>
            <p:cNvCxnSpPr/>
            <p:nvPr/>
          </p:nvCxnSpPr>
          <p:spPr>
            <a:xfrm rot="5400000">
              <a:off x="1749405" y="4321181"/>
              <a:ext cx="35719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4" name="Connecteur droit avec flèche 133"/>
            <p:cNvCxnSpPr/>
            <p:nvPr/>
          </p:nvCxnSpPr>
          <p:spPr>
            <a:xfrm rot="5400000">
              <a:off x="2928132" y="4856966"/>
              <a:ext cx="285752"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5" name="Connecteur droit avec flèche 134"/>
            <p:cNvCxnSpPr/>
            <p:nvPr/>
          </p:nvCxnSpPr>
          <p:spPr>
            <a:xfrm rot="5400000">
              <a:off x="3785388" y="5571346"/>
              <a:ext cx="71438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6" name="Connecteur droit avec flèche 135"/>
            <p:cNvCxnSpPr/>
            <p:nvPr/>
          </p:nvCxnSpPr>
          <p:spPr>
            <a:xfrm rot="5400000">
              <a:off x="4892677" y="5607065"/>
              <a:ext cx="642942"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7" name="Connecteur droit avec flèche 136"/>
            <p:cNvCxnSpPr/>
            <p:nvPr/>
          </p:nvCxnSpPr>
          <p:spPr>
            <a:xfrm rot="5400000">
              <a:off x="6107123" y="4892685"/>
              <a:ext cx="214314"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8" name="Connecteur droit avec flèche 137"/>
            <p:cNvCxnSpPr/>
            <p:nvPr/>
          </p:nvCxnSpPr>
          <p:spPr>
            <a:xfrm rot="5400000">
              <a:off x="7214413" y="4285463"/>
              <a:ext cx="285751"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9" name="Connecteur droit avec flèche 138"/>
            <p:cNvCxnSpPr/>
            <p:nvPr/>
          </p:nvCxnSpPr>
          <p:spPr>
            <a:xfrm rot="5400000">
              <a:off x="8224165" y="3775775"/>
              <a:ext cx="409386"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4" name="Connecteur droit 143"/>
            <p:cNvCxnSpPr/>
            <p:nvPr/>
          </p:nvCxnSpPr>
          <p:spPr>
            <a:xfrm rot="10800000" flipV="1">
              <a:off x="5214942" y="3571876"/>
              <a:ext cx="3214710" cy="1714512"/>
            </a:xfrm>
            <a:prstGeom prst="line">
              <a:avLst/>
            </a:prstGeom>
          </p:spPr>
          <p:style>
            <a:lnRef idx="2">
              <a:schemeClr val="dk1"/>
            </a:lnRef>
            <a:fillRef idx="0">
              <a:schemeClr val="dk1"/>
            </a:fillRef>
            <a:effectRef idx="1">
              <a:schemeClr val="dk1"/>
            </a:effectRef>
            <a:fontRef idx="minor">
              <a:schemeClr val="tx1"/>
            </a:fontRef>
          </p:style>
        </p:cxnSp>
        <p:cxnSp>
          <p:nvCxnSpPr>
            <p:cNvPr id="150" name="Connecteur droit 149"/>
            <p:cNvCxnSpPr/>
            <p:nvPr/>
          </p:nvCxnSpPr>
          <p:spPr>
            <a:xfrm>
              <a:off x="714348" y="3500438"/>
              <a:ext cx="3429024" cy="1714512"/>
            </a:xfrm>
            <a:prstGeom prst="line">
              <a:avLst/>
            </a:prstGeom>
          </p:spPr>
          <p:style>
            <a:lnRef idx="2">
              <a:schemeClr val="dk1"/>
            </a:lnRef>
            <a:fillRef idx="0">
              <a:schemeClr val="dk1"/>
            </a:fillRef>
            <a:effectRef idx="1">
              <a:schemeClr val="dk1"/>
            </a:effectRef>
            <a:fontRef idx="minor">
              <a:schemeClr val="tx1"/>
            </a:fontRef>
          </p:style>
        </p:cxnSp>
      </p:gr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imd\Desktop\IMG_20120101_043600.jpg"/>
          <p:cNvPicPr>
            <a:picLocks noChangeAspect="1" noChangeArrowheads="1"/>
          </p:cNvPicPr>
          <p:nvPr/>
        </p:nvPicPr>
        <p:blipFill>
          <a:blip r:embed="rId3"/>
          <a:srcRect/>
          <a:stretch>
            <a:fillRect/>
          </a:stretch>
        </p:blipFill>
        <p:spPr bwMode="auto">
          <a:xfrm>
            <a:off x="42863" y="71439"/>
            <a:ext cx="2171683" cy="6715147"/>
          </a:xfrm>
          <a:prstGeom prst="rect">
            <a:avLst/>
          </a:prstGeom>
          <a:ln>
            <a:noFill/>
          </a:ln>
          <a:effectLst>
            <a:softEdge rad="112500"/>
          </a:effectLst>
        </p:spPr>
      </p:pic>
      <p:cxnSp>
        <p:nvCxnSpPr>
          <p:cNvPr id="6" name="Connecteur droit 5"/>
          <p:cNvCxnSpPr/>
          <p:nvPr/>
        </p:nvCxnSpPr>
        <p:spPr>
          <a:xfrm rot="10800000">
            <a:off x="6143636" y="5857892"/>
            <a:ext cx="3000364" cy="1588"/>
          </a:xfrm>
          <a:prstGeom prst="line">
            <a:avLst/>
          </a:prstGeom>
        </p:spPr>
        <p:style>
          <a:lnRef idx="2">
            <a:schemeClr val="accent2"/>
          </a:lnRef>
          <a:fillRef idx="0">
            <a:schemeClr val="accent2"/>
          </a:fillRef>
          <a:effectRef idx="1">
            <a:schemeClr val="accent2"/>
          </a:effectRef>
          <a:fontRef idx="minor">
            <a:schemeClr val="tx1"/>
          </a:fontRef>
        </p:style>
      </p:cxnSp>
      <p:sp>
        <p:nvSpPr>
          <p:cNvPr id="7" name="Rectangle 6"/>
          <p:cNvSpPr/>
          <p:nvPr/>
        </p:nvSpPr>
        <p:spPr>
          <a:xfrm>
            <a:off x="2143108" y="5643578"/>
            <a:ext cx="7000892" cy="1200329"/>
          </a:xfrm>
          <a:prstGeom prst="rect">
            <a:avLst/>
          </a:prstGeom>
        </p:spPr>
        <p:txBody>
          <a:bodyPr wrap="square">
            <a:spAutoFit/>
          </a:bodyPr>
          <a:lstStyle/>
          <a:p>
            <a:pPr algn="r" rtl="1"/>
            <a:r>
              <a:rPr lang="ar-DZ" dirty="0" smtClean="0"/>
              <a:t/>
            </a:r>
            <a:br>
              <a:rPr lang="ar-DZ" dirty="0" smtClean="0"/>
            </a:br>
            <a:r>
              <a:rPr lang="ar-DZ" sz="1400" dirty="0" smtClean="0"/>
              <a:t>1. </a:t>
            </a:r>
            <a:r>
              <a:rPr lang="ar-DZ" dirty="0" smtClean="0">
                <a:latin typeface="Simplified Arabic" pitchFamily="18" charset="-78"/>
                <a:cs typeface="Simplified Arabic" pitchFamily="18" charset="-78"/>
              </a:rPr>
              <a:t>صادق راشد </a:t>
            </a:r>
            <a:r>
              <a:rPr lang="ar-DZ" dirty="0" err="1" smtClean="0">
                <a:latin typeface="Simplified Arabic" pitchFamily="18" charset="-78"/>
                <a:cs typeface="Simplified Arabic" pitchFamily="18" charset="-78"/>
              </a:rPr>
              <a:t>الشمري</a:t>
            </a:r>
            <a:r>
              <a:rPr lang="ar-DZ" dirty="0" smtClean="0">
                <a:latin typeface="Simplified Arabic" pitchFamily="18" charset="-78"/>
                <a:cs typeface="Simplified Arabic" pitchFamily="18" charset="-78"/>
              </a:rPr>
              <a:t> ،</a:t>
            </a:r>
            <a:r>
              <a:rPr lang="ar-DZ" b="1" dirty="0" smtClean="0">
                <a:latin typeface="Simplified Arabic" pitchFamily="18" charset="-78"/>
                <a:cs typeface="Simplified Arabic" pitchFamily="18" charset="-78"/>
              </a:rPr>
              <a:t>إستراتيجية إدارة المخاطر المصرفية وأثرها ،في الأداء المالي للمصارف التجارية</a:t>
            </a:r>
            <a:r>
              <a:rPr lang="ar-DZ" dirty="0" smtClean="0">
                <a:latin typeface="Simplified Arabic" pitchFamily="18" charset="-78"/>
                <a:cs typeface="Simplified Arabic" pitchFamily="18" charset="-78"/>
              </a:rPr>
              <a:t> ،دار </a:t>
            </a:r>
            <a:r>
              <a:rPr lang="ar-DZ" dirty="0" err="1" smtClean="0">
                <a:latin typeface="Simplified Arabic" pitchFamily="18" charset="-78"/>
                <a:cs typeface="Simplified Arabic" pitchFamily="18" charset="-78"/>
              </a:rPr>
              <a:t>يازوري</a:t>
            </a:r>
            <a:r>
              <a:rPr lang="ar-DZ" dirty="0" smtClean="0">
                <a:latin typeface="Simplified Arabic" pitchFamily="18" charset="-78"/>
                <a:cs typeface="Simplified Arabic" pitchFamily="18" charset="-78"/>
              </a:rPr>
              <a:t> العلمية ،الأردن 2113، ص71.</a:t>
            </a:r>
            <a:r>
              <a:rPr lang="ar-DZ" dirty="0" smtClean="0"/>
              <a:t/>
            </a:r>
            <a:br>
              <a:rPr lang="ar-DZ" dirty="0" smtClean="0"/>
            </a:br>
            <a:endParaRPr lang="fr-FR" dirty="0"/>
          </a:p>
        </p:txBody>
      </p:sp>
      <p:sp>
        <p:nvSpPr>
          <p:cNvPr id="10" name="Rectangle à coins arrondis 9"/>
          <p:cNvSpPr/>
          <p:nvPr/>
        </p:nvSpPr>
        <p:spPr>
          <a:xfrm>
            <a:off x="3714744" y="214290"/>
            <a:ext cx="3214710" cy="7143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ar-DZ" sz="3200" b="1" dirty="0" smtClean="0">
                <a:solidFill>
                  <a:schemeClr val="bg1"/>
                </a:solidFill>
                <a:latin typeface="Simplified Arabic" pitchFamily="18" charset="-78"/>
                <a:cs typeface="Simplified Arabic" pitchFamily="18" charset="-78"/>
              </a:rPr>
              <a:t>المخاطر النظامية</a:t>
            </a:r>
            <a:endParaRPr lang="fr-FR" sz="3200" dirty="0"/>
          </a:p>
        </p:txBody>
      </p:sp>
      <p:sp>
        <p:nvSpPr>
          <p:cNvPr id="11" name="Rectangle à coins arrondis 10"/>
          <p:cNvSpPr/>
          <p:nvPr/>
        </p:nvSpPr>
        <p:spPr>
          <a:xfrm>
            <a:off x="2285984" y="1214422"/>
            <a:ext cx="6643734" cy="192882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rtl="1"/>
            <a:r>
              <a:rPr lang="ar-DZ" b="1" dirty="0" smtClean="0">
                <a:solidFill>
                  <a:schemeClr val="bg1"/>
                </a:solidFill>
                <a:effectLst>
                  <a:outerShdw blurRad="38100" dist="38100" dir="2700000" algn="tl">
                    <a:srgbClr val="000000">
                      <a:alpha val="43137"/>
                    </a:srgbClr>
                  </a:outerShdw>
                </a:effectLst>
                <a:latin typeface="Simplified Arabic" pitchFamily="18" charset="-78"/>
                <a:cs typeface="Simplified Arabic" pitchFamily="18" charset="-78"/>
              </a:rPr>
              <a:t>المخاطر النظامية: </a:t>
            </a:r>
            <a:r>
              <a:rPr lang="ar-DZ" dirty="0" smtClean="0">
                <a:solidFill>
                  <a:schemeClr val="bg1"/>
                </a:solidFill>
                <a:effectLst>
                  <a:outerShdw blurRad="38100" dist="38100" dir="2700000" algn="tl">
                    <a:srgbClr val="000000">
                      <a:alpha val="43137"/>
                    </a:srgbClr>
                  </a:outerShdw>
                </a:effectLst>
                <a:latin typeface="Simplified Arabic" pitchFamily="18" charset="-78"/>
                <a:cs typeface="Simplified Arabic" pitchFamily="18" charset="-78"/>
              </a:rPr>
              <a:t>هي</a:t>
            </a:r>
            <a:r>
              <a:rPr lang="ar-DZ" dirty="0" smtClean="0">
                <a:effectLst>
                  <a:outerShdw blurRad="38100" dist="38100" dir="2700000" algn="tl">
                    <a:srgbClr val="000000">
                      <a:alpha val="43137"/>
                    </a:srgbClr>
                  </a:outerShdw>
                </a:effectLst>
                <a:latin typeface="Simplified Arabic" pitchFamily="18" charset="-78"/>
                <a:cs typeface="Simplified Arabic" pitchFamily="18" charset="-78"/>
              </a:rPr>
              <a:t> المخـــاطر التـــي تتعـــرض لهـــا كافـــة القطاعـــات الاقتصادية نتيجـــة للتغيـــر الظـــروف الاقتصادية والسياسية العامة وهذه المخـاطر تسـمى بمخـاطر السـوق ولا يمكـن تجنبهـا بـالتنويع فـالتنوع الاستثماري يمكـن أن يخفــف منهــا لكنــه لا يمثــل حــلا جــذريا لمواجهتهــا حيــث لا يمكــن الــتخلص مــن هــذه المخــاطر أو تجنبهــا بالكامل مهما زادت درجة تنوع الاستثمارات وتتبع لها المخاطر الآتية:</a:t>
            </a:r>
            <a:endParaRPr lang="fr-FR" dirty="0">
              <a:effectLst>
                <a:outerShdw blurRad="38100" dist="38100" dir="2700000" algn="tl">
                  <a:srgbClr val="000000">
                    <a:alpha val="43137"/>
                  </a:srgbClr>
                </a:outerShdw>
              </a:effectLst>
            </a:endParaRPr>
          </a:p>
        </p:txBody>
      </p:sp>
      <p:grpSp>
        <p:nvGrpSpPr>
          <p:cNvPr id="21" name="Groupe 20"/>
          <p:cNvGrpSpPr/>
          <p:nvPr/>
        </p:nvGrpSpPr>
        <p:grpSpPr>
          <a:xfrm>
            <a:off x="2285984" y="3357562"/>
            <a:ext cx="6643734" cy="2500330"/>
            <a:chOff x="2285984" y="3429000"/>
            <a:chExt cx="6643734" cy="2500330"/>
          </a:xfrm>
        </p:grpSpPr>
        <p:sp>
          <p:nvSpPr>
            <p:cNvPr id="14" name="Nuage 13"/>
            <p:cNvSpPr/>
            <p:nvPr/>
          </p:nvSpPr>
          <p:spPr>
            <a:xfrm>
              <a:off x="2285984" y="3500438"/>
              <a:ext cx="4286280" cy="2428892"/>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ar-DZ" dirty="0" smtClean="0">
                  <a:effectLst>
                    <a:outerShdw blurRad="38100" dist="38100" dir="2700000" algn="tl">
                      <a:srgbClr val="000000">
                        <a:alpha val="43137"/>
                      </a:srgbClr>
                    </a:outerShdw>
                  </a:effectLst>
                  <a:latin typeface="Simplified Arabic" pitchFamily="18" charset="-78"/>
                  <a:cs typeface="Simplified Arabic" pitchFamily="18" charset="-78"/>
                </a:rPr>
                <a:t>وهـي المخـاطر الناتجـة عـن تعـرض البنـك للخسـائر نتيجـة تحركــات معاكســة في أسعار الفوائد في السوق والتي قد يكون لها الأثر على عائداته والقيمة الاقتصادية لأصوله.</a:t>
              </a:r>
              <a:endParaRPr lang="fr-FR" dirty="0">
                <a:effectLst>
                  <a:outerShdw blurRad="38100" dist="38100" dir="2700000" algn="tl">
                    <a:srgbClr val="000000">
                      <a:alpha val="43137"/>
                    </a:srgbClr>
                  </a:outerShdw>
                </a:effectLst>
              </a:endParaRPr>
            </a:p>
          </p:txBody>
        </p:sp>
        <p:sp>
          <p:nvSpPr>
            <p:cNvPr id="16" name="Rectangle à coins arrondis 15"/>
            <p:cNvSpPr/>
            <p:nvPr/>
          </p:nvSpPr>
          <p:spPr>
            <a:xfrm>
              <a:off x="7286644" y="3429000"/>
              <a:ext cx="1643074" cy="78581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lvl="0" algn="ctr" defTabSz="488950" rtl="1">
                <a:lnSpc>
                  <a:spcPct val="90000"/>
                </a:lnSpc>
                <a:spcBef>
                  <a:spcPct val="0"/>
                </a:spcBef>
                <a:spcAft>
                  <a:spcPct val="35000"/>
                </a:spcAft>
              </a:pPr>
              <a:r>
                <a:rPr lang="ar-DZ" sz="1100" dirty="0" smtClean="0"/>
                <a:t>ا</a:t>
              </a:r>
              <a:r>
                <a:rPr lang="ar-DZ" b="1" dirty="0" smtClean="0">
                  <a:latin typeface="Simplified Arabic" pitchFamily="18" charset="-78"/>
                  <a:cs typeface="Simplified Arabic" pitchFamily="18" charset="-78"/>
                </a:rPr>
                <a:t>لمخاطر سعر  الفائدة </a:t>
              </a:r>
              <a:r>
                <a:rPr lang="ar-DZ" b="1" dirty="0" smtClean="0">
                  <a:solidFill>
                    <a:srgbClr val="C00000"/>
                  </a:solidFill>
                  <a:latin typeface="Simplified Arabic" pitchFamily="18" charset="-78"/>
                  <a:cs typeface="Simplified Arabic" pitchFamily="18" charset="-78"/>
                </a:rPr>
                <a:t>(1)</a:t>
              </a:r>
              <a:endParaRPr lang="fr-FR" b="1" dirty="0">
                <a:solidFill>
                  <a:srgbClr val="C00000"/>
                </a:solidFill>
                <a:latin typeface="Simplified Arabic" pitchFamily="18" charset="-78"/>
                <a:cs typeface="Simplified Arabic" pitchFamily="18" charset="-78"/>
              </a:endParaRPr>
            </a:p>
          </p:txBody>
        </p:sp>
        <p:sp>
          <p:nvSpPr>
            <p:cNvPr id="17" name="Ellipse 16"/>
            <p:cNvSpPr/>
            <p:nvPr/>
          </p:nvSpPr>
          <p:spPr>
            <a:xfrm>
              <a:off x="6429388" y="3714752"/>
              <a:ext cx="285752" cy="428628"/>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sp>
          <p:nvSpPr>
            <p:cNvPr id="18" name="Ellipse 17"/>
            <p:cNvSpPr/>
            <p:nvPr/>
          </p:nvSpPr>
          <p:spPr>
            <a:xfrm>
              <a:off x="6786578" y="3571876"/>
              <a:ext cx="142876" cy="285752"/>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sp>
          <p:nvSpPr>
            <p:cNvPr id="19" name="Ellipse 18"/>
            <p:cNvSpPr/>
            <p:nvPr/>
          </p:nvSpPr>
          <p:spPr>
            <a:xfrm>
              <a:off x="7072330" y="3571876"/>
              <a:ext cx="71438" cy="214314"/>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gr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echnique">
  <a:themeElements>
    <a:clrScheme name="Technique">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que">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que">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4820</TotalTime>
  <Words>1245</Words>
  <Application>Microsoft Office PowerPoint</Application>
  <PresentationFormat>Affichage à l'écran (4:3)</PresentationFormat>
  <Paragraphs>120</Paragraphs>
  <Slides>22</Slides>
  <Notes>6</Notes>
  <HiddenSlides>0</HiddenSlides>
  <MMClips>0</MMClips>
  <ScaleCrop>false</ScaleCrop>
  <HeadingPairs>
    <vt:vector size="4" baseType="variant">
      <vt:variant>
        <vt:lpstr>Thème</vt:lpstr>
      </vt:variant>
      <vt:variant>
        <vt:i4>1</vt:i4>
      </vt:variant>
      <vt:variant>
        <vt:lpstr>Titres des diapositives</vt:lpstr>
      </vt:variant>
      <vt:variant>
        <vt:i4>22</vt:i4>
      </vt:variant>
    </vt:vector>
  </HeadingPairs>
  <TitlesOfParts>
    <vt:vector size="23" baseType="lpstr">
      <vt:lpstr>Technique</vt:lpstr>
      <vt:lpstr>Diapositive 1</vt:lpstr>
      <vt:lpstr>تحت إشراف الأستاذة: نصبة مسعودة   </vt:lpstr>
      <vt:lpstr>Diapositive 3</vt:lpstr>
      <vt:lpstr> المقـــــــدمــــــة </vt:lpstr>
      <vt:lpstr>Diapositive 5</vt:lpstr>
      <vt:lpstr> </vt:lpstr>
      <vt:lpstr> </vt:lpstr>
      <vt:lpstr>Diapositive 8</vt:lpstr>
      <vt:lpstr>Diapositive 9</vt:lpstr>
      <vt:lpstr>Diapositive 10</vt:lpstr>
      <vt:lpstr>Diapositive 11</vt:lpstr>
      <vt:lpstr>Diapositive 12</vt:lpstr>
      <vt:lpstr>Diapositive 13</vt:lpstr>
      <vt:lpstr>   -1حماد طارق عبد العال ، مرجع سبق ذكره، ص18.   </vt:lpstr>
      <vt:lpstr>Diapositive 15</vt:lpstr>
      <vt:lpstr>Diapositive 16</vt:lpstr>
      <vt:lpstr>Diapositive 17</vt:lpstr>
      <vt:lpstr>Diapositive 18</vt:lpstr>
      <vt:lpstr>  </vt:lpstr>
      <vt:lpstr>Diapositive 20</vt:lpstr>
      <vt:lpstr> الخاتمــــــــــــــــــــــة </vt:lpstr>
      <vt:lpstr>Diapositive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Nani Nounou</dc:creator>
  <cp:lastModifiedBy>imd</cp:lastModifiedBy>
  <cp:revision>851</cp:revision>
  <dcterms:created xsi:type="dcterms:W3CDTF">2013-05-27T18:13:50Z</dcterms:created>
  <dcterms:modified xsi:type="dcterms:W3CDTF">2020-02-29T17:19:03Z</dcterms:modified>
</cp:coreProperties>
</file>