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8" r:id="rId2"/>
    <p:sldId id="345" r:id="rId3"/>
    <p:sldId id="395" r:id="rId4"/>
    <p:sldId id="396" r:id="rId5"/>
    <p:sldId id="397" r:id="rId6"/>
    <p:sldId id="403" r:id="rId7"/>
    <p:sldId id="398" r:id="rId8"/>
    <p:sldId id="347" r:id="rId9"/>
    <p:sldId id="337" r:id="rId10"/>
    <p:sldId id="399" r:id="rId11"/>
    <p:sldId id="404" r:id="rId12"/>
    <p:sldId id="400" r:id="rId13"/>
    <p:sldId id="401" r:id="rId14"/>
    <p:sldId id="402" r:id="rId15"/>
    <p:sldId id="405" r:id="rId16"/>
    <p:sldId id="406" r:id="rId17"/>
    <p:sldId id="407" r:id="rId18"/>
    <p:sldId id="408"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Section par défaut" id="{B1F0E278-12A8-4A40-A367-3900D05F7AEC}">
          <p14:sldIdLst>
            <p14:sldId id="258"/>
            <p14:sldId id="256"/>
            <p14:sldId id="289"/>
            <p14:sldId id="257"/>
            <p14:sldId id="284"/>
            <p14:sldId id="285"/>
            <p14:sldId id="287"/>
            <p14:sldId id="288"/>
            <p14:sldId id="273"/>
            <p14:sldId id="274"/>
            <p14:sldId id="275"/>
            <p14:sldId id="261"/>
            <p14:sldId id="263"/>
            <p14:sldId id="283"/>
            <p14:sldId id="262"/>
            <p14:sldId id="264"/>
            <p14:sldId id="265"/>
            <p14:sldId id="266"/>
            <p14:sldId id="267"/>
            <p14:sldId id="268"/>
            <p14:sldId id="290"/>
            <p14:sldId id="291"/>
            <p14:sldId id="292"/>
            <p14:sldId id="293"/>
            <p14:sldId id="294"/>
            <p14:sldId id="295"/>
            <p14:sldId id="300"/>
            <p14:sldId id="304"/>
            <p14:sldId id="299"/>
            <p14:sldId id="296"/>
            <p14:sldId id="297"/>
            <p14:sldId id="301"/>
            <p14:sldId id="302"/>
            <p14:sldId id="303"/>
            <p14:sldId id="298"/>
            <p14:sldId id="305"/>
            <p14:sldId id="306"/>
            <p14:sldId id="308"/>
            <p14:sldId id="309"/>
            <p14:sldId id="31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1" autoAdjust="0"/>
    <p:restoredTop sz="94622" autoAdjust="0"/>
  </p:normalViewPr>
  <p:slideViewPr>
    <p:cSldViewPr>
      <p:cViewPr>
        <p:scale>
          <a:sx n="70" d="100"/>
          <a:sy n="70" d="100"/>
        </p:scale>
        <p:origin x="-87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3D1A26B4-2F1F-4CB6-BC6C-F074135FC970}" type="datetimeFigureOut">
              <a:rPr lang="fr-FR" smtClean="0"/>
              <a:pPr/>
              <a:t>23/06/2019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739539A-80A8-4FAE-BBDA-3328826FF00D}" type="slidenum">
              <a:rPr lang="fr-FR" smtClean="0"/>
              <a:pPr/>
              <a:t>‹N°›</a:t>
            </a:fld>
            <a:endParaRPr lang="fr-F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fr-FR" smtClean="0"/>
              <a:t>Modifiez le style du titre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D1A26B4-2F1F-4CB6-BC6C-F074135FC970}" type="datetimeFigureOut">
              <a:rPr lang="fr-FR" smtClean="0"/>
              <a:pPr/>
              <a:t>23/06/2019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739539A-80A8-4FAE-BBDA-3328826FF00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D1A26B4-2F1F-4CB6-BC6C-F074135FC970}" type="datetimeFigureOut">
              <a:rPr lang="fr-FR" smtClean="0"/>
              <a:pPr/>
              <a:t>23/06/2019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739539A-80A8-4FAE-BBDA-3328826FF00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D1A26B4-2F1F-4CB6-BC6C-F074135FC970}" type="datetimeFigureOut">
              <a:rPr lang="fr-FR" smtClean="0"/>
              <a:pPr/>
              <a:t>23/06/2019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739539A-80A8-4FAE-BBDA-3328826FF00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95" name="Title 94"/>
          <p:cNvSpPr>
            <a:spLocks noGrp="1"/>
          </p:cNvSpPr>
          <p:nvPr>
            <p:ph type="title"/>
          </p:nvPr>
        </p:nvSpPr>
        <p:spPr>
          <a:xfrm>
            <a:off x="457200" y="4463568"/>
            <a:ext cx="8305800" cy="1143000"/>
          </a:xfrm>
        </p:spPr>
        <p:txBody>
          <a:bodyPr/>
          <a:lstStyle/>
          <a:p>
            <a:r>
              <a:rPr lang="fr-FR" smtClean="0"/>
              <a:t>Modifiez le style du titre</a:t>
            </a:r>
            <a:endParaRPr lang="en-US"/>
          </a:p>
        </p:txBody>
      </p:sp>
      <p:sp>
        <p:nvSpPr>
          <p:cNvPr id="2" name="Date Placeholder 1"/>
          <p:cNvSpPr>
            <a:spLocks noGrp="1"/>
          </p:cNvSpPr>
          <p:nvPr>
            <p:ph type="dt" sz="half" idx="10"/>
          </p:nvPr>
        </p:nvSpPr>
        <p:spPr/>
        <p:txBody>
          <a:bodyPr/>
          <a:lstStyle/>
          <a:p>
            <a:fld id="{3D1A26B4-2F1F-4CB6-BC6C-F074135FC970}" type="datetimeFigureOut">
              <a:rPr lang="fr-FR" smtClean="0"/>
              <a:pPr/>
              <a:t>23/06/2019</a:t>
            </a:fld>
            <a:endParaRPr lang="fr-FR"/>
          </a:p>
        </p:txBody>
      </p:sp>
      <p:sp>
        <p:nvSpPr>
          <p:cNvPr id="91" name="Footer Placeholder 90"/>
          <p:cNvSpPr>
            <a:spLocks noGrp="1"/>
          </p:cNvSpPr>
          <p:nvPr>
            <p:ph type="ftr" sz="quarter" idx="11"/>
          </p:nvPr>
        </p:nvSpPr>
        <p:spPr/>
        <p:txBody>
          <a:bodyPr/>
          <a:lstStyle/>
          <a:p>
            <a:endParaRPr lang="fr-FR"/>
          </a:p>
        </p:txBody>
      </p:sp>
      <p:sp>
        <p:nvSpPr>
          <p:cNvPr id="92" name="Slide Number Placeholder 91"/>
          <p:cNvSpPr>
            <a:spLocks noGrp="1"/>
          </p:cNvSpPr>
          <p:nvPr>
            <p:ph type="sldNum" sz="quarter" idx="12"/>
          </p:nvPr>
        </p:nvSpPr>
        <p:spPr/>
        <p:txBody>
          <a:bodyPr/>
          <a:lstStyle/>
          <a:p>
            <a:fld id="{2739539A-80A8-4FAE-BBDA-3328826FF00D}"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3D1A26B4-2F1F-4CB6-BC6C-F074135FC970}" type="datetimeFigureOut">
              <a:rPr lang="fr-FR" smtClean="0"/>
              <a:pPr/>
              <a:t>23/06/2019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739539A-80A8-4FAE-BBDA-3328826FF00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3D1A26B4-2F1F-4CB6-BC6C-F074135FC970}" type="datetimeFigureOut">
              <a:rPr lang="fr-FR" smtClean="0"/>
              <a:pPr/>
              <a:t>23/06/2019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739539A-80A8-4FAE-BBDA-3328826FF00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3D1A26B4-2F1F-4CB6-BC6C-F074135FC970}" type="datetimeFigureOut">
              <a:rPr lang="fr-FR" smtClean="0"/>
              <a:pPr/>
              <a:t>23/06/2019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739539A-80A8-4FAE-BBDA-3328826FF00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A26B4-2F1F-4CB6-BC6C-F074135FC970}" type="datetimeFigureOut">
              <a:rPr lang="fr-FR" smtClean="0"/>
              <a:pPr/>
              <a:t>23/06/2019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739539A-80A8-4FAE-BBDA-3328826FF00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D1A26B4-2F1F-4CB6-BC6C-F074135FC970}" type="datetimeFigureOut">
              <a:rPr lang="fr-FR" smtClean="0"/>
              <a:pPr/>
              <a:t>23/06/2019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739539A-80A8-4FAE-BBDA-3328826FF00D}" type="slidenum">
              <a:rPr lang="fr-FR" smtClean="0"/>
              <a:pPr/>
              <a:t>‹N°›</a:t>
            </a:fld>
            <a:endParaRPr lang="fr-F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fr-FR" smtClean="0"/>
              <a:t>Modifiez le style du titre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5" name="Date Placeholder 4"/>
          <p:cNvSpPr>
            <a:spLocks noGrp="1"/>
          </p:cNvSpPr>
          <p:nvPr>
            <p:ph type="dt" sz="half" idx="10"/>
          </p:nvPr>
        </p:nvSpPr>
        <p:spPr/>
        <p:txBody>
          <a:bodyPr/>
          <a:lstStyle/>
          <a:p>
            <a:fld id="{3D1A26B4-2F1F-4CB6-BC6C-F074135FC970}" type="datetimeFigureOut">
              <a:rPr lang="fr-FR" smtClean="0"/>
              <a:pPr/>
              <a:t>23/06/2019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739539A-80A8-4FAE-BBDA-3328826FF00D}" type="slidenum">
              <a:rPr lang="fr-FR" smtClean="0"/>
              <a:pPr/>
              <a:t>‹N°›</a:t>
            </a:fld>
            <a:endParaRPr lang="fr-F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fr-FR" smtClean="0"/>
              <a:t>Modifiez le style du titre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3D1A26B4-2F1F-4CB6-BC6C-F074135FC970}" type="datetimeFigureOut">
              <a:rPr lang="fr-FR" smtClean="0"/>
              <a:pPr/>
              <a:t>23/06/2019</a:t>
            </a:fld>
            <a:endParaRPr lang="fr-F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fr-F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2739539A-80A8-4FAE-BBDA-3328826FF00D}"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420888"/>
            <a:ext cx="4105596" cy="1938992"/>
          </a:xfrm>
          <a:prstGeom prst="rect">
            <a:avLst/>
          </a:prstGeom>
        </p:spPr>
        <p:txBody>
          <a:bodyPr wrap="square">
            <a:spAutoFit/>
          </a:bodyPr>
          <a:lstStyle/>
          <a:p>
            <a:r>
              <a:rPr lang="fr-FR" sz="6000" b="1" dirty="0" smtClean="0"/>
              <a:t>Isolation </a:t>
            </a:r>
          </a:p>
          <a:p>
            <a:r>
              <a:rPr lang="fr-FR" sz="6000" b="1" dirty="0" smtClean="0"/>
              <a:t>Thermique</a:t>
            </a:r>
            <a:endParaRPr lang="fr-FR" sz="8000" b="1" dirty="0" smtClean="0"/>
          </a:p>
        </p:txBody>
      </p:sp>
    </p:spTree>
    <p:extLst>
      <p:ext uri="{BB962C8B-B14F-4D97-AF65-F5344CB8AC3E}">
        <p14:creationId xmlns:p14="http://schemas.microsoft.com/office/powerpoint/2010/main" xmlns="" val="2342964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Matériaux isolants</a:t>
            </a:r>
            <a:endParaRPr lang="fr-FR" dirty="0"/>
          </a:p>
        </p:txBody>
      </p:sp>
      <p:sp>
        <p:nvSpPr>
          <p:cNvPr id="3" name="Espace réservé du contenu 2"/>
          <p:cNvSpPr>
            <a:spLocks noGrp="1"/>
          </p:cNvSpPr>
          <p:nvPr>
            <p:ph idx="1"/>
          </p:nvPr>
        </p:nvSpPr>
        <p:spPr>
          <a:xfrm>
            <a:off x="457200" y="1600200"/>
            <a:ext cx="7615262" cy="4543443"/>
          </a:xfrm>
        </p:spPr>
        <p:txBody>
          <a:bodyPr>
            <a:normAutofit fontScale="92500" lnSpcReduction="10000"/>
          </a:bodyPr>
          <a:lstStyle/>
          <a:p>
            <a:r>
              <a:rPr lang="fr-FR" dirty="0" smtClean="0"/>
              <a:t>En climat chaud et sec, l’inertie thermique permet de pallier aux importantes variations diurnes et nocturnes de température. Cette inertie peut être garantie par l’isolation de la toiture, responsable des 2/3 de transfert de chaleur de l’enveloppe vers l’intérieur du bâtiment .</a:t>
            </a:r>
          </a:p>
          <a:p>
            <a:endParaRPr lang="fr-FR" dirty="0" smtClean="0"/>
          </a:p>
          <a:p>
            <a:r>
              <a:rPr lang="fr-FR" dirty="0" smtClean="0"/>
              <a:t>En climat chaud et humide, en raison de la faible amplitude thermique, l’isolation n’est pas intéressante, et l’inertie thermique est à déconseiller. Des parois légères et claires permettent de réfléchir le maximum d’énergie incidente. Cependant, la conception de bâtiments climatisés exige une isolation thermique. La massivité atténue le flux thermique produit par l’écart de température entre l’intérieur et l’extérieur.</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Matériaux isolants</a:t>
            </a:r>
            <a:endParaRPr lang="fr-FR" dirty="0"/>
          </a:p>
        </p:txBody>
      </p:sp>
      <p:sp>
        <p:nvSpPr>
          <p:cNvPr id="3" name="Espace réservé du contenu 2"/>
          <p:cNvSpPr>
            <a:spLocks noGrp="1"/>
          </p:cNvSpPr>
          <p:nvPr>
            <p:ph idx="1"/>
          </p:nvPr>
        </p:nvSpPr>
        <p:spPr>
          <a:xfrm>
            <a:off x="457200" y="1600201"/>
            <a:ext cx="7686700" cy="2971808"/>
          </a:xfrm>
        </p:spPr>
        <p:txBody>
          <a:bodyPr>
            <a:normAutofit/>
          </a:bodyPr>
          <a:lstStyle/>
          <a:p>
            <a:r>
              <a:rPr lang="fr-FR" sz="2800" dirty="0" smtClean="0"/>
              <a:t>Selon le type d'isolant, les matériaux d'isolation se présentent sous forme de rouleau ou de panneaux, de plaques, de flacons ou granulats, des matériaux de construction ou de panneaux de doublage constitués d'une plaque de plâtre cartonnée sur laquelle est collé un isolant.</a:t>
            </a:r>
            <a:endParaRPr lang="fr-FR"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Matériaux isolants</a:t>
            </a:r>
            <a:endParaRPr lang="fr-FR" dirty="0"/>
          </a:p>
        </p:txBody>
      </p:sp>
      <p:pic>
        <p:nvPicPr>
          <p:cNvPr id="4" name="Picture 2" descr="bio6"/>
          <p:cNvPicPr>
            <a:picLocks noGrp="1" noChangeAspect="1" noChangeArrowheads="1"/>
          </p:cNvPicPr>
          <p:nvPr>
            <p:ph idx="1"/>
          </p:nvPr>
        </p:nvPicPr>
        <p:blipFill>
          <a:blip r:embed="rId2">
            <a:grayscl/>
            <a:lum bright="-10000" contrast="22000"/>
          </a:blip>
          <a:srcRect/>
          <a:stretch>
            <a:fillRect/>
          </a:stretch>
        </p:blipFill>
        <p:spPr bwMode="auto">
          <a:xfrm>
            <a:off x="1785937" y="1600200"/>
            <a:ext cx="6479954" cy="38290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Matériaux isolants</a:t>
            </a:r>
            <a:endParaRPr lang="fr-FR" dirty="0"/>
          </a:p>
        </p:txBody>
      </p:sp>
      <p:sp>
        <p:nvSpPr>
          <p:cNvPr id="3" name="Espace réservé du contenu 2"/>
          <p:cNvSpPr>
            <a:spLocks noGrp="1"/>
          </p:cNvSpPr>
          <p:nvPr>
            <p:ph idx="1"/>
          </p:nvPr>
        </p:nvSpPr>
        <p:spPr>
          <a:xfrm>
            <a:off x="457200" y="1600200"/>
            <a:ext cx="7901014" cy="4543443"/>
          </a:xfrm>
        </p:spPr>
        <p:txBody>
          <a:bodyPr>
            <a:normAutofit/>
          </a:bodyPr>
          <a:lstStyle/>
          <a:p>
            <a:r>
              <a:rPr lang="fr-FR" dirty="0" smtClean="0"/>
              <a:t>Le choix de l’isolant dépend de facteurs économiques mais également du :</a:t>
            </a:r>
          </a:p>
          <a:p>
            <a:pPr>
              <a:buFont typeface="Wingdings" pitchFamily="2" charset="2"/>
              <a:buChar char="Ø"/>
            </a:pPr>
            <a:r>
              <a:rPr lang="fr-FR" dirty="0" smtClean="0"/>
              <a:t>Type de parois à isoler : horizontale ou verticale un isolant en vrac peut être plus facilement utiliser pour isoler une paroi horizontale plutôt qu’une paroi verticale</a:t>
            </a:r>
          </a:p>
          <a:p>
            <a:pPr>
              <a:buFont typeface="Wingdings" pitchFamily="2" charset="2"/>
              <a:buChar char="Ø"/>
            </a:pPr>
            <a:r>
              <a:rPr lang="fr-FR" dirty="0" smtClean="0"/>
              <a:t>Le système d’isolation adapté : la position de l’isolant dans la paroi et le mode d’application ou de fixation de l’isolant</a:t>
            </a:r>
          </a:p>
          <a:p>
            <a:pPr>
              <a:buFont typeface="Wingdings" pitchFamily="2" charset="2"/>
              <a:buChar char="Ø"/>
            </a:pPr>
            <a:r>
              <a:rPr lang="fr-FR" dirty="0" smtClean="0"/>
              <a:t>Les dimensions et l’emplacement de l’isolant lorsqu’on ne dispose que d’une petite épaisseur pour placer  l’isolant, on doit rechercher un matériau ayant un coefficient de conductivité thermique  le plus faible possible .</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lstStyle/>
          <a:p>
            <a:r>
              <a:rPr lang="fr-FR" dirty="0" smtClean="0"/>
              <a:t>Matériaux isolants</a:t>
            </a:r>
            <a:endParaRPr lang="fr-FR" dirty="0"/>
          </a:p>
        </p:txBody>
      </p:sp>
      <p:pic>
        <p:nvPicPr>
          <p:cNvPr id="4" name="Espace réservé du contenu 6"/>
          <p:cNvPicPr>
            <a:picLocks noGrp="1"/>
          </p:cNvPicPr>
          <p:nvPr>
            <p:ph idx="1"/>
          </p:nvPr>
        </p:nvPicPr>
        <p:blipFill>
          <a:blip r:embed="rId2"/>
          <a:srcRect l="29260" t="10256" r="27726" b="6553"/>
          <a:stretch>
            <a:fillRect/>
          </a:stretch>
        </p:blipFill>
        <p:spPr bwMode="auto">
          <a:xfrm>
            <a:off x="2143108" y="857232"/>
            <a:ext cx="5643602" cy="57150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principes de l'isolation thermique</a:t>
            </a:r>
            <a:endParaRPr lang="fr-FR" dirty="0"/>
          </a:p>
        </p:txBody>
      </p:sp>
      <p:sp>
        <p:nvSpPr>
          <p:cNvPr id="3" name="Espace réservé du contenu 2"/>
          <p:cNvSpPr>
            <a:spLocks noGrp="1"/>
          </p:cNvSpPr>
          <p:nvPr>
            <p:ph idx="1"/>
          </p:nvPr>
        </p:nvSpPr>
        <p:spPr>
          <a:xfrm>
            <a:off x="457200" y="1600201"/>
            <a:ext cx="7686700" cy="1757361"/>
          </a:xfrm>
        </p:spPr>
        <p:txBody>
          <a:bodyPr>
            <a:normAutofit/>
          </a:bodyPr>
          <a:lstStyle/>
          <a:p>
            <a:r>
              <a:rPr lang="fr-FR" dirty="0" smtClean="0"/>
              <a:t>Pour isoler une enveloppe, trois manières d'isolation sont disponibles. Il s'agit de </a:t>
            </a:r>
            <a:r>
              <a:rPr lang="fr-FR" dirty="0" smtClean="0"/>
              <a:t>l'isolation </a:t>
            </a:r>
            <a:r>
              <a:rPr lang="fr-FR" dirty="0" smtClean="0"/>
              <a:t>intérieure, l'isolation extérieure et celle répartie.</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l'isolation intérieure</a:t>
            </a:r>
            <a:endParaRPr lang="fr-FR" dirty="0"/>
          </a:p>
        </p:txBody>
      </p:sp>
      <p:sp>
        <p:nvSpPr>
          <p:cNvPr id="3" name="Espace réservé du contenu 2"/>
          <p:cNvSpPr>
            <a:spLocks noGrp="1"/>
          </p:cNvSpPr>
          <p:nvPr>
            <p:ph idx="1"/>
          </p:nvPr>
        </p:nvSpPr>
        <p:spPr>
          <a:xfrm>
            <a:off x="457200" y="1600201"/>
            <a:ext cx="4257676" cy="4686319"/>
          </a:xfrm>
        </p:spPr>
        <p:txBody>
          <a:bodyPr>
            <a:normAutofit fontScale="92500" lnSpcReduction="10000"/>
          </a:bodyPr>
          <a:lstStyle/>
          <a:p>
            <a:r>
              <a:rPr lang="fr-FR" dirty="0" smtClean="0"/>
              <a:t>Ce type d'isolation est largement utilisé grâce à ses multiples avantages. La facilité de mettre en </a:t>
            </a:r>
            <a:r>
              <a:rPr lang="fr-FR" dirty="0" err="1" smtClean="0"/>
              <a:t>oeuvre</a:t>
            </a:r>
            <a:r>
              <a:rPr lang="fr-FR" dirty="0" smtClean="0"/>
              <a:t> représente un de ses bienfaits avec une application moins chers que d'autres types d'isolation et ne nécessite pas l'intervention d'un professionnel.</a:t>
            </a:r>
          </a:p>
          <a:p>
            <a:r>
              <a:rPr lang="fr-FR" dirty="0" smtClean="0"/>
              <a:t>Alors que ses inconvénients sont plus important car elle diminue l'espace habitable, supprime les bienfaits de l'inertie thermique, provoque la condensation des parois et n'élimine pas les ponts thermiques.</a:t>
            </a:r>
            <a:endParaRPr lang="fr-FR" dirty="0"/>
          </a:p>
        </p:txBody>
      </p:sp>
      <p:pic>
        <p:nvPicPr>
          <p:cNvPr id="1026" name="Picture 2"/>
          <p:cNvPicPr>
            <a:picLocks noChangeAspect="1" noChangeArrowheads="1"/>
          </p:cNvPicPr>
          <p:nvPr/>
        </p:nvPicPr>
        <p:blipFill>
          <a:blip r:embed="rId2"/>
          <a:srcRect/>
          <a:stretch>
            <a:fillRect/>
          </a:stretch>
        </p:blipFill>
        <p:spPr bwMode="auto">
          <a:xfrm>
            <a:off x="4627574" y="2000240"/>
            <a:ext cx="4230706" cy="307183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lstStyle/>
          <a:p>
            <a:r>
              <a:rPr lang="fr-FR" dirty="0" smtClean="0"/>
              <a:t>l'isolation extérieure</a:t>
            </a:r>
            <a:endParaRPr lang="fr-FR" dirty="0"/>
          </a:p>
        </p:txBody>
      </p:sp>
      <p:sp>
        <p:nvSpPr>
          <p:cNvPr id="3" name="Espace réservé du contenu 2"/>
          <p:cNvSpPr>
            <a:spLocks noGrp="1"/>
          </p:cNvSpPr>
          <p:nvPr>
            <p:ph idx="1"/>
          </p:nvPr>
        </p:nvSpPr>
        <p:spPr>
          <a:xfrm>
            <a:off x="457200" y="1142985"/>
            <a:ext cx="8258204" cy="2214578"/>
          </a:xfrm>
        </p:spPr>
        <p:txBody>
          <a:bodyPr>
            <a:normAutofit fontScale="77500" lnSpcReduction="20000"/>
          </a:bodyPr>
          <a:lstStyle/>
          <a:p>
            <a:r>
              <a:rPr lang="fr-FR" dirty="0" smtClean="0"/>
              <a:t>Elle est plus performante que le premier type d'isolation grâce à la suppression de tous les ponts thermiques, l'augmentation de l'effet de l'inertie thermique et </a:t>
            </a:r>
            <a:r>
              <a:rPr lang="fr-FR" dirty="0" smtClean="0"/>
              <a:t>la </a:t>
            </a:r>
            <a:r>
              <a:rPr lang="fr-FR" dirty="0" smtClean="0"/>
              <a:t>protection de la maçonnerie des intempéries et des variations de la température. </a:t>
            </a:r>
            <a:endParaRPr lang="fr-FR" dirty="0" smtClean="0"/>
          </a:p>
          <a:p>
            <a:r>
              <a:rPr lang="fr-FR" dirty="0" smtClean="0"/>
              <a:t>L'isolation </a:t>
            </a:r>
            <a:r>
              <a:rPr lang="fr-FR" dirty="0" smtClean="0"/>
              <a:t>par l'extérieur </a:t>
            </a:r>
            <a:r>
              <a:rPr lang="fr-FR" dirty="0" smtClean="0"/>
              <a:t>a l’avantage d’empêcher le froid </a:t>
            </a:r>
            <a:r>
              <a:rPr lang="fr-FR" dirty="0" smtClean="0"/>
              <a:t>et </a:t>
            </a:r>
            <a:r>
              <a:rPr lang="fr-FR" dirty="0" smtClean="0"/>
              <a:t>la </a:t>
            </a:r>
            <a:r>
              <a:rPr lang="fr-FR" dirty="0" smtClean="0"/>
              <a:t>chaleur d'arriver aux parois intérieures et la préservation des surfaces des espaces intérieurs.</a:t>
            </a:r>
          </a:p>
          <a:p>
            <a:r>
              <a:rPr lang="fr-FR" dirty="0" smtClean="0"/>
              <a:t>Mais son inconvénient majeur reste son coût élevé et le besoin d'un professionnel pour son application.</a:t>
            </a:r>
            <a:endParaRPr lang="fr-FR" dirty="0"/>
          </a:p>
        </p:txBody>
      </p:sp>
      <p:pic>
        <p:nvPicPr>
          <p:cNvPr id="2050" name="Picture 2"/>
          <p:cNvPicPr>
            <a:picLocks noChangeAspect="1" noChangeArrowheads="1"/>
          </p:cNvPicPr>
          <p:nvPr/>
        </p:nvPicPr>
        <p:blipFill>
          <a:blip r:embed="rId2"/>
          <a:srcRect/>
          <a:stretch>
            <a:fillRect/>
          </a:stretch>
        </p:blipFill>
        <p:spPr bwMode="auto">
          <a:xfrm>
            <a:off x="2500298" y="3214686"/>
            <a:ext cx="5276850" cy="31051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l'isolation répartie</a:t>
            </a:r>
            <a:endParaRPr lang="fr-FR" dirty="0"/>
          </a:p>
        </p:txBody>
      </p:sp>
      <p:sp>
        <p:nvSpPr>
          <p:cNvPr id="3" name="Espace réservé du contenu 2"/>
          <p:cNvSpPr>
            <a:spLocks noGrp="1"/>
          </p:cNvSpPr>
          <p:nvPr>
            <p:ph idx="1"/>
          </p:nvPr>
        </p:nvSpPr>
        <p:spPr>
          <a:xfrm>
            <a:off x="457200" y="1600201"/>
            <a:ext cx="4257676" cy="3471873"/>
          </a:xfrm>
        </p:spPr>
        <p:txBody>
          <a:bodyPr>
            <a:normAutofit/>
          </a:bodyPr>
          <a:lstStyle/>
          <a:p>
            <a:r>
              <a:rPr lang="fr-FR" dirty="0" smtClean="0"/>
              <a:t>Elle est caractérisée par l'utilisation de l'isolation en tant que matériau de construction. Son rôle majeur est la stabilité de la construction, le remplissage et l'isolation en même temps.</a:t>
            </a:r>
            <a:endParaRPr lang="fr-FR" dirty="0"/>
          </a:p>
        </p:txBody>
      </p:sp>
      <p:pic>
        <p:nvPicPr>
          <p:cNvPr id="3074" name="Picture 2"/>
          <p:cNvPicPr>
            <a:picLocks noChangeAspect="1" noChangeArrowheads="1"/>
          </p:cNvPicPr>
          <p:nvPr/>
        </p:nvPicPr>
        <p:blipFill>
          <a:blip r:embed="rId2"/>
          <a:srcRect/>
          <a:stretch>
            <a:fillRect/>
          </a:stretch>
        </p:blipFill>
        <p:spPr bwMode="auto">
          <a:xfrm>
            <a:off x="4929190" y="1142984"/>
            <a:ext cx="3587238" cy="450059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p:cNvSpPr txBox="1">
            <a:spLocks noChangeArrowheads="1"/>
          </p:cNvSpPr>
          <p:nvPr/>
        </p:nvSpPr>
        <p:spPr>
          <a:xfrm>
            <a:off x="838200" y="228600"/>
            <a:ext cx="3876676" cy="990600"/>
          </a:xfrm>
          <a:prstGeom prst="rect">
            <a:avLst/>
          </a:prstGeom>
        </p:spPr>
        <p:txBody>
          <a:bodyPr/>
          <a:lst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a:lstStyle>
          <a:p>
            <a:pPr marL="457200" indent="-457200">
              <a:buFont typeface="Arial" pitchFamily="34" charset="0"/>
              <a:buChar char="•"/>
            </a:pPr>
            <a:r>
              <a:rPr lang="fr-FR" u="sng" dirty="0" smtClean="0">
                <a:solidFill>
                  <a:srgbClr val="FFFF00"/>
                </a:solidFill>
              </a:rPr>
              <a:t>Introduction</a:t>
            </a:r>
            <a:endParaRPr lang="fr-FR" u="sng" dirty="0">
              <a:solidFill>
                <a:srgbClr val="FFFF00"/>
              </a:solidFill>
            </a:endParaRPr>
          </a:p>
        </p:txBody>
      </p:sp>
      <p:sp>
        <p:nvSpPr>
          <p:cNvPr id="4" name="Rectangle 3"/>
          <p:cNvSpPr/>
          <p:nvPr/>
        </p:nvSpPr>
        <p:spPr>
          <a:xfrm>
            <a:off x="928662" y="1305342"/>
            <a:ext cx="7358114" cy="4154984"/>
          </a:xfrm>
          <a:prstGeom prst="rect">
            <a:avLst/>
          </a:prstGeom>
        </p:spPr>
        <p:txBody>
          <a:bodyPr wrap="square">
            <a:spAutoFit/>
          </a:bodyPr>
          <a:lstStyle/>
          <a:p>
            <a:r>
              <a:rPr lang="fr-FR" sz="2400" dirty="0" smtClean="0"/>
              <a:t>Le rôle essentiel des matériaux qui composent les parois d’un bâtiment est d’offrir une résistance au passage du flux de chaleur .</a:t>
            </a:r>
          </a:p>
          <a:p>
            <a:r>
              <a:rPr lang="fr-FR" sz="2400" dirty="0" smtClean="0"/>
              <a:t>En </a:t>
            </a:r>
            <a:r>
              <a:rPr lang="fr-FR" sz="2400" b="1" dirty="0" smtClean="0"/>
              <a:t>été</a:t>
            </a:r>
            <a:r>
              <a:rPr lang="fr-FR" sz="2400" dirty="0" smtClean="0"/>
              <a:t> le flux de chaleur passe de l’extérieur vers l’intérieur.</a:t>
            </a:r>
          </a:p>
          <a:p>
            <a:r>
              <a:rPr lang="fr-FR" sz="2400" dirty="0" smtClean="0"/>
              <a:t>En </a:t>
            </a:r>
            <a:r>
              <a:rPr lang="fr-FR" sz="2400" b="1" dirty="0" smtClean="0"/>
              <a:t>hivers</a:t>
            </a:r>
            <a:r>
              <a:rPr lang="fr-FR" sz="2400" dirty="0" smtClean="0"/>
              <a:t>, il passe de l’intérieur vers l’extérieur</a:t>
            </a:r>
          </a:p>
          <a:p>
            <a:r>
              <a:rPr lang="fr-FR" sz="2400" dirty="0" smtClean="0"/>
              <a:t>Dans les deux cas il faut rechercher des matériaux qui isolent et font écran entre la température ambiante interne et l’extérieur. En d’autres termes, il est nécessaire que les parois du bâtiments aient la capacité de résister aux flux de chaleur. </a:t>
            </a:r>
          </a:p>
        </p:txBody>
      </p:sp>
    </p:spTree>
    <p:extLst>
      <p:ext uri="{BB962C8B-B14F-4D97-AF65-F5344CB8AC3E}">
        <p14:creationId xmlns:p14="http://schemas.microsoft.com/office/powerpoint/2010/main" xmlns="" val="23272411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u="sng" dirty="0" smtClean="0"/>
              <a:t>Résistance thermique R </a:t>
            </a:r>
            <a:r>
              <a:rPr lang="fr-FR" dirty="0" smtClean="0"/>
              <a:t/>
            </a:r>
            <a:br>
              <a:rPr lang="fr-FR" dirty="0" smtClean="0"/>
            </a:br>
            <a:endParaRPr lang="fr-FR" dirty="0"/>
          </a:p>
        </p:txBody>
      </p:sp>
      <p:sp>
        <p:nvSpPr>
          <p:cNvPr id="3" name="Espace réservé du contenu 2"/>
          <p:cNvSpPr>
            <a:spLocks noGrp="1"/>
          </p:cNvSpPr>
          <p:nvPr>
            <p:ph idx="1"/>
          </p:nvPr>
        </p:nvSpPr>
        <p:spPr>
          <a:xfrm>
            <a:off x="457200" y="1357298"/>
            <a:ext cx="7901014" cy="4768865"/>
          </a:xfrm>
        </p:spPr>
        <p:txBody>
          <a:bodyPr>
            <a:normAutofit lnSpcReduction="10000"/>
          </a:bodyPr>
          <a:lstStyle/>
          <a:p>
            <a:r>
              <a:rPr lang="fr-FR" sz="2800" dirty="0" smtClean="0"/>
              <a:t>La capacité des matériaux à </a:t>
            </a:r>
            <a:r>
              <a:rPr lang="fr-FR" sz="2800" dirty="0" smtClean="0"/>
              <a:t>résister aux flux de </a:t>
            </a:r>
            <a:r>
              <a:rPr lang="fr-FR" sz="2800" dirty="0" smtClean="0"/>
              <a:t>chaleur est </a:t>
            </a:r>
            <a:r>
              <a:rPr lang="fr-FR" sz="2800" dirty="0" smtClean="0"/>
              <a:t>définie par la </a:t>
            </a:r>
            <a:r>
              <a:rPr lang="fr-FR" sz="2800" b="1" dirty="0" smtClean="0"/>
              <a:t>résistance thermique,</a:t>
            </a:r>
            <a:r>
              <a:rPr lang="fr-FR" sz="2800" dirty="0" smtClean="0"/>
              <a:t> </a:t>
            </a:r>
            <a:r>
              <a:rPr lang="fr-FR" sz="3600" b="1" dirty="0" smtClean="0">
                <a:solidFill>
                  <a:srgbClr val="FF0000"/>
                </a:solidFill>
              </a:rPr>
              <a:t>R</a:t>
            </a:r>
            <a:r>
              <a:rPr lang="fr-FR" sz="2800" dirty="0" smtClean="0"/>
              <a:t> , (proportionnelle à l’épaisseur </a:t>
            </a:r>
            <a:r>
              <a:rPr lang="fr-FR" sz="3600" b="1" dirty="0" smtClean="0">
                <a:solidFill>
                  <a:srgbClr val="FF0000"/>
                </a:solidFill>
              </a:rPr>
              <a:t>e</a:t>
            </a:r>
            <a:r>
              <a:rPr lang="fr-FR" sz="3600" b="1" dirty="0" smtClean="0"/>
              <a:t> </a:t>
            </a:r>
            <a:r>
              <a:rPr lang="fr-FR" sz="2800" dirty="0" smtClean="0"/>
              <a:t>et inversement proportionnelle à sa </a:t>
            </a:r>
            <a:r>
              <a:rPr lang="fr-FR" sz="2800" dirty="0" smtClean="0"/>
              <a:t>conductivité </a:t>
            </a:r>
            <a:r>
              <a:rPr lang="fr-FR" sz="3600" dirty="0" smtClean="0">
                <a:solidFill>
                  <a:srgbClr val="FF0000"/>
                </a:solidFill>
                <a:sym typeface="Symbol"/>
              </a:rPr>
              <a:t></a:t>
            </a:r>
            <a:r>
              <a:rPr lang="fr-FR" sz="3600" dirty="0" smtClean="0">
                <a:solidFill>
                  <a:schemeClr val="tx1"/>
                </a:solidFill>
                <a:sym typeface="Symbol"/>
              </a:rPr>
              <a:t>.</a:t>
            </a:r>
          </a:p>
          <a:p>
            <a:r>
              <a:rPr lang="en-US" sz="2800" b="1" dirty="0" err="1" smtClean="0"/>
              <a:t>R</a:t>
            </a:r>
            <a:r>
              <a:rPr lang="en-US" sz="2800" b="1" baseline="-25000" dirty="0" err="1" smtClean="0"/>
              <a:t>i</a:t>
            </a:r>
            <a:r>
              <a:rPr lang="en-US" sz="2800" b="1" dirty="0" smtClean="0"/>
              <a:t> = </a:t>
            </a:r>
            <a:r>
              <a:rPr lang="en-US" sz="2800" b="1" dirty="0" err="1" smtClean="0"/>
              <a:t>e</a:t>
            </a:r>
            <a:r>
              <a:rPr lang="en-US" sz="2800" b="1" baseline="-25000" dirty="0" err="1" smtClean="0"/>
              <a:t>i</a:t>
            </a:r>
            <a:r>
              <a:rPr lang="en-US" sz="2800" b="1" baseline="-25000" dirty="0" smtClean="0"/>
              <a:t> </a:t>
            </a:r>
            <a:r>
              <a:rPr lang="en-US" sz="2800" b="1" dirty="0" smtClean="0"/>
              <a:t>/ </a:t>
            </a:r>
            <a:r>
              <a:rPr lang="fr-FR" sz="2800" b="1" dirty="0" smtClean="0">
                <a:sym typeface="Symbol"/>
              </a:rPr>
              <a:t></a:t>
            </a:r>
            <a:r>
              <a:rPr lang="en-US" sz="2800" b="1" baseline="-25000" dirty="0" err="1" smtClean="0"/>
              <a:t>i</a:t>
            </a:r>
            <a:r>
              <a:rPr lang="en-US" sz="2800" b="1" baseline="-25000" dirty="0" smtClean="0"/>
              <a:t> </a:t>
            </a:r>
            <a:r>
              <a:rPr lang="en-US" sz="2800" b="1" dirty="0" smtClean="0"/>
              <a:t>  [m</a:t>
            </a:r>
            <a:r>
              <a:rPr lang="en-US" sz="2800" b="1" baseline="30000" dirty="0" smtClean="0"/>
              <a:t>2</a:t>
            </a:r>
            <a:r>
              <a:rPr lang="en-US" sz="2800" b="1" dirty="0" smtClean="0"/>
              <a:t> °C/W] </a:t>
            </a:r>
            <a:endParaRPr lang="fr-FR" sz="2800" b="1" dirty="0" smtClean="0"/>
          </a:p>
          <a:p>
            <a:r>
              <a:rPr lang="fr-FR" sz="2800" dirty="0" smtClean="0"/>
              <a:t>Où :</a:t>
            </a:r>
          </a:p>
          <a:p>
            <a:r>
              <a:rPr lang="fr-FR" sz="2800" dirty="0" smtClean="0"/>
              <a:t>R</a:t>
            </a:r>
            <a:r>
              <a:rPr lang="fr-FR" sz="2800" baseline="-25000" dirty="0" smtClean="0"/>
              <a:t>i </a:t>
            </a:r>
            <a:r>
              <a:rPr lang="fr-FR" sz="2800" dirty="0" smtClean="0"/>
              <a:t> (m2. °C/W) représente la résistance thermique de la couche (paroi)</a:t>
            </a:r>
          </a:p>
          <a:p>
            <a:r>
              <a:rPr lang="fr-FR" sz="2800" dirty="0" err="1" smtClean="0"/>
              <a:t>e</a:t>
            </a:r>
            <a:r>
              <a:rPr lang="fr-FR" sz="2800" baseline="-25000" dirty="0" err="1" smtClean="0"/>
              <a:t>i</a:t>
            </a:r>
            <a:r>
              <a:rPr lang="fr-FR" sz="2800" dirty="0" smtClean="0"/>
              <a:t>   (m)  épaisseur de la couche de matériau</a:t>
            </a:r>
          </a:p>
          <a:p>
            <a:r>
              <a:rPr lang="fr-FR" sz="2800" dirty="0" smtClean="0">
                <a:sym typeface="Symbol"/>
              </a:rPr>
              <a:t></a:t>
            </a:r>
            <a:r>
              <a:rPr lang="fr-FR" sz="2800" baseline="-25000" dirty="0" smtClean="0"/>
              <a:t>i </a:t>
            </a:r>
            <a:r>
              <a:rPr lang="fr-FR" sz="2800" dirty="0" smtClean="0"/>
              <a:t>    (W/ </a:t>
            </a:r>
            <a:r>
              <a:rPr lang="fr-FR" sz="2800" dirty="0" err="1" smtClean="0"/>
              <a:t>m.°C</a:t>
            </a:r>
            <a:r>
              <a:rPr lang="fr-FR" sz="2800" dirty="0" smtClean="0"/>
              <a:t>) conductivité thermique du matériau</a:t>
            </a:r>
            <a:endParaRPr lang="fr-FR" sz="28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u="sng" dirty="0" smtClean="0"/>
              <a:t>Coefficient </a:t>
            </a:r>
            <a:r>
              <a:rPr lang="fr-FR" u="sng" dirty="0" smtClean="0"/>
              <a:t>de transmission </a:t>
            </a:r>
            <a:r>
              <a:rPr lang="fr-FR" u="sng" dirty="0" smtClean="0"/>
              <a:t>thermique K</a:t>
            </a:r>
            <a:r>
              <a:rPr lang="fr-FR" u="sng" dirty="0" smtClean="0"/>
              <a:t/>
            </a:r>
            <a:br>
              <a:rPr lang="fr-FR" u="sng" dirty="0" smtClean="0"/>
            </a:br>
            <a:endParaRPr lang="fr-FR" dirty="0"/>
          </a:p>
        </p:txBody>
      </p:sp>
      <p:sp>
        <p:nvSpPr>
          <p:cNvPr id="3" name="Espace réservé du contenu 2"/>
          <p:cNvSpPr>
            <a:spLocks noGrp="1"/>
          </p:cNvSpPr>
          <p:nvPr>
            <p:ph idx="1"/>
          </p:nvPr>
        </p:nvSpPr>
        <p:spPr/>
        <p:txBody>
          <a:bodyPr/>
          <a:lstStyle/>
          <a:p>
            <a:r>
              <a:rPr lang="fr-FR" sz="2800" dirty="0" smtClean="0"/>
              <a:t>Le coefficient K est donné par la formule générale </a:t>
            </a:r>
            <a:r>
              <a:rPr lang="fr-FR" sz="2800" dirty="0" smtClean="0"/>
              <a:t>suivante :</a:t>
            </a:r>
            <a:endParaRPr lang="fr-FR" sz="2800" dirty="0" smtClean="0"/>
          </a:p>
          <a:p>
            <a:r>
              <a:rPr lang="en-US" sz="2800" b="1" dirty="0" smtClean="0"/>
              <a:t>1/K = </a:t>
            </a:r>
            <a:r>
              <a:rPr lang="fr-FR" sz="2800" b="1" dirty="0" smtClean="0"/>
              <a:t>Σ</a:t>
            </a:r>
            <a:r>
              <a:rPr lang="en-US" sz="2800" b="1" dirty="0" smtClean="0"/>
              <a:t> R +1/he + 1/hi  </a:t>
            </a:r>
            <a:r>
              <a:rPr lang="en-US" sz="2800" dirty="0" smtClean="0"/>
              <a:t>[m2. </a:t>
            </a:r>
            <a:r>
              <a:rPr lang="fr-FR" sz="2800" dirty="0" smtClean="0"/>
              <a:t>°C/W°]</a:t>
            </a:r>
          </a:p>
          <a:p>
            <a:pPr>
              <a:buNone/>
            </a:pP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dirty="0" smtClean="0"/>
              <a:t>Isolation thermique</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r>
              <a:rPr lang="fr-FR" dirty="0" smtClean="0"/>
              <a:t>L'isolation concerne les murs extérieurs, le sol, le comble, les murs intérieurs en relation directe avec les espaces tampons non chauffés.</a:t>
            </a:r>
          </a:p>
          <a:p>
            <a:r>
              <a:rPr lang="fr-FR" dirty="0" smtClean="0"/>
              <a:t>L’isolation </a:t>
            </a:r>
            <a:r>
              <a:rPr lang="fr-FR" dirty="0" smtClean="0"/>
              <a:t>thermique à trois fonctions principales dans un logement. </a:t>
            </a:r>
            <a:endParaRPr lang="fr-FR" dirty="0" smtClean="0"/>
          </a:p>
          <a:p>
            <a:r>
              <a:rPr lang="fr-FR" dirty="0" smtClean="0"/>
              <a:t>La </a:t>
            </a:r>
            <a:r>
              <a:rPr lang="fr-FR" dirty="0" smtClean="0"/>
              <a:t>première consiste à augmenter le confort thermique en hiver comme en été</a:t>
            </a:r>
            <a:r>
              <a:rPr lang="fr-FR" dirty="0" smtClean="0"/>
              <a:t>.</a:t>
            </a:r>
          </a:p>
          <a:p>
            <a:r>
              <a:rPr lang="fr-FR" dirty="0" smtClean="0"/>
              <a:t> </a:t>
            </a:r>
            <a:r>
              <a:rPr lang="fr-FR" dirty="0" smtClean="0"/>
              <a:t>La deuxième est de minimiser la consommation énergétique pour le chauffage et / ou la climatisation. </a:t>
            </a:r>
            <a:endParaRPr lang="fr-FR" dirty="0" smtClean="0"/>
          </a:p>
          <a:p>
            <a:r>
              <a:rPr lang="fr-FR" dirty="0" smtClean="0"/>
              <a:t>Alors </a:t>
            </a:r>
            <a:r>
              <a:rPr lang="fr-FR" dirty="0" smtClean="0"/>
              <a:t>que la troisième est de rendre l’habitat plus écologique en diminuant les pollutions liées au rejet des gaz à effet de serre dans l’atmosphère</a:t>
            </a:r>
            <a:r>
              <a:rPr lang="fr-FR" dirty="0" smtClean="0"/>
              <a:t>.</a:t>
            </a:r>
          </a:p>
          <a:p>
            <a:endParaRPr lang="fr-FR"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dirty="0" smtClean="0"/>
              <a:t>Isolation thermique</a:t>
            </a:r>
            <a:br>
              <a:rPr lang="fr-FR" dirty="0" smtClean="0"/>
            </a:br>
            <a:endParaRPr lang="fr-FR" dirty="0"/>
          </a:p>
        </p:txBody>
      </p:sp>
      <p:sp>
        <p:nvSpPr>
          <p:cNvPr id="3" name="Espace réservé du contenu 2"/>
          <p:cNvSpPr>
            <a:spLocks noGrp="1"/>
          </p:cNvSpPr>
          <p:nvPr>
            <p:ph idx="1"/>
          </p:nvPr>
        </p:nvSpPr>
        <p:spPr/>
        <p:txBody>
          <a:bodyPr/>
          <a:lstStyle/>
          <a:p>
            <a:r>
              <a:rPr lang="fr-FR" dirty="0" smtClean="0"/>
              <a:t>Qu’est-ce qu’un matériau isolant ?</a:t>
            </a:r>
          </a:p>
          <a:p>
            <a:r>
              <a:rPr lang="fr-FR" dirty="0" smtClean="0"/>
              <a:t>Un matériau thermiquement isolant est un matériau dont la rôle principal est de </a:t>
            </a:r>
            <a:r>
              <a:rPr lang="fr-FR" b="1" dirty="0" smtClean="0"/>
              <a:t>réduire la transmission de chaleur </a:t>
            </a:r>
            <a:r>
              <a:rPr lang="fr-FR" dirty="0" smtClean="0"/>
              <a:t>entre deux espaces de températures différentes.</a:t>
            </a:r>
          </a:p>
          <a:p>
            <a:r>
              <a:rPr lang="fr-FR" dirty="0" smtClean="0"/>
              <a:t>Toute paroi séparant deux ambiances constitue un obstacle au transfert de chaleur. L’effet d’isolation thermique d’un matériau se définit par sa conductivité thermique. Elle s’exprime en W/</a:t>
            </a:r>
            <a:r>
              <a:rPr lang="fr-FR" dirty="0" err="1" smtClean="0"/>
              <a:t>m.K</a:t>
            </a:r>
            <a:r>
              <a:rPr lang="fr-FR" dirty="0" smtClean="0"/>
              <a:t> en termes de coefficient de conductivité “</a:t>
            </a:r>
            <a:r>
              <a:rPr lang="fr-FR" dirty="0" smtClean="0">
                <a:sym typeface="Symbol"/>
              </a:rPr>
              <a:t></a:t>
            </a:r>
            <a:r>
              <a:rPr lang="fr-FR" dirty="0" smtClean="0">
                <a:sym typeface="Symbol"/>
              </a:rPr>
              <a:t>"</a:t>
            </a:r>
            <a:r>
              <a:rPr lang="fr-FR" dirty="0" smtClean="0"/>
              <a:t>.</a:t>
            </a:r>
          </a:p>
          <a:p>
            <a:r>
              <a:rPr lang="fr-FR" dirty="0" smtClean="0"/>
              <a:t> </a:t>
            </a:r>
            <a:r>
              <a:rPr lang="fr-FR" dirty="0" smtClean="0"/>
              <a:t>Ce coefficient traduit la quantité de chaleur traversant, pendant une heure et pour une différence de 1°C entre les deux faces, une paroi d’un mètre d’épaisseur.</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dirty="0" smtClean="0"/>
              <a:t>Isolation thermique</a:t>
            </a:r>
            <a:br>
              <a:rPr lang="fr-FR" dirty="0" smtClean="0"/>
            </a:br>
            <a:endParaRPr lang="fr-FR" dirty="0"/>
          </a:p>
        </p:txBody>
      </p:sp>
      <p:sp>
        <p:nvSpPr>
          <p:cNvPr id="3" name="Espace réservé du contenu 2"/>
          <p:cNvSpPr>
            <a:spLocks noGrp="1"/>
          </p:cNvSpPr>
          <p:nvPr>
            <p:ph idx="1"/>
          </p:nvPr>
        </p:nvSpPr>
        <p:spPr>
          <a:xfrm>
            <a:off x="457200" y="1357298"/>
            <a:ext cx="8229600" cy="4768865"/>
          </a:xfrm>
        </p:spPr>
        <p:txBody>
          <a:bodyPr>
            <a:normAutofit/>
          </a:bodyPr>
          <a:lstStyle/>
          <a:p>
            <a:r>
              <a:rPr lang="fr-FR" dirty="0" smtClean="0"/>
              <a:t>La conductivité thermique varie avec la température moyenne. Elle est essentiellement liée à la quantité d’humidité contenue dans le matériau. Lorsque le matériau utilisé est sec, la chaleur se transmet de particule à particule par l’air, peu conducteur. Si ces pores sont remplis d’eau, la conduction est plus rapide.</a:t>
            </a:r>
          </a:p>
          <a:p>
            <a:pPr hangingPunct="0">
              <a:spcBef>
                <a:spcPts val="1200"/>
              </a:spcBef>
            </a:pPr>
            <a:r>
              <a:rPr lang="fr-FR" dirty="0" smtClean="0"/>
              <a:t> </a:t>
            </a:r>
            <a:r>
              <a:rPr lang="fr-FR" dirty="0" smtClean="0"/>
              <a:t>L’aptitude </a:t>
            </a:r>
            <a:r>
              <a:rPr lang="fr-FR" dirty="0" smtClean="0"/>
              <a:t>d’une paroi à laisser passer la chaleur se mesure par le </a:t>
            </a:r>
            <a:r>
              <a:rPr lang="fr-FR" b="1" dirty="0" smtClean="0"/>
              <a:t>coefficient de transmission thermique </a:t>
            </a:r>
            <a:r>
              <a:rPr lang="fr-FR" dirty="0" smtClean="0"/>
              <a:t>"k”, s’exprime en W/m</a:t>
            </a:r>
            <a:r>
              <a:rPr lang="fr-FR" baseline="30000" dirty="0" smtClean="0"/>
              <a:t>2</a:t>
            </a:r>
            <a:r>
              <a:rPr lang="fr-FR" dirty="0" smtClean="0"/>
              <a:t>.K. Ce coefficient mesure le pouvoir isolant d’une paroi. La nature du matériau, sa composition, et son épaisseur sont prises en compte.</a:t>
            </a:r>
          </a:p>
          <a:p>
            <a:r>
              <a:rPr lang="fr-FR" dirty="0" smtClean="0"/>
              <a:t>Plus </a:t>
            </a:r>
            <a:r>
              <a:rPr lang="fr-FR" dirty="0" smtClean="0"/>
              <a:t>la conductivité est faible plus le corps s’oppose au transfert de chaleur et par conséquent plus il est isolant.</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428868"/>
            <a:ext cx="4884029" cy="1938992"/>
          </a:xfrm>
          <a:prstGeom prst="rect">
            <a:avLst/>
          </a:prstGeom>
        </p:spPr>
        <p:txBody>
          <a:bodyPr wrap="none">
            <a:spAutoFit/>
          </a:bodyPr>
          <a:lstStyle/>
          <a:p>
            <a:pPr algn="ctr"/>
            <a:r>
              <a:rPr lang="fr-FR" sz="6000" b="1" dirty="0" smtClean="0"/>
              <a:t>Les </a:t>
            </a:r>
            <a:r>
              <a:rPr lang="fr-FR" sz="6000" b="1" dirty="0" smtClean="0"/>
              <a:t>matériaux </a:t>
            </a:r>
          </a:p>
          <a:p>
            <a:pPr algn="ctr"/>
            <a:r>
              <a:rPr lang="fr-FR" sz="6000" b="1" dirty="0" smtClean="0"/>
              <a:t>isolants</a:t>
            </a:r>
            <a:endParaRPr lang="fr-FR" sz="8000" b="1" dirty="0" smtClean="0"/>
          </a:p>
        </p:txBody>
      </p:sp>
    </p:spTree>
    <p:extLst>
      <p:ext uri="{BB962C8B-B14F-4D97-AF65-F5344CB8AC3E}">
        <p14:creationId xmlns:p14="http://schemas.microsoft.com/office/powerpoint/2010/main" xmlns="" val="2342964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Matériaux isolants</a:t>
            </a:r>
            <a:endParaRPr lang="fr-FR" dirty="0"/>
          </a:p>
        </p:txBody>
      </p:sp>
      <p:sp>
        <p:nvSpPr>
          <p:cNvPr id="3" name="Espace réservé du contenu 2"/>
          <p:cNvSpPr>
            <a:spLocks noGrp="1"/>
          </p:cNvSpPr>
          <p:nvPr>
            <p:ph idx="1"/>
          </p:nvPr>
        </p:nvSpPr>
        <p:spPr>
          <a:xfrm>
            <a:off x="457200" y="1600200"/>
            <a:ext cx="7686700" cy="4329129"/>
          </a:xfrm>
        </p:spPr>
        <p:txBody>
          <a:bodyPr>
            <a:normAutofit/>
          </a:bodyPr>
          <a:lstStyle/>
          <a:p>
            <a:r>
              <a:rPr lang="fr-FR" dirty="0" smtClean="0"/>
              <a:t>Les isolants sont des matériaux légers (faible densité). </a:t>
            </a:r>
          </a:p>
          <a:p>
            <a:r>
              <a:rPr lang="fr-FR" dirty="0" smtClean="0"/>
              <a:t>On distingue trois groupes d’isolants : </a:t>
            </a:r>
            <a:endParaRPr lang="fr-FR" dirty="0" smtClean="0"/>
          </a:p>
          <a:p>
            <a:pPr marL="457200" indent="-457200">
              <a:buFont typeface="+mj-lt"/>
              <a:buAutoNum type="arabicPeriod"/>
            </a:pPr>
            <a:r>
              <a:rPr lang="fr-FR" dirty="0" smtClean="0"/>
              <a:t>ceux </a:t>
            </a:r>
            <a:r>
              <a:rPr lang="fr-FR" dirty="0" smtClean="0"/>
              <a:t>à base minérale, </a:t>
            </a:r>
            <a:endParaRPr lang="fr-FR" dirty="0" smtClean="0"/>
          </a:p>
          <a:p>
            <a:pPr marL="457200" indent="-457200">
              <a:buFont typeface="+mj-lt"/>
              <a:buAutoNum type="arabicPeriod"/>
            </a:pPr>
            <a:r>
              <a:rPr lang="fr-FR" dirty="0" smtClean="0"/>
              <a:t>ceux </a:t>
            </a:r>
            <a:r>
              <a:rPr lang="fr-FR" dirty="0" smtClean="0"/>
              <a:t>à base de plastique alvéolaire </a:t>
            </a:r>
            <a:endParaRPr lang="fr-FR" dirty="0" smtClean="0"/>
          </a:p>
          <a:p>
            <a:pPr marL="457200" indent="-457200">
              <a:buFont typeface="+mj-lt"/>
              <a:buAutoNum type="arabicPeriod"/>
            </a:pPr>
            <a:r>
              <a:rPr lang="fr-FR" dirty="0" smtClean="0"/>
              <a:t>et </a:t>
            </a:r>
            <a:r>
              <a:rPr lang="fr-FR" dirty="0" smtClean="0"/>
              <a:t>ceux à base végétale. </a:t>
            </a:r>
            <a:endParaRPr lang="fr-FR" dirty="0" smtClean="0"/>
          </a:p>
          <a:p>
            <a:r>
              <a:rPr lang="fr-FR" dirty="0" smtClean="0"/>
              <a:t>Les </a:t>
            </a:r>
            <a:r>
              <a:rPr lang="fr-FR" dirty="0" smtClean="0"/>
              <a:t>isolants à base de matière plastique alvéolaire présentent l’inconvénient du retrait thermique. Lorsque le matériau est soumis à une exposition prolongée à des températures de 80°C, sa nature est modifiée. </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ailles">
  <a:themeElements>
    <a:clrScheme name="Mailles">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é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ailles">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9608</TotalTime>
  <Words>706</Words>
  <Application>Microsoft Office PowerPoint</Application>
  <PresentationFormat>Affichage à l'écran (4:3)</PresentationFormat>
  <Paragraphs>65</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Mailles</vt:lpstr>
      <vt:lpstr>Diapositive 1</vt:lpstr>
      <vt:lpstr>Diapositive 2</vt:lpstr>
      <vt:lpstr>Résistance thermique R  </vt:lpstr>
      <vt:lpstr>Coefficient de transmission thermique K </vt:lpstr>
      <vt:lpstr>Isolation thermique </vt:lpstr>
      <vt:lpstr>Isolation thermique </vt:lpstr>
      <vt:lpstr>Isolation thermique </vt:lpstr>
      <vt:lpstr>Diapositive 8</vt:lpstr>
      <vt:lpstr>Matériaux isolants</vt:lpstr>
      <vt:lpstr>Matériaux isolants</vt:lpstr>
      <vt:lpstr>Matériaux isolants</vt:lpstr>
      <vt:lpstr>Matériaux isolants</vt:lpstr>
      <vt:lpstr>Matériaux isolants</vt:lpstr>
      <vt:lpstr>Matériaux isolants</vt:lpstr>
      <vt:lpstr>Les principes de l'isolation thermique</vt:lpstr>
      <vt:lpstr>l'isolation intérieure</vt:lpstr>
      <vt:lpstr>l'isolation extérieure</vt:lpstr>
      <vt:lpstr>l'isolation répartie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MOHI</dc:creator>
  <cp:lastModifiedBy>pc</cp:lastModifiedBy>
  <cp:revision>66</cp:revision>
  <dcterms:created xsi:type="dcterms:W3CDTF">2012-12-01T22:12:51Z</dcterms:created>
  <dcterms:modified xsi:type="dcterms:W3CDTF">2019-06-23T06:46:44Z</dcterms:modified>
</cp:coreProperties>
</file>