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94" r:id="rId3"/>
    <p:sldId id="296" r:id="rId4"/>
    <p:sldId id="256" r:id="rId5"/>
    <p:sldId id="257" r:id="rId6"/>
    <p:sldId id="258" r:id="rId7"/>
    <p:sldId id="259" r:id="rId8"/>
    <p:sldId id="260" r:id="rId9"/>
    <p:sldId id="261" r:id="rId10"/>
    <p:sldId id="262" r:id="rId11"/>
    <p:sldId id="263" r:id="rId12"/>
    <p:sldId id="264" r:id="rId13"/>
    <p:sldId id="265" r:id="rId14"/>
    <p:sldId id="266" r:id="rId15"/>
    <p:sldId id="269" r:id="rId16"/>
    <p:sldId id="270" r:id="rId17"/>
    <p:sldId id="271" r:id="rId18"/>
    <p:sldId id="272" r:id="rId19"/>
    <p:sldId id="273" r:id="rId20"/>
    <p:sldId id="275" r:id="rId21"/>
    <p:sldId id="277" r:id="rId22"/>
    <p:sldId id="276" r:id="rId23"/>
    <p:sldId id="278" r:id="rId24"/>
    <p:sldId id="283" r:id="rId2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3CF94E5-6B81-4FC7-80C8-3305E1E57E1F}" type="datetimeFigureOut">
              <a:rPr lang="fr-FR"/>
              <a:pPr>
                <a:defRPr/>
              </a:pPr>
              <a:t>02/06/2020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7BA2EF0-6C0C-474E-9403-33A1FC1AC85F}"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B8838052-46F2-4FAC-9E23-8769B8453DEE}"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86BED39B-C61B-4228-B2B6-4CF098100C87}" type="slidenum">
              <a:rPr lang="fr-FR" altLang="fr-FR"/>
              <a:pPr/>
              <a:t>‹N°›</a:t>
            </a:fld>
            <a:endParaRPr lang="fr-FR" altLang="fr-FR"/>
          </a:p>
        </p:txBody>
      </p:sp>
    </p:spTree>
    <p:extLst>
      <p:ext uri="{BB962C8B-B14F-4D97-AF65-F5344CB8AC3E}">
        <p14:creationId xmlns:p14="http://schemas.microsoft.com/office/powerpoint/2010/main" val="426983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169197D-BA05-4B3D-AD6B-C8DD0129D031}"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829958D-18C3-4E0A-B415-3EDE1844DD04}" type="slidenum">
              <a:rPr lang="fr-FR" altLang="fr-FR"/>
              <a:pPr/>
              <a:t>‹N°›</a:t>
            </a:fld>
            <a:endParaRPr lang="fr-FR" altLang="fr-FR"/>
          </a:p>
        </p:txBody>
      </p:sp>
    </p:spTree>
    <p:extLst>
      <p:ext uri="{BB962C8B-B14F-4D97-AF65-F5344CB8AC3E}">
        <p14:creationId xmlns:p14="http://schemas.microsoft.com/office/powerpoint/2010/main" val="74732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8805E41-412E-4A56-A947-5B33FE8497F9}"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FECD248-736C-4161-85A9-132279E79B88}" type="slidenum">
              <a:rPr lang="fr-FR" altLang="fr-FR"/>
              <a:pPr/>
              <a:t>‹N°›</a:t>
            </a:fld>
            <a:endParaRPr lang="fr-FR" altLang="fr-FR"/>
          </a:p>
        </p:txBody>
      </p:sp>
    </p:spTree>
    <p:extLst>
      <p:ext uri="{BB962C8B-B14F-4D97-AF65-F5344CB8AC3E}">
        <p14:creationId xmlns:p14="http://schemas.microsoft.com/office/powerpoint/2010/main" val="409887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6" descr="Brickwork-HD-R1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4"/>
          <p:cNvSpPr/>
          <p:nvPr/>
        </p:nvSpPr>
        <p:spPr>
          <a:xfrm rot="21420000">
            <a:off x="-120650" y="293688"/>
            <a:ext cx="8524875"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24"/>
          <p:cNvSpPr/>
          <p:nvPr/>
        </p:nvSpPr>
        <p:spPr>
          <a:xfrm rot="21420000">
            <a:off x="3165475" y="5111750"/>
            <a:ext cx="387350"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668401" y="662656"/>
            <a:ext cx="7316390" cy="2766528"/>
          </a:xfrm>
        </p:spPr>
        <p:txBody>
          <a:bodyPr anchor="b"/>
          <a:lstStyle>
            <a:lvl1pPr algn="r">
              <a:defRPr sz="6000"/>
            </a:lvl1pPr>
          </a:lstStyle>
          <a:p>
            <a:r>
              <a:rPr lang="fr-FR"/>
              <a:t>Modifiez le style du titre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10" name="Date Placeholder 3"/>
          <p:cNvSpPr>
            <a:spLocks noGrp="1"/>
          </p:cNvSpPr>
          <p:nvPr>
            <p:ph type="dt" sz="half" idx="10"/>
          </p:nvPr>
        </p:nvSpPr>
        <p:spPr>
          <a:xfrm rot="21420000">
            <a:off x="3711575" y="4578350"/>
            <a:ext cx="4606925" cy="1163638"/>
          </a:xfrm>
        </p:spPr>
        <p:txBody>
          <a:bodyPr/>
          <a:lstStyle>
            <a:lvl1pPr algn="ctr">
              <a:defRPr sz="4050">
                <a:solidFill>
                  <a:schemeClr val="accent1">
                    <a:lumMod val="50000"/>
                  </a:schemeClr>
                </a:solidFill>
              </a:defRPr>
            </a:lvl1pPr>
          </a:lstStyle>
          <a:p>
            <a:pPr>
              <a:defRPr/>
            </a:pPr>
            <a:fld id="{518EB7AD-D91B-41BD-A661-92047C684D9F}" type="datetimeFigureOut">
              <a:rPr lang="en-US"/>
              <a:pPr>
                <a:defRPr/>
              </a:pPr>
              <a:t>6/2/2020</a:t>
            </a:fld>
            <a:endParaRPr lang="en-US"/>
          </a:p>
        </p:txBody>
      </p:sp>
      <p:sp>
        <p:nvSpPr>
          <p:cNvPr id="11" name="Footer Placeholder 4"/>
          <p:cNvSpPr>
            <a:spLocks noGrp="1"/>
          </p:cNvSpPr>
          <p:nvPr>
            <p:ph type="ftr" sz="quarter" idx="11"/>
          </p:nvPr>
        </p:nvSpPr>
        <p:spPr>
          <a:xfrm rot="21420000">
            <a:off x="-4763" y="4883150"/>
            <a:ext cx="3035301" cy="1195388"/>
          </a:xfrm>
        </p:spPr>
        <p:txBody>
          <a:bodyPr/>
          <a:lstStyle>
            <a:lvl1pPr algn="r">
              <a:defRPr lang="en-US" sz="4050"/>
            </a:lvl1pPr>
          </a:lstStyle>
          <a:p>
            <a:pPr>
              <a:defRPr/>
            </a:pPr>
            <a:endParaRPr/>
          </a:p>
        </p:txBody>
      </p:sp>
      <p:sp>
        <p:nvSpPr>
          <p:cNvPr id="12" name="Slide Number Placeholder 5"/>
          <p:cNvSpPr>
            <a:spLocks noGrp="1"/>
          </p:cNvSpPr>
          <p:nvPr>
            <p:ph type="sldNum" sz="quarter" idx="12"/>
          </p:nvPr>
        </p:nvSpPr>
        <p:spPr>
          <a:xfrm rot="21420000">
            <a:off x="7388225" y="3832225"/>
            <a:ext cx="681038" cy="498475"/>
          </a:xfrm>
        </p:spPr>
        <p:txBody>
          <a:bodyPr/>
          <a:lstStyle>
            <a:lvl1pPr>
              <a:defRPr sz="1800">
                <a:solidFill>
                  <a:srgbClr val="404040"/>
                </a:solidFill>
              </a:defRPr>
            </a:lvl1pPr>
          </a:lstStyle>
          <a:p>
            <a:fld id="{DEB3EB08-0413-4DBC-B0D3-94598539A3AC}" type="slidenum">
              <a:rPr lang="en-US" altLang="fr-FR"/>
              <a:pPr/>
              <a:t>‹N°›</a:t>
            </a:fld>
            <a:endParaRPr lang="en-US" altLang="fr-FR"/>
          </a:p>
        </p:txBody>
      </p:sp>
    </p:spTree>
    <p:extLst>
      <p:ext uri="{BB962C8B-B14F-4D97-AF65-F5344CB8AC3E}">
        <p14:creationId xmlns:p14="http://schemas.microsoft.com/office/powerpoint/2010/main" val="2680287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61C0905D-9DED-4075-9218-881F7004B5B4}" type="datetimeFigureOut">
              <a:rPr lang="en-US"/>
              <a:pPr>
                <a:defRPr/>
              </a:pPr>
              <a:t>6/2/2020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2D7CEB12-A058-4DCE-A089-B7F2C913C727}" type="slidenum">
              <a:rPr lang="en-US" altLang="fr-FR"/>
              <a:pPr/>
              <a:t>‹N°›</a:t>
            </a:fld>
            <a:endParaRPr lang="en-US" altLang="fr-FR"/>
          </a:p>
        </p:txBody>
      </p:sp>
    </p:spTree>
    <p:extLst>
      <p:ext uri="{BB962C8B-B14F-4D97-AF65-F5344CB8AC3E}">
        <p14:creationId xmlns:p14="http://schemas.microsoft.com/office/powerpoint/2010/main" val="232891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lstStyle>
            <a:lvl1pPr algn="l">
              <a:defRPr sz="4050"/>
            </a:lvl1pPr>
          </a:lstStyle>
          <a:p>
            <a:r>
              <a:rPr lang="fr-FR"/>
              <a:t>Modifiez le style du titre</a:t>
            </a:r>
            <a:endParaRPr lang="en-US" dirty="0"/>
          </a:p>
        </p:txBody>
      </p:sp>
      <p:sp>
        <p:nvSpPr>
          <p:cNvPr id="3" name="Text Placeholder 2"/>
          <p:cNvSpPr>
            <a:spLocks noGrp="1"/>
          </p:cNvSpPr>
          <p:nvPr>
            <p:ph type="body" idx="1"/>
          </p:nvPr>
        </p:nvSpPr>
        <p:spPr>
          <a:xfrm>
            <a:off x="514351" y="3742267"/>
            <a:ext cx="7796030" cy="1639614"/>
          </a:xfrm>
        </p:spPr>
        <p:txBody>
          <a:bodyPr anchor="t"/>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1B45DE0F-3695-4315-B43F-BA18E5A4FC50}" type="datetimeFigureOut">
              <a:rPr lang="en-US"/>
              <a:pPr>
                <a:defRPr/>
              </a:pPr>
              <a:t>6/2/2020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6DF1BE-B27D-40BE-988D-E1ABFE09597A}" type="slidenum">
              <a:rPr lang="en-US" altLang="fr-FR"/>
              <a:pPr/>
              <a:t>‹N°›</a:t>
            </a:fld>
            <a:endParaRPr lang="en-US" altLang="fr-FR"/>
          </a:p>
        </p:txBody>
      </p:sp>
    </p:spTree>
    <p:extLst>
      <p:ext uri="{BB962C8B-B14F-4D97-AF65-F5344CB8AC3E}">
        <p14:creationId xmlns:p14="http://schemas.microsoft.com/office/powerpoint/2010/main" val="3596557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5"/>
          </p:nvPr>
        </p:nvSpPr>
        <p:spPr/>
        <p:txBody>
          <a:bodyPr/>
          <a:lstStyle>
            <a:lvl1pPr>
              <a:defRPr/>
            </a:lvl1pPr>
          </a:lstStyle>
          <a:p>
            <a:pPr>
              <a:defRPr/>
            </a:pPr>
            <a:fld id="{56EA3241-9066-4FBC-9544-C9E6F6C73F6F}" type="datetimeFigureOut">
              <a:rPr lang="en-US"/>
              <a:pPr>
                <a:defRPr/>
              </a:pPr>
              <a:t>6/2/2020</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ABD19213-5DF8-46B7-A99E-D05DB1A6971D}" type="slidenum">
              <a:rPr lang="en-US" altLang="fr-FR"/>
              <a:pPr/>
              <a:t>‹N°›</a:t>
            </a:fld>
            <a:endParaRPr lang="en-US" altLang="fr-FR"/>
          </a:p>
        </p:txBody>
      </p:sp>
    </p:spTree>
    <p:extLst>
      <p:ext uri="{BB962C8B-B14F-4D97-AF65-F5344CB8AC3E}">
        <p14:creationId xmlns:p14="http://schemas.microsoft.com/office/powerpoint/2010/main" val="419625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Content Placeholder 3"/>
          <p:cNvSpPr>
            <a:spLocks noGrp="1"/>
          </p:cNvSpPr>
          <p:nvPr>
            <p:ph sz="quarter" idx="13"/>
          </p:nvPr>
        </p:nvSpPr>
        <p:spPr>
          <a:xfrm>
            <a:off x="514352" y="2861733"/>
            <a:ext cx="3816534"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3" name="Content Placeholder 5"/>
          <p:cNvSpPr>
            <a:spLocks noGrp="1"/>
          </p:cNvSpPr>
          <p:nvPr>
            <p:ph sz="quarter" idx="14"/>
          </p:nvPr>
        </p:nvSpPr>
        <p:spPr>
          <a:xfrm>
            <a:off x="4495477" y="2861733"/>
            <a:ext cx="3816535" cy="2512852"/>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5"/>
          </p:nvPr>
        </p:nvSpPr>
        <p:spPr/>
        <p:txBody>
          <a:bodyPr/>
          <a:lstStyle>
            <a:lvl1pPr>
              <a:defRPr/>
            </a:lvl1pPr>
          </a:lstStyle>
          <a:p>
            <a:pPr>
              <a:defRPr/>
            </a:pPr>
            <a:fld id="{740AEA4F-D65E-4689-A956-5DF106DA32C3}" type="datetimeFigureOut">
              <a:rPr lang="en-US"/>
              <a:pPr>
                <a:defRPr/>
              </a:pPr>
              <a:t>6/2/2020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2BAB385F-C6B3-494C-BDA8-FBC6CD454149}" type="slidenum">
              <a:rPr lang="en-US" altLang="fr-FR"/>
              <a:pPr/>
              <a:t>‹N°›</a:t>
            </a:fld>
            <a:endParaRPr lang="en-US" altLang="fr-FR"/>
          </a:p>
        </p:txBody>
      </p:sp>
    </p:spTree>
    <p:extLst>
      <p:ext uri="{BB962C8B-B14F-4D97-AF65-F5344CB8AC3E}">
        <p14:creationId xmlns:p14="http://schemas.microsoft.com/office/powerpoint/2010/main" val="30746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B39600AE-E1EA-4932-B23B-2AC362F8083B}" type="datetimeFigureOut">
              <a:rPr lang="en-US"/>
              <a:pPr>
                <a:defRPr/>
              </a:pPr>
              <a:t>6/2/2020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7C89A3E-24E9-4B5B-A4C5-78674FBC9928}" type="slidenum">
              <a:rPr lang="en-US" altLang="fr-FR"/>
              <a:pPr/>
              <a:t>‹N°›</a:t>
            </a:fld>
            <a:endParaRPr lang="en-US" altLang="fr-FR"/>
          </a:p>
        </p:txBody>
      </p:sp>
    </p:spTree>
    <p:extLst>
      <p:ext uri="{BB962C8B-B14F-4D97-AF65-F5344CB8AC3E}">
        <p14:creationId xmlns:p14="http://schemas.microsoft.com/office/powerpoint/2010/main" val="4069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09DDFA-68A6-4DA5-BE19-BE9B1DC4966A}" type="datetimeFigureOut">
              <a:rPr lang="en-US"/>
              <a:pPr>
                <a:defRPr/>
              </a:pPr>
              <a:t>6/2/2020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1C64E39-08EA-4C90-81D6-7764C2C86B9E}" type="slidenum">
              <a:rPr lang="en-US" altLang="fr-FR"/>
              <a:pPr/>
              <a:t>‹N°›</a:t>
            </a:fld>
            <a:endParaRPr lang="en-US" altLang="fr-FR"/>
          </a:p>
        </p:txBody>
      </p:sp>
    </p:spTree>
    <p:extLst>
      <p:ext uri="{BB962C8B-B14F-4D97-AF65-F5344CB8AC3E}">
        <p14:creationId xmlns:p14="http://schemas.microsoft.com/office/powerpoint/2010/main" val="264466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lstStyle>
            <a:lvl1pPr algn="ctr">
              <a:defRPr sz="2700"/>
            </a:lvl1pPr>
          </a:lstStyle>
          <a:p>
            <a:r>
              <a:rPr lang="fr-FR"/>
              <a:t>Modifiez le style du titre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232" y="2709053"/>
            <a:ext cx="3095146" cy="2665533"/>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4"/>
          </p:nvPr>
        </p:nvSpPr>
        <p:spPr/>
        <p:txBody>
          <a:bodyPr/>
          <a:lstStyle>
            <a:lvl1pPr>
              <a:defRPr/>
            </a:lvl1pPr>
          </a:lstStyle>
          <a:p>
            <a:pPr>
              <a:defRPr/>
            </a:pPr>
            <a:fld id="{E461D9EA-7BA4-446F-914C-BD5480D57EDA}" type="datetimeFigureOut">
              <a:rPr lang="en-US"/>
              <a:pPr>
                <a:defRPr/>
              </a:pPr>
              <a:t>6/2/2020</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CDF974BC-7818-4706-99A3-0ECBF47F0F82}" type="slidenum">
              <a:rPr lang="en-US" altLang="fr-FR"/>
              <a:pPr/>
              <a:t>‹N°›</a:t>
            </a:fld>
            <a:endParaRPr lang="en-US" altLang="fr-FR"/>
          </a:p>
        </p:txBody>
      </p:sp>
    </p:spTree>
    <p:extLst>
      <p:ext uri="{BB962C8B-B14F-4D97-AF65-F5344CB8AC3E}">
        <p14:creationId xmlns:p14="http://schemas.microsoft.com/office/powerpoint/2010/main" val="425577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9540DF0-D99A-443E-BDF1-C7D7BE2BFCB7}"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47B37131-59B3-4270-997F-8F5C7448A58F}" type="slidenum">
              <a:rPr lang="fr-FR" altLang="fr-FR"/>
              <a:pPr/>
              <a:t>‹N°›</a:t>
            </a:fld>
            <a:endParaRPr lang="fr-FR" altLang="fr-FR"/>
          </a:p>
        </p:txBody>
      </p:sp>
    </p:spTree>
    <p:extLst>
      <p:ext uri="{BB962C8B-B14F-4D97-AF65-F5344CB8AC3E}">
        <p14:creationId xmlns:p14="http://schemas.microsoft.com/office/powerpoint/2010/main" val="387543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lstStyle>
            <a:lvl1pPr algn="ctr">
              <a:defRPr sz="2700"/>
            </a:lvl1pPr>
          </a:lstStyle>
          <a:p>
            <a:r>
              <a:rPr lang="fr-FR"/>
              <a:t>Modifiez le style du titre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51" y="2709053"/>
            <a:ext cx="4758976" cy="2362481"/>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F36FB8D6-F60D-413A-9ACC-0211D50F23B0}"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693919E-F4F4-4C76-B52C-EFAC1749EF2E}" type="slidenum">
              <a:rPr lang="en-US" altLang="fr-FR"/>
              <a:pPr/>
              <a:t>‹N°›</a:t>
            </a:fld>
            <a:endParaRPr lang="en-US" altLang="fr-FR"/>
          </a:p>
        </p:txBody>
      </p:sp>
    </p:spTree>
    <p:extLst>
      <p:ext uri="{BB962C8B-B14F-4D97-AF65-F5344CB8AC3E}">
        <p14:creationId xmlns:p14="http://schemas.microsoft.com/office/powerpoint/2010/main" val="1567067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62635648-C358-4077-BE24-22600B66325E}"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56E84E2-9ED5-4F50-ADB9-461E2B06F018}" type="slidenum">
              <a:rPr lang="en-US" altLang="fr-FR"/>
              <a:pPr/>
              <a:t>‹N°›</a:t>
            </a:fld>
            <a:endParaRPr lang="en-US" altLang="fr-FR"/>
          </a:p>
        </p:txBody>
      </p:sp>
    </p:spTree>
    <p:extLst>
      <p:ext uri="{BB962C8B-B14F-4D97-AF65-F5344CB8AC3E}">
        <p14:creationId xmlns:p14="http://schemas.microsoft.com/office/powerpoint/2010/main" val="1853240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lstStyle>
            <a:lvl1pPr algn="ctr">
              <a:defRPr sz="3600"/>
            </a:lvl1pPr>
          </a:lstStyle>
          <a:p>
            <a:r>
              <a:rPr lang="fr-FR"/>
              <a:t>Modifiez le style du titre</a:t>
            </a:r>
            <a:endParaRPr lang="en-US" dirty="0"/>
          </a:p>
        </p:txBody>
      </p:sp>
      <p:sp>
        <p:nvSpPr>
          <p:cNvPr id="4" name="Text Placeholder 3"/>
          <p:cNvSpPr>
            <a:spLocks noGrp="1"/>
          </p:cNvSpPr>
          <p:nvPr>
            <p:ph type="body" sz="half" idx="2"/>
          </p:nvPr>
        </p:nvSpPr>
        <p:spPr>
          <a:xfrm>
            <a:off x="514335" y="4106333"/>
            <a:ext cx="7796047" cy="1273606"/>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1922A4F5-A3EB-41D8-BDDC-F69C2C39D963}"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DB61E9-11EC-434D-8ACD-B7519961C769}" type="slidenum">
              <a:rPr lang="en-US" altLang="fr-FR"/>
              <a:pPr/>
              <a:t>‹N°›</a:t>
            </a:fld>
            <a:endParaRPr lang="en-US" altLang="fr-FR"/>
          </a:p>
        </p:txBody>
      </p:sp>
    </p:spTree>
    <p:extLst>
      <p:ext uri="{BB962C8B-B14F-4D97-AF65-F5344CB8AC3E}">
        <p14:creationId xmlns:p14="http://schemas.microsoft.com/office/powerpoint/2010/main" val="1220452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TextBox 12"/>
          <p:cNvSpPr txBox="1"/>
          <p:nvPr/>
        </p:nvSpPr>
        <p:spPr>
          <a:xfrm>
            <a:off x="514350" y="892175"/>
            <a:ext cx="457200" cy="585788"/>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effectLst/>
              </a:rPr>
              <a:t>“</a:t>
            </a:r>
          </a:p>
        </p:txBody>
      </p:sp>
      <p:sp>
        <p:nvSpPr>
          <p:cNvPr id="6" name="TextBox 13"/>
          <p:cNvSpPr txBox="1"/>
          <p:nvPr/>
        </p:nvSpPr>
        <p:spPr>
          <a:xfrm>
            <a:off x="7854950" y="2922588"/>
            <a:ext cx="457200" cy="585787"/>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2" name="Title 1"/>
          <p:cNvSpPr>
            <a:spLocks noGrp="1"/>
          </p:cNvSpPr>
          <p:nvPr>
            <p:ph type="title"/>
          </p:nvPr>
        </p:nvSpPr>
        <p:spPr>
          <a:xfrm>
            <a:off x="841299" y="685800"/>
            <a:ext cx="7143765" cy="2916704"/>
          </a:xfrm>
        </p:spPr>
        <p:txBody>
          <a:bodyPr/>
          <a:lstStyle>
            <a:lvl1pPr algn="ctr">
              <a:defRPr sz="3600"/>
            </a:lvl1pPr>
          </a:lstStyle>
          <a:p>
            <a:r>
              <a:rPr lang="fr-FR"/>
              <a:t>Modifiez le style du titre</a:t>
            </a:r>
            <a:endParaRPr lang="en-US" dirty="0"/>
          </a:p>
        </p:txBody>
      </p:sp>
      <p:sp>
        <p:nvSpPr>
          <p:cNvPr id="12" name="Text Placeholder 3"/>
          <p:cNvSpPr>
            <a:spLocks noGrp="1"/>
          </p:cNvSpPr>
          <p:nvPr>
            <p:ph type="body" sz="half" idx="13"/>
          </p:nvPr>
        </p:nvSpPr>
        <p:spPr>
          <a:xfrm>
            <a:off x="1162698" y="3610032"/>
            <a:ext cx="6500967" cy="377768"/>
          </a:xfrm>
        </p:spPr>
        <p:txBody>
          <a:bodyPr anchor="t"/>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4" name="Text Placeholder 3"/>
          <p:cNvSpPr>
            <a:spLocks noGrp="1"/>
          </p:cNvSpPr>
          <p:nvPr>
            <p:ph type="body" sz="half" idx="2"/>
          </p:nvPr>
        </p:nvSpPr>
        <p:spPr>
          <a:xfrm>
            <a:off x="514351" y="4106334"/>
            <a:ext cx="7797662" cy="1268252"/>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7" name="Date Placeholder 4"/>
          <p:cNvSpPr>
            <a:spLocks noGrp="1"/>
          </p:cNvSpPr>
          <p:nvPr>
            <p:ph type="dt" sz="half" idx="14"/>
          </p:nvPr>
        </p:nvSpPr>
        <p:spPr/>
        <p:txBody>
          <a:bodyPr/>
          <a:lstStyle>
            <a:lvl1pPr>
              <a:defRPr/>
            </a:lvl1pPr>
          </a:lstStyle>
          <a:p>
            <a:pPr>
              <a:defRPr/>
            </a:pPr>
            <a:fld id="{453D24AC-EF72-4E6D-990F-619FB925EC7F}" type="datetimeFigureOut">
              <a:rPr lang="en-US"/>
              <a:pPr>
                <a:defRPr/>
              </a:pPr>
              <a:t>6/2/2020</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fld id="{16FEADCF-71B3-4F6C-BBCF-B7C52212B44A}" type="slidenum">
              <a:rPr lang="en-US" altLang="fr-FR"/>
              <a:pPr/>
              <a:t>‹N°›</a:t>
            </a:fld>
            <a:endParaRPr lang="en-US" altLang="fr-FR"/>
          </a:p>
        </p:txBody>
      </p:sp>
    </p:spTree>
    <p:extLst>
      <p:ext uri="{BB962C8B-B14F-4D97-AF65-F5344CB8AC3E}">
        <p14:creationId xmlns:p14="http://schemas.microsoft.com/office/powerpoint/2010/main" val="3831097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lstStyle>
            <a:lvl1pPr algn="l">
              <a:defRPr sz="3600"/>
            </a:lvl1pPr>
          </a:lstStyle>
          <a:p>
            <a:r>
              <a:rPr lang="fr-FR"/>
              <a:t>Modifiez le style du titre</a:t>
            </a:r>
            <a:endParaRPr lang="en-US" dirty="0"/>
          </a:p>
        </p:txBody>
      </p:sp>
      <p:sp>
        <p:nvSpPr>
          <p:cNvPr id="4" name="Text Placeholder 3"/>
          <p:cNvSpPr>
            <a:spLocks noGrp="1"/>
          </p:cNvSpPr>
          <p:nvPr>
            <p:ph type="body" sz="half" idx="2"/>
          </p:nvPr>
        </p:nvSpPr>
        <p:spPr>
          <a:xfrm>
            <a:off x="514351" y="4247468"/>
            <a:ext cx="7796030" cy="1140644"/>
          </a:xfrm>
        </p:spPr>
        <p:txBody>
          <a:bodyPr anchor="t"/>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440DA29F-CF76-4FC8-B26C-9B643244C58C}" type="datetimeFigureOut">
              <a:rPr lang="en-US"/>
              <a:pPr>
                <a:defRPr/>
              </a:pPr>
              <a:t>6/2/2020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F54E1F-7010-4141-ABCD-BF92CD66F304}" type="slidenum">
              <a:rPr lang="en-US" altLang="fr-FR"/>
              <a:pPr/>
              <a:t>‹N°›</a:t>
            </a:fld>
            <a:endParaRPr lang="en-US" altLang="fr-FR"/>
          </a:p>
        </p:txBody>
      </p:sp>
    </p:spTree>
    <p:extLst>
      <p:ext uri="{BB962C8B-B14F-4D97-AF65-F5344CB8AC3E}">
        <p14:creationId xmlns:p14="http://schemas.microsoft.com/office/powerpoint/2010/main" val="3485927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8" name="Text Placeholder 3"/>
          <p:cNvSpPr>
            <a:spLocks noGrp="1"/>
          </p:cNvSpPr>
          <p:nvPr>
            <p:ph type="body" sz="half" idx="15"/>
          </p:nvPr>
        </p:nvSpPr>
        <p:spPr>
          <a:xfrm>
            <a:off x="514352"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0" name="Text Placeholder 3"/>
          <p:cNvSpPr>
            <a:spLocks noGrp="1"/>
          </p:cNvSpPr>
          <p:nvPr>
            <p:ph type="body" sz="half" idx="16"/>
          </p:nvPr>
        </p:nvSpPr>
        <p:spPr>
          <a:xfrm>
            <a:off x="3175966"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Text Placeholder 3"/>
          <p:cNvSpPr>
            <a:spLocks noGrp="1"/>
          </p:cNvSpPr>
          <p:nvPr>
            <p:ph type="body" sz="half" idx="17"/>
          </p:nvPr>
        </p:nvSpPr>
        <p:spPr>
          <a:xfrm>
            <a:off x="5827785"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3" name="Date Placeholder 3"/>
          <p:cNvSpPr>
            <a:spLocks noGrp="1"/>
          </p:cNvSpPr>
          <p:nvPr>
            <p:ph type="dt" sz="half" idx="18"/>
          </p:nvPr>
        </p:nvSpPr>
        <p:spPr/>
        <p:txBody>
          <a:bodyPr/>
          <a:lstStyle>
            <a:lvl1pPr>
              <a:defRPr/>
            </a:lvl1pPr>
          </a:lstStyle>
          <a:p>
            <a:pPr>
              <a:defRPr/>
            </a:pPr>
            <a:fld id="{FEEAFAFC-E9A7-4660-AE60-FAD624EC700D}" type="datetimeFigureOut">
              <a:rPr lang="en-US"/>
              <a:pPr>
                <a:defRPr/>
              </a:pPr>
              <a:t>6/2/2020</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E53F3270-D218-4A89-9DD2-AEBD44C1C0B0}" type="slidenum">
              <a:rPr lang="en-US" altLang="fr-FR"/>
              <a:pPr/>
              <a:t>‹N°›</a:t>
            </a:fld>
            <a:endParaRPr lang="en-US" altLang="fr-FR"/>
          </a:p>
        </p:txBody>
      </p:sp>
    </p:spTree>
    <p:extLst>
      <p:ext uri="{BB962C8B-B14F-4D97-AF65-F5344CB8AC3E}">
        <p14:creationId xmlns:p14="http://schemas.microsoft.com/office/powerpoint/2010/main" val="2162179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1" name="Text Placeholder 3"/>
          <p:cNvSpPr>
            <a:spLocks noGrp="1"/>
          </p:cNvSpPr>
          <p:nvPr>
            <p:ph type="body" sz="half" idx="18"/>
          </p:nvPr>
        </p:nvSpPr>
        <p:spPr>
          <a:xfrm>
            <a:off x="518880" y="4389288"/>
            <a:ext cx="2482596" cy="98529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4" name="Text Placeholder 3"/>
          <p:cNvSpPr>
            <a:spLocks noGrp="1"/>
          </p:cNvSpPr>
          <p:nvPr>
            <p:ph type="body" sz="half" idx="19"/>
          </p:nvPr>
        </p:nvSpPr>
        <p:spPr>
          <a:xfrm>
            <a:off x="3176999" y="4389286"/>
            <a:ext cx="2482596" cy="985300"/>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fr-FR" noProof="0"/>
              <a:t>Cliquez sur l'icône pour ajouter une image</a:t>
            </a:r>
            <a:endParaRPr lang="en-US" noProof="0" dirty="0"/>
          </a:p>
        </p:txBody>
      </p:sp>
      <p:sp>
        <p:nvSpPr>
          <p:cNvPr id="27" name="Text Placeholder 3"/>
          <p:cNvSpPr>
            <a:spLocks noGrp="1"/>
          </p:cNvSpPr>
          <p:nvPr>
            <p:ph type="body" sz="half" idx="20"/>
          </p:nvPr>
        </p:nvSpPr>
        <p:spPr>
          <a:xfrm>
            <a:off x="5826614" y="4389284"/>
            <a:ext cx="2482596" cy="98530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2" name="Date Placeholder 3"/>
          <p:cNvSpPr>
            <a:spLocks noGrp="1"/>
          </p:cNvSpPr>
          <p:nvPr>
            <p:ph type="dt" sz="half" idx="23"/>
          </p:nvPr>
        </p:nvSpPr>
        <p:spPr/>
        <p:txBody>
          <a:bodyPr/>
          <a:lstStyle>
            <a:lvl1pPr>
              <a:defRPr/>
            </a:lvl1pPr>
          </a:lstStyle>
          <a:p>
            <a:pPr>
              <a:defRPr/>
            </a:pPr>
            <a:fld id="{3664A4D5-591C-45FF-A245-2C73CE08DE27}" type="datetimeFigureOut">
              <a:rPr lang="en-US"/>
              <a:pPr>
                <a:defRPr/>
              </a:pPr>
              <a:t>6/2/2020</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fld id="{8838CD02-B67E-43C2-A294-4A47688A0187}" type="slidenum">
              <a:rPr lang="en-US" altLang="fr-FR"/>
              <a:pPr/>
              <a:t>‹N°›</a:t>
            </a:fld>
            <a:endParaRPr lang="en-US" altLang="fr-FR"/>
          </a:p>
        </p:txBody>
      </p:sp>
    </p:spTree>
    <p:extLst>
      <p:ext uri="{BB962C8B-B14F-4D97-AF65-F5344CB8AC3E}">
        <p14:creationId xmlns:p14="http://schemas.microsoft.com/office/powerpoint/2010/main" val="2300819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F74E1ED1-857E-4E26-9E8E-0D23047B615B}" type="datetimeFigureOut">
              <a:rPr lang="en-US"/>
              <a:pPr>
                <a:defRPr/>
              </a:pPr>
              <a:t>6/2/2020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46513713-A3A3-49DD-A1AF-763A0681726C}" type="slidenum">
              <a:rPr lang="en-US" altLang="fr-FR"/>
              <a:pPr/>
              <a:t>‹N°›</a:t>
            </a:fld>
            <a:endParaRPr lang="en-US" altLang="fr-FR"/>
          </a:p>
        </p:txBody>
      </p:sp>
    </p:spTree>
    <p:extLst>
      <p:ext uri="{BB962C8B-B14F-4D97-AF65-F5344CB8AC3E}">
        <p14:creationId xmlns:p14="http://schemas.microsoft.com/office/powerpoint/2010/main" val="2470793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4"/>
          </p:nvPr>
        </p:nvSpPr>
        <p:spPr/>
        <p:txBody>
          <a:bodyPr/>
          <a:lstStyle>
            <a:lvl1pPr>
              <a:defRPr/>
            </a:lvl1pPr>
          </a:lstStyle>
          <a:p>
            <a:pPr>
              <a:defRPr/>
            </a:pPr>
            <a:fld id="{B2815E2D-4EB6-44D0-B87D-EEF60284F5AB}" type="datetimeFigureOut">
              <a:rPr lang="en-US"/>
              <a:pPr>
                <a:defRPr/>
              </a:pPr>
              <a:t>6/2/2020</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4813B79E-F300-4FAE-9E9F-061AA4CF8C2E}" type="slidenum">
              <a:rPr lang="en-US" altLang="fr-FR"/>
              <a:pPr/>
              <a:t>‹N°›</a:t>
            </a:fld>
            <a:endParaRPr lang="en-US" altLang="fr-FR"/>
          </a:p>
        </p:txBody>
      </p:sp>
    </p:spTree>
    <p:extLst>
      <p:ext uri="{BB962C8B-B14F-4D97-AF65-F5344CB8AC3E}">
        <p14:creationId xmlns:p14="http://schemas.microsoft.com/office/powerpoint/2010/main" val="28811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D640E86-E484-45AE-B931-C1D8EC7D7907}" type="datetimeFigureOut">
              <a:rPr lang="fr-FR"/>
              <a:pPr>
                <a:defRPr/>
              </a:pPr>
              <a:t>02/06/2020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9E26305-C701-41B1-93E6-05CA06FE8475}" type="slidenum">
              <a:rPr lang="fr-FR" altLang="fr-FR"/>
              <a:pPr/>
              <a:t>‹N°›</a:t>
            </a:fld>
            <a:endParaRPr lang="fr-FR" altLang="fr-FR"/>
          </a:p>
        </p:txBody>
      </p:sp>
    </p:spTree>
    <p:extLst>
      <p:ext uri="{BB962C8B-B14F-4D97-AF65-F5344CB8AC3E}">
        <p14:creationId xmlns:p14="http://schemas.microsoft.com/office/powerpoint/2010/main" val="418908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73D2D5D5-6F5D-4B28-BCA0-92C969F58625}"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93A4E374-7C06-4498-872B-4A92F423587F}" type="slidenum">
              <a:rPr lang="fr-FR" altLang="fr-FR"/>
              <a:pPr/>
              <a:t>‹N°›</a:t>
            </a:fld>
            <a:endParaRPr lang="fr-FR" altLang="fr-FR"/>
          </a:p>
        </p:txBody>
      </p:sp>
    </p:spTree>
    <p:extLst>
      <p:ext uri="{BB962C8B-B14F-4D97-AF65-F5344CB8AC3E}">
        <p14:creationId xmlns:p14="http://schemas.microsoft.com/office/powerpoint/2010/main" val="30750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99FC16A6-F3D5-419B-9FFE-DB5F44AA2E54}" type="datetimeFigureOut">
              <a:rPr lang="fr-FR"/>
              <a:pPr>
                <a:defRPr/>
              </a:pPr>
              <a:t>02/06/2020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3F012CC5-3EA8-4620-A13D-C556B0EB6E9E}" type="slidenum">
              <a:rPr lang="fr-FR" altLang="fr-FR"/>
              <a:pPr/>
              <a:t>‹N°›</a:t>
            </a:fld>
            <a:endParaRPr lang="fr-FR" altLang="fr-FR"/>
          </a:p>
        </p:txBody>
      </p:sp>
    </p:spTree>
    <p:extLst>
      <p:ext uri="{BB962C8B-B14F-4D97-AF65-F5344CB8AC3E}">
        <p14:creationId xmlns:p14="http://schemas.microsoft.com/office/powerpoint/2010/main" val="83307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C632A6A5-E2B2-4125-9ED6-0065CCEAE42D}" type="datetimeFigureOut">
              <a:rPr lang="fr-FR"/>
              <a:pPr>
                <a:defRPr/>
              </a:pPr>
              <a:t>02/06/2020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9CEFB722-1CB1-4E03-BB97-AA7DF892252E}" type="slidenum">
              <a:rPr lang="fr-FR" altLang="fr-FR"/>
              <a:pPr/>
              <a:t>‹N°›</a:t>
            </a:fld>
            <a:endParaRPr lang="fr-FR" altLang="fr-FR"/>
          </a:p>
        </p:txBody>
      </p:sp>
    </p:spTree>
    <p:extLst>
      <p:ext uri="{BB962C8B-B14F-4D97-AF65-F5344CB8AC3E}">
        <p14:creationId xmlns:p14="http://schemas.microsoft.com/office/powerpoint/2010/main" val="5086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FD4A38F-B07E-42BB-ADC5-8DA634968B86}" type="datetimeFigureOut">
              <a:rPr lang="fr-FR"/>
              <a:pPr>
                <a:defRPr/>
              </a:pPr>
              <a:t>02/06/2020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60838453-A5D2-4F27-B30B-DC41C3AB286F}" type="slidenum">
              <a:rPr lang="fr-FR" altLang="fr-FR"/>
              <a:pPr/>
              <a:t>‹N°›</a:t>
            </a:fld>
            <a:endParaRPr lang="fr-FR" altLang="fr-FR"/>
          </a:p>
        </p:txBody>
      </p:sp>
    </p:spTree>
    <p:extLst>
      <p:ext uri="{BB962C8B-B14F-4D97-AF65-F5344CB8AC3E}">
        <p14:creationId xmlns:p14="http://schemas.microsoft.com/office/powerpoint/2010/main" val="412835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50A543E-04EB-46BD-8E23-E3EE0FBC2172}"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660CE50B-248B-48EC-B35D-30ACAEA846D7}" type="slidenum">
              <a:rPr lang="fr-FR" altLang="fr-FR"/>
              <a:pPr/>
              <a:t>‹N°›</a:t>
            </a:fld>
            <a:endParaRPr lang="fr-FR" altLang="fr-FR"/>
          </a:p>
        </p:txBody>
      </p:sp>
    </p:spTree>
    <p:extLst>
      <p:ext uri="{BB962C8B-B14F-4D97-AF65-F5344CB8AC3E}">
        <p14:creationId xmlns:p14="http://schemas.microsoft.com/office/powerpoint/2010/main" val="395108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AA8E904-AFAA-41BD-8B45-693D25BF6783}" type="datetimeFigureOut">
              <a:rPr lang="fr-FR"/>
              <a:pPr>
                <a:defRPr/>
              </a:pPr>
              <a:t>02/06/2020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6BD1118F-C68C-49AD-B7CB-21B1C88DCB37}" type="slidenum">
              <a:rPr lang="fr-FR" altLang="fr-FR"/>
              <a:pPr/>
              <a:t>‹N°›</a:t>
            </a:fld>
            <a:endParaRPr lang="fr-FR" altLang="fr-FR"/>
          </a:p>
        </p:txBody>
      </p:sp>
    </p:spTree>
    <p:extLst>
      <p:ext uri="{BB962C8B-B14F-4D97-AF65-F5344CB8AC3E}">
        <p14:creationId xmlns:p14="http://schemas.microsoft.com/office/powerpoint/2010/main" val="300807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C4B01DF-9693-4036-A59F-71E70553D5C2}" type="datetimeFigureOut">
              <a:rPr lang="fr-FR"/>
              <a:pPr>
                <a:defRPr/>
              </a:pPr>
              <a:t>02/06/2020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fld id="{359ACF71-8622-4AD8-AF70-DB8E23DD356C}" type="slidenum">
              <a:rPr lang="fr-FR" altLang="fr-FR"/>
              <a:pPr/>
              <a:t>‹N°›</a:t>
            </a:fld>
            <a:endParaRPr lang="fr-FR" altLang="fr-FR"/>
          </a:p>
        </p:txBody>
      </p:sp>
    </p:spTree>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2050" name="Picture 6" descr="Brickwork-HD-R1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9"/>
          <p:cNvGrpSpPr>
            <a:grpSpLocks/>
          </p:cNvGrpSpPr>
          <p:nvPr/>
        </p:nvGrpSpPr>
        <p:grpSpPr bwMode="auto">
          <a:xfrm>
            <a:off x="-19050" y="0"/>
            <a:ext cx="9004300"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2524"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0" y="685800"/>
            <a:ext cx="7797800" cy="115252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4350" y="2063750"/>
            <a:ext cx="7797800" cy="3311525"/>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73700" y="5757863"/>
            <a:ext cx="2838450" cy="498475"/>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pPr>
              <a:defRPr/>
            </a:pPr>
            <a:fld id="{1520C6A4-058B-4356-A347-D6CE9517FB0E}" type="datetimeFigureOut">
              <a:rPr lang="en-US"/>
              <a:pPr>
                <a:defRPr/>
              </a:pPr>
              <a:t>6/2/2020</a:t>
            </a:fld>
            <a:endParaRPr lang="en-US"/>
          </a:p>
        </p:txBody>
      </p:sp>
      <p:sp>
        <p:nvSpPr>
          <p:cNvPr id="5" name="Footer Placeholder 4"/>
          <p:cNvSpPr>
            <a:spLocks noGrp="1"/>
          </p:cNvSpPr>
          <p:nvPr>
            <p:ph type="ftr" sz="quarter" idx="3"/>
          </p:nvPr>
        </p:nvSpPr>
        <p:spPr>
          <a:xfrm>
            <a:off x="514350" y="5757863"/>
            <a:ext cx="4124325" cy="498475"/>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4714875" y="5757863"/>
            <a:ext cx="681038" cy="498475"/>
          </a:xfrm>
          <a:prstGeom prst="rect">
            <a:avLst/>
          </a:prstGeom>
        </p:spPr>
        <p:txBody>
          <a:bodyPr vert="horz" wrap="square" lIns="91440" tIns="45720" rIns="91440" bIns="45720" numCol="1" anchor="ctr" anchorCtr="0" compatLnSpc="1">
            <a:prstTxWarp prst="textNoShape">
              <a:avLst/>
            </a:prstTxWarp>
          </a:bodyPr>
          <a:lstStyle>
            <a:lvl1pPr algn="ctr">
              <a:defRPr sz="2400">
                <a:solidFill>
                  <a:srgbClr val="5C0708"/>
                </a:solidFill>
              </a:defRPr>
            </a:lvl1pPr>
          </a:lstStyle>
          <a:p>
            <a:fld id="{14472EB6-D77E-493B-94AA-77ABB6BE6183}" type="slidenum">
              <a:rPr lang="en-US" altLang="fr-FR"/>
              <a:pPr/>
              <a:t>‹N°›</a:t>
            </a:fld>
            <a:endParaRPr lang="en-US" altLang="fr-FR"/>
          </a:p>
        </p:txBody>
      </p:sp>
    </p:spTree>
  </p:cSld>
  <p:clrMap bg1="lt1" tx1="dk1" bg2="lt2" tx2="dk2" accent1="accent1" accent2="accent2" accent3="accent3" accent4="accent4" accent5="accent5" accent6="accent6" hlink="hlink" folHlink="folHlink"/>
  <p:sldLayoutIdLst>
    <p:sldLayoutId id="2147483826"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7" r:id="rId12"/>
    <p:sldLayoutId id="2147483821" r:id="rId13"/>
    <p:sldLayoutId id="2147483822" r:id="rId14"/>
    <p:sldLayoutId id="2147483823" r:id="rId15"/>
    <p:sldLayoutId id="2147483824" r:id="rId16"/>
    <p:sldLayoutId id="2147483825" r:id="rId17"/>
  </p:sldLayoutIdLst>
  <p:hf sldNum="0" hdr="0" ftr="0" dt="0"/>
  <p:txStyles>
    <p:titleStyle>
      <a:lvl1pPr algn="l" defTabSz="685800" rtl="0" eaLnBrk="0" fontAlgn="base" hangingPunct="0">
        <a:lnSpc>
          <a:spcPct val="90000"/>
        </a:lnSpc>
        <a:spcBef>
          <a:spcPct val="0"/>
        </a:spcBef>
        <a:spcAft>
          <a:spcPct val="0"/>
        </a:spcAft>
        <a:defRPr sz="4000" kern="1200" cap="all">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2pPr>
      <a:lvl3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3pPr>
      <a:lvl4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4pPr>
      <a:lvl5pPr algn="l" defTabSz="685800" rtl="0" eaLnBrk="0" fontAlgn="base" hangingPunct="0">
        <a:lnSpc>
          <a:spcPct val="90000"/>
        </a:lnSpc>
        <a:spcBef>
          <a:spcPct val="0"/>
        </a:spcBef>
        <a:spcAft>
          <a:spcPct val="0"/>
        </a:spcAft>
        <a:defRPr sz="4000">
          <a:solidFill>
            <a:schemeClr val="accent1"/>
          </a:solidFill>
          <a:latin typeface="Impact" panose="020B0806030902050204" pitchFamily="34" charset="0"/>
        </a:defRPr>
      </a:lvl5pPr>
      <a:lvl6pPr marL="457200" algn="l" defTabSz="685800" rtl="0" fontAlgn="base">
        <a:lnSpc>
          <a:spcPct val="90000"/>
        </a:lnSpc>
        <a:spcBef>
          <a:spcPct val="0"/>
        </a:spcBef>
        <a:spcAft>
          <a:spcPct val="0"/>
        </a:spcAft>
        <a:defRPr sz="4000">
          <a:solidFill>
            <a:schemeClr val="accent1"/>
          </a:solidFill>
          <a:latin typeface="Impact" panose="020B0806030902050204" pitchFamily="34" charset="0"/>
        </a:defRPr>
      </a:lvl6pPr>
      <a:lvl7pPr marL="914400" algn="l" defTabSz="685800" rtl="0" fontAlgn="base">
        <a:lnSpc>
          <a:spcPct val="90000"/>
        </a:lnSpc>
        <a:spcBef>
          <a:spcPct val="0"/>
        </a:spcBef>
        <a:spcAft>
          <a:spcPct val="0"/>
        </a:spcAft>
        <a:defRPr sz="4000">
          <a:solidFill>
            <a:schemeClr val="accent1"/>
          </a:solidFill>
          <a:latin typeface="Impact" panose="020B0806030902050204" pitchFamily="34" charset="0"/>
        </a:defRPr>
      </a:lvl7pPr>
      <a:lvl8pPr marL="1371600" algn="l" defTabSz="685800" rtl="0" fontAlgn="base">
        <a:lnSpc>
          <a:spcPct val="90000"/>
        </a:lnSpc>
        <a:spcBef>
          <a:spcPct val="0"/>
        </a:spcBef>
        <a:spcAft>
          <a:spcPct val="0"/>
        </a:spcAft>
        <a:defRPr sz="4000">
          <a:solidFill>
            <a:schemeClr val="accent1"/>
          </a:solidFill>
          <a:latin typeface="Impact" panose="020B0806030902050204" pitchFamily="34" charset="0"/>
        </a:defRPr>
      </a:lvl8pPr>
      <a:lvl9pPr marL="1828800" algn="l" defTabSz="685800" rtl="0" fontAlgn="base">
        <a:lnSpc>
          <a:spcPct val="90000"/>
        </a:lnSpc>
        <a:spcBef>
          <a:spcPct val="0"/>
        </a:spcBef>
        <a:spcAft>
          <a:spcPct val="0"/>
        </a:spcAft>
        <a:defRPr sz="4000">
          <a:solidFill>
            <a:schemeClr val="accent1"/>
          </a:solidFill>
          <a:latin typeface="Impact" panose="020B0806030902050204" pitchFamily="34" charset="0"/>
        </a:defRPr>
      </a:lvl9pPr>
    </p:titleStyle>
    <p:bodyStyle>
      <a:lvl1pPr marL="171450" indent="-171450" algn="l" defTabSz="685800" rtl="0" eaLnBrk="0" fontAlgn="base" hangingPunct="0">
        <a:lnSpc>
          <a:spcPct val="120000"/>
        </a:lnSpc>
        <a:spcBef>
          <a:spcPts val="750"/>
        </a:spcBef>
        <a:spcAft>
          <a:spcPct val="0"/>
        </a:spcAft>
        <a:buClr>
          <a:schemeClr val="accent1"/>
        </a:buClr>
        <a:buSzPct val="160000"/>
        <a:buFont typeface="Arial" panose="020B0604020202020204" pitchFamily="34" charset="0"/>
        <a:buChar char="•"/>
        <a:defRPr sz="1500" kern="1200" cap="all">
          <a:solidFill>
            <a:schemeClr val="tx1"/>
          </a:solidFill>
          <a:latin typeface="+mn-lt"/>
          <a:ea typeface="+mn-ea"/>
          <a:cs typeface="+mn-cs"/>
        </a:defRPr>
      </a:lvl1pPr>
      <a:lvl2pPr marL="5143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300" kern="1200" cap="all">
          <a:solidFill>
            <a:schemeClr val="tx1"/>
          </a:solidFill>
          <a:latin typeface="+mn-lt"/>
          <a:ea typeface="+mn-ea"/>
          <a:cs typeface="+mn-cs"/>
        </a:defRPr>
      </a:lvl2pPr>
      <a:lvl3pPr marL="8572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200" kern="1200" cap="all">
          <a:solidFill>
            <a:schemeClr val="tx1"/>
          </a:solidFill>
          <a:latin typeface="+mn-lt"/>
          <a:ea typeface="+mn-ea"/>
          <a:cs typeface="+mn-cs"/>
        </a:defRPr>
      </a:lvl3pPr>
      <a:lvl4pPr marL="12001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000" kern="1200" cap="all">
          <a:solidFill>
            <a:schemeClr val="tx1"/>
          </a:solidFill>
          <a:latin typeface="+mn-lt"/>
          <a:ea typeface="+mn-ea"/>
          <a:cs typeface="+mn-cs"/>
        </a:defRPr>
      </a:lvl4pPr>
      <a:lvl5pPr marL="1543050" indent="-171450" algn="l" defTabSz="685800" rtl="0" eaLnBrk="0" fontAlgn="base" hangingPunct="0">
        <a:lnSpc>
          <a:spcPct val="120000"/>
        </a:lnSpc>
        <a:spcBef>
          <a:spcPts val="375"/>
        </a:spcBef>
        <a:spcAft>
          <a:spcPct val="0"/>
        </a:spcAft>
        <a:buClr>
          <a:schemeClr val="accent1"/>
        </a:buClr>
        <a:buSzPct val="160000"/>
        <a:buFont typeface="Arial" panose="020B0604020202020204" pitchFamily="34" charset="0"/>
        <a:buChar char="•"/>
        <a:defRPr sz="1000" kern="1200" cap="all">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27.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5.jp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1813" y="2014538"/>
            <a:ext cx="605790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79838" y="5916613"/>
            <a:ext cx="5349875" cy="692150"/>
          </a:xfrm>
          <a:prstGeom prst="rect">
            <a:avLst/>
          </a:prstGeom>
          <a:solidFill>
            <a:srgbClr val="FF0000"/>
          </a:solidFill>
        </p:spPr>
        <p:txBody>
          <a:bodyPr lIns="68580" tIns="34290" rIns="68580" bIns="34290">
            <a:spAutoFit/>
          </a:bodyPr>
          <a:lstStyle/>
          <a:p>
            <a:pPr algn="ctr" defTabSz="342900" eaLnBrk="1" fontAlgn="auto" hangingPunct="1">
              <a:spcBef>
                <a:spcPts val="0"/>
              </a:spcBef>
              <a:spcAft>
                <a:spcPts val="0"/>
              </a:spcAft>
              <a:defRPr/>
            </a:pPr>
            <a:r>
              <a:rPr lang="ar-DZ" sz="4050" b="1" dirty="0">
                <a:ln w="0"/>
                <a:solidFill>
                  <a:srgbClr val="FFFF00"/>
                </a:solidFill>
                <a:effectLst>
                  <a:outerShdw blurRad="38100" dist="25400" dir="5400000" algn="ctr" rotWithShape="0">
                    <a:srgbClr val="6E747A">
                      <a:alpha val="43000"/>
                    </a:srgbClr>
                  </a:outerShdw>
                </a:effectLst>
                <a:latin typeface="Impact" panose="020B0806030902050204"/>
              </a:rPr>
              <a:t>نظرية الإنتاج ( الجزء الأول)</a:t>
            </a:r>
            <a:endParaRPr lang="fr-FR" sz="4050" b="1" dirty="0">
              <a:ln w="0"/>
              <a:solidFill>
                <a:srgbClr val="FFFF00"/>
              </a:solidFill>
              <a:effectLst>
                <a:outerShdw blurRad="38100" dist="25400" dir="5400000" algn="ctr" rotWithShape="0">
                  <a:srgbClr val="6E747A">
                    <a:alpha val="43000"/>
                  </a:srgbClr>
                </a:outerShdw>
              </a:effectLst>
              <a:latin typeface="Impact" panose="020B0806030902050204"/>
              <a:cs typeface="+mn-cs"/>
            </a:endParaRPr>
          </a:p>
        </p:txBody>
      </p:sp>
      <p:pic>
        <p:nvPicPr>
          <p:cNvPr id="2" name="Son enregistré">
            <a:hlinkClick r:id="" action="ppaction://media"/>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81113" y="56800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noRot="1" noChangeAspect="1" noMove="1" noResize="1" noEditPoints="1" noAdjustHandles="1" noChangeArrowheads="1" noChangeShapeType="1" noTextEdit="1"/>
          </p:cNvSpPr>
          <p:nvPr>
            <p:ph type="subTitle" idx="1"/>
          </p:nvPr>
        </p:nvSpPr>
        <p:spPr>
          <a:xfrm>
            <a:off x="107950" y="1412776"/>
            <a:ext cx="8928100" cy="5329337"/>
          </a:xfrm>
          <a:blipFill>
            <a:blip r:embed="rId2" cstate="screen">
              <a:extLst>
                <a:ext uri="{28A0092B-C50C-407E-A947-70E740481C1C}">
                  <a14:useLocalDpi xmlns:a14="http://schemas.microsoft.com/office/drawing/2010/main"/>
                </a:ext>
              </a:extLst>
            </a:blip>
            <a:stretch>
              <a:fillRect l="-4093" t="-2740" r="-3206"/>
            </a:stretch>
          </a:blipFill>
          <a:ln>
            <a:solidFill>
              <a:srgbClr val="FFC000"/>
            </a:solidFill>
            <a:miter lim="800000"/>
            <a:headEnd/>
            <a:tailEnd/>
          </a:ln>
        </p:spPr>
        <p:txBody>
          <a:bodyPr/>
          <a:lstStyle/>
          <a:p>
            <a:pPr>
              <a:defRPr/>
            </a:pPr>
            <a:r>
              <a:rPr lang="fr-FR">
                <a:noFill/>
              </a:rPr>
              <a:t> </a:t>
            </a:r>
          </a:p>
        </p:txBody>
      </p:sp>
      <p:sp>
        <p:nvSpPr>
          <p:cNvPr id="6" name="Titre 1"/>
          <p:cNvSpPr txBox="1">
            <a:spLocks/>
          </p:cNvSpPr>
          <p:nvPr/>
        </p:nvSpPr>
        <p:spPr bwMode="auto">
          <a:xfrm>
            <a:off x="125369" y="119716"/>
            <a:ext cx="8928992" cy="1134286"/>
          </a:xfrm>
          <a:prstGeom prst="rect">
            <a:avLst/>
          </a:prstGeom>
          <a:solidFill>
            <a:srgbClr val="FFFF00"/>
          </a:solidFill>
          <a:ln>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r>
            <a:br>
              <a:rPr lang="ar-DZ"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b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دالة الإنتاج في الفترة القصيرة:</a:t>
            </a:r>
            <a:r>
              <a:rPr lang="fr-FR" sz="3200" dirty="0"/>
              <a:t/>
            </a:r>
            <a:br>
              <a:rPr lang="fr-FR" sz="3200" dirty="0"/>
            </a:br>
            <a:endParaRPr lang="fr-FR" sz="3200" dirty="0"/>
          </a:p>
        </p:txBody>
      </p:sp>
      <p:pic>
        <p:nvPicPr>
          <p:cNvPr id="2"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4213" y="58054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5" y="116632"/>
            <a:ext cx="8893589" cy="1240666"/>
          </a:xfrm>
          <a:solidFill>
            <a:srgbClr val="FFC000"/>
          </a:solidFill>
          <a:ln>
            <a:miter lim="800000"/>
            <a:headEnd/>
            <a:tailEnd/>
          </a:ln>
        </p:spPr>
        <p:txBody>
          <a:bodyPr rtlCol="0">
            <a:normAutofit fontScale="90000"/>
          </a:bodyPr>
          <a:lstStyle/>
          <a:p>
            <a:pPr rtl="1"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r>
            <a:b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b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د</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التمثيل البياني</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لدوال الإنتاج في الفترة القصيرة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fr-FR" dirty="0"/>
              <a:t/>
            </a:r>
            <a:br>
              <a:rPr lang="fr-FR" dirty="0"/>
            </a:br>
            <a:endParaRPr lang="fr-FR" dirty="0"/>
          </a:p>
        </p:txBody>
      </p:sp>
      <p:sp>
        <p:nvSpPr>
          <p:cNvPr id="3" name="Sous-titre 2"/>
          <p:cNvSpPr>
            <a:spLocks noGrp="1"/>
          </p:cNvSpPr>
          <p:nvPr>
            <p:ph type="subTitle" idx="1"/>
          </p:nvPr>
        </p:nvSpPr>
        <p:spPr>
          <a:xfrm>
            <a:off x="107950" y="1428750"/>
            <a:ext cx="8893175" cy="5313363"/>
          </a:xfrm>
          <a:blipFill dpi="0" rotWithShape="1">
            <a:blip r:embed="rId2"/>
            <a:srcRect/>
            <a:tile tx="0" ty="0" sx="100000" sy="100000" flip="none" algn="tl"/>
          </a:blipFill>
        </p:spPr>
        <p:txBody>
          <a:bodyPr/>
          <a:lstStyle/>
          <a:p>
            <a:pPr algn="r" rtl="1" eaLnBrk="1" hangingPunct="1">
              <a:defRPr/>
            </a:pPr>
            <a:r>
              <a:rPr lang="ar-DZ" b="1" dirty="0">
                <a:solidFill>
                  <a:srgbClr val="FFFF00"/>
                </a:solidFill>
                <a:effectLst>
                  <a:outerShdw blurRad="38100" dist="38100" dir="2700000" algn="tl">
                    <a:srgbClr val="000000">
                      <a:alpha val="43137"/>
                    </a:srgbClr>
                  </a:outerShdw>
                </a:effectLst>
              </a:rPr>
              <a:t>يمكن تمثيل الأنواع الثلاثة للإنتاج( </a:t>
            </a:r>
            <a:r>
              <a:rPr lang="ar-DZ" b="1" dirty="0" err="1">
                <a:solidFill>
                  <a:srgbClr val="FFFF00"/>
                </a:solidFill>
                <a:effectLst>
                  <a:outerShdw blurRad="38100" dist="38100" dir="2700000" algn="tl">
                    <a:srgbClr val="000000">
                      <a:alpha val="43137"/>
                    </a:srgbClr>
                  </a:outerShdw>
                </a:effectLst>
              </a:rPr>
              <a:t>الكلي،الحدي،المتوسط</a:t>
            </a:r>
            <a:r>
              <a:rPr lang="ar-DZ" b="1" dirty="0">
                <a:solidFill>
                  <a:srgbClr val="FFFF00"/>
                </a:solidFill>
                <a:effectLst>
                  <a:outerShdw blurRad="38100" dist="38100" dir="2700000" algn="tl">
                    <a:srgbClr val="000000">
                      <a:alpha val="43137"/>
                    </a:srgbClr>
                  </a:outerShdw>
                </a:effectLst>
              </a:rPr>
              <a:t>) و ذلك كما هو مبين في المثال التالي:</a:t>
            </a:r>
          </a:p>
          <a:p>
            <a:pPr algn="r" rtl="1" eaLnBrk="1" hangingPunct="1">
              <a:buFont typeface="Arial" charset="0"/>
              <a:buNone/>
              <a:defRPr/>
            </a:pPr>
            <a:endParaRPr lang="ar-DZ" dirty="0">
              <a:solidFill>
                <a:schemeClr val="tx1"/>
              </a:solidFill>
            </a:endParaRPr>
          </a:p>
        </p:txBody>
      </p:sp>
      <p:pic>
        <p:nvPicPr>
          <p:cNvPr id="16388" name="Image 1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492375"/>
            <a:ext cx="8443913" cy="41767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Son enregistré">
            <a:hlinkClick r:id="" action="ppaction://media"/>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60309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145" y="123356"/>
            <a:ext cx="8929718" cy="1073396"/>
          </a:xfrm>
          <a:solidFill>
            <a:srgbClr val="FFC000"/>
          </a:solidFill>
          <a:ln>
            <a:miter lim="800000"/>
            <a:headEnd/>
            <a:tailEnd/>
          </a:ln>
        </p:spPr>
        <p:txBody>
          <a:bodyPr rtlCol="0">
            <a:normAutofit fontScale="90000"/>
          </a:bodyPr>
          <a:lstStyle/>
          <a:p>
            <a:pPr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التمثيل البياني</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لدوال الإنتاج في الفترة القصيرة</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43145" y="1340768"/>
            <a:ext cx="8893351" cy="5302942"/>
          </a:xfrm>
          <a:blipFill>
            <a:blip r:embed="rId2"/>
            <a:tile tx="0" ty="0" sx="100000" sy="100000" flip="none" algn="tl"/>
          </a:blipFill>
          <a:ln>
            <a:miter lim="800000"/>
            <a:headEnd/>
            <a:tailEnd/>
          </a:ln>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eaLnBrk="1" fontAlgn="auto" hangingPunct="1">
              <a:spcAft>
                <a:spcPts val="0"/>
              </a:spcAft>
              <a:defRPr/>
            </a:pPr>
            <a:r>
              <a:rPr lang="ar-DZ" b="1" spc="50" dirty="0">
                <a:ln w="11430"/>
                <a:solidFill>
                  <a:srgbClr val="002060"/>
                </a:solidFill>
                <a:effectLst>
                  <a:outerShdw blurRad="76200" dist="50800" dir="5400000" algn="tl" rotWithShape="0">
                    <a:srgbClr val="000000">
                      <a:alpha val="65000"/>
                    </a:srgbClr>
                  </a:outerShdw>
                </a:effectLst>
              </a:rPr>
              <a:t> </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412" name="Imag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88" y="1544638"/>
            <a:ext cx="8064500" cy="48958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Son enregistré">
            <a:hlinkClick r:id="" action="ppaction://media"/>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750" y="60340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413" y="1700213"/>
            <a:ext cx="8893175" cy="4943475"/>
          </a:xfrm>
          <a:blipFill>
            <a:blip r:embed="rId2"/>
            <a:tile tx="0" ty="0" sx="100000" sy="100000" flip="none" algn="tl"/>
          </a:blipFill>
          <a:ln>
            <a:miter lim="800000"/>
            <a:headEnd/>
            <a:tailEnd/>
          </a:ln>
        </p:spPr>
        <p:txBody>
          <a:bodyPr rtlCol="0">
            <a:normAutofit/>
          </a:bodyPr>
          <a:lstStyle/>
          <a:p>
            <a:pPr algn="r" rtl="1" eaLnBrk="1" fontAlgn="auto" hangingPunct="1">
              <a:spcAft>
                <a:spcPts val="0"/>
              </a:spcAft>
              <a:defRPr/>
            </a:pPr>
            <a:r>
              <a:rPr lang="ar-DZ" sz="3400" b="1" dirty="0">
                <a:effectLst>
                  <a:outerShdw blurRad="38100" dist="38100" dir="2700000" algn="tl">
                    <a:srgbClr val="000000">
                      <a:alpha val="43137"/>
                    </a:srgbClr>
                  </a:outerShdw>
                </a:effectLst>
              </a:rPr>
              <a:t>من خلال الشكل السابق نلاحظ أن الإنتاج الكلي  يرتفع إلى غاية وصوله إلى نهائية العظمى يبدأ بعدها في التناقص ومن منحنى  الإنتاج الكلي يمكن اشتقاق منحنى الإنتاج  المتوسط   و منحنى الإنتاج الحدي  ، حيث أن منحنى الإنتاج المتوسط يزداد حتى يصل إلى نهايته العظمى، يأخذ بعدها في التناقص مع زيادة استخدام العمل، ونفس القول ينطبق على منحنى الإنتاج الحدي الذي يزيد هو الأخر حتى يبلغ نهايته العظمى بعدها يبدأ في التناقص حتى يقطع محور العمل أي  </a:t>
            </a:r>
            <a:r>
              <a:rPr lang="fr-FR" sz="3400" b="1" dirty="0">
                <a:effectLst>
                  <a:outerShdw blurRad="38100" dist="38100" dir="2700000" algn="tl">
                    <a:srgbClr val="000000">
                      <a:alpha val="43137"/>
                    </a:srgbClr>
                  </a:outerShdw>
                </a:effectLst>
              </a:rPr>
              <a:t>(MPL=0)</a:t>
            </a:r>
            <a:r>
              <a:rPr lang="ar-DZ" sz="3400" b="1" dirty="0">
                <a:effectLst>
                  <a:outerShdw blurRad="38100" dist="38100" dir="2700000" algn="tl">
                    <a:srgbClr val="000000">
                      <a:alpha val="43137"/>
                    </a:srgbClr>
                  </a:outerShdw>
                </a:effectLst>
              </a:rPr>
              <a:t> ، ليصبح بعدها سالب تماما مع زيادة استخدام عنصر العمل.</a:t>
            </a:r>
            <a:endParaRPr lang="fr-FR" sz="3400" b="1" dirty="0">
              <a:effectLst>
                <a:outerShdw blurRad="38100" dist="38100" dir="2700000" algn="tl">
                  <a:srgbClr val="000000">
                    <a:alpha val="43137"/>
                  </a:srgbClr>
                </a:outerShdw>
              </a:effectLst>
            </a:endParaRPr>
          </a:p>
        </p:txBody>
      </p:sp>
      <p:sp>
        <p:nvSpPr>
          <p:cNvPr id="4" name="Titre 1"/>
          <p:cNvSpPr txBox="1">
            <a:spLocks/>
          </p:cNvSpPr>
          <p:nvPr/>
        </p:nvSpPr>
        <p:spPr bwMode="auto">
          <a:xfrm>
            <a:off x="125325" y="214290"/>
            <a:ext cx="8947538" cy="1342502"/>
          </a:xfrm>
          <a:prstGeom prst="rect">
            <a:avLst/>
          </a:prstGeom>
          <a:solidFill>
            <a:srgbClr val="FFC000"/>
          </a:solidFill>
          <a:ln>
            <a:noFill/>
            <a:miter lim="800000"/>
            <a:headEnd/>
            <a:tailEnd/>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DZ"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شرح الرسم البياني</a:t>
            </a:r>
            <a:r>
              <a:rPr lang="ar-AE"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60309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413" y="1341438"/>
            <a:ext cx="8947150" cy="5400675"/>
          </a:xfrm>
          <a:blipFill>
            <a:blip r:embed="rId2"/>
            <a:tile tx="0" ty="0" sx="100000" sy="100000" flip="none" algn="tl"/>
          </a:blipFill>
        </p:spPr>
        <p:txBody>
          <a:bodyPr/>
          <a:lstStyle/>
          <a:p>
            <a:pPr marL="514350" indent="-514350" algn="r" rtl="1" eaLnBrk="1" hangingPunct="1">
              <a:buFont typeface="Arial" panose="020B0604020202020204" pitchFamily="34" charset="0"/>
              <a:buAutoNum type="arabicParenR"/>
              <a:defRPr/>
            </a:pPr>
            <a:r>
              <a:rPr lang="ar-DZ" b="1" u="sng" dirty="0">
                <a:solidFill>
                  <a:srgbClr val="FFFF00"/>
                </a:solidFill>
                <a:effectLst>
                  <a:outerShdw blurRad="38100" dist="38100" dir="2700000" algn="tl">
                    <a:srgbClr val="000000">
                      <a:alpha val="43137"/>
                    </a:srgbClr>
                  </a:outerShdw>
                </a:effectLst>
              </a:rPr>
              <a:t>العلاقة بين منحنى </a:t>
            </a:r>
            <a:r>
              <a:rPr lang="fr-FR" b="1" u="sng" dirty="0">
                <a:solidFill>
                  <a:srgbClr val="FFFF00"/>
                </a:solidFill>
                <a:effectLst>
                  <a:outerShdw blurRad="38100" dist="38100" dir="2700000" algn="tl">
                    <a:srgbClr val="000000">
                      <a:alpha val="43137"/>
                    </a:srgbClr>
                  </a:outerShdw>
                </a:effectLst>
              </a:rPr>
              <a:t>TP </a:t>
            </a:r>
            <a:r>
              <a:rPr lang="ar-DZ" b="1" u="sng" dirty="0">
                <a:solidFill>
                  <a:srgbClr val="FFFF00"/>
                </a:solidFill>
                <a:effectLst>
                  <a:outerShdw blurRad="38100" dist="38100" dir="2700000" algn="tl">
                    <a:srgbClr val="000000">
                      <a:alpha val="43137"/>
                    </a:srgbClr>
                  </a:outerShdw>
                </a:effectLst>
              </a:rPr>
              <a:t>و منحنى </a:t>
            </a:r>
            <a:r>
              <a:rPr lang="fr-FR" b="1" u="sng" dirty="0">
                <a:solidFill>
                  <a:srgbClr val="FFFF00"/>
                </a:solidFill>
                <a:effectLst>
                  <a:outerShdw blurRad="38100" dist="38100" dir="2700000" algn="tl">
                    <a:srgbClr val="000000">
                      <a:alpha val="43137"/>
                    </a:srgbClr>
                  </a:outerShdw>
                </a:effectLst>
              </a:rPr>
              <a:t>MPL</a:t>
            </a:r>
            <a:r>
              <a:rPr lang="ar-DZ" b="1" u="sng" dirty="0">
                <a:solidFill>
                  <a:srgbClr val="FFFF00"/>
                </a:solidFill>
                <a:effectLst>
                  <a:outerShdw blurRad="38100" dist="38100" dir="2700000" algn="tl">
                    <a:srgbClr val="000000">
                      <a:alpha val="43137"/>
                    </a:srgbClr>
                  </a:outerShdw>
                </a:effectLst>
              </a:rPr>
              <a:t>:</a:t>
            </a:r>
          </a:p>
          <a:p>
            <a:pPr algn="r" rtl="1" eaLnBrk="1" hangingPunct="1">
              <a:defRPr/>
            </a:pPr>
            <a:r>
              <a:rPr lang="fr-FR" b="1" dirty="0">
                <a:solidFill>
                  <a:srgbClr val="002060"/>
                </a:solidFill>
                <a:effectLst>
                  <a:outerShdw blurRad="38100" dist="38100" dir="2700000" algn="tl">
                    <a:srgbClr val="000000">
                      <a:alpha val="43137"/>
                    </a:srgbClr>
                  </a:outerShdw>
                </a:effectLst>
              </a:rPr>
              <a:t>-</a:t>
            </a:r>
            <a:r>
              <a:rPr lang="ar-DZ" sz="2400" b="1" dirty="0">
                <a:solidFill>
                  <a:srgbClr val="002060"/>
                </a:solidFill>
                <a:effectLst>
                  <a:outerShdw blurRad="38100" dist="38100" dir="2700000" algn="tl">
                    <a:srgbClr val="000000">
                      <a:alpha val="43137"/>
                    </a:srgbClr>
                  </a:outerShdw>
                </a:effectLst>
              </a:rPr>
              <a:t> </a:t>
            </a:r>
            <a:r>
              <a:rPr lang="ar-DZ" sz="2600" b="1" dirty="0">
                <a:solidFill>
                  <a:srgbClr val="002060"/>
                </a:solidFill>
                <a:effectLst>
                  <a:outerShdw blurRad="38100" dist="38100" dir="2700000" algn="tl">
                    <a:srgbClr val="000000">
                      <a:alpha val="43137"/>
                    </a:srgbClr>
                  </a:outerShdw>
                </a:effectLst>
              </a:rPr>
              <a:t>عندما يكون منحنى الإنتاج الحدي متزايدا تماما يكون منحنى الإنتاج الكلي متزايدا بمعدل متزايد.</a:t>
            </a:r>
          </a:p>
          <a:p>
            <a:pPr algn="r" rtl="1" eaLnBrk="1" hangingPunct="1">
              <a:defRPr/>
            </a:pPr>
            <a:r>
              <a:rPr lang="ar-DZ" sz="2600" b="1" dirty="0">
                <a:solidFill>
                  <a:srgbClr val="002060"/>
                </a:solidFill>
                <a:effectLst>
                  <a:outerShdw blurRad="38100" dist="38100" dir="2700000" algn="tl">
                    <a:srgbClr val="000000">
                      <a:alpha val="43137"/>
                    </a:srgbClr>
                  </a:outerShdw>
                </a:effectLst>
              </a:rPr>
              <a:t>- عندما يصل منحنى الإنتاج الحدي إلى أعظم قيمة له يكون منحنى الإنتاج الكلي عند نقطة انعطاف ( نقطة التحول من التزايد بمعدل متزايد الى التزايد بمعدل متناقص).</a:t>
            </a:r>
          </a:p>
          <a:p>
            <a:pPr algn="r" rtl="1" eaLnBrk="1" hangingPunct="1">
              <a:defRPr/>
            </a:pPr>
            <a:r>
              <a:rPr lang="ar-DZ" sz="2600" b="1" dirty="0">
                <a:solidFill>
                  <a:srgbClr val="002060"/>
                </a:solidFill>
                <a:effectLst>
                  <a:outerShdw blurRad="38100" dist="38100" dir="2700000" algn="tl">
                    <a:srgbClr val="000000">
                      <a:alpha val="43137"/>
                    </a:srgbClr>
                  </a:outerShdw>
                </a:effectLst>
              </a:rPr>
              <a:t>- عندما يكون منحنى الإنتاج الحدي متناقصا في المجال الموجب يكون منحنى الإنتاج الكلي متزايدا بمعدل متناقص.</a:t>
            </a:r>
          </a:p>
          <a:p>
            <a:pPr algn="r" rtl="1" eaLnBrk="1" hangingPunct="1">
              <a:defRPr/>
            </a:pPr>
            <a:r>
              <a:rPr lang="ar-DZ" sz="2600" b="1" dirty="0">
                <a:solidFill>
                  <a:srgbClr val="002060"/>
                </a:solidFill>
                <a:effectLst>
                  <a:outerShdw blurRad="38100" dist="38100" dir="2700000" algn="tl">
                    <a:srgbClr val="000000">
                      <a:alpha val="43137"/>
                    </a:srgbClr>
                  </a:outerShdw>
                </a:effectLst>
              </a:rPr>
              <a:t>- عندما يقطع منحنى الإنتاج الحدي محور العمل( الإنتاج الحدي معدوم) يكون منحنى الإنتاج الكلي عند أعظم قيمة له ( أعظم إنتاج).</a:t>
            </a:r>
          </a:p>
          <a:p>
            <a:pPr algn="r" rtl="1" eaLnBrk="1" hangingPunct="1">
              <a:defRPr/>
            </a:pPr>
            <a:r>
              <a:rPr lang="ar-DZ" sz="2600" b="1" dirty="0">
                <a:solidFill>
                  <a:srgbClr val="002060"/>
                </a:solidFill>
                <a:effectLst>
                  <a:outerShdw blurRad="38100" dist="38100" dir="2700000" algn="tl">
                    <a:srgbClr val="000000">
                      <a:alpha val="43137"/>
                    </a:srgbClr>
                  </a:outerShdw>
                </a:effectLst>
              </a:rPr>
              <a:t>- عندما يكون منحنى الإنتاج الحدي متناقصا في المجال السالب يكون منحنى الإنتاج الكلي متناقصا تماما.</a:t>
            </a:r>
          </a:p>
          <a:p>
            <a:pPr eaLnBrk="1" hangingPunct="1">
              <a:buFont typeface="Arial" charset="0"/>
              <a:buNone/>
              <a:defRPr/>
            </a:pPr>
            <a:endParaRPr lang="fr-FR" dirty="0"/>
          </a:p>
        </p:txBody>
      </p:sp>
      <p:sp>
        <p:nvSpPr>
          <p:cNvPr id="6" name="Titre 1"/>
          <p:cNvSpPr txBox="1">
            <a:spLocks/>
          </p:cNvSpPr>
          <p:nvPr/>
        </p:nvSpPr>
        <p:spPr bwMode="auto">
          <a:xfrm>
            <a:off x="125413" y="115887"/>
            <a:ext cx="8947538" cy="1080865"/>
          </a:xfrm>
          <a:prstGeom prst="rect">
            <a:avLst/>
          </a:prstGeom>
          <a:solidFill>
            <a:srgbClr val="FFC000"/>
          </a:solidFill>
          <a:ln>
            <a:noFill/>
            <a:miter lim="800000"/>
            <a:headEnd/>
            <a:tailEnd/>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DZ"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هـ- العلاقة بين المنحنيات الثلاثة:</a:t>
            </a:r>
            <a:endParaRPr lang="fr-FR"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62769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557338"/>
            <a:ext cx="8928100" cy="5184775"/>
          </a:xfrm>
          <a:blipFill>
            <a:blip r:embed="rId2"/>
            <a:tile tx="0" ty="0" sx="100000" sy="100000" flip="none" algn="tl"/>
          </a:blipFill>
        </p:spPr>
        <p:txBody>
          <a:bodyPr/>
          <a:lstStyle/>
          <a:p>
            <a:pPr algn="r" rtl="1">
              <a:defRPr/>
            </a:pPr>
            <a:r>
              <a:rPr lang="ar-DZ" b="1" dirty="0">
                <a:solidFill>
                  <a:srgbClr val="FFFF00"/>
                </a:solidFill>
                <a:effectLst>
                  <a:outerShdw blurRad="38100" dist="38100" dir="2700000" algn="tl">
                    <a:srgbClr val="000000">
                      <a:alpha val="43137"/>
                    </a:srgbClr>
                  </a:outerShdw>
                </a:effectLst>
              </a:rPr>
              <a:t>2) </a:t>
            </a:r>
            <a:r>
              <a:rPr lang="ar-DZ" b="1" u="sng" dirty="0">
                <a:solidFill>
                  <a:srgbClr val="FFFF00"/>
                </a:solidFill>
                <a:effectLst>
                  <a:outerShdw blurRad="38100" dist="38100" dir="2700000" algn="tl">
                    <a:srgbClr val="000000">
                      <a:alpha val="43137"/>
                    </a:srgbClr>
                  </a:outerShdw>
                </a:effectLst>
              </a:rPr>
              <a:t>العلاقة بين منحنى </a:t>
            </a:r>
            <a:r>
              <a:rPr lang="fr-FR" b="1" u="sng" dirty="0">
                <a:solidFill>
                  <a:srgbClr val="FFFF00"/>
                </a:solidFill>
                <a:effectLst>
                  <a:outerShdw blurRad="38100" dist="38100" dir="2700000" algn="tl">
                    <a:srgbClr val="000000">
                      <a:alpha val="43137"/>
                    </a:srgbClr>
                  </a:outerShdw>
                </a:effectLst>
              </a:rPr>
              <a:t>APL </a:t>
            </a:r>
            <a:r>
              <a:rPr lang="ar-DZ" b="1" u="sng" dirty="0">
                <a:solidFill>
                  <a:srgbClr val="FFFF00"/>
                </a:solidFill>
                <a:effectLst>
                  <a:outerShdw blurRad="38100" dist="38100" dir="2700000" algn="tl">
                    <a:srgbClr val="000000">
                      <a:alpha val="43137"/>
                    </a:srgbClr>
                  </a:outerShdw>
                </a:effectLst>
              </a:rPr>
              <a:t>و منحنى </a:t>
            </a:r>
            <a:r>
              <a:rPr lang="fr-FR" b="1" u="sng" dirty="0">
                <a:solidFill>
                  <a:srgbClr val="FFFF00"/>
                </a:solidFill>
                <a:effectLst>
                  <a:outerShdw blurRad="38100" dist="38100" dir="2700000" algn="tl">
                    <a:srgbClr val="000000">
                      <a:alpha val="43137"/>
                    </a:srgbClr>
                  </a:outerShdw>
                </a:effectLst>
              </a:rPr>
              <a:t>MPL</a:t>
            </a:r>
            <a:r>
              <a:rPr lang="ar-DZ" b="1" dirty="0">
                <a:solidFill>
                  <a:srgbClr val="FFFF00"/>
                </a:solidFill>
                <a:effectLst>
                  <a:outerShdw blurRad="38100" dist="38100" dir="2700000" algn="tl">
                    <a:srgbClr val="000000">
                      <a:alpha val="43137"/>
                    </a:srgbClr>
                  </a:outerShdw>
                </a:effectLst>
              </a:rPr>
              <a:t>:</a:t>
            </a:r>
            <a:endParaRPr lang="fr-FR" b="1" dirty="0">
              <a:solidFill>
                <a:srgbClr val="FFFF00"/>
              </a:solidFill>
              <a:effectLst>
                <a:outerShdw blurRad="38100" dist="38100" dir="2700000" algn="tl">
                  <a:srgbClr val="000000">
                    <a:alpha val="43137"/>
                  </a:srgbClr>
                </a:outerShdw>
              </a:effectLst>
            </a:endParaRPr>
          </a:p>
          <a:p>
            <a:pPr algn="r" rtl="1">
              <a:defRPr/>
            </a:pPr>
            <a:r>
              <a:rPr lang="fr-FR" sz="4000" b="1" dirty="0">
                <a:solidFill>
                  <a:srgbClr val="002060"/>
                </a:solidFill>
                <a:effectLst>
                  <a:outerShdw blurRad="38100" dist="38100" dir="2700000" algn="tl">
                    <a:srgbClr val="000000">
                      <a:alpha val="43137"/>
                    </a:srgbClr>
                  </a:outerShdw>
                </a:effectLst>
              </a:rPr>
              <a:t>-</a:t>
            </a:r>
            <a:r>
              <a:rPr lang="ar-DZ" sz="4000" b="1" dirty="0">
                <a:solidFill>
                  <a:srgbClr val="002060"/>
                </a:solidFill>
                <a:effectLst>
                  <a:outerShdw blurRad="38100" dist="38100" dir="2700000" algn="tl">
                    <a:srgbClr val="000000">
                      <a:alpha val="43137"/>
                    </a:srgbClr>
                  </a:outerShdw>
                </a:effectLst>
              </a:rPr>
              <a:t> عندما يكون منحنى الإنتاج المتوسط متزايدا تماما يكون منحنى الإنتاج الحدي فوقه دوما.</a:t>
            </a:r>
          </a:p>
          <a:p>
            <a:pPr algn="r" rtl="1">
              <a:defRPr/>
            </a:pPr>
            <a:r>
              <a:rPr lang="ar-DZ" sz="4000" b="1" dirty="0">
                <a:solidFill>
                  <a:srgbClr val="002060"/>
                </a:solidFill>
                <a:effectLst>
                  <a:outerShdw blurRad="38100" dist="38100" dir="2700000" algn="tl">
                    <a:srgbClr val="000000">
                      <a:alpha val="43137"/>
                    </a:srgbClr>
                  </a:outerShdw>
                </a:effectLst>
              </a:rPr>
              <a:t>- عندما يتقاطع منحنيا الإنتاج المتوسط و الإنتاج الحدي يكون منحنى الإنتاج المتوسط عند نهايته العظمى.</a:t>
            </a:r>
          </a:p>
          <a:p>
            <a:pPr algn="r" rtl="1">
              <a:defRPr/>
            </a:pPr>
            <a:r>
              <a:rPr lang="ar-DZ" sz="4000" b="1" dirty="0">
                <a:solidFill>
                  <a:srgbClr val="002060"/>
                </a:solidFill>
                <a:effectLst>
                  <a:outerShdw blurRad="38100" dist="38100" dir="2700000" algn="tl">
                    <a:srgbClr val="000000">
                      <a:alpha val="43137"/>
                    </a:srgbClr>
                  </a:outerShdw>
                </a:effectLst>
              </a:rPr>
              <a:t>- عندما يكون منحنى الإنتاج المتوسط متناقصا تماما يكون منحنى الإنتاج الحدي تحته دوما.</a:t>
            </a:r>
          </a:p>
          <a:p>
            <a:pPr>
              <a:buFont typeface="Arial" charset="0"/>
              <a:buNone/>
              <a:defRPr/>
            </a:pPr>
            <a:endParaRPr lang="fr-FR" dirty="0"/>
          </a:p>
        </p:txBody>
      </p:sp>
      <p:sp>
        <p:nvSpPr>
          <p:cNvPr id="4" name="Titre 1"/>
          <p:cNvSpPr txBox="1">
            <a:spLocks/>
          </p:cNvSpPr>
          <p:nvPr/>
        </p:nvSpPr>
        <p:spPr bwMode="auto">
          <a:xfrm>
            <a:off x="98231" y="115887"/>
            <a:ext cx="8947538" cy="1342502"/>
          </a:xfrm>
          <a:prstGeom prst="rect">
            <a:avLst/>
          </a:prstGeom>
          <a:solidFill>
            <a:srgbClr val="FFC000"/>
          </a:solidFill>
          <a:ln>
            <a:noFill/>
            <a:miter lim="800000"/>
            <a:headEnd/>
            <a:tailEnd/>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ar-DZ"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هـ- العلاقة بين المنحنيات الثلاثة:</a:t>
            </a:r>
            <a:endParaRPr lang="fr-FR" sz="4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61706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268413"/>
            <a:ext cx="8928100" cy="5472112"/>
          </a:xfrm>
          <a:blipFill>
            <a:blip r:embed="rId2"/>
            <a:tile tx="0" ty="0" sx="100000" sy="100000" flip="none" algn="tl"/>
          </a:blipFill>
        </p:spPr>
        <p:txBody>
          <a:bodyPr/>
          <a:lstStyle/>
          <a:p>
            <a:pPr algn="r" rtl="1">
              <a:defRPr/>
            </a:pPr>
            <a:r>
              <a:rPr lang="ar-DZ" sz="3000" b="1" dirty="0">
                <a:effectLst>
                  <a:outerShdw blurRad="38100" dist="38100" dir="2700000" algn="tl">
                    <a:srgbClr val="000000">
                      <a:alpha val="43137"/>
                    </a:srgbClr>
                  </a:outerShdw>
                </a:effectLst>
              </a:rPr>
              <a:t>من الشكل السابق نستطيع تقسيم مراحل الإنتاج إلى ثلاث مراحل أساسية هي:</a:t>
            </a:r>
          </a:p>
          <a:p>
            <a:pPr algn="r" rtl="1">
              <a:defRPr/>
            </a:pPr>
            <a:r>
              <a:rPr lang="ar-DZ" sz="3000" b="1" dirty="0">
                <a:solidFill>
                  <a:srgbClr val="FFFF00"/>
                </a:solidFill>
                <a:effectLst>
                  <a:outerShdw blurRad="38100" dist="38100" dir="2700000" algn="tl">
                    <a:srgbClr val="000000">
                      <a:alpha val="43137"/>
                    </a:srgbClr>
                  </a:outerShdw>
                </a:effectLst>
              </a:rPr>
              <a:t>أ‌- </a:t>
            </a:r>
            <a:r>
              <a:rPr lang="ar-DZ" sz="3000" b="1" u="sng" dirty="0">
                <a:solidFill>
                  <a:srgbClr val="FFFF00"/>
                </a:solidFill>
                <a:effectLst>
                  <a:outerShdw blurRad="38100" dist="38100" dir="2700000" algn="tl">
                    <a:srgbClr val="000000">
                      <a:alpha val="43137"/>
                    </a:srgbClr>
                  </a:outerShdw>
                </a:effectLst>
              </a:rPr>
              <a:t>المرحلة الاولى: </a:t>
            </a:r>
            <a:r>
              <a:rPr lang="ar-DZ" sz="3000" b="1" dirty="0">
                <a:effectLst>
                  <a:outerShdw blurRad="38100" dist="38100" dir="2700000" algn="tl">
                    <a:srgbClr val="000000">
                      <a:alpha val="43137"/>
                    </a:srgbClr>
                  </a:outerShdw>
                </a:effectLst>
              </a:rPr>
              <a:t>في المرحلة الأولى يتزايد منحنى الإنتاج المتوسط حتى يبلغ مستواه الأقصى، كما يتزايد منحنى الإنتاج الحدي حتى يبلغ هو أيضا مستواه الأقصى ثم يبدأ بالتناقص مع بقائه موجبا، إلى أن يتقاطع مع منحنى الإنتاج المتوسط (</a:t>
            </a:r>
            <a:r>
              <a:rPr lang="fr-FR" sz="3000" b="1" dirty="0">
                <a:effectLst>
                  <a:outerShdw blurRad="38100" dist="38100" dir="2700000" algn="tl">
                    <a:srgbClr val="000000">
                      <a:alpha val="43137"/>
                    </a:srgbClr>
                  </a:outerShdw>
                </a:effectLst>
              </a:rPr>
              <a:t>MPL=APL</a:t>
            </a:r>
            <a:r>
              <a:rPr lang="ar-DZ" sz="3000" b="1" dirty="0">
                <a:effectLst>
                  <a:outerShdw blurRad="38100" dist="38100" dir="2700000" algn="tl">
                    <a:srgbClr val="000000">
                      <a:alpha val="43137"/>
                    </a:srgbClr>
                  </a:outerShdw>
                </a:effectLst>
              </a:rPr>
              <a:t> )، في مقابل ذلك يزيد الإنتاج الكلي بمعدلات متزايدة إلى أن يصل إلى نقطة الانعطاف .</a:t>
            </a:r>
          </a:p>
          <a:p>
            <a:pPr algn="r" rtl="1">
              <a:defRPr/>
            </a:pPr>
            <a:r>
              <a:rPr lang="ar-DZ" sz="3000" b="1" dirty="0">
                <a:effectLst>
                  <a:outerShdw blurRad="38100" dist="38100" dir="2700000" algn="tl">
                    <a:srgbClr val="000000">
                      <a:alpha val="43137"/>
                    </a:srgbClr>
                  </a:outerShdw>
                </a:effectLst>
              </a:rPr>
              <a:t>تبدأ المرحلة الأولى من نقطة الأصل ، وتنتهي عندما يبلغ منحنى الإنتاج المتوسط نهايته العظمى( أي عندما يتقاطع منحنى الإنتاج الحدي مع منحنى الإنتاج المتوسط).</a:t>
            </a:r>
          </a:p>
          <a:p>
            <a:pPr>
              <a:buFont typeface="Arial" charset="0"/>
              <a:buNone/>
              <a:defRPr/>
            </a:pPr>
            <a:endParaRPr lang="fr-FR" dirty="0"/>
          </a:p>
        </p:txBody>
      </p:sp>
      <p:sp>
        <p:nvSpPr>
          <p:cNvPr id="4" name="Titre 1"/>
          <p:cNvSpPr txBox="1">
            <a:spLocks/>
          </p:cNvSpPr>
          <p:nvPr/>
        </p:nvSpPr>
        <p:spPr bwMode="auto">
          <a:xfrm>
            <a:off x="107950" y="87313"/>
            <a:ext cx="8928100" cy="1038225"/>
          </a:xfrm>
          <a:prstGeom prst="rect">
            <a:avLst/>
          </a:prstGeom>
          <a:solidFill>
            <a:srgbClr val="FFFF00"/>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ar-DZ" b="1" dirty="0">
                <a:solidFill>
                  <a:srgbClr val="002060"/>
                </a:solidFill>
                <a:effectLst>
                  <a:outerShdw blurRad="38100" dist="38100" dir="2700000" algn="tl">
                    <a:srgbClr val="000000">
                      <a:alpha val="43137"/>
                    </a:srgbClr>
                  </a:outerShdw>
                </a:effectLst>
              </a:rPr>
              <a:t>2-2- مراحل الانتاج:</a:t>
            </a:r>
            <a:endParaRPr lang="fr-FR" b="1" dirty="0">
              <a:solidFill>
                <a:srgbClr val="002060"/>
              </a:solidFill>
              <a:effectLst>
                <a:outerShdw blurRad="38100" dist="38100" dir="2700000" algn="tl">
                  <a:srgbClr val="000000">
                    <a:alpha val="43137"/>
                  </a:srgbClr>
                </a:outerShdw>
              </a:effectLst>
            </a:endParaRPr>
          </a:p>
        </p:txBody>
      </p:sp>
      <p:pic>
        <p:nvPicPr>
          <p:cNvPr id="21508" name="Imag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825" y="5732463"/>
            <a:ext cx="5545138" cy="8651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Son enregistré">
            <a:hlinkClick r:id="" action="ppaction://media"/>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475" y="6175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Bottom)">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268413"/>
            <a:ext cx="8928100" cy="5465762"/>
          </a:xfrm>
          <a:blipFill>
            <a:blip r:embed="rId2"/>
            <a:tile tx="0" ty="0" sx="100000" sy="100000" flip="none" algn="tl"/>
          </a:blipFill>
        </p:spPr>
        <p:txBody>
          <a:bodyPr/>
          <a:lstStyle/>
          <a:p>
            <a:pPr algn="r" rtl="1">
              <a:defRPr/>
            </a:pPr>
            <a:r>
              <a:rPr lang="ar-DZ" b="1" dirty="0">
                <a:solidFill>
                  <a:srgbClr val="FFFF00"/>
                </a:solidFill>
                <a:effectLst>
                  <a:outerShdw blurRad="38100" dist="38100" dir="2700000" algn="tl">
                    <a:srgbClr val="000000">
                      <a:alpha val="43137"/>
                    </a:srgbClr>
                  </a:outerShdw>
                </a:effectLst>
              </a:rPr>
              <a:t>ب - </a:t>
            </a:r>
            <a:r>
              <a:rPr lang="ar-DZ" b="1" u="sng" dirty="0" err="1">
                <a:solidFill>
                  <a:srgbClr val="FFFF00"/>
                </a:solidFill>
                <a:effectLst>
                  <a:outerShdw blurRad="38100" dist="38100" dir="2700000" algn="tl">
                    <a:srgbClr val="000000">
                      <a:alpha val="43137"/>
                    </a:srgbClr>
                  </a:outerShdw>
                </a:effectLst>
              </a:rPr>
              <a:t>المرحلةالثانية</a:t>
            </a:r>
            <a:r>
              <a:rPr lang="ar-DZ" b="1" dirty="0">
                <a:solidFill>
                  <a:srgbClr val="FFFF00"/>
                </a:solidFill>
                <a:effectLst>
                  <a:outerShdw blurRad="38100" dist="38100" dir="2700000" algn="tl">
                    <a:srgbClr val="000000">
                      <a:alpha val="43137"/>
                    </a:srgbClr>
                  </a:outerShdw>
                </a:effectLst>
              </a:rPr>
              <a:t>: </a:t>
            </a:r>
            <a:r>
              <a:rPr lang="ar-DZ" b="1" dirty="0">
                <a:effectLst>
                  <a:outerShdw blurRad="38100" dist="38100" dir="2700000" algn="tl">
                    <a:srgbClr val="000000">
                      <a:alpha val="43137"/>
                    </a:srgbClr>
                  </a:outerShdw>
                </a:effectLst>
              </a:rPr>
              <a:t>تبدأ هذه المرحلة من نهاية المرحلة الأولى أي من النهاية العظمى للإنتاج المتوسط و تنتهي عندما يقطع منحنى الإنتاج الحدي محور العمل، أي عندما ينعدم الإنتاج الحدي.</a:t>
            </a:r>
            <a:r>
              <a:rPr lang="fr-FR" b="1" dirty="0">
                <a:effectLst>
                  <a:outerShdw blurRad="38100" dist="38100" dir="2700000" algn="tl">
                    <a:srgbClr val="000000">
                      <a:alpha val="43137"/>
                    </a:srgbClr>
                  </a:outerShdw>
                </a:effectLst>
              </a:rPr>
              <a:t> </a:t>
            </a:r>
            <a:r>
              <a:rPr lang="fr-FR" sz="2800" b="1" dirty="0">
                <a:effectLst>
                  <a:outerShdw blurRad="38100" dist="38100" dir="2700000" algn="tl">
                    <a:srgbClr val="000000">
                      <a:alpha val="43137"/>
                    </a:srgbClr>
                  </a:outerShdw>
                </a:effectLst>
              </a:rPr>
              <a:t>MPL=0</a:t>
            </a:r>
          </a:p>
          <a:p>
            <a:pPr algn="r" rtl="1">
              <a:defRPr/>
            </a:pPr>
            <a:endParaRPr lang="fr-FR" sz="2800" b="1" dirty="0">
              <a:effectLst>
                <a:outerShdw blurRad="38100" dist="38100" dir="2700000" algn="tl">
                  <a:srgbClr val="000000">
                    <a:alpha val="43137"/>
                  </a:srgbClr>
                </a:outerShdw>
              </a:effectLst>
            </a:endParaRPr>
          </a:p>
          <a:p>
            <a:pPr algn="r" rtl="1">
              <a:defRPr/>
            </a:pPr>
            <a:endParaRPr lang="fr-FR" sz="2800" b="1" dirty="0">
              <a:effectLst>
                <a:outerShdw blurRad="38100" dist="38100" dir="2700000" algn="tl">
                  <a:srgbClr val="000000">
                    <a:alpha val="43137"/>
                  </a:srgbClr>
                </a:outerShdw>
              </a:effectLst>
            </a:endParaRPr>
          </a:p>
          <a:p>
            <a:pPr algn="r" rtl="1">
              <a:defRPr/>
            </a:pPr>
            <a:r>
              <a:rPr lang="ar-DZ" b="1" dirty="0">
                <a:solidFill>
                  <a:srgbClr val="FFFF00"/>
                </a:solidFill>
                <a:effectLst>
                  <a:outerShdw blurRad="38100" dist="38100" dir="2700000" algn="tl">
                    <a:srgbClr val="000000">
                      <a:alpha val="43137"/>
                    </a:srgbClr>
                  </a:outerShdw>
                </a:effectLst>
              </a:rPr>
              <a:t>ج- </a:t>
            </a:r>
            <a:r>
              <a:rPr lang="ar-DZ" b="1" u="sng" dirty="0">
                <a:solidFill>
                  <a:srgbClr val="FFFF00"/>
                </a:solidFill>
                <a:effectLst>
                  <a:outerShdw blurRad="38100" dist="38100" dir="2700000" algn="tl">
                    <a:srgbClr val="000000">
                      <a:alpha val="43137"/>
                    </a:srgbClr>
                  </a:outerShdw>
                </a:effectLst>
              </a:rPr>
              <a:t>المرحلة الثالثة</a:t>
            </a:r>
            <a:r>
              <a:rPr lang="ar-DZ" b="1" dirty="0">
                <a:solidFill>
                  <a:srgbClr val="FFFF00"/>
                </a:solidFill>
                <a:effectLst>
                  <a:outerShdw blurRad="38100" dist="38100" dir="2700000" algn="tl">
                    <a:srgbClr val="000000">
                      <a:alpha val="43137"/>
                    </a:srgbClr>
                  </a:outerShdw>
                </a:effectLst>
              </a:rPr>
              <a:t>: </a:t>
            </a:r>
            <a:r>
              <a:rPr lang="ar-DZ" b="1" dirty="0">
                <a:effectLst>
                  <a:outerShdw blurRad="38100" dist="38100" dir="2700000" algn="tl">
                    <a:srgbClr val="000000">
                      <a:alpha val="43137"/>
                    </a:srgbClr>
                  </a:outerShdw>
                </a:effectLst>
              </a:rPr>
              <a:t>تبدأ عندما يقطع منحنى الانتاج الحدي محور العمل ( محور   )، و تنتهي إلى مالا نهاية. و في هذه المرحلة يتناقص الإنتاج الكلي تماما.</a:t>
            </a:r>
          </a:p>
          <a:p>
            <a:pPr algn="r" rtl="1">
              <a:defRPr/>
            </a:pPr>
            <a:endParaRPr lang="ar-DZ" sz="2800" b="1" dirty="0">
              <a:effectLst>
                <a:outerShdw blurRad="38100" dist="38100" dir="2700000" algn="tl">
                  <a:srgbClr val="000000">
                    <a:alpha val="43137"/>
                  </a:srgbClr>
                </a:outerShdw>
              </a:effectLst>
            </a:endParaRPr>
          </a:p>
          <a:p>
            <a:pPr>
              <a:buFont typeface="Arial" charset="0"/>
              <a:buNone/>
              <a:defRPr/>
            </a:pPr>
            <a:endParaRPr lang="fr-FR" dirty="0"/>
          </a:p>
        </p:txBody>
      </p:sp>
      <p:sp>
        <p:nvSpPr>
          <p:cNvPr id="4" name="Titre 1"/>
          <p:cNvSpPr txBox="1">
            <a:spLocks/>
          </p:cNvSpPr>
          <p:nvPr/>
        </p:nvSpPr>
        <p:spPr bwMode="auto">
          <a:xfrm>
            <a:off x="107950" y="123825"/>
            <a:ext cx="8928100" cy="1036638"/>
          </a:xfrm>
          <a:prstGeom prst="rect">
            <a:avLst/>
          </a:prstGeom>
          <a:solidFill>
            <a:srgbClr val="FFFF00"/>
          </a:solid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ar-DZ" b="1" dirty="0">
                <a:solidFill>
                  <a:srgbClr val="002060"/>
                </a:solidFill>
                <a:effectLst>
                  <a:outerShdw blurRad="38100" dist="38100" dir="2700000" algn="tl">
                    <a:srgbClr val="000000">
                      <a:alpha val="43137"/>
                    </a:srgbClr>
                  </a:outerShdw>
                </a:effectLst>
              </a:rPr>
              <a:t>2-2- مراحل الانتاج:</a:t>
            </a:r>
            <a:endParaRPr lang="fr-FR" b="1" dirty="0">
              <a:solidFill>
                <a:srgbClr val="002060"/>
              </a:solidFill>
              <a:effectLst>
                <a:outerShdw blurRad="38100" dist="38100" dir="2700000" algn="tl">
                  <a:srgbClr val="000000">
                    <a:alpha val="43137"/>
                  </a:srgbClr>
                </a:outerShdw>
              </a:effectLst>
            </a:endParaRPr>
          </a:p>
        </p:txBody>
      </p:sp>
      <p:pic>
        <p:nvPicPr>
          <p:cNvPr id="22532" name="Imag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750" y="2781300"/>
            <a:ext cx="7416800" cy="1079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3" name="Imag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850" y="5372100"/>
            <a:ext cx="7632700" cy="12255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Son enregistré">
            <a:hlinkClick r:id="" action="ppaction://media"/>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4950" y="61087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484313"/>
            <a:ext cx="8928100" cy="5254625"/>
          </a:xfrm>
          <a:blipFill>
            <a:blip r:embed="rId2"/>
            <a:tile tx="0" ty="0" sx="100000" sy="100000" flip="none" algn="tl"/>
          </a:blipFill>
        </p:spPr>
        <p:txBody>
          <a:bodyPr/>
          <a:lstStyle/>
          <a:p>
            <a:pPr algn="r" rtl="1">
              <a:defRPr/>
            </a:pPr>
            <a:r>
              <a:rPr lang="ar-DZ" sz="3600" b="1" dirty="0">
                <a:solidFill>
                  <a:srgbClr val="FFFF00"/>
                </a:solidFill>
                <a:effectLst>
                  <a:outerShdw blurRad="38100" dist="38100" dir="2700000" algn="tl">
                    <a:srgbClr val="000000">
                      <a:alpha val="43137"/>
                    </a:srgbClr>
                  </a:outerShdw>
                </a:effectLst>
              </a:rPr>
              <a:t>يخضع تطور الإنتاج بهذا الشكل إلى ما يسمى بقانون النسب المتغيرة أو قانون الغلة المتناقصة و الذي يعني أنه عند إضافة وحدات متتالية </a:t>
            </a:r>
            <a:r>
              <a:rPr lang="ar-DZ" sz="3600" b="1" dirty="0">
                <a:solidFill>
                  <a:schemeClr val="tx1">
                    <a:lumMod val="95000"/>
                  </a:schemeClr>
                </a:solidFill>
                <a:effectLst>
                  <a:outerShdw blurRad="38100" dist="38100" dir="2700000" algn="tl">
                    <a:srgbClr val="000000">
                      <a:alpha val="43137"/>
                    </a:srgbClr>
                  </a:outerShdw>
                </a:effectLst>
              </a:rPr>
              <a:t>(....,</a:t>
            </a:r>
            <a:r>
              <a:rPr lang="fr-FR" sz="3600" b="1" dirty="0">
                <a:solidFill>
                  <a:schemeClr val="tx1">
                    <a:lumMod val="95000"/>
                  </a:schemeClr>
                </a:solidFill>
                <a:effectLst>
                  <a:outerShdw blurRad="38100" dist="38100" dir="2700000" algn="tl">
                    <a:srgbClr val="000000">
                      <a:alpha val="43137"/>
                    </a:srgbClr>
                  </a:outerShdw>
                </a:effectLst>
              </a:rPr>
              <a:t>(L=1,L=2, L=3</a:t>
            </a:r>
            <a:r>
              <a:rPr lang="ar-DZ" sz="3600" b="1" dirty="0">
                <a:solidFill>
                  <a:schemeClr val="tx1">
                    <a:lumMod val="95000"/>
                  </a:schemeClr>
                </a:solidFill>
                <a:effectLst>
                  <a:outerShdw blurRad="38100" dist="38100" dir="2700000" algn="tl">
                    <a:srgbClr val="000000">
                      <a:alpha val="43137"/>
                    </a:srgbClr>
                  </a:outerShdw>
                </a:effectLst>
              </a:rPr>
              <a:t> </a:t>
            </a:r>
            <a:r>
              <a:rPr lang="ar-DZ" sz="3600" b="1" dirty="0">
                <a:solidFill>
                  <a:srgbClr val="FFFF00"/>
                </a:solidFill>
                <a:effectLst>
                  <a:outerShdw blurRad="38100" dist="38100" dir="2700000" algn="tl">
                    <a:srgbClr val="000000">
                      <a:alpha val="43137"/>
                    </a:srgbClr>
                  </a:outerShdw>
                </a:effectLst>
              </a:rPr>
              <a:t>من عامل الإنتاجي المتغير "العمل </a:t>
            </a:r>
            <a:r>
              <a:rPr lang="fr-FR" sz="3600" b="1" dirty="0">
                <a:solidFill>
                  <a:schemeClr val="tx1">
                    <a:lumMod val="95000"/>
                  </a:schemeClr>
                </a:solidFill>
                <a:effectLst>
                  <a:outerShdw blurRad="38100" dist="38100" dir="2700000" algn="tl">
                    <a:srgbClr val="000000">
                      <a:alpha val="43137"/>
                    </a:srgbClr>
                  </a:outerShdw>
                </a:effectLst>
              </a:rPr>
              <a:t>L</a:t>
            </a:r>
            <a:r>
              <a:rPr lang="fr-FR" sz="3600" b="1" dirty="0">
                <a:solidFill>
                  <a:srgbClr val="FFFF00"/>
                </a:solidFill>
                <a:effectLst>
                  <a:outerShdw blurRad="38100" dist="38100" dir="2700000" algn="tl">
                    <a:srgbClr val="000000">
                      <a:alpha val="43137"/>
                    </a:srgbClr>
                  </a:outerShdw>
                </a:effectLst>
              </a:rPr>
              <a:t>" ، </a:t>
            </a:r>
            <a:r>
              <a:rPr lang="ar-DZ" sz="3600" b="1" dirty="0">
                <a:solidFill>
                  <a:srgbClr val="FFFF00"/>
                </a:solidFill>
                <a:effectLst>
                  <a:outerShdw blurRad="38100" dist="38100" dir="2700000" algn="tl">
                    <a:srgbClr val="000000">
                      <a:alpha val="43137"/>
                    </a:srgbClr>
                  </a:outerShdw>
                </a:effectLst>
              </a:rPr>
              <a:t>فان الإنتاج الكلي يزداد بمعدل متزايد ثم يزداد بمعدل متناقص ثم يتناقص تماما , وذلك تبعا لتطورات الإنتاج الحدي , ويبدأ قانون الغلة المتناقصة في العمل انطلاقا من النقطة التي يبلغ فيها الإنتاج الحدي مستواه الأعظمي حيث يبدأ فيها بالتناقص في المجال الموجب دون توقف إلى  أن ينعدم. </a:t>
            </a:r>
          </a:p>
          <a:p>
            <a:pPr>
              <a:buFont typeface="Arial" charset="0"/>
              <a:buNone/>
              <a:defRPr/>
            </a:pPr>
            <a:endParaRPr lang="fr-FR" dirty="0"/>
          </a:p>
        </p:txBody>
      </p:sp>
      <p:sp>
        <p:nvSpPr>
          <p:cNvPr id="4" name="Titre 1"/>
          <p:cNvSpPr txBox="1">
            <a:spLocks/>
          </p:cNvSpPr>
          <p:nvPr/>
        </p:nvSpPr>
        <p:spPr bwMode="auto">
          <a:xfrm>
            <a:off x="107950" y="98635"/>
            <a:ext cx="8928100" cy="1242134"/>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3-</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قانون الغلة المتناقصة:</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350" y="6129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143000"/>
            <a:ext cx="8928100" cy="5610225"/>
          </a:xfrm>
          <a:blipFill>
            <a:blip r:embed="rId3"/>
            <a:tile tx="0" ty="0" sx="100000" sy="100000" flip="none" algn="tl"/>
          </a:blipFill>
        </p:spPr>
        <p:txBody>
          <a:bodyPr/>
          <a:lstStyle/>
          <a:p>
            <a:pPr marL="457200" indent="-457200" algn="r" rtl="1">
              <a:buFont typeface="Wingdings" panose="05000000000000000000" pitchFamily="2" charset="2"/>
              <a:buChar char="q"/>
              <a:defRPr/>
            </a:pPr>
            <a:r>
              <a:rPr lang="ar-DZ" dirty="0">
                <a:solidFill>
                  <a:srgbClr val="FFFF00"/>
                </a:solidFill>
              </a:rPr>
              <a:t> </a:t>
            </a:r>
            <a:r>
              <a:rPr lang="ar-DZ" b="1" dirty="0">
                <a:solidFill>
                  <a:srgbClr val="FFFF00"/>
                </a:solidFill>
                <a:effectLst>
                  <a:outerShdw blurRad="38100" dist="38100" dir="2700000" algn="tl">
                    <a:srgbClr val="000000">
                      <a:alpha val="43137"/>
                    </a:srgbClr>
                  </a:outerShdw>
                </a:effectLst>
              </a:rPr>
              <a:t>يمكن أن نلاحظ انه عند المرحلة الثالثة يستعمل المنتج كمية كبيرة من العمل مقابل كمية قليلة من رأس المال، وفي هذه المرحلة فإن إنتاجية العمل تكون سالبة بالرغم من أن إنتاجية رأس المال عالية (موجبة) ، ويمكن الحصول على مستوى إنتاجي أفضل باستعمال عدد أقل من العمال , ولذلك فإن هذا المنتج لا يتخذ قراراته الإنتاجية في هذه المرحلة .</a:t>
            </a:r>
          </a:p>
          <a:p>
            <a:pPr marL="457200" indent="-457200" algn="r" rtl="1">
              <a:buFont typeface="Wingdings" panose="05000000000000000000" pitchFamily="2" charset="2"/>
              <a:buChar char="q"/>
              <a:defRPr/>
            </a:pPr>
            <a:r>
              <a:rPr lang="ar-DZ" b="1" dirty="0">
                <a:solidFill>
                  <a:srgbClr val="FFFF00"/>
                </a:solidFill>
                <a:effectLst>
                  <a:outerShdw blurRad="38100" dist="38100" dir="2700000" algn="tl">
                    <a:srgbClr val="000000">
                      <a:alpha val="43137"/>
                    </a:srgbClr>
                  </a:outerShdw>
                </a:effectLst>
              </a:rPr>
              <a:t> كم أن المرحلة الأولى من الإنتاج تناظر المرحلة الثالثة منه (من الإنتاج) ، فبالنسبة لرأس المال يستعمل المنتج كمية كبيرة منه، مقابل عدد كبير من العمال وفي هذه المرحلة فإن إنتاجية رأس المال تكون سالبة بالرغم من أن إنتاجية العمل عالية (موجبة)، </a:t>
            </a:r>
            <a:endParaRPr lang="fr-FR" dirty="0">
              <a:solidFill>
                <a:srgbClr val="FFFF00"/>
              </a:solidFill>
            </a:endParaRPr>
          </a:p>
        </p:txBody>
      </p:sp>
      <p:sp>
        <p:nvSpPr>
          <p:cNvPr id="5" name="Titre 1"/>
          <p:cNvSpPr txBox="1">
            <a:spLocks/>
          </p:cNvSpPr>
          <p:nvPr/>
        </p:nvSpPr>
        <p:spPr bwMode="auto">
          <a:xfrm>
            <a:off x="107950" y="47322"/>
            <a:ext cx="8928992" cy="1019967"/>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AE"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2-4-</a:t>
            </a:r>
            <a:r>
              <a:rPr lang="ar-DZ"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AE"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المنطقة الاقتصادية:</a:t>
            </a:r>
            <a:endParaRPr lang="fr-F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graphicFrame>
        <p:nvGraphicFramePr>
          <p:cNvPr id="24580" name="Objet 17"/>
          <p:cNvGraphicFramePr>
            <a:graphicFrameLocks noChangeAspect="1"/>
          </p:cNvGraphicFramePr>
          <p:nvPr/>
        </p:nvGraphicFramePr>
        <p:xfrm>
          <a:off x="414338" y="-28575"/>
          <a:ext cx="147637" cy="261938"/>
        </p:xfrm>
        <a:graphic>
          <a:graphicData uri="http://schemas.openxmlformats.org/presentationml/2006/ole">
            <mc:AlternateContent xmlns:mc="http://schemas.openxmlformats.org/markup-compatibility/2006">
              <mc:Choice xmlns:v="urn:schemas-microsoft-com:vml" Requires="v">
                <p:oleObj spid="_x0000_s24582" r:id="rId4" imgW="114151" imgH="215619" progId="Equation.3">
                  <p:embed/>
                </p:oleObj>
              </mc:Choice>
              <mc:Fallback>
                <p:oleObj r:id="rId4" imgW="114151" imgH="215619" progId="Equation.3">
                  <p:embed/>
                  <p:pic>
                    <p:nvPicPr>
                      <p:cNvPr id="0" name="Obje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8" y="-28575"/>
                        <a:ext cx="147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Son enregistré">
            <a:hlinkClick r:id="" action="ppaction://media"/>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92820">
            <a:off x="6951663" y="1635125"/>
            <a:ext cx="138588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a:xfrm rot="21356090">
            <a:off x="574675" y="3490913"/>
            <a:ext cx="7478713" cy="412750"/>
          </a:xfrm>
          <a:solidFill>
            <a:srgbClr val="00B0F0"/>
          </a:solidFill>
        </p:spPr>
        <p:txBody>
          <a:bodyPr/>
          <a:lstStyle/>
          <a:p>
            <a:pPr eaLnBrk="1" fontAlgn="auto" hangingPunct="1">
              <a:spcAft>
                <a:spcPts val="0"/>
              </a:spcAft>
              <a:defRPr/>
            </a:pPr>
            <a:r>
              <a:rPr lang="ar-DZ" b="1" dirty="0">
                <a:solidFill>
                  <a:srgbClr val="002060"/>
                </a:solidFill>
                <a:effectLst>
                  <a:outerShdw blurRad="38100" dist="38100" dir="2700000" algn="tl">
                    <a:srgbClr val="000000">
                      <a:alpha val="43137"/>
                    </a:srgbClr>
                  </a:outerShdw>
                </a:effectLst>
              </a:rPr>
              <a:t>كلية العلوم الاقتصادية و التجارية و علوم التسيير- جامعة محمد خيضر بسكرة</a:t>
            </a:r>
            <a:endParaRPr lang="fr-FR" b="1" dirty="0">
              <a:solidFill>
                <a:srgbClr val="002060"/>
              </a:solidFill>
              <a:effectLst>
                <a:outerShdw blurRad="38100" dist="38100" dir="2700000" algn="tl">
                  <a:srgbClr val="000000">
                    <a:alpha val="43137"/>
                  </a:srgbClr>
                </a:outerShdw>
              </a:effectLst>
            </a:endParaRPr>
          </a:p>
        </p:txBody>
      </p:sp>
      <p:sp>
        <p:nvSpPr>
          <p:cNvPr id="5" name="Titre 4"/>
          <p:cNvSpPr txBox="1">
            <a:spLocks noGrp="1"/>
          </p:cNvSpPr>
          <p:nvPr>
            <p:ph type="ctrTitle"/>
          </p:nvPr>
        </p:nvSpPr>
        <p:spPr>
          <a:xfrm rot="21371039">
            <a:off x="1241425" y="2063750"/>
            <a:ext cx="5749925" cy="1223963"/>
          </a:xfrm>
          <a:solidFill>
            <a:srgbClr val="002060"/>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eaLnBrk="1" fontAlgn="auto" hangingPunct="1">
              <a:spcAft>
                <a:spcPts val="0"/>
              </a:spcAft>
              <a:defRPr/>
            </a:pPr>
            <a:r>
              <a:rPr lang="ar-DZ" sz="2700" dirty="0">
                <a:cs typeface="AdvertisingBold" pitchFamily="2" charset="-78"/>
              </a:rPr>
              <a:t>أ.د/ خليفي عيسى</a:t>
            </a:r>
            <a:br>
              <a:rPr lang="ar-DZ" sz="2700" dirty="0">
                <a:cs typeface="AdvertisingBold" pitchFamily="2" charset="-78"/>
              </a:rPr>
            </a:br>
            <a:r>
              <a:rPr lang="fr-FR" sz="2700" b="1" dirty="0">
                <a:solidFill>
                  <a:srgbClr val="FFC000"/>
                </a:solidFill>
                <a:effectLst>
                  <a:outerShdw blurRad="38100" dist="38100" dir="2700000" algn="tl">
                    <a:srgbClr val="000000">
                      <a:alpha val="43137"/>
                    </a:srgbClr>
                  </a:outerShdw>
                </a:effectLst>
                <a:cs typeface="AdvertisingBold" pitchFamily="2" charset="-78"/>
              </a:rPr>
              <a:t>Pr:</a:t>
            </a:r>
            <a:r>
              <a:rPr lang="fr-FR" sz="2700" dirty="0">
                <a:cs typeface="AdvertisingBold" pitchFamily="2" charset="-78"/>
              </a:rPr>
              <a:t> </a:t>
            </a:r>
            <a:r>
              <a:rPr lang="ar-DZ" sz="2700" dirty="0">
                <a:cs typeface="AdvertisingBold" pitchFamily="2" charset="-78"/>
              </a:rPr>
              <a:t>                                     </a:t>
            </a:r>
            <a:r>
              <a:rPr lang="fr-FR" sz="2700" b="1" dirty="0">
                <a:solidFill>
                  <a:srgbClr val="FFFF00"/>
                </a:solidFill>
                <a:effectLst>
                  <a:outerShdw blurRad="38100" dist="38100" dir="2700000" algn="tl">
                    <a:srgbClr val="000000">
                      <a:alpha val="43137"/>
                    </a:srgbClr>
                  </a:outerShdw>
                </a:effectLst>
                <a:latin typeface="Franklin Gothic Heavy" panose="020B0903020102020204" pitchFamily="34" charset="0"/>
                <a:cs typeface="AdvertisingBold" pitchFamily="2" charset="-78"/>
              </a:rPr>
              <a:t>CHANNEL</a:t>
            </a:r>
            <a:br>
              <a:rPr lang="fr-FR" sz="2700" b="1" dirty="0">
                <a:solidFill>
                  <a:srgbClr val="FFFF00"/>
                </a:solidFill>
                <a:effectLst>
                  <a:outerShdw blurRad="38100" dist="38100" dir="2700000" algn="tl">
                    <a:srgbClr val="000000">
                      <a:alpha val="43137"/>
                    </a:srgbClr>
                  </a:outerShdw>
                </a:effectLst>
                <a:latin typeface="Franklin Gothic Heavy" panose="020B0903020102020204" pitchFamily="34" charset="0"/>
                <a:cs typeface="AdvertisingBold" pitchFamily="2" charset="-78"/>
              </a:rPr>
            </a:br>
            <a:r>
              <a:rPr lang="ar-DZ" sz="2700" b="1" dirty="0">
                <a:solidFill>
                  <a:srgbClr val="92D050"/>
                </a:solidFill>
                <a:effectLst>
                  <a:outerShdw blurRad="38100" dist="38100" dir="2700000" algn="tl">
                    <a:srgbClr val="000000">
                      <a:alpha val="43137"/>
                    </a:srgbClr>
                  </a:outerShdw>
                </a:effectLst>
                <a:cs typeface="AdvertisingBold" pitchFamily="2" charset="-78"/>
              </a:rPr>
              <a:t>استاذ الاقتصاد الجزئي</a:t>
            </a:r>
            <a:endParaRPr lang="fr-FR" sz="2700" b="1" dirty="0">
              <a:solidFill>
                <a:srgbClr val="92D050"/>
              </a:solidFill>
              <a:effectLst>
                <a:outerShdw blurRad="38100" dist="38100" dir="2700000" algn="tl">
                  <a:srgbClr val="000000">
                    <a:alpha val="43137"/>
                  </a:srgbClr>
                </a:outerShdw>
              </a:effectLst>
              <a:cs typeface="AdvertisingBold" pitchFamily="2" charset="-78"/>
            </a:endParaRPr>
          </a:p>
        </p:txBody>
      </p:sp>
      <p:sp>
        <p:nvSpPr>
          <p:cNvPr id="6" name="Rectangle 5"/>
          <p:cNvSpPr/>
          <p:nvPr/>
        </p:nvSpPr>
        <p:spPr>
          <a:xfrm rot="21305573">
            <a:off x="1978778" y="2433378"/>
            <a:ext cx="3386184" cy="484748"/>
          </a:xfrm>
          <a:prstGeom prst="rect">
            <a:avLst/>
          </a:prstGeom>
          <a:noFill/>
        </p:spPr>
        <p:txBody>
          <a:bodyPr wrap="none" lIns="68580" tIns="34290" rIns="68580" bIns="34290">
            <a:spAutoFit/>
          </a:bodyPr>
          <a:lstStyle/>
          <a:p>
            <a:pPr algn="ctr" defTabSz="342900" eaLnBrk="1" fontAlgn="auto" hangingPunct="1">
              <a:spcBef>
                <a:spcPts val="0"/>
              </a:spcBef>
              <a:spcAft>
                <a:spcPts val="0"/>
              </a:spcAft>
              <a:defRPr/>
            </a:pPr>
            <a:r>
              <a:rPr lang="fr-FR" sz="2700" b="1" dirty="0">
                <a:ln w="12700">
                  <a:solidFill>
                    <a:srgbClr val="B80E0F"/>
                  </a:solidFill>
                  <a:prstDash val="solid"/>
                </a:ln>
                <a:pattFill prst="pct50">
                  <a:fgClr>
                    <a:srgbClr val="B80E0F"/>
                  </a:fgClr>
                  <a:bgClr>
                    <a:srgbClr val="B80E0F">
                      <a:lumMod val="20000"/>
                      <a:lumOff val="80000"/>
                    </a:srgbClr>
                  </a:bgClr>
                </a:pattFill>
                <a:effectLst>
                  <a:outerShdw dist="38100" dir="2640000" algn="bl" rotWithShape="0">
                    <a:srgbClr val="B80E0F"/>
                  </a:outerShdw>
                </a:effectLst>
                <a:latin typeface="Arial Black" panose="020B0A04020102020204" pitchFamily="34" charset="0"/>
                <a:cs typeface="AdvertisingBold" pitchFamily="2" charset="-78"/>
              </a:rPr>
              <a:t>KHELIFI AISSA  </a:t>
            </a:r>
            <a:r>
              <a:rPr lang="ar-DZ" sz="2700" b="1" dirty="0">
                <a:ln w="12700">
                  <a:solidFill>
                    <a:srgbClr val="B80E0F"/>
                  </a:solidFill>
                  <a:prstDash val="solid"/>
                </a:ln>
                <a:pattFill prst="pct50">
                  <a:fgClr>
                    <a:srgbClr val="B80E0F"/>
                  </a:fgClr>
                  <a:bgClr>
                    <a:srgbClr val="B80E0F">
                      <a:lumMod val="20000"/>
                      <a:lumOff val="80000"/>
                    </a:srgbClr>
                  </a:bgClr>
                </a:pattFill>
                <a:effectLst>
                  <a:outerShdw dist="38100" dir="2640000" algn="bl" rotWithShape="0">
                    <a:srgbClr val="B80E0F"/>
                  </a:outerShdw>
                </a:effectLst>
                <a:latin typeface="Arial Black" panose="020B0A04020102020204" pitchFamily="34" charset="0"/>
                <a:cs typeface="AdvertisingBold" pitchFamily="2" charset="-78"/>
              </a:rPr>
              <a:t>  </a:t>
            </a:r>
            <a:endParaRPr lang="fr-FR" sz="2700" b="1" dirty="0">
              <a:ln w="12700">
                <a:solidFill>
                  <a:srgbClr val="B80E0F"/>
                </a:solidFill>
                <a:prstDash val="solid"/>
              </a:ln>
              <a:pattFill prst="pct50">
                <a:fgClr>
                  <a:srgbClr val="B80E0F"/>
                </a:fgClr>
                <a:bgClr>
                  <a:srgbClr val="B80E0F">
                    <a:lumMod val="20000"/>
                    <a:lumOff val="80000"/>
                  </a:srgbClr>
                </a:bgClr>
              </a:pattFill>
              <a:effectLst>
                <a:outerShdw dist="38100" dir="2640000" algn="bl" rotWithShape="0">
                  <a:srgbClr val="B80E0F"/>
                </a:outerShdw>
              </a:effectLst>
              <a:latin typeface="Impact" panose="020B0806030902050204"/>
              <a:cs typeface="+mn-cs"/>
            </a:endParaRPr>
          </a:p>
        </p:txBody>
      </p:sp>
      <p:sp>
        <p:nvSpPr>
          <p:cNvPr id="7" name="Rectangle 6"/>
          <p:cNvSpPr/>
          <p:nvPr/>
        </p:nvSpPr>
        <p:spPr>
          <a:xfrm rot="21404650">
            <a:off x="3745275" y="1322264"/>
            <a:ext cx="1020151" cy="692497"/>
          </a:xfrm>
          <a:prstGeom prst="rect">
            <a:avLst/>
          </a:prstGeom>
          <a:solidFill>
            <a:srgbClr val="00B0F0"/>
          </a:solid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defTabSz="342900" eaLnBrk="1" fontAlgn="auto" hangingPunct="1">
              <a:spcBef>
                <a:spcPts val="0"/>
              </a:spcBef>
              <a:spcAft>
                <a:spcPts val="0"/>
              </a:spcAft>
              <a:defRPr/>
            </a:pPr>
            <a:r>
              <a:rPr lang="ar-DZ" sz="4050" b="1" dirty="0">
                <a:ln/>
                <a:solidFill>
                  <a:srgbClr val="002060"/>
                </a:solidFill>
                <a:latin typeface="Impact" panose="020B0806030902050204"/>
                <a:cs typeface="AdvertisingBold" pitchFamily="2" charset="-78"/>
              </a:rPr>
              <a:t>قناة</a:t>
            </a:r>
            <a:endParaRPr lang="fr-FR" sz="4050" b="1" dirty="0">
              <a:ln/>
              <a:solidFill>
                <a:srgbClr val="002060"/>
              </a:solidFill>
              <a:latin typeface="Impact" panose="020B0806030902050204"/>
              <a:cs typeface="+mn-cs"/>
            </a:endParaRPr>
          </a:p>
        </p:txBody>
      </p:sp>
      <p:pic>
        <p:nvPicPr>
          <p:cNvPr id="7175" name="Imag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75786">
            <a:off x="50800" y="2290763"/>
            <a:ext cx="13731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Image 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53115">
            <a:off x="6299200" y="4146550"/>
            <a:ext cx="20859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rot="21332132">
            <a:off x="247650" y="4945063"/>
            <a:ext cx="4902200" cy="692150"/>
          </a:xfrm>
          <a:prstGeom prst="rect">
            <a:avLst/>
          </a:prstGeom>
          <a:noFill/>
        </p:spPr>
        <p:txBody>
          <a:bodyPr lIns="68580" tIns="34290" rIns="68580" bIns="34290">
            <a:spAutoFit/>
          </a:bodyPr>
          <a:lstStyle/>
          <a:p>
            <a:pPr algn="ctr" defTabSz="342900" eaLnBrk="1" fontAlgn="auto" hangingPunct="1">
              <a:spcBef>
                <a:spcPts val="0"/>
              </a:spcBef>
              <a:spcAft>
                <a:spcPts val="0"/>
              </a:spcAft>
              <a:defRPr/>
            </a:pPr>
            <a:r>
              <a:rPr lang="ar-DZ" sz="4050" b="1" dirty="0">
                <a:ln w="0"/>
                <a:solidFill>
                  <a:srgbClr val="FFFF00"/>
                </a:solidFill>
                <a:effectLst>
                  <a:outerShdw blurRad="38100" dist="25400" dir="5400000" algn="ctr" rotWithShape="0">
                    <a:srgbClr val="6E747A">
                      <a:alpha val="43000"/>
                    </a:srgbClr>
                  </a:outerShdw>
                </a:effectLst>
                <a:latin typeface="Impact" panose="020B0806030902050204"/>
              </a:rPr>
              <a:t>نظرية الإنتاج ( الجزء الأول)</a:t>
            </a:r>
            <a:endParaRPr lang="fr-FR" sz="4050" b="1" dirty="0">
              <a:ln w="0"/>
              <a:solidFill>
                <a:srgbClr val="FFFF00"/>
              </a:solidFill>
              <a:effectLst>
                <a:outerShdw blurRad="38100" dist="25400" dir="5400000" algn="ctr" rotWithShape="0">
                  <a:srgbClr val="6E747A">
                    <a:alpha val="43000"/>
                  </a:srgbClr>
                </a:outerShdw>
              </a:effectLst>
              <a:latin typeface="Impact" panose="020B0806030902050204"/>
              <a:cs typeface="+mn-cs"/>
            </a:endParaRPr>
          </a:p>
        </p:txBody>
      </p:sp>
      <p:pic>
        <p:nvPicPr>
          <p:cNvPr id="8" name="Son enregistré">
            <a:hlinkClick r:id="" action="ppaction://media"/>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3388" y="5838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268413"/>
            <a:ext cx="8928100" cy="5491162"/>
          </a:xfrm>
          <a:blipFill>
            <a:blip r:embed="rId2"/>
            <a:tile tx="0" ty="0" sx="100000" sy="100000" flip="none" algn="tl"/>
          </a:blipFill>
        </p:spPr>
        <p:txBody>
          <a:bodyPr/>
          <a:lstStyle/>
          <a:p>
            <a:pPr algn="r" rtl="1">
              <a:defRPr/>
            </a:pPr>
            <a:r>
              <a:rPr lang="ar-SA" sz="4000" dirty="0">
                <a:solidFill>
                  <a:srgbClr val="FFFF00"/>
                </a:solidFill>
              </a:rPr>
              <a:t> </a:t>
            </a:r>
            <a:r>
              <a:rPr lang="ar-DZ" sz="4000" dirty="0">
                <a:solidFill>
                  <a:srgbClr val="FFFF00"/>
                </a:solidFill>
              </a:rPr>
              <a:t> </a:t>
            </a:r>
            <a:r>
              <a:rPr lang="ar-SA" sz="4000" b="1" dirty="0">
                <a:solidFill>
                  <a:srgbClr val="FFFF00"/>
                </a:solidFill>
                <a:effectLst>
                  <a:outerShdw blurRad="38100" dist="38100" dir="2700000" algn="tl">
                    <a:srgbClr val="000000">
                      <a:alpha val="43137"/>
                    </a:srgbClr>
                  </a:outerShdw>
                </a:effectLst>
              </a:rPr>
              <a:t>ويمكن الحصول على مستوى أفضل من الإنتاج باستعمال كمية أقل من رأس المال( كمية أكبر من العمل) </a:t>
            </a:r>
            <a:r>
              <a:rPr lang="ar-DZ" sz="4000" b="1" dirty="0">
                <a:solidFill>
                  <a:srgbClr val="FFFF00"/>
                </a:solidFill>
                <a:effectLst>
                  <a:outerShdw blurRad="38100" dist="38100" dir="2700000" algn="tl">
                    <a:srgbClr val="000000">
                      <a:alpha val="43137"/>
                    </a:srgbClr>
                  </a:outerShdw>
                </a:effectLst>
              </a:rPr>
              <a:t>،</a:t>
            </a:r>
            <a:r>
              <a:rPr lang="ar-SA" sz="4000" b="1" dirty="0">
                <a:solidFill>
                  <a:srgbClr val="FFFF00"/>
                </a:solidFill>
                <a:effectLst>
                  <a:outerShdw blurRad="38100" dist="38100" dir="2700000" algn="tl">
                    <a:srgbClr val="000000">
                      <a:alpha val="43137"/>
                    </a:srgbClr>
                  </a:outerShdw>
                </a:effectLst>
              </a:rPr>
              <a:t> ولذلك فإن المنتج لا يتخذ قراراته الإنتاجية في هذه المرحلة أيضا .</a:t>
            </a:r>
          </a:p>
          <a:p>
            <a:pPr marL="571500" indent="-571500" algn="r" rtl="1">
              <a:buFont typeface="Wingdings" panose="05000000000000000000" pitchFamily="2" charset="2"/>
              <a:buChar char="q"/>
              <a:defRPr/>
            </a:pPr>
            <a:r>
              <a:rPr lang="ar-SA" sz="4000" b="1" dirty="0">
                <a:solidFill>
                  <a:srgbClr val="FFFF00"/>
                </a:solidFill>
                <a:effectLst>
                  <a:outerShdw blurRad="38100" dist="38100" dir="2700000" algn="tl">
                    <a:srgbClr val="000000">
                      <a:alpha val="43137"/>
                    </a:srgbClr>
                  </a:outerShdw>
                </a:effectLst>
              </a:rPr>
              <a:t>تبقى المرحلة </a:t>
            </a:r>
            <a:r>
              <a:rPr lang="ar-DZ" sz="4000" b="1" dirty="0">
                <a:solidFill>
                  <a:srgbClr val="FFFF00"/>
                </a:solidFill>
                <a:effectLst>
                  <a:outerShdw blurRad="38100" dist="38100" dir="2700000" algn="tl">
                    <a:srgbClr val="000000">
                      <a:alpha val="43137"/>
                    </a:srgbClr>
                  </a:outerShdw>
                </a:effectLst>
              </a:rPr>
              <a:t>الثانية</a:t>
            </a:r>
            <a:r>
              <a:rPr lang="ar-SA" sz="4000" b="1" dirty="0">
                <a:solidFill>
                  <a:srgbClr val="FFFF00"/>
                </a:solidFill>
                <a:effectLst>
                  <a:outerShdw blurRad="38100" dist="38100" dir="2700000" algn="tl">
                    <a:srgbClr val="000000">
                      <a:alpha val="43137"/>
                    </a:srgbClr>
                  </a:outerShdw>
                </a:effectLst>
              </a:rPr>
              <a:t>من الإنتاج التي تكون فيها</a:t>
            </a:r>
            <a:r>
              <a:rPr lang="ar-DZ" sz="4000" b="1" dirty="0">
                <a:solidFill>
                  <a:srgbClr val="FFFF00"/>
                </a:solidFill>
                <a:effectLst>
                  <a:outerShdw blurRad="38100" dist="38100" dir="2700000" algn="tl">
                    <a:srgbClr val="000000">
                      <a:alpha val="43137"/>
                    </a:srgbClr>
                  </a:outerShdw>
                </a:effectLst>
              </a:rPr>
              <a:t>    </a:t>
            </a:r>
          </a:p>
          <a:p>
            <a:pPr algn="r" rtl="1">
              <a:defRPr/>
            </a:pPr>
            <a:r>
              <a:rPr lang="ar-SA" sz="4000" b="1" dirty="0">
                <a:solidFill>
                  <a:srgbClr val="FFFF00"/>
                </a:solidFill>
                <a:effectLst>
                  <a:outerShdw blurRad="38100" dist="38100" dir="2700000" algn="tl">
                    <a:srgbClr val="000000">
                      <a:alpha val="43137"/>
                    </a:srgbClr>
                  </a:outerShdw>
                </a:effectLst>
              </a:rPr>
              <a:t>إنتاجية رأس المال وإنتاجية العمل موجبتان رغم تناقصهما</a:t>
            </a:r>
            <a:r>
              <a:rPr lang="ar-DZ" sz="4000" b="1" dirty="0">
                <a:solidFill>
                  <a:srgbClr val="FFFF00"/>
                </a:solidFill>
                <a:effectLst>
                  <a:outerShdw blurRad="38100" dist="38100" dir="2700000" algn="tl">
                    <a:srgbClr val="000000">
                      <a:alpha val="43137"/>
                    </a:srgbClr>
                  </a:outerShdw>
                </a:effectLst>
              </a:rPr>
              <a:t>،</a:t>
            </a:r>
            <a:r>
              <a:rPr lang="ar-SA" sz="4000" b="1" dirty="0">
                <a:solidFill>
                  <a:srgbClr val="FFFF00"/>
                </a:solidFill>
                <a:effectLst>
                  <a:outerShdw blurRad="38100" dist="38100" dir="2700000" algn="tl">
                    <a:srgbClr val="000000">
                      <a:alpha val="43137"/>
                    </a:srgbClr>
                  </a:outerShdw>
                </a:effectLst>
              </a:rPr>
              <a:t> ولذلك يجب أن تتركز القرارات الرشيدة لهذا المنتج في المرحلة الثانية من مراحل الإنتاج.</a:t>
            </a:r>
          </a:p>
          <a:p>
            <a:pPr algn="r">
              <a:defRPr/>
            </a:pPr>
            <a:endParaRPr lang="fr-FR" sz="4000" b="1" dirty="0">
              <a:solidFill>
                <a:srgbClr val="FFFF00"/>
              </a:solidFill>
              <a:effectLst>
                <a:outerShdw blurRad="38100" dist="38100" dir="2700000" algn="tl">
                  <a:srgbClr val="000000">
                    <a:alpha val="43137"/>
                  </a:srgbClr>
                </a:outerShdw>
              </a:effectLst>
            </a:endParaRPr>
          </a:p>
        </p:txBody>
      </p:sp>
      <p:sp>
        <p:nvSpPr>
          <p:cNvPr id="25603" name="ZoneTexte 4"/>
          <p:cNvSpPr txBox="1">
            <a:spLocks noChangeArrowheads="1"/>
          </p:cNvSpPr>
          <p:nvPr/>
        </p:nvSpPr>
        <p:spPr bwMode="auto">
          <a:xfrm>
            <a:off x="4786313" y="2571750"/>
            <a:ext cx="18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a:p>
            <a:pPr eaLnBrk="1" hangingPunct="1">
              <a:spcBef>
                <a:spcPct val="0"/>
              </a:spcBef>
              <a:buFontTx/>
              <a:buNone/>
            </a:pPr>
            <a:endParaRPr lang="fr-FR" altLang="fr-FR" sz="1800">
              <a:latin typeface="Arial" panose="020B0604020202020204" pitchFamily="34" charset="0"/>
            </a:endParaRPr>
          </a:p>
        </p:txBody>
      </p:sp>
      <p:sp>
        <p:nvSpPr>
          <p:cNvPr id="5" name="Titre 1"/>
          <p:cNvSpPr txBox="1">
            <a:spLocks/>
          </p:cNvSpPr>
          <p:nvPr/>
        </p:nvSpPr>
        <p:spPr bwMode="auto">
          <a:xfrm>
            <a:off x="133964" y="98425"/>
            <a:ext cx="8928992" cy="1019967"/>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AE"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2-4-</a:t>
            </a:r>
            <a:r>
              <a:rPr lang="ar-DZ"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t>
            </a:r>
            <a:r>
              <a:rPr lang="ar-AE"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المنطقة الاقتصادية:</a:t>
            </a:r>
            <a:endParaRPr lang="fr-F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825" y="61499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844675"/>
            <a:ext cx="8913813" cy="4805363"/>
          </a:xfrm>
          <a:blipFill>
            <a:blip r:embed="rId2"/>
            <a:tile tx="0" ty="0" sx="100000" sy="100000" flip="none" algn="tl"/>
          </a:blipFill>
        </p:spPr>
        <p:txBody>
          <a:bodyPr/>
          <a:lstStyle/>
          <a:p>
            <a:pPr algn="r" rtl="1">
              <a:defRPr/>
            </a:pPr>
            <a:r>
              <a:rPr lang="ar-SA" b="1" dirty="0">
                <a:solidFill>
                  <a:srgbClr val="FFFF00"/>
                </a:solidFill>
                <a:effectLst>
                  <a:outerShdw blurRad="38100" dist="38100" dir="2700000" algn="tl">
                    <a:srgbClr val="000000">
                      <a:alpha val="43137"/>
                    </a:srgbClr>
                  </a:outerShdw>
                </a:effectLst>
              </a:rPr>
              <a:t>لتكن لدينا دالة الإنتاج التالية: </a:t>
            </a:r>
            <a:r>
              <a:rPr lang="fr-FR" b="1" dirty="0">
                <a:effectLst>
                  <a:outerShdw blurRad="38100" dist="38100" dir="2700000" algn="tl">
                    <a:srgbClr val="000000">
                      <a:alpha val="43137"/>
                    </a:srgbClr>
                  </a:outerShdw>
                </a:effectLst>
              </a:rPr>
              <a:t>L</a:t>
            </a:r>
            <a:r>
              <a:rPr lang="fr-FR" b="1" baseline="30000" dirty="0">
                <a:effectLst>
                  <a:outerShdw blurRad="38100" dist="38100" dir="2700000" algn="tl">
                    <a:srgbClr val="000000">
                      <a:alpha val="43137"/>
                    </a:srgbClr>
                  </a:outerShdw>
                </a:effectLst>
              </a:rPr>
              <a:t>2</a:t>
            </a:r>
            <a:r>
              <a:rPr lang="ar-BH" b="1" dirty="0">
                <a:effectLst>
                  <a:outerShdw blurRad="38100" dist="38100" dir="2700000" algn="tl">
                    <a:srgbClr val="000000">
                      <a:alpha val="43137"/>
                    </a:srgbClr>
                  </a:outerShdw>
                </a:effectLst>
              </a:rPr>
              <a:t>-</a:t>
            </a:r>
            <a:r>
              <a:rPr lang="fr-FR" b="1" dirty="0">
                <a:effectLst>
                  <a:outerShdw blurRad="38100" dist="38100" dir="2700000" algn="tl">
                    <a:srgbClr val="000000">
                      <a:alpha val="43137"/>
                    </a:srgbClr>
                  </a:outerShdw>
                </a:effectLst>
              </a:rPr>
              <a:t>L</a:t>
            </a:r>
            <a:r>
              <a:rPr lang="ar-BH" b="1" dirty="0">
                <a:effectLst>
                  <a:outerShdw blurRad="38100" dist="38100" dir="2700000" algn="tl">
                    <a:srgbClr val="000000">
                      <a:alpha val="43137"/>
                    </a:srgbClr>
                  </a:outerShdw>
                </a:effectLst>
              </a:rPr>
              <a:t>12 + 10= </a:t>
            </a:r>
            <a:r>
              <a:rPr lang="fr-FR" b="1" dirty="0">
                <a:effectLst>
                  <a:outerShdw blurRad="38100" dist="38100" dir="2700000" algn="tl">
                    <a:srgbClr val="000000">
                      <a:alpha val="43137"/>
                    </a:srgbClr>
                  </a:outerShdw>
                </a:effectLst>
              </a:rPr>
              <a:t>Q</a:t>
            </a:r>
            <a:endParaRPr lang="ar-DZ" b="1" dirty="0">
              <a:solidFill>
                <a:srgbClr val="FFFF00"/>
              </a:solidFill>
              <a:effectLst>
                <a:outerShdw blurRad="38100" dist="38100" dir="2700000" algn="tl">
                  <a:srgbClr val="000000">
                    <a:alpha val="43137"/>
                  </a:srgbClr>
                </a:outerShdw>
              </a:effectLst>
            </a:endParaRPr>
          </a:p>
          <a:p>
            <a:pPr algn="r" rtl="1">
              <a:defRPr/>
            </a:pPr>
            <a:r>
              <a:rPr lang="ar-SA" b="1" u="sng" dirty="0">
                <a:solidFill>
                  <a:schemeClr val="tx1"/>
                </a:solidFill>
                <a:effectLst>
                  <a:outerShdw blurRad="38100" dist="38100" dir="2700000" algn="tl">
                    <a:srgbClr val="000000">
                      <a:alpha val="43137"/>
                    </a:srgbClr>
                  </a:outerShdw>
                </a:effectLst>
              </a:rPr>
              <a:t>المطلوب</a:t>
            </a:r>
            <a:r>
              <a:rPr lang="ar-SA" sz="3400" b="1" u="sng" dirty="0">
                <a:solidFill>
                  <a:schemeClr val="tx1"/>
                </a:solidFill>
                <a:effectLst>
                  <a:outerShdw blurRad="38100" dist="38100" dir="2700000" algn="tl">
                    <a:srgbClr val="000000">
                      <a:alpha val="43137"/>
                    </a:srgbClr>
                  </a:outerShdw>
                </a:effectLst>
              </a:rPr>
              <a:t>:</a:t>
            </a:r>
            <a:r>
              <a:rPr lang="ar-SA" sz="3400" b="1" dirty="0">
                <a:solidFill>
                  <a:srgbClr val="FFFF00"/>
                </a:solidFill>
                <a:effectLst>
                  <a:outerShdw blurRad="38100" dist="38100" dir="2700000" algn="tl">
                    <a:srgbClr val="000000">
                      <a:alpha val="43137"/>
                    </a:srgbClr>
                  </a:outerShdw>
                </a:effectLst>
              </a:rPr>
              <a:t>- إيجاد دالة الإنتاج المتوسط للعمل.</a:t>
            </a:r>
          </a:p>
          <a:p>
            <a:pPr algn="r" rtl="1">
              <a:defRPr/>
            </a:pPr>
            <a:r>
              <a:rPr lang="ar-SA" sz="3400" b="1" dirty="0">
                <a:solidFill>
                  <a:srgbClr val="FFFF00"/>
                </a:solidFill>
                <a:effectLst>
                  <a:outerShdw blurRad="38100" dist="38100" dir="2700000" algn="tl">
                    <a:srgbClr val="000000">
                      <a:alpha val="43137"/>
                    </a:srgbClr>
                  </a:outerShdw>
                </a:effectLst>
              </a:rPr>
              <a:t>- إيجاد دالة الإنتاج الحدي للعمل.</a:t>
            </a:r>
          </a:p>
          <a:p>
            <a:pPr algn="r" rtl="1">
              <a:defRPr/>
            </a:pPr>
            <a:r>
              <a:rPr lang="ar-SA" sz="3400" b="1" dirty="0">
                <a:solidFill>
                  <a:srgbClr val="FFFF00"/>
                </a:solidFill>
                <a:effectLst>
                  <a:outerShdw blurRad="38100" dist="38100" dir="2700000" algn="tl">
                    <a:srgbClr val="000000">
                      <a:alpha val="43137"/>
                    </a:srgbClr>
                  </a:outerShdw>
                </a:effectLst>
              </a:rPr>
              <a:t>- إيجاد عدد العمال عندما يكون الإنتاج الكلي في حده الأقصى.</a:t>
            </a:r>
          </a:p>
          <a:p>
            <a:pPr algn="r" rtl="1">
              <a:defRPr/>
            </a:pPr>
            <a:r>
              <a:rPr lang="ar-SA" sz="3400" b="1" dirty="0">
                <a:solidFill>
                  <a:srgbClr val="FFFF00"/>
                </a:solidFill>
                <a:effectLst>
                  <a:outerShdw blurRad="38100" dist="38100" dir="2700000" algn="tl">
                    <a:srgbClr val="000000">
                      <a:alpha val="43137"/>
                    </a:srgbClr>
                  </a:outerShdw>
                </a:effectLst>
              </a:rPr>
              <a:t>- إيجاد عدد العمال عندما يكون الإنتاج الحدي في حده الأقصى.</a:t>
            </a:r>
          </a:p>
          <a:p>
            <a:pPr algn="r" rtl="1">
              <a:defRPr/>
            </a:pPr>
            <a:r>
              <a:rPr lang="ar-SA" sz="3400" b="1" dirty="0">
                <a:solidFill>
                  <a:srgbClr val="FFFF00"/>
                </a:solidFill>
                <a:effectLst>
                  <a:outerShdw blurRad="38100" dist="38100" dir="2700000" algn="tl">
                    <a:srgbClr val="000000">
                      <a:alpha val="43137"/>
                    </a:srgbClr>
                  </a:outerShdw>
                </a:effectLst>
              </a:rPr>
              <a:t>- إيجاد عدد العمال عندما يكون الإنتاج المتوسط في حده الأقصى.</a:t>
            </a:r>
          </a:p>
          <a:p>
            <a:pPr algn="r" rtl="1">
              <a:defRPr/>
            </a:pPr>
            <a:r>
              <a:rPr lang="ar-SA" sz="3400" b="1" dirty="0">
                <a:solidFill>
                  <a:srgbClr val="FFFF00"/>
                </a:solidFill>
                <a:effectLst>
                  <a:outerShdw blurRad="38100" dist="38100" dir="2700000" algn="tl">
                    <a:srgbClr val="000000">
                      <a:alpha val="43137"/>
                    </a:srgbClr>
                  </a:outerShdw>
                </a:effectLst>
              </a:rPr>
              <a:t> </a:t>
            </a:r>
            <a:endParaRPr lang="fr-FR" sz="3400" b="1" dirty="0">
              <a:solidFill>
                <a:srgbClr val="FFFF00"/>
              </a:solidFill>
              <a:effectLst>
                <a:outerShdw blurRad="38100" dist="38100" dir="2700000" algn="tl">
                  <a:srgbClr val="000000">
                    <a:alpha val="43137"/>
                  </a:srgbClr>
                </a:outerShdw>
              </a:effectLst>
            </a:endParaRPr>
          </a:p>
          <a:p>
            <a:pPr>
              <a:buFont typeface="Arial" charset="0"/>
              <a:buNone/>
              <a:defRPr/>
            </a:pPr>
            <a:endParaRPr lang="fr-FR" dirty="0"/>
          </a:p>
        </p:txBody>
      </p:sp>
      <p:sp>
        <p:nvSpPr>
          <p:cNvPr id="5" name="Titre 1"/>
          <p:cNvSpPr txBox="1">
            <a:spLocks/>
          </p:cNvSpPr>
          <p:nvPr/>
        </p:nvSpPr>
        <p:spPr bwMode="auto">
          <a:xfrm>
            <a:off x="107504" y="207815"/>
            <a:ext cx="8928992" cy="1470025"/>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مثال تطبيقي</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0" y="60086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ox(in)">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8425" y="1076325"/>
            <a:ext cx="8947150" cy="5702300"/>
          </a:xfrm>
          <a:blipFill>
            <a:blip r:embed="rId2"/>
            <a:tile tx="0" ty="0" sx="100000" sy="100000" flip="none" algn="tl"/>
          </a:blipFill>
        </p:spPr>
        <p:txBody>
          <a:bodyPr/>
          <a:lstStyle/>
          <a:p>
            <a:pPr algn="r" rtl="1">
              <a:defRPr/>
            </a:pPr>
            <a:r>
              <a:rPr lang="ar-DZ" b="1" dirty="0">
                <a:effectLst>
                  <a:outerShdw blurRad="38100" dist="38100" dir="2700000" algn="tl">
                    <a:srgbClr val="000000">
                      <a:alpha val="43137"/>
                    </a:srgbClr>
                  </a:outerShdw>
                </a:effectLst>
              </a:rPr>
              <a:t>1- ايجاد دالة الإنتاج المتوسط للعمل:</a:t>
            </a:r>
          </a:p>
          <a:p>
            <a:pPr algn="r" rtl="1">
              <a:defRPr/>
            </a:pPr>
            <a:endParaRPr lang="ar-DZ" b="1" dirty="0">
              <a:effectLst>
                <a:outerShdw blurRad="38100" dist="38100" dir="2700000" algn="tl">
                  <a:srgbClr val="000000">
                    <a:alpha val="43137"/>
                  </a:srgbClr>
                </a:outerShdw>
              </a:effectLst>
            </a:endParaRPr>
          </a:p>
          <a:p>
            <a:pPr algn="r" rtl="1">
              <a:defRPr/>
            </a:pPr>
            <a:r>
              <a:rPr lang="ar-DZ" b="1" dirty="0">
                <a:effectLst>
                  <a:outerShdw blurRad="38100" dist="38100" dir="2700000" algn="tl">
                    <a:srgbClr val="000000">
                      <a:alpha val="43137"/>
                    </a:srgbClr>
                  </a:outerShdw>
                </a:effectLst>
              </a:rPr>
              <a:t>2- ايجاد دالة الإنتاج الحدي للعمل:</a:t>
            </a:r>
          </a:p>
          <a:p>
            <a:pPr algn="r" rtl="1">
              <a:defRPr/>
            </a:pPr>
            <a:endParaRPr lang="ar-DZ" b="1" dirty="0">
              <a:effectLst>
                <a:outerShdw blurRad="38100" dist="38100" dir="2700000" algn="tl">
                  <a:srgbClr val="000000">
                    <a:alpha val="43137"/>
                  </a:srgbClr>
                </a:outerShdw>
              </a:effectLst>
            </a:endParaRPr>
          </a:p>
          <a:p>
            <a:pPr algn="r" rtl="1">
              <a:defRPr/>
            </a:pPr>
            <a:r>
              <a:rPr lang="ar-DZ" b="1" dirty="0">
                <a:effectLst>
                  <a:outerShdw blurRad="38100" dist="38100" dir="2700000" algn="tl">
                    <a:srgbClr val="000000">
                      <a:alpha val="43137"/>
                    </a:srgbClr>
                  </a:outerShdw>
                </a:effectLst>
              </a:rPr>
              <a:t>3- إيجاد عدد العمال عندما يكون الإنتاج الكلي في حده الأقصى:</a:t>
            </a:r>
            <a:endParaRPr lang="fr-FR" b="1" dirty="0">
              <a:effectLst>
                <a:outerShdw blurRad="38100" dist="38100" dir="2700000" algn="tl">
                  <a:srgbClr val="000000">
                    <a:alpha val="43137"/>
                  </a:srgbClr>
                </a:outerShdw>
              </a:effectLst>
            </a:endParaRPr>
          </a:p>
          <a:p>
            <a:pPr algn="r" rtl="1">
              <a:defRPr/>
            </a:pPr>
            <a:r>
              <a:rPr lang="ar-DZ" sz="2800" b="1" dirty="0">
                <a:solidFill>
                  <a:srgbClr val="FFFF00"/>
                </a:solidFill>
                <a:effectLst>
                  <a:outerShdw blurRad="38100" dist="38100" dir="2700000" algn="tl">
                    <a:srgbClr val="000000">
                      <a:alpha val="43137"/>
                    </a:srgbClr>
                  </a:outerShdw>
                </a:effectLst>
              </a:rPr>
              <a:t>يكون الإنتاج الكلي في حده الأقصى عندما يكون الإنتاج الحدي معدوما.</a:t>
            </a:r>
          </a:p>
          <a:p>
            <a:pPr algn="r" rtl="1">
              <a:defRPr/>
            </a:pPr>
            <a:endParaRPr lang="fr-FR" sz="2800" b="1" dirty="0">
              <a:solidFill>
                <a:srgbClr val="FFFF00"/>
              </a:solidFill>
              <a:effectLst>
                <a:outerShdw blurRad="38100" dist="38100" dir="2700000" algn="tl">
                  <a:srgbClr val="000000">
                    <a:alpha val="43137"/>
                  </a:srgbClr>
                </a:outerShdw>
              </a:effectLst>
            </a:endParaRPr>
          </a:p>
        </p:txBody>
      </p:sp>
      <p:sp>
        <p:nvSpPr>
          <p:cNvPr id="7" name="Titre 1"/>
          <p:cNvSpPr txBox="1">
            <a:spLocks/>
          </p:cNvSpPr>
          <p:nvPr/>
        </p:nvSpPr>
        <p:spPr bwMode="auto">
          <a:xfrm>
            <a:off x="112193" y="79626"/>
            <a:ext cx="8928992" cy="859903"/>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حل مثال تطبيقي</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7652" name="Imag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0" y="1196975"/>
            <a:ext cx="2376488" cy="1079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53" name="Imag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19250" y="2414588"/>
            <a:ext cx="2376488" cy="10795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54" name="Imag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43213" y="4581525"/>
            <a:ext cx="2736850" cy="16557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Son enregistré">
            <a:hlinkClick r:id="" action="ppaction://media"/>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0825" y="6092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2713" y="1052513"/>
            <a:ext cx="8928100" cy="5726112"/>
          </a:xfrm>
          <a:blipFill>
            <a:blip r:embed="rId2"/>
            <a:tile tx="0" ty="0" sx="100000" sy="100000" flip="none" algn="tl"/>
          </a:blipFill>
        </p:spPr>
        <p:txBody>
          <a:bodyPr/>
          <a:lstStyle/>
          <a:p>
            <a:pPr algn="r" rtl="1">
              <a:defRPr/>
            </a:pPr>
            <a:r>
              <a:rPr lang="fr-FR" sz="3000" dirty="0"/>
              <a:t> </a:t>
            </a:r>
            <a:r>
              <a:rPr lang="ar-DZ" sz="2800" b="1" dirty="0">
                <a:solidFill>
                  <a:srgbClr val="FFFF00"/>
                </a:solidFill>
                <a:effectLst>
                  <a:outerShdw blurRad="38100" dist="38100" dir="2700000" algn="tl">
                    <a:srgbClr val="000000">
                      <a:alpha val="43137"/>
                    </a:srgbClr>
                  </a:outerShdw>
                </a:effectLst>
              </a:rPr>
              <a:t>4- إيجاد قيمة الإنتاج الحدي عندما يكون الإنتاج الكلي في حده الأقصى:</a:t>
            </a:r>
          </a:p>
          <a:p>
            <a:pPr algn="r" rtl="1">
              <a:defRPr/>
            </a:pPr>
            <a:r>
              <a:rPr lang="ar-BH" dirty="0"/>
              <a:t> </a:t>
            </a:r>
            <a:r>
              <a:rPr lang="ar-BH" b="1" dirty="0">
                <a:effectLst>
                  <a:outerShdw blurRad="38100" dist="38100" dir="2700000" algn="tl">
                    <a:srgbClr val="000000">
                      <a:alpha val="43137"/>
                    </a:srgbClr>
                  </a:outerShdw>
                </a:effectLst>
              </a:rPr>
              <a:t>يكون الإنتاج الكلي في حده الأقصى عند:</a:t>
            </a:r>
            <a:r>
              <a:rPr lang="fr-FR" b="1" dirty="0">
                <a:effectLst>
                  <a:outerShdw blurRad="38100" dist="38100" dir="2700000" algn="tl">
                    <a:srgbClr val="000000">
                      <a:alpha val="43137"/>
                    </a:srgbClr>
                  </a:outerShdw>
                </a:effectLst>
              </a:rPr>
              <a:t>L=6</a:t>
            </a:r>
            <a:r>
              <a:rPr lang="ar-DZ" b="1" dirty="0">
                <a:effectLst>
                  <a:outerShdw blurRad="38100" dist="38100" dir="2700000" algn="tl">
                    <a:srgbClr val="000000">
                      <a:alpha val="43137"/>
                    </a:srgbClr>
                  </a:outerShdw>
                </a:effectLst>
              </a:rPr>
              <a:t> </a:t>
            </a:r>
            <a:r>
              <a:rPr lang="fr-FR" b="1" dirty="0" err="1">
                <a:effectLst>
                  <a:outerShdw blurRad="38100" dist="38100" dir="2700000" algn="tl">
                    <a:srgbClr val="000000">
                      <a:alpha val="43137"/>
                    </a:srgbClr>
                  </a:outerShdw>
                </a:effectLst>
              </a:rPr>
              <a:t>عند</a:t>
            </a:r>
            <a:r>
              <a:rPr lang="fr-FR" b="1" dirty="0">
                <a:effectLst>
                  <a:outerShdw blurRad="38100" dist="38100" dir="2700000" algn="tl">
                    <a:srgbClr val="000000">
                      <a:alpha val="43137"/>
                    </a:srgbClr>
                  </a:outerShdw>
                </a:effectLst>
              </a:rPr>
              <a:t> </a:t>
            </a:r>
            <a:r>
              <a:rPr lang="ar-DZ" b="1" dirty="0">
                <a:effectLst>
                  <a:outerShdw blurRad="38100" dist="38100" dir="2700000" algn="tl">
                    <a:srgbClr val="000000">
                      <a:alpha val="43137"/>
                    </a:srgbClr>
                  </a:outerShdw>
                </a:effectLst>
              </a:rPr>
              <a:t> هذا العدد من العمال تصبح قيمة الإنتاج الحدي:</a:t>
            </a:r>
          </a:p>
          <a:p>
            <a:pPr algn="r" rtl="1">
              <a:defRPr/>
            </a:pPr>
            <a:endParaRPr lang="ar-DZ" b="1" dirty="0">
              <a:effectLst>
                <a:outerShdw blurRad="38100" dist="38100" dir="2700000" algn="tl">
                  <a:srgbClr val="000000">
                    <a:alpha val="43137"/>
                  </a:srgbClr>
                </a:outerShdw>
              </a:effectLst>
            </a:endParaRPr>
          </a:p>
          <a:p>
            <a:pPr algn="r" rtl="1">
              <a:defRPr/>
            </a:pPr>
            <a:r>
              <a:rPr lang="ar-DZ" sz="2800" b="1" dirty="0">
                <a:solidFill>
                  <a:srgbClr val="FFFF00"/>
                </a:solidFill>
                <a:effectLst>
                  <a:outerShdw blurRad="38100" dist="38100" dir="2700000" algn="tl">
                    <a:srgbClr val="000000">
                      <a:alpha val="43137"/>
                    </a:srgbClr>
                  </a:outerShdw>
                </a:effectLst>
              </a:rPr>
              <a:t>5- إيجاد قيمة الإنتاج المتوسط عندما يكون الإنتاج الكلي في حده الأقصى:</a:t>
            </a:r>
          </a:p>
          <a:p>
            <a:pPr algn="r" rtl="1">
              <a:defRPr/>
            </a:pPr>
            <a:r>
              <a:rPr lang="ar-DZ" b="1" dirty="0">
                <a:solidFill>
                  <a:schemeClr val="tx1"/>
                </a:solidFill>
                <a:effectLst>
                  <a:outerShdw blurRad="38100" dist="38100" dir="2700000" algn="tl">
                    <a:srgbClr val="000000">
                      <a:alpha val="43137"/>
                    </a:srgbClr>
                  </a:outerShdw>
                </a:effectLst>
              </a:rPr>
              <a:t>يكون الإنتاج الكلي في حده الأقصى عند:</a:t>
            </a:r>
            <a:r>
              <a:rPr lang="fr-FR" b="1" dirty="0">
                <a:solidFill>
                  <a:schemeClr val="tx1"/>
                </a:solidFill>
                <a:effectLst>
                  <a:outerShdw blurRad="38100" dist="38100" dir="2700000" algn="tl">
                    <a:srgbClr val="000000">
                      <a:alpha val="43137"/>
                    </a:srgbClr>
                  </a:outerShdw>
                </a:effectLst>
              </a:rPr>
              <a:t>L=6</a:t>
            </a:r>
          </a:p>
          <a:p>
            <a:pPr algn="r" rtl="1">
              <a:defRPr/>
            </a:pPr>
            <a:r>
              <a:rPr lang="ar-DZ" b="1" dirty="0">
                <a:solidFill>
                  <a:schemeClr val="tx1"/>
                </a:solidFill>
                <a:effectLst>
                  <a:outerShdw blurRad="38100" dist="38100" dir="2700000" algn="tl">
                    <a:srgbClr val="000000">
                      <a:alpha val="43137"/>
                    </a:srgbClr>
                  </a:outerShdw>
                </a:effectLst>
              </a:rPr>
              <a:t>عند  هذا العدد من العمال تصبح قيمة الإنتاج المتوسط:</a:t>
            </a:r>
          </a:p>
          <a:p>
            <a:pPr algn="r" rtl="1">
              <a:defRPr/>
            </a:pPr>
            <a:endParaRPr lang="fr-FR" sz="2800" b="1" dirty="0">
              <a:solidFill>
                <a:srgbClr val="FFFF00"/>
              </a:solidFill>
              <a:effectLst>
                <a:outerShdw blurRad="38100" dist="38100" dir="2700000" algn="tl">
                  <a:srgbClr val="000000">
                    <a:alpha val="43137"/>
                  </a:srgbClr>
                </a:outerShdw>
              </a:effectLst>
            </a:endParaRPr>
          </a:p>
        </p:txBody>
      </p:sp>
      <p:sp>
        <p:nvSpPr>
          <p:cNvPr id="5" name="Titre 1"/>
          <p:cNvSpPr txBox="1">
            <a:spLocks/>
          </p:cNvSpPr>
          <p:nvPr/>
        </p:nvSpPr>
        <p:spPr bwMode="auto">
          <a:xfrm>
            <a:off x="112193" y="79626"/>
            <a:ext cx="8928992" cy="859903"/>
          </a:xfrm>
          <a:prstGeom prst="rect">
            <a:avLst/>
          </a:prstGeom>
          <a:solidFill>
            <a:srgbClr val="FFFF00"/>
          </a:solidFill>
          <a:ln>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حل مثال تطبيقي</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pic>
        <p:nvPicPr>
          <p:cNvPr id="28676" name="Imag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0" y="2133600"/>
            <a:ext cx="2586038" cy="10080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677" name="Imag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32138" y="5030788"/>
            <a:ext cx="2376487" cy="14938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Son enregistré">
            <a:hlinkClick r:id="" action="ppaction://media"/>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850" y="61388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38" y="2571750"/>
            <a:ext cx="8072437" cy="3857625"/>
          </a:xfrm>
          <a:blipFill>
            <a:blip r:embed="rId2"/>
            <a:tile tx="0" ty="0" sx="100000" sy="100000" flip="none" algn="tl"/>
          </a:blipFill>
          <a:ln>
            <a:miter lim="800000"/>
            <a:headEnd/>
            <a:tailEnd/>
          </a:ln>
        </p:spPr>
        <p:txBody>
          <a:bodyPr rtlCol="0">
            <a:normAutofit/>
          </a:bodyPr>
          <a:lstStyle/>
          <a:p>
            <a:pPr eaLnBrk="1" fontAlgn="auto" hangingPunct="1">
              <a:spcAft>
                <a:spcPts val="0"/>
              </a:spcAft>
              <a:defRPr/>
            </a:pPr>
            <a:endParaRPr lang="fr-FR" dirty="0"/>
          </a:p>
        </p:txBody>
      </p:sp>
      <p:sp>
        <p:nvSpPr>
          <p:cNvPr id="4" name="Titre 1"/>
          <p:cNvSpPr>
            <a:spLocks noGrp="1"/>
          </p:cNvSpPr>
          <p:nvPr>
            <p:ph type="ctrTitle"/>
          </p:nvPr>
        </p:nvSpPr>
        <p:spPr>
          <a:xfrm>
            <a:off x="0" y="0"/>
            <a:ext cx="9143999" cy="2121689"/>
          </a:xfrm>
          <a:solidFill>
            <a:srgbClr val="FFC000"/>
          </a:solidFill>
          <a:ln>
            <a:miter lim="800000"/>
            <a:headEnd/>
            <a:tailEnd/>
          </a:ln>
        </p:spPr>
        <p:txBody>
          <a:bodyPr rtlCol="0">
            <a:normAutofit fontScale="90000"/>
          </a:bodyPr>
          <a:lstStyle/>
          <a:p>
            <a:pPr rtl="1" eaLnBrk="1" fontAlgn="auto" hangingPunct="1">
              <a:spcAft>
                <a:spcPts val="0"/>
              </a:spcAft>
              <a:defRPr/>
            </a:pP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جامعة محمد </a:t>
            </a:r>
            <a:r>
              <a:rPr lang="ar-AE"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خيضر</a:t>
            </a:r>
            <a:r>
              <a:rPr lang="ar-AE"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بسكرة-</a:t>
            </a:r>
            <a:r>
              <a:rPr lang="fr-FR" dirty="0"/>
              <a:t/>
            </a:r>
            <a:br>
              <a:rPr lang="fr-FR" dirty="0"/>
            </a:b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r>
              <a:rPr lang="en-US" b="1" dirty="0"/>
              <a:t> </a:t>
            </a:r>
            <a:r>
              <a:rPr lang="fr-FR" dirty="0"/>
              <a:t/>
            </a:r>
            <a:br>
              <a:rPr lang="fr-FR" dirty="0"/>
            </a:br>
            <a:endParaRPr lang="fr-FR" dirty="0"/>
          </a:p>
        </p:txBody>
      </p:sp>
      <p:sp>
        <p:nvSpPr>
          <p:cNvPr id="5" name="Subtitle 2"/>
          <p:cNvSpPr txBox="1">
            <a:spLocks/>
          </p:cNvSpPr>
          <p:nvPr/>
        </p:nvSpPr>
        <p:spPr bwMode="auto">
          <a:xfrm>
            <a:off x="0" y="2121689"/>
            <a:ext cx="9144000" cy="4736311"/>
          </a:xfrm>
          <a:prstGeom prst="rect">
            <a:avLst/>
          </a:prstGeom>
          <a:blipFill>
            <a:blip r:embed="rId3"/>
            <a:tile tx="0" ty="0" sx="100000" sy="100000" flip="none" algn="tl"/>
          </a:blipFill>
          <a:ln>
            <a:noFill/>
          </a:ln>
        </p:spPr>
        <p:txBody>
          <a:bodyPr>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eaLnBrk="1" fontAlgn="auto" hangingPunct="1">
              <a:spcAft>
                <a:spcPts val="0"/>
              </a:spcAft>
              <a:defRPr/>
            </a:pPr>
            <a:r>
              <a:rPr lang="ar-DZ" sz="5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نظرية الإنتاج (</a:t>
            </a:r>
            <a:r>
              <a:rPr lang="ar-DZ"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الجزء الأول)</a:t>
            </a:r>
            <a:endParaRPr lang="ar-AE" sz="5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a:p>
            <a:pPr>
              <a:defRPr/>
            </a:pPr>
            <a:endParaRPr lang="ar-AE" dirty="0"/>
          </a:p>
          <a:p>
            <a:pPr>
              <a:defRPr/>
            </a:pPr>
            <a:endParaRPr lang="ar-AE" dirty="0"/>
          </a:p>
          <a:p>
            <a:pPr>
              <a:defRPr/>
            </a:pPr>
            <a:endParaRPr lang="ar-AE" dirty="0"/>
          </a:p>
          <a:p>
            <a:pPr>
              <a:defRPr/>
            </a:pPr>
            <a:endParaRPr lang="ar-AE" dirty="0"/>
          </a:p>
          <a:p>
            <a:pPr>
              <a:defRPr/>
            </a:pPr>
            <a:endParaRPr lang="ar-AE" dirty="0"/>
          </a:p>
          <a:p>
            <a:pPr>
              <a:defRPr/>
            </a:pPr>
            <a:endParaRPr lang="ar-AE" dirty="0"/>
          </a:p>
          <a:p>
            <a:pPr>
              <a:defRPr/>
            </a:pPr>
            <a:endParaRPr lang="en-US" dirty="0"/>
          </a:p>
        </p:txBody>
      </p:sp>
      <p:pic>
        <p:nvPicPr>
          <p:cNvPr id="7" name="Image 6"/>
          <p:cNvPicPr>
            <a:picLocks noChangeAspect="1"/>
          </p:cNvPicPr>
          <p:nvPr/>
        </p:nvPicPr>
        <p:blipFill>
          <a:blip r:embed="rId4"/>
          <a:stretch>
            <a:fillRect/>
          </a:stretch>
        </p:blipFill>
        <p:spPr>
          <a:xfrm>
            <a:off x="7667625" y="3692525"/>
            <a:ext cx="1257300" cy="162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a:blip r:embed="rId4"/>
          <a:stretch>
            <a:fillRect/>
          </a:stretch>
        </p:blipFill>
        <p:spPr>
          <a:xfrm>
            <a:off x="219075" y="3692525"/>
            <a:ext cx="1257300" cy="162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 11"/>
          <p:cNvPicPr>
            <a:picLocks noChangeAspect="1"/>
          </p:cNvPicPr>
          <p:nvPr/>
        </p:nvPicPr>
        <p:blipFill>
          <a:blip r:embed="rId5"/>
          <a:stretch>
            <a:fillRect/>
          </a:stretch>
        </p:blipFill>
        <p:spPr>
          <a:xfrm>
            <a:off x="1704975" y="3169817"/>
            <a:ext cx="5753100" cy="3273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219075" y="882997"/>
            <a:ext cx="8705850" cy="707886"/>
          </a:xfrm>
          <a:prstGeom prst="rect">
            <a:avLst/>
          </a:prstGeom>
          <a:noFill/>
        </p:spPr>
        <p:txBody>
          <a:bodyPr>
            <a:spAutoFit/>
          </a:bodyPr>
          <a:lstStyle/>
          <a:p>
            <a:pPr algn="ctr">
              <a:defRPr/>
            </a:pPr>
            <a:r>
              <a:rPr lang="ar-AE" sz="4000" b="1" spc="50" dirty="0">
                <a:ln w="0"/>
                <a:solidFill>
                  <a:schemeClr val="bg2"/>
                </a:solidFill>
                <a:effectLst>
                  <a:innerShdw blurRad="63500" dist="50800" dir="13500000">
                    <a:srgbClr val="000000">
                      <a:alpha val="50000"/>
                    </a:srgbClr>
                  </a:innerShdw>
                </a:effectLst>
              </a:rPr>
              <a:t>كلية العلوم الاقتصادية و التجارية و علوم التسيير</a:t>
            </a:r>
            <a:endParaRPr lang="fr-FR" sz="4000" b="1"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a:off x="2267744" y="5022079"/>
            <a:ext cx="4104925" cy="923330"/>
          </a:xfrm>
          <a:prstGeom prst="rect">
            <a:avLst/>
          </a:prstGeom>
          <a:noFill/>
        </p:spPr>
        <p:txBody>
          <a:bodyPr>
            <a:spAutoFit/>
          </a:bodyPr>
          <a:lstStyle/>
          <a:p>
            <a:pPr algn="ctr">
              <a:defRPr/>
            </a:pPr>
            <a:r>
              <a:rPr lang="ar-AE" sz="5400" b="1" spc="50" dirty="0">
                <a:ln w="0"/>
                <a:solidFill>
                  <a:schemeClr val="bg2"/>
                </a:solidFill>
                <a:effectLst>
                  <a:innerShdw blurRad="63500" dist="50800" dir="13500000">
                    <a:srgbClr val="000000">
                      <a:alpha val="50000"/>
                    </a:srgbClr>
                  </a:innerShdw>
                </a:effectLst>
              </a:rPr>
              <a:t>أ.د/ خليفي عيسى</a:t>
            </a:r>
          </a:p>
        </p:txBody>
      </p:sp>
      <p:pic>
        <p:nvPicPr>
          <p:cNvPr id="9" name="Son enregistré">
            <a:hlinkClick r:id="" action="ppaction://media"/>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8625" y="59880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532" y="108720"/>
            <a:ext cx="8895955" cy="1232048"/>
          </a:xfrm>
          <a:solidFill>
            <a:srgbClr val="FFFF00"/>
          </a:solidFill>
          <a:ln>
            <a:miter lim="800000"/>
            <a:headEnd/>
            <a:tailEnd/>
          </a:ln>
        </p:spPr>
        <p:txBody>
          <a:bodyPr rtlCol="0">
            <a:normAutofit/>
          </a:bodyPr>
          <a:lstStyle/>
          <a:p>
            <a:pPr rtl="1" eaLnBrk="1" fontAlgn="auto" hangingPunct="1">
              <a:spcAft>
                <a:spcPts val="0"/>
              </a:spcAft>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دالة الإنتاج في الاجل القصير .</a:t>
            </a:r>
            <a:endParaRPr lang="fr-FR" dirty="0">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33533" y="1412776"/>
            <a:ext cx="8895956" cy="5336504"/>
          </a:xfrm>
          <a:blipFill>
            <a:blip r:embed="rId2"/>
            <a:tile tx="0" ty="0" sx="100000" sy="100000" flip="none" algn="tl"/>
          </a:blipFill>
          <a:ln>
            <a:miter lim="800000"/>
            <a:headEnd/>
            <a:tailEnd/>
          </a:ln>
        </p:spPr>
        <p:txBody>
          <a:bodyPr rtlCol="0">
            <a:normAutofit/>
          </a:bodyPr>
          <a:lstStyle/>
          <a:p>
            <a:pPr marL="950913" lvl="1" indent="-685800" algn="r" defTabSz="900113" rtl="1" eaLnBrk="1" fontAlgn="auto" hangingPunct="1">
              <a:spcAft>
                <a:spcPts val="0"/>
              </a:spcAft>
              <a:buFont typeface="Wingdings" panose="05000000000000000000" pitchFamily="2" charset="2"/>
              <a:buChar char="q"/>
              <a:tabLst>
                <a:tab pos="811213" algn="l"/>
                <a:tab pos="900113" algn="l"/>
              </a:tabLst>
              <a:defRPr/>
            </a:pPr>
            <a:r>
              <a:rPr lang="ar-DZ" sz="5100" b="1" dirty="0">
                <a:ln w="1905"/>
                <a:solidFill>
                  <a:srgbClr val="FFFF00"/>
                </a:solidFill>
                <a:effectLst>
                  <a:outerShdw blurRad="38100" dist="38100" dir="2700000" algn="tl">
                    <a:srgbClr val="000000">
                      <a:alpha val="43137"/>
                    </a:srgbClr>
                  </a:outerShdw>
                </a:effectLst>
              </a:rPr>
              <a:t>تمهيد.</a:t>
            </a:r>
            <a:endParaRPr lang="fr-FR" sz="5100" b="1" dirty="0">
              <a:ln w="1905"/>
              <a:solidFill>
                <a:srgbClr val="FFFF00"/>
              </a:solidFill>
              <a:effectLst>
                <a:outerShdw blurRad="38100" dist="38100" dir="2700000" algn="tl">
                  <a:srgbClr val="000000">
                    <a:alpha val="43137"/>
                  </a:srgbClr>
                </a:outerShdw>
              </a:effectLst>
            </a:endParaRPr>
          </a:p>
          <a:p>
            <a:pPr marL="265113" lvl="1" algn="r" defTabSz="900113" rtl="1" eaLnBrk="1" fontAlgn="auto" hangingPunct="1">
              <a:spcAft>
                <a:spcPts val="0"/>
              </a:spcAft>
              <a:tabLst>
                <a:tab pos="811213" algn="l"/>
                <a:tab pos="900113" algn="l"/>
              </a:tabLst>
              <a:defRPr/>
            </a:pPr>
            <a:endParaRPr lang="ar-DZ" sz="5100" b="1" dirty="0">
              <a:ln w="1905"/>
              <a:solidFill>
                <a:srgbClr val="FFFF00"/>
              </a:solidFill>
              <a:effectLst>
                <a:outerShdw blurRad="38100" dist="38100" dir="2700000" algn="tl">
                  <a:srgbClr val="000000">
                    <a:alpha val="43137"/>
                  </a:srgbClr>
                </a:outerShdw>
              </a:effectLst>
            </a:endParaRPr>
          </a:p>
          <a:p>
            <a:pPr marL="950913" lvl="1" indent="-685800" algn="r" defTabSz="900113" rtl="1" eaLnBrk="1" fontAlgn="auto" hangingPunct="1">
              <a:spcAft>
                <a:spcPts val="0"/>
              </a:spcAft>
              <a:buFont typeface="Wingdings" panose="05000000000000000000" pitchFamily="2" charset="2"/>
              <a:buChar char="q"/>
              <a:tabLst>
                <a:tab pos="811213" algn="l"/>
                <a:tab pos="900113" algn="l"/>
              </a:tabLst>
              <a:defRPr/>
            </a:pPr>
            <a:r>
              <a:rPr lang="ar-DZ" sz="5100" b="1" dirty="0">
                <a:ln w="1905"/>
                <a:solidFill>
                  <a:srgbClr val="FFFF00"/>
                </a:solidFill>
                <a:effectLst>
                  <a:outerShdw blurRad="38100" dist="38100" dir="2700000" algn="tl">
                    <a:srgbClr val="000000">
                      <a:alpha val="43137"/>
                    </a:srgbClr>
                  </a:outerShdw>
                </a:effectLst>
              </a:rPr>
              <a:t>دالة الإنتاج.</a:t>
            </a:r>
            <a:endParaRPr lang="fr-FR" sz="5100" b="1" dirty="0">
              <a:ln w="1905"/>
              <a:solidFill>
                <a:srgbClr val="FFFF00"/>
              </a:solidFill>
              <a:effectLst>
                <a:outerShdw blurRad="38100" dist="38100" dir="2700000" algn="tl">
                  <a:srgbClr val="000000">
                    <a:alpha val="43137"/>
                  </a:srgbClr>
                </a:outerShdw>
              </a:effectLst>
            </a:endParaRPr>
          </a:p>
          <a:p>
            <a:pPr marL="265113" lvl="1" algn="r" defTabSz="900113" rtl="1" eaLnBrk="1" fontAlgn="auto" hangingPunct="1">
              <a:spcAft>
                <a:spcPts val="0"/>
              </a:spcAft>
              <a:tabLst>
                <a:tab pos="811213" algn="l"/>
                <a:tab pos="900113" algn="l"/>
              </a:tabLst>
              <a:defRPr/>
            </a:pPr>
            <a:endParaRPr lang="ar-DZ" sz="5100" b="1" dirty="0">
              <a:ln w="1905"/>
              <a:solidFill>
                <a:srgbClr val="FFFF00"/>
              </a:solidFill>
              <a:effectLst>
                <a:outerShdw blurRad="38100" dist="38100" dir="2700000" algn="tl">
                  <a:srgbClr val="000000">
                    <a:alpha val="43137"/>
                  </a:srgbClr>
                </a:outerShdw>
              </a:effectLst>
            </a:endParaRPr>
          </a:p>
          <a:p>
            <a:pPr marL="863600" lvl="1" indent="-685800" algn="r" defTabSz="406400" rtl="1" eaLnBrk="1" fontAlgn="auto" hangingPunct="1">
              <a:spcAft>
                <a:spcPts val="0"/>
              </a:spcAft>
              <a:buFont typeface="Wingdings" panose="05000000000000000000" pitchFamily="2" charset="2"/>
              <a:buChar char="q"/>
              <a:defRPr/>
            </a:pPr>
            <a:r>
              <a:rPr lang="ar-DZ" sz="5100" b="1" dirty="0">
                <a:ln w="1905"/>
                <a:solidFill>
                  <a:srgbClr val="FFFF00"/>
                </a:solidFill>
                <a:effectLst>
                  <a:outerShdw blurRad="38100" dist="38100" dir="2700000" algn="tl">
                    <a:srgbClr val="000000">
                      <a:alpha val="43137"/>
                    </a:srgbClr>
                  </a:outerShdw>
                </a:effectLst>
              </a:rPr>
              <a:t>دالة الإنتاج في الفترة القصيرة.</a:t>
            </a:r>
          </a:p>
          <a:p>
            <a:pPr marL="179387" lvl="1" algn="r" rtl="1" eaLnBrk="1" fontAlgn="auto" hangingPunct="1">
              <a:spcAft>
                <a:spcPts val="0"/>
              </a:spcAft>
              <a:defRPr/>
            </a:pPr>
            <a:endPar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rtl="1" eaLnBrk="1" fontAlgn="auto" hangingPunct="1">
              <a:spcAft>
                <a:spcPts val="0"/>
              </a:spcAft>
              <a:defRPr/>
            </a:pPr>
            <a:endParaRPr lang="fr-FR" sz="2000" dirty="0"/>
          </a:p>
        </p:txBody>
      </p:sp>
      <p:pic>
        <p:nvPicPr>
          <p:cNvPr id="4"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313" y="59499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32486"/>
            <a:ext cx="8928992" cy="1124744"/>
          </a:xfrm>
          <a:solidFill>
            <a:srgbClr val="FFFF00"/>
          </a:solidFill>
          <a:ln>
            <a:miter lim="800000"/>
            <a:headEnd/>
            <a:tailEnd/>
          </a:ln>
        </p:spPr>
        <p:txBody>
          <a:bodyPr rtlCol="0">
            <a:normAutofit fontScale="90000"/>
          </a:bodyPr>
          <a:lstStyle/>
          <a:p>
            <a:pPr marL="571500" indent="-571500" rtl="1" eaLnBrk="1" fontAlgn="auto" hangingPunct="1">
              <a:spcAft>
                <a:spcPts val="0"/>
              </a:spcAft>
              <a:buFont typeface="Wingdings" panose="05000000000000000000" pitchFamily="2" charset="2"/>
              <a:buChar char="q"/>
              <a:defRPr/>
            </a:pPr>
            <a:r>
              <a:rPr lang="ar-DZ" b="1" dirty="0">
                <a:solidFill>
                  <a:srgbClr val="002060"/>
                </a:solidFill>
                <a:effectLst>
                  <a:outerShdw blurRad="38100" dist="38100" dir="2700000" algn="tl">
                    <a:srgbClr val="000000">
                      <a:alpha val="43137"/>
                    </a:srgbClr>
                  </a:outerShdw>
                </a:effectLst>
              </a:rPr>
              <a:t>تمهيد:</a:t>
            </a:r>
            <a:r>
              <a:rPr lang="fr-FR" b="1" u="sng" dirty="0">
                <a:solidFill>
                  <a:srgbClr val="002060"/>
                </a:solidFill>
              </a:rPr>
              <a:t/>
            </a:r>
            <a:br>
              <a:rPr lang="fr-FR" b="1" u="sng" dirty="0">
                <a:solidFill>
                  <a:srgbClr val="002060"/>
                </a:solidFill>
              </a:rPr>
            </a:br>
            <a:endParaRPr lang="ar-AE" b="1" u="sng"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07504" y="1268760"/>
            <a:ext cx="8928992" cy="5472608"/>
          </a:xfrm>
          <a:blipFill>
            <a:blip r:embed="rId2"/>
            <a:tile tx="0" ty="0" sx="100000" sy="100000" flip="none" algn="tl"/>
          </a:blipFill>
          <a:ln>
            <a:miter lim="800000"/>
            <a:headEnd/>
            <a:tailEnd/>
          </a:ln>
        </p:spPr>
        <p:txBody>
          <a:bodyPr rtlCol="0">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defRPr/>
            </a:pPr>
            <a:r>
              <a:rPr lang="ar-SA" sz="3500" dirty="0">
                <a:solidFill>
                  <a:schemeClr val="tx1"/>
                </a:solidFill>
              </a:rPr>
              <a:t> </a:t>
            </a:r>
            <a:r>
              <a:rPr lang="ar-SA" sz="3500" dirty="0">
                <a:solidFill>
                  <a:schemeClr val="tx1">
                    <a:lumMod val="95000"/>
                  </a:schemeClr>
                </a:solidFill>
              </a:rPr>
              <a:t>تحاول نظرية المنتج أن تبين مختلف التصرفات و الموافق</a:t>
            </a:r>
            <a:r>
              <a:rPr lang="ar-DZ" sz="3500" dirty="0">
                <a:solidFill>
                  <a:schemeClr val="tx1">
                    <a:lumMod val="95000"/>
                  </a:schemeClr>
                </a:solidFill>
              </a:rPr>
              <a:t>،</a:t>
            </a:r>
            <a:r>
              <a:rPr lang="ar-SA" sz="3500" dirty="0">
                <a:solidFill>
                  <a:schemeClr val="tx1">
                    <a:lumMod val="95000"/>
                  </a:schemeClr>
                </a:solidFill>
              </a:rPr>
              <a:t> والقرارات التي تقوم بها المؤسسة لغرض إنتاج كمية معينة ضمن الميزانية المخصصة لذلك، بهدف الحصول أفضل المكاسب وأكبرها. </a:t>
            </a:r>
          </a:p>
          <a:p>
            <a:pPr algn="r" rtl="1">
              <a:defRPr/>
            </a:pPr>
            <a:r>
              <a:rPr lang="ar-SA" sz="3500" dirty="0">
                <a:solidFill>
                  <a:srgbClr val="FFFF00"/>
                </a:solidFill>
              </a:rPr>
              <a:t>أولا:</a:t>
            </a:r>
            <a:r>
              <a:rPr lang="ar-DZ" sz="3500" dirty="0">
                <a:solidFill>
                  <a:srgbClr val="FFFF00"/>
                </a:solidFill>
              </a:rPr>
              <a:t> </a:t>
            </a:r>
            <a:r>
              <a:rPr lang="ar-SA" sz="3500" b="1" u="sng" dirty="0">
                <a:solidFill>
                  <a:srgbClr val="FFFF00"/>
                </a:solidFill>
                <a:effectLst>
                  <a:outerShdw blurRad="38100" dist="38100" dir="2700000" algn="tl">
                    <a:srgbClr val="000000">
                      <a:alpha val="43137"/>
                    </a:srgbClr>
                  </a:outerShdw>
                </a:effectLst>
              </a:rPr>
              <a:t>الهدف من دراسة سلوك المنتج </a:t>
            </a:r>
            <a:r>
              <a:rPr lang="ar-SA" sz="3500" dirty="0">
                <a:solidFill>
                  <a:srgbClr val="FFFF00"/>
                </a:solidFill>
              </a:rPr>
              <a:t>:</a:t>
            </a:r>
          </a:p>
          <a:p>
            <a:pPr algn="r" rtl="1">
              <a:defRPr/>
            </a:pPr>
            <a:r>
              <a:rPr lang="ar-SA" sz="3500" dirty="0">
                <a:solidFill>
                  <a:schemeClr val="tx1"/>
                </a:solidFill>
              </a:rPr>
              <a:t>الهدف النهائي من دراسة سلوك المنتج هو اشتقاق العرض الخاص بسلعة معينة في ظل شكل السوق السائد. </a:t>
            </a:r>
          </a:p>
          <a:p>
            <a:pPr algn="r" rtl="1">
              <a:defRPr/>
            </a:pPr>
            <a:r>
              <a:rPr lang="ar-SA" sz="3500" dirty="0">
                <a:solidFill>
                  <a:srgbClr val="FFFF00"/>
                </a:solidFill>
              </a:rPr>
              <a:t>ثانيا: </a:t>
            </a:r>
            <a:r>
              <a:rPr lang="ar-SA" sz="3500" b="1" u="sng" dirty="0">
                <a:solidFill>
                  <a:srgbClr val="FFFF00"/>
                </a:solidFill>
                <a:effectLst>
                  <a:outerShdw blurRad="38100" dist="38100" dir="2700000" algn="tl">
                    <a:srgbClr val="000000">
                      <a:alpha val="43137"/>
                    </a:srgbClr>
                  </a:outerShdw>
                </a:effectLst>
              </a:rPr>
              <a:t>الفرضيات التي يقوم عليها سلوك المنتج </a:t>
            </a:r>
            <a:r>
              <a:rPr lang="ar-SA" sz="3500" dirty="0">
                <a:solidFill>
                  <a:srgbClr val="FFFF00"/>
                </a:solidFill>
              </a:rPr>
              <a:t>:</a:t>
            </a:r>
          </a:p>
          <a:p>
            <a:pPr algn="r" rtl="1">
              <a:defRPr/>
            </a:pPr>
            <a:r>
              <a:rPr lang="ar-SA" sz="3500" dirty="0">
                <a:solidFill>
                  <a:schemeClr val="tx1"/>
                </a:solidFill>
              </a:rPr>
              <a:t>الفرضية الأساسية التي يقوم عليها تحليل سلوك المنتج هي عقلانيته، فالمنتج العقلاني أو الرشيد هو ذلك المنتج الذي يهدف إلى استعمال عوامل الإنتاج بالشكل الذي يسمح له بإنتاج الكمية التي تعظم ربحه في حدود الميزانية المخصصة للإنتاج.</a:t>
            </a:r>
          </a:p>
          <a:p>
            <a:pPr algn="r" rtl="1" eaLnBrk="1" fontAlgn="auto" hangingPunct="1">
              <a:spcAft>
                <a:spcPts val="0"/>
              </a:spcAft>
              <a:defRPr/>
            </a:pPr>
            <a:endParaRPr lang="fr-FR" sz="3500" b="1" spc="50" dirty="0">
              <a:ln w="11430"/>
              <a:solidFill>
                <a:schemeClr val="tx1"/>
              </a:solidFill>
              <a:effectLst>
                <a:outerShdw blurRad="76200" dist="50800" dir="5400000" algn="tl" rotWithShape="0">
                  <a:srgbClr val="000000">
                    <a:alpha val="65000"/>
                  </a:srgbClr>
                </a:outerShdw>
              </a:effectLst>
            </a:endParaRPr>
          </a:p>
          <a:p>
            <a:pPr algn="r" rtl="1" eaLnBrk="1" fontAlgn="auto" hangingPunct="1">
              <a:spcAft>
                <a:spcPts val="0"/>
              </a:spcAft>
              <a:buFont typeface="Wingdings" pitchFamily="2" charset="2"/>
              <a:buChar char="q"/>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750" y="61150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116633"/>
            <a:ext cx="8715436" cy="1224136"/>
          </a:xfrm>
          <a:solidFill>
            <a:srgbClr val="FFFF00"/>
          </a:solidFill>
          <a:ln>
            <a:miter lim="800000"/>
            <a:headEnd/>
            <a:tailEnd/>
          </a:ln>
        </p:spPr>
        <p:txBody>
          <a:bodyPr rtlCol="0">
            <a:normAutofit/>
          </a:bodyPr>
          <a:lstStyle/>
          <a:p>
            <a:pPr marL="571500" indent="-571500" rtl="1" eaLnBrk="1" fontAlgn="auto" hangingPunct="1">
              <a:spcAft>
                <a:spcPts val="0"/>
              </a:spcAft>
              <a:buFont typeface="Wingdings" panose="05000000000000000000" pitchFamily="2" charset="2"/>
              <a:buChar char="q"/>
              <a:defRPr/>
            </a:pP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تمهيد:</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07504" y="1412775"/>
            <a:ext cx="8928992" cy="5328591"/>
          </a:xfrm>
          <a:blipFill>
            <a:blip r:embed="rId2"/>
            <a:tile tx="0" ty="0" sx="100000" sy="100000" flip="none" algn="tl"/>
          </a:blipFill>
          <a:ln>
            <a:miter lim="800000"/>
            <a:headEnd/>
            <a:tailEnd/>
          </a:ln>
        </p:spPr>
        <p:txBody>
          <a:bodyPr rtlCol="0">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fontAlgn="auto" hangingPunct="1">
              <a:spcAft>
                <a:spcPts val="0"/>
              </a:spcAft>
              <a:defRPr/>
            </a:pPr>
            <a:r>
              <a:rPr lang="ar-DZ" b="1" spc="50" dirty="0">
                <a:ln w="11430"/>
                <a:solidFill>
                  <a:srgbClr val="FFFF00"/>
                </a:solidFill>
                <a:effectLst>
                  <a:outerShdw blurRad="76200" dist="50800" dir="5400000" algn="tl" rotWithShape="0">
                    <a:srgbClr val="000000">
                      <a:alpha val="65000"/>
                    </a:srgbClr>
                  </a:outerShdw>
                </a:effectLst>
              </a:rPr>
              <a:t>ثالثا: </a:t>
            </a:r>
            <a:r>
              <a:rPr lang="ar-DZ" b="1" u="sng" spc="50" dirty="0">
                <a:ln w="11430"/>
                <a:solidFill>
                  <a:srgbClr val="FFFF00"/>
                </a:solidFill>
                <a:effectLst>
                  <a:outerShdw blurRad="76200" dist="50800" dir="5400000" algn="tl" rotWithShape="0">
                    <a:srgbClr val="000000">
                      <a:alpha val="65000"/>
                    </a:srgbClr>
                  </a:outerShdw>
                </a:effectLst>
              </a:rPr>
              <a:t>المعطيات التي يجب توفرها من اجل تحليل سلوك المنتج</a:t>
            </a:r>
            <a:r>
              <a:rPr lang="ar-DZ" b="1" spc="50" dirty="0">
                <a:ln w="11430"/>
                <a:solidFill>
                  <a:srgbClr val="FFFF00"/>
                </a:solidFill>
                <a:effectLst>
                  <a:outerShdw blurRad="76200" dist="50800" dir="5400000" algn="tl" rotWithShape="0">
                    <a:srgbClr val="000000">
                      <a:alpha val="65000"/>
                    </a:srgbClr>
                  </a:outerShdw>
                </a:effectLst>
              </a:rPr>
              <a:t>:</a:t>
            </a:r>
          </a:p>
          <a:p>
            <a:pPr algn="r" eaLnBrk="1" fontAlgn="auto" hangingPunct="1">
              <a:spcAft>
                <a:spcPts val="0"/>
              </a:spcAft>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حتى نتمكن من تحليل سلوك المنتج يجب أن تتوفر الشروط التالية:                                </a:t>
            </a:r>
          </a:p>
          <a:p>
            <a:pPr algn="r" eaLnBrk="1" fontAlgn="auto" hangingPunct="1">
              <a:spcAft>
                <a:spcPts val="0"/>
              </a:spcAft>
              <a:defRPr/>
            </a:pPr>
            <a:r>
              <a:rPr lang="ar-DZ" b="1" spc="50" dirty="0">
                <a:ln w="11430"/>
                <a:solidFill>
                  <a:srgbClr val="FFFF00"/>
                </a:solidFill>
                <a:effectLst>
                  <a:outerShdw blurRad="76200" dist="50800" dir="5400000" algn="tl" rotWithShape="0">
                    <a:srgbClr val="000000">
                      <a:alpha val="65000"/>
                    </a:srgbClr>
                  </a:outerShdw>
                </a:effectLst>
              </a:rPr>
              <a:t>1/ </a:t>
            </a:r>
            <a:r>
              <a:rPr lang="ar-DZ" b="1" u="sng" spc="50" dirty="0">
                <a:ln w="11430"/>
                <a:solidFill>
                  <a:srgbClr val="FFFF00"/>
                </a:solidFill>
                <a:effectLst>
                  <a:outerShdw blurRad="76200" dist="50800" dir="5400000" algn="tl" rotWithShape="0">
                    <a:srgbClr val="000000">
                      <a:alpha val="65000"/>
                    </a:srgbClr>
                  </a:outerShdw>
                </a:effectLst>
              </a:rPr>
              <a:t>دالة الإنتاج</a:t>
            </a:r>
            <a:r>
              <a:rPr lang="ar-DZ" b="1" spc="50" dirty="0">
                <a:ln w="11430"/>
                <a:solidFill>
                  <a:srgbClr val="FFFF00"/>
                </a:solidFill>
                <a:effectLst>
                  <a:outerShdw blurRad="76200" dist="50800" dir="5400000" algn="tl" rotWithShape="0">
                    <a:srgbClr val="000000">
                      <a:alpha val="65000"/>
                    </a:srgbClr>
                  </a:outerShdw>
                </a:effectLst>
              </a:rPr>
              <a:t>: </a:t>
            </a: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 هي العلاقة التي تحدد لنا الطريقة الإنتاجية التي يستعملها المنتج، أي طريقة المزج أو الخلط بين عوامل الإنتاج.</a:t>
            </a:r>
          </a:p>
          <a:p>
            <a:pPr algn="r" eaLnBrk="1" fontAlgn="auto" hangingPunct="1">
              <a:spcAft>
                <a:spcPts val="0"/>
              </a:spcAft>
              <a:defRPr/>
            </a:pPr>
            <a:r>
              <a:rPr lang="ar-DZ" b="1" spc="50" dirty="0">
                <a:ln w="11430"/>
                <a:solidFill>
                  <a:srgbClr val="FFFF00"/>
                </a:solidFill>
                <a:effectLst>
                  <a:outerShdw blurRad="76200" dist="50800" dir="5400000" algn="tl" rotWithShape="0">
                    <a:srgbClr val="000000">
                      <a:alpha val="65000"/>
                    </a:srgbClr>
                  </a:outerShdw>
                </a:effectLst>
              </a:rPr>
              <a:t>2/ </a:t>
            </a:r>
            <a:r>
              <a:rPr lang="ar-DZ" b="1" u="sng" spc="50" dirty="0">
                <a:ln w="11430"/>
                <a:solidFill>
                  <a:srgbClr val="FFFF00"/>
                </a:solidFill>
                <a:effectLst>
                  <a:outerShdw blurRad="76200" dist="50800" dir="5400000" algn="tl" rotWithShape="0">
                    <a:srgbClr val="000000">
                      <a:alpha val="65000"/>
                    </a:srgbClr>
                  </a:outerShdw>
                </a:effectLst>
              </a:rPr>
              <a:t>الميزانية المخصصة للإنتاج</a:t>
            </a:r>
            <a:r>
              <a:rPr lang="ar-DZ" b="1" spc="50" dirty="0">
                <a:ln w="11430"/>
                <a:solidFill>
                  <a:srgbClr val="FFFF00"/>
                </a:solidFill>
                <a:effectLst>
                  <a:outerShdw blurRad="76200" dist="50800" dir="5400000" algn="tl" rotWithShape="0">
                    <a:srgbClr val="000000">
                      <a:alpha val="65000"/>
                    </a:srgbClr>
                  </a:outerShdw>
                </a:effectLst>
              </a:rPr>
              <a:t>: </a:t>
            </a: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 هي ما يخصصه المنتج من أموال لشراء عوامل الإنتاج.</a:t>
            </a:r>
          </a:p>
          <a:p>
            <a:pPr algn="r" eaLnBrk="1" fontAlgn="auto" hangingPunct="1">
              <a:spcAft>
                <a:spcPts val="0"/>
              </a:spcAft>
              <a:defRPr/>
            </a:pPr>
            <a:r>
              <a:rPr lang="ar-DZ" b="1" spc="50" dirty="0">
                <a:ln w="11430"/>
                <a:solidFill>
                  <a:srgbClr val="FFFF00"/>
                </a:solidFill>
                <a:effectLst>
                  <a:outerShdw blurRad="76200" dist="50800" dir="5400000" algn="tl" rotWithShape="0">
                    <a:srgbClr val="000000">
                      <a:alpha val="65000"/>
                    </a:srgbClr>
                  </a:outerShdw>
                </a:effectLst>
              </a:rPr>
              <a:t>3/ </a:t>
            </a:r>
            <a:r>
              <a:rPr lang="ar-DZ" b="1" u="sng" spc="50" dirty="0">
                <a:ln w="11430"/>
                <a:solidFill>
                  <a:srgbClr val="FFFF00"/>
                </a:solidFill>
                <a:effectLst>
                  <a:outerShdw blurRad="76200" dist="50800" dir="5400000" algn="tl" rotWithShape="0">
                    <a:srgbClr val="000000">
                      <a:alpha val="65000"/>
                    </a:srgbClr>
                  </a:outerShdw>
                </a:effectLst>
              </a:rPr>
              <a:t>الأسعار</a:t>
            </a:r>
            <a:r>
              <a:rPr lang="ar-DZ" b="1" spc="50" dirty="0">
                <a:ln w="11430"/>
                <a:solidFill>
                  <a:srgbClr val="FFFF00"/>
                </a:solidFill>
                <a:effectLst>
                  <a:outerShdw blurRad="76200" dist="50800" dir="5400000" algn="tl" rotWithShape="0">
                    <a:srgbClr val="000000">
                      <a:alpha val="65000"/>
                    </a:srgbClr>
                  </a:outerShdw>
                </a:effectLst>
              </a:rPr>
              <a:t>: </a:t>
            </a: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ونقصد بها أسعار عوامل الإنتاج في سوق تلك العوامل. </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88" y="59499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116632"/>
            <a:ext cx="8928992" cy="1143007"/>
          </a:xfrm>
          <a:solidFill>
            <a:srgbClr val="FFFF00"/>
          </a:solidFill>
          <a:ln>
            <a:miter lim="800000"/>
            <a:headEnd/>
            <a:tailEnd/>
          </a:ln>
        </p:spPr>
        <p:txBody>
          <a:bodyPr rtlCol="0">
            <a:normAutofit/>
          </a:bodyPr>
          <a:lstStyle/>
          <a:p>
            <a:pPr rtl="1" eaLnBrk="1" fontAlgn="auto" hangingPunct="1">
              <a:spcAft>
                <a:spcPts val="0"/>
              </a:spcAft>
              <a:defRP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1- دالة الانتاج</a:t>
            </a:r>
            <a:r>
              <a:rPr lang="ar-A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endParaRPr lang="fr-F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Sous-titre 2"/>
          <p:cNvSpPr>
            <a:spLocks noGrp="1"/>
          </p:cNvSpPr>
          <p:nvPr>
            <p:ph type="subTitle" idx="1"/>
          </p:nvPr>
        </p:nvSpPr>
        <p:spPr>
          <a:xfrm>
            <a:off x="107504" y="1340768"/>
            <a:ext cx="8928992" cy="5400600"/>
          </a:xfrm>
          <a:blipFill>
            <a:blip r:embed="rId2"/>
            <a:tile tx="0" ty="0" sx="100000" sy="100000" flip="none" algn="tl"/>
          </a:blipFill>
          <a:ln>
            <a:miter lim="800000"/>
            <a:headEnd/>
            <a:tailEnd/>
          </a:ln>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لكي يستطيع منتج معين إنتاج كمية محددة من سلعة معينة, يجب عليه استعمال كميات مختلفة من عوامل الإنتاج (العمل, رأس المال, الأرض, التكنولوجيا، التنظيم....) .</a:t>
            </a:r>
          </a:p>
          <a:p>
            <a:pPr algn="r" rtl="1">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دالة الإنتاج هي تلك الصيغة الرياضية التي تصور العلاقة ما بين الكمية المنتجة وعوامل الإنتاج المساهمة في إنتاجها. </a:t>
            </a:r>
          </a:p>
          <a:p>
            <a:pPr algn="r" rtl="1">
              <a:defRPr/>
            </a:pPr>
            <a:r>
              <a:rPr lang="ar-D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 دالة الإنتاج قد تكون بدلالة عامل إنتاجي واحد متغير أو أكثر:</a:t>
            </a:r>
          </a:p>
          <a:p>
            <a:pPr rtl="1">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Q1=ƒ(L)</a:t>
            </a:r>
          </a:p>
          <a:p>
            <a:pPr rtl="1">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Q2=ƒ (L, K)</a:t>
            </a:r>
          </a:p>
          <a:p>
            <a:pPr rtl="1">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Q3=ƒ (L, K, T)</a:t>
            </a:r>
          </a:p>
          <a:p>
            <a:pPr algn="r" rtl="1">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313" y="58054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116632"/>
            <a:ext cx="8928992" cy="1134286"/>
          </a:xfrm>
          <a:solidFill>
            <a:srgbClr val="FFFF00"/>
          </a:solidFill>
          <a:ln>
            <a:miter lim="800000"/>
            <a:headEnd/>
            <a:tailEnd/>
          </a:ln>
        </p:spPr>
        <p:txBody>
          <a:bodyPr rtlCol="0">
            <a:normAutofit fontScale="90000"/>
          </a:bodyPr>
          <a:lstStyle/>
          <a:p>
            <a:pPr algn="r" rtl="1" eaLnBrk="1" fontAlgn="auto" hangingPunct="1">
              <a:spcAft>
                <a:spcPts val="0"/>
              </a:spcAft>
              <a:defRPr/>
            </a:pPr>
            <a: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r>
            <a:br>
              <a:rPr lang="ar-DZ"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br>
            <a:r>
              <a:rPr lang="ar-DZ" sz="3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a:t>
            </a:r>
            <a:r>
              <a:rPr lang="ar-AE"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دالة الإنتاج بعامل متغير واحد( دالة الإنتاج في الفترة القصيرة):</a:t>
            </a:r>
            <a:r>
              <a:rPr lang="fr-FR" dirty="0"/>
              <a:t/>
            </a:r>
            <a:br>
              <a:rPr lang="fr-FR" dirty="0"/>
            </a:br>
            <a:endParaRPr lang="fr-FR" dirty="0"/>
          </a:p>
        </p:txBody>
      </p:sp>
      <p:sp>
        <p:nvSpPr>
          <p:cNvPr id="3" name="Sous-titre 2"/>
          <p:cNvSpPr>
            <a:spLocks noGrp="1"/>
          </p:cNvSpPr>
          <p:nvPr>
            <p:ph type="subTitle" idx="1"/>
          </p:nvPr>
        </p:nvSpPr>
        <p:spPr>
          <a:xfrm>
            <a:off x="107504" y="1340768"/>
            <a:ext cx="8928992" cy="5400600"/>
          </a:xfrm>
          <a:blipFill>
            <a:blip r:embed="rId2"/>
            <a:tile tx="0" ty="0" sx="100000" sy="100000" flip="none" algn="tl"/>
          </a:blipFill>
          <a:ln>
            <a:miter lim="800000"/>
            <a:headEnd/>
            <a:tailEnd/>
          </a:ln>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defTabSz="179388" rtl="1">
              <a:tabLst>
                <a:tab pos="88900" algn="l"/>
              </a:tabLst>
              <a:defRPr/>
            </a:pPr>
            <a:r>
              <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DZ" b="1" spc="50" dirty="0">
                <a:ln w="11430"/>
                <a:solidFill>
                  <a:srgbClr val="FFFF00"/>
                </a:solidFill>
                <a:effectLst>
                  <a:outerShdw blurRad="76200" dist="50800" dir="5400000" algn="tl" rotWithShape="0">
                    <a:srgbClr val="000000">
                      <a:alpha val="65000"/>
                    </a:srgbClr>
                  </a:outerShdw>
                </a:effectLst>
              </a:rPr>
              <a:t>في هذه الحالة يستعمل المنظم عامل إنتاجي واحد متغير بينما العوامل الأخرى(رأس المال , الأرض, التكنولوجيا.....) تبقى ثابتة, تسمى هذه الحالة بـ: عملية الإنتاج في الفترة القصيرة، ولهذا السبب لا يمكن تغيير عوامل الإنتاج بسهولة، لأن هناك من العوامل ما يحتاج إلى فترات أطول من أجل تغييره، مثل: الأرض، ويتم اختيار عامل الإنتاج المتغير حسب طبيعة الصناعة.</a:t>
            </a:r>
          </a:p>
          <a:p>
            <a:pPr algn="r" rtl="1">
              <a:defRPr/>
            </a:pPr>
            <a:r>
              <a:rPr lang="ar-DZ" b="1" spc="50" dirty="0">
                <a:ln w="11430"/>
                <a:solidFill>
                  <a:srgbClr val="FFFF00"/>
                </a:solidFill>
                <a:effectLst>
                  <a:outerShdw blurRad="76200" dist="50800" dir="5400000" algn="tl" rotWithShape="0">
                    <a:srgbClr val="000000">
                      <a:alpha val="65000"/>
                    </a:srgbClr>
                  </a:outerShdw>
                </a:effectLst>
              </a:rPr>
              <a:t> وعادة في تحليل سلوك المنتج يعتبر العامل المتغير هو عنصر العمل (</a:t>
            </a:r>
            <a:r>
              <a:rPr lang="fr-FR" b="1" spc="50" dirty="0">
                <a:ln w="11430"/>
                <a:solidFill>
                  <a:srgbClr val="FFFF00"/>
                </a:solidFill>
                <a:effectLst>
                  <a:outerShdw blurRad="76200" dist="50800" dir="5400000" algn="tl" rotWithShape="0">
                    <a:srgbClr val="000000">
                      <a:alpha val="65000"/>
                    </a:srgbClr>
                  </a:outerShdw>
                </a:effectLst>
              </a:rPr>
              <a:t>L</a:t>
            </a:r>
            <a:r>
              <a:rPr lang="ar-DZ" b="1" spc="50" dirty="0">
                <a:ln w="11430"/>
                <a:solidFill>
                  <a:srgbClr val="FFFF00"/>
                </a:solidFill>
                <a:effectLst>
                  <a:outerShdw blurRad="76200" dist="50800" dir="5400000" algn="tl" rotWithShape="0">
                    <a:srgbClr val="000000">
                      <a:alpha val="65000"/>
                    </a:srgbClr>
                  </a:outerShdw>
                </a:effectLst>
              </a:rPr>
              <a:t> ).</a:t>
            </a:r>
            <a:endParaRPr lang="fr-FR" b="1" spc="50" dirty="0">
              <a:ln w="11430"/>
              <a:solidFill>
                <a:srgbClr val="FFFF00"/>
              </a:solidFill>
              <a:effectLst>
                <a:outerShdw blurRad="76200" dist="50800" dir="5400000" algn="tl" rotWithShape="0">
                  <a:srgbClr val="000000">
                    <a:alpha val="65000"/>
                  </a:srgbClr>
                </a:outerShdw>
              </a:effectLst>
            </a:endParaRPr>
          </a:p>
          <a:p>
            <a:pPr algn="r" rtl="1">
              <a:defRPr/>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Son enregistré">
            <a:hlinkClick r:id="" action="ppaction://media"/>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88" y="57324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950" y="1366838"/>
            <a:ext cx="8928100" cy="5375275"/>
          </a:xfrm>
          <a:blipFill>
            <a:blip r:embed="rId2"/>
            <a:tile tx="0" ty="0" sx="100000" sy="100000" flip="none" algn="tl"/>
          </a:blipFill>
          <a:ln>
            <a:miter lim="800000"/>
            <a:headEnd/>
            <a:tailEnd/>
          </a:ln>
        </p:spPr>
        <p:txBody>
          <a:bodyPr>
            <a:normAutofit/>
          </a:bodyPr>
          <a:lstStyle/>
          <a:p>
            <a:pPr algn="r" rtl="1" eaLnBrk="1" hangingPunct="1">
              <a:defRPr/>
            </a:pPr>
            <a:r>
              <a:rPr lang="ar-DZ" altLang="fr-FR" b="1" dirty="0">
                <a:solidFill>
                  <a:srgbClr val="FFFF00"/>
                </a:solidFill>
                <a:effectLst>
                  <a:outerShdw blurRad="38100" dist="38100" dir="2700000" algn="tl">
                    <a:srgbClr val="C0C0C0"/>
                  </a:outerShdw>
                </a:effectLst>
              </a:rPr>
              <a:t>2-1- أنواع الإنتاج في الفترة القصيرة:</a:t>
            </a:r>
          </a:p>
          <a:p>
            <a:pPr algn="r" rtl="1" eaLnBrk="1" hangingPunct="1">
              <a:defRPr/>
            </a:pPr>
            <a:r>
              <a:rPr lang="ar-DZ" altLang="fr-FR" b="1" dirty="0">
                <a:solidFill>
                  <a:srgbClr val="FFFFFF"/>
                </a:solidFill>
                <a:effectLst>
                  <a:outerShdw blurRad="38100" dist="38100" dir="2700000" algn="tl">
                    <a:srgbClr val="C0C0C0"/>
                  </a:outerShdw>
                </a:effectLst>
              </a:rPr>
              <a:t> في الفترة القصيرة يوجد ثلاث أنواع من الإنتاج هي الإنتاج الكلي والإنتاج المتوسط والإنتاج الحدي.</a:t>
            </a:r>
          </a:p>
          <a:p>
            <a:pPr algn="r" rtl="1" eaLnBrk="1" hangingPunct="1">
              <a:defRPr/>
            </a:pPr>
            <a:r>
              <a:rPr lang="ar-DZ" altLang="fr-FR" b="1" dirty="0">
                <a:solidFill>
                  <a:srgbClr val="FFFF00"/>
                </a:solidFill>
                <a:effectLst>
                  <a:outerShdw blurRad="38100" dist="38100" dir="2700000" algn="tl">
                    <a:srgbClr val="C0C0C0"/>
                  </a:outerShdw>
                </a:effectLst>
              </a:rPr>
              <a:t>أ‌-	 الإنتاج الكلي</a:t>
            </a:r>
            <a:r>
              <a:rPr lang="fr-FR" altLang="fr-FR" b="1" dirty="0">
                <a:solidFill>
                  <a:srgbClr val="FFFF00"/>
                </a:solidFill>
                <a:effectLst>
                  <a:outerShdw blurRad="38100" dist="38100" dir="2700000" algn="tl">
                    <a:srgbClr val="C0C0C0"/>
                  </a:outerShdw>
                </a:effectLst>
              </a:rPr>
              <a:t>TP: </a:t>
            </a:r>
            <a:r>
              <a:rPr lang="ar-DZ" altLang="fr-FR" b="1" dirty="0">
                <a:solidFill>
                  <a:srgbClr val="FFFFFF"/>
                </a:solidFill>
                <a:effectLst>
                  <a:outerShdw blurRad="38100" dist="38100" dir="2700000" algn="tl">
                    <a:srgbClr val="C0C0C0"/>
                  </a:outerShdw>
                </a:effectLst>
              </a:rPr>
              <a:t>يمكن تعريف الإنتاج الكلي   على أنه مجموع الكميات المنتجة عند استخدام عامل الإنتاج المتغير (العمل).</a:t>
            </a:r>
          </a:p>
          <a:p>
            <a:pPr algn="r" rtl="1" eaLnBrk="1" hangingPunct="1">
              <a:defRPr/>
            </a:pPr>
            <a:r>
              <a:rPr lang="ar-DZ" altLang="fr-FR" b="1" dirty="0">
                <a:solidFill>
                  <a:srgbClr val="FFFF00"/>
                </a:solidFill>
                <a:effectLst>
                  <a:outerShdw blurRad="38100" dist="38100" dir="2700000" algn="tl">
                    <a:srgbClr val="C0C0C0"/>
                  </a:outerShdw>
                </a:effectLst>
              </a:rPr>
              <a:t>ب‌- الإنتاج المتوسطَ للعمل</a:t>
            </a:r>
            <a:r>
              <a:rPr lang="fr-FR" altLang="fr-FR" b="1" dirty="0">
                <a:solidFill>
                  <a:srgbClr val="FFFF00"/>
                </a:solidFill>
                <a:effectLst>
                  <a:outerShdw blurRad="38100" dist="38100" dir="2700000" algn="tl">
                    <a:srgbClr val="C0C0C0"/>
                  </a:outerShdw>
                </a:effectLst>
              </a:rPr>
              <a:t>APL:</a:t>
            </a:r>
            <a:r>
              <a:rPr lang="fr-FR" altLang="fr-FR" b="1" dirty="0">
                <a:solidFill>
                  <a:srgbClr val="FFFFFF"/>
                </a:solidFill>
                <a:effectLst>
                  <a:outerShdw blurRad="38100" dist="38100" dir="2700000" algn="tl">
                    <a:srgbClr val="C0C0C0"/>
                  </a:outerShdw>
                </a:effectLst>
              </a:rPr>
              <a:t> </a:t>
            </a:r>
            <a:r>
              <a:rPr lang="ar-DZ" altLang="fr-FR" b="1" dirty="0">
                <a:solidFill>
                  <a:srgbClr val="FFFFFF"/>
                </a:solidFill>
                <a:effectLst>
                  <a:outerShdw blurRad="38100" dist="38100" dir="2700000" algn="tl">
                    <a:srgbClr val="C0C0C0"/>
                  </a:outerShdw>
                </a:effectLst>
              </a:rPr>
              <a:t>الإنتاج المتوسط للعمل هو عبارة عن مدى مساهمة كل عامل في الإنتاج الكلي، أي هو الإنتاج الكلي مقسوم على الكمية المستخدمة من عامل الإنتاج المتغير (العمل).</a:t>
            </a:r>
          </a:p>
          <a:p>
            <a:pPr algn="r" rtl="1" eaLnBrk="1" hangingPunct="1">
              <a:defRPr/>
            </a:pPr>
            <a:r>
              <a:rPr lang="ar-DZ" altLang="fr-FR" b="1" dirty="0">
                <a:solidFill>
                  <a:srgbClr val="FFFFFF"/>
                </a:solidFill>
                <a:effectLst>
                  <a:outerShdw blurRad="38100" dist="38100" dir="2700000" algn="tl">
                    <a:srgbClr val="C0C0C0"/>
                  </a:outerShdw>
                </a:effectLst>
              </a:rPr>
              <a:t>و يحسب كما يلي:</a:t>
            </a:r>
            <a:endParaRPr lang="fr-FR" altLang="fr-FR" b="1" dirty="0">
              <a:solidFill>
                <a:srgbClr val="FFFFFF"/>
              </a:solidFill>
              <a:effectLst>
                <a:outerShdw blurRad="38100" dist="38100" dir="2700000" algn="tl">
                  <a:srgbClr val="C0C0C0"/>
                </a:outerShdw>
              </a:effectLst>
            </a:endParaRPr>
          </a:p>
        </p:txBody>
      </p:sp>
      <p:sp>
        <p:nvSpPr>
          <p:cNvPr id="1433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10" name="Titre 1"/>
          <p:cNvSpPr txBox="1">
            <a:spLocks/>
          </p:cNvSpPr>
          <p:nvPr/>
        </p:nvSpPr>
        <p:spPr bwMode="auto">
          <a:xfrm>
            <a:off x="107504" y="116632"/>
            <a:ext cx="8928992" cy="1134286"/>
          </a:xfrm>
          <a:prstGeom prst="rect">
            <a:avLst/>
          </a:prstGeom>
          <a:solidFill>
            <a:srgbClr val="FFFF00"/>
          </a:solidFill>
          <a:ln>
            <a:noFill/>
            <a:miter lim="800000"/>
            <a:headEnd/>
            <a:tailEnd/>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rtl="1" eaLnBrk="1" fontAlgn="auto" hangingPunct="1">
              <a:spcAft>
                <a:spcPts val="0"/>
              </a:spcAft>
              <a:defRPr/>
            </a:pPr>
            <a:r>
              <a:rPr lang="ar-DZ"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a:r>
            <a:br>
              <a:rPr lang="ar-DZ"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b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2</a:t>
            </a:r>
            <a:r>
              <a:rPr lang="ar-AE"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a:t>
            </a:r>
            <a:r>
              <a:rPr lang="ar-D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 دالة الإنتاج في الفترة القصيرة:</a:t>
            </a:r>
            <a:r>
              <a:rPr lang="fr-FR" sz="3200" dirty="0"/>
              <a:t/>
            </a:r>
            <a:br>
              <a:rPr lang="fr-FR" sz="3200" dirty="0"/>
            </a:br>
            <a:endParaRPr lang="fr-FR" sz="3200" dirty="0"/>
          </a:p>
        </p:txBody>
      </p:sp>
      <p:pic>
        <p:nvPicPr>
          <p:cNvPr id="14341" name="Imag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4663" y="6092825"/>
            <a:ext cx="1171575" cy="466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Son enregistré">
            <a:hlinkClick r:id="" action="ppaction://media"/>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on enregistré">
            <a:hlinkClick r:id="" action="ppaction://media"/>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0825" y="60928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1297</Words>
  <Application>Microsoft Office PowerPoint</Application>
  <PresentationFormat>Affichage à l'écran (4:3)</PresentationFormat>
  <Paragraphs>109</Paragraphs>
  <Slides>23</Slides>
  <Notes>0</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23</vt:i4>
      </vt:variant>
    </vt:vector>
  </HeadingPairs>
  <TitlesOfParts>
    <vt:vector size="33" baseType="lpstr">
      <vt:lpstr>Arial</vt:lpstr>
      <vt:lpstr>Calibri</vt:lpstr>
      <vt:lpstr>Impact</vt:lpstr>
      <vt:lpstr>AdvertisingBold</vt:lpstr>
      <vt:lpstr>Franklin Gothic Heavy</vt:lpstr>
      <vt:lpstr>Times New Roman</vt:lpstr>
      <vt:lpstr>Wingdings</vt:lpstr>
      <vt:lpstr>Thème Office</vt:lpstr>
      <vt:lpstr>Grand événement</vt:lpstr>
      <vt:lpstr>Equation.3</vt:lpstr>
      <vt:lpstr>Présentation PowerPoint</vt:lpstr>
      <vt:lpstr>أ.د/ خليفي عيسى Pr:                                      CHANNEL استاذ الاقتصاد الجزئي</vt:lpstr>
      <vt:lpstr> جامعة محمد خيضر- بسكرة-    </vt:lpstr>
      <vt:lpstr>دالة الإنتاج في الاجل القصير .</vt:lpstr>
      <vt:lpstr>تمهيد: </vt:lpstr>
      <vt:lpstr>تمهيد:</vt:lpstr>
      <vt:lpstr>1- دالة الانتاج:</vt:lpstr>
      <vt:lpstr> 2- دالة الإنتاج بعامل متغير واحد( دالة الإنتاج في الفترة القصيرة): </vt:lpstr>
      <vt:lpstr>Présentation PowerPoint</vt:lpstr>
      <vt:lpstr>Présentation PowerPoint</vt:lpstr>
      <vt:lpstr> د- التمثيل البياني لدوال الإنتاج في الفترة القصيرة: </vt:lpstr>
      <vt:lpstr>3- التمثيل البياني لدوال الإنتاج في الفترة القصيرة: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خيضر- بسكرة- كلية العلوم الاقتصادية و التجارية و علوم التسيير</dc:title>
  <dc:creator>MICRO</dc:creator>
  <cp:lastModifiedBy>Utilisateur Windows</cp:lastModifiedBy>
  <cp:revision>92</cp:revision>
  <dcterms:created xsi:type="dcterms:W3CDTF">2020-04-16T09:12:43Z</dcterms:created>
  <dcterms:modified xsi:type="dcterms:W3CDTF">2020-06-02T17:42:19Z</dcterms:modified>
</cp:coreProperties>
</file>