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0"/>
  </p:notesMasterIdLst>
  <p:sldIdLst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58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>
        <p:scale>
          <a:sx n="76" d="100"/>
          <a:sy n="76" d="100"/>
        </p:scale>
        <p:origin x="-12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C3A55-03E3-455C-B6D5-16FA6F288896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C8744-FD56-4F9B-8F08-A1D0A542ECD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78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C8744-FD56-4F9B-8F08-A1D0A542EC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50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E661-29E9-440A-9BF2-64297B46A78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5369-BDC0-4718-9AEF-513875D4433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1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DEAA0-46E8-452B-A9C7-41F71B54F6C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244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02DDF-D833-4D06-9067-4AC8B38E818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083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E7891-7756-4CF5-9401-AA1B315C22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863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2299-19D0-4FC1-AA4A-97D80E86938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022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A3D8-1A90-4ED9-B6E0-4B2688F43B3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701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D26B-CC0F-44A4-B28B-BFEA32162B1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468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2A29-ACF3-4D75-988E-C9D5446EF0A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818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D09DB-F395-484D-9311-567B21072B3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16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2A6D9-0816-4C5D-96EC-5BFAE82C215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1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5CADE-662C-4236-8216-B7AC0670B84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245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D02-C089-4722-AAE8-E84C61E67E8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522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2099-6CAE-43FD-BA14-A545608E82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939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FB7BD-1083-4471-917A-257B0C93F3F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012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02DDF-D833-4D06-9067-4AC8B38E818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7568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E7891-7756-4CF5-9401-AA1B315C22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851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2299-19D0-4FC1-AA4A-97D80E86938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337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A3D8-1A90-4ED9-B6E0-4B2688F43B3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117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D26B-CC0F-44A4-B28B-BFEA32162B1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230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2A29-ACF3-4D75-988E-C9D5446EF0A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6259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D09DB-F395-484D-9311-567B21072B3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71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6E0A2-BB90-43C9-8451-2E267A0F015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985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2A6D9-0816-4C5D-96EC-5BFAE82C215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1983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D02-C089-4722-AAE8-E84C61E67E8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5787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2099-6CAE-43FD-BA14-A545608E82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1979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FB7BD-1083-4471-917A-257B0C93F3F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2460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02DDF-D833-4D06-9067-4AC8B38E818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2882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E7891-7756-4CF5-9401-AA1B315C22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990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2299-19D0-4FC1-AA4A-97D80E86938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4995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A3D8-1A90-4ED9-B6E0-4B2688F43B3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0408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D26B-CC0F-44A4-B28B-BFEA32162B1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7136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2A29-ACF3-4D75-988E-C9D5446EF0A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62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0C044-C752-4E62-A6F6-D783DCEA88C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36024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D09DB-F395-484D-9311-567B21072B3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093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2A6D9-0816-4C5D-96EC-5BFAE82C215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7347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D02-C089-4722-AAE8-E84C61E67E8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8377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2099-6CAE-43FD-BA14-A545608E82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4354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FB7BD-1083-4471-917A-257B0C93F3F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2463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02DDF-D833-4D06-9067-4AC8B38E818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956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E7891-7756-4CF5-9401-AA1B315C22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4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2299-19D0-4FC1-AA4A-97D80E86938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058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A3D8-1A90-4ED9-B6E0-4B2688F43B3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1519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D26B-CC0F-44A4-B28B-BFEA32162B1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035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9D71E-F5CB-4269-AF90-0F33B5128EB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304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2A29-ACF3-4D75-988E-C9D5446EF0A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2211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D09DB-F395-484D-9311-567B21072B3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6990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2A6D9-0816-4C5D-96EC-5BFAE82C215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05619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D02-C089-4722-AAE8-E84C61E67E8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4770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2099-6CAE-43FD-BA14-A545608E82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0173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FB7BD-1083-4471-917A-257B0C93F3F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5184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02DDF-D833-4D06-9067-4AC8B38E818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5227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E7891-7756-4CF5-9401-AA1B315C22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7118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B2299-19D0-4FC1-AA4A-97D80E86938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50327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A3D8-1A90-4ED9-B6E0-4B2688F43B3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2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5F39E-472F-49F9-90F7-321061F73BE5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0948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D26B-CC0F-44A4-B28B-BFEA32162B17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0652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2A29-ACF3-4D75-988E-C9D5446EF0A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935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D09DB-F395-484D-9311-567B21072B3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73669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2A6D9-0816-4C5D-96EC-5BFAE82C215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6318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ED02-C089-4722-AAE8-E84C61E67E8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05057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2099-6CAE-43FD-BA14-A545608E82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1372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FB7BD-1083-4471-917A-257B0C93F3F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6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A07A4-BBBE-4E85-8277-E784933C3889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7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F6F8F-7882-46DA-BBC7-2FFD6F8C34BA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91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CD9AA-3FFC-4F72-A870-02ECD7A6C4D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0AB9D-619A-4D72-A744-46F7943B59D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0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37C5A-5DD0-47ED-ABE6-C193E73FDEC6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0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37C5A-5DD0-47ED-ABE6-C193E73FDEC6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55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37C5A-5DD0-47ED-ABE6-C193E73FDEC6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051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37C5A-5DD0-47ED-ABE6-C193E73FDEC6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17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37C5A-5DD0-47ED-ABE6-C193E73FDEC6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61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UMKBiskra/?__tn__=kC-R&amp;eid=ARCcQw4L1YkiWGV1q2-VatY9to-Df5Z39wMxpoya07mXJYItH1Mp6G8btP7HZTSnu_8_TD3LU2rIOsmH&amp;hc_ref=ARSiWQbnGp0mW4KdMaxbjlMej2yGKb6HlYGIySeJnGou5LC86hFE5B8eBVDCs9Zbdog&amp;fref=nf&amp;__xts__%5b0%5d=68.ARBFb0Tx0j9npe6K1wU_Zb37FM-ukfHY_qvnFcTWPWTkT8Bcax8-lhQdYiWVisEuGq4SGMEwnlrN811Ex9FQsBAeVtJ6AZhLBzAF7_m95h_Or3GHt0XUshV-YuMAf07utvnMnsPDh-6gZl8-ijYaL9UTbnV8UoK4kJZZwN6MqW9eLK75Gf6IYVCKoCz3cvY_uZacLuyCcCt4qWurHb4TepRIv89nwVZqo_-TFc9nRzwUC2MtMCk5HWe0aslx5qVLGzqqC59LaXMaGsMdX9BwnXVAevC7zPGHPH1KbHsRNJANNulWD8srFZjueS97cwaatXC9Uk4cZYUnt7O6KrteJAov5w" TargetMode="External"/><Relationship Id="rId5" Type="http://schemas.openxmlformats.org/officeDocument/2006/relationships/hyperlink" Target="https://www.facebook.com/UMKBiskra/?ref=nf&amp;__tn__=%3c-R&amp;eid=ARALvNKekSvmm1YR7oAG8-2EDPw8gU_YTl4P9bN7ARYshvWHAOwKCpRr9KsVMvTqcGbGG6gfQ8pDdNfY&amp;hc_ref=ARQJYH9X-wwXtqZ4mL4FBZV6VClOPU4PERCfHMIA1pTXX9geavT8oQAVJF-wHxUf0L0&amp;__xts__%5b0%5d=68.ARBFb0Tx0j9npe6K1wU_Zb37FM-ukfHY_qvnFcTWPWTkT8Bcax8-lhQdYiWVisEuGq4SGMEwnlrN811Ex9FQsBAeVtJ6AZhLBzAF7_m95h_Or3GHt0XUshV-YuMAf07utvnMnsPDh-6gZl8-ijYaL9UTbnV8UoK4kJZZwN6MqW9eLK75Gf6IYVCKoCz3cvY_uZacLuyCcCt4qWurHb4TepRIv89nwVZqo_-TFc9nRzwUC2MtMCk5HWe0aslx5qVLGzqqC59LaXMaGsMdX9BwnXVAevC7zPGHPH1KbHsRNJANNulWD8srFZjueS97cwaatXC9Uk4cZYUnt7O6KrteJAov5w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4644008" y="1844824"/>
            <a:ext cx="4320777" cy="1080145"/>
          </a:xfrm>
        </p:spPr>
        <p:txBody>
          <a:bodyPr/>
          <a:lstStyle/>
          <a:p>
            <a:pPr eaLnBrk="1" hangingPunct="1"/>
            <a:r>
              <a:rPr lang="es-UY" sz="1800" b="1" dirty="0" err="1" smtClean="0">
                <a:solidFill>
                  <a:srgbClr val="FF0000"/>
                </a:solidFill>
              </a:rPr>
              <a:t>Cours</a:t>
            </a:r>
            <a:r>
              <a:rPr lang="es-UY" sz="1800" b="1" dirty="0" smtClean="0">
                <a:solidFill>
                  <a:srgbClr val="FF0000"/>
                </a:solidFill>
              </a:rPr>
              <a:t> de </a:t>
            </a:r>
            <a:r>
              <a:rPr lang="es-UY" sz="1800" b="1" dirty="0" err="1" smtClean="0">
                <a:solidFill>
                  <a:srgbClr val="FF0000"/>
                </a:solidFill>
              </a:rPr>
              <a:t>Microbiologie</a:t>
            </a:r>
            <a:r>
              <a:rPr lang="es-UY" sz="1800" b="1" dirty="0" smtClean="0">
                <a:solidFill>
                  <a:srgbClr val="FF0000"/>
                </a:solidFill>
              </a:rPr>
              <a:t> </a:t>
            </a:r>
            <a:r>
              <a:rPr lang="es-UY" sz="1800" b="1" dirty="0" err="1" smtClean="0">
                <a:solidFill>
                  <a:srgbClr val="FF0000"/>
                </a:solidFill>
              </a:rPr>
              <a:t>Alimentaire</a:t>
            </a:r>
            <a:r>
              <a:rPr lang="es-UY" sz="1800" b="1" dirty="0" smtClean="0">
                <a:solidFill>
                  <a:srgbClr val="FF0000"/>
                </a:solidFill>
              </a:rPr>
              <a:t/>
            </a:r>
            <a:br>
              <a:rPr lang="es-UY" sz="1800" b="1" dirty="0" smtClean="0">
                <a:solidFill>
                  <a:srgbClr val="FF0000"/>
                </a:solidFill>
              </a:rPr>
            </a:br>
            <a:r>
              <a:rPr lang="es-UY" sz="1800" b="1" dirty="0" smtClean="0">
                <a:solidFill>
                  <a:srgbClr val="FF0000"/>
                </a:solidFill>
              </a:rPr>
              <a:t>(</a:t>
            </a:r>
            <a:r>
              <a:rPr lang="es-UY" sz="1800" b="1" dirty="0" smtClean="0">
                <a:solidFill>
                  <a:srgbClr val="FF0000"/>
                </a:solidFill>
              </a:rPr>
              <a:t>3ème </a:t>
            </a:r>
            <a:r>
              <a:rPr lang="es-UY" sz="1800" b="1" dirty="0" err="1" smtClean="0">
                <a:solidFill>
                  <a:srgbClr val="FF0000"/>
                </a:solidFill>
              </a:rPr>
              <a:t>année</a:t>
            </a:r>
            <a:r>
              <a:rPr lang="es-UY" sz="1800" b="1" dirty="0" smtClean="0">
                <a:solidFill>
                  <a:srgbClr val="FF0000"/>
                </a:solidFill>
              </a:rPr>
              <a:t> – </a:t>
            </a:r>
            <a:r>
              <a:rPr lang="es-UY" sz="1800" b="1" dirty="0" err="1" smtClean="0">
                <a:solidFill>
                  <a:srgbClr val="FF0000"/>
                </a:solidFill>
              </a:rPr>
              <a:t>Microbiologie</a:t>
            </a:r>
            <a:r>
              <a:rPr lang="es-UY" sz="1800" b="1" dirty="0" smtClean="0">
                <a:solidFill>
                  <a:srgbClr val="FF0000"/>
                </a:solidFill>
              </a:rPr>
              <a:t>)</a:t>
            </a:r>
            <a:endParaRPr lang="es-ES" sz="1800" b="1" dirty="0" smtClean="0">
              <a:solidFill>
                <a:srgbClr val="FF0000"/>
              </a:solidFill>
            </a:endParaRPr>
          </a:p>
        </p:txBody>
      </p:sp>
      <p:sp>
        <p:nvSpPr>
          <p:cNvPr id="2217" name="Rectangle 169"/>
          <p:cNvSpPr>
            <a:spLocks noChangeArrowheads="1"/>
          </p:cNvSpPr>
          <p:nvPr/>
        </p:nvSpPr>
        <p:spPr bwMode="auto">
          <a:xfrm>
            <a:off x="6588125" y="6022975"/>
            <a:ext cx="25558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2D2D8A">
                    <a:lumMod val="75000"/>
                  </a:srgbClr>
                </a:solidFill>
              </a:rPr>
              <a:t>Par : </a:t>
            </a:r>
            <a:r>
              <a:rPr lang="en-US" b="1" dirty="0" err="1">
                <a:solidFill>
                  <a:srgbClr val="00B050"/>
                </a:solidFill>
              </a:rPr>
              <a:t>Mohammedi</a:t>
            </a:r>
            <a:r>
              <a:rPr lang="en-US" b="1" dirty="0">
                <a:solidFill>
                  <a:srgbClr val="00B050"/>
                </a:solidFill>
              </a:rPr>
              <a:t>. K</a:t>
            </a:r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98454" y="3176834"/>
            <a:ext cx="405001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000" dirty="0">
                <a:solidFill>
                  <a:srgbClr val="2D2D8A">
                    <a:lumMod val="75000"/>
                  </a:srgbClr>
                </a:solidFill>
              </a:rPr>
              <a:t>La </a:t>
            </a:r>
            <a:r>
              <a:rPr lang="fr-FR" sz="2000" dirty="0" err="1">
                <a:solidFill>
                  <a:srgbClr val="2D2D8A">
                    <a:lumMod val="75000"/>
                  </a:srgbClr>
                </a:solidFill>
              </a:rPr>
              <a:t>biodétérioration</a:t>
            </a:r>
            <a:r>
              <a:rPr lang="fr-FR" sz="2000" dirty="0">
                <a:solidFill>
                  <a:srgbClr val="2D2D8A">
                    <a:lumMod val="75000"/>
                  </a:srgbClr>
                </a:solidFill>
              </a:rPr>
              <a:t> des </a:t>
            </a:r>
            <a:r>
              <a:rPr lang="fr-FR" sz="2000" dirty="0" smtClean="0">
                <a:solidFill>
                  <a:srgbClr val="2D2D8A">
                    <a:lumMod val="75000"/>
                  </a:srgbClr>
                </a:solidFill>
              </a:rPr>
              <a:t>aliments 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 smtClean="0">
                <a:solidFill>
                  <a:srgbClr val="00B050"/>
                </a:solidFill>
              </a:rPr>
              <a:t>Altération </a:t>
            </a:r>
            <a:r>
              <a:rPr lang="fr-FR" dirty="0">
                <a:solidFill>
                  <a:srgbClr val="00B050"/>
                </a:solidFill>
              </a:rPr>
              <a:t>des composés protéiques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954" y="73174"/>
            <a:ext cx="1733550" cy="17716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Rectangle 1"/>
          <p:cNvSpPr/>
          <p:nvPr/>
        </p:nvSpPr>
        <p:spPr>
          <a:xfrm>
            <a:off x="5508104" y="79464"/>
            <a:ext cx="180020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>
              <a:hlinkClick r:id="rId5"/>
            </a:endParaRPr>
          </a:p>
          <a:p>
            <a:pPr algn="ctr"/>
            <a:r>
              <a:rPr lang="fr-FR" b="1" dirty="0" smtClean="0">
                <a:hlinkClick r:id="rId6"/>
              </a:rPr>
              <a:t>Université Mohamed </a:t>
            </a:r>
            <a:r>
              <a:rPr lang="fr-FR" b="1" dirty="0" err="1" smtClean="0">
                <a:hlinkClick r:id="rId6"/>
              </a:rPr>
              <a:t>Khider</a:t>
            </a:r>
            <a:r>
              <a:rPr lang="fr-FR" b="1" dirty="0" smtClean="0">
                <a:hlinkClick r:id="rId6"/>
              </a:rPr>
              <a:t> de Biskra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682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63"/>
    </mc:Choice>
    <mc:Fallback xmlns="">
      <p:transition spd="slow" advTm="916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z="2000" b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  </a:t>
            </a:r>
            <a:r>
              <a:rPr lang="fr-FR" b="1" smtClean="0">
                <a:solidFill>
                  <a:srgbClr val="FF0000"/>
                </a:solidFill>
                <a:latin typeface="Calibri" pitchFamily="34" charset="0"/>
              </a:rPr>
              <a:t>L'accumulation des produits de putréfaction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qui entraine l'inhibition de la croissance microbienne.</a:t>
            </a:r>
            <a:endParaRPr lang="fr-FR" baseline="-25000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60419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15109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6B6BCF"/>
                </a:solidFill>
                <a:latin typeface="Calibri" pitchFamily="34" charset="0"/>
              </a:rPr>
              <a:t>             Aspect pratique: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b="1" smtClean="0">
              <a:solidFill>
                <a:srgbClr val="6B6BCF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  La protéolyse est utilisée en industries alimentaires </a:t>
            </a:r>
            <a:r>
              <a:rPr lang="fr-FR" b="1" smtClean="0">
                <a:solidFill>
                  <a:srgbClr val="222268"/>
                </a:solidFill>
                <a:latin typeface="Calibri" pitchFamily="34" charset="0"/>
              </a:rPr>
              <a:t>pour la maturation des fromages , l'attendrissement de la viande… </a:t>
            </a: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sous l'action de microorganismes protéolytiques comme </a:t>
            </a:r>
            <a:r>
              <a:rPr lang="fr-FR" b="1" i="1" smtClean="0">
                <a:solidFill>
                  <a:srgbClr val="222268"/>
                </a:solidFill>
                <a:latin typeface="Calibri" pitchFamily="34" charset="0"/>
              </a:rPr>
              <a:t>Aspergillus oryzae</a:t>
            </a: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, </a:t>
            </a:r>
            <a:r>
              <a:rPr lang="fr-FR" b="1" i="1" smtClean="0">
                <a:solidFill>
                  <a:srgbClr val="222268"/>
                </a:solidFill>
                <a:latin typeface="Calibri" pitchFamily="34" charset="0"/>
              </a:rPr>
              <a:t>Rhizomes</a:t>
            </a:r>
            <a:r>
              <a:rPr lang="fr-FR" b="1" smtClean="0">
                <a:solidFill>
                  <a:srgbClr val="222268"/>
                </a:solidFill>
                <a:latin typeface="Calibri" pitchFamily="34" charset="0"/>
              </a:rPr>
              <a:t> sp, </a:t>
            </a:r>
            <a:r>
              <a:rPr lang="fr-FR" b="1" i="1" smtClean="0">
                <a:solidFill>
                  <a:srgbClr val="222268"/>
                </a:solidFill>
                <a:latin typeface="Calibri" pitchFamily="34" charset="0"/>
              </a:rPr>
              <a:t>Lactobacillus</a:t>
            </a:r>
            <a:r>
              <a:rPr lang="fr-FR" b="1" smtClean="0">
                <a:solidFill>
                  <a:srgbClr val="222268"/>
                </a:solidFill>
                <a:latin typeface="Calibri" pitchFamily="34" charset="0"/>
              </a:rPr>
              <a:t> sp, </a:t>
            </a:r>
            <a:r>
              <a:rPr lang="fr-FR" b="1" i="1" smtClean="0">
                <a:solidFill>
                  <a:srgbClr val="222268"/>
                </a:solidFill>
                <a:latin typeface="Calibri" pitchFamily="34" charset="0"/>
              </a:rPr>
              <a:t>Bacillus subtilis </a:t>
            </a:r>
            <a:r>
              <a:rPr lang="fr-FR" b="1" smtClean="0">
                <a:solidFill>
                  <a:srgbClr val="222268"/>
                </a:solidFill>
                <a:latin typeface="Calibri" pitchFamily="34" charset="0"/>
              </a:rPr>
              <a:t>et </a:t>
            </a:r>
            <a:r>
              <a:rPr lang="fr-FR" b="1" i="1" smtClean="0">
                <a:solidFill>
                  <a:srgbClr val="222268"/>
                </a:solidFill>
                <a:latin typeface="Calibri" pitchFamily="34" charset="0"/>
              </a:rPr>
              <a:t>Saccharomyces rouxii</a:t>
            </a:r>
            <a:r>
              <a:rPr lang="fr-FR" b="1" smtClean="0">
                <a:solidFill>
                  <a:srgbClr val="222268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1443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39087" y="1714456"/>
            <a:ext cx="432048" cy="21602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2D2D8A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85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850" y="714375"/>
            <a:ext cx="84963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2D2D8A">
                    <a:lumMod val="60000"/>
                    <a:lumOff val="40000"/>
                  </a:srgbClr>
                </a:solidFill>
                <a:latin typeface="Calibri" pitchFamily="34" charset="0"/>
                <a:cs typeface="Calibri" pitchFamily="34" charset="0"/>
              </a:rPr>
              <a:t>             Les microorganismes et aliments concernes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 pouvoir protéolytique varie beaucoup dans le monde microbien.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ferments lactiques (Streptocoques et Lactobacilles) utilisent peu les acides aminés.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Clostridies: attaquent toutes sortes de protéines, y compris le collagène.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Bacilles G-: sont faiblement protéolytiques (les substances azotées non protéiques leur suffisent).</a:t>
            </a:r>
          </a:p>
        </p:txBody>
      </p:sp>
      <p:sp>
        <p:nvSpPr>
          <p:cNvPr id="62467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39087" y="1714456"/>
            <a:ext cx="432048" cy="21602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2D2D8A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5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6B6BCF"/>
                </a:solidFill>
                <a:latin typeface="Calibri" pitchFamily="34" charset="0"/>
              </a:rPr>
              <a:t>             </a:t>
            </a:r>
          </a:p>
        </p:txBody>
      </p:sp>
      <p:sp>
        <p:nvSpPr>
          <p:cNvPr id="63491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  <p:pic>
        <p:nvPicPr>
          <p:cNvPr id="634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60350"/>
            <a:ext cx="684053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589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850" y="1275725"/>
            <a:ext cx="84963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2D2D8A">
                  <a:lumMod val="60000"/>
                  <a:lumOff val="40000"/>
                </a:srgbClr>
              </a:buClr>
              <a:defRPr/>
            </a:pP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2D2D8A">
                  <a:lumMod val="60000"/>
                  <a:lumOff val="40000"/>
                </a:srgbClr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La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biodétérioration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des composés protéique est moins bien connue à cause :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De la complexité des protéines de structure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De la complexité des modèles d’altération de ces aliments par les microorganismes.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Les aliments les plus atteints sont : les laits, les produits carnés, les poissons, les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oeufs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…</a:t>
            </a:r>
          </a:p>
        </p:txBody>
      </p:sp>
      <p:sp>
        <p:nvSpPr>
          <p:cNvPr id="52227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10938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ChangeArrowheads="1"/>
          </p:cNvSpPr>
          <p:nvPr/>
        </p:nvSpPr>
        <p:spPr bwMode="auto">
          <a:xfrm>
            <a:off x="323850" y="1148705"/>
            <a:ext cx="84963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dirty="0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On observe deux types de changements 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- une putréfaction :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mauvaises odeurs, goût désagréable, ces phénomènes proviennent de la dégradation de peptides et d'acides aminés, on parle de métabolites </a:t>
            </a:r>
            <a:r>
              <a:rPr lang="fr-FR" dirty="0" err="1" smtClean="0">
                <a:solidFill>
                  <a:srgbClr val="222268"/>
                </a:solidFill>
                <a:latin typeface="Calibri" pitchFamily="34" charset="0"/>
              </a:rPr>
              <a:t>putréfiants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dirty="0" smtClean="0">
                <a:solidFill>
                  <a:srgbClr val="00B050"/>
                </a:solidFill>
                <a:latin typeface="Calibri" pitchFamily="34" charset="0"/>
              </a:rPr>
              <a:t>- dégradation des protéines proprement dites </a:t>
            </a:r>
            <a:r>
              <a:rPr lang="fr-FR" dirty="0" smtClean="0">
                <a:solidFill>
                  <a:srgbClr val="222268"/>
                </a:solidFill>
                <a:latin typeface="Calibri" pitchFamily="34" charset="0"/>
              </a:rPr>
              <a:t>qui entraînent une liquéfaction et une coagulation selon le mode de spoliation.</a:t>
            </a:r>
          </a:p>
        </p:txBody>
      </p:sp>
      <p:sp>
        <p:nvSpPr>
          <p:cNvPr id="53251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40035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850" y="908720"/>
            <a:ext cx="84963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2D2D8A">
                    <a:lumMod val="60000"/>
                    <a:lumOff val="40000"/>
                  </a:srgbClr>
                </a:solidFill>
                <a:latin typeface="Calibri" pitchFamily="34" charset="0"/>
                <a:cs typeface="Calibri" pitchFamily="34" charset="0"/>
              </a:rPr>
              <a:t>             Les différentes phases de la putréfaction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On peut subdiviser la putréfaction en plusieurs étapes :</a:t>
            </a:r>
          </a:p>
        </p:txBody>
      </p:sp>
      <p:sp>
        <p:nvSpPr>
          <p:cNvPr id="54275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39087" y="1916832"/>
            <a:ext cx="432048" cy="21602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2D2D8A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02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</a:t>
            </a:r>
            <a:r>
              <a:rPr lang="fr-FR" smtClean="0">
                <a:solidFill>
                  <a:srgbClr val="222268"/>
                </a:solidFill>
                <a:latin typeface="Calibri" pitchFamily="34" charset="0"/>
                <a:sym typeface="Wingdings" pitchFamily="2" charset="2"/>
              </a:rPr>
              <a:t>  </a:t>
            </a:r>
            <a:r>
              <a:rPr lang="fr-FR" b="1" smtClean="0">
                <a:solidFill>
                  <a:srgbClr val="FF0000"/>
                </a:solidFill>
                <a:latin typeface="Calibri" pitchFamily="34" charset="0"/>
              </a:rPr>
              <a:t>La contamination initiale de l'aliment et la multiplication des microorganismes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La putréfaction débute par la colonisation rapide du substrat par un grand nombre de microorganismes qui utilisent dans un premier temps les substances de faible PM : vitamines, peptides, nucléotides, sucres, acides organiques présents dans le suc des viandes et des poissons et dans la phase aqueuse d'autres aliments riches en protéines.</a:t>
            </a:r>
          </a:p>
        </p:txBody>
      </p:sp>
      <p:sp>
        <p:nvSpPr>
          <p:cNvPr id="55299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39328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850" y="714375"/>
            <a:ext cx="8496300" cy="3878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endParaRPr lang="fr-FR" dirty="0">
              <a:solidFill>
                <a:srgbClr val="2D2D8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Wingdings"/>
              </a:rPr>
              <a:t>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Production de métabolites </a:t>
            </a:r>
            <a:r>
              <a:rPr lang="fr-FR" b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putréfiants</a:t>
            </a:r>
            <a:endParaRPr lang="fr-FR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Ceux-ci s'accumulent à partir de peptides et d'acides aminés et donnent une odeur nauséabonde due à :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la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cadavérine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(lysine)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la putrescine (arginine,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agmatine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 et non </a:t>
            </a:r>
            <a:r>
              <a:rPr lang="fr-FR" dirty="0" err="1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ornithine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indole</a:t>
            </a: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q"/>
              <a:defRPr/>
            </a:pP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 H</a:t>
            </a:r>
            <a:r>
              <a:rPr lang="fr-FR" baseline="-25000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S, CO</a:t>
            </a:r>
            <a:r>
              <a:rPr lang="fr-FR" baseline="-25000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fr-FR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, NH</a:t>
            </a:r>
            <a:r>
              <a:rPr lang="fr-FR" baseline="-25000" dirty="0">
                <a:solidFill>
                  <a:srgbClr val="2D2D8A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56323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399623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z="2000" b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 </a:t>
            </a:r>
            <a:r>
              <a:rPr lang="fr-FR" b="1" smtClean="0">
                <a:solidFill>
                  <a:srgbClr val="FF0000"/>
                </a:solidFill>
                <a:latin typeface="Calibri" pitchFamily="34" charset="0"/>
              </a:rPr>
              <a:t>Production de métabolites putréfiants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La multiplication microbienne est très intense.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A la surface des produits se développent des microorganismes aérobies 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- </a:t>
            </a: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Pseudomonas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- Achromobacter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- Flavobacterium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- Aerobacter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- Bacillus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- Microcoques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- Levures et moisissures diverses</a:t>
            </a:r>
            <a:endParaRPr lang="fr-FR" baseline="-25000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57347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31767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429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z="2000" b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  </a:t>
            </a:r>
            <a:r>
              <a:rPr lang="fr-FR" b="1" smtClean="0">
                <a:solidFill>
                  <a:srgbClr val="FF0000"/>
                </a:solidFill>
                <a:latin typeface="Calibri" pitchFamily="34" charset="0"/>
              </a:rPr>
              <a:t>Production de métabolites putréfiants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Premièrement les microorganismes aérobies se prolifèrent à l'intérieur des tissus puis les conditions deviennent favorables au développement de bacilles anaérobies notamment du genre </a:t>
            </a:r>
            <a:r>
              <a:rPr lang="fr-FR" i="1" smtClean="0">
                <a:solidFill>
                  <a:srgbClr val="222268"/>
                </a:solidFill>
                <a:latin typeface="Calibri" pitchFamily="34" charset="0"/>
              </a:rPr>
              <a:t>Clostridium</a:t>
            </a: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La surface se couvre d'une couche poisseuse et l'altération se manifeste par des odeurs anormales dues à des acides gras volatils (acide acétique, butyrique, formique, propionique obtenus par dégradation des glucides), à l'oxydation des lipides (rancissement), et à la production de H</a:t>
            </a:r>
            <a:r>
              <a:rPr lang="fr-FR" baseline="-25000" smtClean="0">
                <a:solidFill>
                  <a:srgbClr val="222268"/>
                </a:solidFill>
                <a:latin typeface="Calibri" pitchFamily="34" charset="0"/>
              </a:rPr>
              <a:t>2</a:t>
            </a: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S</a:t>
            </a:r>
            <a:endParaRPr lang="fr-FR" baseline="-25000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58371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282956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ChangeArrowheads="1"/>
          </p:cNvSpPr>
          <p:nvPr/>
        </p:nvSpPr>
        <p:spPr bwMode="auto">
          <a:xfrm>
            <a:off x="323850" y="714375"/>
            <a:ext cx="8496300" cy="346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endParaRPr lang="fr-FR" smtClean="0">
              <a:solidFill>
                <a:srgbClr val="222268"/>
              </a:solidFill>
              <a:latin typeface="Calibri" pitchFamily="34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b="1" smtClean="0">
                <a:solidFill>
                  <a:srgbClr val="00B050"/>
                </a:solidFill>
                <a:latin typeface="Calibri" pitchFamily="34" charset="0"/>
              </a:rPr>
              <a:t>b.  Altération des composés protéiques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z="2000" b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  </a:t>
            </a:r>
            <a:r>
              <a:rPr lang="fr-FR" b="1" smtClean="0">
                <a:solidFill>
                  <a:srgbClr val="FF0000"/>
                </a:solidFill>
                <a:latin typeface="Calibri" pitchFamily="34" charset="0"/>
              </a:rPr>
              <a:t>Attaque des protéines de structure (hydrolyse)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 Lorsqu'il y a pénurie de nutriments, les microorganismes susceptibles d'exercer une action protéolytique vont élaborer des protéases qui hydrolysent les liaisons peptidiques des protéines (libération des polypeptides et d'acides aminés).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fr-FR" smtClean="0">
                <a:solidFill>
                  <a:srgbClr val="222268"/>
                </a:solidFill>
                <a:latin typeface="Calibri" pitchFamily="34" charset="0"/>
              </a:rPr>
              <a:t>    La protéolyse aboutit aux changements profonds de couleur, de texture et d'odeur des produits alimentaires en voie de putréfaction.</a:t>
            </a:r>
            <a:endParaRPr lang="fr-FR" baseline="-25000" smtClean="0">
              <a:solidFill>
                <a:srgbClr val="222268"/>
              </a:solidFill>
              <a:latin typeface="Calibri" pitchFamily="34" charset="0"/>
            </a:endParaRPr>
          </a:p>
        </p:txBody>
      </p:sp>
      <p:sp>
        <p:nvSpPr>
          <p:cNvPr id="59395" name="Title 1"/>
          <p:cNvSpPr txBox="1">
            <a:spLocks/>
          </p:cNvSpPr>
          <p:nvPr/>
        </p:nvSpPr>
        <p:spPr bwMode="auto">
          <a:xfrm>
            <a:off x="457200" y="587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FF0000"/>
                </a:solidFill>
                <a:latin typeface="Calibri" pitchFamily="34" charset="0"/>
              </a:rPr>
              <a:t>La biodétérioration des aliments</a:t>
            </a:r>
          </a:p>
        </p:txBody>
      </p:sp>
    </p:spTree>
    <p:extLst>
      <p:ext uri="{BB962C8B-B14F-4D97-AF65-F5344CB8AC3E}">
        <p14:creationId xmlns:p14="http://schemas.microsoft.com/office/powerpoint/2010/main" val="117600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15788</TotalTime>
  <Words>675</Words>
  <Application>Microsoft Office PowerPoint</Application>
  <PresentationFormat>Affichage à l'écran (4:3)</PresentationFormat>
  <Paragraphs>86</Paragraphs>
  <Slides>13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6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Diseño predeterminado</vt:lpstr>
      <vt:lpstr>1_Diseño predeterminado</vt:lpstr>
      <vt:lpstr>2_Diseño predeterminado</vt:lpstr>
      <vt:lpstr>3_Diseño predeterminado</vt:lpstr>
      <vt:lpstr>4_Diseño predeterminado</vt:lpstr>
      <vt:lpstr>5_Diseño predeterminado</vt:lpstr>
      <vt:lpstr>Cours de Microbiologie Alimentaire (3ème année – Microbiologie)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rdkc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de Microbiologie Alimentaire</dc:title>
  <dc:creator>Utilisateur Windows</dc:creator>
  <cp:lastModifiedBy>aaaaaa</cp:lastModifiedBy>
  <cp:revision>15</cp:revision>
  <dcterms:created xsi:type="dcterms:W3CDTF">2020-04-07T12:02:36Z</dcterms:created>
  <dcterms:modified xsi:type="dcterms:W3CDTF">2020-04-29T05:07:06Z</dcterms:modified>
</cp:coreProperties>
</file>