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35758FB7-9AC5-4552-8A53-C91805E547FA}" styleName="Style à thème 1 - Accentuation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624"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8" name="Titr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a:xfrm>
            <a:off x="6400800" y="6355080"/>
            <a:ext cx="2286000" cy="365760"/>
          </a:xfrm>
        </p:spPr>
        <p:txBody>
          <a:bodyPr/>
          <a:lstStyle>
            <a:lvl1pPr>
              <a:defRPr sz="1400"/>
            </a:lvl1pPr>
          </a:lstStyle>
          <a:p>
            <a:fld id="{2F135971-545A-4862-AAD5-CF4B979382ED}" type="datetimeFigureOut">
              <a:rPr lang="fr-FR" smtClean="0"/>
              <a:pPr/>
              <a:t>11/05/2020</a:t>
            </a:fld>
            <a:endParaRPr lang="fr-FR"/>
          </a:p>
        </p:txBody>
      </p:sp>
      <p:sp>
        <p:nvSpPr>
          <p:cNvPr id="17" name="Espace réservé du pied de page 16"/>
          <p:cNvSpPr>
            <a:spLocks noGrp="1"/>
          </p:cNvSpPr>
          <p:nvPr>
            <p:ph type="ftr" sz="quarter" idx="11"/>
          </p:nvPr>
        </p:nvSpPr>
        <p:spPr>
          <a:xfrm>
            <a:off x="2898648" y="6355080"/>
            <a:ext cx="3474720" cy="365760"/>
          </a:xfrm>
        </p:spPr>
        <p:txBody>
          <a:bodyPr/>
          <a:lstStyle/>
          <a:p>
            <a:endParaRPr lang="fr-FR"/>
          </a:p>
        </p:txBody>
      </p:sp>
      <p:sp>
        <p:nvSpPr>
          <p:cNvPr id="29" name="Espace réservé du numéro de diapositive 28"/>
          <p:cNvSpPr>
            <a:spLocks noGrp="1"/>
          </p:cNvSpPr>
          <p:nvPr>
            <p:ph type="sldNum" sz="quarter" idx="12"/>
          </p:nvPr>
        </p:nvSpPr>
        <p:spPr>
          <a:xfrm>
            <a:off x="1216152" y="6355080"/>
            <a:ext cx="1219200" cy="365760"/>
          </a:xfrm>
        </p:spPr>
        <p:txBody>
          <a:bodyPr/>
          <a:lstStyle/>
          <a:p>
            <a:fld id="{3C352455-9377-4F29-82EE-7AF35DAB7914}" type="slidenum">
              <a:rPr lang="fr-FR" smtClean="0"/>
              <a:pPr/>
              <a:t>‹N°›</a:t>
            </a:fld>
            <a:endParaRPr lang="fr-FR"/>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2F135971-545A-4862-AAD5-CF4B979382ED}" type="datetimeFigureOut">
              <a:rPr lang="fr-FR" smtClean="0"/>
              <a:pPr/>
              <a:t>11/05/2020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C352455-9377-4F29-82EE-7AF35DAB7914}"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2F135971-545A-4862-AAD5-CF4B979382ED}" type="datetimeFigureOut">
              <a:rPr lang="fr-FR" smtClean="0"/>
              <a:pPr/>
              <a:t>11/05/2020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C352455-9377-4F29-82EE-7AF35DAB7914}" type="slidenum">
              <a:rPr lang="fr-FR" smtClean="0"/>
              <a:pPr/>
              <a:t>‹N°›</a:t>
            </a:fld>
            <a:endParaRPr lang="fr-FR"/>
          </a:p>
        </p:txBody>
      </p:sp>
      <p:sp>
        <p:nvSpPr>
          <p:cNvPr id="7" name="Connecteur droit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Triangle isocè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Connecteur droit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2F135971-545A-4862-AAD5-CF4B979382ED}" type="datetimeFigureOut">
              <a:rPr lang="fr-FR" smtClean="0"/>
              <a:pPr/>
              <a:t>11/05/2020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C352455-9377-4F29-82EE-7AF35DAB7914}" type="slidenum">
              <a:rPr lang="fr-FR" smtClean="0"/>
              <a:pPr/>
              <a:t>‹N°›</a:t>
            </a:fld>
            <a:endParaRPr lang="fr-FR"/>
          </a:p>
        </p:txBody>
      </p:sp>
      <p:sp>
        <p:nvSpPr>
          <p:cNvPr id="8" name="Espace réservé du contenu 7"/>
          <p:cNvSpPr>
            <a:spLocks noGrp="1"/>
          </p:cNvSpPr>
          <p:nvPr>
            <p:ph sz="quarter" idx="1"/>
          </p:nvPr>
        </p:nvSpPr>
        <p:spPr>
          <a:xfrm>
            <a:off x="457200" y="1219200"/>
            <a:ext cx="8229600" cy="493776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a:xfrm>
            <a:off x="6400800" y="6355080"/>
            <a:ext cx="2286000" cy="365760"/>
          </a:xfrm>
        </p:spPr>
        <p:txBody>
          <a:bodyPr/>
          <a:lstStyle/>
          <a:p>
            <a:fld id="{2F135971-545A-4862-AAD5-CF4B979382ED}" type="datetimeFigureOut">
              <a:rPr lang="fr-FR" smtClean="0"/>
              <a:pPr/>
              <a:t>11/05/2020</a:t>
            </a:fld>
            <a:endParaRPr lang="fr-FR"/>
          </a:p>
        </p:txBody>
      </p:sp>
      <p:sp>
        <p:nvSpPr>
          <p:cNvPr id="5" name="Espace réservé du pied de page 4"/>
          <p:cNvSpPr>
            <a:spLocks noGrp="1"/>
          </p:cNvSpPr>
          <p:nvPr>
            <p:ph type="ftr" sz="quarter" idx="11"/>
          </p:nvPr>
        </p:nvSpPr>
        <p:spPr>
          <a:xfrm>
            <a:off x="2898648" y="6355080"/>
            <a:ext cx="3474720" cy="365760"/>
          </a:xfrm>
        </p:spPr>
        <p:txBody>
          <a:bodyPr/>
          <a:lstStyle/>
          <a:p>
            <a:endParaRPr lang="fr-FR"/>
          </a:p>
        </p:txBody>
      </p:sp>
      <p:sp>
        <p:nvSpPr>
          <p:cNvPr id="6" name="Espace réservé du numéro de diapositive 5"/>
          <p:cNvSpPr>
            <a:spLocks noGrp="1"/>
          </p:cNvSpPr>
          <p:nvPr>
            <p:ph type="sldNum" sz="quarter" idx="12"/>
          </p:nvPr>
        </p:nvSpPr>
        <p:spPr>
          <a:xfrm>
            <a:off x="1069848" y="6355080"/>
            <a:ext cx="1520952" cy="365760"/>
          </a:xfrm>
        </p:spPr>
        <p:txBody>
          <a:bodyPr/>
          <a:lstStyle/>
          <a:p>
            <a:fld id="{3C352455-9377-4F29-82EE-7AF35DAB7914}" type="slidenum">
              <a:rPr lang="fr-FR" smtClean="0"/>
              <a:pPr/>
              <a:t>‹N°›</a:t>
            </a:fld>
            <a:endParaRPr lang="fr-FR"/>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228600"/>
            <a:ext cx="8229600" cy="914400"/>
          </a:xfrm>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2F135971-545A-4862-AAD5-CF4B979382ED}" type="datetimeFigureOut">
              <a:rPr lang="fr-FR" smtClean="0"/>
              <a:pPr/>
              <a:t>11/05/2020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C352455-9377-4F29-82EE-7AF35DAB7914}" type="slidenum">
              <a:rPr lang="fr-FR" smtClean="0"/>
              <a:pPr/>
              <a:t>‹N°›</a:t>
            </a:fld>
            <a:endParaRPr lang="fr-FR"/>
          </a:p>
        </p:txBody>
      </p:sp>
      <p:sp>
        <p:nvSpPr>
          <p:cNvPr id="9" name="Espace réservé du contenu 8"/>
          <p:cNvSpPr>
            <a:spLocks noGrp="1"/>
          </p:cNvSpPr>
          <p:nvPr>
            <p:ph sz="quarter" idx="1"/>
          </p:nvPr>
        </p:nvSpPr>
        <p:spPr>
          <a:xfrm>
            <a:off x="457200" y="1219200"/>
            <a:ext cx="4041648" cy="493776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632198" y="1216152"/>
            <a:ext cx="4041648" cy="493776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28600"/>
            <a:ext cx="8229600" cy="914400"/>
          </a:xfrm>
        </p:spPr>
        <p:txBody>
          <a:bodyPr anchor="ctr"/>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7" name="Espace réservé de la date 6"/>
          <p:cNvSpPr>
            <a:spLocks noGrp="1"/>
          </p:cNvSpPr>
          <p:nvPr>
            <p:ph type="dt" sz="half" idx="10"/>
          </p:nvPr>
        </p:nvSpPr>
        <p:spPr/>
        <p:txBody>
          <a:bodyPr/>
          <a:lstStyle/>
          <a:p>
            <a:fld id="{2F135971-545A-4862-AAD5-CF4B979382ED}" type="datetimeFigureOut">
              <a:rPr lang="fr-FR" smtClean="0"/>
              <a:pPr/>
              <a:t>11/05/2020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C352455-9377-4F29-82EE-7AF35DAB7914}" type="slidenum">
              <a:rPr lang="fr-FR" smtClean="0"/>
              <a:pPr/>
              <a:t>‹N°›</a:t>
            </a:fld>
            <a:endParaRPr lang="fr-FR"/>
          </a:p>
        </p:txBody>
      </p:sp>
      <p:sp>
        <p:nvSpPr>
          <p:cNvPr id="11" name="Espace réservé du contenu 10"/>
          <p:cNvSpPr>
            <a:spLocks noGrp="1"/>
          </p:cNvSpPr>
          <p:nvPr>
            <p:ph sz="quarter" idx="2"/>
          </p:nvPr>
        </p:nvSpPr>
        <p:spPr>
          <a:xfrm>
            <a:off x="457200" y="2133600"/>
            <a:ext cx="4038600" cy="40386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648200" y="2133600"/>
            <a:ext cx="4038600" cy="40386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228600"/>
            <a:ext cx="8229600" cy="914400"/>
          </a:xfrm>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2F135971-545A-4862-AAD5-CF4B979382ED}" type="datetimeFigureOut">
              <a:rPr lang="fr-FR" smtClean="0"/>
              <a:pPr/>
              <a:t>11/05/2020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C352455-9377-4F29-82EE-7AF35DAB7914}" type="slidenum">
              <a:rPr lang="fr-FR" smtClean="0"/>
              <a:pPr/>
              <a:t>‹N°›</a:t>
            </a:fld>
            <a:endParaRPr lang="fr-FR"/>
          </a:p>
        </p:txBody>
      </p:sp>
      <p:sp>
        <p:nvSpPr>
          <p:cNvPr id="6" name="Triangle isocè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F135971-545A-4862-AAD5-CF4B979382ED}" type="datetimeFigureOut">
              <a:rPr lang="fr-FR" smtClean="0"/>
              <a:pPr/>
              <a:t>11/05/2020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C352455-9377-4F29-82EE-7AF35DAB7914}" type="slidenum">
              <a:rPr lang="fr-FR" smtClean="0"/>
              <a:pPr/>
              <a:t>‹N°›</a:t>
            </a:fld>
            <a:endParaRPr lang="fr-FR"/>
          </a:p>
        </p:txBody>
      </p:sp>
      <p:sp>
        <p:nvSpPr>
          <p:cNvPr id="5" name="Connecteur droit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Triangle isocè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2F135971-545A-4862-AAD5-CF4B979382ED}" type="datetimeFigureOut">
              <a:rPr lang="fr-FR" smtClean="0"/>
              <a:pPr/>
              <a:t>11/05/2020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C352455-9377-4F29-82EE-7AF35DAB7914}" type="slidenum">
              <a:rPr lang="fr-FR" smtClean="0"/>
              <a:pPr/>
              <a:t>‹N°›</a:t>
            </a:fld>
            <a:endParaRPr lang="fr-FR"/>
          </a:p>
        </p:txBody>
      </p:sp>
      <p:sp>
        <p:nvSpPr>
          <p:cNvPr id="8" name="Connecteur droit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Connecteur droit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Triangle isocè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Espace réservé du contenu 11"/>
          <p:cNvSpPr>
            <a:spLocks noGrp="1"/>
          </p:cNvSpPr>
          <p:nvPr>
            <p:ph sz="quarter" idx="1"/>
          </p:nvPr>
        </p:nvSpPr>
        <p:spPr>
          <a:xfrm>
            <a:off x="304800" y="304800"/>
            <a:ext cx="5715000" cy="5715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2F135971-545A-4862-AAD5-CF4B979382ED}" type="datetimeFigureOut">
              <a:rPr lang="fr-FR" smtClean="0"/>
              <a:pPr/>
              <a:t>11/05/2020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C352455-9377-4F29-82EE-7AF35DAB7914}" type="slidenum">
              <a:rPr lang="fr-FR" smtClean="0"/>
              <a:pPr/>
              <a:t>‹N°›</a:t>
            </a:fld>
            <a:endParaRPr lang="fr-FR"/>
          </a:p>
        </p:txBody>
      </p:sp>
      <p:sp>
        <p:nvSpPr>
          <p:cNvPr id="8" name="Connecteur droit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Triangle isocè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457200" y="152400"/>
            <a:ext cx="8229600" cy="990600"/>
          </a:xfrm>
          <a:prstGeom prst="rect">
            <a:avLst/>
          </a:prstGeom>
        </p:spPr>
        <p:txBody>
          <a:bodyPr vert="horz" anchor="b" anchorCtr="0">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2F135971-545A-4862-AAD5-CF4B979382ED}" type="datetimeFigureOut">
              <a:rPr lang="fr-FR" smtClean="0"/>
              <a:pPr/>
              <a:t>11/05/2020</a:t>
            </a:fld>
            <a:endParaRPr lang="fr-FR"/>
          </a:p>
        </p:txBody>
      </p:sp>
      <p:sp>
        <p:nvSpPr>
          <p:cNvPr id="3" name="Espace réservé du pied de page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fr-FR"/>
          </a:p>
        </p:txBody>
      </p:sp>
      <p:sp>
        <p:nvSpPr>
          <p:cNvPr id="23" name="Espace réservé du numéro de diapositive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3C352455-9377-4F29-82EE-7AF35DAB7914}" type="slidenum">
              <a:rPr lang="fr-FR" smtClean="0"/>
              <a:pPr/>
              <a:t>‹N°›</a:t>
            </a:fld>
            <a:endParaRPr lang="fr-FR"/>
          </a:p>
        </p:txBody>
      </p:sp>
      <p:sp>
        <p:nvSpPr>
          <p:cNvPr id="28" name="Connecteur droit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Connecteur droit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Triangle isocè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Pc\Desktop\présentation\5.jpg"/>
          <p:cNvPicPr>
            <a:picLocks noChangeAspect="1" noChangeArrowheads="1"/>
          </p:cNvPicPr>
          <p:nvPr/>
        </p:nvPicPr>
        <p:blipFill>
          <a:blip r:embed="rId2">
            <a:lum bright="-80000" contrast="-86000"/>
          </a:blip>
          <a:srcRect/>
          <a:stretch>
            <a:fillRect/>
          </a:stretch>
        </p:blipFill>
        <p:spPr bwMode="auto">
          <a:xfrm>
            <a:off x="-214282" y="0"/>
            <a:ext cx="9358282" cy="6858000"/>
          </a:xfrm>
          <a:prstGeom prst="rect">
            <a:avLst/>
          </a:prstGeom>
          <a:solidFill>
            <a:schemeClr val="accent1">
              <a:alpha val="76000"/>
            </a:schemeClr>
          </a:solidFill>
        </p:spPr>
      </p:pic>
      <p:grpSp>
        <p:nvGrpSpPr>
          <p:cNvPr id="10" name="Groupe 9"/>
          <p:cNvGrpSpPr/>
          <p:nvPr/>
        </p:nvGrpSpPr>
        <p:grpSpPr>
          <a:xfrm>
            <a:off x="357157" y="2071678"/>
            <a:ext cx="7715304" cy="1785950"/>
            <a:chOff x="1071538" y="142852"/>
            <a:chExt cx="7000924" cy="1096983"/>
          </a:xfrm>
        </p:grpSpPr>
        <p:sp>
          <p:nvSpPr>
            <p:cNvPr id="7" name="Cadre 6"/>
            <p:cNvSpPr/>
            <p:nvPr/>
          </p:nvSpPr>
          <p:spPr>
            <a:xfrm>
              <a:off x="1071538" y="142852"/>
              <a:ext cx="7000924" cy="857256"/>
            </a:xfrm>
            <a:prstGeom prst="frame">
              <a:avLst/>
            </a:prstGeom>
            <a:solidFill>
              <a:srgbClr val="00B050"/>
            </a:solidFill>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a:solidFill>
                  <a:schemeClr val="tx1"/>
                </a:solidFill>
                <a:effectLst>
                  <a:glow rad="139700">
                    <a:schemeClr val="accent2">
                      <a:satMod val="175000"/>
                      <a:alpha val="40000"/>
                    </a:schemeClr>
                  </a:glow>
                </a:effectLst>
              </a:endParaRPr>
            </a:p>
          </p:txBody>
        </p:sp>
        <p:sp>
          <p:nvSpPr>
            <p:cNvPr id="9" name="Rectangle 8"/>
            <p:cNvSpPr/>
            <p:nvPr/>
          </p:nvSpPr>
          <p:spPr>
            <a:xfrm>
              <a:off x="1857357" y="285728"/>
              <a:ext cx="6072230" cy="954107"/>
            </a:xfrm>
            <a:prstGeom prst="rect">
              <a:avLst/>
            </a:prstGeom>
          </p:spPr>
          <p:txBody>
            <a:bodyPr wrap="square">
              <a:spAutoFit/>
            </a:bodyPr>
            <a:lstStyle/>
            <a:p>
              <a:r>
                <a:rPr lang="ar-DZ" sz="2800" b="1" dirty="0" smtClean="0">
                  <a:ln w="1905">
                    <a:solidFill>
                      <a:schemeClr val="bg1"/>
                    </a:solidFill>
                  </a:ln>
                  <a:solidFill>
                    <a:srgbClr val="FF0000"/>
                  </a:solidFill>
                  <a:effectLst>
                    <a:outerShdw blurRad="38100" dist="38100" dir="2700000" algn="tl">
                      <a:srgbClr val="000000">
                        <a:alpha val="43137"/>
                      </a:srgbClr>
                    </a:outerShdw>
                  </a:effectLst>
                </a:rPr>
                <a:t>ملخص بحث: تحليل المسلك الالكتروني للزبون </a:t>
              </a:r>
              <a:r>
                <a:rPr lang="ar-DZ" sz="2800" b="1" dirty="0">
                  <a:ln w="1905">
                    <a:solidFill>
                      <a:schemeClr val="bg1"/>
                    </a:solidFill>
                  </a:ln>
                  <a:solidFill>
                    <a:srgbClr val="FF0000"/>
                  </a:solidFill>
                  <a:effectLst>
                    <a:outerShdw blurRad="38100" dist="38100" dir="2700000" algn="tl">
                      <a:srgbClr val="000000">
                        <a:alpha val="43137"/>
                      </a:srgbClr>
                    </a:outerShdw>
                  </a:effectLst>
                </a:rPr>
                <a:t/>
              </a:r>
              <a:br>
                <a:rPr lang="ar-DZ" sz="2800" b="1" dirty="0">
                  <a:ln w="1905">
                    <a:solidFill>
                      <a:schemeClr val="bg1"/>
                    </a:solidFill>
                  </a:ln>
                  <a:solidFill>
                    <a:srgbClr val="FF0000"/>
                  </a:solidFill>
                  <a:effectLst>
                    <a:outerShdw blurRad="38100" dist="38100" dir="2700000" algn="tl">
                      <a:srgbClr val="000000">
                        <a:alpha val="43137"/>
                      </a:srgbClr>
                    </a:outerShdw>
                  </a:effectLst>
                </a:rPr>
              </a:br>
              <a:endParaRPr lang="fr-FR" sz="2800" b="1" dirty="0">
                <a:ln w="1905">
                  <a:solidFill>
                    <a:schemeClr val="bg1"/>
                  </a:solidFill>
                </a:ln>
                <a:solidFill>
                  <a:srgbClr val="FF0000"/>
                </a:solidFill>
                <a:effectLst>
                  <a:outerShdw blurRad="38100" dist="38100" dir="2700000" algn="tl">
                    <a:srgbClr val="000000">
                      <a:alpha val="43137"/>
                    </a:srgbClr>
                  </a:outerShdw>
                </a:effectLst>
              </a:endParaRPr>
            </a:p>
          </p:txBody>
        </p:sp>
      </p:grpSp>
      <p:sp>
        <p:nvSpPr>
          <p:cNvPr id="11" name="Rectangle 10"/>
          <p:cNvSpPr/>
          <p:nvPr/>
        </p:nvSpPr>
        <p:spPr>
          <a:xfrm>
            <a:off x="357158" y="181253"/>
            <a:ext cx="8358246" cy="461665"/>
          </a:xfrm>
          <a:prstGeom prst="rect">
            <a:avLst/>
          </a:prstGeom>
          <a:noFill/>
        </p:spPr>
        <p:txBody>
          <a:bodyPr wrap="square" lIns="91440" tIns="45720" rIns="91440" bIns="45720">
            <a:spAutoFit/>
          </a:bodyPr>
          <a:lstStyle/>
          <a:p>
            <a:pPr algn="ctr"/>
            <a:r>
              <a:rPr lang="ar-DZ" sz="2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جامعة محمد خيضر بسكرة</a:t>
            </a:r>
            <a:endParaRPr lang="fr-FR" sz="24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2" name="Rectangle 11"/>
          <p:cNvSpPr/>
          <p:nvPr/>
        </p:nvSpPr>
        <p:spPr>
          <a:xfrm>
            <a:off x="428596" y="752757"/>
            <a:ext cx="8358246" cy="461665"/>
          </a:xfrm>
          <a:prstGeom prst="rect">
            <a:avLst/>
          </a:prstGeom>
          <a:noFill/>
        </p:spPr>
        <p:txBody>
          <a:bodyPr wrap="square" lIns="91440" tIns="45720" rIns="91440" bIns="45720">
            <a:spAutoFit/>
          </a:bodyPr>
          <a:lstStyle/>
          <a:p>
            <a:pPr algn="ctr"/>
            <a:r>
              <a:rPr lang="ar-DZ" sz="2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كلية العلوم الاقتصادية </a:t>
            </a:r>
            <a:r>
              <a:rPr lang="ar-DZ" sz="24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rPr>
              <a:t>و</a:t>
            </a:r>
            <a:r>
              <a:rPr lang="ar-DZ" sz="2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التجارية </a:t>
            </a:r>
            <a:r>
              <a:rPr lang="ar-DZ" sz="24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rPr>
              <a:t>و</a:t>
            </a:r>
            <a:r>
              <a:rPr lang="ar-DZ" sz="2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علوم التسيير</a:t>
            </a:r>
            <a:endParaRPr lang="fr-FR" sz="24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3" name="Rectangle 12"/>
          <p:cNvSpPr/>
          <p:nvPr/>
        </p:nvSpPr>
        <p:spPr>
          <a:xfrm>
            <a:off x="2214546" y="3857628"/>
            <a:ext cx="4500594" cy="1938992"/>
          </a:xfrm>
          <a:prstGeom prst="rect">
            <a:avLst/>
          </a:prstGeom>
          <a:noFill/>
        </p:spPr>
        <p:txBody>
          <a:bodyPr wrap="square" lIns="91440" tIns="45720" rIns="91440" bIns="45720">
            <a:spAutoFit/>
          </a:bodyPr>
          <a:lstStyle/>
          <a:p>
            <a:pPr algn="ctr"/>
            <a:r>
              <a:rPr lang="ar-DZ" sz="2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من </a:t>
            </a:r>
            <a:r>
              <a:rPr lang="ar-DZ" sz="2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إعداد </a:t>
            </a:r>
            <a:r>
              <a:rPr lang="ar-DZ" sz="2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الطالبات</a:t>
            </a:r>
            <a:r>
              <a:rPr lang="ar-DZ" sz="2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a:t>
            </a:r>
            <a:endParaRPr lang="ar-DZ" sz="2400" dirty="0" smtClean="0">
              <a:ln w="18415" cmpd="sng">
                <a:solidFill>
                  <a:srgbClr val="FFFFFF"/>
                </a:solidFill>
                <a:prstDash val="solid"/>
              </a:ln>
              <a:solidFill>
                <a:srgbClr val="FFFFFF"/>
              </a:solidFill>
              <a:effectLst>
                <a:outerShdw blurRad="63500" dir="3600000" algn="tl" rotWithShape="0">
                  <a:srgbClr val="000000">
                    <a:alpha val="70000"/>
                  </a:srgbClr>
                </a:outerShdw>
              </a:effectLst>
            </a:endParaRPr>
          </a:p>
          <a:p>
            <a:pPr algn="ctr" rtl="1"/>
            <a:r>
              <a:rPr lang="ar-DZ" sz="2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*طيار لينة</a:t>
            </a:r>
          </a:p>
          <a:p>
            <a:pPr algn="ctr" rtl="1"/>
            <a:r>
              <a:rPr lang="ar-DZ" sz="2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a:t>
            </a:r>
            <a:r>
              <a:rPr lang="ar-DZ" sz="2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بولوسة راوية </a:t>
            </a:r>
            <a:endParaRPr lang="ar-DZ" sz="2400" dirty="0" smtClean="0">
              <a:ln w="18415" cmpd="sng">
                <a:solidFill>
                  <a:srgbClr val="FFFFFF"/>
                </a:solidFill>
                <a:prstDash val="solid"/>
              </a:ln>
              <a:solidFill>
                <a:srgbClr val="FFFFFF"/>
              </a:solidFill>
              <a:effectLst>
                <a:outerShdw blurRad="63500" dir="3600000" algn="tl" rotWithShape="0">
                  <a:srgbClr val="000000">
                    <a:alpha val="70000"/>
                  </a:srgbClr>
                </a:outerShdw>
              </a:effectLst>
            </a:endParaRPr>
          </a:p>
          <a:p>
            <a:pPr algn="ctr" rtl="1"/>
            <a:endParaRPr lang="ar-DZ" sz="2400" dirty="0" smtClean="0">
              <a:ln w="18415" cmpd="sng">
                <a:solidFill>
                  <a:srgbClr val="FFFFFF"/>
                </a:solidFill>
                <a:prstDash val="solid"/>
              </a:ln>
              <a:solidFill>
                <a:srgbClr val="FFFFFF"/>
              </a:solidFill>
              <a:effectLst>
                <a:outerShdw blurRad="63500" dir="3600000" algn="tl" rotWithShape="0">
                  <a:srgbClr val="000000">
                    <a:alpha val="70000"/>
                  </a:srgbClr>
                </a:outerShdw>
              </a:effectLst>
            </a:endParaRPr>
          </a:p>
          <a:p>
            <a:pPr algn="ctr"/>
            <a:endParaRPr lang="ar-DZ" sz="2400" dirty="0" smtClean="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pic>
        <p:nvPicPr>
          <p:cNvPr id="17" name="Picture 3" descr="C:\Users\Pc\Desktop\présentation\3.jpg"/>
          <p:cNvPicPr>
            <a:picLocks noChangeAspect="1" noChangeArrowheads="1"/>
          </p:cNvPicPr>
          <p:nvPr/>
        </p:nvPicPr>
        <p:blipFill>
          <a:blip r:embed="rId3" cstate="print">
            <a:lum bright="-30000" contrast="10000"/>
          </a:blip>
          <a:srcRect/>
          <a:stretch>
            <a:fillRect/>
          </a:stretch>
        </p:blipFill>
        <p:spPr bwMode="auto">
          <a:xfrm>
            <a:off x="-142908" y="-71462"/>
            <a:ext cx="1571636" cy="1569513"/>
          </a:xfrm>
          <a:prstGeom prst="ellipse">
            <a:avLst/>
          </a:prstGeom>
          <a:ln>
            <a:noFill/>
          </a:ln>
          <a:effectLst>
            <a:softEdge rad="317500"/>
          </a:effectLst>
        </p:spPr>
      </p:pic>
      <p:pic>
        <p:nvPicPr>
          <p:cNvPr id="18" name="Picture 4" descr="C:\Users\Pc\Desktop\présentation\1.jpg"/>
          <p:cNvPicPr>
            <a:picLocks noChangeAspect="1" noChangeArrowheads="1"/>
          </p:cNvPicPr>
          <p:nvPr/>
        </p:nvPicPr>
        <p:blipFill>
          <a:blip r:embed="rId4" cstate="print">
            <a:lum bright="-30000" contrast="10000"/>
          </a:blip>
          <a:srcRect/>
          <a:stretch>
            <a:fillRect/>
          </a:stretch>
        </p:blipFill>
        <p:spPr bwMode="auto">
          <a:xfrm>
            <a:off x="7572396" y="5404050"/>
            <a:ext cx="1571636" cy="1525412"/>
          </a:xfrm>
          <a:prstGeom prst="ellipse">
            <a:avLst/>
          </a:prstGeom>
          <a:ln>
            <a:noFill/>
          </a:ln>
          <a:effectLst>
            <a:softEdge rad="317500"/>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11"/>
                                        </p:tgtEl>
                                        <p:attrNameLst>
                                          <p:attrName>ppt_y</p:attrName>
                                        </p:attrNameLst>
                                      </p:cBhvr>
                                      <p:tavLst>
                                        <p:tav tm="0">
                                          <p:val>
                                            <p:strVal val="#ppt_y"/>
                                          </p:val>
                                        </p:tav>
                                        <p:tav tm="100000">
                                          <p:val>
                                            <p:strVal val="#ppt_y"/>
                                          </p:val>
                                        </p:tav>
                                      </p:tavLst>
                                    </p:anim>
                                    <p:anim calcmode="lin" valueType="num">
                                      <p:cBhvr>
                                        <p:cTn id="9" dur="500" fill="hold"/>
                                        <p:tgtEl>
                                          <p:spTgt spid="11"/>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11"/>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11"/>
                                        </p:tgtEl>
                                      </p:cBhvr>
                                    </p:animEffect>
                                  </p:childTnLst>
                                </p:cTn>
                              </p:par>
                            </p:childTnLst>
                          </p:cTn>
                        </p:par>
                        <p:par>
                          <p:cTn id="12" fill="hold">
                            <p:stCondLst>
                              <p:cond delay="1350"/>
                            </p:stCondLst>
                            <p:childTnLst>
                              <p:par>
                                <p:cTn id="13" presetID="41" presetClass="entr" presetSubtype="0" fill="hold" grpId="0" nodeType="afterEffect">
                                  <p:stCondLst>
                                    <p:cond delay="0"/>
                                  </p:stCondLst>
                                  <p:iterate type="lt">
                                    <p:tmPct val="10000"/>
                                  </p:iterate>
                                  <p:childTnLst>
                                    <p:set>
                                      <p:cBhvr>
                                        <p:cTn id="14" dur="1" fill="hold">
                                          <p:stCondLst>
                                            <p:cond delay="0"/>
                                          </p:stCondLst>
                                        </p:cTn>
                                        <p:tgtEl>
                                          <p:spTgt spid="12"/>
                                        </p:tgtEl>
                                        <p:attrNameLst>
                                          <p:attrName>style.visibility</p:attrName>
                                        </p:attrNameLst>
                                      </p:cBhvr>
                                      <p:to>
                                        <p:strVal val="visible"/>
                                      </p:to>
                                    </p:set>
                                    <p:anim calcmode="lin" valueType="num">
                                      <p:cBhvr>
                                        <p:cTn id="15" dur="500" fill="hold"/>
                                        <p:tgtEl>
                                          <p:spTgt spid="12"/>
                                        </p:tgtEl>
                                        <p:attrNameLst>
                                          <p:attrName>ppt_x</p:attrName>
                                        </p:attrNameLst>
                                      </p:cBhvr>
                                      <p:tavLst>
                                        <p:tav tm="0">
                                          <p:val>
                                            <p:strVal val="#ppt_x"/>
                                          </p:val>
                                        </p:tav>
                                        <p:tav tm="50000">
                                          <p:val>
                                            <p:strVal val="#ppt_x+.1"/>
                                          </p:val>
                                        </p:tav>
                                        <p:tav tm="100000">
                                          <p:val>
                                            <p:strVal val="#ppt_x"/>
                                          </p:val>
                                        </p:tav>
                                      </p:tavLst>
                                    </p:anim>
                                    <p:anim calcmode="lin" valueType="num">
                                      <p:cBhvr>
                                        <p:cTn id="16" dur="500" fill="hold"/>
                                        <p:tgtEl>
                                          <p:spTgt spid="12"/>
                                        </p:tgtEl>
                                        <p:attrNameLst>
                                          <p:attrName>ppt_y</p:attrName>
                                        </p:attrNameLst>
                                      </p:cBhvr>
                                      <p:tavLst>
                                        <p:tav tm="0">
                                          <p:val>
                                            <p:strVal val="#ppt_y"/>
                                          </p:val>
                                        </p:tav>
                                        <p:tav tm="100000">
                                          <p:val>
                                            <p:strVal val="#ppt_y"/>
                                          </p:val>
                                        </p:tav>
                                      </p:tavLst>
                                    </p:anim>
                                    <p:anim calcmode="lin" valueType="num">
                                      <p:cBhvr>
                                        <p:cTn id="17" dur="500" fill="hold"/>
                                        <p:tgtEl>
                                          <p:spTgt spid="12"/>
                                        </p:tgtEl>
                                        <p:attrNameLst>
                                          <p:attrName>ppt_h</p:attrName>
                                        </p:attrNameLst>
                                      </p:cBhvr>
                                      <p:tavLst>
                                        <p:tav tm="0">
                                          <p:val>
                                            <p:strVal val="#ppt_h/10"/>
                                          </p:val>
                                        </p:tav>
                                        <p:tav tm="50000">
                                          <p:val>
                                            <p:strVal val="#ppt_h+.01"/>
                                          </p:val>
                                        </p:tav>
                                        <p:tav tm="100000">
                                          <p:val>
                                            <p:strVal val="#ppt_h"/>
                                          </p:val>
                                        </p:tav>
                                      </p:tavLst>
                                    </p:anim>
                                    <p:anim calcmode="lin" valueType="num">
                                      <p:cBhvr>
                                        <p:cTn id="18" dur="500" fill="hold"/>
                                        <p:tgtEl>
                                          <p:spTgt spid="12"/>
                                        </p:tgtEl>
                                        <p:attrNameLst>
                                          <p:attrName>ppt_w</p:attrName>
                                        </p:attrNameLst>
                                      </p:cBhvr>
                                      <p:tavLst>
                                        <p:tav tm="0">
                                          <p:val>
                                            <p:strVal val="#ppt_w/10"/>
                                          </p:val>
                                        </p:tav>
                                        <p:tav tm="50000">
                                          <p:val>
                                            <p:strVal val="#ppt_w+.01"/>
                                          </p:val>
                                        </p:tav>
                                        <p:tav tm="100000">
                                          <p:val>
                                            <p:strVal val="#ppt_w"/>
                                          </p:val>
                                        </p:tav>
                                      </p:tavLst>
                                    </p:anim>
                                    <p:animEffect transition="in" filter="fade">
                                      <p:cBhvr>
                                        <p:cTn id="19" dur="500" tmFilter="0,0; .5, 1; 1, 1"/>
                                        <p:tgtEl>
                                          <p:spTgt spid="12"/>
                                        </p:tgtEl>
                                      </p:cBhvr>
                                    </p:animEffect>
                                  </p:childTnLst>
                                </p:cTn>
                              </p:par>
                            </p:childTnLst>
                          </p:cTn>
                        </p:par>
                        <p:par>
                          <p:cTn id="20" fill="hold">
                            <p:stCondLst>
                              <p:cond delay="3850"/>
                            </p:stCondLst>
                            <p:childTnLst>
                              <p:par>
                                <p:cTn id="21" presetID="42" presetClass="entr" presetSubtype="0" fill="hold" nodeType="after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fade">
                                      <p:cBhvr>
                                        <p:cTn id="23" dur="1000"/>
                                        <p:tgtEl>
                                          <p:spTgt spid="10"/>
                                        </p:tgtEl>
                                      </p:cBhvr>
                                    </p:animEffect>
                                    <p:anim calcmode="lin" valueType="num">
                                      <p:cBhvr>
                                        <p:cTn id="24" dur="1000" fill="hold"/>
                                        <p:tgtEl>
                                          <p:spTgt spid="10"/>
                                        </p:tgtEl>
                                        <p:attrNameLst>
                                          <p:attrName>ppt_x</p:attrName>
                                        </p:attrNameLst>
                                      </p:cBhvr>
                                      <p:tavLst>
                                        <p:tav tm="0">
                                          <p:val>
                                            <p:strVal val="#ppt_x"/>
                                          </p:val>
                                        </p:tav>
                                        <p:tav tm="100000">
                                          <p:val>
                                            <p:strVal val="#ppt_x"/>
                                          </p:val>
                                        </p:tav>
                                      </p:tavLst>
                                    </p:anim>
                                    <p:anim calcmode="lin" valueType="num">
                                      <p:cBhvr>
                                        <p:cTn id="25" dur="1000" fill="hold"/>
                                        <p:tgtEl>
                                          <p:spTgt spid="10"/>
                                        </p:tgtEl>
                                        <p:attrNameLst>
                                          <p:attrName>ppt_y</p:attrName>
                                        </p:attrNameLst>
                                      </p:cBhvr>
                                      <p:tavLst>
                                        <p:tav tm="0">
                                          <p:val>
                                            <p:strVal val="#ppt_y+.1"/>
                                          </p:val>
                                        </p:tav>
                                        <p:tav tm="100000">
                                          <p:val>
                                            <p:strVal val="#ppt_y"/>
                                          </p:val>
                                        </p:tav>
                                      </p:tavLst>
                                    </p:anim>
                                  </p:childTnLst>
                                </p:cTn>
                              </p:par>
                            </p:childTnLst>
                          </p:cTn>
                        </p:par>
                        <p:par>
                          <p:cTn id="26" fill="hold">
                            <p:stCondLst>
                              <p:cond delay="4850"/>
                            </p:stCondLst>
                            <p:childTnLst>
                              <p:par>
                                <p:cTn id="27" presetID="41" presetClass="entr" presetSubtype="0" fill="hold" grpId="0" nodeType="afterEffect">
                                  <p:stCondLst>
                                    <p:cond delay="0"/>
                                  </p:stCondLst>
                                  <p:iterate type="lt">
                                    <p:tmPct val="10000"/>
                                  </p:iterate>
                                  <p:childTnLst>
                                    <p:set>
                                      <p:cBhvr>
                                        <p:cTn id="28" dur="1" fill="hold">
                                          <p:stCondLst>
                                            <p:cond delay="0"/>
                                          </p:stCondLst>
                                        </p:cTn>
                                        <p:tgtEl>
                                          <p:spTgt spid="13"/>
                                        </p:tgtEl>
                                        <p:attrNameLst>
                                          <p:attrName>style.visibility</p:attrName>
                                        </p:attrNameLst>
                                      </p:cBhvr>
                                      <p:to>
                                        <p:strVal val="visible"/>
                                      </p:to>
                                    </p:set>
                                    <p:anim calcmode="lin" valueType="num">
                                      <p:cBhvr>
                                        <p:cTn id="29" dur="500" fill="hold"/>
                                        <p:tgtEl>
                                          <p:spTgt spid="13"/>
                                        </p:tgtEl>
                                        <p:attrNameLst>
                                          <p:attrName>ppt_x</p:attrName>
                                        </p:attrNameLst>
                                      </p:cBhvr>
                                      <p:tavLst>
                                        <p:tav tm="0">
                                          <p:val>
                                            <p:strVal val="#ppt_x"/>
                                          </p:val>
                                        </p:tav>
                                        <p:tav tm="50000">
                                          <p:val>
                                            <p:strVal val="#ppt_x+.1"/>
                                          </p:val>
                                        </p:tav>
                                        <p:tav tm="100000">
                                          <p:val>
                                            <p:strVal val="#ppt_x"/>
                                          </p:val>
                                        </p:tav>
                                      </p:tavLst>
                                    </p:anim>
                                    <p:anim calcmode="lin" valueType="num">
                                      <p:cBhvr>
                                        <p:cTn id="30" dur="500" fill="hold"/>
                                        <p:tgtEl>
                                          <p:spTgt spid="13"/>
                                        </p:tgtEl>
                                        <p:attrNameLst>
                                          <p:attrName>ppt_y</p:attrName>
                                        </p:attrNameLst>
                                      </p:cBhvr>
                                      <p:tavLst>
                                        <p:tav tm="0">
                                          <p:val>
                                            <p:strVal val="#ppt_y"/>
                                          </p:val>
                                        </p:tav>
                                        <p:tav tm="100000">
                                          <p:val>
                                            <p:strVal val="#ppt_y"/>
                                          </p:val>
                                        </p:tav>
                                      </p:tavLst>
                                    </p:anim>
                                    <p:anim calcmode="lin" valueType="num">
                                      <p:cBhvr>
                                        <p:cTn id="31" dur="500" fill="hold"/>
                                        <p:tgtEl>
                                          <p:spTgt spid="13"/>
                                        </p:tgtEl>
                                        <p:attrNameLst>
                                          <p:attrName>ppt_h</p:attrName>
                                        </p:attrNameLst>
                                      </p:cBhvr>
                                      <p:tavLst>
                                        <p:tav tm="0">
                                          <p:val>
                                            <p:strVal val="#ppt_h/10"/>
                                          </p:val>
                                        </p:tav>
                                        <p:tav tm="50000">
                                          <p:val>
                                            <p:strVal val="#ppt_h+.01"/>
                                          </p:val>
                                        </p:tav>
                                        <p:tav tm="100000">
                                          <p:val>
                                            <p:strVal val="#ppt_h"/>
                                          </p:val>
                                        </p:tav>
                                      </p:tavLst>
                                    </p:anim>
                                    <p:anim calcmode="lin" valueType="num">
                                      <p:cBhvr>
                                        <p:cTn id="32" dur="500" fill="hold"/>
                                        <p:tgtEl>
                                          <p:spTgt spid="13"/>
                                        </p:tgtEl>
                                        <p:attrNameLst>
                                          <p:attrName>ppt_w</p:attrName>
                                        </p:attrNameLst>
                                      </p:cBhvr>
                                      <p:tavLst>
                                        <p:tav tm="0">
                                          <p:val>
                                            <p:strVal val="#ppt_w/10"/>
                                          </p:val>
                                        </p:tav>
                                        <p:tav tm="50000">
                                          <p:val>
                                            <p:strVal val="#ppt_w+.01"/>
                                          </p:val>
                                        </p:tav>
                                        <p:tav tm="100000">
                                          <p:val>
                                            <p:strVal val="#ppt_w"/>
                                          </p:val>
                                        </p:tav>
                                      </p:tavLst>
                                    </p:anim>
                                    <p:animEffect transition="in" filter="fade">
                                      <p:cBhvr>
                                        <p:cTn id="33" dur="500" tmFilter="0,0; .5, 1; 1, 1"/>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Pc\Desktop\présentation\5.jpg"/>
          <p:cNvPicPr>
            <a:picLocks noChangeAspect="1" noChangeArrowheads="1"/>
          </p:cNvPicPr>
          <p:nvPr/>
        </p:nvPicPr>
        <p:blipFill>
          <a:blip r:embed="rId2">
            <a:lum bright="-80000" contrast="-86000"/>
          </a:blip>
          <a:srcRect/>
          <a:stretch>
            <a:fillRect/>
          </a:stretch>
        </p:blipFill>
        <p:spPr bwMode="auto">
          <a:xfrm>
            <a:off x="0" y="0"/>
            <a:ext cx="9144000" cy="6858000"/>
          </a:xfrm>
          <a:prstGeom prst="rect">
            <a:avLst/>
          </a:prstGeom>
          <a:solidFill>
            <a:schemeClr val="accent1">
              <a:alpha val="76000"/>
            </a:schemeClr>
          </a:solidFill>
        </p:spPr>
      </p:pic>
      <p:pic>
        <p:nvPicPr>
          <p:cNvPr id="16" name="Picture 3" descr="C:\Users\Pc\Desktop\présentation\3.jpg"/>
          <p:cNvPicPr>
            <a:picLocks noChangeAspect="1" noChangeArrowheads="1"/>
          </p:cNvPicPr>
          <p:nvPr/>
        </p:nvPicPr>
        <p:blipFill>
          <a:blip r:embed="rId3" cstate="print">
            <a:lum bright="-30000" contrast="10000"/>
          </a:blip>
          <a:srcRect/>
          <a:stretch>
            <a:fillRect/>
          </a:stretch>
        </p:blipFill>
        <p:spPr bwMode="auto">
          <a:xfrm>
            <a:off x="-71470" y="-24"/>
            <a:ext cx="1571636" cy="1569513"/>
          </a:xfrm>
          <a:prstGeom prst="ellipse">
            <a:avLst/>
          </a:prstGeom>
          <a:ln>
            <a:noFill/>
          </a:ln>
          <a:effectLst>
            <a:softEdge rad="317500"/>
          </a:effectLst>
        </p:spPr>
      </p:pic>
      <p:pic>
        <p:nvPicPr>
          <p:cNvPr id="19" name="Picture 4" descr="C:\Users\Pc\Desktop\présentation\1.jpg"/>
          <p:cNvPicPr>
            <a:picLocks noChangeAspect="1" noChangeArrowheads="1"/>
          </p:cNvPicPr>
          <p:nvPr/>
        </p:nvPicPr>
        <p:blipFill>
          <a:blip r:embed="rId4">
            <a:lum bright="-30000" contrast="10000"/>
          </a:blip>
          <a:srcRect/>
          <a:stretch>
            <a:fillRect/>
          </a:stretch>
        </p:blipFill>
        <p:spPr bwMode="auto">
          <a:xfrm>
            <a:off x="7358082" y="5057366"/>
            <a:ext cx="1928826" cy="1872096"/>
          </a:xfrm>
          <a:prstGeom prst="ellipse">
            <a:avLst/>
          </a:prstGeom>
          <a:ln>
            <a:noFill/>
          </a:ln>
          <a:effectLst>
            <a:softEdge rad="317500"/>
          </a:effectLst>
        </p:spPr>
      </p:pic>
      <p:sp>
        <p:nvSpPr>
          <p:cNvPr id="18" name="Rectangle 17"/>
          <p:cNvSpPr/>
          <p:nvPr/>
        </p:nvSpPr>
        <p:spPr>
          <a:xfrm>
            <a:off x="7841911" y="428604"/>
            <a:ext cx="1048839" cy="734020"/>
          </a:xfrm>
          <a:prstGeom prst="can">
            <a:avLst/>
          </a:prstGeom>
          <a:noFill/>
        </p:spPr>
        <p:txBody>
          <a:bodyPr wrap="square" lIns="91440" tIns="45720" rIns="91440" bIns="45720">
            <a:spAutoFit/>
          </a:bodyPr>
          <a:lstStyle/>
          <a:p>
            <a:pPr algn="ctr" rtl="1"/>
            <a:endParaRPr lang="fr-FR" sz="2400" b="1" dirty="0"/>
          </a:p>
        </p:txBody>
      </p:sp>
      <p:sp>
        <p:nvSpPr>
          <p:cNvPr id="10" name="Rectangle 17"/>
          <p:cNvSpPr/>
          <p:nvPr/>
        </p:nvSpPr>
        <p:spPr>
          <a:xfrm>
            <a:off x="7858147" y="3071810"/>
            <a:ext cx="1048839" cy="734020"/>
          </a:xfrm>
          <a:prstGeom prst="can">
            <a:avLst/>
          </a:prstGeom>
          <a:noFill/>
        </p:spPr>
        <p:txBody>
          <a:bodyPr wrap="square" lIns="91440" tIns="45720" rIns="91440" bIns="45720">
            <a:spAutoFit/>
          </a:bodyPr>
          <a:lstStyle/>
          <a:p>
            <a:pPr algn="ctr" rtl="1"/>
            <a:endParaRPr lang="fr-FR" sz="2400"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Pc\Desktop\présentation\5.jpg"/>
          <p:cNvPicPr>
            <a:picLocks noChangeAspect="1" noChangeArrowheads="1"/>
          </p:cNvPicPr>
          <p:nvPr/>
        </p:nvPicPr>
        <p:blipFill>
          <a:blip r:embed="rId2">
            <a:lum bright="-80000" contrast="-86000"/>
          </a:blip>
          <a:srcRect/>
          <a:stretch>
            <a:fillRect/>
          </a:stretch>
        </p:blipFill>
        <p:spPr bwMode="auto">
          <a:xfrm>
            <a:off x="0" y="-24"/>
            <a:ext cx="9144000" cy="6858000"/>
          </a:xfrm>
          <a:prstGeom prst="rect">
            <a:avLst/>
          </a:prstGeom>
          <a:solidFill>
            <a:schemeClr val="accent1">
              <a:alpha val="76000"/>
            </a:schemeClr>
          </a:solidFill>
        </p:spPr>
      </p:pic>
      <p:pic>
        <p:nvPicPr>
          <p:cNvPr id="2051" name="Picture 3" descr="C:\Users\Pc\Desktop\présentation\3.jpg"/>
          <p:cNvPicPr>
            <a:picLocks noChangeAspect="1" noChangeArrowheads="1"/>
          </p:cNvPicPr>
          <p:nvPr/>
        </p:nvPicPr>
        <p:blipFill>
          <a:blip r:embed="rId3" cstate="print">
            <a:lum bright="-30000" contrast="10000"/>
          </a:blip>
          <a:srcRect/>
          <a:stretch>
            <a:fillRect/>
          </a:stretch>
        </p:blipFill>
        <p:spPr bwMode="auto">
          <a:xfrm>
            <a:off x="214282" y="428604"/>
            <a:ext cx="1571636" cy="1569513"/>
          </a:xfrm>
          <a:prstGeom prst="ellipse">
            <a:avLst/>
          </a:prstGeom>
          <a:ln>
            <a:noFill/>
          </a:ln>
          <a:effectLst>
            <a:softEdge rad="317500"/>
          </a:effectLst>
        </p:spPr>
      </p:pic>
      <p:pic>
        <p:nvPicPr>
          <p:cNvPr id="2052" name="Picture 4" descr="C:\Users\Pc\Desktop\présentation\1.jpg"/>
          <p:cNvPicPr>
            <a:picLocks noChangeAspect="1" noChangeArrowheads="1"/>
          </p:cNvPicPr>
          <p:nvPr/>
        </p:nvPicPr>
        <p:blipFill>
          <a:blip r:embed="rId4">
            <a:lum bright="-30000" contrast="10000"/>
          </a:blip>
          <a:srcRect/>
          <a:stretch>
            <a:fillRect/>
          </a:stretch>
        </p:blipFill>
        <p:spPr bwMode="auto">
          <a:xfrm>
            <a:off x="7215206" y="5000636"/>
            <a:ext cx="1928826" cy="1872096"/>
          </a:xfrm>
          <a:prstGeom prst="ellipse">
            <a:avLst/>
          </a:prstGeom>
          <a:ln>
            <a:noFill/>
          </a:ln>
          <a:effectLst>
            <a:softEdge rad="317500"/>
          </a:effectLst>
        </p:spPr>
      </p:pic>
      <p:sp>
        <p:nvSpPr>
          <p:cNvPr id="10" name="Rectangle à coins arrondis 9"/>
          <p:cNvSpPr/>
          <p:nvPr/>
        </p:nvSpPr>
        <p:spPr>
          <a:xfrm>
            <a:off x="1857356" y="642918"/>
            <a:ext cx="4857784" cy="785818"/>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ar-DZ" sz="2800" dirty="0" smtClean="0"/>
              <a:t>تعريف المستهلك الالكتروني</a:t>
            </a:r>
            <a:endParaRPr lang="fr-FR" sz="2800" dirty="0"/>
          </a:p>
        </p:txBody>
      </p:sp>
      <p:sp>
        <p:nvSpPr>
          <p:cNvPr id="19" name="ZoneTexte 18"/>
          <p:cNvSpPr txBox="1"/>
          <p:nvPr/>
        </p:nvSpPr>
        <p:spPr>
          <a:xfrm>
            <a:off x="714348" y="2143116"/>
            <a:ext cx="8215370" cy="3693319"/>
          </a:xfrm>
          <a:prstGeom prst="rect">
            <a:avLst/>
          </a:prstGeom>
          <a:noFill/>
        </p:spPr>
        <p:txBody>
          <a:bodyPr wrap="square" rtlCol="0">
            <a:spAutoFit/>
          </a:bodyPr>
          <a:lstStyle/>
          <a:p>
            <a:r>
              <a:rPr lang="ar-DZ" sz="3600" dirty="0" smtClean="0">
                <a:solidFill>
                  <a:srgbClr val="0070C0"/>
                </a:solidFill>
              </a:rPr>
              <a:t>المستهلك </a:t>
            </a:r>
            <a:r>
              <a:rPr lang="ar-DZ" sz="3600" dirty="0" smtClean="0">
                <a:solidFill>
                  <a:srgbClr val="0070C0"/>
                </a:solidFill>
              </a:rPr>
              <a:t>(المشتري) الالكتروني هو الذي يمارس عمليات الشراء عبر </a:t>
            </a:r>
            <a:r>
              <a:rPr lang="ar-DZ" sz="3600" dirty="0" smtClean="0">
                <a:solidFill>
                  <a:srgbClr val="0070C0"/>
                </a:solidFill>
              </a:rPr>
              <a:t>الانترانت </a:t>
            </a:r>
            <a:r>
              <a:rPr lang="ar-DZ" sz="3600" dirty="0" smtClean="0">
                <a:solidFill>
                  <a:srgbClr val="0070C0"/>
                </a:solidFill>
              </a:rPr>
              <a:t>و يتميز على المستهلك العادي بمستوى التوقعات العالي للخدمات التي ينتظرها فهو يتوقع </a:t>
            </a:r>
            <a:r>
              <a:rPr lang="ar-DZ" sz="3600" dirty="0" smtClean="0">
                <a:solidFill>
                  <a:srgbClr val="0070C0"/>
                </a:solidFill>
              </a:rPr>
              <a:t>أسعارا </a:t>
            </a:r>
            <a:r>
              <a:rPr lang="ar-DZ" sz="3600" dirty="0" smtClean="0">
                <a:solidFill>
                  <a:srgbClr val="0070C0"/>
                </a:solidFill>
              </a:rPr>
              <a:t>اقل </a:t>
            </a:r>
            <a:r>
              <a:rPr lang="ar-DZ" sz="3600" dirty="0" smtClean="0">
                <a:solidFill>
                  <a:srgbClr val="0070C0"/>
                </a:solidFill>
              </a:rPr>
              <a:t>و</a:t>
            </a:r>
            <a:r>
              <a:rPr lang="ar-DZ" sz="3600" dirty="0" smtClean="0">
                <a:solidFill>
                  <a:srgbClr val="0070C0"/>
                </a:solidFill>
              </a:rPr>
              <a:t> سرعة تسليم اكبر ومعلومات كافية </a:t>
            </a:r>
            <a:r>
              <a:rPr lang="ar-DZ" sz="3600" dirty="0" smtClean="0">
                <a:solidFill>
                  <a:srgbClr val="0070C0"/>
                </a:solidFill>
              </a:rPr>
              <a:t>و</a:t>
            </a:r>
            <a:r>
              <a:rPr lang="ar-DZ" sz="3600" dirty="0" smtClean="0">
                <a:solidFill>
                  <a:srgbClr val="0070C0"/>
                </a:solidFill>
              </a:rPr>
              <a:t> شاملة حول المنتج كما يشترط  تامين وسائل الدفع الالكترونية من القرصنة </a:t>
            </a:r>
            <a:r>
              <a:rPr lang="ar-DZ" sz="3600" dirty="0" smtClean="0">
                <a:solidFill>
                  <a:srgbClr val="0070C0"/>
                </a:solidFill>
              </a:rPr>
              <a:t>و</a:t>
            </a:r>
            <a:r>
              <a:rPr lang="ar-DZ" sz="3600" dirty="0" smtClean="0">
                <a:solidFill>
                  <a:srgbClr val="0070C0"/>
                </a:solidFill>
              </a:rPr>
              <a:t> السرقات .</a:t>
            </a:r>
            <a:endParaRPr lang="fr-FR" sz="3600" dirty="0" smtClean="0">
              <a:solidFill>
                <a:srgbClr val="0070C0"/>
              </a:solidFill>
            </a:endParaRPr>
          </a:p>
          <a:p>
            <a:endParaRPr lang="fr-FR" dirty="0">
              <a:solidFill>
                <a:srgbClr val="0070C0"/>
              </a:solidFill>
            </a:endParaRPr>
          </a:p>
        </p:txBody>
      </p:sp>
      <p:sp>
        <p:nvSpPr>
          <p:cNvPr id="6149" name="Rectangle 5"/>
          <p:cNvSpPr>
            <a:spLocks noChangeArrowheads="1"/>
          </p:cNvSpPr>
          <p:nvPr/>
        </p:nvSpPr>
        <p:spPr bwMode="auto">
          <a:xfrm>
            <a:off x="3929058" y="0"/>
            <a:ext cx="5214942"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1100" b="0" i="0" u="none" strike="noStrike" cap="none" normalizeH="0" baseline="0" dirty="0" smtClean="0">
                <a:ln>
                  <a:noFill/>
                </a:ln>
                <a:solidFill>
                  <a:schemeClr val="tx1"/>
                </a:solidFill>
                <a:effectLst/>
                <a:latin typeface="Calibri" pitchFamily="34" charset="0"/>
                <a:ea typeface="Calibri" pitchFamily="34" charset="0"/>
                <a:cs typeface="Arial" pitchFamily="34" charset="0"/>
              </a:rPr>
              <a:t>هو الذي</a:t>
            </a:r>
            <a:endParaRPr kumimoji="0" lang="ar-DZ"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Pc\Desktop\présentation\5.jpg"/>
          <p:cNvPicPr>
            <a:picLocks noChangeAspect="1" noChangeArrowheads="1"/>
          </p:cNvPicPr>
          <p:nvPr/>
        </p:nvPicPr>
        <p:blipFill>
          <a:blip r:embed="rId2">
            <a:lum bright="-80000" contrast="-86000"/>
          </a:blip>
          <a:srcRect/>
          <a:stretch>
            <a:fillRect/>
          </a:stretch>
        </p:blipFill>
        <p:spPr bwMode="auto">
          <a:xfrm>
            <a:off x="0" y="-24"/>
            <a:ext cx="9144000" cy="6858000"/>
          </a:xfrm>
          <a:prstGeom prst="rect">
            <a:avLst/>
          </a:prstGeom>
          <a:solidFill>
            <a:schemeClr val="accent1">
              <a:alpha val="76000"/>
            </a:schemeClr>
          </a:solidFill>
        </p:spPr>
      </p:pic>
      <p:sp>
        <p:nvSpPr>
          <p:cNvPr id="18" name="Rectangle 17"/>
          <p:cNvSpPr/>
          <p:nvPr/>
        </p:nvSpPr>
        <p:spPr>
          <a:xfrm>
            <a:off x="7841911" y="2688917"/>
            <a:ext cx="1048839" cy="734020"/>
          </a:xfrm>
          <a:prstGeom prst="can">
            <a:avLst/>
          </a:prstGeom>
          <a:noFill/>
        </p:spPr>
        <p:txBody>
          <a:bodyPr wrap="square" lIns="91440" tIns="45720" rIns="91440" bIns="45720">
            <a:spAutoFit/>
          </a:bodyPr>
          <a:lstStyle/>
          <a:p>
            <a:pPr algn="ctr" rtl="1"/>
            <a:endParaRPr lang="fr-FR" sz="2400" b="1" dirty="0">
              <a:effectLst>
                <a:outerShdw blurRad="38100" dist="38100" dir="2700000" algn="tl">
                  <a:srgbClr val="000000">
                    <a:alpha val="43137"/>
                  </a:srgbClr>
                </a:outerShdw>
              </a:effectLst>
            </a:endParaRPr>
          </a:p>
        </p:txBody>
      </p:sp>
      <p:pic>
        <p:nvPicPr>
          <p:cNvPr id="7" name="Picture 3" descr="C:\Users\Pc\Desktop\présentation\3.jpg"/>
          <p:cNvPicPr>
            <a:picLocks noChangeAspect="1" noChangeArrowheads="1"/>
          </p:cNvPicPr>
          <p:nvPr/>
        </p:nvPicPr>
        <p:blipFill>
          <a:blip r:embed="rId3" cstate="print">
            <a:lum bright="-30000" contrast="10000"/>
          </a:blip>
          <a:srcRect/>
          <a:stretch>
            <a:fillRect/>
          </a:stretch>
        </p:blipFill>
        <p:spPr bwMode="auto">
          <a:xfrm>
            <a:off x="-71470" y="-24"/>
            <a:ext cx="1571636" cy="1569513"/>
          </a:xfrm>
          <a:prstGeom prst="ellipse">
            <a:avLst/>
          </a:prstGeom>
          <a:ln>
            <a:noFill/>
          </a:ln>
          <a:effectLst>
            <a:softEdge rad="317500"/>
          </a:effectLst>
        </p:spPr>
      </p:pic>
      <p:sp>
        <p:nvSpPr>
          <p:cNvPr id="14" name="Rectangle à coins arrondis 13"/>
          <p:cNvSpPr/>
          <p:nvPr/>
        </p:nvSpPr>
        <p:spPr>
          <a:xfrm>
            <a:off x="1785918" y="500042"/>
            <a:ext cx="5429288" cy="78581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dirty="0" smtClean="0">
                <a:solidFill>
                  <a:schemeClr val="bg1"/>
                </a:solidFill>
              </a:rPr>
              <a:t>خصائص المستهلك الالكتروني</a:t>
            </a:r>
            <a:endParaRPr lang="fr-FR" sz="3200" dirty="0">
              <a:solidFill>
                <a:schemeClr val="bg1"/>
              </a:solidFill>
            </a:endParaRPr>
          </a:p>
        </p:txBody>
      </p:sp>
      <p:sp>
        <p:nvSpPr>
          <p:cNvPr id="16" name="ZoneTexte 15"/>
          <p:cNvSpPr txBox="1"/>
          <p:nvPr/>
        </p:nvSpPr>
        <p:spPr>
          <a:xfrm>
            <a:off x="642910" y="1928802"/>
            <a:ext cx="7786742" cy="4062651"/>
          </a:xfrm>
          <a:prstGeom prst="rect">
            <a:avLst/>
          </a:prstGeom>
          <a:noFill/>
        </p:spPr>
        <p:txBody>
          <a:bodyPr wrap="square" rtlCol="0">
            <a:spAutoFit/>
          </a:bodyPr>
          <a:lstStyle/>
          <a:p>
            <a:pPr marL="342900" indent="-342900" algn="r" rtl="1">
              <a:buFont typeface="+mj-lt"/>
              <a:buAutoNum type="arabicPeriod"/>
            </a:pPr>
            <a:r>
              <a:rPr lang="ar-DZ" sz="2400" dirty="0" smtClean="0">
                <a:solidFill>
                  <a:schemeClr val="bg1"/>
                </a:solidFill>
              </a:rPr>
              <a:t>تتجدد حاجات </a:t>
            </a:r>
            <a:r>
              <a:rPr lang="ar-DZ" sz="2400" dirty="0" err="1" smtClean="0">
                <a:solidFill>
                  <a:schemeClr val="bg1"/>
                </a:solidFill>
              </a:rPr>
              <a:t>و</a:t>
            </a:r>
            <a:r>
              <a:rPr lang="ar-DZ" sz="2400" dirty="0" smtClean="0">
                <a:solidFill>
                  <a:schemeClr val="bg1"/>
                </a:solidFill>
              </a:rPr>
              <a:t> رغبات المستهلك الالكتروني بسرعة </a:t>
            </a:r>
            <a:r>
              <a:rPr lang="ar-DZ" sz="2400" dirty="0" smtClean="0">
                <a:solidFill>
                  <a:schemeClr val="bg1"/>
                </a:solidFill>
              </a:rPr>
              <a:t>و</a:t>
            </a:r>
            <a:r>
              <a:rPr lang="ar-DZ" sz="2400" dirty="0" smtClean="0">
                <a:solidFill>
                  <a:schemeClr val="bg1"/>
                </a:solidFill>
              </a:rPr>
              <a:t> ذلك نظرا للتحديث المستمر الذي تقترحه الشركات </a:t>
            </a:r>
            <a:r>
              <a:rPr lang="ar-DZ" sz="2400" dirty="0" err="1" smtClean="0">
                <a:solidFill>
                  <a:schemeClr val="bg1"/>
                </a:solidFill>
              </a:rPr>
              <a:t>و</a:t>
            </a:r>
            <a:r>
              <a:rPr lang="ar-DZ" sz="2400" dirty="0" smtClean="0">
                <a:solidFill>
                  <a:schemeClr val="bg1"/>
                </a:solidFill>
              </a:rPr>
              <a:t> الكم الكبير من المنتجات </a:t>
            </a:r>
            <a:r>
              <a:rPr lang="ar-DZ" sz="2400" dirty="0" err="1" smtClean="0">
                <a:solidFill>
                  <a:schemeClr val="bg1"/>
                </a:solidFill>
              </a:rPr>
              <a:t>و</a:t>
            </a:r>
            <a:r>
              <a:rPr lang="ar-DZ" sz="2400" dirty="0" smtClean="0">
                <a:solidFill>
                  <a:schemeClr val="bg1"/>
                </a:solidFill>
              </a:rPr>
              <a:t> المعلومات التي تضعها تحت تصرف المشتري الالكتروني اليوم </a:t>
            </a:r>
            <a:r>
              <a:rPr lang="ar-DZ" sz="2400" dirty="0" smtClean="0">
                <a:solidFill>
                  <a:schemeClr val="bg1"/>
                </a:solidFill>
              </a:rPr>
              <a:t>و</a:t>
            </a:r>
            <a:r>
              <a:rPr lang="ar-DZ" sz="2400" dirty="0" smtClean="0">
                <a:solidFill>
                  <a:schemeClr val="bg1"/>
                </a:solidFill>
              </a:rPr>
              <a:t> بواسطة بعض نقرات الفارة يزور عددا كبيرا من المتاجر الالكترونية </a:t>
            </a:r>
            <a:r>
              <a:rPr lang="ar-DZ" sz="2400" dirty="0" smtClean="0">
                <a:solidFill>
                  <a:schemeClr val="bg1"/>
                </a:solidFill>
              </a:rPr>
              <a:t>و</a:t>
            </a:r>
            <a:r>
              <a:rPr lang="ar-DZ" sz="2400" dirty="0" smtClean="0">
                <a:solidFill>
                  <a:schemeClr val="bg1"/>
                </a:solidFill>
              </a:rPr>
              <a:t> يطلع على احدث ط</a:t>
            </a:r>
            <a:r>
              <a:rPr lang="ar-DZ" sz="2400" dirty="0" smtClean="0">
                <a:solidFill>
                  <a:schemeClr val="bg1"/>
                </a:solidFill>
              </a:rPr>
              <a:t>ر</a:t>
            </a:r>
            <a:r>
              <a:rPr lang="ar-DZ" sz="2400" dirty="0" smtClean="0">
                <a:solidFill>
                  <a:schemeClr val="bg1"/>
                </a:solidFill>
              </a:rPr>
              <a:t>ازات المنتجات </a:t>
            </a:r>
            <a:r>
              <a:rPr lang="ar-DZ" sz="2400" dirty="0" err="1" smtClean="0">
                <a:solidFill>
                  <a:schemeClr val="bg1"/>
                </a:solidFill>
              </a:rPr>
              <a:t>و</a:t>
            </a:r>
            <a:r>
              <a:rPr lang="ar-DZ" sz="2400" dirty="0" smtClean="0">
                <a:solidFill>
                  <a:schemeClr val="bg1"/>
                </a:solidFill>
              </a:rPr>
              <a:t> يقارن بين أسعارها .</a:t>
            </a:r>
            <a:endParaRPr lang="fr-FR" sz="2400" dirty="0" smtClean="0">
              <a:solidFill>
                <a:schemeClr val="bg1"/>
              </a:solidFill>
            </a:endParaRPr>
          </a:p>
          <a:p>
            <a:pPr marL="342900" lvl="0" indent="-342900" algn="r" rtl="1">
              <a:buFont typeface="+mj-lt"/>
              <a:buAutoNum type="arabicPeriod"/>
            </a:pPr>
            <a:r>
              <a:rPr lang="ar-DZ" sz="2400" dirty="0" smtClean="0">
                <a:solidFill>
                  <a:schemeClr val="bg1"/>
                </a:solidFill>
              </a:rPr>
              <a:t>الاعتماد على توصيات الجماعات المرجعية المختلفة : يعتمد الكثير من المشتريين الالكترونيين اليوم على النصائح </a:t>
            </a:r>
            <a:r>
              <a:rPr lang="ar-DZ" sz="2400" dirty="0" err="1" smtClean="0">
                <a:solidFill>
                  <a:schemeClr val="bg1"/>
                </a:solidFill>
              </a:rPr>
              <a:t>و</a:t>
            </a:r>
            <a:r>
              <a:rPr lang="ar-DZ" sz="2400" dirty="0" smtClean="0">
                <a:solidFill>
                  <a:schemeClr val="bg1"/>
                </a:solidFill>
              </a:rPr>
              <a:t> التوصيات التي توفرها مصادر </a:t>
            </a:r>
            <a:r>
              <a:rPr lang="ar-DZ" sz="2400" dirty="0" err="1" smtClean="0">
                <a:solidFill>
                  <a:schemeClr val="bg1"/>
                </a:solidFill>
              </a:rPr>
              <a:t>و</a:t>
            </a:r>
            <a:r>
              <a:rPr lang="ar-DZ" sz="2400" dirty="0" smtClean="0">
                <a:solidFill>
                  <a:schemeClr val="bg1"/>
                </a:solidFill>
              </a:rPr>
              <a:t> جماعات مرجعية مختلفة مثل :</a:t>
            </a:r>
          </a:p>
          <a:p>
            <a:pPr marL="342900" lvl="0" indent="-342900" algn="r" rtl="1"/>
            <a:endParaRPr lang="ar-DZ" sz="2400" dirty="0" smtClean="0">
              <a:solidFill>
                <a:schemeClr val="bg1"/>
              </a:solidFill>
            </a:endParaRPr>
          </a:p>
          <a:p>
            <a:pPr marL="342900" lvl="0" indent="-342900" algn="r" rtl="1"/>
            <a:r>
              <a:rPr lang="ar-DZ" sz="2400" dirty="0" smtClean="0">
                <a:solidFill>
                  <a:schemeClr val="bg1"/>
                </a:solidFill>
              </a:rPr>
              <a:t>    </a:t>
            </a:r>
            <a:endParaRPr lang="fr-FR" sz="2400" dirty="0" smtClean="0">
              <a:solidFill>
                <a:schemeClr val="bg1"/>
              </a:solidFill>
            </a:endParaRPr>
          </a:p>
          <a:p>
            <a:pPr marL="342900" indent="-342900" algn="r">
              <a:buFont typeface="+mj-lt"/>
              <a:buAutoNum type="arabicPeriod"/>
            </a:pPr>
            <a:endParaRPr lang="fr-FR" dirty="0">
              <a:solidFill>
                <a:schemeClr val="bg1"/>
              </a:solidFill>
            </a:endParaRPr>
          </a:p>
        </p:txBody>
      </p:sp>
      <p:sp>
        <p:nvSpPr>
          <p:cNvPr id="20" name="ZoneTexte 19"/>
          <p:cNvSpPr txBox="1"/>
          <p:nvPr/>
        </p:nvSpPr>
        <p:spPr>
          <a:xfrm>
            <a:off x="1500166" y="5000636"/>
            <a:ext cx="6115905" cy="1477328"/>
          </a:xfrm>
          <a:prstGeom prst="rect">
            <a:avLst/>
          </a:prstGeom>
          <a:noFill/>
        </p:spPr>
        <p:txBody>
          <a:bodyPr wrap="square" rtlCol="0">
            <a:spAutoFit/>
          </a:bodyPr>
          <a:lstStyle/>
          <a:p>
            <a:pPr lvl="0" algn="ctr" rtl="1">
              <a:buFont typeface="Wingdings" pitchFamily="2" charset="2"/>
              <a:buChar char="ü"/>
            </a:pPr>
            <a:r>
              <a:rPr lang="ar-DZ" dirty="0" smtClean="0">
                <a:solidFill>
                  <a:schemeClr val="bg1"/>
                </a:solidFill>
              </a:rPr>
              <a:t>غرف المحادثة </a:t>
            </a:r>
            <a:r>
              <a:rPr lang="ar-DZ" dirty="0" smtClean="0">
                <a:solidFill>
                  <a:schemeClr val="bg1"/>
                </a:solidFill>
              </a:rPr>
              <a:t>و</a:t>
            </a:r>
            <a:r>
              <a:rPr lang="ar-DZ" dirty="0" smtClean="0">
                <a:solidFill>
                  <a:schemeClr val="bg1"/>
                </a:solidFill>
              </a:rPr>
              <a:t> الدردشة </a:t>
            </a:r>
            <a:r>
              <a:rPr lang="fr-FR" dirty="0" smtClean="0">
                <a:solidFill>
                  <a:schemeClr val="bg1"/>
                </a:solidFill>
              </a:rPr>
              <a:t>Room Chatting</a:t>
            </a:r>
          </a:p>
          <a:p>
            <a:pPr lvl="0" algn="ctr" rtl="1">
              <a:buFont typeface="Wingdings" pitchFamily="2" charset="2"/>
              <a:buChar char="ü"/>
            </a:pPr>
            <a:r>
              <a:rPr lang="ar-DZ" dirty="0" smtClean="0">
                <a:solidFill>
                  <a:schemeClr val="bg1"/>
                </a:solidFill>
              </a:rPr>
              <a:t>مجموعات الأخبار </a:t>
            </a:r>
            <a:r>
              <a:rPr lang="fr-FR" dirty="0" smtClean="0">
                <a:solidFill>
                  <a:schemeClr val="bg1"/>
                </a:solidFill>
              </a:rPr>
              <a:t>Group news</a:t>
            </a:r>
          </a:p>
          <a:p>
            <a:pPr lvl="0" algn="ctr" rtl="1">
              <a:buFont typeface="Wingdings" pitchFamily="2" charset="2"/>
              <a:buChar char="ü"/>
            </a:pPr>
            <a:r>
              <a:rPr lang="ar-DZ" dirty="0" smtClean="0">
                <a:solidFill>
                  <a:schemeClr val="bg1"/>
                </a:solidFill>
              </a:rPr>
              <a:t>المنتديات </a:t>
            </a:r>
            <a:r>
              <a:rPr lang="fr-FR" dirty="0" smtClean="0">
                <a:solidFill>
                  <a:schemeClr val="bg1"/>
                </a:solidFill>
              </a:rPr>
              <a:t> Forums</a:t>
            </a:r>
          </a:p>
          <a:p>
            <a:pPr lvl="0" algn="ctr" rtl="1">
              <a:buFont typeface="Wingdings" pitchFamily="2" charset="2"/>
              <a:buChar char="ü"/>
            </a:pPr>
            <a:r>
              <a:rPr lang="ar-DZ" dirty="0" smtClean="0">
                <a:solidFill>
                  <a:schemeClr val="bg1"/>
                </a:solidFill>
              </a:rPr>
              <a:t>المواقع المتخصصة في نصح </a:t>
            </a:r>
            <a:r>
              <a:rPr lang="ar-DZ" dirty="0" err="1" smtClean="0">
                <a:solidFill>
                  <a:schemeClr val="bg1"/>
                </a:solidFill>
              </a:rPr>
              <a:t>و</a:t>
            </a:r>
            <a:r>
              <a:rPr lang="ar-DZ" dirty="0" smtClean="0">
                <a:solidFill>
                  <a:schemeClr val="bg1"/>
                </a:solidFill>
              </a:rPr>
              <a:t> إرشاد العميل </a:t>
            </a:r>
            <a:r>
              <a:rPr lang="fr-FR" dirty="0" smtClean="0">
                <a:solidFill>
                  <a:schemeClr val="bg1"/>
                </a:solidFill>
              </a:rPr>
              <a:t>Guide </a:t>
            </a:r>
            <a:r>
              <a:rPr lang="fr-FR" dirty="0" smtClean="0">
                <a:solidFill>
                  <a:schemeClr val="bg1"/>
                </a:solidFill>
              </a:rPr>
              <a:t>Buying </a:t>
            </a:r>
            <a:r>
              <a:rPr lang="fr-FR" dirty="0" smtClean="0">
                <a:solidFill>
                  <a:schemeClr val="bg1"/>
                </a:solidFill>
              </a:rPr>
              <a:t>Consumer</a:t>
            </a:r>
          </a:p>
          <a:p>
            <a:pPr lvl="0" algn="ctr" rtl="1">
              <a:buFont typeface="Wingdings" pitchFamily="2" charset="2"/>
              <a:buChar char="ü"/>
            </a:pPr>
            <a:r>
              <a:rPr lang="ar-DZ" dirty="0" smtClean="0">
                <a:solidFill>
                  <a:schemeClr val="bg1"/>
                </a:solidFill>
              </a:rPr>
              <a:t>المواقع الاجتماعية مثل فيسبوك</a:t>
            </a:r>
            <a:r>
              <a:rPr lang="fr-FR" dirty="0" smtClean="0">
                <a:solidFill>
                  <a:schemeClr val="bg1"/>
                </a:solidFill>
              </a:rPr>
              <a:t> Face book </a:t>
            </a:r>
            <a:endParaRPr lang="ar-DZ" dirty="0" smtClean="0">
              <a:solidFill>
                <a:schemeClr val="bg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Pc\Desktop\présentation\5.jpg"/>
          <p:cNvPicPr>
            <a:picLocks noChangeAspect="1" noChangeArrowheads="1"/>
          </p:cNvPicPr>
          <p:nvPr/>
        </p:nvPicPr>
        <p:blipFill>
          <a:blip r:embed="rId2">
            <a:lum bright="-80000" contrast="-86000"/>
          </a:blip>
          <a:srcRect/>
          <a:stretch>
            <a:fillRect/>
          </a:stretch>
        </p:blipFill>
        <p:spPr bwMode="auto">
          <a:xfrm>
            <a:off x="0" y="-24"/>
            <a:ext cx="9144000" cy="6858000"/>
          </a:xfrm>
          <a:prstGeom prst="rect">
            <a:avLst/>
          </a:prstGeom>
          <a:solidFill>
            <a:schemeClr val="accent1">
              <a:alpha val="76000"/>
            </a:schemeClr>
          </a:solidFill>
        </p:spPr>
      </p:pic>
      <p:sp>
        <p:nvSpPr>
          <p:cNvPr id="18" name="Rectangle 17"/>
          <p:cNvSpPr/>
          <p:nvPr/>
        </p:nvSpPr>
        <p:spPr>
          <a:xfrm>
            <a:off x="5531881" y="-285776"/>
            <a:ext cx="2793966" cy="734020"/>
          </a:xfrm>
          <a:prstGeom prst="can">
            <a:avLst/>
          </a:prstGeom>
          <a:noFill/>
        </p:spPr>
        <p:txBody>
          <a:bodyPr wrap="square" lIns="91440" tIns="45720" rIns="91440" bIns="45720">
            <a:spAutoFit/>
          </a:bodyPr>
          <a:lstStyle/>
          <a:p>
            <a:pPr algn="ctr" rtl="1"/>
            <a:endParaRPr lang="fr-FR" sz="2400" b="1" dirty="0"/>
          </a:p>
        </p:txBody>
      </p:sp>
      <p:pic>
        <p:nvPicPr>
          <p:cNvPr id="24" name="Picture 3" descr="C:\Users\Pc\Desktop\présentation\3.jpg"/>
          <p:cNvPicPr>
            <a:picLocks noChangeAspect="1" noChangeArrowheads="1"/>
          </p:cNvPicPr>
          <p:nvPr/>
        </p:nvPicPr>
        <p:blipFill>
          <a:blip r:embed="rId3" cstate="print">
            <a:lum bright="-30000" contrast="10000"/>
          </a:blip>
          <a:srcRect/>
          <a:stretch>
            <a:fillRect/>
          </a:stretch>
        </p:blipFill>
        <p:spPr bwMode="auto">
          <a:xfrm>
            <a:off x="0" y="0"/>
            <a:ext cx="2357454" cy="2354270"/>
          </a:xfrm>
          <a:prstGeom prst="ellipse">
            <a:avLst/>
          </a:prstGeom>
          <a:ln>
            <a:noFill/>
          </a:ln>
          <a:effectLst>
            <a:softEdge rad="317500"/>
          </a:effectLst>
        </p:spPr>
      </p:pic>
      <p:sp>
        <p:nvSpPr>
          <p:cNvPr id="27" name="ZoneTexte 26"/>
          <p:cNvSpPr txBox="1"/>
          <p:nvPr/>
        </p:nvSpPr>
        <p:spPr>
          <a:xfrm>
            <a:off x="1500166" y="571480"/>
            <a:ext cx="7143800" cy="6740307"/>
          </a:xfrm>
          <a:prstGeom prst="rect">
            <a:avLst/>
          </a:prstGeom>
          <a:noFill/>
        </p:spPr>
        <p:txBody>
          <a:bodyPr wrap="square" rtlCol="0">
            <a:spAutoFit/>
          </a:bodyPr>
          <a:lstStyle/>
          <a:p>
            <a:pPr lvl="0" algn="r" rtl="1"/>
            <a:r>
              <a:rPr lang="ar-DZ" sz="2400" dirty="0" smtClean="0">
                <a:solidFill>
                  <a:schemeClr val="bg1"/>
                </a:solidFill>
              </a:rPr>
              <a:t>3:زيادة </a:t>
            </a:r>
            <a:r>
              <a:rPr lang="ar-DZ" sz="2400" dirty="0" smtClean="0">
                <a:solidFill>
                  <a:schemeClr val="bg1"/>
                </a:solidFill>
              </a:rPr>
              <a:t>عدد المشتركين </a:t>
            </a:r>
            <a:r>
              <a:rPr lang="ar-DZ" sz="2400" dirty="0" smtClean="0">
                <a:solidFill>
                  <a:schemeClr val="bg1"/>
                </a:solidFill>
              </a:rPr>
              <a:t>الالكترونيين :</a:t>
            </a:r>
          </a:p>
          <a:p>
            <a:pPr lvl="0" algn="r" rtl="1"/>
            <a:r>
              <a:rPr lang="ar-DZ" sz="2400" dirty="0" smtClean="0">
                <a:solidFill>
                  <a:schemeClr val="bg1"/>
                </a:solidFill>
              </a:rPr>
              <a:t> تطور </a:t>
            </a:r>
            <a:r>
              <a:rPr lang="ar-DZ" sz="2400" dirty="0" smtClean="0">
                <a:solidFill>
                  <a:schemeClr val="bg1"/>
                </a:solidFill>
              </a:rPr>
              <a:t>عدد المشتركين الالكترونيين بشكل كبير </a:t>
            </a:r>
            <a:r>
              <a:rPr lang="ar-DZ" sz="2400" dirty="0" smtClean="0">
                <a:solidFill>
                  <a:schemeClr val="bg1"/>
                </a:solidFill>
              </a:rPr>
              <a:t>و</a:t>
            </a:r>
            <a:r>
              <a:rPr lang="ar-DZ" sz="2400" dirty="0" smtClean="0">
                <a:solidFill>
                  <a:schemeClr val="bg1"/>
                </a:solidFill>
              </a:rPr>
              <a:t> ملفت للانتباه  وذلك لما يوفره التسوق الالكتروني  من مزايا </a:t>
            </a:r>
            <a:r>
              <a:rPr lang="ar-DZ" sz="2400" dirty="0" smtClean="0">
                <a:solidFill>
                  <a:schemeClr val="bg1"/>
                </a:solidFill>
              </a:rPr>
              <a:t>و</a:t>
            </a:r>
            <a:r>
              <a:rPr lang="ar-DZ" sz="2400" dirty="0" smtClean="0">
                <a:solidFill>
                  <a:schemeClr val="bg1"/>
                </a:solidFill>
              </a:rPr>
              <a:t> </a:t>
            </a:r>
            <a:r>
              <a:rPr lang="ar-DZ" sz="2400" dirty="0" smtClean="0">
                <a:solidFill>
                  <a:schemeClr val="bg1"/>
                </a:solidFill>
              </a:rPr>
              <a:t>ذلك </a:t>
            </a:r>
            <a:r>
              <a:rPr lang="ar-DZ" sz="2400" dirty="0" smtClean="0">
                <a:solidFill>
                  <a:schemeClr val="bg1"/>
                </a:solidFill>
              </a:rPr>
              <a:t>على حساب التجارة التقليدية ، </a:t>
            </a:r>
            <a:r>
              <a:rPr lang="ar-DZ" sz="2400" dirty="0" smtClean="0">
                <a:solidFill>
                  <a:schemeClr val="bg1"/>
                </a:solidFill>
              </a:rPr>
              <a:t>و</a:t>
            </a:r>
            <a:r>
              <a:rPr lang="ar-DZ" sz="2400" dirty="0" smtClean="0">
                <a:solidFill>
                  <a:schemeClr val="bg1"/>
                </a:solidFill>
              </a:rPr>
              <a:t> تجدر الإشارة </a:t>
            </a:r>
            <a:r>
              <a:rPr lang="ar-DZ" sz="2400" dirty="0" smtClean="0">
                <a:solidFill>
                  <a:schemeClr val="bg1"/>
                </a:solidFill>
              </a:rPr>
              <a:t>إلى أن </a:t>
            </a:r>
            <a:r>
              <a:rPr lang="ar-DZ" sz="2400" dirty="0" smtClean="0">
                <a:solidFill>
                  <a:schemeClr val="bg1"/>
                </a:solidFill>
              </a:rPr>
              <a:t>هذا النمط سيتطور بشكل سريع  </a:t>
            </a:r>
            <a:r>
              <a:rPr lang="ar-DZ" sz="2400" dirty="0" smtClean="0">
                <a:solidFill>
                  <a:schemeClr val="bg1"/>
                </a:solidFill>
              </a:rPr>
              <a:t>و</a:t>
            </a:r>
            <a:r>
              <a:rPr lang="ar-DZ" sz="2400" dirty="0" smtClean="0">
                <a:solidFill>
                  <a:schemeClr val="bg1"/>
                </a:solidFill>
              </a:rPr>
              <a:t> ذلك نظرا لدخول شريحة الشباب  مجال التسوق </a:t>
            </a:r>
            <a:r>
              <a:rPr lang="ar-DZ" sz="2400" dirty="0" smtClean="0">
                <a:solidFill>
                  <a:schemeClr val="bg1"/>
                </a:solidFill>
              </a:rPr>
              <a:t>و</a:t>
            </a:r>
            <a:r>
              <a:rPr lang="ar-DZ" sz="2400" dirty="0" smtClean="0">
                <a:solidFill>
                  <a:schemeClr val="bg1"/>
                </a:solidFill>
              </a:rPr>
              <a:t> الذين يقبلون بشكل كبير على الانترنت  أكثر من الجيل السابق الذي لم يتعود بشكل كافي على تقنيات </a:t>
            </a:r>
            <a:r>
              <a:rPr lang="ar-DZ" sz="2400" dirty="0" smtClean="0">
                <a:solidFill>
                  <a:schemeClr val="bg1"/>
                </a:solidFill>
              </a:rPr>
              <a:t>المعلومات الحديثة.</a:t>
            </a:r>
          </a:p>
          <a:p>
            <a:pPr algn="r" rtl="1"/>
            <a:r>
              <a:rPr lang="ar-DZ" sz="2400" dirty="0" smtClean="0">
                <a:solidFill>
                  <a:schemeClr val="bg1"/>
                </a:solidFill>
              </a:rPr>
              <a:t>4:</a:t>
            </a:r>
            <a:r>
              <a:rPr lang="ar-DZ" sz="2400" dirty="0" smtClean="0"/>
              <a:t> </a:t>
            </a:r>
            <a:r>
              <a:rPr lang="ar-DZ" sz="2400" dirty="0" smtClean="0">
                <a:solidFill>
                  <a:schemeClr val="bg1"/>
                </a:solidFill>
              </a:rPr>
              <a:t>التغير المستمر في سلوك المشتري الالكتروني </a:t>
            </a:r>
            <a:r>
              <a:rPr lang="ar-DZ" sz="2400" dirty="0" smtClean="0">
                <a:solidFill>
                  <a:schemeClr val="bg1"/>
                </a:solidFill>
              </a:rPr>
              <a:t>:</a:t>
            </a:r>
            <a:r>
              <a:rPr lang="ar-DZ" sz="2400" dirty="0" smtClean="0"/>
              <a:t> </a:t>
            </a:r>
            <a:endParaRPr lang="ar-DZ" sz="2400" dirty="0" smtClean="0"/>
          </a:p>
          <a:p>
            <a:pPr algn="r" rtl="1"/>
            <a:r>
              <a:rPr lang="ar-DZ" sz="2400" dirty="0" smtClean="0">
                <a:solidFill>
                  <a:schemeClr val="bg1"/>
                </a:solidFill>
              </a:rPr>
              <a:t>يتغير </a:t>
            </a:r>
            <a:r>
              <a:rPr lang="ar-DZ" sz="2400" dirty="0" smtClean="0">
                <a:solidFill>
                  <a:schemeClr val="bg1"/>
                </a:solidFill>
              </a:rPr>
              <a:t>سلوك المشتري الالكتروني باستمرار </a:t>
            </a:r>
            <a:r>
              <a:rPr lang="ar-DZ" sz="2400" dirty="0" smtClean="0">
                <a:solidFill>
                  <a:schemeClr val="bg1"/>
                </a:solidFill>
              </a:rPr>
              <a:t>و</a:t>
            </a:r>
            <a:r>
              <a:rPr lang="ar-DZ" sz="2400" dirty="0" smtClean="0">
                <a:solidFill>
                  <a:schemeClr val="bg1"/>
                </a:solidFill>
              </a:rPr>
              <a:t> بصفة تدريجية نحو مزيد من استعمال الأعمال  الالكترونية </a:t>
            </a:r>
            <a:r>
              <a:rPr lang="ar-DZ" sz="2400" dirty="0" smtClean="0">
                <a:solidFill>
                  <a:schemeClr val="bg1"/>
                </a:solidFill>
              </a:rPr>
              <a:t>و</a:t>
            </a:r>
            <a:r>
              <a:rPr lang="ar-DZ" sz="2400" dirty="0" smtClean="0">
                <a:solidFill>
                  <a:schemeClr val="bg1"/>
                </a:solidFill>
              </a:rPr>
              <a:t> ذلك بفضل تقلص </a:t>
            </a:r>
            <a:r>
              <a:rPr lang="ar-DZ" sz="2400" dirty="0" smtClean="0">
                <a:solidFill>
                  <a:schemeClr val="bg1"/>
                </a:solidFill>
              </a:rPr>
              <a:t>التخوف منها .</a:t>
            </a:r>
          </a:p>
          <a:p>
            <a:pPr lvl="0" algn="r" rtl="1"/>
            <a:r>
              <a:rPr lang="ar-DZ" sz="2400" dirty="0" smtClean="0">
                <a:solidFill>
                  <a:schemeClr val="bg1"/>
                </a:solidFill>
              </a:rPr>
              <a:t>5:</a:t>
            </a:r>
            <a:r>
              <a:rPr lang="ar-DZ" sz="2400" dirty="0" smtClean="0">
                <a:solidFill>
                  <a:schemeClr val="bg1"/>
                </a:solidFill>
              </a:rPr>
              <a:t> الاطلاع الواسع للزبون الالكتروني :</a:t>
            </a:r>
            <a:endParaRPr lang="fr-FR" sz="2400" dirty="0" smtClean="0">
              <a:solidFill>
                <a:schemeClr val="bg1"/>
              </a:solidFill>
            </a:endParaRPr>
          </a:p>
          <a:p>
            <a:pPr algn="r" rtl="1"/>
            <a:r>
              <a:rPr lang="ar-DZ" sz="2400" dirty="0" smtClean="0">
                <a:solidFill>
                  <a:schemeClr val="bg1"/>
                </a:solidFill>
              </a:rPr>
              <a:t>يمتلك المشتري الالكتروني اليوم قدر هائل من المعلومات المتراكمة من خلال خبرته بالتسوق الالكتروني </a:t>
            </a:r>
            <a:r>
              <a:rPr lang="ar-DZ" sz="2400" dirty="0" err="1" smtClean="0">
                <a:solidFill>
                  <a:schemeClr val="bg1"/>
                </a:solidFill>
              </a:rPr>
              <a:t>و</a:t>
            </a:r>
            <a:r>
              <a:rPr lang="ar-DZ" sz="2400" dirty="0" smtClean="0">
                <a:solidFill>
                  <a:schemeClr val="bg1"/>
                </a:solidFill>
              </a:rPr>
              <a:t> الدردشة في المنتديات مما يساعده على اخذ القرار الصائب بعد عملية مقارنة للأسعار </a:t>
            </a:r>
            <a:r>
              <a:rPr lang="ar-DZ" sz="2400" dirty="0" smtClean="0">
                <a:solidFill>
                  <a:schemeClr val="bg1"/>
                </a:solidFill>
              </a:rPr>
              <a:t>و</a:t>
            </a:r>
            <a:r>
              <a:rPr lang="ar-DZ" sz="2400" dirty="0" smtClean="0">
                <a:solidFill>
                  <a:schemeClr val="bg1"/>
                </a:solidFill>
              </a:rPr>
              <a:t> </a:t>
            </a:r>
            <a:r>
              <a:rPr lang="ar-DZ" sz="2400" dirty="0" smtClean="0">
                <a:solidFill>
                  <a:schemeClr val="bg1"/>
                </a:solidFill>
              </a:rPr>
              <a:t>المميزات المتوفرة في السوق. </a:t>
            </a:r>
            <a:r>
              <a:rPr lang="ar-DZ" sz="2400" dirty="0" smtClean="0"/>
              <a:t> </a:t>
            </a:r>
            <a:endParaRPr lang="fr-FR" sz="2400" dirty="0" smtClean="0"/>
          </a:p>
          <a:p>
            <a:pPr algn="r" rtl="1"/>
            <a:endParaRPr lang="fr-FR" sz="2400" dirty="0" smtClean="0">
              <a:solidFill>
                <a:schemeClr val="bg1"/>
              </a:solidFill>
            </a:endParaRPr>
          </a:p>
          <a:p>
            <a:pPr lvl="0" algn="r" rtl="1"/>
            <a:endParaRPr lang="ar-DZ" sz="2400" dirty="0" smtClean="0">
              <a:solidFill>
                <a:schemeClr val="bg1"/>
              </a:solidFill>
            </a:endParaRPr>
          </a:p>
          <a:p>
            <a:pPr lvl="0" algn="r" rtl="1"/>
            <a:endParaRPr lang="fr-FR" sz="2400" dirty="0">
              <a:solidFill>
                <a:schemeClr val="bg1"/>
              </a:solidFill>
            </a:endParaRPr>
          </a:p>
        </p:txBody>
      </p:sp>
      <p:sp>
        <p:nvSpPr>
          <p:cNvPr id="4100"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1100" b="0" i="0" u="none" strike="noStrike" cap="none" normalizeH="0" baseline="0" smtClean="0">
                <a:ln>
                  <a:noFill/>
                </a:ln>
                <a:solidFill>
                  <a:schemeClr val="tx1"/>
                </a:solidFill>
                <a:effectLst/>
                <a:latin typeface="Calibri" pitchFamily="34" charset="0"/>
                <a:ea typeface="Calibri" pitchFamily="34" charset="0"/>
                <a:cs typeface="Arial" pitchFamily="34" charset="0"/>
              </a:rPr>
              <a:t>يتغير سلوك المشتري الالكتروني باستمرار و بصفة تدريجية نحو مزيد من استعمال الأعمال  الالكترونية و ذلك بفضل تقلص التخوف منها .</a:t>
            </a:r>
            <a:endParaRPr kumimoji="0" lang="ar-DZ"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Pc\Desktop\présentation\5.jpg"/>
          <p:cNvPicPr>
            <a:picLocks noChangeAspect="1" noChangeArrowheads="1"/>
          </p:cNvPicPr>
          <p:nvPr/>
        </p:nvPicPr>
        <p:blipFill>
          <a:blip r:embed="rId2">
            <a:lum bright="-80000" contrast="-86000"/>
          </a:blip>
          <a:srcRect/>
          <a:stretch>
            <a:fillRect/>
          </a:stretch>
        </p:blipFill>
        <p:spPr bwMode="auto">
          <a:xfrm>
            <a:off x="0" y="0"/>
            <a:ext cx="9144000" cy="6858000"/>
          </a:xfrm>
          <a:prstGeom prst="rect">
            <a:avLst/>
          </a:prstGeom>
          <a:solidFill>
            <a:schemeClr val="accent1">
              <a:alpha val="76000"/>
            </a:schemeClr>
          </a:solidFill>
        </p:spPr>
      </p:pic>
      <p:pic>
        <p:nvPicPr>
          <p:cNvPr id="24" name="Picture 3" descr="C:\Users\Pc\Desktop\présentation\3.jpg"/>
          <p:cNvPicPr>
            <a:picLocks noChangeAspect="1" noChangeArrowheads="1"/>
          </p:cNvPicPr>
          <p:nvPr/>
        </p:nvPicPr>
        <p:blipFill>
          <a:blip r:embed="rId3" cstate="print">
            <a:lum bright="-30000" contrast="10000"/>
          </a:blip>
          <a:srcRect/>
          <a:stretch>
            <a:fillRect/>
          </a:stretch>
        </p:blipFill>
        <p:spPr bwMode="auto">
          <a:xfrm>
            <a:off x="-71470" y="-24"/>
            <a:ext cx="1571636" cy="1569513"/>
          </a:xfrm>
          <a:prstGeom prst="ellipse">
            <a:avLst/>
          </a:prstGeom>
          <a:ln>
            <a:noFill/>
          </a:ln>
          <a:effectLst>
            <a:softEdge rad="317500"/>
          </a:effectLst>
        </p:spPr>
      </p:pic>
      <p:sp>
        <p:nvSpPr>
          <p:cNvPr id="13" name="Rectangle 12"/>
          <p:cNvSpPr/>
          <p:nvPr/>
        </p:nvSpPr>
        <p:spPr>
          <a:xfrm>
            <a:off x="1857356" y="428604"/>
            <a:ext cx="4000528" cy="461665"/>
          </a:xfrm>
          <a:prstGeom prst="rect">
            <a:avLst/>
          </a:prstGeom>
          <a:solidFill>
            <a:schemeClr val="tx1">
              <a:lumMod val="85000"/>
              <a:lumOff val="15000"/>
              <a:alpha val="3000"/>
            </a:schemeClr>
          </a:solidFill>
          <a:ln>
            <a:noFill/>
          </a:ln>
          <a:effectLst>
            <a:glow rad="139700">
              <a:schemeClr val="accent1">
                <a:satMod val="175000"/>
                <a:alpha val="40000"/>
              </a:schemeClr>
            </a:glow>
          </a:effectLst>
        </p:spPr>
        <p:txBody>
          <a:bodyPr wrap="square" lIns="91440" tIns="45720" rIns="91440" bIns="45720">
            <a:spAutoFit/>
          </a:bodyPr>
          <a:lstStyle/>
          <a:p>
            <a:pPr algn="r" rtl="1"/>
            <a:r>
              <a:rPr lang="ar-DZ" sz="2400" dirty="0" smtClean="0">
                <a:solidFill>
                  <a:schemeClr val="bg1"/>
                </a:solidFill>
              </a:rPr>
              <a:t>أنواع المستهلك الالكتروني :</a:t>
            </a:r>
            <a:endParaRPr lang="fr-FR" sz="2400" dirty="0">
              <a:solidFill>
                <a:schemeClr val="bg1"/>
              </a:solidFill>
              <a:effectLst>
                <a:outerShdw blurRad="63500" dir="3600000" algn="tl" rotWithShape="0">
                  <a:srgbClr val="000000">
                    <a:alpha val="70000"/>
                  </a:srgbClr>
                </a:outerShdw>
              </a:effectLst>
            </a:endParaRPr>
          </a:p>
        </p:txBody>
      </p:sp>
      <p:grpSp>
        <p:nvGrpSpPr>
          <p:cNvPr id="2" name="Groupe 20"/>
          <p:cNvGrpSpPr/>
          <p:nvPr/>
        </p:nvGrpSpPr>
        <p:grpSpPr>
          <a:xfrm>
            <a:off x="6072198" y="276696"/>
            <a:ext cx="1071570" cy="794850"/>
            <a:chOff x="6824694" y="3044589"/>
            <a:chExt cx="2033586" cy="2813302"/>
          </a:xfrm>
        </p:grpSpPr>
        <p:sp>
          <p:nvSpPr>
            <p:cNvPr id="17" name="Rectangle à coins arrondis 16"/>
            <p:cNvSpPr/>
            <p:nvPr/>
          </p:nvSpPr>
          <p:spPr>
            <a:xfrm rot="10800000">
              <a:off x="6929454" y="3044589"/>
              <a:ext cx="1928826" cy="2813302"/>
            </a:xfrm>
            <a:prstGeom prst="can">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fr-FR" dirty="0"/>
            </a:p>
          </p:txBody>
        </p:sp>
        <p:sp>
          <p:nvSpPr>
            <p:cNvPr id="18" name="Rectangle 17"/>
            <p:cNvSpPr/>
            <p:nvPr/>
          </p:nvSpPr>
          <p:spPr>
            <a:xfrm>
              <a:off x="6824694" y="3076557"/>
              <a:ext cx="1745126" cy="2598000"/>
            </a:xfrm>
            <a:prstGeom prst="can">
              <a:avLst/>
            </a:prstGeom>
            <a:noFill/>
          </p:spPr>
          <p:txBody>
            <a:bodyPr wrap="square" lIns="91440" tIns="45720" rIns="91440" bIns="45720">
              <a:spAutoFit/>
            </a:bodyPr>
            <a:lstStyle/>
            <a:p>
              <a:pPr algn="ctr" rtl="1"/>
              <a:r>
                <a:rPr lang="ar-DZ" sz="2400" b="1" dirty="0" smtClean="0"/>
                <a:t>3</a:t>
              </a:r>
              <a:endParaRPr lang="fr-FR" sz="2400" b="1" dirty="0"/>
            </a:p>
          </p:txBody>
        </p:sp>
      </p:grpSp>
      <p:sp>
        <p:nvSpPr>
          <p:cNvPr id="10" name="ZoneTexte 9"/>
          <p:cNvSpPr txBox="1"/>
          <p:nvPr/>
        </p:nvSpPr>
        <p:spPr>
          <a:xfrm>
            <a:off x="428596" y="1142984"/>
            <a:ext cx="8358246" cy="5846625"/>
          </a:xfrm>
          <a:prstGeom prst="rect">
            <a:avLst/>
          </a:prstGeom>
          <a:noFill/>
        </p:spPr>
        <p:txBody>
          <a:bodyPr wrap="square" rtlCol="0">
            <a:spAutoFit/>
          </a:bodyPr>
          <a:lstStyle/>
          <a:p>
            <a:pPr algn="r"/>
            <a:r>
              <a:rPr lang="ar-DZ" sz="2400" dirty="0" smtClean="0">
                <a:solidFill>
                  <a:schemeClr val="bg1"/>
                </a:solidFill>
              </a:rPr>
              <a:t>1-راكبو الأمواج: قد تتطلع هذه الأنواع من العملاء ولا تتسوق ، ولكن تصفح مواقع الويب المختلفة فقط لتحديد ما إذا كان أي شيء يهمهم أو لمجرد قضاء الوقت. يتصفح بعض هؤلاء العملاء بعض المنتجات في المتاجر عبر الإنترنت والمتوفرة أيضًا في متاجر الطوب وقذائف الهاون ، وقد يرغبون في مقارنة الأسعار أو العلامات التجارية قبل شرائها بالفعل. هؤلاء العملاء هم المشترين المحتملين ويمكن تحويلهم إلى عملاء مخلصين ، من خلال العروض الترويجية المنتظمة على مواقع الشبكات الاجتماعية مثل </a:t>
            </a:r>
            <a:r>
              <a:rPr lang="fr-FR" sz="2400" dirty="0" err="1" smtClean="0">
                <a:solidFill>
                  <a:schemeClr val="bg1"/>
                </a:solidFill>
              </a:rPr>
              <a:t>Facebook</a:t>
            </a:r>
            <a:r>
              <a:rPr lang="fr-FR" sz="2400" dirty="0" smtClean="0">
                <a:solidFill>
                  <a:schemeClr val="bg1"/>
                </a:solidFill>
              </a:rPr>
              <a:t> </a:t>
            </a:r>
            <a:r>
              <a:rPr lang="ar-DZ" sz="2400" dirty="0" smtClean="0">
                <a:solidFill>
                  <a:schemeClr val="bg1"/>
                </a:solidFill>
              </a:rPr>
              <a:t>أو </a:t>
            </a:r>
            <a:r>
              <a:rPr lang="fr-FR" sz="2400" dirty="0" err="1" smtClean="0">
                <a:solidFill>
                  <a:schemeClr val="bg1"/>
                </a:solidFill>
              </a:rPr>
              <a:t>Twitter</a:t>
            </a:r>
            <a:r>
              <a:rPr lang="fr-FR" sz="2400" dirty="0" smtClean="0">
                <a:solidFill>
                  <a:schemeClr val="bg1"/>
                </a:solidFill>
              </a:rPr>
              <a:t>. </a:t>
            </a:r>
            <a:r>
              <a:rPr lang="ar-DZ" sz="2400" dirty="0" smtClean="0">
                <a:solidFill>
                  <a:schemeClr val="bg1"/>
                </a:solidFill>
              </a:rPr>
              <a:t>أيضًا ، إذا كان موقع الويب الخاص بك يحتوي على مدونة أو مجتمع أو منتدى ، فيمكنهم مساعدة </a:t>
            </a:r>
            <a:r>
              <a:rPr lang="fr-FR" sz="2400" dirty="0" err="1" smtClean="0">
                <a:solidFill>
                  <a:schemeClr val="bg1"/>
                </a:solidFill>
              </a:rPr>
              <a:t>Surfers</a:t>
            </a:r>
            <a:r>
              <a:rPr lang="fr-FR" sz="2400" dirty="0" smtClean="0">
                <a:solidFill>
                  <a:schemeClr val="bg1"/>
                </a:solidFill>
              </a:rPr>
              <a:t> </a:t>
            </a:r>
            <a:r>
              <a:rPr lang="ar-DZ" sz="2400" dirty="0" smtClean="0">
                <a:solidFill>
                  <a:schemeClr val="bg1"/>
                </a:solidFill>
              </a:rPr>
              <a:t>في تكوين رأي حول موقع الويب الخاص بك والمنتج / الخدمة وخدمة العملاء. قد </a:t>
            </a:r>
            <a:r>
              <a:rPr lang="ar-DZ" sz="2400" dirty="0" err="1" smtClean="0">
                <a:solidFill>
                  <a:schemeClr val="bg1"/>
                </a:solidFill>
              </a:rPr>
              <a:t>يبدأون</a:t>
            </a:r>
            <a:r>
              <a:rPr lang="ar-DZ" sz="2400" dirty="0" smtClean="0">
                <a:solidFill>
                  <a:schemeClr val="bg1"/>
                </a:solidFill>
              </a:rPr>
              <a:t> في زيارة متجرك </a:t>
            </a:r>
          </a:p>
          <a:p>
            <a:pPr algn="r" rtl="1"/>
            <a:r>
              <a:rPr lang="ar-DZ" sz="2400" dirty="0" smtClean="0">
                <a:solidFill>
                  <a:schemeClr val="bg1"/>
                </a:solidFill>
              </a:rPr>
              <a:t>بانتظام لمعرفة الجديد ، وفي النهاية يجدون شيئًا يرغبون في شرائه.</a:t>
            </a:r>
          </a:p>
          <a:p>
            <a:pPr algn="r" rtl="1"/>
            <a:r>
              <a:rPr lang="ar-DZ" sz="2400" dirty="0" smtClean="0">
                <a:solidFill>
                  <a:schemeClr val="bg1"/>
                </a:solidFill>
              </a:rPr>
              <a:t> </a:t>
            </a:r>
            <a:r>
              <a:rPr lang="ar-DZ" sz="2400" dirty="0" smtClean="0">
                <a:solidFill>
                  <a:schemeClr val="bg1"/>
                </a:solidFill>
              </a:rPr>
              <a:t>2) الباحثون: يبحث هؤلاء العملاء بالتأكيد عن منتج أو خدمة محددة ، لكنهم سيقارنون الأسعار وتفاصيل الشحن </a:t>
            </a:r>
            <a:r>
              <a:rPr lang="ar-DZ" sz="2400" dirty="0" smtClean="0">
                <a:solidFill>
                  <a:schemeClr val="bg1"/>
                </a:solidFill>
              </a:rPr>
              <a:t>والميزات</a:t>
            </a:r>
            <a:r>
              <a:rPr lang="ar-DZ" sz="2400" dirty="0" smtClean="0"/>
              <a:t> </a:t>
            </a:r>
            <a:r>
              <a:rPr lang="ar-DZ" sz="2400" dirty="0" smtClean="0">
                <a:solidFill>
                  <a:schemeClr val="bg1"/>
                </a:solidFill>
              </a:rPr>
              <a:t>سياسات الإرجاع والجوانب الأخرى قبل إجراء عملية الشراء فعليًا. هؤلاء هم متسوقون صبورون </a:t>
            </a:r>
            <a:r>
              <a:rPr lang="ar-DZ" sz="2400" dirty="0" smtClean="0">
                <a:solidFill>
                  <a:schemeClr val="bg1"/>
                </a:solidFill>
              </a:rPr>
              <a:t>إذا </a:t>
            </a:r>
            <a:r>
              <a:rPr lang="ar-DZ" sz="2400" dirty="0" smtClean="0">
                <a:solidFill>
                  <a:schemeClr val="bg1"/>
                </a:solidFill>
              </a:rPr>
              <a:t>لم يجدوا ما يبحثون عنه الآن ، فإنهم على استعداد لانتظاره وإعادة المحاولة بعد بضعة أسابيع </a:t>
            </a:r>
            <a:r>
              <a:rPr lang="ar-DZ" sz="2400" dirty="0" smtClean="0">
                <a:solidFill>
                  <a:schemeClr val="bg1"/>
                </a:solidFill>
              </a:rPr>
              <a:t>أو </a:t>
            </a:r>
            <a:r>
              <a:rPr lang="ar-DZ" sz="2400" dirty="0" err="1" smtClean="0">
                <a:solidFill>
                  <a:schemeClr val="bg1"/>
                </a:solidFill>
              </a:rPr>
              <a:t>اشهر</a:t>
            </a:r>
            <a:r>
              <a:rPr lang="ar-DZ" sz="2400" dirty="0" smtClean="0">
                <a:solidFill>
                  <a:schemeClr val="bg1"/>
                </a:solidFill>
              </a:rPr>
              <a:t>.</a:t>
            </a:r>
          </a:p>
          <a:p>
            <a:pPr algn="r" rtl="1"/>
            <a:endParaRPr lang="fr-FR" sz="2400"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anim calcmode="lin" valueType="num">
                                      <p:cBhvr>
                                        <p:cTn id="8" dur="500" fill="hold"/>
                                        <p:tgtEl>
                                          <p:spTgt spid="2"/>
                                        </p:tgtEl>
                                        <p:attrNameLst>
                                          <p:attrName>ppt_x</p:attrName>
                                        </p:attrNameLst>
                                      </p:cBhvr>
                                      <p:tavLst>
                                        <p:tav tm="0">
                                          <p:val>
                                            <p:strVal val="#ppt_x"/>
                                          </p:val>
                                        </p:tav>
                                        <p:tav tm="100000">
                                          <p:val>
                                            <p:strVal val="#ppt_x"/>
                                          </p:val>
                                        </p:tav>
                                      </p:tavLst>
                                    </p:anim>
                                    <p:anim calcmode="lin" valueType="num">
                                      <p:cBhvr>
                                        <p:cTn id="9" dur="5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Effect transition="in" filter="fade">
                                      <p:cBhvr>
                                        <p:cTn id="14" dur="500"/>
                                        <p:tgtEl>
                                          <p:spTgt spid="13"/>
                                        </p:tgtEl>
                                      </p:cBhvr>
                                    </p:animEffect>
                                    <p:anim calcmode="lin" valueType="num">
                                      <p:cBhvr>
                                        <p:cTn id="15" dur="500" fill="hold"/>
                                        <p:tgtEl>
                                          <p:spTgt spid="13"/>
                                        </p:tgtEl>
                                        <p:attrNameLst>
                                          <p:attrName>ppt_x</p:attrName>
                                        </p:attrNameLst>
                                      </p:cBhvr>
                                      <p:tavLst>
                                        <p:tav tm="0">
                                          <p:val>
                                            <p:strVal val="#ppt_x"/>
                                          </p:val>
                                        </p:tav>
                                        <p:tav tm="100000">
                                          <p:val>
                                            <p:strVal val="#ppt_x"/>
                                          </p:val>
                                        </p:tav>
                                      </p:tavLst>
                                    </p:anim>
                                    <p:anim calcmode="lin" valueType="num">
                                      <p:cBhvr>
                                        <p:cTn id="16" dur="5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Pc\Desktop\présentation\5.jpg"/>
          <p:cNvPicPr>
            <a:picLocks noChangeAspect="1" noChangeArrowheads="1"/>
          </p:cNvPicPr>
          <p:nvPr/>
        </p:nvPicPr>
        <p:blipFill>
          <a:blip r:embed="rId2">
            <a:lum bright="-80000" contrast="-86000"/>
          </a:blip>
          <a:srcRect/>
          <a:stretch>
            <a:fillRect/>
          </a:stretch>
        </p:blipFill>
        <p:spPr bwMode="auto">
          <a:xfrm>
            <a:off x="0" y="0"/>
            <a:ext cx="9144000" cy="6858000"/>
          </a:xfrm>
          <a:prstGeom prst="rect">
            <a:avLst/>
          </a:prstGeom>
          <a:solidFill>
            <a:schemeClr val="accent1">
              <a:alpha val="76000"/>
            </a:schemeClr>
          </a:solidFill>
        </p:spPr>
      </p:pic>
      <p:pic>
        <p:nvPicPr>
          <p:cNvPr id="19" name="Picture 4" descr="C:\Users\Pc\Desktop\présentation\1.jpg"/>
          <p:cNvPicPr>
            <a:picLocks noChangeAspect="1" noChangeArrowheads="1"/>
          </p:cNvPicPr>
          <p:nvPr/>
        </p:nvPicPr>
        <p:blipFill>
          <a:blip r:embed="rId3">
            <a:lum bright="-30000" contrast="10000"/>
          </a:blip>
          <a:srcRect/>
          <a:stretch>
            <a:fillRect/>
          </a:stretch>
        </p:blipFill>
        <p:spPr bwMode="auto">
          <a:xfrm>
            <a:off x="7429520" y="5200242"/>
            <a:ext cx="1928826" cy="1872096"/>
          </a:xfrm>
          <a:prstGeom prst="ellipse">
            <a:avLst/>
          </a:prstGeom>
          <a:ln>
            <a:noFill/>
          </a:ln>
          <a:effectLst>
            <a:softEdge rad="317500"/>
          </a:effectLst>
        </p:spPr>
      </p:pic>
      <p:sp>
        <p:nvSpPr>
          <p:cNvPr id="15" name="Rectangle 17"/>
          <p:cNvSpPr/>
          <p:nvPr/>
        </p:nvSpPr>
        <p:spPr>
          <a:xfrm>
            <a:off x="5929322" y="123212"/>
            <a:ext cx="854936" cy="734020"/>
          </a:xfrm>
          <a:prstGeom prst="can">
            <a:avLst/>
          </a:prstGeom>
          <a:noFill/>
        </p:spPr>
        <p:txBody>
          <a:bodyPr wrap="square" lIns="91440" tIns="45720" rIns="91440" bIns="45720">
            <a:spAutoFit/>
          </a:bodyPr>
          <a:lstStyle/>
          <a:p>
            <a:pPr algn="ctr" rtl="1"/>
            <a:r>
              <a:rPr lang="ar-DZ" sz="2400" b="1" dirty="0" smtClean="0"/>
              <a:t>:</a:t>
            </a:r>
            <a:endParaRPr lang="fr-FR" sz="2400" b="1" dirty="0"/>
          </a:p>
        </p:txBody>
      </p:sp>
      <p:pic>
        <p:nvPicPr>
          <p:cNvPr id="16" name="Picture 3" descr="C:\Users\Pc\Desktop\présentation\3.jpg"/>
          <p:cNvPicPr>
            <a:picLocks noChangeAspect="1" noChangeArrowheads="1"/>
          </p:cNvPicPr>
          <p:nvPr/>
        </p:nvPicPr>
        <p:blipFill>
          <a:blip r:embed="rId4" cstate="print">
            <a:lum bright="-30000" contrast="10000"/>
          </a:blip>
          <a:srcRect/>
          <a:stretch>
            <a:fillRect/>
          </a:stretch>
        </p:blipFill>
        <p:spPr bwMode="auto">
          <a:xfrm>
            <a:off x="-142908" y="-71462"/>
            <a:ext cx="1571636" cy="1569513"/>
          </a:xfrm>
          <a:prstGeom prst="ellipse">
            <a:avLst/>
          </a:prstGeom>
          <a:ln>
            <a:noFill/>
          </a:ln>
          <a:effectLst>
            <a:softEdge rad="317500"/>
          </a:effectLst>
        </p:spPr>
      </p:pic>
      <p:sp>
        <p:nvSpPr>
          <p:cNvPr id="20" name="ZoneTexte 19"/>
          <p:cNvSpPr txBox="1"/>
          <p:nvPr/>
        </p:nvSpPr>
        <p:spPr>
          <a:xfrm rot="10800000" flipV="1">
            <a:off x="857224" y="1428736"/>
            <a:ext cx="8072494" cy="4524315"/>
          </a:xfrm>
          <a:prstGeom prst="rect">
            <a:avLst/>
          </a:prstGeom>
          <a:noFill/>
        </p:spPr>
        <p:txBody>
          <a:bodyPr wrap="square" rtlCol="0">
            <a:spAutoFit/>
          </a:bodyPr>
          <a:lstStyle/>
          <a:p>
            <a:pPr algn="r"/>
            <a:r>
              <a:rPr lang="ar-DZ" sz="2400" dirty="0" smtClean="0">
                <a:solidFill>
                  <a:schemeClr val="bg1"/>
                </a:solidFill>
              </a:rPr>
              <a:t>بالإضافة إلى الجوانب الأخرى ، يبحث الباحثون أيضًا عن بائع جدير بالثقة. إذا لم يشتروا من موقع الويب الخاص بك حتى الآن ، فسوف يحاولون جمع أكبر قدر من المعلومات حول متجرك ومنتجاتك من خلال الأخبار والمراجعات. كبائع ، تحتاج إلى التأكد من تقديم جميع التفاصيل الضرورية بتنسيق متسق وسهل العرض. استنادًا إلى الوقت المنقضي على موقع الويب ، يمكن أيضًا تحويل هؤلاء العملاء المحتملين من خلال وسائل مثل الدردشة المباشرة ورسائل البريد الإلكتروني </a:t>
            </a:r>
          </a:p>
          <a:p>
            <a:pPr algn="r" rtl="1"/>
            <a:r>
              <a:rPr lang="ar-DZ" sz="2400" dirty="0" smtClean="0">
                <a:solidFill>
                  <a:schemeClr val="bg1"/>
                </a:solidFill>
              </a:rPr>
              <a:t>المخصصة</a:t>
            </a:r>
            <a:r>
              <a:rPr lang="ar-DZ" dirty="0" smtClean="0">
                <a:solidFill>
                  <a:schemeClr val="bg1"/>
                </a:solidFill>
              </a:rPr>
              <a:t>.</a:t>
            </a:r>
            <a:r>
              <a:rPr lang="ar-DZ" dirty="0" smtClean="0"/>
              <a:t> </a:t>
            </a:r>
            <a:endParaRPr lang="ar-DZ" dirty="0" smtClean="0"/>
          </a:p>
          <a:p>
            <a:pPr algn="r" rtl="1"/>
            <a:r>
              <a:rPr lang="ar-DZ" sz="2400" dirty="0" smtClean="0">
                <a:solidFill>
                  <a:schemeClr val="bg1"/>
                </a:solidFill>
              </a:rPr>
              <a:t>3) </a:t>
            </a:r>
            <a:r>
              <a:rPr lang="ar-DZ" sz="2400" dirty="0" smtClean="0">
                <a:solidFill>
                  <a:schemeClr val="bg1"/>
                </a:solidFill>
              </a:rPr>
              <a:t>العملاء المركزون: هؤلاء العملاء موجهون بالمنتج ويسجلون الدخول إلى متجرك وهم يعرفون بالضبط ما يريدون شراءه. قد يكون أنهم يتطلعون إلى استبدال منتج مملوك سابقًا ، لذلك لا يقضون الكثير من الوقت في البحث. </a:t>
            </a:r>
            <a:endParaRPr lang="ar-DZ" sz="2400" dirty="0" smtClean="0">
              <a:solidFill>
                <a:schemeClr val="bg1"/>
              </a:solidFill>
            </a:endParaRPr>
          </a:p>
          <a:p>
            <a:pPr algn="r" rtl="1"/>
            <a:endParaRPr lang="ar-DZ" sz="2400" dirty="0" smtClean="0">
              <a:solidFill>
                <a:schemeClr val="bg1"/>
              </a:solidFill>
            </a:endParaRPr>
          </a:p>
          <a:p>
            <a:pPr algn="r" rtl="1"/>
            <a:endParaRPr lang="fr-FR" sz="2400" dirty="0">
              <a:solidFill>
                <a:schemeClr val="bg1"/>
              </a:solidFill>
            </a:endParaRPr>
          </a:p>
        </p:txBody>
      </p:sp>
      <p:sp>
        <p:nvSpPr>
          <p:cNvPr id="21" name="Flèche vers le bas 20"/>
          <p:cNvSpPr/>
          <p:nvPr/>
        </p:nvSpPr>
        <p:spPr>
          <a:xfrm>
            <a:off x="4214810" y="357166"/>
            <a:ext cx="1000132" cy="1000132"/>
          </a:xfrm>
          <a:prstGeom prst="downArrow">
            <a:avLst/>
          </a:prstGeom>
        </p:spPr>
        <p:style>
          <a:lnRef idx="3">
            <a:schemeClr val="lt1"/>
          </a:lnRef>
          <a:fillRef idx="1">
            <a:schemeClr val="accent5"/>
          </a:fillRef>
          <a:effectRef idx="1">
            <a:schemeClr val="accent5"/>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Pc\Desktop\présentation\5.jpg"/>
          <p:cNvPicPr>
            <a:picLocks noChangeAspect="1" noChangeArrowheads="1"/>
          </p:cNvPicPr>
          <p:nvPr/>
        </p:nvPicPr>
        <p:blipFill>
          <a:blip r:embed="rId2">
            <a:lum bright="-80000" contrast="-86000"/>
          </a:blip>
          <a:srcRect/>
          <a:stretch>
            <a:fillRect/>
          </a:stretch>
        </p:blipFill>
        <p:spPr bwMode="auto">
          <a:xfrm>
            <a:off x="0" y="0"/>
            <a:ext cx="9144000" cy="6858000"/>
          </a:xfrm>
          <a:prstGeom prst="rect">
            <a:avLst/>
          </a:prstGeom>
          <a:solidFill>
            <a:schemeClr val="accent1">
              <a:alpha val="76000"/>
            </a:schemeClr>
          </a:solidFill>
        </p:spPr>
      </p:pic>
      <p:pic>
        <p:nvPicPr>
          <p:cNvPr id="16" name="Picture 3" descr="C:\Users\Pc\Desktop\présentation\3.jpg"/>
          <p:cNvPicPr>
            <a:picLocks noChangeAspect="1" noChangeArrowheads="1"/>
          </p:cNvPicPr>
          <p:nvPr/>
        </p:nvPicPr>
        <p:blipFill>
          <a:blip r:embed="rId3" cstate="print">
            <a:lum bright="-30000" contrast="10000"/>
          </a:blip>
          <a:srcRect/>
          <a:stretch>
            <a:fillRect/>
          </a:stretch>
        </p:blipFill>
        <p:spPr bwMode="auto">
          <a:xfrm>
            <a:off x="-71470" y="-24"/>
            <a:ext cx="1571636" cy="1569513"/>
          </a:xfrm>
          <a:prstGeom prst="ellipse">
            <a:avLst/>
          </a:prstGeom>
          <a:ln>
            <a:noFill/>
          </a:ln>
          <a:effectLst>
            <a:softEdge rad="317500"/>
          </a:effectLst>
        </p:spPr>
      </p:pic>
      <p:pic>
        <p:nvPicPr>
          <p:cNvPr id="19" name="Picture 4" descr="C:\Users\Pc\Desktop\présentation\1.jpg"/>
          <p:cNvPicPr>
            <a:picLocks noChangeAspect="1" noChangeArrowheads="1"/>
          </p:cNvPicPr>
          <p:nvPr/>
        </p:nvPicPr>
        <p:blipFill>
          <a:blip r:embed="rId4">
            <a:lum bright="-30000" contrast="10000"/>
          </a:blip>
          <a:srcRect/>
          <a:stretch>
            <a:fillRect/>
          </a:stretch>
        </p:blipFill>
        <p:spPr bwMode="auto">
          <a:xfrm>
            <a:off x="7358082" y="5057366"/>
            <a:ext cx="1928826" cy="1872096"/>
          </a:xfrm>
          <a:prstGeom prst="ellipse">
            <a:avLst/>
          </a:prstGeom>
          <a:ln>
            <a:noFill/>
          </a:ln>
          <a:effectLst>
            <a:softEdge rad="317500"/>
          </a:effectLst>
        </p:spPr>
      </p:pic>
      <p:sp>
        <p:nvSpPr>
          <p:cNvPr id="18" name="Rectangle 17"/>
          <p:cNvSpPr/>
          <p:nvPr/>
        </p:nvSpPr>
        <p:spPr>
          <a:xfrm>
            <a:off x="7841911" y="428604"/>
            <a:ext cx="1048839" cy="734020"/>
          </a:xfrm>
          <a:prstGeom prst="can">
            <a:avLst/>
          </a:prstGeom>
          <a:noFill/>
        </p:spPr>
        <p:txBody>
          <a:bodyPr wrap="square" lIns="91440" tIns="45720" rIns="91440" bIns="45720">
            <a:spAutoFit/>
          </a:bodyPr>
          <a:lstStyle/>
          <a:p>
            <a:pPr algn="ctr" rtl="1"/>
            <a:endParaRPr lang="fr-FR" sz="2400" b="1" dirty="0"/>
          </a:p>
        </p:txBody>
      </p:sp>
      <p:sp>
        <p:nvSpPr>
          <p:cNvPr id="10" name="Rectangle 17"/>
          <p:cNvSpPr/>
          <p:nvPr/>
        </p:nvSpPr>
        <p:spPr>
          <a:xfrm>
            <a:off x="7858147" y="3071810"/>
            <a:ext cx="1048839" cy="734020"/>
          </a:xfrm>
          <a:prstGeom prst="can">
            <a:avLst/>
          </a:prstGeom>
          <a:noFill/>
        </p:spPr>
        <p:txBody>
          <a:bodyPr wrap="square" lIns="91440" tIns="45720" rIns="91440" bIns="45720">
            <a:spAutoFit/>
          </a:bodyPr>
          <a:lstStyle/>
          <a:p>
            <a:pPr algn="ctr" rtl="1"/>
            <a:endParaRPr lang="fr-FR" sz="2400" b="1" dirty="0"/>
          </a:p>
        </p:txBody>
      </p:sp>
      <p:sp>
        <p:nvSpPr>
          <p:cNvPr id="11" name="Ellipse 10"/>
          <p:cNvSpPr/>
          <p:nvPr/>
        </p:nvSpPr>
        <p:spPr>
          <a:xfrm>
            <a:off x="2357422" y="357166"/>
            <a:ext cx="4214842" cy="15716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smtClean="0"/>
              <a:t>تعريف المسلك الالكتروني :</a:t>
            </a:r>
            <a:endParaRPr lang="fr-FR" sz="2400" dirty="0"/>
          </a:p>
        </p:txBody>
      </p:sp>
      <p:sp>
        <p:nvSpPr>
          <p:cNvPr id="14" name="ZoneTexte 13"/>
          <p:cNvSpPr txBox="1"/>
          <p:nvPr/>
        </p:nvSpPr>
        <p:spPr>
          <a:xfrm>
            <a:off x="857224" y="3000372"/>
            <a:ext cx="7358114" cy="3046988"/>
          </a:xfrm>
          <a:prstGeom prst="rect">
            <a:avLst/>
          </a:prstGeom>
          <a:noFill/>
        </p:spPr>
        <p:txBody>
          <a:bodyPr wrap="square" rtlCol="0">
            <a:spAutoFit/>
          </a:bodyPr>
          <a:lstStyle/>
          <a:p>
            <a:pPr algn="r" rtl="1"/>
            <a:r>
              <a:rPr lang="ar-DZ" sz="2400" dirty="0" smtClean="0">
                <a:solidFill>
                  <a:schemeClr val="bg1"/>
                </a:solidFill>
              </a:rPr>
              <a:t>مسار افتراضي يتركه المستخدم </a:t>
            </a:r>
            <a:r>
              <a:rPr lang="ar-DZ" sz="2400" dirty="0" smtClean="0">
                <a:solidFill>
                  <a:schemeClr val="bg1"/>
                </a:solidFill>
              </a:rPr>
              <a:t>أثناء </a:t>
            </a:r>
            <a:r>
              <a:rPr lang="ar-DZ" sz="2400" dirty="0" smtClean="0">
                <a:solidFill>
                  <a:schemeClr val="bg1"/>
                </a:solidFill>
              </a:rPr>
              <a:t>تصفح الانترنت يعد مسار النقر سجلا لنشاط المستخدم على الانترنت بما في ذلك كل موقع ويب </a:t>
            </a:r>
            <a:r>
              <a:rPr lang="ar-DZ" sz="2400" dirty="0" smtClean="0">
                <a:solidFill>
                  <a:schemeClr val="bg1"/>
                </a:solidFill>
              </a:rPr>
              <a:t>و</a:t>
            </a:r>
            <a:r>
              <a:rPr lang="ar-DZ" sz="2400" dirty="0" smtClean="0">
                <a:solidFill>
                  <a:schemeClr val="bg1"/>
                </a:solidFill>
              </a:rPr>
              <a:t> كل صفحة من كل موقع ويب </a:t>
            </a:r>
            <a:r>
              <a:rPr lang="ar-DZ" sz="2400" dirty="0" smtClean="0">
                <a:solidFill>
                  <a:schemeClr val="bg1"/>
                </a:solidFill>
              </a:rPr>
              <a:t>يزوره </a:t>
            </a:r>
            <a:r>
              <a:rPr lang="ar-DZ" sz="2400" dirty="0" smtClean="0">
                <a:solidFill>
                  <a:schemeClr val="bg1"/>
                </a:solidFill>
              </a:rPr>
              <a:t>المستخدم .ومدة وجود المستخدم على صفحة </a:t>
            </a:r>
            <a:r>
              <a:rPr lang="ar-DZ" sz="2400" dirty="0" smtClean="0">
                <a:solidFill>
                  <a:schemeClr val="bg1"/>
                </a:solidFill>
              </a:rPr>
              <a:t>أو </a:t>
            </a:r>
            <a:r>
              <a:rPr lang="ar-DZ" sz="2400" dirty="0" smtClean="0">
                <a:solidFill>
                  <a:schemeClr val="bg1"/>
                </a:solidFill>
              </a:rPr>
              <a:t>الموقع </a:t>
            </a:r>
            <a:r>
              <a:rPr lang="ar-DZ" sz="2400" dirty="0" smtClean="0">
                <a:solidFill>
                  <a:schemeClr val="bg1"/>
                </a:solidFill>
              </a:rPr>
              <a:t>.</a:t>
            </a:r>
            <a:r>
              <a:rPr lang="ar-DZ" sz="2400" dirty="0" smtClean="0"/>
              <a:t> </a:t>
            </a:r>
            <a:r>
              <a:rPr lang="ar-DZ" sz="2400" dirty="0" smtClean="0">
                <a:solidFill>
                  <a:schemeClr val="bg1"/>
                </a:solidFill>
              </a:rPr>
              <a:t>، </a:t>
            </a:r>
            <a:r>
              <a:rPr lang="ar-DZ" sz="2400" dirty="0" smtClean="0">
                <a:solidFill>
                  <a:schemeClr val="bg1"/>
                </a:solidFill>
              </a:rPr>
              <a:t>وبأي </a:t>
            </a:r>
            <a:r>
              <a:rPr lang="ar-DZ" sz="2400" dirty="0" smtClean="0">
                <a:solidFill>
                  <a:schemeClr val="bg1"/>
                </a:solidFill>
              </a:rPr>
              <a:t>ترتيب تمت زيارة الصفحات.كذلك </a:t>
            </a:r>
            <a:r>
              <a:rPr lang="ar-DZ" sz="2400" dirty="0" smtClean="0">
                <a:solidFill>
                  <a:schemeClr val="bg1"/>
                </a:solidFill>
              </a:rPr>
              <a:t>أي </a:t>
            </a:r>
            <a:r>
              <a:rPr lang="ar-DZ" sz="2400" dirty="0" smtClean="0">
                <a:solidFill>
                  <a:schemeClr val="bg1"/>
                </a:solidFill>
              </a:rPr>
              <a:t>مجموعات </a:t>
            </a:r>
            <a:r>
              <a:rPr lang="ar-DZ" sz="2400" dirty="0" smtClean="0">
                <a:solidFill>
                  <a:schemeClr val="bg1"/>
                </a:solidFill>
              </a:rPr>
              <a:t>أخبار </a:t>
            </a:r>
            <a:r>
              <a:rPr lang="ar-DZ" sz="2400" dirty="0" smtClean="0">
                <a:solidFill>
                  <a:schemeClr val="bg1"/>
                </a:solidFill>
              </a:rPr>
              <a:t>يشارك فيها المستخدم </a:t>
            </a:r>
            <a:r>
              <a:rPr lang="ar-DZ" sz="2400" dirty="0" err="1" smtClean="0">
                <a:solidFill>
                  <a:schemeClr val="bg1"/>
                </a:solidFill>
              </a:rPr>
              <a:t>و</a:t>
            </a:r>
            <a:r>
              <a:rPr lang="ar-DZ" sz="2400" dirty="0" smtClean="0">
                <a:solidFill>
                  <a:schemeClr val="bg1"/>
                </a:solidFill>
              </a:rPr>
              <a:t> يستلمها ،يمكن لكل موفري خدمة الانترنت </a:t>
            </a:r>
            <a:r>
              <a:rPr lang="ar-DZ" sz="2400" dirty="0" err="1" smtClean="0">
                <a:solidFill>
                  <a:schemeClr val="bg1"/>
                </a:solidFill>
              </a:rPr>
              <a:t>و</a:t>
            </a:r>
            <a:r>
              <a:rPr lang="ar-DZ" sz="2400" dirty="0" smtClean="0">
                <a:solidFill>
                  <a:schemeClr val="bg1"/>
                </a:solidFill>
              </a:rPr>
              <a:t> مواقع الويب الفردية تتبع مسار نقر المستخدم . </a:t>
            </a:r>
            <a:r>
              <a:rPr lang="ar-DZ" sz="2400" dirty="0" smtClean="0">
                <a:solidFill>
                  <a:schemeClr val="bg1"/>
                </a:solidFill>
              </a:rPr>
              <a:t>أصبحت </a:t>
            </a:r>
            <a:r>
              <a:rPr lang="ar-DZ" sz="2400" dirty="0" smtClean="0">
                <a:solidFill>
                  <a:schemeClr val="bg1"/>
                </a:solidFill>
              </a:rPr>
              <a:t>بيانات المسلك الالكتروني ذات قيمة متزايدة لجهات التسويق </a:t>
            </a:r>
            <a:r>
              <a:rPr lang="ar-DZ" sz="2400" dirty="0" err="1" smtClean="0">
                <a:solidFill>
                  <a:schemeClr val="bg1"/>
                </a:solidFill>
              </a:rPr>
              <a:t>و</a:t>
            </a:r>
            <a:r>
              <a:rPr lang="ar-DZ" sz="2400" dirty="0" smtClean="0">
                <a:solidFill>
                  <a:schemeClr val="bg1"/>
                </a:solidFill>
              </a:rPr>
              <a:t> المعلنين عن الانترنت.</a:t>
            </a:r>
            <a:endParaRPr lang="fr-FR" sz="2400" dirty="0" smtClean="0">
              <a:solidFill>
                <a:schemeClr val="bg1"/>
              </a:solidFill>
            </a:endParaRPr>
          </a:p>
          <a:p>
            <a:pPr algn="r" rtl="1"/>
            <a:endParaRPr lang="fr-FR" sz="2400" dirty="0">
              <a:solidFill>
                <a:schemeClr val="bg1"/>
              </a:solidFill>
            </a:endParaRPr>
          </a:p>
        </p:txBody>
      </p:sp>
      <p:sp>
        <p:nvSpPr>
          <p:cNvPr id="20" name="Flèche vers le bas 19"/>
          <p:cNvSpPr/>
          <p:nvPr/>
        </p:nvSpPr>
        <p:spPr>
          <a:xfrm>
            <a:off x="4214810" y="2143116"/>
            <a:ext cx="500066" cy="571504"/>
          </a:xfrm>
          <a:prstGeom prst="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Pc\Desktop\présentation\5.jpg"/>
          <p:cNvPicPr>
            <a:picLocks noChangeAspect="1" noChangeArrowheads="1"/>
          </p:cNvPicPr>
          <p:nvPr/>
        </p:nvPicPr>
        <p:blipFill>
          <a:blip r:embed="rId2">
            <a:lum bright="-80000" contrast="-86000"/>
          </a:blip>
          <a:srcRect/>
          <a:stretch>
            <a:fillRect/>
          </a:stretch>
        </p:blipFill>
        <p:spPr bwMode="auto">
          <a:xfrm>
            <a:off x="0" y="0"/>
            <a:ext cx="9144000" cy="6858000"/>
          </a:xfrm>
          <a:prstGeom prst="rect">
            <a:avLst/>
          </a:prstGeom>
          <a:solidFill>
            <a:schemeClr val="accent1">
              <a:alpha val="76000"/>
            </a:schemeClr>
          </a:solidFill>
        </p:spPr>
      </p:pic>
      <p:pic>
        <p:nvPicPr>
          <p:cNvPr id="16" name="Picture 3" descr="C:\Users\Pc\Desktop\présentation\3.jpg"/>
          <p:cNvPicPr>
            <a:picLocks noChangeAspect="1" noChangeArrowheads="1"/>
          </p:cNvPicPr>
          <p:nvPr/>
        </p:nvPicPr>
        <p:blipFill>
          <a:blip r:embed="rId3" cstate="print">
            <a:lum bright="-30000" contrast="10000"/>
          </a:blip>
          <a:srcRect/>
          <a:stretch>
            <a:fillRect/>
          </a:stretch>
        </p:blipFill>
        <p:spPr bwMode="auto">
          <a:xfrm>
            <a:off x="-71470" y="-24"/>
            <a:ext cx="1571636" cy="1569513"/>
          </a:xfrm>
          <a:prstGeom prst="ellipse">
            <a:avLst/>
          </a:prstGeom>
          <a:ln>
            <a:noFill/>
          </a:ln>
          <a:effectLst>
            <a:softEdge rad="317500"/>
          </a:effectLst>
        </p:spPr>
      </p:pic>
      <p:sp>
        <p:nvSpPr>
          <p:cNvPr id="18" name="Rectangle 17"/>
          <p:cNvSpPr/>
          <p:nvPr/>
        </p:nvSpPr>
        <p:spPr>
          <a:xfrm>
            <a:off x="7841911" y="428604"/>
            <a:ext cx="1048839" cy="734020"/>
          </a:xfrm>
          <a:prstGeom prst="can">
            <a:avLst/>
          </a:prstGeom>
          <a:noFill/>
        </p:spPr>
        <p:txBody>
          <a:bodyPr wrap="square" lIns="91440" tIns="45720" rIns="91440" bIns="45720">
            <a:spAutoFit/>
          </a:bodyPr>
          <a:lstStyle/>
          <a:p>
            <a:pPr algn="ctr" rtl="1"/>
            <a:endParaRPr lang="fr-FR" sz="2400" b="1" dirty="0"/>
          </a:p>
        </p:txBody>
      </p:sp>
      <p:sp>
        <p:nvSpPr>
          <p:cNvPr id="10" name="Rectangle 17"/>
          <p:cNvSpPr/>
          <p:nvPr/>
        </p:nvSpPr>
        <p:spPr>
          <a:xfrm>
            <a:off x="7858147" y="3071810"/>
            <a:ext cx="1048839" cy="734020"/>
          </a:xfrm>
          <a:prstGeom prst="can">
            <a:avLst/>
          </a:prstGeom>
          <a:noFill/>
        </p:spPr>
        <p:txBody>
          <a:bodyPr wrap="square" lIns="91440" tIns="45720" rIns="91440" bIns="45720">
            <a:spAutoFit/>
          </a:bodyPr>
          <a:lstStyle/>
          <a:p>
            <a:pPr algn="ctr" rtl="1"/>
            <a:endParaRPr lang="fr-FR" sz="2400" b="1" dirty="0"/>
          </a:p>
        </p:txBody>
      </p:sp>
      <p:sp>
        <p:nvSpPr>
          <p:cNvPr id="13" name="Ellipse 12"/>
          <p:cNvSpPr/>
          <p:nvPr/>
        </p:nvSpPr>
        <p:spPr>
          <a:xfrm>
            <a:off x="2071670" y="500042"/>
            <a:ext cx="4629176" cy="162878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dirty="0" smtClean="0"/>
              <a:t>أهمية المسلك الالكتروني بالنسبة للمؤسسة</a:t>
            </a:r>
            <a:endParaRPr lang="fr-FR" sz="2400" dirty="0"/>
          </a:p>
        </p:txBody>
      </p:sp>
      <p:sp>
        <p:nvSpPr>
          <p:cNvPr id="15" name="ZoneTexte 14"/>
          <p:cNvSpPr txBox="1"/>
          <p:nvPr/>
        </p:nvSpPr>
        <p:spPr>
          <a:xfrm>
            <a:off x="1428728" y="2214554"/>
            <a:ext cx="7286676" cy="3416320"/>
          </a:xfrm>
          <a:prstGeom prst="rect">
            <a:avLst/>
          </a:prstGeom>
          <a:noFill/>
        </p:spPr>
        <p:txBody>
          <a:bodyPr wrap="square" rtlCol="0">
            <a:spAutoFit/>
          </a:bodyPr>
          <a:lstStyle/>
          <a:p>
            <a:pPr algn="r" rtl="1"/>
            <a:r>
              <a:rPr lang="ar-DZ" sz="2400" dirty="0" smtClean="0">
                <a:solidFill>
                  <a:schemeClr val="bg1"/>
                </a:solidFill>
              </a:rPr>
              <a:t>-وسيلة </a:t>
            </a:r>
            <a:r>
              <a:rPr lang="ar-DZ" sz="2400" dirty="0" smtClean="0">
                <a:solidFill>
                  <a:schemeClr val="bg1"/>
                </a:solidFill>
              </a:rPr>
              <a:t>لتتبع سلوك المستخدم عبر الإنترنت </a:t>
            </a:r>
            <a:r>
              <a:rPr lang="ar-DZ" sz="2400" dirty="0" smtClean="0">
                <a:solidFill>
                  <a:schemeClr val="bg1"/>
                </a:solidFill>
              </a:rPr>
              <a:t>. </a:t>
            </a:r>
          </a:p>
          <a:p>
            <a:pPr algn="r" rtl="1"/>
            <a:r>
              <a:rPr lang="ar-DZ" sz="2400" dirty="0" smtClean="0">
                <a:solidFill>
                  <a:schemeClr val="bg1"/>
                </a:solidFill>
              </a:rPr>
              <a:t>تساعد </a:t>
            </a:r>
            <a:r>
              <a:rPr lang="ar-DZ" sz="2400" dirty="0" smtClean="0">
                <a:solidFill>
                  <a:schemeClr val="bg1"/>
                </a:solidFill>
              </a:rPr>
              <a:t>بيانات </a:t>
            </a:r>
            <a:r>
              <a:rPr lang="ar-DZ" sz="2400" dirty="0" smtClean="0">
                <a:solidFill>
                  <a:schemeClr val="bg1"/>
                </a:solidFill>
              </a:rPr>
              <a:t>المسلك الالكتروني</a:t>
            </a:r>
            <a:r>
              <a:rPr lang="fr-FR" sz="2400" dirty="0" smtClean="0">
                <a:solidFill>
                  <a:schemeClr val="bg1"/>
                </a:solidFill>
              </a:rPr>
              <a:t> </a:t>
            </a:r>
            <a:r>
              <a:rPr lang="ar-DZ" sz="2400" dirty="0" smtClean="0">
                <a:solidFill>
                  <a:schemeClr val="bg1"/>
                </a:solidFill>
              </a:rPr>
              <a:t>الشركات على تحديد </a:t>
            </a:r>
            <a:r>
              <a:rPr lang="ar-DZ" sz="2400" dirty="0" smtClean="0">
                <a:solidFill>
                  <a:schemeClr val="bg1"/>
                </a:solidFill>
              </a:rPr>
              <a:t>كل عميل كفرد فريد ، وتجميع نقاط البيانات المختلفة لتشكيل "ملف شخصي مدفوع بالبيانات" لكل مستخدم. بالنسبة لأي شركة تريد أن تركز على العملاء ، تعد بيانات سلوك المستخدم أمرًا حيويًا. ومن خلال تقديم عرض كامل حول نشاط المسار إلى الشراء ، تسمح بيانات مسار النقر للعلامات التجارية باستهداف العملاء في أي مرحلة من مسار التحويل - بدءًا من أولئك الذين يقومون بأنشطة بحث في أعلى مسار التحويل ، إلى أولئك الذين يقومون بمقارنات الأسعار أو إضافة المنتجات إلى عربة التسوق.</a:t>
            </a:r>
            <a:endParaRPr lang="fr-FR" sz="2400" dirty="0">
              <a:solidFill>
                <a:schemeClr val="bg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Pc\Desktop\présentation\5.jpg"/>
          <p:cNvPicPr>
            <a:picLocks noChangeAspect="1" noChangeArrowheads="1"/>
          </p:cNvPicPr>
          <p:nvPr/>
        </p:nvPicPr>
        <p:blipFill>
          <a:blip r:embed="rId2">
            <a:lum bright="-80000" contrast="-86000"/>
          </a:blip>
          <a:srcRect/>
          <a:stretch>
            <a:fillRect/>
          </a:stretch>
        </p:blipFill>
        <p:spPr bwMode="auto">
          <a:xfrm>
            <a:off x="0" y="0"/>
            <a:ext cx="9144000" cy="6858000"/>
          </a:xfrm>
          <a:prstGeom prst="rect">
            <a:avLst/>
          </a:prstGeom>
          <a:solidFill>
            <a:schemeClr val="accent1">
              <a:alpha val="76000"/>
            </a:schemeClr>
          </a:solidFill>
        </p:spPr>
      </p:pic>
      <p:pic>
        <p:nvPicPr>
          <p:cNvPr id="16" name="Picture 3" descr="C:\Users\Pc\Desktop\présentation\3.jpg"/>
          <p:cNvPicPr>
            <a:picLocks noChangeAspect="1" noChangeArrowheads="1"/>
          </p:cNvPicPr>
          <p:nvPr/>
        </p:nvPicPr>
        <p:blipFill>
          <a:blip r:embed="rId3" cstate="print">
            <a:lum bright="-30000" contrast="10000"/>
          </a:blip>
          <a:srcRect/>
          <a:stretch>
            <a:fillRect/>
          </a:stretch>
        </p:blipFill>
        <p:spPr bwMode="auto">
          <a:xfrm>
            <a:off x="-71470" y="-24"/>
            <a:ext cx="1571636" cy="1569513"/>
          </a:xfrm>
          <a:prstGeom prst="ellipse">
            <a:avLst/>
          </a:prstGeom>
          <a:ln>
            <a:noFill/>
          </a:ln>
          <a:effectLst>
            <a:softEdge rad="317500"/>
          </a:effectLst>
        </p:spPr>
      </p:pic>
      <p:pic>
        <p:nvPicPr>
          <p:cNvPr id="19" name="Picture 4" descr="C:\Users\Pc\Desktop\présentation\1.jpg"/>
          <p:cNvPicPr>
            <a:picLocks noChangeAspect="1" noChangeArrowheads="1"/>
          </p:cNvPicPr>
          <p:nvPr/>
        </p:nvPicPr>
        <p:blipFill>
          <a:blip r:embed="rId4">
            <a:lum bright="-30000" contrast="10000"/>
          </a:blip>
          <a:srcRect/>
          <a:stretch>
            <a:fillRect/>
          </a:stretch>
        </p:blipFill>
        <p:spPr bwMode="auto">
          <a:xfrm>
            <a:off x="7358082" y="5057366"/>
            <a:ext cx="1928826" cy="1872096"/>
          </a:xfrm>
          <a:prstGeom prst="ellipse">
            <a:avLst/>
          </a:prstGeom>
          <a:ln>
            <a:noFill/>
          </a:ln>
          <a:effectLst>
            <a:softEdge rad="317500"/>
          </a:effectLst>
        </p:spPr>
      </p:pic>
      <p:sp>
        <p:nvSpPr>
          <p:cNvPr id="18" name="Rectangle 17"/>
          <p:cNvSpPr/>
          <p:nvPr/>
        </p:nvSpPr>
        <p:spPr>
          <a:xfrm>
            <a:off x="7841911" y="428604"/>
            <a:ext cx="1048839" cy="734020"/>
          </a:xfrm>
          <a:prstGeom prst="can">
            <a:avLst/>
          </a:prstGeom>
          <a:noFill/>
        </p:spPr>
        <p:txBody>
          <a:bodyPr wrap="square" lIns="91440" tIns="45720" rIns="91440" bIns="45720">
            <a:spAutoFit/>
          </a:bodyPr>
          <a:lstStyle/>
          <a:p>
            <a:pPr algn="ctr" rtl="1"/>
            <a:endParaRPr lang="fr-FR" sz="2400" b="1" dirty="0"/>
          </a:p>
        </p:txBody>
      </p:sp>
      <p:sp>
        <p:nvSpPr>
          <p:cNvPr id="10" name="Rectangle 17"/>
          <p:cNvSpPr/>
          <p:nvPr/>
        </p:nvSpPr>
        <p:spPr>
          <a:xfrm>
            <a:off x="7858147" y="3071810"/>
            <a:ext cx="1048839" cy="734020"/>
          </a:xfrm>
          <a:prstGeom prst="can">
            <a:avLst/>
          </a:prstGeom>
          <a:noFill/>
        </p:spPr>
        <p:txBody>
          <a:bodyPr wrap="square" lIns="91440" tIns="45720" rIns="91440" bIns="45720">
            <a:spAutoFit/>
          </a:bodyPr>
          <a:lstStyle/>
          <a:p>
            <a:pPr algn="ctr" rtl="1"/>
            <a:endParaRPr lang="fr-FR" sz="2400" b="1"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e">
  <a:themeElements>
    <a:clrScheme name="Origine">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e">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e">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443</TotalTime>
  <Words>857</Words>
  <Application>Microsoft Office PowerPoint</Application>
  <PresentationFormat>Affichage à l'écran (4:3)</PresentationFormat>
  <Paragraphs>41</Paragraphs>
  <Slides>10</Slides>
  <Notes>0</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Origine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Pc</dc:creator>
  <cp:lastModifiedBy>Pc</cp:lastModifiedBy>
  <cp:revision>43</cp:revision>
  <dcterms:created xsi:type="dcterms:W3CDTF">2019-11-03T14:59:28Z</dcterms:created>
  <dcterms:modified xsi:type="dcterms:W3CDTF">2020-05-11T23:13:11Z</dcterms:modified>
</cp:coreProperties>
</file>