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75B4-387C-4A8D-B656-65F5F880C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F376B1-43BA-4D40-9BC5-F60A4E5D0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B6FB3-49BE-4FF1-AEC7-702458C32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6CEC8-5968-4E02-A86C-6B7A50EB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016EF-6C33-4E9A-A5DE-A8C603F6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56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EBB11-F029-42FA-BE93-476BF012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813C5-B080-4D33-97C8-CED8012B0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63B82-9819-4B2F-96BC-A0A60F095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1E3B2-C2A1-4807-A52E-79FE62048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863EA-D8A2-48A0-8C13-7D80B5A3D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28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12EECD-8FA1-4C73-8EE0-7CE0A023D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B3ED0-DB86-4467-ABBE-8AD5DE4B4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7D985-DD7C-43FE-81EF-1BFBC4DC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E2F53-A0CD-4622-A0B0-E32B96ED5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B3185-2AD6-4881-867B-DBD11F5D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08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FEB8-05AD-4EFE-8D18-A92F7AA1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A4103-A7E5-4CF9-B892-BBC1FECBE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B35DA-2766-4728-BCEF-341E5DCB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F37B8-6F7A-4FDD-9CB9-30AB8AE6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2D5EB-8C20-43BA-BA84-F0EF424C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7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7F9A-1A07-46AA-AB65-3D92887D5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AC037-00A6-406D-943E-5EBCFA6DF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69948-4B1F-4591-868A-E9243281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51EE0-3483-4C65-B353-332B8A57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5FA60-D843-4C7F-A901-C9DD4C18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53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E4961-CD36-49E2-AB42-46AF03FB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6E535-DDDC-47F2-895D-1060ABCD5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870C6-E538-4891-8EDB-E74B2E622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7A5CB-1441-488B-AA17-E66E206E8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6589-2FF7-448A-8C78-A5F51AB2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046AA-A368-424D-A772-1C48176B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6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4B2C8-EFD9-41A6-BB97-C2C1F6EB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9B498-DC99-4157-A780-CF50E14ED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C17F8-AC49-42AA-8C0D-8E541E75C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CEFB-4D82-42B5-874A-F2832E589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AD3027-388A-45F4-AF6D-6D904ED89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4CAA5-F0BA-41C7-A2CB-DE28E32F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01BAD3-EBB4-4861-9476-C3BF1902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CC86D-D040-402C-8D96-F25DA5DA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18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25E8-49EE-4648-845A-2B8576A9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0B31EF-C195-49FA-BC86-A8BD0B50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9A25C-C835-4BC1-88E8-AE53E0711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4F0B3-8A81-43B0-ACF8-F77F764A7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59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030E9-10C0-498D-A8AA-EB544222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FFDCB-2AF9-4455-813A-2B145EF2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90550-E5B0-4F1C-A2B4-455FEB57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68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E753C-8EA0-46BD-A938-DA1E429A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D25FF-7BBA-4381-89F1-65FB3556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27C12-C084-4469-92CA-63441A1D6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1E509-2853-4D2D-B58C-32443A356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F458E-8085-422B-A66F-61715160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882CB-1CD2-4E05-9214-5BAD789F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91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83D23-936B-4B4B-83F3-14FCD17E1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28A4A1-BB42-4252-8DE4-9EF24AF3F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AF05A-C727-4FFD-85BB-5D837D2C6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D784F-A827-40FD-B587-12C39B562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9B2C3-9E23-4FFD-8FBE-4115B2C4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FBBE8-FED3-4AB4-9616-294B9A50E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75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13E3FB-1AA7-4ADE-B763-27F18F259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AA996-1EE3-42B0-9556-AC8C18C16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0578-21A7-47AE-813B-D514CE9ED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31FAE-B0CF-4D64-8CE2-8F4BB48C3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635E8-71CE-4786-8C4F-99A1C852D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09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F09A-AE78-4853-A576-263ABDDEB03F}"/>
              </a:ext>
            </a:extLst>
          </p:cNvPr>
          <p:cNvSpPr>
            <a:spLocks noGrp="1"/>
          </p:cNvSpPr>
          <p:nvPr>
            <p:ph type="ctr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DZ" b="1" dirty="0">
                <a:solidFill>
                  <a:schemeClr val="accent1"/>
                </a:solidFill>
              </a:rPr>
              <a:t>الانضباط والالتزام الوظيفي</a:t>
            </a:r>
            <a:br>
              <a:rPr lang="ar-DZ" dirty="0">
                <a:solidFill>
                  <a:schemeClr val="accent1"/>
                </a:solidFill>
              </a:rPr>
            </a:br>
            <a:r>
              <a:rPr lang="ar-DZ" sz="5400" dirty="0">
                <a:solidFill>
                  <a:srgbClr val="C00000"/>
                </a:solidFill>
              </a:rPr>
              <a:t>المحاضرة</a:t>
            </a:r>
            <a:r>
              <a:rPr lang="ar-DZ" sz="5400" dirty="0">
                <a:solidFill>
                  <a:schemeClr val="accent1"/>
                </a:solidFill>
              </a:rPr>
              <a:t> </a:t>
            </a:r>
            <a:r>
              <a:rPr lang="ar-DZ" sz="4800" dirty="0">
                <a:solidFill>
                  <a:srgbClr val="C00000"/>
                </a:solidFill>
              </a:rPr>
              <a:t>10</a:t>
            </a:r>
            <a:endParaRPr lang="en-GB" dirty="0">
              <a:solidFill>
                <a:srgbClr val="C00000"/>
              </a:solidFill>
              <a:highlight>
                <a:srgbClr val="FFFF00"/>
              </a:highligh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9B98A-A138-40EB-A4D9-21974498B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8289" y="3926106"/>
            <a:ext cx="9144000" cy="1149327"/>
          </a:xfrm>
        </p:spPr>
        <p:txBody>
          <a:bodyPr>
            <a:normAutofit/>
          </a:bodyPr>
          <a:lstStyle/>
          <a:p>
            <a:r>
              <a:rPr lang="ar-DZ" b="1" dirty="0">
                <a:solidFill>
                  <a:srgbClr val="0070C0"/>
                </a:solidFill>
              </a:rPr>
              <a:t>د. فاتح دبلة </a:t>
            </a:r>
          </a:p>
          <a:p>
            <a:r>
              <a:rPr lang="ar-DZ" b="1" dirty="0">
                <a:solidFill>
                  <a:srgbClr val="0070C0"/>
                </a:solidFill>
              </a:rPr>
              <a:t>9 ماي  2020</a:t>
            </a:r>
            <a:endParaRPr lang="en-GB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238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926" y="911786"/>
            <a:ext cx="4360332" cy="655637"/>
          </a:xfrm>
        </p:spPr>
        <p:txBody>
          <a:bodyPr>
            <a:normAutofit fontScale="90000"/>
          </a:bodyPr>
          <a:lstStyle/>
          <a:p>
            <a:pPr algn="r"/>
            <a:r>
              <a:rPr lang="ar-DZ" sz="4400" b="1" dirty="0">
                <a:solidFill>
                  <a:srgbClr val="C00000"/>
                </a:solidFill>
              </a:rPr>
              <a:t>مقدمة</a:t>
            </a:r>
            <a:endParaRPr lang="en-GB" sz="4400" b="1" dirty="0">
              <a:solidFill>
                <a:srgbClr val="7030A0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D81CB10-5069-4FD1-AA3F-6DBFF03697B4}"/>
              </a:ext>
            </a:extLst>
          </p:cNvPr>
          <p:cNvSpPr txBox="1">
            <a:spLocks/>
          </p:cNvSpPr>
          <p:nvPr/>
        </p:nvSpPr>
        <p:spPr>
          <a:xfrm>
            <a:off x="664028" y="2353174"/>
            <a:ext cx="10842171" cy="65563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DZ" sz="3200" b="1" dirty="0"/>
              <a:t>السلوك الأخلاقي قابل للتغيير ويتأثر ايجابا وسلبا من مصادر داخلية وأخرى خارجية.</a:t>
            </a:r>
            <a:endParaRPr lang="en-GB" sz="3200" b="1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02B1E1A-0178-4821-9E0C-DFB7082AEC2A}"/>
              </a:ext>
            </a:extLst>
          </p:cNvPr>
          <p:cNvSpPr txBox="1">
            <a:spLocks/>
          </p:cNvSpPr>
          <p:nvPr/>
        </p:nvSpPr>
        <p:spPr>
          <a:xfrm>
            <a:off x="1044170" y="3521371"/>
            <a:ext cx="10842171" cy="6556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DZ" sz="3600" b="1" dirty="0">
                <a:solidFill>
                  <a:srgbClr val="7030A0"/>
                </a:solidFill>
              </a:rPr>
              <a:t>صفات، خصال، قيم، أخلاق، مهارات</a:t>
            </a:r>
            <a:endParaRPr lang="en-GB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9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3132" y="1122363"/>
            <a:ext cx="4224867" cy="528637"/>
          </a:xfrm>
        </p:spPr>
        <p:txBody>
          <a:bodyPr>
            <a:normAutofit fontScale="90000"/>
          </a:bodyPr>
          <a:lstStyle/>
          <a:p>
            <a:pPr algn="r"/>
            <a:r>
              <a:rPr lang="ar-DZ" sz="4000" b="1" dirty="0">
                <a:solidFill>
                  <a:srgbClr val="C00000"/>
                </a:solidFill>
              </a:rPr>
              <a:t>مفهوم الانضباط الوظيفي</a:t>
            </a:r>
            <a:endParaRPr lang="en-GB" sz="4000" b="1" dirty="0">
              <a:solidFill>
                <a:srgbClr val="7030A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E25EE-D676-480A-958E-7DD57C248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4866" y="1877749"/>
            <a:ext cx="9144000" cy="772318"/>
          </a:xfrm>
        </p:spPr>
        <p:txBody>
          <a:bodyPr>
            <a:normAutofit fontScale="70000" lnSpcReduction="20000"/>
          </a:bodyPr>
          <a:lstStyle/>
          <a:p>
            <a:pPr marL="571500" indent="-571500" rtl="1">
              <a:buFont typeface="Wingdings" panose="05000000000000000000" pitchFamily="2" charset="2"/>
              <a:buChar char="v"/>
            </a:pPr>
            <a:r>
              <a:rPr lang="ar-DZ" sz="3600" dirty="0">
                <a:solidFill>
                  <a:srgbClr val="7030A0"/>
                </a:solidFill>
              </a:rPr>
              <a:t>الانضباط لغة مصدرمن الضبط، ضبط الشيء أي حفظه بالحزم</a:t>
            </a:r>
          </a:p>
          <a:p>
            <a:pPr marL="571500" indent="-571500" rtl="1">
              <a:buFont typeface="Wingdings" panose="05000000000000000000" pitchFamily="2" charset="2"/>
              <a:buChar char="v"/>
            </a:pPr>
            <a:r>
              <a:rPr lang="ar-DZ" sz="3600" dirty="0">
                <a:solidFill>
                  <a:srgbClr val="7030A0"/>
                </a:solidFill>
              </a:rPr>
              <a:t>الاتقان لغة احكام الشيء</a:t>
            </a:r>
            <a:endParaRPr lang="en-GB" sz="3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79812B-A664-4E82-ACD7-3160F396CB4C}"/>
              </a:ext>
            </a:extLst>
          </p:cNvPr>
          <p:cNvSpPr/>
          <p:nvPr/>
        </p:nvSpPr>
        <p:spPr>
          <a:xfrm>
            <a:off x="3462866" y="3097368"/>
            <a:ext cx="60960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ar-DZ" sz="2000" b="1" dirty="0">
                <a:solidFill>
                  <a:srgbClr val="FF0000"/>
                </a:solidFill>
              </a:rPr>
              <a:t>الانضباط في الدين، مطلب أساسي تدار به أمور كثير من العبادات، كتوقيت الصلوات مثلا،  وكذلك </a:t>
            </a:r>
            <a:r>
              <a:rPr lang="ar-DZ" sz="2800" b="1" dirty="0">
                <a:solidFill>
                  <a:srgbClr val="FF0000"/>
                </a:solidFill>
              </a:rPr>
              <a:t>الاتقان</a:t>
            </a:r>
            <a:r>
              <a:rPr lang="ar-DZ" sz="2000" b="1" dirty="0">
                <a:solidFill>
                  <a:srgbClr val="FF0000"/>
                </a:solidFill>
              </a:rPr>
              <a:t> ومرادفه الاحسان، </a:t>
            </a:r>
            <a:endParaRPr lang="ar-DZ" dirty="0">
              <a:solidFill>
                <a:srgbClr val="7030A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968561-56ED-49DC-BDDF-3534B3507B49}"/>
              </a:ext>
            </a:extLst>
          </p:cNvPr>
          <p:cNvSpPr/>
          <p:nvPr/>
        </p:nvSpPr>
        <p:spPr>
          <a:xfrm>
            <a:off x="3462866" y="4252555"/>
            <a:ext cx="60960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ar-DZ" sz="2400" b="1" dirty="0">
                <a:solidFill>
                  <a:srgbClr val="FF0000"/>
                </a:solidFill>
              </a:rPr>
              <a:t>الاتقان يتجاوز الانجاز الذي هو مجرد القيام بالمهمة وتنفيذها، فهو يعني دقة واهتمام بالغ حسب فلسفة دام ثالوث للاتقان العجيب،  </a:t>
            </a:r>
            <a:endParaRPr lang="ar-DZ" sz="2000" dirty="0">
              <a:solidFill>
                <a:srgbClr val="7030A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FD8C20-E320-4E66-B565-785C697BD795}"/>
              </a:ext>
            </a:extLst>
          </p:cNvPr>
          <p:cNvSpPr/>
          <p:nvPr/>
        </p:nvSpPr>
        <p:spPr>
          <a:xfrm>
            <a:off x="901308" y="5735637"/>
            <a:ext cx="103893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 rtl="1">
              <a:buFont typeface="Wingdings" panose="05000000000000000000" pitchFamily="2" charset="2"/>
              <a:buChar char="q"/>
            </a:pPr>
            <a:r>
              <a:rPr lang="ar-DZ" sz="2400" b="1" dirty="0">
                <a:solidFill>
                  <a:srgbClr val="7030A0"/>
                </a:solidFill>
              </a:rPr>
              <a:t>الانضباط والاتقان هما طريق الوصول للفرص الوظيفية المنتجة، فالانضباط سبيل للوصول للاتقان 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232846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8539" y="568523"/>
            <a:ext cx="7228321" cy="65563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r"/>
            <a:r>
              <a:rPr lang="ar-DZ" sz="44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بعض من صور تفعيل الانضباط الوظيفي</a:t>
            </a:r>
            <a:endParaRPr lang="en-GB" sz="44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9F93D8A6-03F8-4E62-AFC0-AF532DA92297}"/>
              </a:ext>
            </a:extLst>
          </p:cNvPr>
          <p:cNvSpPr/>
          <p:nvPr/>
        </p:nvSpPr>
        <p:spPr>
          <a:xfrm>
            <a:off x="10204236" y="568523"/>
            <a:ext cx="1397000" cy="65563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D224353-58CD-449D-9C96-D5F54BAAEC7D}"/>
              </a:ext>
            </a:extLst>
          </p:cNvPr>
          <p:cNvSpPr txBox="1">
            <a:spLocks/>
          </p:cNvSpPr>
          <p:nvPr/>
        </p:nvSpPr>
        <p:spPr>
          <a:xfrm>
            <a:off x="949289" y="2349913"/>
            <a:ext cx="10293421" cy="22818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r" rtl="1">
              <a:buFont typeface="+mj-lt"/>
              <a:buAutoNum type="arabicPeriod"/>
            </a:pPr>
            <a:r>
              <a:rPr lang="ar-DZ" sz="32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ان يكون الموظف قدوة لزملائه في المحافظة على مواقيت العمل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32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التقيد بالأنشطة والأعمال الموكلة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32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عدم الاكتفاء بالحصول على المعلومات والمعارف وانما تشاركها واستخدامها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32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التقيد بوسائل السلامة والالتزام بها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32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الاهتمام بانجاز المهام باتقان ، الكيف أكثر من الكم </a:t>
            </a:r>
          </a:p>
        </p:txBody>
      </p:sp>
    </p:spTree>
    <p:extLst>
      <p:ext uri="{BB962C8B-B14F-4D97-AF65-F5344CB8AC3E}">
        <p14:creationId xmlns:p14="http://schemas.microsoft.com/office/powerpoint/2010/main" val="2176813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5280" y="848043"/>
            <a:ext cx="5902960" cy="655637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r>
              <a:rPr lang="ar-DZ" sz="3600" dirty="0">
                <a:solidFill>
                  <a:srgbClr val="C00000"/>
                </a:solidFill>
              </a:rPr>
              <a:t>3 مجالات رئيسية للانضباط الوظيفي </a:t>
            </a:r>
            <a:endParaRPr lang="en-GB" sz="3600" dirty="0">
              <a:solidFill>
                <a:srgbClr val="7030A0"/>
              </a:solidFill>
            </a:endParaRP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FD04A6F1-BF1E-49E9-87E9-2AC9898E76F2}"/>
              </a:ext>
            </a:extLst>
          </p:cNvPr>
          <p:cNvSpPr/>
          <p:nvPr/>
        </p:nvSpPr>
        <p:spPr>
          <a:xfrm>
            <a:off x="9441951" y="2126750"/>
            <a:ext cx="904126" cy="172605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21B15B0F-21B4-4C5C-9900-1EABCA97DC59}"/>
              </a:ext>
            </a:extLst>
          </p:cNvPr>
          <p:cNvSpPr/>
          <p:nvPr/>
        </p:nvSpPr>
        <p:spPr>
          <a:xfrm>
            <a:off x="5766200" y="2519329"/>
            <a:ext cx="904126" cy="172605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31044954-DAA4-4FD6-8BD6-0B9DEABB2C98}"/>
              </a:ext>
            </a:extLst>
          </p:cNvPr>
          <p:cNvSpPr/>
          <p:nvPr/>
        </p:nvSpPr>
        <p:spPr>
          <a:xfrm>
            <a:off x="1471374" y="2917860"/>
            <a:ext cx="904126" cy="17260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9CC88A-AACF-4042-B5CF-3F3AF4A51035}"/>
              </a:ext>
            </a:extLst>
          </p:cNvPr>
          <p:cNvSpPr/>
          <p:nvPr/>
        </p:nvSpPr>
        <p:spPr>
          <a:xfrm>
            <a:off x="8681663" y="4228419"/>
            <a:ext cx="24247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2400" dirty="0">
                <a:solidFill>
                  <a:srgbClr val="0070C0"/>
                </a:solidFill>
              </a:rPr>
              <a:t>الانضباط في الهيئة والشكل </a:t>
            </a:r>
            <a:endParaRPr lang="en-GB" sz="2400" dirty="0">
              <a:solidFill>
                <a:srgbClr val="0070C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02136C-126E-48C9-9843-68600BE693FF}"/>
              </a:ext>
            </a:extLst>
          </p:cNvPr>
          <p:cNvSpPr/>
          <p:nvPr/>
        </p:nvSpPr>
        <p:spPr>
          <a:xfrm>
            <a:off x="4838900" y="4643918"/>
            <a:ext cx="2424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2400" dirty="0">
                <a:solidFill>
                  <a:srgbClr val="C00000"/>
                </a:solidFill>
              </a:rPr>
              <a:t>الانضباط في الوقت </a:t>
            </a:r>
            <a:endParaRPr lang="en-GB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B8E2E62-6EB9-47F4-A76C-C0E7A81005F6}"/>
              </a:ext>
            </a:extLst>
          </p:cNvPr>
          <p:cNvSpPr/>
          <p:nvPr/>
        </p:nvSpPr>
        <p:spPr>
          <a:xfrm>
            <a:off x="611312" y="4836756"/>
            <a:ext cx="24247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2400" dirty="0">
                <a:solidFill>
                  <a:schemeClr val="bg2">
                    <a:lumMod val="25000"/>
                  </a:schemeClr>
                </a:solidFill>
              </a:rPr>
              <a:t>الانضباط في التعامل والتصرفات </a:t>
            </a:r>
            <a:endParaRPr lang="en-GB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819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8445" y="798156"/>
            <a:ext cx="4360332" cy="655637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DZ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القيم والأخلاق </a:t>
            </a:r>
            <a:endParaRPr lang="en-GB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E25EE-D676-480A-958E-7DD57C248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961" y="2116622"/>
            <a:ext cx="10962640" cy="3400600"/>
          </a:xfrm>
        </p:spPr>
        <p:txBody>
          <a:bodyPr>
            <a:normAutofit/>
          </a:bodyPr>
          <a:lstStyle/>
          <a:p>
            <a:r>
              <a:rPr lang="ar-DZ" sz="4400" b="1" dirty="0">
                <a:solidFill>
                  <a:srgbClr val="C00000"/>
                </a:solidFill>
              </a:rPr>
              <a:t>القيم</a:t>
            </a:r>
            <a:r>
              <a:rPr lang="ar-DZ" sz="3600" b="1" dirty="0">
                <a:solidFill>
                  <a:srgbClr val="C00000"/>
                </a:solidFill>
              </a:rPr>
              <a:t> </a:t>
            </a:r>
          </a:p>
          <a:p>
            <a:endParaRPr lang="ar-DZ" b="1" dirty="0">
              <a:solidFill>
                <a:srgbClr val="FF0000"/>
              </a:solidFill>
            </a:endParaRPr>
          </a:p>
          <a:p>
            <a:pPr algn="r"/>
            <a:r>
              <a:rPr lang="ar-DZ" sz="2800" b="1" dirty="0">
                <a:solidFill>
                  <a:srgbClr val="FF0000"/>
                </a:solidFill>
              </a:rPr>
              <a:t>لغة</a:t>
            </a:r>
            <a:r>
              <a:rPr lang="ar-DZ" sz="2800" b="1" dirty="0">
                <a:solidFill>
                  <a:srgbClr val="7030A0"/>
                </a:solidFill>
              </a:rPr>
              <a:t> القيمة، قيم الشيء أي قدر قيمته</a:t>
            </a:r>
          </a:p>
          <a:p>
            <a:pPr algn="r"/>
            <a:r>
              <a:rPr lang="ar-DZ" sz="2800" b="1" dirty="0">
                <a:solidFill>
                  <a:srgbClr val="FF0000"/>
                </a:solidFill>
              </a:rPr>
              <a:t>اصطلاحا</a:t>
            </a:r>
            <a:r>
              <a:rPr lang="ar-DZ" sz="2800" b="1" dirty="0">
                <a:solidFill>
                  <a:srgbClr val="7030A0"/>
                </a:solidFill>
              </a:rPr>
              <a:t>، تعددت المعاني بتعدد مجالات استخدامها في النشاطات الانسانية، وقد ظهرت نظرية أو علم القيم التي تعزى للفيلسوف الالماني نيتشه، </a:t>
            </a:r>
            <a:endParaRPr lang="en-GB" sz="2800" b="1" dirty="0">
              <a:solidFill>
                <a:srgbClr val="7030A0"/>
              </a:solidFill>
            </a:endParaRPr>
          </a:p>
          <a:p>
            <a:pPr algn="r"/>
            <a:r>
              <a:rPr lang="ar-DZ" sz="2800" b="1" dirty="0">
                <a:solidFill>
                  <a:srgbClr val="7030A0"/>
                </a:solidFill>
              </a:rPr>
              <a:t> </a:t>
            </a:r>
          </a:p>
          <a:p>
            <a:pPr marL="457200" indent="-457200" algn="r" rtl="1">
              <a:buFont typeface="Wingdings" panose="05000000000000000000" pitchFamily="2" charset="2"/>
              <a:buChar char="q"/>
            </a:pPr>
            <a:endParaRPr lang="ar-DZ" b="1" dirty="0">
              <a:solidFill>
                <a:srgbClr val="C00000"/>
              </a:solidFill>
            </a:endParaRPr>
          </a:p>
          <a:p>
            <a:pPr algn="r" rtl="1"/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ar-DZ" sz="1800" dirty="0"/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722668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9793" y="787577"/>
            <a:ext cx="5341217" cy="6556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>
              <a:lnSpc>
                <a:spcPct val="70000"/>
              </a:lnSpc>
            </a:pPr>
            <a:r>
              <a:rPr lang="ar-DZ" sz="36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بعض المدارس التي تناولت القيم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D81CB10-5069-4FD1-AA3F-6DBFF03697B4}"/>
              </a:ext>
            </a:extLst>
          </p:cNvPr>
          <p:cNvSpPr txBox="1">
            <a:spLocks/>
          </p:cNvSpPr>
          <p:nvPr/>
        </p:nvSpPr>
        <p:spPr>
          <a:xfrm>
            <a:off x="674913" y="2272218"/>
            <a:ext cx="10842171" cy="6556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C00000"/>
                </a:solidFill>
              </a:rPr>
              <a:t>المدرسة الفلسفية المثالية </a:t>
            </a:r>
            <a:r>
              <a:rPr lang="ar-DZ" sz="2500" b="1" dirty="0">
                <a:solidFill>
                  <a:srgbClr val="0070C0"/>
                </a:solidFill>
              </a:rPr>
              <a:t>لأفلاطون (427 ق م- 347 ق م)، مثلث الحق والخير والجمال، ويلعب المعلم منزلة الضابط والموجه لسلوكه (أرسطو).</a:t>
            </a:r>
            <a:endParaRPr lang="en-GB" sz="2500" b="1" dirty="0">
              <a:solidFill>
                <a:srgbClr val="0070C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0BD85BD-BD69-4527-8BF2-817AC9544955}"/>
              </a:ext>
            </a:extLst>
          </p:cNvPr>
          <p:cNvSpPr txBox="1">
            <a:spLocks/>
          </p:cNvSpPr>
          <p:nvPr/>
        </p:nvSpPr>
        <p:spPr>
          <a:xfrm>
            <a:off x="674912" y="3269029"/>
            <a:ext cx="10842171" cy="6556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just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C00000"/>
                </a:solidFill>
              </a:rPr>
              <a:t>المدرسة الفلسفية الواقعية، </a:t>
            </a:r>
            <a:r>
              <a:rPr lang="ar-DZ" sz="2500" b="1" dirty="0">
                <a:solidFill>
                  <a:srgbClr val="0070C0"/>
                </a:solidFill>
              </a:rPr>
              <a:t>أفكارها عكس المدرسة المثالية من حيث وضع القيم، فالقيم بالنسبة لها خالدة ومستمرة وثابتة وعامة، من روادها الفيلسوف ايمانويل كانت (1724- 1804 م)</a:t>
            </a:r>
            <a:endParaRPr lang="en-GB" sz="2500" b="1" dirty="0">
              <a:solidFill>
                <a:srgbClr val="0070C0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49D4AF7-67B7-4EE0-BE82-E2705C886598}"/>
              </a:ext>
            </a:extLst>
          </p:cNvPr>
          <p:cNvSpPr txBox="1">
            <a:spLocks/>
          </p:cNvSpPr>
          <p:nvPr/>
        </p:nvSpPr>
        <p:spPr>
          <a:xfrm>
            <a:off x="827310" y="5567451"/>
            <a:ext cx="10842171" cy="6556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C00000"/>
                </a:solidFill>
              </a:rPr>
              <a:t>القيم من منظور اسلامي، </a:t>
            </a:r>
            <a:r>
              <a:rPr lang="ar-DZ" sz="2500" b="1" dirty="0">
                <a:solidFill>
                  <a:schemeClr val="accent1"/>
                </a:solidFill>
              </a:rPr>
              <a:t>مصدرها التشريع الالهي وليس الانسان، وهي شاملة  وعامة، منها العلم والعمل والتقوى والعدل، تشكل معيارا لسلوك الانسان</a:t>
            </a:r>
            <a:endParaRPr lang="en-GB" sz="2500" b="1" dirty="0">
              <a:solidFill>
                <a:schemeClr val="accent1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808BD78-A94A-4CA3-9E96-0BAAAFBD5015}"/>
              </a:ext>
            </a:extLst>
          </p:cNvPr>
          <p:cNvSpPr txBox="1">
            <a:spLocks/>
          </p:cNvSpPr>
          <p:nvPr/>
        </p:nvSpPr>
        <p:spPr>
          <a:xfrm>
            <a:off x="827311" y="4418240"/>
            <a:ext cx="10842171" cy="6556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C00000"/>
                </a:solidFill>
              </a:rPr>
              <a:t>المدرسة البراجماتية (العملية)، </a:t>
            </a:r>
            <a:r>
              <a:rPr lang="ar-DZ" sz="2500" b="1" dirty="0">
                <a:solidFill>
                  <a:srgbClr val="0070C0"/>
                </a:solidFill>
              </a:rPr>
              <a:t>السلوك الانساني اتجاه الاشيء هو الذي يحدد قيمتها بمعني أنه لا توجد قيم ذات طبيعة مطلقة، اعطت قيمة كبيرة للعمل، من أنصارها جون ديوي (1859- 1952م)</a:t>
            </a:r>
            <a:endParaRPr lang="en-GB" sz="25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189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9793" y="787577"/>
            <a:ext cx="5341217" cy="6556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1">
              <a:lnSpc>
                <a:spcPct val="70000"/>
              </a:lnSpc>
            </a:pPr>
            <a:r>
              <a:rPr lang="ar-DZ" sz="36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العوامل المؤثرة على أخلاقيات العمل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D81CB10-5069-4FD1-AA3F-6DBFF03697B4}"/>
              </a:ext>
            </a:extLst>
          </p:cNvPr>
          <p:cNvSpPr txBox="1">
            <a:spLocks/>
          </p:cNvSpPr>
          <p:nvPr/>
        </p:nvSpPr>
        <p:spPr>
          <a:xfrm>
            <a:off x="674913" y="2272218"/>
            <a:ext cx="10842171" cy="6556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DZ" sz="2500" b="1" dirty="0">
                <a:solidFill>
                  <a:schemeClr val="accent1"/>
                </a:solidFill>
              </a:rPr>
              <a:t>الايمان والتوحيد، الموجه والمعيار المحفز والملهم  </a:t>
            </a:r>
            <a:endParaRPr lang="en-GB" sz="2500" b="1" dirty="0">
              <a:solidFill>
                <a:schemeClr val="accent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0BD85BD-BD69-4527-8BF2-817AC9544955}"/>
              </a:ext>
            </a:extLst>
          </p:cNvPr>
          <p:cNvSpPr txBox="1">
            <a:spLocks/>
          </p:cNvSpPr>
          <p:nvPr/>
        </p:nvSpPr>
        <p:spPr>
          <a:xfrm>
            <a:off x="674911" y="3360640"/>
            <a:ext cx="10842171" cy="6556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DZ" sz="2500" b="1" dirty="0">
                <a:solidFill>
                  <a:schemeClr val="accent1"/>
                </a:solidFill>
              </a:rPr>
              <a:t> العبادات والمداومة عليها، مدعاة للانضباط والتأثير في السلوك</a:t>
            </a:r>
            <a:endParaRPr lang="en-GB" sz="2500" b="1" dirty="0">
              <a:solidFill>
                <a:schemeClr val="accent1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808BD78-A94A-4CA3-9E96-0BAAAFBD5015}"/>
              </a:ext>
            </a:extLst>
          </p:cNvPr>
          <p:cNvSpPr txBox="1">
            <a:spLocks/>
          </p:cNvSpPr>
          <p:nvPr/>
        </p:nvSpPr>
        <p:spPr>
          <a:xfrm>
            <a:off x="674911" y="4449063"/>
            <a:ext cx="10842171" cy="6556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DZ" sz="2500" b="1" dirty="0">
                <a:solidFill>
                  <a:schemeClr val="accent1"/>
                </a:solidFill>
              </a:rPr>
              <a:t>الصحبة والصداقة والمداومة</a:t>
            </a:r>
            <a:endParaRPr lang="en-GB" sz="25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158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5304" y="1736119"/>
            <a:ext cx="5341217" cy="6556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>
              <a:lnSpc>
                <a:spcPct val="70000"/>
              </a:lnSpc>
            </a:pPr>
            <a:r>
              <a:rPr lang="ar-DZ" sz="36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الاكراه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D81CB10-5069-4FD1-AA3F-6DBFF03697B4}"/>
              </a:ext>
            </a:extLst>
          </p:cNvPr>
          <p:cNvSpPr txBox="1">
            <a:spLocks/>
          </p:cNvSpPr>
          <p:nvPr/>
        </p:nvSpPr>
        <p:spPr>
          <a:xfrm>
            <a:off x="2599362" y="853366"/>
            <a:ext cx="8814977" cy="6556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DZ" sz="3200" b="1" dirty="0">
                <a:solidFill>
                  <a:schemeClr val="accent1"/>
                </a:solidFill>
              </a:rPr>
              <a:t>من العوامل التي تؤدي لخروج الفرد عن سلوكه.....</a:t>
            </a:r>
            <a:endParaRPr lang="en-GB" sz="3200" b="1" dirty="0">
              <a:solidFill>
                <a:schemeClr val="accent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DD4655B-8571-438F-BB58-1F63F6148A6D}"/>
              </a:ext>
            </a:extLst>
          </p:cNvPr>
          <p:cNvSpPr txBox="1">
            <a:spLocks/>
          </p:cNvSpPr>
          <p:nvPr/>
        </p:nvSpPr>
        <p:spPr>
          <a:xfrm>
            <a:off x="4673030" y="2565084"/>
            <a:ext cx="5341217" cy="6556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>
              <a:lnSpc>
                <a:spcPct val="70000"/>
              </a:lnSpc>
            </a:pPr>
            <a:r>
              <a:rPr lang="ar-DZ" sz="36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الغضب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7997F87-0DF0-4253-A5B6-8E4670134B11}"/>
              </a:ext>
            </a:extLst>
          </p:cNvPr>
          <p:cNvSpPr txBox="1">
            <a:spLocks/>
          </p:cNvSpPr>
          <p:nvPr/>
        </p:nvSpPr>
        <p:spPr>
          <a:xfrm>
            <a:off x="3011001" y="3501961"/>
            <a:ext cx="5341217" cy="6556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>
              <a:lnSpc>
                <a:spcPct val="70000"/>
              </a:lnSpc>
            </a:pPr>
            <a:r>
              <a:rPr lang="ar-DZ" sz="36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الرياء والمصلحة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E928616-1987-4BC6-A1C5-0A30A9E833B1}"/>
              </a:ext>
            </a:extLst>
          </p:cNvPr>
          <p:cNvSpPr txBox="1">
            <a:spLocks/>
          </p:cNvSpPr>
          <p:nvPr/>
        </p:nvSpPr>
        <p:spPr>
          <a:xfrm>
            <a:off x="1665633" y="4558042"/>
            <a:ext cx="5341217" cy="6556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>
              <a:lnSpc>
                <a:spcPct val="70000"/>
              </a:lnSpc>
            </a:pPr>
            <a:r>
              <a:rPr lang="ar-DZ" sz="36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الخوف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18231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362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الانضباط والالتزام الوظيفي المحاضرة 10</vt:lpstr>
      <vt:lpstr>مقدمة</vt:lpstr>
      <vt:lpstr>مفهوم الانضباط الوظيفي</vt:lpstr>
      <vt:lpstr>بعض من صور تفعيل الانضباط الوظيفي</vt:lpstr>
      <vt:lpstr>3 مجالات رئيسية للانضباط الوظيفي </vt:lpstr>
      <vt:lpstr>القيم والأخلاق </vt:lpstr>
      <vt:lpstr>بعض المدارس التي تناولت القيم</vt:lpstr>
      <vt:lpstr>العوامل المؤثرة على أخلاقيات العمل</vt:lpstr>
      <vt:lpstr>الاكراه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الثقافة التنظيمية وأخلاقيات العمل</dc:title>
  <dc:creator>Nawel Debla</dc:creator>
  <cp:lastModifiedBy>Nawel Debla</cp:lastModifiedBy>
  <cp:revision>34</cp:revision>
  <dcterms:created xsi:type="dcterms:W3CDTF">2020-04-15T12:27:46Z</dcterms:created>
  <dcterms:modified xsi:type="dcterms:W3CDTF">2020-05-17T12:17:59Z</dcterms:modified>
  <cp:contentStatus/>
</cp:coreProperties>
</file>