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4" r:id="rId4"/>
  </p:sldMasterIdLst>
  <p:notesMasterIdLst>
    <p:notesMasterId r:id="rId26"/>
  </p:notesMasterIdLst>
  <p:handoutMasterIdLst>
    <p:handoutMasterId r:id="rId27"/>
  </p:handoutMasterIdLst>
  <p:sldIdLst>
    <p:sldId id="256" r:id="rId5"/>
    <p:sldId id="265" r:id="rId6"/>
    <p:sldId id="257" r:id="rId7"/>
    <p:sldId id="258" r:id="rId8"/>
    <p:sldId id="259" r:id="rId9"/>
    <p:sldId id="266" r:id="rId10"/>
    <p:sldId id="260" r:id="rId11"/>
    <p:sldId id="267" r:id="rId12"/>
    <p:sldId id="274" r:id="rId13"/>
    <p:sldId id="275" r:id="rId14"/>
    <p:sldId id="276" r:id="rId15"/>
    <p:sldId id="277" r:id="rId16"/>
    <p:sldId id="263" r:id="rId17"/>
    <p:sldId id="270" r:id="rId18"/>
    <p:sldId id="271" r:id="rId19"/>
    <p:sldId id="278" r:id="rId20"/>
    <p:sldId id="279" r:id="rId21"/>
    <p:sldId id="269" r:id="rId22"/>
    <p:sldId id="280" r:id="rId23"/>
    <p:sldId id="281" r:id="rId24"/>
    <p:sldId id="264" r:id="rId25"/>
  </p:sldIdLst>
  <p:sldSz cx="12192000" cy="6858000"/>
  <p:notesSz cx="6858000" cy="9144000"/>
  <p:defaultTextStyle>
    <a:defPPr rtl="0">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E42"/>
    <a:srgbClr val="E2DED9"/>
    <a:srgbClr val="FDFDFD"/>
    <a:srgbClr val="DEDBD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2" autoAdjust="0"/>
    <p:restoredTop sz="94660"/>
  </p:normalViewPr>
  <p:slideViewPr>
    <p:cSldViewPr snapToGrid="0">
      <p:cViewPr varScale="1">
        <p:scale>
          <a:sx n="67" d="100"/>
          <a:sy n="67" d="100"/>
        </p:scale>
        <p:origin x="528" y="56"/>
      </p:cViewPr>
      <p:guideLst>
        <p:guide orient="horz" pos="2160"/>
        <p:guide pos="3840"/>
      </p:guideLst>
    </p:cSldViewPr>
  </p:slideViewPr>
  <p:notesTextViewPr>
    <p:cViewPr>
      <p:scale>
        <a:sx n="1" d="1"/>
        <a:sy n="1" d="1"/>
      </p:scale>
      <p:origin x="0" y="0"/>
    </p:cViewPr>
  </p:notesTextViewPr>
  <p:notesViewPr>
    <p:cSldViewPr snapToGrid="0">
      <p:cViewPr varScale="1">
        <p:scale>
          <a:sx n="89" d="100"/>
          <a:sy n="89" d="100"/>
        </p:scale>
        <p:origin x="378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8482842-D6A2-4050-B7F2-4B236F0ED28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A9AB7E2C-D502-40BE-B87E-CCD4AD01D5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19518D-5994-45B4-B3DC-4BE5DB79EB95}" type="datetimeFigureOut">
              <a:rPr lang="fr-FR" smtClean="0"/>
              <a:pPr/>
              <a:t>15/05/2020</a:t>
            </a:fld>
            <a:endParaRPr lang="fr-FR"/>
          </a:p>
        </p:txBody>
      </p:sp>
      <p:sp>
        <p:nvSpPr>
          <p:cNvPr id="4" name="Espace réservé du pied de page 3">
            <a:extLst>
              <a:ext uri="{FF2B5EF4-FFF2-40B4-BE49-F238E27FC236}">
                <a16:creationId xmlns:a16="http://schemas.microsoft.com/office/drawing/2014/main" id="{A451BDFA-E4A0-47CB-BF09-5754FC086F5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1BE7561-1099-4B85-8F74-0A61386B296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8E1CE8-79E0-4F34-995C-16375678712C}" type="slidenum">
              <a:rPr lang="fr-FR" smtClean="0"/>
              <a:pPr/>
              <a:t>‹N°›</a:t>
            </a:fld>
            <a:endParaRPr lang="fr-FR"/>
          </a:p>
        </p:txBody>
      </p:sp>
    </p:spTree>
    <p:extLst>
      <p:ext uri="{BB962C8B-B14F-4D97-AF65-F5344CB8AC3E}">
        <p14:creationId xmlns:p14="http://schemas.microsoft.com/office/powerpoint/2010/main" val="4890700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F30B3B-033D-4648-880B-BBB202AA4E1D}" type="datetimeFigureOut">
              <a:rPr lang="fr-FR" noProof="0" smtClean="0"/>
              <a:pPr/>
              <a:t>15/05/2020</a:t>
            </a:fld>
            <a:endParaRPr lang="fr-FR" noProof="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noProof="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dirty="0"/>
              <a:t>Modifiez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415CDE-AB72-4CD9-9EA0-4B2642D5C2FC}" type="slidenum">
              <a:rPr lang="fr-FR" noProof="0" smtClean="0"/>
              <a:pPr/>
              <a:t>‹N°›</a:t>
            </a:fld>
            <a:endParaRPr lang="fr-FR" noProof="0"/>
          </a:p>
        </p:txBody>
      </p:sp>
    </p:spTree>
    <p:extLst>
      <p:ext uri="{BB962C8B-B14F-4D97-AF65-F5344CB8AC3E}">
        <p14:creationId xmlns:p14="http://schemas.microsoft.com/office/powerpoint/2010/main" val="2941013063"/>
      </p:ext>
    </p:extLst>
  </p:cSld>
  <p:clrMap bg1="lt1" tx1="dk1" bg2="lt2" tx2="dk2" accent1="accent1" accent2="accent2" accent3="accent3" accent4="accent4" accent5="accent5" accent6="accent6" hlink="hlink" folHlink="folHlink"/>
  <p:hf hdr="0" ftr="0" dt="0"/>
  <p:notesStyle>
    <a:lvl1pPr marL="0" marR="0" indent="0" algn="l" defTabSz="914400" rtl="0" eaLnBrk="1" fontAlgn="auto" latinLnBrk="0" hangingPunct="1">
      <a:lnSpc>
        <a:spcPct val="100000"/>
      </a:lnSpc>
      <a:spcBef>
        <a:spcPts val="0"/>
      </a:spcBef>
      <a:spcAft>
        <a:spcPts val="0"/>
      </a:spcAft>
      <a:buClrTx/>
      <a:buSzTx/>
      <a:buFontTx/>
      <a:buNone/>
      <a:tabLst/>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415CDE-AB72-4CD9-9EA0-4B2642D5C2FC}" type="slidenum">
              <a:rPr lang="fr-FR" smtClean="0"/>
              <a:pPr/>
              <a:t>1</a:t>
            </a:fld>
            <a:endParaRPr lang="fr-FR"/>
          </a:p>
        </p:txBody>
      </p:sp>
    </p:spTree>
    <p:extLst>
      <p:ext uri="{BB962C8B-B14F-4D97-AF65-F5344CB8AC3E}">
        <p14:creationId xmlns:p14="http://schemas.microsoft.com/office/powerpoint/2010/main" val="348476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415CDE-AB72-4CD9-9EA0-4B2642D5C2FC}" type="slidenum">
              <a:rPr lang="fr-FR" smtClean="0"/>
              <a:pPr/>
              <a:t>3</a:t>
            </a:fld>
            <a:endParaRPr lang="fr-FR"/>
          </a:p>
        </p:txBody>
      </p:sp>
    </p:spTree>
    <p:extLst>
      <p:ext uri="{BB962C8B-B14F-4D97-AF65-F5344CB8AC3E}">
        <p14:creationId xmlns:p14="http://schemas.microsoft.com/office/powerpoint/2010/main" val="3864871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415CDE-AB72-4CD9-9EA0-4B2642D5C2FC}" type="slidenum">
              <a:rPr lang="fr-FR" smtClean="0"/>
              <a:pPr/>
              <a:t>4</a:t>
            </a:fld>
            <a:endParaRPr lang="fr-FR"/>
          </a:p>
        </p:txBody>
      </p:sp>
    </p:spTree>
    <p:extLst>
      <p:ext uri="{BB962C8B-B14F-4D97-AF65-F5344CB8AC3E}">
        <p14:creationId xmlns:p14="http://schemas.microsoft.com/office/powerpoint/2010/main" val="3842553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415CDE-AB72-4CD9-9EA0-4B2642D5C2FC}" type="slidenum">
              <a:rPr lang="fr-FR" smtClean="0"/>
              <a:pPr/>
              <a:t>5</a:t>
            </a:fld>
            <a:endParaRPr lang="fr-FR"/>
          </a:p>
        </p:txBody>
      </p:sp>
    </p:spTree>
    <p:extLst>
      <p:ext uri="{BB962C8B-B14F-4D97-AF65-F5344CB8AC3E}">
        <p14:creationId xmlns:p14="http://schemas.microsoft.com/office/powerpoint/2010/main" val="3432181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415CDE-AB72-4CD9-9EA0-4B2642D5C2FC}" type="slidenum">
              <a:rPr lang="fr-FR" smtClean="0"/>
              <a:pPr/>
              <a:t>7</a:t>
            </a:fld>
            <a:endParaRPr lang="fr-FR"/>
          </a:p>
        </p:txBody>
      </p:sp>
    </p:spTree>
    <p:extLst>
      <p:ext uri="{BB962C8B-B14F-4D97-AF65-F5344CB8AC3E}">
        <p14:creationId xmlns:p14="http://schemas.microsoft.com/office/powerpoint/2010/main" val="1067006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415CDE-AB72-4CD9-9EA0-4B2642D5C2FC}" type="slidenum">
              <a:rPr lang="fr-FR" smtClean="0"/>
              <a:pPr/>
              <a:t>13</a:t>
            </a:fld>
            <a:endParaRPr lang="fr-FR"/>
          </a:p>
        </p:txBody>
      </p:sp>
    </p:spTree>
    <p:extLst>
      <p:ext uri="{BB962C8B-B14F-4D97-AF65-F5344CB8AC3E}">
        <p14:creationId xmlns:p14="http://schemas.microsoft.com/office/powerpoint/2010/main" val="2612248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415CDE-AB72-4CD9-9EA0-4B2642D5C2FC}" type="slidenum">
              <a:rPr lang="fr-FR" smtClean="0"/>
              <a:pPr/>
              <a:t>17</a:t>
            </a:fld>
            <a:endParaRPr lang="fr-FR"/>
          </a:p>
        </p:txBody>
      </p:sp>
    </p:spTree>
    <p:extLst>
      <p:ext uri="{BB962C8B-B14F-4D97-AF65-F5344CB8AC3E}">
        <p14:creationId xmlns:p14="http://schemas.microsoft.com/office/powerpoint/2010/main" val="2612248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415CDE-AB72-4CD9-9EA0-4B2642D5C2FC}" type="slidenum">
              <a:rPr lang="fr-FR" smtClean="0"/>
              <a:pPr/>
              <a:t>21</a:t>
            </a:fld>
            <a:endParaRPr lang="fr-FR"/>
          </a:p>
        </p:txBody>
      </p:sp>
    </p:spTree>
    <p:extLst>
      <p:ext uri="{BB962C8B-B14F-4D97-AF65-F5344CB8AC3E}">
        <p14:creationId xmlns:p14="http://schemas.microsoft.com/office/powerpoint/2010/main" val="196282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777464" y="802298"/>
            <a:ext cx="8637073" cy="2541431"/>
          </a:xfrm>
        </p:spPr>
        <p:txBody>
          <a:bodyPr bIns="0" rtlCol="0" anchor="b">
            <a:normAutofit/>
          </a:bodyPr>
          <a:lstStyle>
            <a:lvl1pPr algn="l">
              <a:defRPr sz="6600"/>
            </a:lvl1pPr>
          </a:lstStyle>
          <a:p>
            <a:pPr rtl="0"/>
            <a:r>
              <a:rPr lang="fr-FR" noProof="0"/>
              <a:t>Modifiez le style du titre</a:t>
            </a:r>
          </a:p>
        </p:txBody>
      </p:sp>
      <p:sp>
        <p:nvSpPr>
          <p:cNvPr id="3" name="Sous-titre 2"/>
          <p:cNvSpPr>
            <a:spLocks noGrp="1"/>
          </p:cNvSpPr>
          <p:nvPr>
            <p:ph type="subTitle" idx="1"/>
          </p:nvPr>
        </p:nvSpPr>
        <p:spPr>
          <a:xfrm>
            <a:off x="1777464" y="3531204"/>
            <a:ext cx="8637072" cy="977621"/>
          </a:xfrm>
        </p:spPr>
        <p:txBody>
          <a:bodyPr tIns="91440" bIns="91440" rtlCol="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p>
        </p:txBody>
      </p:sp>
      <p:sp>
        <p:nvSpPr>
          <p:cNvPr id="4" name="Espace réservé de la date 3"/>
          <p:cNvSpPr>
            <a:spLocks noGrp="1"/>
          </p:cNvSpPr>
          <p:nvPr>
            <p:ph type="dt" sz="half" idx="10"/>
          </p:nvPr>
        </p:nvSpPr>
        <p:spPr>
          <a:xfrm>
            <a:off x="6913821" y="6370429"/>
            <a:ext cx="3500715" cy="309201"/>
          </a:xfrm>
        </p:spPr>
        <p:txBody>
          <a:bodyPr rtlCol="0"/>
          <a:lstStyle/>
          <a:p>
            <a:pPr rtl="0"/>
            <a:fld id="{5AC3B321-5555-4626-B3F5-C893CC29EC1A}" type="datetime1">
              <a:rPr lang="fr-FR" noProof="0" smtClean="0"/>
              <a:pPr rtl="0"/>
              <a:t>15/05/2020</a:t>
            </a:fld>
            <a:endParaRPr lang="fr-FR" noProof="0"/>
          </a:p>
        </p:txBody>
      </p:sp>
      <p:sp>
        <p:nvSpPr>
          <p:cNvPr id="5" name="Espace réservé du pied de page 4"/>
          <p:cNvSpPr>
            <a:spLocks noGrp="1"/>
          </p:cNvSpPr>
          <p:nvPr>
            <p:ph type="ftr" sz="quarter" idx="11"/>
          </p:nvPr>
        </p:nvSpPr>
        <p:spPr>
          <a:xfrm>
            <a:off x="1777464" y="6370430"/>
            <a:ext cx="4973915" cy="309201"/>
          </a:xfrm>
        </p:spPr>
        <p:txBody>
          <a:bodyPr rtlCol="0"/>
          <a:lstStyle/>
          <a:p>
            <a:pPr rtl="0"/>
            <a:r>
              <a:rPr lang="fr-FR" noProof="0"/>
              <a:t>Ajoutez un pied de page ici</a:t>
            </a:r>
          </a:p>
        </p:txBody>
      </p:sp>
      <p:cxnSp>
        <p:nvCxnSpPr>
          <p:cNvPr id="15" name="Connecteur droit 14"/>
          <p:cNvCxnSpPr/>
          <p:nvPr/>
        </p:nvCxnSpPr>
        <p:spPr>
          <a:xfrm>
            <a:off x="1777464"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6400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8" name="Groupe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re 1"/>
          <p:cNvSpPr>
            <a:spLocks noGrp="1"/>
          </p:cNvSpPr>
          <p:nvPr>
            <p:ph type="title"/>
          </p:nvPr>
        </p:nvSpPr>
        <p:spPr>
          <a:xfrm>
            <a:off x="1451206" y="1129513"/>
            <a:ext cx="5532328" cy="1830584"/>
          </a:xfrm>
        </p:spPr>
        <p:txBody>
          <a:bodyPr rtlCol="0" anchor="b">
            <a:normAutofit/>
          </a:bodyPr>
          <a:lstStyle>
            <a:lvl1pPr>
              <a:defRPr sz="3200"/>
            </a:lvl1pPr>
          </a:lstStyle>
          <a:p>
            <a:pPr rtl="0"/>
            <a:r>
              <a:rPr lang="fr-FR" noProof="0"/>
              <a:t>Modifiez le style du titre</a:t>
            </a:r>
          </a:p>
        </p:txBody>
      </p:sp>
      <p:sp>
        <p:nvSpPr>
          <p:cNvPr id="3" name="Espace réservé d’image 2"/>
          <p:cNvSpPr>
            <a:spLocks noGrp="1" noChangeAspect="1"/>
          </p:cNvSpPr>
          <p:nvPr>
            <p:ph type="pic" idx="1" hasCustomPrompt="1"/>
          </p:nvPr>
        </p:nvSpPr>
        <p:spPr>
          <a:xfrm>
            <a:off x="8124389" y="1122542"/>
            <a:ext cx="2791171" cy="3866327"/>
          </a:xfrm>
          <a:solidFill>
            <a:schemeClr val="bg1">
              <a:lumMod val="85000"/>
            </a:schemeClr>
          </a:solidFill>
          <a:ln w="9525" cap="sq">
            <a:noFill/>
            <a:miter lim="800000"/>
          </a:ln>
          <a:effectLst/>
        </p:spPr>
        <p:txBody>
          <a:bodyPr rtlCol="0"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p>
        </p:txBody>
      </p:sp>
      <p:sp>
        <p:nvSpPr>
          <p:cNvPr id="4" name="Espace réservé du texte 3"/>
          <p:cNvSpPr>
            <a:spLocks noGrp="1"/>
          </p:cNvSpPr>
          <p:nvPr>
            <p:ph type="body" sz="half" idx="2" hasCustomPrompt="1"/>
          </p:nvPr>
        </p:nvSpPr>
        <p:spPr>
          <a:xfrm>
            <a:off x="1450329" y="3145992"/>
            <a:ext cx="5524404" cy="2003742"/>
          </a:xfrm>
        </p:spPr>
        <p:txBody>
          <a:bodyPr rtlCol="0">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de la date 4"/>
          <p:cNvSpPr>
            <a:spLocks noGrp="1"/>
          </p:cNvSpPr>
          <p:nvPr>
            <p:ph type="dt" sz="half" idx="10"/>
          </p:nvPr>
        </p:nvSpPr>
        <p:spPr>
          <a:xfrm>
            <a:off x="7236069" y="6332578"/>
            <a:ext cx="4315852" cy="320123"/>
          </a:xfrm>
        </p:spPr>
        <p:txBody>
          <a:bodyPr rtlCol="0"/>
          <a:lstStyle>
            <a:lvl1pPr algn="r">
              <a:defRPr/>
            </a:lvl1pPr>
          </a:lstStyle>
          <a:p>
            <a:pPr rtl="0"/>
            <a:fld id="{7E892C9C-DDA6-4C37-A9FC-7950CDB365DD}" type="datetime1">
              <a:rPr lang="fr-FR" noProof="0" smtClean="0"/>
              <a:pPr rtl="0"/>
              <a:t>15/05/2020</a:t>
            </a:fld>
            <a:endParaRPr lang="fr-FR" noProof="0"/>
          </a:p>
        </p:txBody>
      </p:sp>
      <p:sp>
        <p:nvSpPr>
          <p:cNvPr id="6" name="Espace réservé du pied de page 5"/>
          <p:cNvSpPr>
            <a:spLocks noGrp="1"/>
          </p:cNvSpPr>
          <p:nvPr>
            <p:ph type="ftr" sz="quarter" idx="11"/>
          </p:nvPr>
        </p:nvSpPr>
        <p:spPr>
          <a:xfrm>
            <a:off x="1447382" y="6332578"/>
            <a:ext cx="5541004" cy="320931"/>
          </a:xfrm>
        </p:spPr>
        <p:txBody>
          <a:bodyPr rtlCol="0"/>
          <a:lstStyle/>
          <a:p>
            <a:pPr rtl="0"/>
            <a:r>
              <a:rPr lang="fr-FR" noProof="0"/>
              <a:t>Ajoutez un pied de page ici</a:t>
            </a:r>
          </a:p>
        </p:txBody>
      </p:sp>
      <p:cxnSp>
        <p:nvCxnSpPr>
          <p:cNvPr id="31" name="Connecteur droit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1589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p:txBody>
          <a:bodyPr rtlCol="0" anchor="t"/>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542732A1-D8DB-41E0-9B0E-E781768F9571}" type="datetime1">
              <a:rPr lang="fr-FR" noProof="0" smtClean="0"/>
              <a:pPr rtl="0"/>
              <a:t>15/05/2020</a:t>
            </a:fld>
            <a:endParaRPr lang="fr-FR" noProof="0"/>
          </a:p>
        </p:txBody>
      </p:sp>
      <p:sp>
        <p:nvSpPr>
          <p:cNvPr id="5" name="Espace réservé du pied de page 4"/>
          <p:cNvSpPr>
            <a:spLocks noGrp="1"/>
          </p:cNvSpPr>
          <p:nvPr>
            <p:ph type="ftr" sz="quarter" idx="11"/>
          </p:nvPr>
        </p:nvSpPr>
        <p:spPr/>
        <p:txBody>
          <a:bodyPr rtlCol="0"/>
          <a:lstStyle/>
          <a:p>
            <a:pPr rtl="0"/>
            <a:r>
              <a:rPr lang="fr-FR" noProof="0"/>
              <a:t>Ajoutez un pied de page ici</a:t>
            </a:r>
          </a:p>
        </p:txBody>
      </p:sp>
      <p:cxnSp>
        <p:nvCxnSpPr>
          <p:cNvPr id="33" name="Connecteur droit 32"/>
          <p:cNvCxnSpPr/>
          <p:nvPr/>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Titre 5">
            <a:extLst>
              <a:ext uri="{FF2B5EF4-FFF2-40B4-BE49-F238E27FC236}">
                <a16:creationId xmlns:a16="http://schemas.microsoft.com/office/drawing/2014/main" id="{C414FF1F-6558-4E39-87DB-276E44F5477C}"/>
              </a:ext>
            </a:extLst>
          </p:cNvPr>
          <p:cNvSpPr>
            <a:spLocks noGrp="1"/>
          </p:cNvSpPr>
          <p:nvPr>
            <p:ph type="title"/>
          </p:nvPr>
        </p:nvSpPr>
        <p:spPr/>
        <p:txBody>
          <a:bodyPr rtlCol="0"/>
          <a:lstStyle/>
          <a:p>
            <a:pPr rtl="0"/>
            <a:r>
              <a:rPr lang="fr-FR" noProof="0"/>
              <a:t>Modifiez le style du titre</a:t>
            </a:r>
          </a:p>
        </p:txBody>
      </p:sp>
    </p:spTree>
    <p:extLst>
      <p:ext uri="{BB962C8B-B14F-4D97-AF65-F5344CB8AC3E}">
        <p14:creationId xmlns:p14="http://schemas.microsoft.com/office/powerpoint/2010/main" val="35688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774423" y="1756130"/>
            <a:ext cx="8643154" cy="1887950"/>
          </a:xfrm>
        </p:spPr>
        <p:txBody>
          <a:bodyPr rtlCol="0" anchor="b">
            <a:normAutofit/>
          </a:bodyPr>
          <a:lstStyle>
            <a:lvl1pPr algn="l">
              <a:defRPr sz="3600"/>
            </a:lvl1pPr>
          </a:lstStyle>
          <a:p>
            <a:pPr rtl="0"/>
            <a:r>
              <a:rPr lang="fr-FR" noProof="0"/>
              <a:t>Modifiez le style du titre</a:t>
            </a:r>
          </a:p>
        </p:txBody>
      </p:sp>
      <p:sp>
        <p:nvSpPr>
          <p:cNvPr id="3" name="Espace réservé du texte 2"/>
          <p:cNvSpPr>
            <a:spLocks noGrp="1"/>
          </p:cNvSpPr>
          <p:nvPr>
            <p:ph type="body" idx="1" hasCustomPrompt="1"/>
          </p:nvPr>
        </p:nvSpPr>
        <p:spPr>
          <a:xfrm>
            <a:off x="1780777" y="3806195"/>
            <a:ext cx="8630446" cy="1012929"/>
          </a:xfrm>
        </p:spPr>
        <p:txBody>
          <a:bodyPr tIns="91440" rtlCol="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a:t>Modifiez les styles du texte du masque</a:t>
            </a:r>
          </a:p>
        </p:txBody>
      </p:sp>
      <p:sp>
        <p:nvSpPr>
          <p:cNvPr id="4" name="Espace réservé de la date 3"/>
          <p:cNvSpPr>
            <a:spLocks noGrp="1"/>
          </p:cNvSpPr>
          <p:nvPr>
            <p:ph type="dt" sz="half" idx="10"/>
          </p:nvPr>
        </p:nvSpPr>
        <p:spPr/>
        <p:txBody>
          <a:bodyPr rtlCol="0"/>
          <a:lstStyle/>
          <a:p>
            <a:pPr rtl="0"/>
            <a:fld id="{663D4460-8FDC-4159-81C9-60C11434362C}" type="datetime1">
              <a:rPr lang="fr-FR" noProof="0" smtClean="0"/>
              <a:pPr rtl="0"/>
              <a:t>15/05/2020</a:t>
            </a:fld>
            <a:endParaRPr lang="fr-FR" noProof="0"/>
          </a:p>
        </p:txBody>
      </p:sp>
      <p:sp>
        <p:nvSpPr>
          <p:cNvPr id="5" name="Espace réservé du pied de page 4"/>
          <p:cNvSpPr>
            <a:spLocks noGrp="1"/>
          </p:cNvSpPr>
          <p:nvPr>
            <p:ph type="ftr" sz="quarter" idx="11"/>
          </p:nvPr>
        </p:nvSpPr>
        <p:spPr/>
        <p:txBody>
          <a:bodyPr rtlCol="0"/>
          <a:lstStyle/>
          <a:p>
            <a:pPr rtl="0"/>
            <a:r>
              <a:rPr lang="fr-FR" noProof="0"/>
              <a:t>Ajoutez un pied de page ici</a:t>
            </a:r>
          </a:p>
        </p:txBody>
      </p:sp>
      <p:cxnSp>
        <p:nvCxnSpPr>
          <p:cNvPr id="15" name="Connecteur droit 14"/>
          <p:cNvCxnSpPr/>
          <p:nvPr/>
        </p:nvCxnSpPr>
        <p:spPr>
          <a:xfrm>
            <a:off x="1780777"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0136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sz="half" idx="1" hasCustomPrompt="1"/>
          </p:nvPr>
        </p:nvSpPr>
        <p:spPr>
          <a:xfrm>
            <a:off x="1292239" y="2161853"/>
            <a:ext cx="4645152" cy="3448595"/>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contenu 3"/>
          <p:cNvSpPr>
            <a:spLocks noGrp="1"/>
          </p:cNvSpPr>
          <p:nvPr>
            <p:ph sz="half" idx="2" hasCustomPrompt="1"/>
          </p:nvPr>
        </p:nvSpPr>
        <p:spPr>
          <a:xfrm>
            <a:off x="6258679" y="2168318"/>
            <a:ext cx="4645152" cy="3441520"/>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e la date 4"/>
          <p:cNvSpPr>
            <a:spLocks noGrp="1"/>
          </p:cNvSpPr>
          <p:nvPr>
            <p:ph type="dt" sz="half" idx="10"/>
          </p:nvPr>
        </p:nvSpPr>
        <p:spPr/>
        <p:txBody>
          <a:bodyPr rtlCol="0"/>
          <a:lstStyle/>
          <a:p>
            <a:pPr rtl="0"/>
            <a:fld id="{8A081702-B757-489C-A3C6-F8D1C0C11053}" type="datetime1">
              <a:rPr lang="fr-FR" noProof="0" smtClean="0"/>
              <a:pPr rtl="0"/>
              <a:t>15/05/2020</a:t>
            </a:fld>
            <a:endParaRPr lang="fr-FR" noProof="0"/>
          </a:p>
        </p:txBody>
      </p:sp>
      <p:sp>
        <p:nvSpPr>
          <p:cNvPr id="6" name="Espace réservé du pied de page 5"/>
          <p:cNvSpPr>
            <a:spLocks noGrp="1"/>
          </p:cNvSpPr>
          <p:nvPr>
            <p:ph type="ftr" sz="quarter" idx="11"/>
          </p:nvPr>
        </p:nvSpPr>
        <p:spPr/>
        <p:txBody>
          <a:bodyPr rtlCol="0"/>
          <a:lstStyle/>
          <a:p>
            <a:pPr rtl="0"/>
            <a:r>
              <a:rPr lang="fr-FR" noProof="0"/>
              <a:t>Ajoutez un pied de page ici</a:t>
            </a:r>
          </a:p>
        </p:txBody>
      </p:sp>
      <p:cxnSp>
        <p:nvCxnSpPr>
          <p:cNvPr id="9" name="Connecteur droit 8">
            <a:extLst>
              <a:ext uri="{FF2B5EF4-FFF2-40B4-BE49-F238E27FC236}">
                <a16:creationId xmlns:a16="http://schemas.microsoft.com/office/drawing/2014/main" id="{4715607D-9DE2-4687-AAF8-EF2427252A90}"/>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re 6">
            <a:extLst>
              <a:ext uri="{FF2B5EF4-FFF2-40B4-BE49-F238E27FC236}">
                <a16:creationId xmlns:a16="http://schemas.microsoft.com/office/drawing/2014/main" id="{2F96D46B-C1B8-46AB-87DF-61A8058B1F42}"/>
              </a:ext>
            </a:extLst>
          </p:cNvPr>
          <p:cNvSpPr>
            <a:spLocks noGrp="1"/>
          </p:cNvSpPr>
          <p:nvPr>
            <p:ph type="title"/>
          </p:nvPr>
        </p:nvSpPr>
        <p:spPr/>
        <p:txBody>
          <a:bodyPr rtlCol="0"/>
          <a:lstStyle/>
          <a:p>
            <a:pPr rtl="0"/>
            <a:r>
              <a:rPr lang="fr-FR" noProof="0"/>
              <a:t>Modifiez le style du titre</a:t>
            </a:r>
          </a:p>
        </p:txBody>
      </p:sp>
    </p:spTree>
    <p:extLst>
      <p:ext uri="{BB962C8B-B14F-4D97-AF65-F5344CB8AC3E}">
        <p14:creationId xmlns:p14="http://schemas.microsoft.com/office/powerpoint/2010/main" val="27775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idx="1" hasCustomPrompt="1"/>
          </p:nvPr>
        </p:nvSpPr>
        <p:spPr>
          <a:xfrm>
            <a:off x="1287315" y="1950795"/>
            <a:ext cx="4645152" cy="801943"/>
          </a:xfrm>
        </p:spPr>
        <p:txBody>
          <a:bodyPr rtlCol="0"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4" name="Espace réservé du contenu 3"/>
          <p:cNvSpPr>
            <a:spLocks noGrp="1"/>
          </p:cNvSpPr>
          <p:nvPr>
            <p:ph sz="half" idx="2" hasCustomPrompt="1"/>
          </p:nvPr>
        </p:nvSpPr>
        <p:spPr>
          <a:xfrm>
            <a:off x="1287315" y="2755515"/>
            <a:ext cx="4645152" cy="2644457"/>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p:cNvSpPr>
            <a:spLocks noGrp="1"/>
          </p:cNvSpPr>
          <p:nvPr>
            <p:ph type="body" sz="quarter" idx="3" hasCustomPrompt="1"/>
          </p:nvPr>
        </p:nvSpPr>
        <p:spPr>
          <a:xfrm>
            <a:off x="6252486" y="1954249"/>
            <a:ext cx="4645152" cy="802237"/>
          </a:xfrm>
        </p:spPr>
        <p:txBody>
          <a:bodyPr rtlCol="0"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6" name="Espace réservé du contenu 5"/>
          <p:cNvSpPr>
            <a:spLocks noGrp="1"/>
          </p:cNvSpPr>
          <p:nvPr>
            <p:ph sz="quarter" idx="4" hasCustomPrompt="1"/>
          </p:nvPr>
        </p:nvSpPr>
        <p:spPr>
          <a:xfrm>
            <a:off x="6252486" y="2752737"/>
            <a:ext cx="4645152" cy="2637371"/>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e la date 6"/>
          <p:cNvSpPr>
            <a:spLocks noGrp="1"/>
          </p:cNvSpPr>
          <p:nvPr>
            <p:ph type="dt" sz="half" idx="10"/>
          </p:nvPr>
        </p:nvSpPr>
        <p:spPr/>
        <p:txBody>
          <a:bodyPr rtlCol="0"/>
          <a:lstStyle/>
          <a:p>
            <a:pPr rtl="0"/>
            <a:fld id="{383C74FA-E07D-4EB1-BBD1-150452ED3D40}" type="datetime1">
              <a:rPr lang="fr-FR" noProof="0" smtClean="0"/>
              <a:pPr rtl="0"/>
              <a:t>15/05/2020</a:t>
            </a:fld>
            <a:endParaRPr lang="fr-FR" noProof="0"/>
          </a:p>
        </p:txBody>
      </p:sp>
      <p:sp>
        <p:nvSpPr>
          <p:cNvPr id="8" name="Espace réservé du pied de page 7"/>
          <p:cNvSpPr>
            <a:spLocks noGrp="1"/>
          </p:cNvSpPr>
          <p:nvPr>
            <p:ph type="ftr" sz="quarter" idx="11"/>
          </p:nvPr>
        </p:nvSpPr>
        <p:spPr/>
        <p:txBody>
          <a:bodyPr rtlCol="0"/>
          <a:lstStyle/>
          <a:p>
            <a:pPr rtl="0"/>
            <a:r>
              <a:rPr lang="fr-FR" noProof="0"/>
              <a:t>Ajoutez un pied de page ici</a:t>
            </a:r>
          </a:p>
        </p:txBody>
      </p:sp>
      <p:cxnSp>
        <p:nvCxnSpPr>
          <p:cNvPr id="11" name="Connecteur droit 10">
            <a:extLst>
              <a:ext uri="{FF2B5EF4-FFF2-40B4-BE49-F238E27FC236}">
                <a16:creationId xmlns:a16="http://schemas.microsoft.com/office/drawing/2014/main" id="{C384AA55-1960-47F4-BA3C-E97A6F2D0B19}"/>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Titre 8">
            <a:extLst>
              <a:ext uri="{FF2B5EF4-FFF2-40B4-BE49-F238E27FC236}">
                <a16:creationId xmlns:a16="http://schemas.microsoft.com/office/drawing/2014/main" id="{09471694-1220-4CFC-A31F-622E5D3DE2D5}"/>
              </a:ext>
            </a:extLst>
          </p:cNvPr>
          <p:cNvSpPr>
            <a:spLocks noGrp="1"/>
          </p:cNvSpPr>
          <p:nvPr>
            <p:ph type="title"/>
          </p:nvPr>
        </p:nvSpPr>
        <p:spPr/>
        <p:txBody>
          <a:bodyPr rtlCol="0"/>
          <a:lstStyle/>
          <a:p>
            <a:pPr rtl="0"/>
            <a:r>
              <a:rPr lang="fr-FR" noProof="0"/>
              <a:t>Modifiez le style du titre</a:t>
            </a:r>
          </a:p>
        </p:txBody>
      </p:sp>
    </p:spTree>
    <p:extLst>
      <p:ext uri="{BB962C8B-B14F-4D97-AF65-F5344CB8AC3E}">
        <p14:creationId xmlns:p14="http://schemas.microsoft.com/office/powerpoint/2010/main" val="98174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uniquement">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rtlCol="0"/>
          <a:lstStyle/>
          <a:p>
            <a:pPr rtl="0"/>
            <a:fld id="{7D45481D-C856-4FC8-92D3-DFB9E2C0B1A1}" type="datetime1">
              <a:rPr lang="fr-FR" noProof="0" smtClean="0"/>
              <a:pPr rtl="0"/>
              <a:t>15/05/2020</a:t>
            </a:fld>
            <a:endParaRPr lang="fr-FR" noProof="0"/>
          </a:p>
        </p:txBody>
      </p:sp>
      <p:sp>
        <p:nvSpPr>
          <p:cNvPr id="4" name="Espace réservé du pied de page 3"/>
          <p:cNvSpPr>
            <a:spLocks noGrp="1"/>
          </p:cNvSpPr>
          <p:nvPr>
            <p:ph type="ftr" sz="quarter" idx="11"/>
          </p:nvPr>
        </p:nvSpPr>
        <p:spPr/>
        <p:txBody>
          <a:bodyPr rtlCol="0"/>
          <a:lstStyle/>
          <a:p>
            <a:pPr rtl="0"/>
            <a:r>
              <a:rPr lang="fr-FR" noProof="0"/>
              <a:t>Ajoutez un pied de page ici</a:t>
            </a:r>
          </a:p>
        </p:txBody>
      </p:sp>
      <p:cxnSp>
        <p:nvCxnSpPr>
          <p:cNvPr id="7" name="Connecteur droit 6">
            <a:extLst>
              <a:ext uri="{FF2B5EF4-FFF2-40B4-BE49-F238E27FC236}">
                <a16:creationId xmlns:a16="http://schemas.microsoft.com/office/drawing/2014/main"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re 4">
            <a:extLst>
              <a:ext uri="{FF2B5EF4-FFF2-40B4-BE49-F238E27FC236}">
                <a16:creationId xmlns:a16="http://schemas.microsoft.com/office/drawing/2014/main" id="{3DF0054B-B64C-418E-A1B8-428EE4A1DB50}"/>
              </a:ext>
            </a:extLst>
          </p:cNvPr>
          <p:cNvSpPr>
            <a:spLocks noGrp="1"/>
          </p:cNvSpPr>
          <p:nvPr>
            <p:ph type="title"/>
          </p:nvPr>
        </p:nvSpPr>
        <p:spPr/>
        <p:txBody>
          <a:bodyPr rtlCol="0"/>
          <a:lstStyle/>
          <a:p>
            <a:pPr rtl="0"/>
            <a:r>
              <a:rPr lang="fr-FR" noProof="0"/>
              <a:t>Modifiez le style du titre</a:t>
            </a:r>
          </a:p>
        </p:txBody>
      </p:sp>
    </p:spTree>
    <p:extLst>
      <p:ext uri="{BB962C8B-B14F-4D97-AF65-F5344CB8AC3E}">
        <p14:creationId xmlns:p14="http://schemas.microsoft.com/office/powerpoint/2010/main" val="453955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p>
            <a:pPr rtl="0"/>
            <a:fld id="{EC60A211-CD72-47D3-9629-7422E3C42638}" type="datetime1">
              <a:rPr lang="fr-FR" noProof="0" smtClean="0"/>
              <a:pPr rtl="0"/>
              <a:t>15/05/2020</a:t>
            </a:fld>
            <a:endParaRPr lang="fr-FR" noProof="0"/>
          </a:p>
        </p:txBody>
      </p:sp>
      <p:sp>
        <p:nvSpPr>
          <p:cNvPr id="3" name="Espace réservé du pied de page 2"/>
          <p:cNvSpPr>
            <a:spLocks noGrp="1"/>
          </p:cNvSpPr>
          <p:nvPr>
            <p:ph type="ftr" sz="quarter" idx="11"/>
          </p:nvPr>
        </p:nvSpPr>
        <p:spPr/>
        <p:txBody>
          <a:bodyPr rtlCol="0"/>
          <a:lstStyle/>
          <a:p>
            <a:pPr rtl="0"/>
            <a:r>
              <a:rPr lang="fr-FR" noProof="0"/>
              <a:t>Ajoutez un pied de page ici</a:t>
            </a:r>
          </a:p>
        </p:txBody>
      </p:sp>
    </p:spTree>
    <p:extLst>
      <p:ext uri="{BB962C8B-B14F-4D97-AF65-F5344CB8AC3E}">
        <p14:creationId xmlns:p14="http://schemas.microsoft.com/office/powerpoint/2010/main" val="3771245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avec légende">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5095246" y="1645522"/>
            <a:ext cx="5807176" cy="3840852"/>
          </a:xfrm>
        </p:spPr>
        <p:txBody>
          <a:bodyPr rtlCol="0" anchor="ct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texte 3"/>
          <p:cNvSpPr>
            <a:spLocks noGrp="1"/>
          </p:cNvSpPr>
          <p:nvPr>
            <p:ph type="body" sz="half" idx="2" hasCustomPrompt="1"/>
          </p:nvPr>
        </p:nvSpPr>
        <p:spPr>
          <a:xfrm>
            <a:off x="1290909" y="1645522"/>
            <a:ext cx="3600000" cy="3836725"/>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p>
            <a:pPr rtl="0"/>
            <a:fld id="{A387D034-74E9-484C-A060-CB3B1AF94A52}" type="datetime1">
              <a:rPr lang="fr-FR" noProof="0" smtClean="0"/>
              <a:pPr rtl="0"/>
              <a:t>15/05/2020</a:t>
            </a:fld>
            <a:endParaRPr lang="fr-FR" noProof="0"/>
          </a:p>
        </p:txBody>
      </p:sp>
      <p:sp>
        <p:nvSpPr>
          <p:cNvPr id="6" name="Espace réservé du pied de page 5"/>
          <p:cNvSpPr>
            <a:spLocks noGrp="1"/>
          </p:cNvSpPr>
          <p:nvPr>
            <p:ph type="ftr" sz="quarter" idx="11"/>
          </p:nvPr>
        </p:nvSpPr>
        <p:spPr/>
        <p:txBody>
          <a:bodyPr rtlCol="0"/>
          <a:lstStyle/>
          <a:p>
            <a:pPr rtl="0"/>
            <a:r>
              <a:rPr lang="fr-FR" noProof="0"/>
              <a:t>Ajoutez un pied de page ici</a:t>
            </a:r>
          </a:p>
        </p:txBody>
      </p:sp>
      <p:cxnSp>
        <p:nvCxnSpPr>
          <p:cNvPr id="9" name="Connecteur droit 8">
            <a:extLst>
              <a:ext uri="{FF2B5EF4-FFF2-40B4-BE49-F238E27FC236}">
                <a16:creationId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re 6">
            <a:extLst>
              <a:ext uri="{FF2B5EF4-FFF2-40B4-BE49-F238E27FC236}">
                <a16:creationId xmlns:a16="http://schemas.microsoft.com/office/drawing/2014/main" id="{1B74F78C-6D32-47C3-ABB2-6E7092A9C4A3}"/>
              </a:ext>
            </a:extLst>
          </p:cNvPr>
          <p:cNvSpPr>
            <a:spLocks noGrp="1"/>
          </p:cNvSpPr>
          <p:nvPr>
            <p:ph type="title"/>
          </p:nvPr>
        </p:nvSpPr>
        <p:spPr/>
        <p:txBody>
          <a:bodyPr rtlCol="0"/>
          <a:lstStyle/>
          <a:p>
            <a:pPr rtl="0"/>
            <a:r>
              <a:rPr lang="fr-FR" noProof="0"/>
              <a:t>Modifiez le style du titre</a:t>
            </a:r>
          </a:p>
        </p:txBody>
      </p:sp>
    </p:spTree>
    <p:extLst>
      <p:ext uri="{BB962C8B-B14F-4D97-AF65-F5344CB8AC3E}">
        <p14:creationId xmlns:p14="http://schemas.microsoft.com/office/powerpoint/2010/main" val="3281653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 et galerie ">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300394" y="3128470"/>
            <a:ext cx="3024000" cy="1906565"/>
          </a:xfrm>
        </p:spPr>
        <p:txBody>
          <a:bodyPr rtlCol="0" anchor="ct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texte 3"/>
          <p:cNvSpPr>
            <a:spLocks noGrp="1"/>
          </p:cNvSpPr>
          <p:nvPr>
            <p:ph type="body" sz="half" idx="2" hasCustomPrompt="1"/>
          </p:nvPr>
        </p:nvSpPr>
        <p:spPr>
          <a:xfrm>
            <a:off x="7873638" y="5144980"/>
            <a:ext cx="3036438" cy="807405"/>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p>
            <a:pPr rtl="0"/>
            <a:fld id="{8179BCAE-CDFB-4E46-9147-D1342BCCA288}" type="datetime1">
              <a:rPr lang="fr-FR" noProof="0" smtClean="0"/>
              <a:pPr rtl="0"/>
              <a:t>15/05/2020</a:t>
            </a:fld>
            <a:endParaRPr lang="fr-FR" noProof="0"/>
          </a:p>
        </p:txBody>
      </p:sp>
      <p:sp>
        <p:nvSpPr>
          <p:cNvPr id="6" name="Espace réservé du pied de page 5"/>
          <p:cNvSpPr>
            <a:spLocks noGrp="1"/>
          </p:cNvSpPr>
          <p:nvPr>
            <p:ph type="ftr" sz="quarter" idx="11"/>
          </p:nvPr>
        </p:nvSpPr>
        <p:spPr/>
        <p:txBody>
          <a:bodyPr rtlCol="0"/>
          <a:lstStyle/>
          <a:p>
            <a:pPr rtl="0"/>
            <a:r>
              <a:rPr lang="fr-FR" noProof="0"/>
              <a:t>Ajoutez un pied de page ici</a:t>
            </a:r>
          </a:p>
        </p:txBody>
      </p:sp>
      <p:cxnSp>
        <p:nvCxnSpPr>
          <p:cNvPr id="9" name="Connecteur droit 8">
            <a:extLst>
              <a:ext uri="{FF2B5EF4-FFF2-40B4-BE49-F238E27FC236}">
                <a16:creationId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Espace réservé du contenu 2">
            <a:extLst>
              <a:ext uri="{FF2B5EF4-FFF2-40B4-BE49-F238E27FC236}">
                <a16:creationId xmlns:a16="http://schemas.microsoft.com/office/drawing/2014/main" id="{9DE9A20D-024F-4A17-9B20-526AA4037253}"/>
              </a:ext>
            </a:extLst>
          </p:cNvPr>
          <p:cNvSpPr>
            <a:spLocks noGrp="1"/>
          </p:cNvSpPr>
          <p:nvPr>
            <p:ph idx="12" hasCustomPrompt="1"/>
          </p:nvPr>
        </p:nvSpPr>
        <p:spPr>
          <a:xfrm>
            <a:off x="4602108" y="3128470"/>
            <a:ext cx="3024000" cy="1906565"/>
          </a:xfrm>
        </p:spPr>
        <p:txBody>
          <a:bodyPr rtlCol="0" anchor="ct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0" name="Espace réservé du contenu 2">
            <a:extLst>
              <a:ext uri="{FF2B5EF4-FFF2-40B4-BE49-F238E27FC236}">
                <a16:creationId xmlns:a16="http://schemas.microsoft.com/office/drawing/2014/main" id="{37D8F60F-F9DD-4AAC-BF28-C004CCDF2D69}"/>
              </a:ext>
            </a:extLst>
          </p:cNvPr>
          <p:cNvSpPr>
            <a:spLocks noGrp="1"/>
          </p:cNvSpPr>
          <p:nvPr>
            <p:ph idx="13" hasCustomPrompt="1"/>
          </p:nvPr>
        </p:nvSpPr>
        <p:spPr>
          <a:xfrm>
            <a:off x="7873638" y="3128470"/>
            <a:ext cx="3024000" cy="1906565"/>
          </a:xfrm>
        </p:spPr>
        <p:txBody>
          <a:bodyPr rtlCol="0" anchor="ct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1" name="Espace réservé du texte 3">
            <a:extLst>
              <a:ext uri="{FF2B5EF4-FFF2-40B4-BE49-F238E27FC236}">
                <a16:creationId xmlns:a16="http://schemas.microsoft.com/office/drawing/2014/main" id="{8F09FDD8-5B1C-4AAA-8EEC-0A77C9E477D1}"/>
              </a:ext>
            </a:extLst>
          </p:cNvPr>
          <p:cNvSpPr>
            <a:spLocks noGrp="1"/>
          </p:cNvSpPr>
          <p:nvPr>
            <p:ph type="body" sz="half" idx="14" hasCustomPrompt="1"/>
          </p:nvPr>
        </p:nvSpPr>
        <p:spPr>
          <a:xfrm>
            <a:off x="4595889" y="5144979"/>
            <a:ext cx="3036438" cy="807405"/>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12" name="Espace réservé du texte 3">
            <a:extLst>
              <a:ext uri="{FF2B5EF4-FFF2-40B4-BE49-F238E27FC236}">
                <a16:creationId xmlns:a16="http://schemas.microsoft.com/office/drawing/2014/main" id="{E6DF0B7E-E17E-4875-966D-4DE67F755B71}"/>
              </a:ext>
            </a:extLst>
          </p:cNvPr>
          <p:cNvSpPr>
            <a:spLocks noGrp="1"/>
          </p:cNvSpPr>
          <p:nvPr>
            <p:ph type="body" sz="half" idx="15" hasCustomPrompt="1"/>
          </p:nvPr>
        </p:nvSpPr>
        <p:spPr>
          <a:xfrm>
            <a:off x="1306587" y="5144978"/>
            <a:ext cx="3036438" cy="807405"/>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cxnSp>
        <p:nvCxnSpPr>
          <p:cNvPr id="13" name="Connecteur droit 12">
            <a:extLst>
              <a:ext uri="{FF2B5EF4-FFF2-40B4-BE49-F238E27FC236}">
                <a16:creationId xmlns:a16="http://schemas.microsoft.com/office/drawing/2014/main" id="{5685D963-B130-47E9-AFCC-AEBED2B1155B}"/>
              </a:ext>
            </a:extLst>
          </p:cNvPr>
          <p:cNvCxnSpPr>
            <a:cxnSpLocks/>
          </p:cNvCxnSpPr>
          <p:nvPr userDrawn="1"/>
        </p:nvCxnSpPr>
        <p:spPr>
          <a:xfrm>
            <a:off x="448407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4" name="Connecteur droit 13">
            <a:extLst>
              <a:ext uri="{FF2B5EF4-FFF2-40B4-BE49-F238E27FC236}">
                <a16:creationId xmlns:a16="http://schemas.microsoft.com/office/drawing/2014/main" id="{2FA9B6CF-713A-4942-BE35-A61AFCDDFD3D}"/>
              </a:ext>
            </a:extLst>
          </p:cNvPr>
          <p:cNvCxnSpPr>
            <a:cxnSpLocks/>
          </p:cNvCxnSpPr>
          <p:nvPr userDrawn="1"/>
        </p:nvCxnSpPr>
        <p:spPr>
          <a:xfrm>
            <a:off x="775774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sp>
        <p:nvSpPr>
          <p:cNvPr id="19" name="Espace réservé du texte 18">
            <a:extLst>
              <a:ext uri="{FF2B5EF4-FFF2-40B4-BE49-F238E27FC236}">
                <a16:creationId xmlns:a16="http://schemas.microsoft.com/office/drawing/2014/main" id="{93809A32-C7A4-4739-994B-BE492F855ACC}"/>
              </a:ext>
            </a:extLst>
          </p:cNvPr>
          <p:cNvSpPr>
            <a:spLocks noGrp="1"/>
          </p:cNvSpPr>
          <p:nvPr>
            <p:ph type="body" sz="quarter" idx="16" hasCustomPrompt="1"/>
          </p:nvPr>
        </p:nvSpPr>
        <p:spPr>
          <a:xfrm>
            <a:off x="1290908" y="1617663"/>
            <a:ext cx="9618391" cy="1336675"/>
          </a:xfrm>
        </p:spPr>
        <p:txBody>
          <a:bodyPr rtlCol="0">
            <a:no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Titre 6">
            <a:extLst>
              <a:ext uri="{FF2B5EF4-FFF2-40B4-BE49-F238E27FC236}">
                <a16:creationId xmlns:a16="http://schemas.microsoft.com/office/drawing/2014/main" id="{2C1ABD52-D5FE-4FC2-8449-5DA0E52853E1}"/>
              </a:ext>
            </a:extLst>
          </p:cNvPr>
          <p:cNvSpPr>
            <a:spLocks noGrp="1"/>
          </p:cNvSpPr>
          <p:nvPr>
            <p:ph type="title"/>
          </p:nvPr>
        </p:nvSpPr>
        <p:spPr/>
        <p:txBody>
          <a:bodyPr rtlCol="0"/>
          <a:lstStyle/>
          <a:p>
            <a:pPr rtl="0"/>
            <a:r>
              <a:rPr lang="fr-FR" noProof="0"/>
              <a:t>Modifiez le style du titre</a:t>
            </a:r>
          </a:p>
        </p:txBody>
      </p:sp>
    </p:spTree>
    <p:extLst>
      <p:ext uri="{BB962C8B-B14F-4D97-AF65-F5344CB8AC3E}">
        <p14:creationId xmlns:p14="http://schemas.microsoft.com/office/powerpoint/2010/main" val="224270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Image 6"/>
          <p:cNvPicPr>
            <a:picLocks noChangeAspect="1"/>
          </p:cNvPicPr>
          <p:nvPr/>
        </p:nvPicPr>
        <p:blipFill rotWithShape="1">
          <a:blip r:embed="rId13" cstate="screen">
            <a:extLst>
              <a:ext uri="{BEBA8EAE-BF5A-486C-A8C5-ECC9F3942E4B}">
                <a14:imgProps xmlns:a14="http://schemas.microsoft.com/office/drawing/2010/main">
                  <a14:imgLayer r:embed="rId14">
                    <a14:imgEffect>
                      <a14:brightnessContrast contrast="40000"/>
                    </a14:imgEffect>
                  </a14:imgLayer>
                </a14:imgProps>
              </a:ex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Espace réservé du titre 1"/>
          <p:cNvSpPr>
            <a:spLocks noGrp="1"/>
          </p:cNvSpPr>
          <p:nvPr>
            <p:ph type="title"/>
          </p:nvPr>
        </p:nvSpPr>
        <p:spPr>
          <a:xfrm>
            <a:off x="1294363" y="804519"/>
            <a:ext cx="9603275" cy="1049235"/>
          </a:xfrm>
          <a:prstGeom prst="rect">
            <a:avLst/>
          </a:prstGeom>
        </p:spPr>
        <p:txBody>
          <a:bodyPr vert="horz" lIns="91440" tIns="45720" rIns="91440" bIns="45720" rtlCol="0" anchor="t">
            <a:normAutofit/>
          </a:bodyPr>
          <a:lstStyle/>
          <a:p>
            <a:pPr rtl="0"/>
            <a:r>
              <a:rPr lang="fr-FR" noProof="0"/>
              <a:t>Modifiez le style du titre</a:t>
            </a:r>
          </a:p>
        </p:txBody>
      </p:sp>
      <p:sp>
        <p:nvSpPr>
          <p:cNvPr id="3" name="Espace réservé du texte 2"/>
          <p:cNvSpPr>
            <a:spLocks noGrp="1"/>
          </p:cNvSpPr>
          <p:nvPr>
            <p:ph type="body" idx="1"/>
          </p:nvPr>
        </p:nvSpPr>
        <p:spPr>
          <a:xfrm>
            <a:off x="1294363" y="2015732"/>
            <a:ext cx="9603275" cy="3450613"/>
          </a:xfrm>
          <a:prstGeom prst="rect">
            <a:avLst/>
          </a:prstGeom>
        </p:spPr>
        <p:txBody>
          <a:bodyPr vert="horz" lIns="91440" tIns="45720" rIns="91440" bIns="45720"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de la date 3"/>
          <p:cNvSpPr>
            <a:spLocks noGrp="1"/>
          </p:cNvSpPr>
          <p:nvPr>
            <p:ph type="dt" sz="half" idx="2"/>
          </p:nvPr>
        </p:nvSpPr>
        <p:spPr>
          <a:xfrm>
            <a:off x="7396923" y="6340793"/>
            <a:ext cx="3500715" cy="309201"/>
          </a:xfrm>
          <a:prstGeom prst="rect">
            <a:avLst/>
          </a:prstGeom>
        </p:spPr>
        <p:txBody>
          <a:bodyPr vert="horz" lIns="91440" tIns="45720" rIns="91440" bIns="45720" rtlCol="0" anchor="ctr"/>
          <a:lstStyle>
            <a:lvl1pPr algn="r">
              <a:defRPr sz="1000">
                <a:solidFill>
                  <a:schemeClr val="bg1"/>
                </a:solidFill>
              </a:defRPr>
            </a:lvl1pPr>
          </a:lstStyle>
          <a:p>
            <a:pPr rtl="0"/>
            <a:fld id="{58EB7361-41D5-469E-8D58-A4FC40D42C90}" type="datetime1">
              <a:rPr lang="fr-FR" noProof="0" smtClean="0"/>
              <a:pPr rtl="0"/>
              <a:t>15/05/2020</a:t>
            </a:fld>
            <a:endParaRPr lang="fr-FR" noProof="0" dirty="0"/>
          </a:p>
        </p:txBody>
      </p:sp>
      <p:sp>
        <p:nvSpPr>
          <p:cNvPr id="5" name="Espace réservé du pied de page 4"/>
          <p:cNvSpPr>
            <a:spLocks noGrp="1"/>
          </p:cNvSpPr>
          <p:nvPr>
            <p:ph type="ftr" sz="quarter" idx="3"/>
          </p:nvPr>
        </p:nvSpPr>
        <p:spPr>
          <a:xfrm>
            <a:off x="1294364" y="6339730"/>
            <a:ext cx="5938836" cy="309201"/>
          </a:xfrm>
          <a:prstGeom prst="rect">
            <a:avLst/>
          </a:prstGeom>
        </p:spPr>
        <p:txBody>
          <a:bodyPr vert="horz" lIns="91440" tIns="45720" rIns="91440" bIns="45720" rtlCol="0" anchor="ctr"/>
          <a:lstStyle>
            <a:lvl1pPr algn="l">
              <a:defRPr sz="1000">
                <a:solidFill>
                  <a:schemeClr val="bg1"/>
                </a:solidFill>
              </a:defRPr>
            </a:lvl1pPr>
          </a:lstStyle>
          <a:p>
            <a:pPr rtl="0"/>
            <a:r>
              <a:rPr lang="fr-FR" noProof="0"/>
              <a:t>Ajoutez un pied de page ici</a:t>
            </a:r>
          </a:p>
        </p:txBody>
      </p:sp>
      <p:cxnSp>
        <p:nvCxnSpPr>
          <p:cNvPr id="10" name="Connecteur droit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5870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6" r:id="rId9"/>
    <p:sldLayoutId id="2147483693" r:id="rId10"/>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6.emf"/><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8.jpeg"/><Relationship Id="rId4" Type="http://schemas.openxmlformats.org/officeDocument/2006/relationships/image" Target="../media/image15.sv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12.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go.microsoft.com/fwlink/?linkid=2007348"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Graphique 4" descr="Cerveau dans une tête">
            <a:extLst>
              <a:ext uri="{FF2B5EF4-FFF2-40B4-BE49-F238E27FC236}">
                <a16:creationId xmlns:a16="http://schemas.microsoft.com/office/drawing/2014/main" id="{D011E263-3212-4780-A140-E652B108BDC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985039" y="0"/>
            <a:ext cx="1440000" cy="1440000"/>
          </a:xfrm>
          <a:prstGeom prst="rect">
            <a:avLst/>
          </a:prstGeom>
        </p:spPr>
      </p:pic>
      <p:sp>
        <p:nvSpPr>
          <p:cNvPr id="7" name="Rectangle 6"/>
          <p:cNvSpPr/>
          <p:nvPr/>
        </p:nvSpPr>
        <p:spPr>
          <a:xfrm>
            <a:off x="2475862" y="1987034"/>
            <a:ext cx="6477638" cy="1508105"/>
          </a:xfrm>
          <a:prstGeom prst="rect">
            <a:avLst/>
          </a:prstGeom>
        </p:spPr>
        <p:txBody>
          <a:bodyPr wrap="square">
            <a:spAutoFit/>
          </a:bodyPr>
          <a:lstStyle/>
          <a:p>
            <a:pPr algn="ctr"/>
            <a:r>
              <a:rPr lang="fr-FR"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Footlight MT Light" pitchFamily="18" charset="0"/>
              </a:rPr>
              <a:t>les cycle parasitaire </a:t>
            </a:r>
          </a:p>
          <a:p>
            <a:pPr algn="ctr"/>
            <a:r>
              <a:rPr lang="fr-FR"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Footlight MT Light" pitchFamily="18" charset="0"/>
              </a:rPr>
              <a:t>Cycle </a:t>
            </a:r>
            <a:r>
              <a:rPr lang="fr-FR" sz="4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Footlight MT Light" pitchFamily="18" charset="0"/>
              </a:rPr>
              <a:t>monoxène</a:t>
            </a:r>
            <a:r>
              <a:rPr lang="fr-FR"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Footlight MT Light" pitchFamily="18" charset="0"/>
              </a:rPr>
              <a:t> </a:t>
            </a:r>
          </a:p>
        </p:txBody>
      </p:sp>
      <p:sp>
        <p:nvSpPr>
          <p:cNvPr id="23553" name="Rectangle 1"/>
          <p:cNvSpPr>
            <a:spLocks noChangeArrowheads="1"/>
          </p:cNvSpPr>
          <p:nvPr/>
        </p:nvSpPr>
        <p:spPr bwMode="auto">
          <a:xfrm>
            <a:off x="-177800" y="203200"/>
            <a:ext cx="12192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effectLst/>
                <a:latin typeface="Cambria" pitchFamily="18" charset="0"/>
                <a:ea typeface="Times New Roman" pitchFamily="18" charset="0"/>
                <a:cs typeface="Calibri" pitchFamily="34" charset="0"/>
              </a:rPr>
              <a:t>Université Mohamed </a:t>
            </a:r>
            <a:r>
              <a:rPr kumimoji="0" lang="fr-FR" sz="1200" b="1" i="0" u="none" strike="noStrike" cap="none" normalizeH="0" baseline="0" dirty="0" err="1">
                <a:ln>
                  <a:noFill/>
                </a:ln>
                <a:effectLst/>
                <a:latin typeface="Cambria" pitchFamily="18" charset="0"/>
                <a:ea typeface="Times New Roman" pitchFamily="18" charset="0"/>
                <a:cs typeface="Calibri" pitchFamily="34" charset="0"/>
              </a:rPr>
              <a:t>Khider</a:t>
            </a:r>
            <a:r>
              <a:rPr kumimoji="0" lang="fr-FR" sz="1200" b="1" i="0" u="none" strike="noStrike" cap="none" normalizeH="0" baseline="0" dirty="0">
                <a:ln>
                  <a:noFill/>
                </a:ln>
                <a:effectLst/>
                <a:latin typeface="Cambria" pitchFamily="18" charset="0"/>
                <a:ea typeface="Times New Roman" pitchFamily="18" charset="0"/>
                <a:cs typeface="Calibri" pitchFamily="34" charset="0"/>
              </a:rPr>
              <a:t> de Biskra</a:t>
            </a:r>
            <a:endParaRPr kumimoji="0" lang="fr-FR" sz="1200" b="0" i="0" u="none" strike="noStrike" cap="none" normalizeH="0" baseline="0" dirty="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dirty="0">
                <a:ln>
                  <a:noFill/>
                </a:ln>
                <a:effectLst/>
                <a:latin typeface="Cambria" pitchFamily="18" charset="0"/>
                <a:ea typeface="Times New Roman" pitchFamily="18" charset="0"/>
                <a:cs typeface="Calibri" pitchFamily="34" charset="0"/>
              </a:rPr>
              <a:t>Faculté des Sciences Exactes et des Sciences de la Nature et de la Vie</a:t>
            </a:r>
            <a:endParaRPr kumimoji="0" lang="fr-FR" sz="1200" b="0" i="0" u="none" strike="noStrike" cap="none" normalizeH="0" baseline="0" dirty="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dirty="0">
                <a:ln>
                  <a:noFill/>
                </a:ln>
                <a:effectLst/>
                <a:latin typeface="Cambria" pitchFamily="18" charset="0"/>
                <a:ea typeface="Times New Roman" pitchFamily="18" charset="0"/>
                <a:cs typeface="Calibri" pitchFamily="34" charset="0"/>
              </a:rPr>
              <a:t>Département des Sciences de la Nature et de la Vie</a:t>
            </a:r>
            <a:endParaRPr kumimoji="0" lang="fr-FR" sz="1800" b="0" i="0" u="none" strike="noStrike" cap="none" normalizeH="0" baseline="0" dirty="0">
              <a:ln>
                <a:noFill/>
              </a:ln>
              <a:effectLst/>
              <a:latin typeface="Arial" pitchFamily="34" charset="0"/>
              <a:cs typeface="Arial" pitchFamily="34" charset="0"/>
            </a:endParaRPr>
          </a:p>
        </p:txBody>
      </p:sp>
      <p:pic>
        <p:nvPicPr>
          <p:cNvPr id="23554" name="Picture 0" descr="Logo mémoire.jpg"/>
          <p:cNvPicPr>
            <a:picLocks noChangeArrowheads="1"/>
          </p:cNvPicPr>
          <p:nvPr/>
        </p:nvPicPr>
        <p:blipFill>
          <a:blip r:embed="rId6"/>
          <a:srcRect/>
          <a:stretch>
            <a:fillRect/>
          </a:stretch>
        </p:blipFill>
        <p:spPr bwMode="auto">
          <a:xfrm>
            <a:off x="5067300" y="939800"/>
            <a:ext cx="1262063" cy="1104900"/>
          </a:xfrm>
          <a:prstGeom prst="rect">
            <a:avLst/>
          </a:prstGeom>
          <a:noFill/>
        </p:spPr>
      </p:pic>
      <p:sp>
        <p:nvSpPr>
          <p:cNvPr id="9" name="Rectangle 8"/>
          <p:cNvSpPr/>
          <p:nvPr/>
        </p:nvSpPr>
        <p:spPr>
          <a:xfrm>
            <a:off x="1498600" y="1302435"/>
            <a:ext cx="8915400" cy="369332"/>
          </a:xfrm>
          <a:prstGeom prst="rect">
            <a:avLst/>
          </a:prstGeom>
        </p:spPr>
        <p:txBody>
          <a:bodyPr wrap="square">
            <a:spAutoFit/>
          </a:bodyPr>
          <a:lstStyle/>
          <a:p>
            <a:r>
              <a:rPr lang="fr-FR" b="1" dirty="0"/>
              <a:t>Groupe 03                                                                             Option : Parasitologie</a:t>
            </a:r>
            <a:endParaRPr lang="fr-FR" dirty="0"/>
          </a:p>
        </p:txBody>
      </p:sp>
      <p:sp>
        <p:nvSpPr>
          <p:cNvPr id="11" name="Rectangle 10"/>
          <p:cNvSpPr/>
          <p:nvPr/>
        </p:nvSpPr>
        <p:spPr>
          <a:xfrm>
            <a:off x="1993900" y="3737571"/>
            <a:ext cx="8953500" cy="1661993"/>
          </a:xfrm>
          <a:prstGeom prst="rect">
            <a:avLst/>
          </a:prstGeom>
        </p:spPr>
        <p:txBody>
          <a:bodyPr wrap="square">
            <a:spAutoFit/>
          </a:bodyPr>
          <a:lstStyle/>
          <a:p>
            <a:r>
              <a:rPr lang="fr-FR" dirty="0"/>
              <a:t> Présenté par :                                                                             Corrigé par :     </a:t>
            </a:r>
          </a:p>
          <a:p>
            <a:r>
              <a:rPr lang="en-US" b="1" dirty="0"/>
              <a:t>           FERHAT Ahmed                                                         Mme : </a:t>
            </a:r>
            <a:r>
              <a:rPr lang="fr-FR" sz="2400" b="1" dirty="0" err="1"/>
              <a:t>Guellati</a:t>
            </a:r>
            <a:endParaRPr lang="fr-FR" sz="2400" b="1" dirty="0"/>
          </a:p>
          <a:p>
            <a:r>
              <a:rPr lang="fr-FR" sz="2400" b="1" dirty="0"/>
              <a:t>        </a:t>
            </a:r>
            <a:r>
              <a:rPr lang="fr-FR" b="1" dirty="0"/>
              <a:t>GUERMIT Sara</a:t>
            </a:r>
          </a:p>
          <a:p>
            <a:r>
              <a:rPr lang="fr-FR" b="1" dirty="0"/>
              <a:t>           GUENIFI </a:t>
            </a:r>
            <a:r>
              <a:rPr lang="fr-FR" b="1" dirty="0" err="1"/>
              <a:t>Fella</a:t>
            </a:r>
            <a:endParaRPr lang="fr-FR" b="1" dirty="0"/>
          </a:p>
          <a:p>
            <a:r>
              <a:rPr lang="en-US" b="1" dirty="0"/>
              <a:t>         </a:t>
            </a:r>
            <a:endParaRPr lang="fr-FR" dirty="0"/>
          </a:p>
        </p:txBody>
      </p:sp>
      <p:sp>
        <p:nvSpPr>
          <p:cNvPr id="23555" name="Rectangle 3"/>
          <p:cNvSpPr>
            <a:spLocks noChangeArrowheads="1"/>
          </p:cNvSpPr>
          <p:nvPr/>
        </p:nvSpPr>
        <p:spPr bwMode="auto">
          <a:xfrm>
            <a:off x="4572000" y="5511800"/>
            <a:ext cx="254165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Cambria" pitchFamily="18" charset="0"/>
                <a:ea typeface="Times New Roman" pitchFamily="18" charset="0"/>
                <a:cs typeface="Calibri" pitchFamily="34" charset="0"/>
              </a:rPr>
              <a:t>Année universitaire : 2019 - 2020</a:t>
            </a:r>
            <a:endParaRPr kumimoji="0" lang="fr-FR" sz="1800" b="1"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0429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09019" y="938631"/>
            <a:ext cx="10361189" cy="780441"/>
          </a:xfrm>
        </p:spPr>
        <p:txBody>
          <a:bodyPr>
            <a:normAutofit/>
          </a:bodyPr>
          <a:lstStyle/>
          <a:p>
            <a:r>
              <a:rPr lang="fr-FR" sz="2400" b="1" dirty="0">
                <a:ln>
                  <a:solidFill>
                    <a:schemeClr val="tx1"/>
                  </a:solidFill>
                  <a:prstDash val="solid"/>
                </a:ln>
                <a:solidFill>
                  <a:srgbClr val="C00000"/>
                </a:solidFill>
                <a:latin typeface="Berlin Sans FB Demi" pitchFamily="34" charset="0"/>
                <a:ea typeface="+mn-ea"/>
                <a:cs typeface="+mn-cs"/>
              </a:rPr>
              <a:t>Éléments favorables au maintien du cycle parasitaire</a:t>
            </a:r>
          </a:p>
        </p:txBody>
      </p:sp>
      <p:sp>
        <p:nvSpPr>
          <p:cNvPr id="3" name="Rectangle 2"/>
          <p:cNvSpPr/>
          <p:nvPr/>
        </p:nvSpPr>
        <p:spPr>
          <a:xfrm>
            <a:off x="1112506" y="1976366"/>
            <a:ext cx="3959366" cy="461665"/>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r-FR" sz="2400" b="1" dirty="0">
                <a:ln>
                  <a:solidFill>
                    <a:schemeClr val="tx1"/>
                  </a:solidFill>
                  <a:prstDash val="solid"/>
                </a:ln>
                <a:solidFill>
                  <a:schemeClr val="tx1"/>
                </a:solidFill>
                <a:effectLst>
                  <a:outerShdw blurRad="88000" dist="50800" dir="5040000" algn="tl">
                    <a:schemeClr val="accent4">
                      <a:tint val="80000"/>
                      <a:satMod val="250000"/>
                      <a:alpha val="45000"/>
                    </a:schemeClr>
                  </a:outerShdw>
                </a:effectLst>
                <a:latin typeface="Berlin Sans FB Demi" pitchFamily="34" charset="0"/>
              </a:rPr>
              <a:t>Facteurs liés au parasite</a:t>
            </a:r>
          </a:p>
        </p:txBody>
      </p:sp>
      <p:sp>
        <p:nvSpPr>
          <p:cNvPr id="5" name="Rectangle 4"/>
          <p:cNvSpPr/>
          <p:nvPr/>
        </p:nvSpPr>
        <p:spPr>
          <a:xfrm>
            <a:off x="694944" y="2523066"/>
            <a:ext cx="5084064" cy="3000821"/>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nSpc>
                <a:spcPct val="150000"/>
              </a:lnSpc>
            </a:pPr>
            <a:r>
              <a:rPr lang="fr-FR" b="1" dirty="0">
                <a:ln>
                  <a:solidFill>
                    <a:schemeClr val="tx1"/>
                  </a:solidFill>
                  <a:prstDash val="solid"/>
                </a:ln>
                <a:solidFill>
                  <a:schemeClr val="tx1"/>
                </a:solidFill>
                <a:effectLst>
                  <a:outerShdw blurRad="88000" dist="50800" dir="5040000" algn="tl">
                    <a:schemeClr val="accent4">
                      <a:tint val="80000"/>
                      <a:satMod val="250000"/>
                      <a:alpha val="45000"/>
                    </a:schemeClr>
                  </a:outerShdw>
                </a:effectLst>
              </a:rPr>
              <a:t>• </a:t>
            </a:r>
            <a:r>
              <a:rPr lang="fr-FR" b="1" dirty="0">
                <a:ln>
                  <a:solidFill>
                    <a:schemeClr val="tx1"/>
                  </a:solidFill>
                  <a:prstDash val="solid"/>
                </a:ln>
                <a:solidFill>
                  <a:schemeClr val="tx1"/>
                </a:solidFill>
                <a:effectLst>
                  <a:outerShdw blurRad="88000" dist="50800" dir="5040000" algn="tl">
                    <a:schemeClr val="accent4">
                      <a:tint val="80000"/>
                      <a:satMod val="250000"/>
                      <a:alpha val="45000"/>
                    </a:schemeClr>
                  </a:outerShdw>
                </a:effectLst>
                <a:latin typeface="Comic Sans MS" pitchFamily="66" charset="0"/>
              </a:rPr>
              <a:t>Formes de résistance</a:t>
            </a:r>
          </a:p>
          <a:p>
            <a:pPr>
              <a:lnSpc>
                <a:spcPct val="150000"/>
              </a:lnSpc>
            </a:pPr>
            <a:r>
              <a:rPr lang="fr-FR" b="1" dirty="0">
                <a:ln>
                  <a:solidFill>
                    <a:schemeClr val="tx1"/>
                  </a:solidFill>
                  <a:prstDash val="solid"/>
                </a:ln>
                <a:solidFill>
                  <a:schemeClr val="tx1"/>
                </a:solidFill>
                <a:effectLst>
                  <a:outerShdw blurRad="88000" dist="50800" dir="5040000" algn="tl">
                    <a:schemeClr val="accent4">
                      <a:tint val="80000"/>
                      <a:satMod val="250000"/>
                      <a:alpha val="45000"/>
                    </a:schemeClr>
                  </a:outerShdw>
                </a:effectLst>
                <a:latin typeface="Comic Sans MS" pitchFamily="66" charset="0"/>
              </a:rPr>
              <a:t>• Reproduction</a:t>
            </a:r>
          </a:p>
          <a:p>
            <a:pPr>
              <a:lnSpc>
                <a:spcPct val="150000"/>
              </a:lnSpc>
            </a:pPr>
            <a:r>
              <a:rPr lang="fr-FR" b="1" dirty="0">
                <a:ln>
                  <a:solidFill>
                    <a:schemeClr val="tx1"/>
                  </a:solidFill>
                  <a:prstDash val="solid"/>
                </a:ln>
                <a:solidFill>
                  <a:schemeClr val="tx1"/>
                </a:solidFill>
                <a:effectLst>
                  <a:outerShdw blurRad="88000" dist="50800" dir="5040000" algn="tl">
                    <a:schemeClr val="accent4">
                      <a:tint val="80000"/>
                      <a:satMod val="250000"/>
                      <a:alpha val="45000"/>
                    </a:schemeClr>
                  </a:outerShdw>
                </a:effectLst>
                <a:latin typeface="Comic Sans MS" pitchFamily="66" charset="0"/>
              </a:rPr>
              <a:t>• Synchronisme des cycles</a:t>
            </a:r>
          </a:p>
          <a:p>
            <a:pPr>
              <a:lnSpc>
                <a:spcPct val="150000"/>
              </a:lnSpc>
            </a:pPr>
            <a:r>
              <a:rPr lang="fr-FR" b="1" dirty="0">
                <a:ln>
                  <a:solidFill>
                    <a:schemeClr val="tx1"/>
                  </a:solidFill>
                  <a:prstDash val="solid"/>
                </a:ln>
                <a:solidFill>
                  <a:schemeClr val="tx1"/>
                </a:solidFill>
                <a:effectLst>
                  <a:outerShdw blurRad="88000" dist="50800" dir="5040000" algn="tl">
                    <a:schemeClr val="accent4">
                      <a:tint val="80000"/>
                      <a:satMod val="250000"/>
                      <a:alpha val="45000"/>
                    </a:schemeClr>
                  </a:outerShdw>
                </a:effectLst>
                <a:latin typeface="Comic Sans MS" pitchFamily="66" charset="0"/>
              </a:rPr>
              <a:t>• Tactisme</a:t>
            </a:r>
          </a:p>
          <a:p>
            <a:pPr>
              <a:lnSpc>
                <a:spcPct val="150000"/>
              </a:lnSpc>
            </a:pPr>
            <a:r>
              <a:rPr lang="fr-FR" b="1" dirty="0">
                <a:ln>
                  <a:solidFill>
                    <a:schemeClr val="tx1"/>
                  </a:solidFill>
                  <a:prstDash val="solid"/>
                </a:ln>
                <a:solidFill>
                  <a:schemeClr val="tx1"/>
                </a:solidFill>
                <a:effectLst>
                  <a:outerShdw blurRad="88000" dist="50800" dir="5040000" algn="tl">
                    <a:schemeClr val="accent4">
                      <a:tint val="80000"/>
                      <a:satMod val="250000"/>
                      <a:alpha val="45000"/>
                    </a:schemeClr>
                  </a:outerShdw>
                </a:effectLst>
                <a:latin typeface="Comic Sans MS" pitchFamily="66" charset="0"/>
              </a:rPr>
              <a:t>• Modifications somatiques et éthologiques</a:t>
            </a:r>
          </a:p>
          <a:p>
            <a:pPr>
              <a:lnSpc>
                <a:spcPct val="150000"/>
              </a:lnSpc>
            </a:pPr>
            <a:r>
              <a:rPr lang="fr-FR" b="1" dirty="0">
                <a:ln>
                  <a:solidFill>
                    <a:schemeClr val="tx1"/>
                  </a:solidFill>
                  <a:prstDash val="solid"/>
                </a:ln>
                <a:solidFill>
                  <a:schemeClr val="tx1"/>
                </a:solidFill>
                <a:effectLst>
                  <a:outerShdw blurRad="88000" dist="50800" dir="5040000" algn="tl">
                    <a:schemeClr val="accent4">
                      <a:tint val="80000"/>
                      <a:satMod val="250000"/>
                      <a:alpha val="45000"/>
                    </a:schemeClr>
                  </a:outerShdw>
                </a:effectLst>
                <a:latin typeface="Comic Sans MS" pitchFamily="66" charset="0"/>
              </a:rPr>
              <a:t>• Spécificité parasitaire</a:t>
            </a:r>
          </a:p>
          <a:p>
            <a:pPr>
              <a:lnSpc>
                <a:spcPct val="150000"/>
              </a:lnSpc>
            </a:pPr>
            <a:r>
              <a:rPr lang="fr-FR" b="1" dirty="0">
                <a:ln>
                  <a:solidFill>
                    <a:schemeClr val="tx1"/>
                  </a:solidFill>
                  <a:prstDash val="solid"/>
                </a:ln>
                <a:solidFill>
                  <a:schemeClr val="tx1"/>
                </a:solidFill>
                <a:effectLst>
                  <a:outerShdw blurRad="88000" dist="50800" dir="5040000" algn="tl">
                    <a:schemeClr val="accent4">
                      <a:tint val="80000"/>
                      <a:satMod val="250000"/>
                      <a:alpha val="45000"/>
                    </a:schemeClr>
                  </a:outerShdw>
                </a:effectLst>
                <a:latin typeface="Comic Sans MS" pitchFamily="66" charset="0"/>
              </a:rPr>
              <a:t>• Adaptation métabolique et immunologique</a:t>
            </a:r>
          </a:p>
        </p:txBody>
      </p:sp>
      <p:sp>
        <p:nvSpPr>
          <p:cNvPr id="6" name="Rectangle 5"/>
          <p:cNvSpPr/>
          <p:nvPr/>
        </p:nvSpPr>
        <p:spPr>
          <a:xfrm>
            <a:off x="6345414" y="1957570"/>
            <a:ext cx="4282454" cy="461665"/>
          </a:xfrm>
          <a:prstGeom prst="rect">
            <a:avLst/>
          </a:prstGeom>
          <a:solidFill>
            <a:schemeClr val="accent6">
              <a:lumMod val="20000"/>
              <a:lumOff val="80000"/>
            </a:schemeClr>
          </a:solidFill>
          <a:ln>
            <a:solidFill>
              <a:srgbClr val="C00000"/>
            </a:solidFill>
          </a:ln>
        </p:spPr>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r-FR" sz="2400" b="1" dirty="0">
                <a:ln>
                  <a:solidFill>
                    <a:schemeClr val="tx1"/>
                  </a:solidFill>
                  <a:prstDash val="solid"/>
                </a:ln>
                <a:effectLst>
                  <a:outerShdw blurRad="88000" dist="50800" dir="5040000" algn="tl">
                    <a:schemeClr val="accent4">
                      <a:tint val="80000"/>
                      <a:satMod val="250000"/>
                      <a:alpha val="45000"/>
                    </a:schemeClr>
                  </a:outerShdw>
                </a:effectLst>
                <a:latin typeface="Berlin Sans FB Demi" pitchFamily="34" charset="0"/>
              </a:rPr>
              <a:t>Facteurs liés à l’hôte</a:t>
            </a:r>
          </a:p>
        </p:txBody>
      </p:sp>
      <p:sp>
        <p:nvSpPr>
          <p:cNvPr id="7" name="Rectangle 6"/>
          <p:cNvSpPr/>
          <p:nvPr/>
        </p:nvSpPr>
        <p:spPr>
          <a:xfrm>
            <a:off x="5949696" y="2510874"/>
            <a:ext cx="6096000" cy="3000821"/>
          </a:xfrm>
          <a:prstGeom prst="rect">
            <a:avLst/>
          </a:prstGeom>
          <a:solidFill>
            <a:schemeClr val="accent6">
              <a:lumMod val="20000"/>
              <a:lumOff val="80000"/>
            </a:schemeClr>
          </a:solidFill>
          <a:ln>
            <a:solidFill>
              <a:srgbClr val="C00000"/>
            </a:solidFill>
          </a:ln>
        </p:spPr>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nSpc>
                <a:spcPct val="150000"/>
              </a:lnSpc>
              <a:buFont typeface="Arial" pitchFamily="34" charset="0"/>
              <a:buChar char="•"/>
            </a:pPr>
            <a:r>
              <a:rPr lang="fr-FR" b="1" dirty="0">
                <a:ln>
                  <a:solidFill>
                    <a:schemeClr val="tx1"/>
                  </a:solidFill>
                  <a:prstDash val="solid"/>
                </a:ln>
                <a:effectLst>
                  <a:outerShdw blurRad="88000" dist="50800" dir="5040000" algn="tl">
                    <a:schemeClr val="accent4">
                      <a:tint val="80000"/>
                      <a:satMod val="250000"/>
                      <a:alpha val="45000"/>
                    </a:schemeClr>
                  </a:outerShdw>
                </a:effectLst>
                <a:latin typeface="Comic Sans MS" pitchFamily="66" charset="0"/>
              </a:rPr>
              <a:t>Réservoir de parasite</a:t>
            </a:r>
          </a:p>
          <a:p>
            <a:pPr>
              <a:lnSpc>
                <a:spcPct val="150000"/>
              </a:lnSpc>
              <a:buFont typeface="Arial" pitchFamily="34" charset="0"/>
              <a:buChar char="•"/>
            </a:pPr>
            <a:r>
              <a:rPr lang="fr-FR" b="1" dirty="0">
                <a:ln>
                  <a:solidFill>
                    <a:schemeClr val="tx1"/>
                  </a:solidFill>
                  <a:prstDash val="solid"/>
                </a:ln>
                <a:effectLst>
                  <a:outerShdw blurRad="88000" dist="50800" dir="5040000" algn="tl">
                    <a:schemeClr val="accent4">
                      <a:tint val="80000"/>
                      <a:satMod val="250000"/>
                      <a:alpha val="45000"/>
                    </a:schemeClr>
                  </a:outerShdw>
                </a:effectLst>
                <a:latin typeface="Comic Sans MS" pitchFamily="66" charset="0"/>
              </a:rPr>
              <a:t>Facteurs éthologiques </a:t>
            </a:r>
            <a:r>
              <a:rPr lang="fr-FR" dirty="0">
                <a:ln>
                  <a:solidFill>
                    <a:schemeClr val="tx1"/>
                  </a:solidFill>
                  <a:prstDash val="solid"/>
                </a:ln>
                <a:latin typeface="Comic Sans MS" pitchFamily="66" charset="0"/>
              </a:rPr>
              <a:t>( ethnie, sexe, </a:t>
            </a:r>
            <a:r>
              <a:rPr lang="fr-FR" dirty="0" err="1">
                <a:ln>
                  <a:solidFill>
                    <a:schemeClr val="tx1"/>
                  </a:solidFill>
                  <a:prstDash val="solid"/>
                </a:ln>
                <a:latin typeface="Comic Sans MS" pitchFamily="66" charset="0"/>
              </a:rPr>
              <a:t>age</a:t>
            </a:r>
            <a:r>
              <a:rPr lang="fr-FR" dirty="0">
                <a:ln>
                  <a:solidFill>
                    <a:schemeClr val="tx1"/>
                  </a:solidFill>
                  <a:prstDash val="solid"/>
                </a:ln>
                <a:latin typeface="Comic Sans MS" pitchFamily="66" charset="0"/>
              </a:rPr>
              <a:t>, </a:t>
            </a:r>
            <a:r>
              <a:rPr lang="fr-FR" dirty="0" err="1">
                <a:ln>
                  <a:solidFill>
                    <a:schemeClr val="tx1"/>
                  </a:solidFill>
                  <a:prstDash val="solid"/>
                </a:ln>
                <a:latin typeface="Comic Sans MS" pitchFamily="66" charset="0"/>
              </a:rPr>
              <a:t>receptivite</a:t>
            </a:r>
            <a:r>
              <a:rPr lang="fr-FR" dirty="0">
                <a:ln>
                  <a:solidFill>
                    <a:schemeClr val="tx1"/>
                  </a:solidFill>
                  <a:prstDash val="solid"/>
                </a:ln>
                <a:latin typeface="Comic Sans MS" pitchFamily="66" charset="0"/>
              </a:rPr>
              <a:t>…)</a:t>
            </a:r>
          </a:p>
          <a:p>
            <a:pPr>
              <a:lnSpc>
                <a:spcPct val="150000"/>
              </a:lnSpc>
            </a:pPr>
            <a:r>
              <a:rPr lang="fr-FR" b="1" dirty="0">
                <a:ln>
                  <a:solidFill>
                    <a:schemeClr val="tx1"/>
                  </a:solidFill>
                  <a:prstDash val="solid"/>
                </a:ln>
                <a:effectLst>
                  <a:outerShdw blurRad="88000" dist="50800" dir="5040000" algn="tl">
                    <a:schemeClr val="accent4">
                      <a:tint val="80000"/>
                      <a:satMod val="250000"/>
                      <a:alpha val="45000"/>
                    </a:schemeClr>
                  </a:outerShdw>
                </a:effectLst>
                <a:latin typeface="Comic Sans MS" pitchFamily="66" charset="0"/>
              </a:rPr>
              <a:t>• Facteurs culturaux </a:t>
            </a:r>
            <a:r>
              <a:rPr lang="fr-FR" dirty="0">
                <a:ln>
                  <a:solidFill>
                    <a:schemeClr val="tx1"/>
                  </a:solidFill>
                  <a:prstDash val="solid"/>
                </a:ln>
                <a:effectLst>
                  <a:outerShdw blurRad="88000" dist="50800" dir="5040000" algn="tl">
                    <a:schemeClr val="accent4">
                      <a:tint val="80000"/>
                      <a:satMod val="250000"/>
                      <a:alpha val="45000"/>
                    </a:schemeClr>
                  </a:outerShdw>
                </a:effectLst>
                <a:latin typeface="Comic Sans MS" pitchFamily="66" charset="0"/>
              </a:rPr>
              <a:t>( tradition culinaires, religion…)</a:t>
            </a:r>
          </a:p>
          <a:p>
            <a:pPr>
              <a:lnSpc>
                <a:spcPct val="150000"/>
              </a:lnSpc>
            </a:pPr>
            <a:r>
              <a:rPr lang="fr-FR" b="1" dirty="0">
                <a:ln>
                  <a:solidFill>
                    <a:schemeClr val="tx1"/>
                  </a:solidFill>
                  <a:prstDash val="solid"/>
                </a:ln>
                <a:effectLst>
                  <a:outerShdw blurRad="88000" dist="50800" dir="5040000" algn="tl">
                    <a:schemeClr val="accent4">
                      <a:tint val="80000"/>
                      <a:satMod val="250000"/>
                      <a:alpha val="45000"/>
                    </a:schemeClr>
                  </a:outerShdw>
                </a:effectLst>
                <a:latin typeface="Comic Sans MS" pitchFamily="66" charset="0"/>
              </a:rPr>
              <a:t>• Mode de vie, niveau socio-économique </a:t>
            </a:r>
            <a:r>
              <a:rPr lang="fr-FR" dirty="0">
                <a:ln>
                  <a:solidFill>
                    <a:schemeClr val="tx1"/>
                  </a:solidFill>
                  <a:prstDash val="solid"/>
                </a:ln>
                <a:effectLst>
                  <a:outerShdw blurRad="88000" dist="50800" dir="5040000" algn="tl">
                    <a:schemeClr val="accent4">
                      <a:tint val="80000"/>
                      <a:satMod val="250000"/>
                      <a:alpha val="45000"/>
                    </a:schemeClr>
                  </a:outerShdw>
                </a:effectLst>
                <a:latin typeface="Comic Sans MS" pitchFamily="66" charset="0"/>
              </a:rPr>
              <a:t>(</a:t>
            </a:r>
            <a:r>
              <a:rPr lang="fr-FR" dirty="0" err="1">
                <a:ln>
                  <a:solidFill>
                    <a:schemeClr val="tx1"/>
                  </a:solidFill>
                  <a:prstDash val="solid"/>
                </a:ln>
                <a:effectLst>
                  <a:outerShdw blurRad="88000" dist="50800" dir="5040000" algn="tl">
                    <a:schemeClr val="accent4">
                      <a:tint val="80000"/>
                      <a:satMod val="250000"/>
                      <a:alpha val="45000"/>
                    </a:schemeClr>
                  </a:outerShdw>
                </a:effectLst>
                <a:latin typeface="Comic Sans MS" pitchFamily="66" charset="0"/>
              </a:rPr>
              <a:t>Hygiene</a:t>
            </a:r>
            <a:endParaRPr lang="fr-FR" dirty="0">
              <a:ln>
                <a:solidFill>
                  <a:schemeClr val="tx1"/>
                </a:solidFill>
                <a:prstDash val="solid"/>
              </a:ln>
              <a:effectLst>
                <a:outerShdw blurRad="88000" dist="50800" dir="5040000" algn="tl">
                  <a:schemeClr val="accent4">
                    <a:tint val="80000"/>
                    <a:satMod val="250000"/>
                    <a:alpha val="45000"/>
                  </a:schemeClr>
                </a:outerShdw>
              </a:effectLst>
              <a:latin typeface="Comic Sans MS" pitchFamily="66" charset="0"/>
            </a:endParaRPr>
          </a:p>
          <a:p>
            <a:pPr>
              <a:lnSpc>
                <a:spcPct val="150000"/>
              </a:lnSpc>
            </a:pPr>
            <a:r>
              <a:rPr lang="fr-FR" dirty="0">
                <a:ln>
                  <a:solidFill>
                    <a:schemeClr val="tx1"/>
                  </a:solidFill>
                  <a:prstDash val="solid"/>
                </a:ln>
                <a:effectLst>
                  <a:outerShdw blurRad="88000" dist="50800" dir="5040000" algn="tl">
                    <a:schemeClr val="accent4">
                      <a:tint val="80000"/>
                      <a:satMod val="250000"/>
                      <a:alpha val="45000"/>
                    </a:schemeClr>
                  </a:outerShdw>
                </a:effectLst>
                <a:latin typeface="Comic Sans MS" pitchFamily="66" charset="0"/>
              </a:rPr>
              <a:t>sanitaire </a:t>
            </a:r>
            <a:r>
              <a:rPr lang="fr-FR" dirty="0" err="1">
                <a:ln>
                  <a:solidFill>
                    <a:schemeClr val="tx1"/>
                  </a:solidFill>
                  <a:prstDash val="solid"/>
                </a:ln>
                <a:effectLst>
                  <a:outerShdw blurRad="88000" dist="50800" dir="5040000" algn="tl">
                    <a:schemeClr val="accent4">
                      <a:tint val="80000"/>
                      <a:satMod val="250000"/>
                      <a:alpha val="45000"/>
                    </a:schemeClr>
                  </a:outerShdw>
                </a:effectLst>
                <a:latin typeface="Comic Sans MS" pitchFamily="66" charset="0"/>
              </a:rPr>
              <a:t>precaire</a:t>
            </a:r>
            <a:r>
              <a:rPr lang="fr-FR" dirty="0">
                <a:ln>
                  <a:solidFill>
                    <a:schemeClr val="tx1"/>
                  </a:solidFill>
                  <a:prstDash val="solid"/>
                </a:ln>
                <a:effectLst>
                  <a:outerShdw blurRad="88000" dist="50800" dir="5040000" algn="tl">
                    <a:schemeClr val="accent4">
                      <a:tint val="80000"/>
                      <a:satMod val="250000"/>
                      <a:alpha val="45000"/>
                    </a:schemeClr>
                  </a:outerShdw>
                </a:effectLst>
                <a:latin typeface="Comic Sans MS" pitchFamily="66" charset="0"/>
              </a:rPr>
              <a:t>, </a:t>
            </a:r>
            <a:r>
              <a:rPr lang="fr-FR" dirty="0" err="1">
                <a:ln>
                  <a:solidFill>
                    <a:schemeClr val="tx1"/>
                  </a:solidFill>
                  <a:prstDash val="solid"/>
                </a:ln>
                <a:effectLst>
                  <a:outerShdw blurRad="88000" dist="50800" dir="5040000" algn="tl">
                    <a:schemeClr val="accent4">
                      <a:tint val="80000"/>
                      <a:satMod val="250000"/>
                      <a:alpha val="45000"/>
                    </a:schemeClr>
                  </a:outerShdw>
                </a:effectLst>
                <a:latin typeface="Comic Sans MS" pitchFamily="66" charset="0"/>
              </a:rPr>
              <a:t>activites</a:t>
            </a:r>
            <a:r>
              <a:rPr lang="fr-FR" dirty="0">
                <a:ln>
                  <a:solidFill>
                    <a:schemeClr val="tx1"/>
                  </a:solidFill>
                  <a:prstDash val="solid"/>
                </a:ln>
                <a:effectLst>
                  <a:outerShdw blurRad="88000" dist="50800" dir="5040000" algn="tl">
                    <a:schemeClr val="accent4">
                      <a:tint val="80000"/>
                      <a:satMod val="250000"/>
                      <a:alpha val="45000"/>
                    </a:schemeClr>
                  </a:outerShdw>
                </a:effectLst>
                <a:latin typeface="Comic Sans MS" pitchFamily="66" charset="0"/>
              </a:rPr>
              <a:t> professionnelles…)</a:t>
            </a:r>
          </a:p>
          <a:p>
            <a:pPr>
              <a:lnSpc>
                <a:spcPct val="150000"/>
              </a:lnSpc>
            </a:pPr>
            <a:r>
              <a:rPr lang="fr-FR" b="1" dirty="0">
                <a:ln>
                  <a:solidFill>
                    <a:schemeClr val="tx1"/>
                  </a:solidFill>
                  <a:prstDash val="solid"/>
                </a:ln>
                <a:effectLst>
                  <a:outerShdw blurRad="88000" dist="50800" dir="5040000" algn="tl">
                    <a:schemeClr val="accent4">
                      <a:tint val="80000"/>
                      <a:satMod val="250000"/>
                      <a:alpha val="45000"/>
                    </a:schemeClr>
                  </a:outerShdw>
                </a:effectLst>
                <a:latin typeface="Comic Sans MS" pitchFamily="66" charset="0"/>
              </a:rPr>
              <a:t>• Problème du péril fécal</a:t>
            </a:r>
          </a:p>
        </p:txBody>
      </p:sp>
      <p:pic>
        <p:nvPicPr>
          <p:cNvPr id="8" name="Graphique 6" descr="Engrenages">
            <a:extLst>
              <a:ext uri="{FF2B5EF4-FFF2-40B4-BE49-F238E27FC236}">
                <a16:creationId xmlns:a16="http://schemas.microsoft.com/office/drawing/2014/main" id="{DA9595F8-50AF-4C85-9BC5-B52646E113F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09384" y="328631"/>
            <a:ext cx="1122450" cy="1122450"/>
          </a:xfrm>
          <a:prstGeom prst="rect">
            <a:avLst/>
          </a:prstGeom>
        </p:spPr>
      </p:pic>
    </p:spTree>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21850" y="1805678"/>
            <a:ext cx="5836934" cy="461665"/>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r-FR" sz="2400" b="1" dirty="0">
                <a:ln>
                  <a:solidFill>
                    <a:schemeClr val="tx1"/>
                  </a:solidFill>
                  <a:prstDash val="solid"/>
                </a:ln>
                <a:solidFill>
                  <a:schemeClr val="tx1"/>
                </a:solidFill>
                <a:effectLst>
                  <a:outerShdw blurRad="88000" dist="50800" dir="5040000" algn="tl">
                    <a:schemeClr val="accent4">
                      <a:tint val="80000"/>
                      <a:satMod val="250000"/>
                      <a:alpha val="45000"/>
                    </a:schemeClr>
                  </a:outerShdw>
                </a:effectLst>
                <a:latin typeface="Berlin Sans FB Demi" pitchFamily="34" charset="0"/>
              </a:rPr>
              <a:t>Facteurs liés au milieu extérieur</a:t>
            </a:r>
          </a:p>
        </p:txBody>
      </p:sp>
      <p:sp>
        <p:nvSpPr>
          <p:cNvPr id="4" name="Rectangle 3"/>
          <p:cNvSpPr/>
          <p:nvPr/>
        </p:nvSpPr>
        <p:spPr>
          <a:xfrm>
            <a:off x="1950720" y="2376762"/>
            <a:ext cx="7644384" cy="2308324"/>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nSpc>
                <a:spcPct val="150000"/>
              </a:lnSpc>
            </a:pPr>
            <a:r>
              <a:rPr lang="fr-FR" b="1" dirty="0">
                <a:ln>
                  <a:solidFill>
                    <a:schemeClr val="tx1"/>
                  </a:solidFill>
                  <a:prstDash val="solid"/>
                </a:ln>
                <a:solidFill>
                  <a:schemeClr val="tx1"/>
                </a:solidFill>
                <a:effectLst>
                  <a:outerShdw blurRad="88000" dist="50800" dir="5040000" algn="tl">
                    <a:schemeClr val="accent4">
                      <a:tint val="80000"/>
                      <a:satMod val="250000"/>
                      <a:alpha val="45000"/>
                    </a:schemeClr>
                  </a:outerShdw>
                </a:effectLst>
              </a:rPr>
              <a:t>• </a:t>
            </a:r>
            <a:r>
              <a:rPr lang="fr-FR" sz="2400" b="1" dirty="0">
                <a:latin typeface="Comic Sans MS" pitchFamily="66" charset="0"/>
              </a:rPr>
              <a:t>Géographie : </a:t>
            </a:r>
            <a:r>
              <a:rPr lang="fr-FR" sz="2400" b="1" dirty="0" err="1">
                <a:latin typeface="Comic Sans MS" pitchFamily="66" charset="0"/>
              </a:rPr>
              <a:t>hote</a:t>
            </a:r>
            <a:r>
              <a:rPr lang="fr-FR" sz="2400" b="1" dirty="0">
                <a:latin typeface="Comic Sans MS" pitchFamily="66" charset="0"/>
              </a:rPr>
              <a:t> et parasite </a:t>
            </a:r>
            <a:r>
              <a:rPr lang="fr-FR" sz="2400" b="1" dirty="0" err="1">
                <a:latin typeface="Comic Sans MS" pitchFamily="66" charset="0"/>
              </a:rPr>
              <a:t>presents</a:t>
            </a:r>
            <a:r>
              <a:rPr lang="fr-FR" sz="2400" b="1" dirty="0">
                <a:latin typeface="Comic Sans MS" pitchFamily="66" charset="0"/>
              </a:rPr>
              <a:t> ensemble</a:t>
            </a:r>
          </a:p>
          <a:p>
            <a:pPr>
              <a:lnSpc>
                <a:spcPct val="150000"/>
              </a:lnSpc>
            </a:pPr>
            <a:r>
              <a:rPr lang="fr-FR" sz="2400" dirty="0">
                <a:latin typeface="Comic Sans MS" pitchFamily="66" charset="0"/>
              </a:rPr>
              <a:t>• </a:t>
            </a:r>
            <a:r>
              <a:rPr lang="fr-FR" sz="2400" b="1" dirty="0">
                <a:latin typeface="Comic Sans MS" pitchFamily="66" charset="0"/>
              </a:rPr>
              <a:t>Facteurs climatiques: </a:t>
            </a:r>
            <a:r>
              <a:rPr lang="fr-FR" sz="2400" dirty="0">
                <a:latin typeface="Comic Sans MS" pitchFamily="66" charset="0"/>
              </a:rPr>
              <a:t>chaud et humide</a:t>
            </a:r>
          </a:p>
          <a:p>
            <a:pPr>
              <a:lnSpc>
                <a:spcPct val="150000"/>
              </a:lnSpc>
            </a:pPr>
            <a:r>
              <a:rPr lang="fr-FR" sz="2400" dirty="0">
                <a:latin typeface="Comic Sans MS" pitchFamily="66" charset="0"/>
              </a:rPr>
              <a:t>• </a:t>
            </a:r>
            <a:r>
              <a:rPr lang="fr-FR" sz="2400" b="1" dirty="0">
                <a:latin typeface="Comic Sans MS" pitchFamily="66" charset="0"/>
              </a:rPr>
              <a:t>Extension du réseau hydraulique: </a:t>
            </a:r>
            <a:r>
              <a:rPr lang="fr-FR" sz="2400" dirty="0">
                <a:latin typeface="Comic Sans MS" pitchFamily="66" charset="0"/>
              </a:rPr>
              <a:t>barrages, réseaux d'irrigations</a:t>
            </a:r>
            <a:endParaRPr lang="fr-FR" sz="2400" b="1" dirty="0">
              <a:ln>
                <a:solidFill>
                  <a:schemeClr val="tx1"/>
                </a:solidFill>
                <a:prstDash val="solid"/>
              </a:ln>
              <a:solidFill>
                <a:schemeClr val="tx1"/>
              </a:solidFill>
              <a:effectLst>
                <a:outerShdw blurRad="88000" dist="50800" dir="5040000" algn="tl">
                  <a:schemeClr val="accent4">
                    <a:tint val="80000"/>
                    <a:satMod val="250000"/>
                    <a:alpha val="45000"/>
                  </a:schemeClr>
                </a:outerShdw>
              </a:effectLst>
              <a:latin typeface="Comic Sans MS" pitchFamily="66" charset="0"/>
            </a:endParaRPr>
          </a:p>
        </p:txBody>
      </p:sp>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927081" y="2989331"/>
            <a:ext cx="8630446" cy="1012929"/>
          </a:xfrm>
        </p:spPr>
        <p:txBody>
          <a:bodyPr>
            <a:normAutofit/>
          </a:bodyPr>
          <a:lstStyle/>
          <a:p>
            <a:r>
              <a:rPr lang="fr-FR" sz="3600" b="1" dirty="0">
                <a:solidFill>
                  <a:srgbClr val="C00000"/>
                </a:solidFill>
                <a:effectLst>
                  <a:outerShdw blurRad="38100" dist="38100" dir="2700000" algn="tl">
                    <a:srgbClr val="000000">
                      <a:alpha val="43137"/>
                    </a:srgbClr>
                  </a:outerShdw>
                </a:effectLst>
                <a:latin typeface="High Tower Text" pitchFamily="18" charset="0"/>
              </a:rPr>
              <a:t>Exemples des cycle parasitaire </a:t>
            </a:r>
            <a:r>
              <a:rPr lang="fr-FR" sz="3600" b="1" dirty="0" err="1">
                <a:solidFill>
                  <a:srgbClr val="C00000"/>
                </a:solidFill>
                <a:effectLst>
                  <a:outerShdw blurRad="38100" dist="38100" dir="2700000" algn="tl">
                    <a:srgbClr val="000000">
                      <a:alpha val="43137"/>
                    </a:srgbClr>
                  </a:outerShdw>
                </a:effectLst>
                <a:latin typeface="High Tower Text" pitchFamily="18" charset="0"/>
              </a:rPr>
              <a:t>monxène</a:t>
            </a:r>
            <a:endParaRPr lang="fr-FR" sz="3600" b="1" dirty="0">
              <a:solidFill>
                <a:srgbClr val="C00000"/>
              </a:solidFill>
              <a:effectLst>
                <a:outerShdw blurRad="38100" dist="38100" dir="2700000" algn="tl">
                  <a:srgbClr val="000000">
                    <a:alpha val="43137"/>
                  </a:srgbClr>
                </a:outerShdw>
              </a:effectLst>
              <a:latin typeface="High Tower Text" pitchFamily="18" charset="0"/>
            </a:endParaRPr>
          </a:p>
        </p:txBody>
      </p:sp>
      <p:pic>
        <p:nvPicPr>
          <p:cNvPr id="5" name="Graphique 4" descr="Cerveau dans une tête">
            <a:extLst>
              <a:ext uri="{FF2B5EF4-FFF2-40B4-BE49-F238E27FC236}">
                <a16:creationId xmlns:a16="http://schemas.microsoft.com/office/drawing/2014/main" id="{D011E263-3212-4780-A140-E652B108BDC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626139" y="2451100"/>
            <a:ext cx="1440000" cy="1440000"/>
          </a:xfrm>
          <a:prstGeom prst="rect">
            <a:avLst/>
          </a:prstGeom>
        </p:spPr>
      </p:pic>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FF222A-0050-42E6-8C3E-86E3C365C411}"/>
              </a:ext>
            </a:extLst>
          </p:cNvPr>
          <p:cNvSpPr>
            <a:spLocks noGrp="1"/>
          </p:cNvSpPr>
          <p:nvPr>
            <p:ph type="title"/>
          </p:nvPr>
        </p:nvSpPr>
        <p:spPr>
          <a:xfrm>
            <a:off x="1290909" y="798974"/>
            <a:ext cx="9610182" cy="601226"/>
          </a:xfrm>
          <a:ln>
            <a:noFill/>
          </a:ln>
        </p:spPr>
        <p:txBody>
          <a:bodyPr rtlCol="0"/>
          <a:lstStyle/>
          <a:p>
            <a:pPr algn="ctr"/>
            <a:r>
              <a:rPr lang="fr-FR" b="1" dirty="0"/>
              <a:t>Le cycle direct court</a:t>
            </a:r>
            <a:endParaRPr lang="fr-FR" b="1" i="1" dirty="0">
              <a:effectLst>
                <a:outerShdw blurRad="38100" dist="38100" dir="2700000" algn="tl">
                  <a:srgbClr val="000000">
                    <a:alpha val="43137"/>
                  </a:srgbClr>
                </a:outerShdw>
              </a:effectLst>
              <a:latin typeface="Bookman Old Style" panose="02050604050505020204" pitchFamily="18" charset="0"/>
            </a:endParaRPr>
          </a:p>
        </p:txBody>
      </p:sp>
      <p:grpSp>
        <p:nvGrpSpPr>
          <p:cNvPr id="31" name="Groupe 30"/>
          <p:cNvGrpSpPr/>
          <p:nvPr/>
        </p:nvGrpSpPr>
        <p:grpSpPr>
          <a:xfrm>
            <a:off x="1160280" y="2072773"/>
            <a:ext cx="9740811" cy="3968798"/>
            <a:chOff x="1160280" y="2072773"/>
            <a:chExt cx="9740811" cy="3968798"/>
          </a:xfrm>
        </p:grpSpPr>
        <p:sp>
          <p:nvSpPr>
            <p:cNvPr id="26" name="Rectangle 25"/>
            <p:cNvSpPr/>
            <p:nvPr/>
          </p:nvSpPr>
          <p:spPr>
            <a:xfrm>
              <a:off x="1160280" y="2072773"/>
              <a:ext cx="9740811" cy="3968798"/>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ln w="0"/>
                <a:solidFill>
                  <a:schemeClr val="accent1"/>
                </a:solidFill>
                <a:effectLst>
                  <a:outerShdw blurRad="38100" dist="25400" dir="5400000" algn="ctr" rotWithShape="0">
                    <a:srgbClr val="6E747A">
                      <a:alpha val="43000"/>
                    </a:srgbClr>
                  </a:outerShdw>
                </a:effectLst>
              </a:endParaRPr>
            </a:p>
          </p:txBody>
        </p:sp>
        <p:cxnSp>
          <p:nvCxnSpPr>
            <p:cNvPr id="28" name="Connecteur droit 27"/>
            <p:cNvCxnSpPr/>
            <p:nvPr/>
          </p:nvCxnSpPr>
          <p:spPr>
            <a:xfrm>
              <a:off x="4071258" y="2072773"/>
              <a:ext cx="0" cy="3936141"/>
            </a:xfrm>
            <a:prstGeom prst="line">
              <a:avLst/>
            </a:prstGeom>
            <a:ln/>
          </p:spPr>
          <p:style>
            <a:lnRef idx="2">
              <a:schemeClr val="dk1"/>
            </a:lnRef>
            <a:fillRef idx="1">
              <a:schemeClr val="lt1"/>
            </a:fillRef>
            <a:effectRef idx="0">
              <a:schemeClr val="dk1"/>
            </a:effectRef>
            <a:fontRef idx="minor">
              <a:schemeClr val="dk1"/>
            </a:fontRef>
          </p:style>
        </p:cxnSp>
        <p:cxnSp>
          <p:nvCxnSpPr>
            <p:cNvPr id="30" name="Connecteur droit 29"/>
            <p:cNvCxnSpPr/>
            <p:nvPr/>
          </p:nvCxnSpPr>
          <p:spPr>
            <a:xfrm>
              <a:off x="7957457" y="2072773"/>
              <a:ext cx="65314" cy="3936141"/>
            </a:xfrm>
            <a:prstGeom prst="line">
              <a:avLst/>
            </a:prstGeom>
            <a:ln/>
          </p:spPr>
          <p:style>
            <a:lnRef idx="2">
              <a:schemeClr val="dk1"/>
            </a:lnRef>
            <a:fillRef idx="1">
              <a:schemeClr val="lt1"/>
            </a:fillRef>
            <a:effectRef idx="0">
              <a:schemeClr val="dk1"/>
            </a:effectRef>
            <a:fontRef idx="minor">
              <a:schemeClr val="dk1"/>
            </a:fontRef>
          </p:style>
        </p:cxnSp>
      </p:grpSp>
      <p:sp>
        <p:nvSpPr>
          <p:cNvPr id="9" name="Espace réservé du texte 8">
            <a:extLst>
              <a:ext uri="{FF2B5EF4-FFF2-40B4-BE49-F238E27FC236}">
                <a16:creationId xmlns:a16="http://schemas.microsoft.com/office/drawing/2014/main" id="{1BD5DDD4-B30F-43B5-9BA0-190CC29E9665}"/>
              </a:ext>
            </a:extLst>
          </p:cNvPr>
          <p:cNvSpPr>
            <a:spLocks noGrp="1"/>
          </p:cNvSpPr>
          <p:nvPr>
            <p:ph type="body" sz="quarter" idx="16"/>
          </p:nvPr>
        </p:nvSpPr>
        <p:spPr>
          <a:xfrm>
            <a:off x="1160280" y="2192823"/>
            <a:ext cx="2910978" cy="3516085"/>
          </a:xfrm>
        </p:spPr>
        <p:txBody>
          <a:bodyPr rtlCol="0"/>
          <a:lstStyle/>
          <a:p>
            <a:pPr marL="0" indent="0" algn="ctr">
              <a:buNone/>
            </a:pPr>
            <a:r>
              <a:rPr lang="fr-FR" sz="2800" b="1" u="sng" dirty="0">
                <a:solidFill>
                  <a:srgbClr val="C00000"/>
                </a:solidFill>
                <a:effectLst>
                  <a:outerShdw blurRad="38100" dist="38100" dir="2700000" algn="tl">
                    <a:srgbClr val="000000">
                      <a:alpha val="43137"/>
                    </a:srgbClr>
                  </a:outerShdw>
                </a:effectLst>
              </a:rPr>
              <a:t>Classification</a:t>
            </a:r>
          </a:p>
          <a:p>
            <a:pPr marL="0" indent="0" algn="ctr">
              <a:buNone/>
            </a:pPr>
            <a:r>
              <a:rPr lang="fr-FR" dirty="0"/>
              <a:t> </a:t>
            </a:r>
            <a:r>
              <a:rPr lang="fr-FR" b="1" dirty="0" err="1"/>
              <a:t>Embran</a:t>
            </a:r>
            <a:r>
              <a:rPr lang="fr-FR" dirty="0"/>
              <a:t> </a:t>
            </a:r>
            <a:r>
              <a:rPr lang="fr-FR" i="1" dirty="0" err="1"/>
              <a:t>Ciliophora</a:t>
            </a:r>
            <a:endParaRPr lang="fr-FR" i="1" dirty="0"/>
          </a:p>
          <a:p>
            <a:pPr marL="0" indent="0" algn="ctr">
              <a:buNone/>
            </a:pPr>
            <a:r>
              <a:rPr lang="fr-FR" dirty="0"/>
              <a:t> </a:t>
            </a:r>
            <a:r>
              <a:rPr lang="fr-FR" b="1" dirty="0"/>
              <a:t>Ordre</a:t>
            </a:r>
            <a:r>
              <a:rPr lang="fr-FR" dirty="0"/>
              <a:t> </a:t>
            </a:r>
            <a:r>
              <a:rPr lang="fr-FR" i="1" dirty="0" err="1"/>
              <a:t>Vestibuliferida</a:t>
            </a:r>
            <a:r>
              <a:rPr lang="fr-FR" i="1" dirty="0"/>
              <a:t> </a:t>
            </a:r>
          </a:p>
          <a:p>
            <a:pPr marL="0" indent="0" algn="ctr">
              <a:buNone/>
            </a:pPr>
            <a:r>
              <a:rPr lang="fr-FR" b="1" dirty="0"/>
              <a:t>Genre</a:t>
            </a:r>
            <a:r>
              <a:rPr lang="fr-FR" dirty="0"/>
              <a:t> </a:t>
            </a:r>
            <a:r>
              <a:rPr lang="fr-FR" i="1" dirty="0" err="1"/>
              <a:t>Balantidium</a:t>
            </a:r>
            <a:endParaRPr lang="fr-FR" i="1" dirty="0"/>
          </a:p>
        </p:txBody>
      </p:sp>
      <p:pic>
        <p:nvPicPr>
          <p:cNvPr id="10" name="Graphique 9" descr="Étoile">
            <a:extLst>
              <a:ext uri="{FF2B5EF4-FFF2-40B4-BE49-F238E27FC236}">
                <a16:creationId xmlns:a16="http://schemas.microsoft.com/office/drawing/2014/main" id="{F76D2371-447B-414B-9273-61F2CA39AC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73319" y="511937"/>
            <a:ext cx="1044000" cy="1044000"/>
          </a:xfrm>
          <a:prstGeom prst="rect">
            <a:avLst/>
          </a:prstGeom>
        </p:spPr>
      </p:pic>
      <p:sp>
        <p:nvSpPr>
          <p:cNvPr id="20" name="Rectangle 19"/>
          <p:cNvSpPr/>
          <p:nvPr/>
        </p:nvSpPr>
        <p:spPr>
          <a:xfrm>
            <a:off x="4698398" y="1549553"/>
            <a:ext cx="3324373" cy="523220"/>
          </a:xfrm>
          <a:prstGeom prst="rect">
            <a:avLst/>
          </a:prstGeom>
        </p:spPr>
        <p:txBody>
          <a:bodyPr wrap="square">
            <a:spAutoFit/>
          </a:bodyPr>
          <a:lstStyle/>
          <a:p>
            <a:r>
              <a:rPr lang="fr-FR" sz="2800" b="1" i="1" dirty="0" err="1">
                <a:solidFill>
                  <a:schemeClr val="accent1"/>
                </a:solidFill>
                <a:effectLst>
                  <a:outerShdw blurRad="38100" dist="38100" dir="2700000" algn="tl">
                    <a:srgbClr val="000000">
                      <a:alpha val="43137"/>
                    </a:srgbClr>
                  </a:outerShdw>
                </a:effectLst>
              </a:rPr>
              <a:t>Balantidium</a:t>
            </a:r>
            <a:r>
              <a:rPr lang="fr-FR" sz="2800" b="1" i="1" dirty="0">
                <a:solidFill>
                  <a:schemeClr val="accent1"/>
                </a:solidFill>
                <a:effectLst>
                  <a:outerShdw blurRad="38100" dist="38100" dir="2700000" algn="tl">
                    <a:srgbClr val="000000">
                      <a:alpha val="43137"/>
                    </a:srgbClr>
                  </a:outerShdw>
                </a:effectLst>
              </a:rPr>
              <a:t> coli </a:t>
            </a:r>
          </a:p>
        </p:txBody>
      </p:sp>
      <p:sp>
        <p:nvSpPr>
          <p:cNvPr id="21" name="Rectangle 20"/>
          <p:cNvSpPr/>
          <p:nvPr/>
        </p:nvSpPr>
        <p:spPr>
          <a:xfrm>
            <a:off x="4857904" y="2222126"/>
            <a:ext cx="2304798" cy="523220"/>
          </a:xfrm>
          <a:prstGeom prst="rect">
            <a:avLst/>
          </a:prstGeom>
        </p:spPr>
        <p:txBody>
          <a:bodyPr wrap="none">
            <a:spAutoFit/>
          </a:bodyPr>
          <a:lstStyle/>
          <a:p>
            <a:pPr algn="ctr"/>
            <a:r>
              <a:rPr lang="fr-FR" sz="2800" b="1" u="sng" dirty="0">
                <a:solidFill>
                  <a:srgbClr val="C00000"/>
                </a:solidFill>
                <a:effectLst>
                  <a:outerShdw blurRad="38100" dist="38100" dir="2700000" algn="tl">
                    <a:srgbClr val="000000">
                      <a:alpha val="43137"/>
                    </a:srgbClr>
                  </a:outerShdw>
                </a:effectLst>
              </a:rPr>
              <a:t>Morphologie</a:t>
            </a:r>
          </a:p>
        </p:txBody>
      </p:sp>
      <p:sp>
        <p:nvSpPr>
          <p:cNvPr id="22" name="Rectangle 21"/>
          <p:cNvSpPr/>
          <p:nvPr/>
        </p:nvSpPr>
        <p:spPr>
          <a:xfrm>
            <a:off x="4506687" y="2745346"/>
            <a:ext cx="3212898" cy="1892826"/>
          </a:xfrm>
          <a:prstGeom prst="rect">
            <a:avLst/>
          </a:prstGeom>
        </p:spPr>
        <p:txBody>
          <a:bodyPr wrap="square">
            <a:spAutoFit/>
          </a:bodyPr>
          <a:lstStyle/>
          <a:p>
            <a:pPr marL="285750" indent="-285750" algn="justLow">
              <a:lnSpc>
                <a:spcPct val="130000"/>
              </a:lnSpc>
              <a:buFont typeface="Wingdings" panose="05000000000000000000" pitchFamily="2" charset="2"/>
              <a:buChar char="Ø"/>
            </a:pPr>
            <a:r>
              <a:rPr lang="fr-FR" b="1" dirty="0" err="1"/>
              <a:t>Trophozoïte</a:t>
            </a:r>
            <a:r>
              <a:rPr lang="fr-FR" dirty="0"/>
              <a:t>: ovoïde, 100 µm x 50 µm, péristome, 2 noyaux (macronucléus et micronucleus), vacuoles pulsatiles et digestives</a:t>
            </a:r>
          </a:p>
        </p:txBody>
      </p:sp>
      <p:sp>
        <p:nvSpPr>
          <p:cNvPr id="23" name="Rectangle 22"/>
          <p:cNvSpPr/>
          <p:nvPr/>
        </p:nvSpPr>
        <p:spPr>
          <a:xfrm>
            <a:off x="4524600" y="4735028"/>
            <a:ext cx="3212897" cy="1338828"/>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fr-FR" b="1" dirty="0"/>
              <a:t>Kyste</a:t>
            </a:r>
            <a:r>
              <a:rPr lang="fr-FR" dirty="0"/>
              <a:t> : sphérique, 50µm, 2 noyaux : macronucléus et micronucléus</a:t>
            </a:r>
          </a:p>
        </p:txBody>
      </p:sp>
      <p:pic>
        <p:nvPicPr>
          <p:cNvPr id="25" name="Image 24"/>
          <p:cNvPicPr>
            <a:picLocks noChangeAspect="1"/>
          </p:cNvPicPr>
          <p:nvPr/>
        </p:nvPicPr>
        <p:blipFill>
          <a:blip r:embed="rId5"/>
          <a:stretch>
            <a:fillRect/>
          </a:stretch>
        </p:blipFill>
        <p:spPr>
          <a:xfrm>
            <a:off x="8242731" y="2337426"/>
            <a:ext cx="2438400" cy="34394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12294028"/>
      </p:ext>
    </p:extLst>
  </p:cSld>
  <p:clrMapOvr>
    <a:masterClrMapping/>
  </p:clrMapOvr>
  <p:transition>
    <p:pull dir="l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18746" y="1658682"/>
            <a:ext cx="9337061" cy="646331"/>
          </a:xfrm>
          <a:prstGeom prst="rect">
            <a:avLst/>
          </a:prstGeom>
        </p:spPr>
        <p:txBody>
          <a:bodyPr wrap="square">
            <a:spAutoFit/>
          </a:bodyPr>
          <a:lstStyle/>
          <a:p>
            <a:pPr algn="ctr"/>
            <a:r>
              <a:rPr lang="fr-FR" b="1" dirty="0"/>
              <a:t>Les kystes sont le stade responsable de la transmission de la </a:t>
            </a:r>
            <a:r>
              <a:rPr lang="fr-FR" b="1" dirty="0" err="1"/>
              <a:t>balantidiase</a:t>
            </a:r>
            <a:endParaRPr lang="fr-FR" b="1" dirty="0"/>
          </a:p>
          <a:p>
            <a:pPr algn="ctr"/>
            <a:endParaRPr lang="fr-FR" b="1" dirty="0"/>
          </a:p>
        </p:txBody>
      </p:sp>
      <p:sp>
        <p:nvSpPr>
          <p:cNvPr id="13" name="Rectangle 12"/>
          <p:cNvSpPr/>
          <p:nvPr/>
        </p:nvSpPr>
        <p:spPr>
          <a:xfrm>
            <a:off x="853440" y="2317205"/>
            <a:ext cx="10168128" cy="3323987"/>
          </a:xfrm>
          <a:prstGeom prst="rect">
            <a:avLst/>
          </a:prstGeom>
        </p:spPr>
        <p:txBody>
          <a:bodyPr wrap="square">
            <a:spAutoFit/>
          </a:bodyPr>
          <a:lstStyle/>
          <a:p>
            <a:pPr lvl="0" algn="justLow">
              <a:lnSpc>
                <a:spcPct val="150000"/>
              </a:lnSpc>
            </a:pPr>
            <a:r>
              <a:rPr lang="fr-FR" dirty="0">
                <a:latin typeface="Comic Sans MS" pitchFamily="66" charset="0"/>
              </a:rPr>
              <a:t>1. </a:t>
            </a:r>
            <a:r>
              <a:rPr lang="fr-FR" sz="2000" dirty="0">
                <a:latin typeface="Comic Sans MS" pitchFamily="66" charset="0"/>
              </a:rPr>
              <a:t>L'hôte acquiert le plus souvent le kyste par l'ingestion d'eau ou d'aliments contaminés</a:t>
            </a:r>
          </a:p>
          <a:p>
            <a:pPr lvl="0" algn="justLow">
              <a:lnSpc>
                <a:spcPct val="150000"/>
              </a:lnSpc>
            </a:pPr>
            <a:r>
              <a:rPr lang="fr-FR" sz="2000" dirty="0">
                <a:latin typeface="Comic Sans MS" pitchFamily="66" charset="0"/>
              </a:rPr>
              <a:t>2.  Après ingestion, l'</a:t>
            </a:r>
            <a:r>
              <a:rPr lang="fr-FR" sz="2000" dirty="0" err="1">
                <a:latin typeface="Comic Sans MS" pitchFamily="66" charset="0"/>
              </a:rPr>
              <a:t>excystation</a:t>
            </a:r>
            <a:r>
              <a:rPr lang="fr-FR" sz="2000" dirty="0">
                <a:latin typeface="Comic Sans MS" pitchFamily="66" charset="0"/>
              </a:rPr>
              <a:t> se produit dans l'intestin grêle et les </a:t>
            </a:r>
            <a:r>
              <a:rPr lang="fr-FR" sz="2000" dirty="0" err="1">
                <a:latin typeface="Comic Sans MS" pitchFamily="66" charset="0"/>
              </a:rPr>
              <a:t>trophozoïtes</a:t>
            </a:r>
            <a:r>
              <a:rPr lang="fr-FR" sz="2000" dirty="0">
                <a:latin typeface="Comic Sans MS" pitchFamily="66" charset="0"/>
              </a:rPr>
              <a:t> colonisent le gros intestin</a:t>
            </a:r>
          </a:p>
          <a:p>
            <a:pPr lvl="0" algn="justLow">
              <a:lnSpc>
                <a:spcPct val="150000"/>
              </a:lnSpc>
            </a:pPr>
            <a:r>
              <a:rPr lang="fr-FR" sz="2000" dirty="0">
                <a:latin typeface="Comic Sans MS" pitchFamily="66" charset="0"/>
              </a:rPr>
              <a:t>3. Les </a:t>
            </a:r>
            <a:r>
              <a:rPr lang="fr-FR" sz="2000" dirty="0" err="1">
                <a:latin typeface="Comic Sans MS" pitchFamily="66" charset="0"/>
              </a:rPr>
              <a:t>trophozoïtes</a:t>
            </a:r>
            <a:r>
              <a:rPr lang="fr-FR" sz="2000" dirty="0">
                <a:latin typeface="Comic Sans MS" pitchFamily="66" charset="0"/>
              </a:rPr>
              <a:t> résident dans la lumière du gros intestin et de l'appendice des humains et des animaux, où ils se reproduisent par fission binaire, au cours de laquelle une conjugaison peut se produire.</a:t>
            </a:r>
            <a:endParaRPr lang="fr-FR" dirty="0">
              <a:latin typeface="Comic Sans MS" pitchFamily="66" charset="0"/>
              <a:ea typeface="Calibri" panose="020F0502020204030204" pitchFamily="34" charset="0"/>
            </a:endParaRPr>
          </a:p>
        </p:txBody>
      </p:sp>
      <p:sp>
        <p:nvSpPr>
          <p:cNvPr id="8" name="Titre 1"/>
          <p:cNvSpPr txBox="1">
            <a:spLocks/>
          </p:cNvSpPr>
          <p:nvPr/>
        </p:nvSpPr>
        <p:spPr>
          <a:xfrm>
            <a:off x="1495531" y="1030071"/>
            <a:ext cx="9603275" cy="1049235"/>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200" b="1" i="0" u="none" strike="noStrike" kern="1200" cap="all" spc="0" normalizeH="0" baseline="0" noProof="0">
                <a:ln>
                  <a:noFill/>
                </a:ln>
                <a:solidFill>
                  <a:srgbClr val="C00000"/>
                </a:solidFill>
                <a:effectLst/>
                <a:uLnTx/>
                <a:uFillTx/>
                <a:latin typeface="+mj-lt"/>
                <a:ea typeface="+mj-ea"/>
                <a:cs typeface="+mj-cs"/>
              </a:rPr>
              <a:t>Cycle de développement</a:t>
            </a:r>
            <a:endParaRPr kumimoji="0" lang="fr-FR" sz="3200" b="0" i="0" u="none" strike="noStrike" kern="1200" cap="all" spc="0" normalizeH="0" baseline="0" noProof="0" dirty="0">
              <a:ln>
                <a:noFill/>
              </a:ln>
              <a:solidFill>
                <a:srgbClr val="C00000"/>
              </a:solidFill>
              <a:effectLst/>
              <a:uLnTx/>
              <a:uFillTx/>
              <a:latin typeface="+mj-lt"/>
              <a:ea typeface="+mj-ea"/>
              <a:cs typeface="+mj-cs"/>
            </a:endParaRPr>
          </a:p>
        </p:txBody>
      </p:sp>
    </p:spTree>
    <p:extLst>
      <p:ext uri="{BB962C8B-B14F-4D97-AF65-F5344CB8AC3E}">
        <p14:creationId xmlns:p14="http://schemas.microsoft.com/office/powerpoint/2010/main" val="2837065184"/>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65632" y="1755648"/>
            <a:ext cx="10168128" cy="2747099"/>
          </a:xfrm>
          <a:prstGeom prst="rect">
            <a:avLst/>
          </a:prstGeom>
        </p:spPr>
        <p:txBody>
          <a:bodyPr wrap="square">
            <a:spAutoFit/>
          </a:bodyPr>
          <a:lstStyle/>
          <a:p>
            <a:pPr lvl="0" algn="justLow">
              <a:lnSpc>
                <a:spcPct val="250000"/>
              </a:lnSpc>
            </a:pPr>
            <a:r>
              <a:rPr lang="fr-FR" dirty="0">
                <a:latin typeface="Comic Sans MS" pitchFamily="66" charset="0"/>
              </a:rPr>
              <a:t>4. Les </a:t>
            </a:r>
            <a:r>
              <a:rPr lang="fr-FR" dirty="0" err="1">
                <a:latin typeface="Comic Sans MS" pitchFamily="66" charset="0"/>
              </a:rPr>
              <a:t>trophozoïtes</a:t>
            </a:r>
            <a:r>
              <a:rPr lang="fr-FR" dirty="0">
                <a:latin typeface="Comic Sans MS" pitchFamily="66" charset="0"/>
              </a:rPr>
              <a:t> subissent un enkystement pour produire des kystes infectieux</a:t>
            </a:r>
          </a:p>
          <a:p>
            <a:pPr algn="justLow">
              <a:lnSpc>
                <a:spcPct val="250000"/>
              </a:lnSpc>
            </a:pPr>
            <a:r>
              <a:rPr lang="fr-FR" dirty="0">
                <a:latin typeface="Comic Sans MS" pitchFamily="66" charset="0"/>
              </a:rPr>
              <a:t>5. Certains </a:t>
            </a:r>
            <a:r>
              <a:rPr lang="fr-FR" dirty="0" err="1">
                <a:latin typeface="Comic Sans MS" pitchFamily="66" charset="0"/>
              </a:rPr>
              <a:t>trophozoïtes</a:t>
            </a:r>
            <a:r>
              <a:rPr lang="fr-FR" dirty="0">
                <a:latin typeface="Comic Sans MS" pitchFamily="66" charset="0"/>
              </a:rPr>
              <a:t> envahissent la paroi du côlon et se multiplient, provoquant une pathologie ulcéreuse dans la paroi du côlon. Certains reviennent dans la lumière et se désintègrent. Les kystes matures sont évacués par les selles</a:t>
            </a:r>
            <a:endParaRPr lang="fr-FR" dirty="0">
              <a:latin typeface="Comic Sans MS" pitchFamily="66" charset="0"/>
              <a:ea typeface="Calibri" panose="020F0502020204030204" pitchFamily="34" charset="0"/>
            </a:endParaRPr>
          </a:p>
        </p:txBody>
      </p:sp>
    </p:spTree>
    <p:extLst>
      <p:ext uri="{BB962C8B-B14F-4D97-AF65-F5344CB8AC3E}">
        <p14:creationId xmlns:p14="http://schemas.microsoft.com/office/powerpoint/2010/main" val="213844588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nvPr/>
        </p:nvPicPr>
        <p:blipFill>
          <a:blip r:embed="rId2"/>
          <a:srcRect/>
          <a:stretch>
            <a:fillRect/>
          </a:stretch>
        </p:blipFill>
        <p:spPr bwMode="auto">
          <a:xfrm>
            <a:off x="2267712" y="316992"/>
            <a:ext cx="6706108" cy="51231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3519206" y="5524238"/>
            <a:ext cx="4369018" cy="369332"/>
          </a:xfrm>
          <a:prstGeom prst="rect">
            <a:avLst/>
          </a:prstGeom>
        </p:spPr>
        <p:txBody>
          <a:bodyPr wrap="square">
            <a:spAutoFit/>
          </a:bodyPr>
          <a:lstStyle/>
          <a:p>
            <a:r>
              <a:rPr lang="fr-FR" dirty="0"/>
              <a:t>Figure : cycle direct court de </a:t>
            </a:r>
            <a:r>
              <a:rPr lang="fr-FR" i="1" dirty="0" err="1"/>
              <a:t>balantiduim</a:t>
            </a:r>
            <a:r>
              <a:rPr lang="fr-FR" i="1" dirty="0"/>
              <a:t> coli</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FF222A-0050-42E6-8C3E-86E3C365C411}"/>
              </a:ext>
            </a:extLst>
          </p:cNvPr>
          <p:cNvSpPr>
            <a:spLocks noGrp="1"/>
          </p:cNvSpPr>
          <p:nvPr>
            <p:ph type="title"/>
          </p:nvPr>
        </p:nvSpPr>
        <p:spPr>
          <a:xfrm>
            <a:off x="1290909" y="798974"/>
            <a:ext cx="9610182" cy="601226"/>
          </a:xfrm>
          <a:ln>
            <a:noFill/>
          </a:ln>
        </p:spPr>
        <p:txBody>
          <a:bodyPr rtlCol="0"/>
          <a:lstStyle/>
          <a:p>
            <a:pPr algn="ctr"/>
            <a:r>
              <a:rPr lang="fr-FR" b="1" dirty="0"/>
              <a:t>Le cycle direct long</a:t>
            </a:r>
            <a:endParaRPr lang="fr-FR" b="1" i="1" dirty="0">
              <a:effectLst>
                <a:outerShdw blurRad="38100" dist="38100" dir="2700000" algn="tl">
                  <a:srgbClr val="000000">
                    <a:alpha val="43137"/>
                  </a:srgbClr>
                </a:outerShdw>
              </a:effectLst>
              <a:latin typeface="Bookman Old Style" panose="02050604050505020204" pitchFamily="18" charset="0"/>
            </a:endParaRPr>
          </a:p>
        </p:txBody>
      </p:sp>
      <p:grpSp>
        <p:nvGrpSpPr>
          <p:cNvPr id="3" name="Groupe 30"/>
          <p:cNvGrpSpPr/>
          <p:nvPr/>
        </p:nvGrpSpPr>
        <p:grpSpPr>
          <a:xfrm>
            <a:off x="1160280" y="2072773"/>
            <a:ext cx="9740811" cy="3968798"/>
            <a:chOff x="1160280" y="2072773"/>
            <a:chExt cx="9740811" cy="3968798"/>
          </a:xfrm>
        </p:grpSpPr>
        <p:sp>
          <p:nvSpPr>
            <p:cNvPr id="26" name="Rectangle 25"/>
            <p:cNvSpPr/>
            <p:nvPr/>
          </p:nvSpPr>
          <p:spPr>
            <a:xfrm>
              <a:off x="1160280" y="2072773"/>
              <a:ext cx="9740811" cy="3968798"/>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ln w="0"/>
                <a:solidFill>
                  <a:schemeClr val="accent1"/>
                </a:solidFill>
                <a:effectLst>
                  <a:outerShdw blurRad="38100" dist="25400" dir="5400000" algn="ctr" rotWithShape="0">
                    <a:srgbClr val="6E747A">
                      <a:alpha val="43000"/>
                    </a:srgbClr>
                  </a:outerShdw>
                </a:effectLst>
              </a:endParaRPr>
            </a:p>
          </p:txBody>
        </p:sp>
        <p:cxnSp>
          <p:nvCxnSpPr>
            <p:cNvPr id="28" name="Connecteur droit 27"/>
            <p:cNvCxnSpPr/>
            <p:nvPr/>
          </p:nvCxnSpPr>
          <p:spPr>
            <a:xfrm>
              <a:off x="4071258" y="2072773"/>
              <a:ext cx="0" cy="3936141"/>
            </a:xfrm>
            <a:prstGeom prst="line">
              <a:avLst/>
            </a:prstGeom>
            <a:ln/>
          </p:spPr>
          <p:style>
            <a:lnRef idx="2">
              <a:schemeClr val="dk1"/>
            </a:lnRef>
            <a:fillRef idx="1">
              <a:schemeClr val="lt1"/>
            </a:fillRef>
            <a:effectRef idx="0">
              <a:schemeClr val="dk1"/>
            </a:effectRef>
            <a:fontRef idx="minor">
              <a:schemeClr val="dk1"/>
            </a:fontRef>
          </p:style>
        </p:cxnSp>
        <p:cxnSp>
          <p:nvCxnSpPr>
            <p:cNvPr id="30" name="Connecteur droit 29"/>
            <p:cNvCxnSpPr/>
            <p:nvPr/>
          </p:nvCxnSpPr>
          <p:spPr>
            <a:xfrm>
              <a:off x="7957457" y="2072773"/>
              <a:ext cx="65314" cy="3936141"/>
            </a:xfrm>
            <a:prstGeom prst="line">
              <a:avLst/>
            </a:prstGeom>
            <a:ln/>
          </p:spPr>
          <p:style>
            <a:lnRef idx="2">
              <a:schemeClr val="dk1"/>
            </a:lnRef>
            <a:fillRef idx="1">
              <a:schemeClr val="lt1"/>
            </a:fillRef>
            <a:effectRef idx="0">
              <a:schemeClr val="dk1"/>
            </a:effectRef>
            <a:fontRef idx="minor">
              <a:schemeClr val="dk1"/>
            </a:fontRef>
          </p:style>
        </p:cxnSp>
      </p:grpSp>
      <p:sp>
        <p:nvSpPr>
          <p:cNvPr id="9" name="Espace réservé du texte 8">
            <a:extLst>
              <a:ext uri="{FF2B5EF4-FFF2-40B4-BE49-F238E27FC236}">
                <a16:creationId xmlns:a16="http://schemas.microsoft.com/office/drawing/2014/main" id="{1BD5DDD4-B30F-43B5-9BA0-190CC29E9665}"/>
              </a:ext>
            </a:extLst>
          </p:cNvPr>
          <p:cNvSpPr>
            <a:spLocks noGrp="1"/>
          </p:cNvSpPr>
          <p:nvPr>
            <p:ph type="body" sz="quarter" idx="16"/>
          </p:nvPr>
        </p:nvSpPr>
        <p:spPr>
          <a:xfrm>
            <a:off x="1160280" y="2192823"/>
            <a:ext cx="2936232" cy="3516085"/>
          </a:xfrm>
        </p:spPr>
        <p:txBody>
          <a:bodyPr rtlCol="0"/>
          <a:lstStyle/>
          <a:p>
            <a:pPr marL="0" indent="0" algn="ctr">
              <a:buNone/>
            </a:pPr>
            <a:r>
              <a:rPr lang="fr-FR" sz="2800" b="1" u="sng" dirty="0">
                <a:solidFill>
                  <a:srgbClr val="C00000"/>
                </a:solidFill>
                <a:effectLst>
                  <a:outerShdw blurRad="38100" dist="38100" dir="2700000" algn="tl">
                    <a:srgbClr val="000000">
                      <a:alpha val="43137"/>
                    </a:srgbClr>
                  </a:outerShdw>
                </a:effectLst>
              </a:rPr>
              <a:t>Classification</a:t>
            </a:r>
          </a:p>
          <a:p>
            <a:r>
              <a:rPr lang="fr-FR" dirty="0"/>
              <a:t> </a:t>
            </a:r>
            <a:r>
              <a:rPr lang="fr-FR" b="1" dirty="0" err="1"/>
              <a:t>Emb</a:t>
            </a:r>
            <a:r>
              <a:rPr lang="fr-FR" b="1" dirty="0"/>
              <a:t> </a:t>
            </a:r>
            <a:r>
              <a:rPr lang="fr-FR" i="1" dirty="0" err="1"/>
              <a:t>Apicomplexa</a:t>
            </a:r>
            <a:r>
              <a:rPr lang="fr-FR" dirty="0"/>
              <a:t> (Sporozoaires)</a:t>
            </a:r>
          </a:p>
          <a:p>
            <a:r>
              <a:rPr lang="fr-FR" dirty="0"/>
              <a:t> </a:t>
            </a:r>
            <a:r>
              <a:rPr lang="fr-FR" b="1" dirty="0"/>
              <a:t>Classe </a:t>
            </a:r>
            <a:r>
              <a:rPr lang="fr-FR" i="1" dirty="0" err="1"/>
              <a:t>Coccidea</a:t>
            </a:r>
            <a:endParaRPr lang="fr-FR" i="1" dirty="0"/>
          </a:p>
          <a:p>
            <a:r>
              <a:rPr lang="fr-FR" dirty="0"/>
              <a:t> </a:t>
            </a:r>
            <a:r>
              <a:rPr lang="fr-FR" b="1" dirty="0"/>
              <a:t>Ordre </a:t>
            </a:r>
            <a:r>
              <a:rPr lang="fr-FR" i="1" dirty="0" err="1"/>
              <a:t>Eimeriida</a:t>
            </a:r>
            <a:endParaRPr lang="fr-FR" i="1" dirty="0"/>
          </a:p>
          <a:p>
            <a:r>
              <a:rPr lang="fr-FR" dirty="0"/>
              <a:t> </a:t>
            </a:r>
            <a:r>
              <a:rPr lang="fr-FR" b="1" dirty="0"/>
              <a:t>Famille </a:t>
            </a:r>
            <a:r>
              <a:rPr lang="fr-FR" i="1" dirty="0" err="1"/>
              <a:t>Eimeriidae</a:t>
            </a:r>
            <a:endParaRPr lang="fr-FR" i="1" dirty="0"/>
          </a:p>
        </p:txBody>
      </p:sp>
      <p:pic>
        <p:nvPicPr>
          <p:cNvPr id="10" name="Graphique 9" descr="Étoile">
            <a:extLst>
              <a:ext uri="{FF2B5EF4-FFF2-40B4-BE49-F238E27FC236}">
                <a16:creationId xmlns:a16="http://schemas.microsoft.com/office/drawing/2014/main" id="{F76D2371-447B-414B-9273-61F2CA39AC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73319" y="511937"/>
            <a:ext cx="1044000" cy="1044000"/>
          </a:xfrm>
          <a:prstGeom prst="rect">
            <a:avLst/>
          </a:prstGeom>
        </p:spPr>
      </p:pic>
      <p:sp>
        <p:nvSpPr>
          <p:cNvPr id="20" name="Rectangle 19"/>
          <p:cNvSpPr/>
          <p:nvPr/>
        </p:nvSpPr>
        <p:spPr>
          <a:xfrm>
            <a:off x="4698398" y="1549553"/>
            <a:ext cx="3324373" cy="523220"/>
          </a:xfrm>
          <a:prstGeom prst="rect">
            <a:avLst/>
          </a:prstGeom>
        </p:spPr>
        <p:txBody>
          <a:bodyPr wrap="square">
            <a:spAutoFit/>
          </a:bodyPr>
          <a:lstStyle/>
          <a:p>
            <a:r>
              <a:rPr lang="fr-FR" sz="2800" b="1" i="1" dirty="0" err="1">
                <a:solidFill>
                  <a:srgbClr val="C00000"/>
                </a:solidFill>
                <a:effectLst>
                  <a:outerShdw blurRad="38100" dist="38100" dir="2700000" algn="tl">
                    <a:srgbClr val="000000">
                      <a:alpha val="43137"/>
                    </a:srgbClr>
                  </a:outerShdw>
                </a:effectLst>
                <a:latin typeface="Arial Black" pitchFamily="34" charset="0"/>
              </a:rPr>
              <a:t>Isospora</a:t>
            </a:r>
            <a:r>
              <a:rPr lang="fr-FR" sz="2800" b="1" i="1" dirty="0">
                <a:solidFill>
                  <a:srgbClr val="C00000"/>
                </a:solidFill>
                <a:effectLst>
                  <a:outerShdw blurRad="38100" dist="38100" dir="2700000" algn="tl">
                    <a:srgbClr val="000000">
                      <a:alpha val="43137"/>
                    </a:srgbClr>
                  </a:outerShdw>
                </a:effectLst>
                <a:latin typeface="Arial Black" pitchFamily="34" charset="0"/>
              </a:rPr>
              <a:t> belli</a:t>
            </a:r>
          </a:p>
        </p:txBody>
      </p:sp>
      <p:sp>
        <p:nvSpPr>
          <p:cNvPr id="21" name="Rectangle 20"/>
          <p:cNvSpPr/>
          <p:nvPr/>
        </p:nvSpPr>
        <p:spPr>
          <a:xfrm>
            <a:off x="4857904" y="2222126"/>
            <a:ext cx="2304798" cy="523220"/>
          </a:xfrm>
          <a:prstGeom prst="rect">
            <a:avLst/>
          </a:prstGeom>
        </p:spPr>
        <p:txBody>
          <a:bodyPr wrap="none">
            <a:spAutoFit/>
          </a:bodyPr>
          <a:lstStyle/>
          <a:p>
            <a:pPr algn="ctr"/>
            <a:r>
              <a:rPr lang="fr-FR" sz="2800" b="1" u="sng" dirty="0">
                <a:solidFill>
                  <a:srgbClr val="C00000"/>
                </a:solidFill>
                <a:effectLst>
                  <a:outerShdw blurRad="38100" dist="38100" dir="2700000" algn="tl">
                    <a:srgbClr val="000000">
                      <a:alpha val="43137"/>
                    </a:srgbClr>
                  </a:outerShdw>
                </a:effectLst>
              </a:rPr>
              <a:t>Morphologie</a:t>
            </a:r>
          </a:p>
        </p:txBody>
      </p:sp>
      <p:sp>
        <p:nvSpPr>
          <p:cNvPr id="22" name="Rectangle 21"/>
          <p:cNvSpPr/>
          <p:nvPr/>
        </p:nvSpPr>
        <p:spPr>
          <a:xfrm>
            <a:off x="4506686" y="2745346"/>
            <a:ext cx="3418113" cy="2536528"/>
          </a:xfrm>
          <a:prstGeom prst="rect">
            <a:avLst/>
          </a:prstGeom>
        </p:spPr>
        <p:txBody>
          <a:bodyPr wrap="square">
            <a:spAutoFit/>
          </a:bodyPr>
          <a:lstStyle/>
          <a:p>
            <a:pPr algn="justLow">
              <a:lnSpc>
                <a:spcPct val="150000"/>
              </a:lnSpc>
            </a:pPr>
            <a:r>
              <a:rPr lang="fr-FR" b="1" dirty="0"/>
              <a:t>oocyste :</a:t>
            </a:r>
            <a:r>
              <a:rPr lang="fr-FR" dirty="0"/>
              <a:t>forme elliptique, mesure plus de 20 </a:t>
            </a:r>
            <a:r>
              <a:rPr lang="fr-FR" dirty="0" err="1"/>
              <a:t>μm</a:t>
            </a:r>
            <a:r>
              <a:rPr lang="fr-FR" dirty="0"/>
              <a:t> de long, a l'</a:t>
            </a:r>
            <a:r>
              <a:rPr lang="fr-FR" dirty="0" err="1"/>
              <a:t>emission</a:t>
            </a:r>
            <a:r>
              <a:rPr lang="fr-FR" dirty="0"/>
              <a:t>. </a:t>
            </a:r>
            <a:r>
              <a:rPr lang="fr-FR" dirty="0" err="1"/>
              <a:t>Amaturite</a:t>
            </a:r>
            <a:r>
              <a:rPr lang="fr-FR" dirty="0"/>
              <a:t>, il contient 2 </a:t>
            </a:r>
            <a:r>
              <a:rPr lang="fr-FR" dirty="0" err="1"/>
              <a:t>porocystes</a:t>
            </a:r>
            <a:r>
              <a:rPr lang="fr-FR" dirty="0"/>
              <a:t> ronds (les </a:t>
            </a:r>
            <a:r>
              <a:rPr lang="fr-FR" dirty="0" err="1"/>
              <a:t>sporozoites</a:t>
            </a:r>
            <a:r>
              <a:rPr lang="fr-FR" dirty="0"/>
              <a:t> ne se distinguent qu'</a:t>
            </a:r>
            <a:r>
              <a:rPr lang="fr-FR" dirty="0" err="1"/>
              <a:t>apres</a:t>
            </a:r>
            <a:r>
              <a:rPr lang="fr-FR" dirty="0"/>
              <a:t> plusieurs jours de maturation </a:t>
            </a:r>
            <a:r>
              <a:rPr lang="fr-FR" dirty="0" err="1"/>
              <a:t>al'exterieur</a:t>
            </a:r>
            <a:r>
              <a:rPr lang="fr-FR" dirty="0"/>
              <a:t>).</a:t>
            </a:r>
          </a:p>
        </p:txBody>
      </p:sp>
      <p:pic>
        <p:nvPicPr>
          <p:cNvPr id="40962" name="Picture 2" descr="Développement et Santé | Diagnostic des protozooses intestinales"/>
          <p:cNvPicPr>
            <a:picLocks noChangeAspect="1" noChangeArrowheads="1"/>
          </p:cNvPicPr>
          <p:nvPr/>
        </p:nvPicPr>
        <p:blipFill>
          <a:blip r:embed="rId5"/>
          <a:srcRect/>
          <a:stretch>
            <a:fillRect/>
          </a:stretch>
        </p:blipFill>
        <p:spPr bwMode="auto">
          <a:xfrm>
            <a:off x="8144256" y="2331402"/>
            <a:ext cx="2633471" cy="3276601"/>
          </a:xfrm>
          <a:prstGeom prst="rect">
            <a:avLst/>
          </a:prstGeom>
          <a:noFill/>
        </p:spPr>
      </p:pic>
    </p:spTree>
    <p:extLst>
      <p:ext uri="{BB962C8B-B14F-4D97-AF65-F5344CB8AC3E}">
        <p14:creationId xmlns:p14="http://schemas.microsoft.com/office/powerpoint/2010/main" val="2412294028"/>
      </p:ext>
    </p:extLst>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cycle direct LONG</a:t>
            </a:r>
          </a:p>
        </p:txBody>
      </p:sp>
      <p:sp>
        <p:nvSpPr>
          <p:cNvPr id="3" name="Rectangle 2"/>
          <p:cNvSpPr/>
          <p:nvPr/>
        </p:nvSpPr>
        <p:spPr>
          <a:xfrm>
            <a:off x="1294362" y="1552192"/>
            <a:ext cx="4736323" cy="4524315"/>
          </a:xfrm>
          <a:prstGeom prst="rect">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Low">
              <a:lnSpc>
                <a:spcPct val="150000"/>
              </a:lnSpc>
            </a:pPr>
            <a:r>
              <a:rPr lang="fr-FR" sz="2000" b="1" dirty="0"/>
              <a:t>RP : </a:t>
            </a:r>
            <a:r>
              <a:rPr lang="fr-FR" sz="2000" dirty="0"/>
              <a:t>homme, animaux</a:t>
            </a:r>
          </a:p>
          <a:p>
            <a:pPr algn="justLow">
              <a:lnSpc>
                <a:spcPct val="150000"/>
              </a:lnSpc>
            </a:pPr>
            <a:r>
              <a:rPr lang="fr-FR" sz="2000" dirty="0"/>
              <a:t>• </a:t>
            </a:r>
            <a:r>
              <a:rPr lang="fr-FR" sz="2000" b="1" dirty="0"/>
              <a:t>Contamination</a:t>
            </a:r>
            <a:r>
              <a:rPr lang="fr-FR" sz="2000" dirty="0"/>
              <a:t> par ingestion d'oocystes mûrs contenus dans l'eau et les aliments.</a:t>
            </a:r>
          </a:p>
          <a:p>
            <a:pPr algn="justLow">
              <a:lnSpc>
                <a:spcPct val="150000"/>
              </a:lnSpc>
            </a:pPr>
            <a:r>
              <a:rPr lang="fr-FR" sz="2000" dirty="0"/>
              <a:t>• </a:t>
            </a:r>
            <a:r>
              <a:rPr lang="fr-FR" sz="2000" b="1" dirty="0"/>
              <a:t>Prévalence en zone tropicale</a:t>
            </a:r>
            <a:r>
              <a:rPr lang="fr-FR" sz="2000" dirty="0"/>
              <a:t>: 1 % chez immunocompétents, 10 % chez immunodéprimés</a:t>
            </a:r>
            <a:endParaRPr lang="fr-FR" b="1" dirty="0"/>
          </a:p>
          <a:p>
            <a:pPr algn="justLow">
              <a:lnSpc>
                <a:spcPct val="150000"/>
              </a:lnSpc>
            </a:pPr>
            <a:endParaRPr lang="fr-FR" b="1" dirty="0"/>
          </a:p>
          <a:p>
            <a:pPr algn="justLow">
              <a:lnSpc>
                <a:spcPct val="150000"/>
              </a:lnSpc>
            </a:pPr>
            <a:endParaRPr lang="fr-FR" b="1" dirty="0"/>
          </a:p>
          <a:p>
            <a:pPr algn="justLow">
              <a:lnSpc>
                <a:spcPct val="150000"/>
              </a:lnSpc>
            </a:pPr>
            <a:endParaRPr lang="fr-FR" b="1" dirty="0"/>
          </a:p>
          <a:p>
            <a:pPr algn="justLow">
              <a:lnSpc>
                <a:spcPct val="150000"/>
              </a:lnSpc>
            </a:pPr>
            <a:endParaRPr lang="fr-FR" b="1" dirty="0"/>
          </a:p>
        </p:txBody>
      </p:sp>
      <p:pic>
        <p:nvPicPr>
          <p:cNvPr id="1031" name="Picture 7" descr="isospora - Dictionnaire des Sciences Animales"/>
          <p:cNvPicPr>
            <a:picLocks noChangeAspect="1" noChangeArrowheads="1"/>
          </p:cNvPicPr>
          <p:nvPr/>
        </p:nvPicPr>
        <p:blipFill>
          <a:blip r:embed="rId2"/>
          <a:srcRect/>
          <a:stretch>
            <a:fillRect/>
          </a:stretch>
        </p:blipFill>
        <p:spPr bwMode="auto">
          <a:xfrm>
            <a:off x="6373495" y="1621536"/>
            <a:ext cx="4270121" cy="4367213"/>
          </a:xfrm>
          <a:prstGeom prst="rect">
            <a:avLst/>
          </a:prstGeom>
          <a:noFill/>
        </p:spPr>
      </p:pic>
      <p:pic>
        <p:nvPicPr>
          <p:cNvPr id="10" name="Graphique 6" descr="Engrenages">
            <a:extLst>
              <a:ext uri="{FF2B5EF4-FFF2-40B4-BE49-F238E27FC236}">
                <a16:creationId xmlns:a16="http://schemas.microsoft.com/office/drawing/2014/main" id="{DA9595F8-50AF-4C85-9BC5-B52646E113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16904" y="243287"/>
            <a:ext cx="1122450" cy="1122450"/>
          </a:xfrm>
          <a:prstGeom prst="rect">
            <a:avLst/>
          </a:prstGeom>
        </p:spPr>
      </p:pic>
    </p:spTree>
    <p:extLst>
      <p:ext uri="{BB962C8B-B14F-4D97-AF65-F5344CB8AC3E}">
        <p14:creationId xmlns:p14="http://schemas.microsoft.com/office/powerpoint/2010/main" val="2747029071"/>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43131" y="877671"/>
            <a:ext cx="9603275" cy="1049235"/>
          </a:xfrm>
        </p:spPr>
        <p:txBody>
          <a:bodyPr/>
          <a:lstStyle/>
          <a:p>
            <a:r>
              <a:rPr lang="fr-FR" b="1" dirty="0">
                <a:solidFill>
                  <a:srgbClr val="C00000"/>
                </a:solidFill>
              </a:rPr>
              <a:t>Cycle de développement</a:t>
            </a:r>
            <a:endParaRPr lang="fr-FR" dirty="0">
              <a:solidFill>
                <a:srgbClr val="C00000"/>
              </a:solidFill>
            </a:endParaRPr>
          </a:p>
        </p:txBody>
      </p:sp>
      <p:sp>
        <p:nvSpPr>
          <p:cNvPr id="13" name="Rectangle 12"/>
          <p:cNvSpPr/>
          <p:nvPr/>
        </p:nvSpPr>
        <p:spPr>
          <a:xfrm>
            <a:off x="656844" y="1552665"/>
            <a:ext cx="10595356" cy="4039567"/>
          </a:xfrm>
          <a:prstGeom prst="rect">
            <a:avLst/>
          </a:prstGeom>
        </p:spPr>
        <p:txBody>
          <a:bodyPr wrap="square">
            <a:spAutoFit/>
          </a:bodyPr>
          <a:lstStyle/>
          <a:p>
            <a:pPr algn="justLow">
              <a:lnSpc>
                <a:spcPct val="150000"/>
              </a:lnSpc>
              <a:buFont typeface="Wingdings" pitchFamily="2" charset="2"/>
              <a:buChar char="v"/>
            </a:pPr>
            <a:r>
              <a:rPr lang="fr-FR" sz="1900" dirty="0">
                <a:latin typeface="Comic Sans MS" pitchFamily="66" charset="0"/>
              </a:rPr>
              <a:t>  Les </a:t>
            </a:r>
            <a:r>
              <a:rPr lang="fr-FR" sz="1900" dirty="0" err="1">
                <a:latin typeface="Comic Sans MS" pitchFamily="66" charset="0"/>
              </a:rPr>
              <a:t>sporozoites</a:t>
            </a:r>
            <a:r>
              <a:rPr lang="fr-FR" sz="1900" dirty="0">
                <a:latin typeface="Comic Sans MS" pitchFamily="66" charset="0"/>
              </a:rPr>
              <a:t> libères dans la lumière du tube digestif pénètrent dans les cellules épithéliales du tube digestif.</a:t>
            </a:r>
          </a:p>
          <a:p>
            <a:pPr algn="justLow">
              <a:lnSpc>
                <a:spcPct val="150000"/>
              </a:lnSpc>
              <a:buFont typeface="Wingdings" pitchFamily="2" charset="2"/>
              <a:buChar char="Ø"/>
            </a:pPr>
            <a:r>
              <a:rPr lang="fr-FR" sz="1900" b="1" dirty="0">
                <a:latin typeface="Comic Sans MS" pitchFamily="66" charset="0"/>
              </a:rPr>
              <a:t>Reproduction asexuée</a:t>
            </a:r>
            <a:r>
              <a:rPr lang="fr-FR" sz="1900" dirty="0">
                <a:latin typeface="Comic Sans MS" pitchFamily="66" charset="0"/>
              </a:rPr>
              <a:t>: plusieurs cycles fournissent des métropolites de forme allongée.</a:t>
            </a:r>
          </a:p>
          <a:p>
            <a:pPr algn="justLow">
              <a:lnSpc>
                <a:spcPct val="150000"/>
              </a:lnSpc>
              <a:buFont typeface="Wingdings" pitchFamily="2" charset="2"/>
              <a:buChar char="Ø"/>
            </a:pPr>
            <a:r>
              <a:rPr lang="fr-FR" sz="1900" b="1" dirty="0">
                <a:latin typeface="Comic Sans MS" pitchFamily="66" charset="0"/>
              </a:rPr>
              <a:t>Reproduction sexuée : </a:t>
            </a:r>
            <a:r>
              <a:rPr lang="fr-FR" sz="1900" dirty="0">
                <a:latin typeface="Comic Sans MS" pitchFamily="66" charset="0"/>
              </a:rPr>
              <a:t>a l'</a:t>
            </a:r>
            <a:r>
              <a:rPr lang="fr-FR" sz="1900" dirty="0" err="1">
                <a:latin typeface="Comic Sans MS" pitchFamily="66" charset="0"/>
              </a:rPr>
              <a:t>interieur</a:t>
            </a:r>
            <a:r>
              <a:rPr lang="fr-FR" sz="1900" dirty="0">
                <a:latin typeface="Comic Sans MS" pitchFamily="66" charset="0"/>
              </a:rPr>
              <a:t> de nouveaux </a:t>
            </a:r>
            <a:r>
              <a:rPr lang="fr-FR" sz="1900" dirty="0" err="1">
                <a:latin typeface="Comic Sans MS" pitchFamily="66" charset="0"/>
              </a:rPr>
              <a:t>entérocytes</a:t>
            </a:r>
            <a:r>
              <a:rPr lang="fr-FR" sz="1900" dirty="0">
                <a:latin typeface="Comic Sans MS" pitchFamily="66" charset="0"/>
              </a:rPr>
              <a:t>, les métropolites subissent la différenciation sexuelle (</a:t>
            </a:r>
            <a:r>
              <a:rPr lang="fr-FR" sz="1900" dirty="0" err="1">
                <a:latin typeface="Comic Sans MS" pitchFamily="66" charset="0"/>
              </a:rPr>
              <a:t>macrogamétocytes</a:t>
            </a:r>
            <a:r>
              <a:rPr lang="fr-FR" sz="1900" dirty="0">
                <a:latin typeface="Comic Sans MS" pitchFamily="66" charset="0"/>
              </a:rPr>
              <a:t> et </a:t>
            </a:r>
            <a:r>
              <a:rPr lang="fr-FR" sz="1900" dirty="0" err="1">
                <a:latin typeface="Comic Sans MS" pitchFamily="66" charset="0"/>
              </a:rPr>
              <a:t>microgamétocytes</a:t>
            </a:r>
            <a:r>
              <a:rPr lang="fr-FR" sz="1900" dirty="0">
                <a:latin typeface="Comic Sans MS" pitchFamily="66" charset="0"/>
              </a:rPr>
              <a:t>)</a:t>
            </a:r>
          </a:p>
          <a:p>
            <a:pPr lvl="0" algn="justLow" defTabSz="914400" fontAlgn="base">
              <a:lnSpc>
                <a:spcPct val="150000"/>
              </a:lnSpc>
              <a:spcBef>
                <a:spcPct val="0"/>
              </a:spcBef>
              <a:spcAft>
                <a:spcPct val="0"/>
              </a:spcAft>
              <a:buFont typeface="Wingdings" pitchFamily="2" charset="2"/>
              <a:buChar char="v"/>
            </a:pPr>
            <a:r>
              <a:rPr lang="fr-FR" sz="1900" dirty="0">
                <a:latin typeface="Comic Sans MS" pitchFamily="66" charset="0"/>
              </a:rPr>
              <a:t>  Le résultat de la fécondation sera l'oocyste qui est expulse de la cellule </a:t>
            </a:r>
            <a:r>
              <a:rPr lang="fr-FR" sz="1900" dirty="0" err="1">
                <a:latin typeface="Comic Sans MS" pitchFamily="66" charset="0"/>
              </a:rPr>
              <a:t>hote</a:t>
            </a:r>
            <a:r>
              <a:rPr lang="fr-FR" sz="1900" dirty="0">
                <a:latin typeface="Comic Sans MS" pitchFamily="66" charset="0"/>
              </a:rPr>
              <a:t> et </a:t>
            </a:r>
            <a:r>
              <a:rPr lang="fr-FR" sz="1900" dirty="0" err="1">
                <a:latin typeface="Comic Sans MS" pitchFamily="66" charset="0"/>
              </a:rPr>
              <a:t>libere</a:t>
            </a:r>
            <a:r>
              <a:rPr lang="fr-FR" sz="1900" dirty="0">
                <a:latin typeface="Comic Sans MS" pitchFamily="66" charset="0"/>
              </a:rPr>
              <a:t> dans le milieu extérieur.</a:t>
            </a:r>
          </a:p>
          <a:p>
            <a:pPr lvl="0" algn="justLow" defTabSz="914400" eaLnBrk="0" fontAlgn="base" hangingPunct="0">
              <a:lnSpc>
                <a:spcPct val="150000"/>
              </a:lnSpc>
              <a:spcBef>
                <a:spcPct val="0"/>
              </a:spcBef>
              <a:spcAft>
                <a:spcPct val="0"/>
              </a:spcAft>
              <a:buFont typeface="Wingdings" pitchFamily="2" charset="2"/>
              <a:buChar char="v"/>
            </a:pPr>
            <a:r>
              <a:rPr lang="fr-FR" sz="1900" dirty="0">
                <a:latin typeface="Comic Sans MS" pitchFamily="66" charset="0"/>
              </a:rPr>
              <a:t>  La maturation de l'oocyste (</a:t>
            </a:r>
            <a:r>
              <a:rPr lang="fr-FR" sz="1900" dirty="0" err="1">
                <a:latin typeface="Comic Sans MS" pitchFamily="66" charset="0"/>
              </a:rPr>
              <a:t>sporogonie</a:t>
            </a:r>
            <a:r>
              <a:rPr lang="fr-FR" sz="1900" dirty="0">
                <a:latin typeface="Comic Sans MS" pitchFamily="66" charset="0"/>
              </a:rPr>
              <a:t> ) se poursuivra a l'</a:t>
            </a:r>
            <a:r>
              <a:rPr lang="fr-FR" sz="1900" dirty="0" err="1">
                <a:latin typeface="Comic Sans MS" pitchFamily="66" charset="0"/>
              </a:rPr>
              <a:t>exterieur</a:t>
            </a:r>
            <a:r>
              <a:rPr lang="fr-FR" sz="1900" dirty="0">
                <a:latin typeface="Comic Sans MS" pitchFamily="66" charset="0"/>
              </a:rPr>
              <a:t> et aboutira a l'individualisation successive dans l'oocyste de2 sporocystes contenant chacun 4 </a:t>
            </a:r>
            <a:r>
              <a:rPr lang="fr-FR" sz="1900" dirty="0" err="1">
                <a:latin typeface="Comic Sans MS" pitchFamily="66" charset="0"/>
              </a:rPr>
              <a:t>sporozoites</a:t>
            </a:r>
            <a:endParaRPr lang="fr-FR" sz="1900" dirty="0">
              <a:latin typeface="Comic Sans MS" pitchFamily="66" charset="0"/>
            </a:endParaRPr>
          </a:p>
        </p:txBody>
      </p:sp>
    </p:spTree>
    <p:extLst>
      <p:ext uri="{BB962C8B-B14F-4D97-AF65-F5344CB8AC3E}">
        <p14:creationId xmlns:p14="http://schemas.microsoft.com/office/powerpoint/2010/main" val="2837065184"/>
      </p:ext>
    </p:extLst>
  </p:cSld>
  <p:clrMapOvr>
    <a:masterClrMapping/>
  </p:clrMapOvr>
  <p:transition>
    <p:pull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r>
              <a:rPr lang="fr-FR" sz="2800" b="1" dirty="0"/>
              <a:t>Introduction</a:t>
            </a:r>
          </a:p>
          <a:p>
            <a:r>
              <a:rPr lang="fr-FR" sz="2800" b="1" dirty="0"/>
              <a:t>Définition</a:t>
            </a:r>
          </a:p>
          <a:p>
            <a:r>
              <a:rPr lang="fr-FR" sz="2800" b="1" dirty="0"/>
              <a:t>Les éléments des cycles parasitaires</a:t>
            </a:r>
          </a:p>
          <a:p>
            <a:r>
              <a:rPr lang="fr-FR" sz="2800" b="1" dirty="0"/>
              <a:t>Eléments favorables au maintien du cycle parasitaire</a:t>
            </a:r>
          </a:p>
          <a:p>
            <a:r>
              <a:rPr lang="fr-FR" sz="2800" b="1" dirty="0"/>
              <a:t>Les exemples des parasites de cycle </a:t>
            </a:r>
            <a:r>
              <a:rPr lang="fr-FR" sz="2800" b="1" dirty="0" err="1"/>
              <a:t>monoxène</a:t>
            </a:r>
            <a:endParaRPr lang="fr-FR" sz="2800" b="1" dirty="0"/>
          </a:p>
          <a:p>
            <a:r>
              <a:rPr lang="fr-FR" sz="2800" b="1" dirty="0"/>
              <a:t>Conclusion </a:t>
            </a:r>
          </a:p>
        </p:txBody>
      </p:sp>
      <p:sp>
        <p:nvSpPr>
          <p:cNvPr id="3" name="Titre 2"/>
          <p:cNvSpPr>
            <a:spLocks noGrp="1"/>
          </p:cNvSpPr>
          <p:nvPr>
            <p:ph type="title"/>
          </p:nvPr>
        </p:nvSpPr>
        <p:spPr/>
        <p:txBody>
          <a:bodyPr>
            <a:normAutofit/>
          </a:bodyPr>
          <a:lstStyle/>
          <a:p>
            <a:pPr algn="ctr"/>
            <a:r>
              <a:rPr lang="fr-FR" sz="4000" b="1" dirty="0">
                <a:solidFill>
                  <a:srgbClr val="C00000"/>
                </a:solidFill>
                <a:latin typeface="Algerian" pitchFamily="82" charset="0"/>
              </a:rPr>
              <a:t>PLAN de travail</a:t>
            </a:r>
          </a:p>
        </p:txBody>
      </p:sp>
    </p:spTree>
    <p:extLst>
      <p:ext uri="{BB962C8B-B14F-4D97-AF65-F5344CB8AC3E}">
        <p14:creationId xmlns:p14="http://schemas.microsoft.com/office/powerpoint/2010/main" val="3552999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Dapmed-Africa - ISOSPOROSE-COCCIDIOSE"/>
          <p:cNvPicPr>
            <a:picLocks noChangeAspect="1" noChangeArrowheads="1"/>
          </p:cNvPicPr>
          <p:nvPr/>
        </p:nvPicPr>
        <p:blipFill>
          <a:blip r:embed="rId2"/>
          <a:srcRect/>
          <a:stretch>
            <a:fillRect/>
          </a:stretch>
        </p:blipFill>
        <p:spPr bwMode="auto">
          <a:xfrm>
            <a:off x="1060704" y="170688"/>
            <a:ext cx="8839199" cy="5266944"/>
          </a:xfrm>
          <a:prstGeom prst="rect">
            <a:avLst/>
          </a:prstGeom>
          <a:noFill/>
        </p:spPr>
      </p:pic>
      <p:sp>
        <p:nvSpPr>
          <p:cNvPr id="3" name="Rectangle 2"/>
          <p:cNvSpPr/>
          <p:nvPr/>
        </p:nvSpPr>
        <p:spPr>
          <a:xfrm>
            <a:off x="3125396" y="5438894"/>
            <a:ext cx="4031616" cy="369332"/>
          </a:xfrm>
          <a:prstGeom prst="rect">
            <a:avLst/>
          </a:prstGeom>
        </p:spPr>
        <p:txBody>
          <a:bodyPr wrap="none">
            <a:spAutoFit/>
          </a:bodyPr>
          <a:lstStyle/>
          <a:p>
            <a:pPr algn="ctr"/>
            <a:r>
              <a:rPr lang="fr-FR" dirty="0"/>
              <a:t>Figure : cycle direct long de </a:t>
            </a:r>
            <a:r>
              <a:rPr lang="fr-FR" dirty="0" err="1"/>
              <a:t>Isospora</a:t>
            </a:r>
            <a:r>
              <a:rPr lang="fr-FR" dirty="0"/>
              <a:t> belli</a:t>
            </a:r>
          </a:p>
        </p:txBody>
      </p:sp>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98DCA46-603B-4178-8707-30E192CE6B8D}"/>
              </a:ext>
            </a:extLst>
          </p:cNvPr>
          <p:cNvSpPr>
            <a:spLocks noGrp="1"/>
          </p:cNvSpPr>
          <p:nvPr>
            <p:ph type="title"/>
          </p:nvPr>
        </p:nvSpPr>
        <p:spPr/>
        <p:txBody>
          <a:bodyPr rtlCol="0">
            <a:normAutofit/>
          </a:bodyPr>
          <a:lstStyle/>
          <a:p>
            <a:pPr algn="ctr" rtl="0"/>
            <a:r>
              <a:rPr lang="fr-FR" sz="4000" b="1" dirty="0">
                <a:solidFill>
                  <a:srgbClr val="C00000"/>
                </a:solidFill>
                <a:effectLst>
                  <a:outerShdw blurRad="38100" dist="38100" dir="2700000" algn="tl">
                    <a:srgbClr val="000000">
                      <a:alpha val="43137"/>
                    </a:srgbClr>
                  </a:outerShdw>
                </a:effectLst>
                <a:latin typeface="Algerian" pitchFamily="82" charset="0"/>
              </a:rPr>
              <a:t>conclusion</a:t>
            </a:r>
          </a:p>
        </p:txBody>
      </p:sp>
      <p:sp>
        <p:nvSpPr>
          <p:cNvPr id="8" name="Zone de texte 7">
            <a:hlinkClick r:id="rId3"/>
            <a:extLst>
              <a:ext uri="{FF2B5EF4-FFF2-40B4-BE49-F238E27FC236}">
                <a16:creationId xmlns:a16="http://schemas.microsoft.com/office/drawing/2014/main" id="{5FC6C278-4035-446A-A94B-030E792FDDF5}"/>
              </a:ext>
            </a:extLst>
          </p:cNvPr>
          <p:cNvSpPr txBox="1"/>
          <p:nvPr/>
        </p:nvSpPr>
        <p:spPr>
          <a:xfrm>
            <a:off x="329184" y="1816608"/>
            <a:ext cx="11155679" cy="3441192"/>
          </a:xfrm>
          <a:prstGeom prst="rect">
            <a:avLst/>
          </a:prstGeom>
          <a:noFill/>
        </p:spPr>
        <p:txBody>
          <a:bodyPr wrap="square" rtlCol="0">
            <a:noAutofit/>
          </a:bodyPr>
          <a:lstStyle/>
          <a:p>
            <a:pPr algn="ctr">
              <a:lnSpc>
                <a:spcPct val="150000"/>
              </a:lnSpc>
            </a:pPr>
            <a:r>
              <a:rPr lang="fr-FR" sz="3200" dirty="0"/>
              <a:t>On découvre alors que le mode de vie d’un parasite est très différent de celui d’un organisme libre, Il doit accomplir un cycle parasitaire pour subir toutes les modifications et maturations nécessaires à son développement.</a:t>
            </a:r>
          </a:p>
        </p:txBody>
      </p:sp>
    </p:spTree>
    <p:extLst>
      <p:ext uri="{BB962C8B-B14F-4D97-AF65-F5344CB8AC3E}">
        <p14:creationId xmlns:p14="http://schemas.microsoft.com/office/powerpoint/2010/main" val="2394598200"/>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69CD3E-5E33-4EB5-A2CE-C636605E633F}"/>
              </a:ext>
            </a:extLst>
          </p:cNvPr>
          <p:cNvSpPr>
            <a:spLocks noGrp="1"/>
          </p:cNvSpPr>
          <p:nvPr>
            <p:ph type="title"/>
          </p:nvPr>
        </p:nvSpPr>
        <p:spPr>
          <a:xfrm>
            <a:off x="1294363" y="804519"/>
            <a:ext cx="9603275" cy="1049235"/>
          </a:xfrm>
        </p:spPr>
        <p:txBody>
          <a:bodyPr rtlCol="0"/>
          <a:lstStyle/>
          <a:p>
            <a:pPr algn="ctr" rtl="0"/>
            <a:r>
              <a:rPr lang="fr-FR" sz="3600" b="1" dirty="0">
                <a:solidFill>
                  <a:schemeClr val="accent1"/>
                </a:solidFill>
              </a:rPr>
              <a:t>Introduction </a:t>
            </a:r>
            <a:endParaRPr lang="fr-FR" b="1" dirty="0">
              <a:solidFill>
                <a:schemeClr val="accent1"/>
              </a:solidFill>
            </a:endParaRPr>
          </a:p>
        </p:txBody>
      </p:sp>
      <p:sp>
        <p:nvSpPr>
          <p:cNvPr id="3" name="Espace réservé du contenu 2">
            <a:extLst>
              <a:ext uri="{FF2B5EF4-FFF2-40B4-BE49-F238E27FC236}">
                <a16:creationId xmlns:a16="http://schemas.microsoft.com/office/drawing/2014/main" id="{C3C0199F-A274-44C6-BF37-784A855E6EEA}"/>
              </a:ext>
            </a:extLst>
          </p:cNvPr>
          <p:cNvSpPr>
            <a:spLocks noGrp="1"/>
          </p:cNvSpPr>
          <p:nvPr>
            <p:ph idx="1"/>
          </p:nvPr>
        </p:nvSpPr>
        <p:spPr>
          <a:xfrm>
            <a:off x="279699" y="2015732"/>
            <a:ext cx="11263256" cy="3080524"/>
          </a:xfrm>
        </p:spPr>
        <p:txBody>
          <a:bodyPr rtlCol="0">
            <a:normAutofit/>
          </a:bodyPr>
          <a:lstStyle/>
          <a:p>
            <a:pPr marL="0" indent="0" algn="just">
              <a:lnSpc>
                <a:spcPct val="150000"/>
              </a:lnSpc>
              <a:buNone/>
            </a:pPr>
            <a:r>
              <a:rPr lang="fr-FR" sz="2800" dirty="0"/>
              <a:t>     Le cycle évolutif d'un parasite est la suite obligatoire des transformations subies au cours de sa vie pour, qu'à partir de l'adulte reproducteur, soit atteint le stade adulte de la génération suivante, et ce dans les diverses niches écologiques qu'il occupe (hôtes, milieu extérieur...). </a:t>
            </a:r>
          </a:p>
          <a:p>
            <a:pPr marL="0" indent="0" algn="ctr" rtl="0">
              <a:buNone/>
            </a:pPr>
            <a:endParaRPr lang="fr-FR" dirty="0"/>
          </a:p>
          <a:p>
            <a:pPr rtl="0"/>
            <a:endParaRPr lang="fr-FR" dirty="0"/>
          </a:p>
        </p:txBody>
      </p:sp>
      <p:pic>
        <p:nvPicPr>
          <p:cNvPr id="4" name="Graphique 3" descr="Ampoule">
            <a:extLst>
              <a:ext uri="{FF2B5EF4-FFF2-40B4-BE49-F238E27FC236}">
                <a16:creationId xmlns:a16="http://schemas.microsoft.com/office/drawing/2014/main" id="{5E124F8C-3984-4EEC-9BA8-3B255731F2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28262" y="206686"/>
            <a:ext cx="1122450" cy="1122450"/>
          </a:xfrm>
          <a:prstGeom prst="rect">
            <a:avLst/>
          </a:prstGeom>
        </p:spPr>
      </p:pic>
    </p:spTree>
    <p:extLst>
      <p:ext uri="{BB962C8B-B14F-4D97-AF65-F5344CB8AC3E}">
        <p14:creationId xmlns:p14="http://schemas.microsoft.com/office/powerpoint/2010/main" val="2094298288"/>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3C0199F-A274-44C6-BF37-784A855E6EEA}"/>
              </a:ext>
            </a:extLst>
          </p:cNvPr>
          <p:cNvSpPr>
            <a:spLocks noGrp="1"/>
          </p:cNvSpPr>
          <p:nvPr>
            <p:ph idx="1"/>
          </p:nvPr>
        </p:nvSpPr>
        <p:spPr>
          <a:xfrm>
            <a:off x="511629" y="1632858"/>
            <a:ext cx="10657114" cy="3833488"/>
          </a:xfrm>
        </p:spPr>
        <p:txBody>
          <a:bodyPr rtlCol="0"/>
          <a:lstStyle/>
          <a:p>
            <a:pPr marL="0" indent="0" algn="justLow">
              <a:lnSpc>
                <a:spcPct val="150000"/>
              </a:lnSpc>
              <a:buNone/>
            </a:pPr>
            <a:r>
              <a:rPr lang="fr-FR" dirty="0"/>
              <a:t>       Les organismes parasitaires trouvent chez leurs hôtes une source de nutriments quasi inépuisable et un biotope particulièrement stable. Une longue et remarquable adaptation des parasites à leurs hôtes leur a permis de faire face à différentes contraintes : rencontrer son hôte, éviter la réaction de celui-ci, établir avec lui une interaction durable, en sortir et en trouver un autre. </a:t>
            </a:r>
          </a:p>
          <a:p>
            <a:pPr marL="0" indent="0" algn="justLow">
              <a:lnSpc>
                <a:spcPct val="150000"/>
              </a:lnSpc>
              <a:buNone/>
            </a:pPr>
            <a:r>
              <a:rPr lang="fr-FR" dirty="0"/>
              <a:t>      Ces différents événements conditionnent la réalisation du cycle du parasite. Il va donc en résulter différents types de cycles évolutifs  plus ou moins complexes. Des plus simples aux plus complexes, on distingue : cycle direct ou monoxène et cycle indirect ou hétéroxène</a:t>
            </a:r>
          </a:p>
          <a:p>
            <a:pPr lvl="0" algn="just" rtl="0"/>
            <a:endParaRPr lang="fr-FR" dirty="0">
              <a:solidFill>
                <a:srgbClr val="000000"/>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49431650"/>
      </p:ext>
    </p:ext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69CD3E-5E33-4EB5-A2CE-C636605E633F}"/>
              </a:ext>
            </a:extLst>
          </p:cNvPr>
          <p:cNvSpPr>
            <a:spLocks noGrp="1"/>
          </p:cNvSpPr>
          <p:nvPr>
            <p:ph type="title"/>
          </p:nvPr>
        </p:nvSpPr>
        <p:spPr>
          <a:xfrm>
            <a:off x="1294363" y="804519"/>
            <a:ext cx="9603275" cy="1049235"/>
          </a:xfrm>
        </p:spPr>
        <p:txBody>
          <a:bodyPr rtlCol="0">
            <a:normAutofit/>
          </a:bodyPr>
          <a:lstStyle/>
          <a:p>
            <a:pPr algn="ctr" rtl="0"/>
            <a:r>
              <a:rPr lang="fr-FR" sz="3600" b="1" dirty="0">
                <a:solidFill>
                  <a:srgbClr val="C00000"/>
                </a:solidFill>
              </a:rPr>
              <a:t>Définition </a:t>
            </a:r>
          </a:p>
        </p:txBody>
      </p:sp>
      <p:sp>
        <p:nvSpPr>
          <p:cNvPr id="3" name="Espace réservé du contenu 2">
            <a:extLst>
              <a:ext uri="{FF2B5EF4-FFF2-40B4-BE49-F238E27FC236}">
                <a16:creationId xmlns:a16="http://schemas.microsoft.com/office/drawing/2014/main" id="{C3C0199F-A274-44C6-BF37-784A855E6EEA}"/>
              </a:ext>
            </a:extLst>
          </p:cNvPr>
          <p:cNvSpPr>
            <a:spLocks noGrp="1"/>
          </p:cNvSpPr>
          <p:nvPr>
            <p:ph idx="1"/>
          </p:nvPr>
        </p:nvSpPr>
        <p:spPr>
          <a:xfrm>
            <a:off x="1294363" y="2015733"/>
            <a:ext cx="9603275" cy="956068"/>
          </a:xfrm>
        </p:spPr>
        <p:txBody>
          <a:bodyPr rtlCol="0">
            <a:normAutofit/>
          </a:bodyPr>
          <a:lstStyle/>
          <a:p>
            <a:pPr lvl="0">
              <a:buNone/>
            </a:pPr>
            <a:r>
              <a:rPr lang="fr-FR" sz="2800" b="1" dirty="0">
                <a:solidFill>
                  <a:srgbClr val="C00000"/>
                </a:solidFill>
                <a:latin typeface="Algerian" pitchFamily="82" charset="0"/>
              </a:rPr>
              <a:t>Le cycle direct ou monoxène : à un seul hôte</a:t>
            </a:r>
          </a:p>
        </p:txBody>
      </p:sp>
      <p:pic>
        <p:nvPicPr>
          <p:cNvPr id="6" name="Graphique 5" descr="Outils">
            <a:extLst>
              <a:ext uri="{FF2B5EF4-FFF2-40B4-BE49-F238E27FC236}">
                <a16:creationId xmlns:a16="http://schemas.microsoft.com/office/drawing/2014/main" id="{A0524D64-7C99-4DD6-A26E-C33BE01EC4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84045" y="340011"/>
            <a:ext cx="1044000" cy="1044000"/>
          </a:xfrm>
          <a:prstGeom prst="rect">
            <a:avLst/>
          </a:prstGeom>
        </p:spPr>
      </p:pic>
      <p:sp>
        <p:nvSpPr>
          <p:cNvPr id="5" name="Espace réservé du contenu 2">
            <a:extLst>
              <a:ext uri="{FF2B5EF4-FFF2-40B4-BE49-F238E27FC236}">
                <a16:creationId xmlns:a16="http://schemas.microsoft.com/office/drawing/2014/main" id="{C3C0199F-A274-44C6-BF37-784A855E6EEA}"/>
              </a:ext>
            </a:extLst>
          </p:cNvPr>
          <p:cNvSpPr txBox="1">
            <a:spLocks/>
          </p:cNvSpPr>
          <p:nvPr/>
        </p:nvSpPr>
        <p:spPr>
          <a:xfrm>
            <a:off x="559442" y="2481575"/>
            <a:ext cx="10535278" cy="3029209"/>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lnSpc>
                <a:spcPct val="220000"/>
              </a:lnSpc>
              <a:buNone/>
            </a:pPr>
            <a:r>
              <a:rPr lang="fr-FR" sz="2400" b="1" dirty="0"/>
              <a:t>Certains parasites n’ont besoin, pour accomplir leur évolution, que d’un seul hôte : ce sont des parasites « </a:t>
            </a:r>
            <a:r>
              <a:rPr lang="fr-FR" sz="2400" b="1" dirty="0" err="1"/>
              <a:t>monoxènes</a:t>
            </a:r>
            <a:r>
              <a:rPr lang="fr-FR" sz="2400" b="1" dirty="0"/>
              <a:t> » (</a:t>
            </a:r>
            <a:r>
              <a:rPr lang="fr-FR" sz="2400" b="1" dirty="0" err="1"/>
              <a:t>monos</a:t>
            </a:r>
            <a:r>
              <a:rPr lang="fr-FR" sz="2400" b="1" dirty="0"/>
              <a:t>, « un seul », et </a:t>
            </a:r>
            <a:r>
              <a:rPr lang="fr-FR" sz="2400" b="1" dirty="0" err="1"/>
              <a:t>xenos</a:t>
            </a:r>
            <a:r>
              <a:rPr lang="fr-FR" sz="2400" b="1" dirty="0"/>
              <a:t>, « hôte ») ou « </a:t>
            </a:r>
            <a:r>
              <a:rPr lang="fr-FR" sz="2400" b="1" dirty="0" err="1"/>
              <a:t>holoxène</a:t>
            </a:r>
            <a:r>
              <a:rPr lang="fr-FR" sz="2400" b="1" dirty="0"/>
              <a:t> » (</a:t>
            </a:r>
            <a:r>
              <a:rPr lang="fr-FR" sz="2400" b="1" dirty="0" err="1"/>
              <a:t>holos</a:t>
            </a:r>
            <a:r>
              <a:rPr lang="fr-FR" sz="2400" b="1" dirty="0"/>
              <a:t>, « entier », et </a:t>
            </a:r>
            <a:r>
              <a:rPr lang="fr-FR" sz="2400" b="1" dirty="0" err="1"/>
              <a:t>xenos</a:t>
            </a:r>
            <a:r>
              <a:rPr lang="fr-FR" sz="2400" b="1" dirty="0"/>
              <a:t>, « hôte »),</a:t>
            </a:r>
          </a:p>
        </p:txBody>
      </p:sp>
    </p:spTree>
    <p:extLst>
      <p:ext uri="{BB962C8B-B14F-4D97-AF65-F5344CB8AC3E}">
        <p14:creationId xmlns:p14="http://schemas.microsoft.com/office/powerpoint/2010/main" val="2712936521"/>
      </p:ext>
    </p:extLst>
  </p:cSld>
  <p:clrMapOvr>
    <a:masterClrMapping/>
  </p:clrMapOvr>
  <p:transition>
    <p:pull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half" idx="2"/>
          </p:nvPr>
        </p:nvSpPr>
        <p:spPr>
          <a:xfrm>
            <a:off x="1267968" y="1645522"/>
            <a:ext cx="6437376" cy="4438286"/>
          </a:xfrm>
        </p:spPr>
        <p:txBody>
          <a:bodyPr>
            <a:noAutofit/>
          </a:bodyPr>
          <a:lstStyle/>
          <a:p>
            <a:pPr algn="justLow">
              <a:lnSpc>
                <a:spcPct val="150000"/>
              </a:lnSpc>
            </a:pPr>
            <a:r>
              <a:rPr lang="fr-FR" sz="1800" dirty="0"/>
              <a:t>    </a:t>
            </a:r>
            <a:r>
              <a:rPr lang="fr-FR" sz="2000" dirty="0"/>
              <a:t>Dans ce cas, le parasite passe directement de l’hôte injecté à l’hôte sain par libération d’une grande quantité d’œufs. </a:t>
            </a:r>
          </a:p>
          <a:p>
            <a:pPr algn="justLow">
              <a:lnSpc>
                <a:spcPct val="150000"/>
              </a:lnSpc>
            </a:pPr>
            <a:r>
              <a:rPr lang="fr-FR" sz="2000" dirty="0"/>
              <a:t>   Lorsque l’hôte est sédentaire, les chances de rencontre entre les larves et l’hôte sont nombreuses, le parasitisme est alors élevé. </a:t>
            </a:r>
          </a:p>
          <a:p>
            <a:pPr algn="justLow">
              <a:lnSpc>
                <a:spcPct val="150000"/>
              </a:lnSpc>
            </a:pPr>
            <a:r>
              <a:rPr lang="fr-FR" sz="2000" dirty="0"/>
              <a:t>    Au contraire, si l’hôte est une espèce errante, les œufs sont laissés en attente et les chances de rencontres sont alors réduites, dans ce cas le parasitisme est donc faible</a:t>
            </a:r>
          </a:p>
        </p:txBody>
      </p:sp>
      <p:pic>
        <p:nvPicPr>
          <p:cNvPr id="5" name="Image 4"/>
          <p:cNvPicPr>
            <a:picLocks noChangeAspect="1"/>
          </p:cNvPicPr>
          <p:nvPr/>
        </p:nvPicPr>
        <p:blipFill>
          <a:blip r:embed="rId2"/>
          <a:stretch>
            <a:fillRect/>
          </a:stretch>
        </p:blipFill>
        <p:spPr>
          <a:xfrm>
            <a:off x="7911737" y="1748681"/>
            <a:ext cx="3505200" cy="3696990"/>
          </a:xfrm>
          <a:prstGeom prst="rect">
            <a:avLst/>
          </a:prstGeom>
          <a:ln>
            <a:solidFill>
              <a:schemeClr val="accent1"/>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1824923728"/>
      </p:ext>
    </p:extLst>
  </p:cSld>
  <p:clrMapOvr>
    <a:masterClrMapping/>
  </p:clrMapOvr>
  <p:transition>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29E978-9605-417C-951F-53F4926CFF1A}"/>
              </a:ext>
            </a:extLst>
          </p:cNvPr>
          <p:cNvSpPr>
            <a:spLocks noGrp="1"/>
          </p:cNvSpPr>
          <p:nvPr>
            <p:ph type="title"/>
          </p:nvPr>
        </p:nvSpPr>
        <p:spPr>
          <a:xfrm>
            <a:off x="1290909" y="798974"/>
            <a:ext cx="9610182" cy="601226"/>
          </a:xfrm>
        </p:spPr>
        <p:txBody>
          <a:bodyPr rtlCol="0"/>
          <a:lstStyle/>
          <a:p>
            <a:r>
              <a:rPr lang="fr-FR" dirty="0"/>
              <a:t>Un cycle direct peut être</a:t>
            </a:r>
            <a:endParaRPr lang="fr-FR" b="1" dirty="0"/>
          </a:p>
        </p:txBody>
      </p:sp>
      <p:sp>
        <p:nvSpPr>
          <p:cNvPr id="4" name="Espace réservé du texte 3">
            <a:extLst>
              <a:ext uri="{FF2B5EF4-FFF2-40B4-BE49-F238E27FC236}">
                <a16:creationId xmlns:a16="http://schemas.microsoft.com/office/drawing/2014/main" id="{4986B87E-83DC-455A-94FE-389658903147}"/>
              </a:ext>
            </a:extLst>
          </p:cNvPr>
          <p:cNvSpPr>
            <a:spLocks noGrp="1"/>
          </p:cNvSpPr>
          <p:nvPr>
            <p:ph type="body" sz="half" idx="2"/>
          </p:nvPr>
        </p:nvSpPr>
        <p:spPr>
          <a:xfrm>
            <a:off x="1290908" y="2492829"/>
            <a:ext cx="4337005" cy="2989418"/>
          </a:xfrm>
          <a:solidFill>
            <a:schemeClr val="accent6">
              <a:lumMod val="20000"/>
              <a:lumOff val="80000"/>
            </a:schemeClr>
          </a:solidFill>
          <a:ln>
            <a:solidFill>
              <a:schemeClr val="accent1"/>
            </a:solidFill>
          </a:ln>
        </p:spPr>
        <p:txBody>
          <a:bodyPr rtlCol="0">
            <a:normAutofit fontScale="92500"/>
          </a:bodyPr>
          <a:lstStyle/>
          <a:p>
            <a:pPr algn="ctr">
              <a:lnSpc>
                <a:spcPct val="200000"/>
              </a:lnSpc>
            </a:pPr>
            <a:r>
              <a:rPr lang="fr-FR" sz="1800" dirty="0"/>
              <a:t>   il n’y a pas de passage obligatoire dans le milieu extérieur, le parasite est directement infestant une fois le cycle terminé chez l’hôte,</a:t>
            </a:r>
          </a:p>
          <a:p>
            <a:pPr algn="ctr">
              <a:lnSpc>
                <a:spcPct val="200000"/>
              </a:lnSpc>
            </a:pPr>
            <a:r>
              <a:rPr lang="fr-FR" sz="1800" dirty="0"/>
              <a:t> </a:t>
            </a:r>
            <a:r>
              <a:rPr lang="fr-FR" sz="1800" u="sng" dirty="0"/>
              <a:t>exemple : </a:t>
            </a:r>
            <a:r>
              <a:rPr lang="fr-FR" sz="1800" dirty="0" err="1"/>
              <a:t>Balantidium</a:t>
            </a:r>
            <a:r>
              <a:rPr lang="fr-FR" sz="1800" dirty="0"/>
              <a:t> coli </a:t>
            </a:r>
          </a:p>
          <a:p>
            <a:pPr algn="ctr">
              <a:lnSpc>
                <a:spcPct val="200000"/>
              </a:lnSpc>
            </a:pPr>
            <a:r>
              <a:rPr lang="fr-FR" sz="1800" dirty="0"/>
              <a:t>, les oxyures</a:t>
            </a:r>
            <a:r>
              <a:rPr lang="fr-FR" dirty="0"/>
              <a:t>.</a:t>
            </a:r>
          </a:p>
          <a:p>
            <a:pPr rtl="0">
              <a:lnSpc>
                <a:spcPct val="200000"/>
              </a:lnSpc>
            </a:pPr>
            <a:endParaRPr lang="fr-FR" dirty="0"/>
          </a:p>
          <a:p>
            <a:pPr rtl="0">
              <a:lnSpc>
                <a:spcPct val="200000"/>
              </a:lnSpc>
            </a:pPr>
            <a:endParaRPr lang="fr-FR" dirty="0"/>
          </a:p>
        </p:txBody>
      </p:sp>
      <p:pic>
        <p:nvPicPr>
          <p:cNvPr id="7" name="Graphique 6" descr="Engrenages">
            <a:extLst>
              <a:ext uri="{FF2B5EF4-FFF2-40B4-BE49-F238E27FC236}">
                <a16:creationId xmlns:a16="http://schemas.microsoft.com/office/drawing/2014/main" id="{DA9595F8-50AF-4C85-9BC5-B52646E113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16904" y="243287"/>
            <a:ext cx="1122450" cy="1122450"/>
          </a:xfrm>
          <a:prstGeom prst="rect">
            <a:avLst/>
          </a:prstGeom>
        </p:spPr>
      </p:pic>
      <p:sp>
        <p:nvSpPr>
          <p:cNvPr id="3" name="Rectangle 2"/>
          <p:cNvSpPr/>
          <p:nvPr/>
        </p:nvSpPr>
        <p:spPr>
          <a:xfrm>
            <a:off x="2571591" y="1882735"/>
            <a:ext cx="1198533" cy="523220"/>
          </a:xfrm>
          <a:prstGeom prst="rect">
            <a:avLst/>
          </a:prstGeom>
          <a:solidFill>
            <a:schemeClr val="accent6">
              <a:lumMod val="20000"/>
              <a:lumOff val="80000"/>
            </a:schemeClr>
          </a:solidFill>
          <a:ln>
            <a:solidFill>
              <a:schemeClr val="accent1"/>
            </a:solidFill>
          </a:ln>
        </p:spPr>
        <p:txBody>
          <a:bodyPr wrap="none">
            <a:spAutoFit/>
          </a:bodyPr>
          <a:lstStyle/>
          <a:p>
            <a:r>
              <a:rPr lang="fr-FR" sz="2800" b="1" dirty="0">
                <a:solidFill>
                  <a:schemeClr val="accent1"/>
                </a:solidFill>
              </a:rPr>
              <a:t>Court</a:t>
            </a:r>
            <a:endParaRPr lang="fr-FR" b="1" dirty="0">
              <a:solidFill>
                <a:schemeClr val="accent1"/>
              </a:solidFill>
            </a:endParaRPr>
          </a:p>
        </p:txBody>
      </p:sp>
      <p:sp>
        <p:nvSpPr>
          <p:cNvPr id="9" name="Espace réservé du texte 3">
            <a:extLst>
              <a:ext uri="{FF2B5EF4-FFF2-40B4-BE49-F238E27FC236}">
                <a16:creationId xmlns:a16="http://schemas.microsoft.com/office/drawing/2014/main" id="{4986B87E-83DC-455A-94FE-389658903147}"/>
              </a:ext>
            </a:extLst>
          </p:cNvPr>
          <p:cNvSpPr txBox="1">
            <a:spLocks/>
          </p:cNvSpPr>
          <p:nvPr/>
        </p:nvSpPr>
        <p:spPr>
          <a:xfrm>
            <a:off x="6095999" y="2488712"/>
            <a:ext cx="4288971" cy="2989418"/>
          </a:xfrm>
          <a:prstGeom prst="rect">
            <a:avLst/>
          </a:prstGeom>
          <a:solidFill>
            <a:schemeClr val="accent6">
              <a:lumMod val="20000"/>
              <a:lumOff val="80000"/>
            </a:schemeClr>
          </a:solidFill>
          <a:ln>
            <a:solidFill>
              <a:schemeClr val="accent1"/>
            </a:solidFill>
          </a:ln>
        </p:spPr>
        <p:txBody>
          <a:bodyPr vert="horz" lIns="91440" tIns="45720" rIns="91440" bIns="45720" rtlCol="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400" kern="1200" cap="none"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200" kern="120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000" kern="1200" cap="none"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000" kern="120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000" kern="120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000" kern="120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000" kern="1200"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000" kern="1200" baseline="0">
                <a:solidFill>
                  <a:schemeClr val="tx1"/>
                </a:solidFill>
                <a:effectLst/>
                <a:latin typeface="+mn-lt"/>
                <a:ea typeface="+mn-ea"/>
                <a:cs typeface="+mn-cs"/>
              </a:defRPr>
            </a:lvl9pPr>
          </a:lstStyle>
          <a:p>
            <a:pPr algn="ctr">
              <a:lnSpc>
                <a:spcPct val="200000"/>
              </a:lnSpc>
            </a:pPr>
            <a:r>
              <a:rPr lang="fr-FR" sz="1800" dirty="0"/>
              <a:t>  un des stades parasitaires doit obligatoirement subir une maturation dans le milieu extérieur pour devenir infestant, </a:t>
            </a:r>
            <a:r>
              <a:rPr lang="fr-FR" sz="1800" u="sng" dirty="0"/>
              <a:t>exemple</a:t>
            </a:r>
            <a:r>
              <a:rPr lang="fr-FR" sz="1800" dirty="0"/>
              <a:t>:  </a:t>
            </a:r>
            <a:r>
              <a:rPr lang="fr-FR" sz="1800" i="1" dirty="0"/>
              <a:t>Ascaris</a:t>
            </a:r>
            <a:r>
              <a:rPr lang="fr-FR" sz="1800" dirty="0"/>
              <a:t> </a:t>
            </a:r>
            <a:r>
              <a:rPr lang="fr-FR" sz="1800" i="1" dirty="0" err="1"/>
              <a:t>lumbricoides</a:t>
            </a:r>
            <a:r>
              <a:rPr lang="fr-FR" sz="1800" dirty="0"/>
              <a:t> (Ascaris), </a:t>
            </a:r>
            <a:r>
              <a:rPr lang="fr-FR" sz="1800" i="1" dirty="0" err="1"/>
              <a:t>Ancylostoma</a:t>
            </a:r>
            <a:r>
              <a:rPr lang="fr-FR" sz="1800" dirty="0"/>
              <a:t> </a:t>
            </a:r>
            <a:r>
              <a:rPr lang="fr-FR" sz="1800" i="1" dirty="0" err="1"/>
              <a:t>duodenale</a:t>
            </a:r>
            <a:r>
              <a:rPr lang="fr-FR" sz="1800" i="1" dirty="0"/>
              <a:t> </a:t>
            </a:r>
          </a:p>
          <a:p>
            <a:pPr>
              <a:lnSpc>
                <a:spcPct val="200000"/>
              </a:lnSpc>
            </a:pPr>
            <a:endParaRPr lang="fr-FR" dirty="0"/>
          </a:p>
        </p:txBody>
      </p:sp>
      <p:sp>
        <p:nvSpPr>
          <p:cNvPr id="10" name="Rectangle 9"/>
          <p:cNvSpPr/>
          <p:nvPr/>
        </p:nvSpPr>
        <p:spPr>
          <a:xfrm>
            <a:off x="7476258" y="1858351"/>
            <a:ext cx="1023037" cy="523220"/>
          </a:xfrm>
          <a:prstGeom prst="rect">
            <a:avLst/>
          </a:prstGeom>
          <a:solidFill>
            <a:schemeClr val="accent6">
              <a:lumMod val="20000"/>
              <a:lumOff val="80000"/>
            </a:schemeClr>
          </a:solidFill>
          <a:ln>
            <a:solidFill>
              <a:schemeClr val="accent1"/>
            </a:solidFill>
          </a:ln>
        </p:spPr>
        <p:txBody>
          <a:bodyPr wrap="none">
            <a:spAutoFit/>
          </a:bodyPr>
          <a:lstStyle/>
          <a:p>
            <a:r>
              <a:rPr lang="fr-FR" sz="2800" b="1" dirty="0">
                <a:solidFill>
                  <a:schemeClr val="accent1"/>
                </a:solidFill>
              </a:rPr>
              <a:t>Long</a:t>
            </a:r>
            <a:endParaRPr lang="fr-FR" b="1" dirty="0">
              <a:solidFill>
                <a:schemeClr val="accent1"/>
              </a:solidFill>
            </a:endParaRPr>
          </a:p>
        </p:txBody>
      </p:sp>
    </p:spTree>
    <p:extLst>
      <p:ext uri="{BB962C8B-B14F-4D97-AF65-F5344CB8AC3E}">
        <p14:creationId xmlns:p14="http://schemas.microsoft.com/office/powerpoint/2010/main" val="4164098364"/>
      </p:ext>
    </p:extLst>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38317" y="5058315"/>
            <a:ext cx="5753691" cy="461665"/>
          </a:xfrm>
          <a:prstGeom prst="rect">
            <a:avLst/>
          </a:prstGeom>
        </p:spPr>
        <p:txBody>
          <a:bodyPr wrap="none">
            <a:spAutoFit/>
          </a:bodyPr>
          <a:lstStyle/>
          <a:p>
            <a:pPr algn="ctr"/>
            <a:r>
              <a:rPr lang="fr-FR" sz="2400" dirty="0"/>
              <a:t>Figure : Cycle parasitaire direct court et long</a:t>
            </a:r>
            <a:endParaRPr lang="fr-FR" sz="1600" dirty="0"/>
          </a:p>
        </p:txBody>
      </p:sp>
      <p:pic>
        <p:nvPicPr>
          <p:cNvPr id="1027" name="Picture 3"/>
          <p:cNvPicPr>
            <a:picLocks noChangeAspect="1" noChangeArrowheads="1"/>
          </p:cNvPicPr>
          <p:nvPr/>
        </p:nvPicPr>
        <p:blipFill>
          <a:blip r:embed="rId2"/>
          <a:srcRect/>
          <a:stretch>
            <a:fillRect/>
          </a:stretch>
        </p:blipFill>
        <p:spPr bwMode="auto">
          <a:xfrm>
            <a:off x="2389632" y="1670304"/>
            <a:ext cx="6486144" cy="3218688"/>
          </a:xfrm>
          <a:prstGeom prst="rect">
            <a:avLst/>
          </a:prstGeom>
          <a:noFill/>
          <a:ln w="9525">
            <a:noFill/>
            <a:miter lim="800000"/>
            <a:headEnd/>
            <a:tailEnd/>
          </a:ln>
          <a:effectLst/>
        </p:spPr>
      </p:pic>
    </p:spTree>
    <p:extLst>
      <p:ext uri="{BB962C8B-B14F-4D97-AF65-F5344CB8AC3E}">
        <p14:creationId xmlns:p14="http://schemas.microsoft.com/office/powerpoint/2010/main" val="1104294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à coins arrondis 11"/>
          <p:cNvSpPr/>
          <p:nvPr/>
        </p:nvSpPr>
        <p:spPr>
          <a:xfrm>
            <a:off x="780288" y="1658112"/>
            <a:ext cx="3243072" cy="1633728"/>
          </a:xfrm>
          <a:prstGeom prst="roundRect">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fr-FR"/>
          </a:p>
        </p:txBody>
      </p:sp>
      <p:sp>
        <p:nvSpPr>
          <p:cNvPr id="2" name="Espace réservé du contenu 1"/>
          <p:cNvSpPr>
            <a:spLocks noGrp="1"/>
          </p:cNvSpPr>
          <p:nvPr>
            <p:ph idx="1"/>
          </p:nvPr>
        </p:nvSpPr>
        <p:spPr>
          <a:xfrm>
            <a:off x="861482" y="1828800"/>
            <a:ext cx="3024000" cy="1731264"/>
          </a:xfrm>
          <a:solidFill>
            <a:schemeClr val="accent3">
              <a:lumMod val="10000"/>
              <a:lumOff val="90000"/>
            </a:schemeClr>
          </a:solidFill>
          <a:ln>
            <a:solidFill>
              <a:schemeClr val="accent1"/>
            </a:solidFill>
          </a:ln>
          <a:effectLst>
            <a:innerShdw blurRad="63500" dist="50800" dir="162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a:lstStyle/>
          <a:p>
            <a:pPr algn="ctr">
              <a:spcBef>
                <a:spcPts val="0"/>
              </a:spcBef>
              <a:buNone/>
            </a:pPr>
            <a:r>
              <a:rPr lang="fr-FR" sz="2200" b="1" dirty="0">
                <a:solidFill>
                  <a:srgbClr val="FF0000"/>
                </a:solidFill>
              </a:rPr>
              <a:t>1. Le parasite</a:t>
            </a:r>
          </a:p>
          <a:p>
            <a:pPr algn="ctr">
              <a:spcBef>
                <a:spcPts val="0"/>
              </a:spcBef>
              <a:buNone/>
            </a:pPr>
            <a:endParaRPr lang="fr-FR" sz="1800" b="1" dirty="0">
              <a:solidFill>
                <a:srgbClr val="002060"/>
              </a:solidFill>
              <a:latin typeface="Footlight MT Light" pitchFamily="18" charset="0"/>
            </a:endParaRPr>
          </a:p>
          <a:p>
            <a:pPr algn="ctr">
              <a:spcBef>
                <a:spcPts val="0"/>
              </a:spcBef>
              <a:buNone/>
            </a:pPr>
            <a:r>
              <a:rPr lang="fr-FR" sz="1800" b="1" dirty="0">
                <a:solidFill>
                  <a:schemeClr val="tx1"/>
                </a:solidFill>
                <a:latin typeface="Comic Sans MS" pitchFamily="66" charset="0"/>
              </a:rPr>
              <a:t>Protozoaire ou Helminthe</a:t>
            </a:r>
            <a:endParaRPr lang="fr-FR" sz="1800" dirty="0">
              <a:solidFill>
                <a:schemeClr val="tx1"/>
              </a:solidFill>
              <a:latin typeface="Comic Sans MS" pitchFamily="66" charset="0"/>
            </a:endParaRPr>
          </a:p>
        </p:txBody>
      </p:sp>
      <p:sp>
        <p:nvSpPr>
          <p:cNvPr id="4" name="Espace réservé du contenu 3"/>
          <p:cNvSpPr>
            <a:spLocks noGrp="1"/>
          </p:cNvSpPr>
          <p:nvPr>
            <p:ph idx="12"/>
          </p:nvPr>
        </p:nvSpPr>
        <p:spPr>
          <a:xfrm>
            <a:off x="4108704" y="1840992"/>
            <a:ext cx="3840480" cy="1731003"/>
          </a:xfrm>
          <a:solidFill>
            <a:schemeClr val="accent3">
              <a:lumMod val="10000"/>
              <a:lumOff val="90000"/>
            </a:schemeClr>
          </a:solidFill>
          <a:ln>
            <a:solidFill>
              <a:srgbClr val="C00000"/>
            </a:solidFill>
          </a:ln>
          <a:effectLst>
            <a:innerShdw blurRad="63500" dist="50800" dir="16200000">
              <a:prstClr val="black">
                <a:alpha val="50000"/>
              </a:prstClr>
            </a:innerShdw>
          </a:effectLst>
        </p:spPr>
        <p:txBody>
          <a:bodyPr>
            <a:normAutofit/>
          </a:bodyPr>
          <a:lstStyle/>
          <a:p>
            <a:pPr marL="457200" indent="-457200" algn="ctr">
              <a:lnSpc>
                <a:spcPct val="140000"/>
              </a:lnSpc>
              <a:buNone/>
            </a:pPr>
            <a:r>
              <a:rPr lang="fr-FR" sz="2200" b="1" dirty="0">
                <a:solidFill>
                  <a:srgbClr val="FF0000"/>
                </a:solidFill>
              </a:rPr>
              <a:t>2. L’hôte définitif</a:t>
            </a:r>
          </a:p>
          <a:p>
            <a:pPr>
              <a:buNone/>
            </a:pPr>
            <a:r>
              <a:rPr lang="en-US" sz="1800" b="1" dirty="0">
                <a:latin typeface="Comic Sans MS" pitchFamily="66" charset="0"/>
              </a:rPr>
              <a:t> </a:t>
            </a:r>
            <a:r>
              <a:rPr lang="fr-FR" sz="1800" b="1" dirty="0">
                <a:latin typeface="Comic Sans MS" pitchFamily="66" charset="0"/>
              </a:rPr>
              <a:t>Helminthe --- forme adulte</a:t>
            </a:r>
          </a:p>
          <a:p>
            <a:pPr>
              <a:buNone/>
            </a:pPr>
            <a:r>
              <a:rPr lang="en-US" sz="1800" b="1" dirty="0">
                <a:latin typeface="Comic Sans MS" pitchFamily="66" charset="0"/>
              </a:rPr>
              <a:t> </a:t>
            </a:r>
            <a:r>
              <a:rPr lang="fr-FR" sz="1800" b="1" dirty="0">
                <a:latin typeface="Comic Sans MS" pitchFamily="66" charset="0"/>
              </a:rPr>
              <a:t>Protozoaire --- </a:t>
            </a:r>
            <a:r>
              <a:rPr lang="fr-FR" sz="1700" b="1" dirty="0">
                <a:latin typeface="Comic Sans MS" pitchFamily="66" charset="0"/>
              </a:rPr>
              <a:t>formes sexuées</a:t>
            </a:r>
          </a:p>
        </p:txBody>
      </p:sp>
      <p:sp>
        <p:nvSpPr>
          <p:cNvPr id="10" name="Rectangle 1"/>
          <p:cNvSpPr>
            <a:spLocks noGrp="1" noChangeArrowheads="1"/>
          </p:cNvSpPr>
          <p:nvPr>
            <p:ph type="title"/>
          </p:nvPr>
        </p:nvSpPr>
        <p:spPr bwMode="auto">
          <a:xfrm>
            <a:off x="1416283" y="938631"/>
            <a:ext cx="9603275"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2800" b="1" dirty="0">
                <a:ln>
                  <a:solidFill>
                    <a:schemeClr val="tx1"/>
                  </a:solidFill>
                  <a:prstDash val="solid"/>
                </a:ln>
                <a:solidFill>
                  <a:srgbClr val="C00000"/>
                </a:solidFill>
                <a:latin typeface="Berlin Sans FB Demi" pitchFamily="34" charset="0"/>
                <a:ea typeface="+mn-ea"/>
                <a:cs typeface="+mn-cs"/>
              </a:rPr>
              <a:t>Les éléments du cycle</a:t>
            </a:r>
          </a:p>
        </p:txBody>
      </p:sp>
      <p:sp>
        <p:nvSpPr>
          <p:cNvPr id="11" name="Espace réservé du contenu 3"/>
          <p:cNvSpPr txBox="1">
            <a:spLocks/>
          </p:cNvSpPr>
          <p:nvPr/>
        </p:nvSpPr>
        <p:spPr>
          <a:xfrm>
            <a:off x="8071104" y="1859281"/>
            <a:ext cx="3322320" cy="1676400"/>
          </a:xfrm>
          <a:prstGeom prst="rect">
            <a:avLst/>
          </a:prstGeom>
          <a:solidFill>
            <a:schemeClr val="accent3">
              <a:lumMod val="10000"/>
              <a:lumOff val="90000"/>
            </a:schemeClr>
          </a:solidFill>
          <a:ln>
            <a:solidFill>
              <a:srgbClr val="C00000"/>
            </a:solidFill>
          </a:ln>
          <a:effectLst>
            <a:innerShdw blurRad="63500" dist="50800" dir="16200000">
              <a:prstClr val="black">
                <a:alpha val="50000"/>
              </a:prstClr>
            </a:innerShdw>
          </a:effectLst>
        </p:spPr>
        <p:txBody>
          <a:bodyPr vert="horz" lIns="91440" tIns="45720" rIns="91440" bIns="45720" rtlCol="0" anchor="ctr">
            <a:normAutofit/>
          </a:bodyPr>
          <a:lstStyle/>
          <a:p>
            <a:pPr marL="457200" indent="-457200" algn="ctr" defTabSz="914400">
              <a:lnSpc>
                <a:spcPct val="140000"/>
              </a:lnSpc>
              <a:spcBef>
                <a:spcPts val="1000"/>
              </a:spcBef>
              <a:buClr>
                <a:schemeClr val="accent1"/>
              </a:buClr>
              <a:buSzPct val="100000"/>
            </a:pPr>
            <a:r>
              <a:rPr lang="fr-FR" sz="2200" b="1" dirty="0">
                <a:solidFill>
                  <a:srgbClr val="FF0000"/>
                </a:solidFill>
              </a:rPr>
              <a:t>3. L’hôte intermédiaire </a:t>
            </a:r>
            <a:r>
              <a:rPr lang="fr-FR" sz="2200" b="1" dirty="0">
                <a:solidFill>
                  <a:srgbClr val="002060"/>
                </a:solidFill>
              </a:rPr>
              <a:t>(cycle hétéroxène)</a:t>
            </a:r>
            <a:endParaRPr kumimoji="0" lang="fr-FR"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13" name="Espace réservé du contenu 1"/>
          <p:cNvSpPr>
            <a:spLocks noGrp="1"/>
          </p:cNvSpPr>
          <p:nvPr>
            <p:ph idx="1"/>
          </p:nvPr>
        </p:nvSpPr>
        <p:spPr>
          <a:xfrm>
            <a:off x="831002" y="3779520"/>
            <a:ext cx="3107014" cy="2121408"/>
          </a:xfrm>
          <a:solidFill>
            <a:schemeClr val="accent3">
              <a:lumMod val="10000"/>
              <a:lumOff val="90000"/>
            </a:schemeClr>
          </a:solidFill>
          <a:ln>
            <a:solidFill>
              <a:schemeClr val="accent1"/>
            </a:solidFill>
          </a:ln>
          <a:effectLst>
            <a:innerShdw blurRad="63500" dist="50800" dir="162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a:normAutofit/>
          </a:bodyPr>
          <a:lstStyle/>
          <a:p>
            <a:pPr algn="ctr">
              <a:spcBef>
                <a:spcPts val="0"/>
              </a:spcBef>
              <a:buNone/>
            </a:pPr>
            <a:r>
              <a:rPr lang="fr-FR" sz="2200" b="1" dirty="0">
                <a:solidFill>
                  <a:srgbClr val="FF0000"/>
                </a:solidFill>
              </a:rPr>
              <a:t>4. Le vecteur</a:t>
            </a:r>
            <a:endParaRPr lang="fr-FR" sz="1800" b="1" dirty="0">
              <a:solidFill>
                <a:srgbClr val="FF0000"/>
              </a:solidFill>
              <a:latin typeface="Footlight MT Light" pitchFamily="18" charset="0"/>
            </a:endParaRPr>
          </a:p>
          <a:p>
            <a:pPr>
              <a:spcBef>
                <a:spcPts val="0"/>
              </a:spcBef>
              <a:buFont typeface="Wingdings" pitchFamily="2" charset="2"/>
              <a:buChar char="q"/>
            </a:pPr>
            <a:r>
              <a:rPr lang="fr-FR" sz="1800" b="1" dirty="0">
                <a:solidFill>
                  <a:schemeClr val="tx1"/>
                </a:solidFill>
                <a:latin typeface="Comic Sans MS" pitchFamily="66" charset="0"/>
              </a:rPr>
              <a:t>le vecteur biologique</a:t>
            </a:r>
          </a:p>
          <a:p>
            <a:pPr>
              <a:spcBef>
                <a:spcPts val="0"/>
              </a:spcBef>
              <a:buFont typeface="Wingdings" pitchFamily="2" charset="2"/>
              <a:buChar char="q"/>
            </a:pPr>
            <a:r>
              <a:rPr lang="fr-FR" sz="1800" b="1" dirty="0">
                <a:solidFill>
                  <a:schemeClr val="tx1"/>
                </a:solidFill>
                <a:latin typeface="Comic Sans MS" pitchFamily="66" charset="0"/>
              </a:rPr>
              <a:t> le vecteur mécanique (transport passif)</a:t>
            </a:r>
          </a:p>
          <a:p>
            <a:pPr algn="ctr">
              <a:spcBef>
                <a:spcPts val="0"/>
              </a:spcBef>
              <a:buNone/>
            </a:pPr>
            <a:endParaRPr lang="fr-FR" sz="1800" dirty="0">
              <a:solidFill>
                <a:srgbClr val="002060"/>
              </a:solidFill>
              <a:latin typeface="Footlight MT Light" pitchFamily="18" charset="0"/>
            </a:endParaRPr>
          </a:p>
        </p:txBody>
      </p:sp>
      <p:sp>
        <p:nvSpPr>
          <p:cNvPr id="15" name="Espace réservé du contenu 1"/>
          <p:cNvSpPr>
            <a:spLocks noGrp="1"/>
          </p:cNvSpPr>
          <p:nvPr>
            <p:ph idx="1"/>
          </p:nvPr>
        </p:nvSpPr>
        <p:spPr>
          <a:xfrm>
            <a:off x="4092362" y="3816096"/>
            <a:ext cx="7343734" cy="2072640"/>
          </a:xfrm>
          <a:solidFill>
            <a:schemeClr val="accent3">
              <a:lumMod val="10000"/>
              <a:lumOff val="90000"/>
            </a:schemeClr>
          </a:solidFill>
          <a:ln>
            <a:solidFill>
              <a:schemeClr val="accent1"/>
            </a:solidFill>
          </a:ln>
          <a:effectLst>
            <a:innerShdw blurRad="63500" dist="50800" dir="162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a:normAutofit fontScale="85000" lnSpcReduction="10000"/>
          </a:bodyPr>
          <a:lstStyle/>
          <a:p>
            <a:pPr algn="ctr">
              <a:spcBef>
                <a:spcPts val="0"/>
              </a:spcBef>
              <a:buNone/>
            </a:pPr>
            <a:endParaRPr lang="fr-FR" sz="2200" b="1" dirty="0">
              <a:solidFill>
                <a:srgbClr val="002060"/>
              </a:solidFill>
            </a:endParaRPr>
          </a:p>
          <a:p>
            <a:pPr algn="ctr">
              <a:spcBef>
                <a:spcPts val="0"/>
              </a:spcBef>
              <a:buNone/>
            </a:pPr>
            <a:r>
              <a:rPr lang="fr-FR" sz="2600" b="1" dirty="0">
                <a:solidFill>
                  <a:srgbClr val="FF0000"/>
                </a:solidFill>
              </a:rPr>
              <a:t>5. Le réservoir d’infection</a:t>
            </a:r>
          </a:p>
          <a:p>
            <a:pPr>
              <a:lnSpc>
                <a:spcPct val="170000"/>
              </a:lnSpc>
              <a:spcBef>
                <a:spcPts val="0"/>
              </a:spcBef>
              <a:buFont typeface="Wingdings" pitchFamily="2" charset="2"/>
              <a:buChar char="q"/>
            </a:pPr>
            <a:r>
              <a:rPr lang="fr-FR" sz="1900" b="1" u="sng" dirty="0">
                <a:solidFill>
                  <a:schemeClr val="tx1"/>
                </a:solidFill>
                <a:latin typeface="Comic Sans MS" pitchFamily="66" charset="0"/>
              </a:rPr>
              <a:t>Réservoir humain </a:t>
            </a:r>
            <a:r>
              <a:rPr lang="fr-FR" sz="1900" b="1" dirty="0">
                <a:solidFill>
                  <a:schemeClr val="tx1"/>
                </a:solidFill>
                <a:latin typeface="Comic Sans MS" pitchFamily="66" charset="0"/>
              </a:rPr>
              <a:t>(</a:t>
            </a:r>
            <a:r>
              <a:rPr lang="fr-FR" sz="1900" b="1" i="1" dirty="0" err="1">
                <a:solidFill>
                  <a:schemeClr val="tx1"/>
                </a:solidFill>
                <a:latin typeface="Comic Sans MS" pitchFamily="66" charset="0"/>
              </a:rPr>
              <a:t>Anthroponoses</a:t>
            </a:r>
            <a:r>
              <a:rPr lang="fr-FR" sz="1900" b="1" dirty="0">
                <a:solidFill>
                  <a:schemeClr val="tx1"/>
                </a:solidFill>
                <a:latin typeface="Comic Sans MS" pitchFamily="66" charset="0"/>
              </a:rPr>
              <a:t>)   cycles </a:t>
            </a:r>
            <a:r>
              <a:rPr lang="fr-FR" sz="1900" b="1" dirty="0" err="1">
                <a:solidFill>
                  <a:schemeClr val="tx1"/>
                </a:solidFill>
                <a:latin typeface="Comic Sans MS" pitchFamily="66" charset="0"/>
              </a:rPr>
              <a:t>monoxènes</a:t>
            </a:r>
            <a:r>
              <a:rPr lang="fr-FR" sz="1900" b="1" dirty="0">
                <a:solidFill>
                  <a:schemeClr val="tx1"/>
                </a:solidFill>
                <a:latin typeface="Comic Sans MS" pitchFamily="66" charset="0"/>
              </a:rPr>
              <a:t>  ex : Oxyure</a:t>
            </a:r>
          </a:p>
          <a:p>
            <a:pPr>
              <a:lnSpc>
                <a:spcPct val="170000"/>
              </a:lnSpc>
              <a:spcBef>
                <a:spcPts val="0"/>
              </a:spcBef>
              <a:buFont typeface="Wingdings" pitchFamily="2" charset="2"/>
              <a:buChar char="q"/>
            </a:pPr>
            <a:r>
              <a:rPr lang="fr-FR" sz="1900" b="1" dirty="0">
                <a:solidFill>
                  <a:schemeClr val="tx1"/>
                </a:solidFill>
                <a:latin typeface="Comic Sans MS" pitchFamily="66" charset="0"/>
              </a:rPr>
              <a:t>Réservoir animal (Zoonoses, </a:t>
            </a:r>
            <a:r>
              <a:rPr lang="fr-FR" sz="1900" b="1" i="1" dirty="0" err="1">
                <a:solidFill>
                  <a:schemeClr val="tx1"/>
                </a:solidFill>
                <a:latin typeface="Comic Sans MS" pitchFamily="66" charset="0"/>
              </a:rPr>
              <a:t>Anthropozoonoses</a:t>
            </a:r>
            <a:r>
              <a:rPr lang="fr-FR" sz="1900" b="1" dirty="0">
                <a:solidFill>
                  <a:schemeClr val="tx1"/>
                </a:solidFill>
                <a:latin typeface="Comic Sans MS" pitchFamily="66" charset="0"/>
              </a:rPr>
              <a:t>).</a:t>
            </a:r>
          </a:p>
          <a:p>
            <a:pPr>
              <a:lnSpc>
                <a:spcPct val="170000"/>
              </a:lnSpc>
              <a:spcBef>
                <a:spcPts val="0"/>
              </a:spcBef>
              <a:buFont typeface="Wingdings" pitchFamily="2" charset="2"/>
              <a:buChar char="q"/>
            </a:pPr>
            <a:r>
              <a:rPr lang="fr-FR" sz="1900" b="1" dirty="0">
                <a:solidFill>
                  <a:schemeClr val="tx1"/>
                </a:solidFill>
                <a:latin typeface="Comic Sans MS" pitchFamily="66" charset="0"/>
              </a:rPr>
              <a:t>Réservoir inerte (sol, eau)</a:t>
            </a:r>
          </a:p>
          <a:p>
            <a:pPr>
              <a:lnSpc>
                <a:spcPct val="170000"/>
              </a:lnSpc>
              <a:spcBef>
                <a:spcPts val="0"/>
              </a:spcBef>
              <a:buNone/>
            </a:pPr>
            <a:endParaRPr lang="fr-FR" sz="1900" b="1" dirty="0">
              <a:solidFill>
                <a:schemeClr val="tx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checkerboard(across)">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heckerboard(across)">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heckerboard(across)">
                                      <p:cBhvr>
                                        <p:cTn id="17" dur="500"/>
                                        <p:tgtEl>
                                          <p:spTgt spid="2">
                                            <p:txEl>
                                              <p:pRg st="2" end="2"/>
                                            </p:txEl>
                                          </p:spTgt>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4">
                                            <p:bg/>
                                          </p:spTgt>
                                        </p:tgtEl>
                                        <p:attrNameLst>
                                          <p:attrName>style.visibility</p:attrName>
                                        </p:attrNameLst>
                                      </p:cBhvr>
                                      <p:to>
                                        <p:strVal val="visible"/>
                                      </p:to>
                                    </p:set>
                                    <p:animEffect transition="in" filter="checkerboard(across)">
                                      <p:cBhvr>
                                        <p:cTn id="20" dur="500"/>
                                        <p:tgtEl>
                                          <p:spTgt spid="4">
                                            <p:bg/>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checkerboard(across)">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checkerboard(across)">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checkerboard(across)">
                                      <p:cBhvr>
                                        <p:cTn id="35" dur="500"/>
                                        <p:tgtEl>
                                          <p:spTgt spid="4">
                                            <p:txEl>
                                              <p:pRg st="2" end="2"/>
                                            </p:txEl>
                                          </p:spTgt>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heckerboard(across)">
                                      <p:cBhvr>
                                        <p:cTn id="38" dur="500"/>
                                        <p:tgtEl>
                                          <p:spTgt spid="11"/>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13">
                                            <p:bg/>
                                          </p:spTgt>
                                        </p:tgtEl>
                                        <p:attrNameLst>
                                          <p:attrName>style.visibility</p:attrName>
                                        </p:attrNameLst>
                                      </p:cBhvr>
                                      <p:to>
                                        <p:strVal val="visible"/>
                                      </p:to>
                                    </p:set>
                                    <p:animEffect transition="in" filter="checkerboard(across)">
                                      <p:cBhvr>
                                        <p:cTn id="41" dur="500"/>
                                        <p:tgtEl>
                                          <p:spTgt spid="13">
                                            <p:bg/>
                                          </p:spTgt>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checkerboard(across)">
                                      <p:cBhvr>
                                        <p:cTn id="46" dur="500"/>
                                        <p:tgtEl>
                                          <p:spTgt spid="13">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3">
                                            <p:txEl>
                                              <p:pRg st="1" end="1"/>
                                            </p:txEl>
                                          </p:spTgt>
                                        </p:tgtEl>
                                        <p:attrNameLst>
                                          <p:attrName>style.visibility</p:attrName>
                                        </p:attrNameLst>
                                      </p:cBhvr>
                                      <p:to>
                                        <p:strVal val="visible"/>
                                      </p:to>
                                    </p:set>
                                    <p:animEffect transition="in" filter="checkerboard(across)">
                                      <p:cBhvr>
                                        <p:cTn id="51" dur="500"/>
                                        <p:tgtEl>
                                          <p:spTgt spid="13">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13">
                                            <p:txEl>
                                              <p:pRg st="2" end="2"/>
                                            </p:txEl>
                                          </p:spTgt>
                                        </p:tgtEl>
                                        <p:attrNameLst>
                                          <p:attrName>style.visibility</p:attrName>
                                        </p:attrNameLst>
                                      </p:cBhvr>
                                      <p:to>
                                        <p:strVal val="visible"/>
                                      </p:to>
                                    </p:set>
                                    <p:animEffect transition="in" filter="checkerboard(across)">
                                      <p:cBhvr>
                                        <p:cTn id="56" dur="500"/>
                                        <p:tgtEl>
                                          <p:spTgt spid="13">
                                            <p:txEl>
                                              <p:pRg st="2" end="2"/>
                                            </p:txEl>
                                          </p:spTgt>
                                        </p:tgtEl>
                                      </p:cBhvr>
                                    </p:animEffect>
                                  </p:childTnLst>
                                </p:cTn>
                              </p:par>
                              <p:par>
                                <p:cTn id="57" presetID="5" presetClass="entr" presetSubtype="10" fill="hold" grpId="0" nodeType="withEffect">
                                  <p:stCondLst>
                                    <p:cond delay="0"/>
                                  </p:stCondLst>
                                  <p:childTnLst>
                                    <p:set>
                                      <p:cBhvr>
                                        <p:cTn id="58" dur="1" fill="hold">
                                          <p:stCondLst>
                                            <p:cond delay="0"/>
                                          </p:stCondLst>
                                        </p:cTn>
                                        <p:tgtEl>
                                          <p:spTgt spid="15">
                                            <p:bg/>
                                          </p:spTgt>
                                        </p:tgtEl>
                                        <p:attrNameLst>
                                          <p:attrName>style.visibility</p:attrName>
                                        </p:attrNameLst>
                                      </p:cBhvr>
                                      <p:to>
                                        <p:strVal val="visible"/>
                                      </p:to>
                                    </p:set>
                                    <p:animEffect transition="in" filter="checkerboard(across)">
                                      <p:cBhvr>
                                        <p:cTn id="59" dur="500"/>
                                        <p:tgtEl>
                                          <p:spTgt spid="15">
                                            <p:bg/>
                                          </p:spTgt>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grpId="0" nodeType="clickEffect">
                                  <p:stCondLst>
                                    <p:cond delay="0"/>
                                  </p:stCondLst>
                                  <p:childTnLst>
                                    <p:set>
                                      <p:cBhvr>
                                        <p:cTn id="63" dur="1" fill="hold">
                                          <p:stCondLst>
                                            <p:cond delay="0"/>
                                          </p:stCondLst>
                                        </p:cTn>
                                        <p:tgtEl>
                                          <p:spTgt spid="15">
                                            <p:txEl>
                                              <p:pRg st="1" end="1"/>
                                            </p:txEl>
                                          </p:spTgt>
                                        </p:tgtEl>
                                        <p:attrNameLst>
                                          <p:attrName>style.visibility</p:attrName>
                                        </p:attrNameLst>
                                      </p:cBhvr>
                                      <p:to>
                                        <p:strVal val="visible"/>
                                      </p:to>
                                    </p:set>
                                    <p:animEffect transition="in" filter="checkerboard(across)">
                                      <p:cBhvr>
                                        <p:cTn id="64" dur="500"/>
                                        <p:tgtEl>
                                          <p:spTgt spid="15">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grpId="0" nodeType="clickEffect">
                                  <p:stCondLst>
                                    <p:cond delay="0"/>
                                  </p:stCondLst>
                                  <p:childTnLst>
                                    <p:set>
                                      <p:cBhvr>
                                        <p:cTn id="68" dur="1" fill="hold">
                                          <p:stCondLst>
                                            <p:cond delay="0"/>
                                          </p:stCondLst>
                                        </p:cTn>
                                        <p:tgtEl>
                                          <p:spTgt spid="15">
                                            <p:txEl>
                                              <p:pRg st="2" end="2"/>
                                            </p:txEl>
                                          </p:spTgt>
                                        </p:tgtEl>
                                        <p:attrNameLst>
                                          <p:attrName>style.visibility</p:attrName>
                                        </p:attrNameLst>
                                      </p:cBhvr>
                                      <p:to>
                                        <p:strVal val="visible"/>
                                      </p:to>
                                    </p:set>
                                    <p:animEffect transition="in" filter="checkerboard(across)">
                                      <p:cBhvr>
                                        <p:cTn id="69" dur="500"/>
                                        <p:tgtEl>
                                          <p:spTgt spid="15">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 presetClass="entr" presetSubtype="10" fill="hold" grpId="0" nodeType="clickEffect">
                                  <p:stCondLst>
                                    <p:cond delay="0"/>
                                  </p:stCondLst>
                                  <p:childTnLst>
                                    <p:set>
                                      <p:cBhvr>
                                        <p:cTn id="73" dur="1" fill="hold">
                                          <p:stCondLst>
                                            <p:cond delay="0"/>
                                          </p:stCondLst>
                                        </p:cTn>
                                        <p:tgtEl>
                                          <p:spTgt spid="15">
                                            <p:txEl>
                                              <p:pRg st="3" end="3"/>
                                            </p:txEl>
                                          </p:spTgt>
                                        </p:tgtEl>
                                        <p:attrNameLst>
                                          <p:attrName>style.visibility</p:attrName>
                                        </p:attrNameLst>
                                      </p:cBhvr>
                                      <p:to>
                                        <p:strVal val="visible"/>
                                      </p:to>
                                    </p:set>
                                    <p:animEffect transition="in" filter="checkerboard(across)">
                                      <p:cBhvr>
                                        <p:cTn id="74" dur="500"/>
                                        <p:tgtEl>
                                          <p:spTgt spid="15">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 presetClass="entr" presetSubtype="10" fill="hold" grpId="0" nodeType="clickEffect">
                                  <p:stCondLst>
                                    <p:cond delay="0"/>
                                  </p:stCondLst>
                                  <p:childTnLst>
                                    <p:set>
                                      <p:cBhvr>
                                        <p:cTn id="78" dur="1" fill="hold">
                                          <p:stCondLst>
                                            <p:cond delay="0"/>
                                          </p:stCondLst>
                                        </p:cTn>
                                        <p:tgtEl>
                                          <p:spTgt spid="15">
                                            <p:txEl>
                                              <p:pRg st="4" end="4"/>
                                            </p:txEl>
                                          </p:spTgt>
                                        </p:tgtEl>
                                        <p:attrNameLst>
                                          <p:attrName>style.visibility</p:attrName>
                                        </p:attrNameLst>
                                      </p:cBhvr>
                                      <p:to>
                                        <p:strVal val="visible"/>
                                      </p:to>
                                    </p:set>
                                    <p:animEffect transition="in" filter="checkerboard(across)">
                                      <p:cBhvr>
                                        <p:cTn id="79"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4" grpId="0" build="p" animBg="1"/>
      <p:bldP spid="11" grpId="0" animBg="1"/>
      <p:bldP spid="13" grpId="0" build="p" animBg="1"/>
      <p:bldP spid="15" grpId="0" build="p" animBg="1"/>
    </p:bldLst>
  </p:timing>
</p:sld>
</file>

<file path=ppt/theme/theme1.xml><?xml version="1.0" encoding="utf-8"?>
<a:theme xmlns:a="http://schemas.openxmlformats.org/drawingml/2006/main" name="Galerie">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Default">
      <a:majorFont>
        <a:latin typeface="Gill Sans MT"/>
        <a:ea typeface=""/>
        <a:cs typeface=""/>
      </a:majorFont>
      <a:minorFont>
        <a:latin typeface="Gill Sans MT"/>
        <a:ea typeface=""/>
        <a:cs typeface=""/>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spDef>
      <a:spPr>
        <a:solidFill>
          <a:srgbClr val="B71E42"/>
        </a:solidFill>
        <a:ln>
          <a:noFill/>
        </a:ln>
      </a:spPr>
      <a:bodyPr rtlCol="0" anchor="ctr"/>
      <a:lstStyle>
        <a:defPPr algn="ctr">
          <a:defRPr/>
        </a:defPPr>
      </a:lstStyle>
      <a:style>
        <a:lnRef idx="3">
          <a:schemeClr val="lt1"/>
        </a:lnRef>
        <a:fillRef idx="1">
          <a:schemeClr val="accent1"/>
        </a:fillRef>
        <a:effectRef idx="1">
          <a:schemeClr val="accent1"/>
        </a:effectRef>
        <a:fontRef idx="minor">
          <a:schemeClr val="lt1"/>
        </a:fontRef>
      </a:style>
    </a:spDef>
    <a:lnDef>
      <a:spPr>
        <a:ln w="31750"/>
      </a:spPr>
      <a:bodyPr/>
      <a:lstStyle/>
      <a:style>
        <a:lnRef idx="3">
          <a:schemeClr val="accent1"/>
        </a:lnRef>
        <a:fillRef idx="0">
          <a:schemeClr val="accent1"/>
        </a:fillRef>
        <a:effectRef idx="2">
          <a:schemeClr val="accent1"/>
        </a:effectRef>
        <a:fontRef idx="minor">
          <a:schemeClr val="tx1"/>
        </a:fontRef>
      </a:style>
    </a:lnDef>
  </a:objectDefaults>
  <a:extraClrSchemeLst/>
  <a:extLst>
    <a:ext uri="{05A4C25C-085E-4340-85A3-A5531E510DB2}">
      <thm15:themeFamily xmlns:thm15="http://schemas.microsoft.com/office/thememl/2012/main" name="Office_30478198_TF66921596" id="{0C6A6D83-1A0C-4CA0-A4D4-21D2890AD3EC}" vid="{7BA7E2D1-77C4-4003-BC37-669EFBC940A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D2BAE40F-4B14-4E0B-9265-745AD5E2D4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ECC70E-6674-4337-B48B-AF4F8832F1E5}">
  <ds:schemaRefs>
    <ds:schemaRef ds:uri="http://schemas.microsoft.com/sharepoint/v3/contenttype/forms"/>
  </ds:schemaRefs>
</ds:datastoreItem>
</file>

<file path=customXml/itemProps3.xml><?xml version="1.0" encoding="utf-8"?>
<ds:datastoreItem xmlns:ds="http://schemas.openxmlformats.org/officeDocument/2006/customXml" ds:itemID="{816B76F2-1AE1-4A2A-A5B3-D462CC5E81F8}">
  <ds:schemaRefs>
    <ds:schemaRef ds:uri="http://schemas.microsoft.com/office/2006/documentManagement/types"/>
    <ds:schemaRef ds:uri="http://purl.org/dc/terms/"/>
    <ds:schemaRef ds:uri="http://schemas.microsoft.com/office/infopath/2007/PartnerControls"/>
    <ds:schemaRef ds:uri="http://purl.org/dc/elements/1.1/"/>
    <ds:schemaRef ds:uri="http://schemas.microsoft.com/sharepoint/v3"/>
    <ds:schemaRef ds:uri="6dc4bcd6-49db-4c07-9060-8acfc67cef9f"/>
    <ds:schemaRef ds:uri="fb0879af-3eba-417a-a55a-ffe6dcd6ca77"/>
    <ds:schemaRef ds:uri="http://www.w3.org/XML/1998/namespace"/>
    <ds:schemaRef ds:uri="http://purl.org/dc/dcmityp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Présentation Mon invention</Template>
  <TotalTime>0</TotalTime>
  <Words>1114</Words>
  <Application>Microsoft Office PowerPoint</Application>
  <PresentationFormat>Grand écran</PresentationFormat>
  <Paragraphs>123</Paragraphs>
  <Slides>21</Slides>
  <Notes>8</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21</vt:i4>
      </vt:variant>
    </vt:vector>
  </HeadingPairs>
  <TitlesOfParts>
    <vt:vector size="34" baseType="lpstr">
      <vt:lpstr>Algerian</vt:lpstr>
      <vt:lpstr>Arial</vt:lpstr>
      <vt:lpstr>Arial Black</vt:lpstr>
      <vt:lpstr>Berlin Sans FB Demi</vt:lpstr>
      <vt:lpstr>Bookman Old Style</vt:lpstr>
      <vt:lpstr>Calibri</vt:lpstr>
      <vt:lpstr>Cambria</vt:lpstr>
      <vt:lpstr>Comic Sans MS</vt:lpstr>
      <vt:lpstr>Footlight MT Light</vt:lpstr>
      <vt:lpstr>Gill Sans MT</vt:lpstr>
      <vt:lpstr>High Tower Text</vt:lpstr>
      <vt:lpstr>Wingdings</vt:lpstr>
      <vt:lpstr>Galerie</vt:lpstr>
      <vt:lpstr>Présentation PowerPoint</vt:lpstr>
      <vt:lpstr>PLAN de travail</vt:lpstr>
      <vt:lpstr>Introduction </vt:lpstr>
      <vt:lpstr>Présentation PowerPoint</vt:lpstr>
      <vt:lpstr>Définition </vt:lpstr>
      <vt:lpstr>Présentation PowerPoint</vt:lpstr>
      <vt:lpstr>Un cycle direct peut être</vt:lpstr>
      <vt:lpstr>Présentation PowerPoint</vt:lpstr>
      <vt:lpstr>Les éléments du cycle</vt:lpstr>
      <vt:lpstr>Éléments favorables au maintien du cycle parasitaire</vt:lpstr>
      <vt:lpstr>Présentation PowerPoint</vt:lpstr>
      <vt:lpstr>Présentation PowerPoint</vt:lpstr>
      <vt:lpstr>Le cycle direct court</vt:lpstr>
      <vt:lpstr>Présentation PowerPoint</vt:lpstr>
      <vt:lpstr>Présentation PowerPoint</vt:lpstr>
      <vt:lpstr>Présentation PowerPoint</vt:lpstr>
      <vt:lpstr>Le cycle direct long</vt:lpstr>
      <vt:lpstr>cycle direct LONG</vt:lpstr>
      <vt:lpstr>Cycle de développement</vt:lpstr>
      <vt:lpstr>Présentation PowerPoint</vt:lpstr>
      <vt:lpstr>conclusion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2020-05-13T07:26:04Z</dcterms:created>
  <dcterms:modified xsi:type="dcterms:W3CDTF">2020-05-15T02:07:56Z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