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BB100-2C12-4D9D-B176-F08AAD74DA1A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24A51D-ABD6-47A6-96FA-1BE7B2716214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44895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C6BA0-F87E-4FD3-B124-657565BE0B17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9CAE7B-2FDC-4931-A57A-49A18647FD75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50901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E8202-E290-4051-B906-38955B174B3F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8CFD7B-AFAE-4DA1-86C0-85F2A8802BC9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889186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39DAD-57D8-4308-9F77-68852F8A30B7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4CF09-1ACE-4A20-8D87-47579A6F60CB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00442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1CBAD-AB40-40EC-A628-A3E8ED4C8542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885BC-D91F-4E3E-8F10-6A3B1BF212BF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391674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E4E0A-9F57-4276-8702-A75B70C40F15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B792E3-A796-4513-9375-C095792825F9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082900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2D7E7-93A7-4F0A-9B8B-2642E9A50538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BEB44-B45F-45FF-A2A0-86F4DD07EA0A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29928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74567-B478-4E6F-865A-15FE87AE0BE7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AFA58-D4DB-428E-987D-79759D1A365D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235848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B5FAF-C80A-40F0-8B7D-FF109648B979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570C9-A514-4CCB-A6E4-8E626A5382FA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95482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5966C-4D9C-4EF3-8890-0BFFDD28B16E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A2FE7B-A24C-4715-8B2E-2B461AFCADE0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4194008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5D1D9-3720-49C2-80E2-665B1E438F4E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90515-6F5E-4EA6-A6E4-6F219F5D735C}" type="slidenum">
              <a:rPr lang="fr-FR" altLang="en-US"/>
              <a:pPr/>
              <a:t>‹N°›</a:t>
            </a:fld>
            <a:endParaRPr lang="fr-FR" altLang="en-US"/>
          </a:p>
        </p:txBody>
      </p:sp>
    </p:spTree>
    <p:extLst>
      <p:ext uri="{BB962C8B-B14F-4D97-AF65-F5344CB8AC3E}">
        <p14:creationId xmlns:p14="http://schemas.microsoft.com/office/powerpoint/2010/main" val="1553744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B4DDED-8963-4BFB-8054-C022360A70B3}" type="datetimeFigureOut">
              <a:rPr lang="fr-FR"/>
              <a:pPr>
                <a:defRPr/>
              </a:pPr>
              <a:t>02/06/2020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81B9D6A-F21F-4599-BE56-5162F6D6FE2E}" type="slidenum">
              <a:rPr lang="fr-FR" altLang="en-US"/>
              <a:pPr/>
              <a:t>‹N°›</a:t>
            </a:fld>
            <a:endParaRPr lang="fr-F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 1">
            <a:extLst>
              <a:ext uri="{FF2B5EF4-FFF2-40B4-BE49-F238E27FC236}">
                <a16:creationId xmlns:a16="http://schemas.microsoft.com/office/drawing/2014/main" id="{53E03775-6AD2-41AA-A15E-FC7116A4C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Image 2">
            <a:extLst>
              <a:ext uri="{FF2B5EF4-FFF2-40B4-BE49-F238E27FC236}">
                <a16:creationId xmlns:a16="http://schemas.microsoft.com/office/drawing/2014/main" id="{36413AC2-B6D2-4197-8052-17A7312640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00288" y="2139553"/>
            <a:ext cx="4543425" cy="273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0518B43-B5AC-4F97-87B6-8A17508C17CB}"/>
              </a:ext>
            </a:extLst>
          </p:cNvPr>
          <p:cNvSpPr/>
          <p:nvPr/>
        </p:nvSpPr>
        <p:spPr>
          <a:xfrm>
            <a:off x="971600" y="5192809"/>
            <a:ext cx="7200800" cy="675186"/>
          </a:xfrm>
          <a:prstGeom prst="rect">
            <a:avLst/>
          </a:prstGeom>
          <a:solidFill>
            <a:srgbClr val="FF0000"/>
          </a:solidFill>
        </p:spPr>
        <p:txBody>
          <a:bodyPr wrap="square" lIns="51435" tIns="25718" rIns="51435" bIns="25718">
            <a:spAutoFit/>
          </a:bodyPr>
          <a:lstStyle/>
          <a:p>
            <a:pPr algn="ctr" defTabSz="257175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ar-DZ" sz="4050" b="1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Impact" panose="020B0806030902050204"/>
              </a:rPr>
              <a:t>توازن المؤسسة في سوق المنافسة التامة</a:t>
            </a:r>
            <a:endParaRPr lang="ar-DZ" sz="4050" b="1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Impact" panose="020B0806030902050204"/>
            </a:endParaRPr>
          </a:p>
        </p:txBody>
      </p:sp>
    </p:spTree>
    <p:extLst>
      <p:ext uri="{BB962C8B-B14F-4D97-AF65-F5344CB8AC3E}">
        <p14:creationId xmlns:p14="http://schemas.microsoft.com/office/powerpoint/2010/main" val="1824076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571481"/>
            <a:ext cx="8129590" cy="1428760"/>
          </a:xfrm>
          <a:solidFill>
            <a:srgbClr val="FFFF00"/>
          </a:solid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AE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ب-2- </a:t>
            </a:r>
            <a:r>
              <a:rPr lang="ar-DZ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تحقيق الربح العادي (ربح غير اقتصادي):</a:t>
            </a:r>
            <a:endParaRPr lang="fr-FR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75" y="2071688"/>
            <a:ext cx="7786688" cy="4286250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4" name="Image 3" descr="هيكل السوق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125" y="2786063"/>
            <a:ext cx="4714875" cy="2714625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8358246" cy="1470025"/>
          </a:xfrm>
          <a:solidFill>
            <a:srgbClr val="FFC000"/>
          </a:solid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DZ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شرط تحقيق ربح عادي في سوق المنافسة التامة في الأجل القصير :</a:t>
            </a:r>
            <a:endParaRPr lang="fr-F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2500306"/>
            <a:ext cx="8358246" cy="3786214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 fontScale="92500" lnSpcReduction="20000"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تحقق المؤسسة التي تعمل في سوق المنافسة في الأجل القصير ربح عادي </a:t>
            </a: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</a:t>
            </a:r>
            <a:r>
              <a:rPr lang="ar-AE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ربح غير اقتصادي </a:t>
            </a: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</a:t>
            </a: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إذا توفر ما يلي:</a:t>
            </a:r>
            <a:endParaRPr lang="ar-AE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AE" b="1" dirty="0"/>
              <a:t>  </a:t>
            </a:r>
            <a:r>
              <a:rPr lang="fr-FR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P=MC= MR  -1</a:t>
            </a: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</a:t>
            </a:r>
            <a:endParaRPr lang="ar-AE" b="1" dirty="0"/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indent="719138" algn="r" rtl="1" eaLnBrk="1" fontAlgn="auto" hangingPunct="1">
              <a:spcAft>
                <a:spcPts val="0"/>
              </a:spcAft>
              <a:defRPr/>
            </a:pPr>
            <a:r>
              <a:rPr lang="fr-FR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. RT=CT  -2</a:t>
            </a:r>
            <a:r>
              <a:rPr lang="ar-AE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  </a:t>
            </a:r>
          </a:p>
          <a:p>
            <a:pPr indent="719138" algn="r" rtl="1" eaLnBrk="1" fontAlgn="auto" hangingPunct="1">
              <a:spcAft>
                <a:spcPts val="0"/>
              </a:spcAft>
              <a:defRPr/>
            </a:pPr>
            <a:r>
              <a:rPr lang="ar-AE" b="1" dirty="0"/>
              <a:t>     </a:t>
            </a:r>
            <a:endParaRPr lang="fr-FR" dirty="0"/>
          </a:p>
          <a:p>
            <a:pPr indent="1258888" algn="r" rtl="1" eaLnBrk="1" fontAlgn="auto" hangingPunct="1">
              <a:spcAft>
                <a:spcPts val="0"/>
              </a:spcAft>
              <a:defRPr/>
            </a:pPr>
            <a:r>
              <a:rPr lang="fr-FR" b="1" dirty="0"/>
              <a:t> </a:t>
            </a:r>
            <a:r>
              <a:rPr lang="fr-F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P=ACT  - 3 </a:t>
            </a:r>
            <a:endParaRPr lang="fr-FR" dirty="0"/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3528" y="714356"/>
            <a:ext cx="8496944" cy="1214446"/>
          </a:xfrm>
          <a:solidFill>
            <a:srgbClr val="00B050"/>
          </a:solidFill>
          <a:ln>
            <a:miter lim="800000"/>
            <a:headEnd/>
            <a:tailEnd/>
          </a:ln>
        </p:spPr>
        <p:txBody>
          <a:bodyPr rtlCol="0">
            <a:normAutofit fontScale="90000"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AE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ب-3-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تحقيق خسارة مع الاستمرار 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pic>
        <p:nvPicPr>
          <p:cNvPr id="4" name="Image 3" descr="هيكل السوق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5938" y="2500313"/>
            <a:ext cx="5286375" cy="36861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23850" y="2214563"/>
            <a:ext cx="8496300" cy="4429125"/>
          </a:xfrm>
        </p:spPr>
        <p:txBody>
          <a:bodyPr rtlCol="0">
            <a:normAutofit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ar-AE" dirty="0"/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fr-FR" dirty="0"/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504" y="188640"/>
            <a:ext cx="8840051" cy="2071702"/>
          </a:xfrm>
          <a:solidFill>
            <a:srgbClr val="FFC000"/>
          </a:solidFill>
          <a:ln>
            <a:miter lim="800000"/>
            <a:headEnd/>
            <a:tailEnd/>
          </a:ln>
        </p:spPr>
        <p:txBody>
          <a:bodyPr rtlCol="0">
            <a:noAutofit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في بعض الظروف تواجه المؤسسة التي تعمل في ظل المنافسة التامة احتمال تحقيق خسارة ، ولكن من الممكن </a:t>
            </a:r>
            <a:r>
              <a:rPr lang="ar-AE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</a:t>
            </a:r>
            <a:r>
              <a:rPr lang="ar-DZ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ن تستمر المؤسسة في الإنتاج على أمل تحسن ظروف الصناعة في المستقبل</a:t>
            </a:r>
            <a:r>
              <a:rPr lang="ar-AE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  <a:r>
              <a:rPr lang="ar-DZ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و لا يتحقق ذلك إلا إذا كان </a:t>
            </a:r>
            <a:r>
              <a:rPr lang="ar-AE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504" y="2420888"/>
            <a:ext cx="8840051" cy="4079946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الإيراد الكلي يغطي كل التكاليف المتغيرة للمؤسسة </a:t>
            </a:r>
            <a:r>
              <a:rPr lang="ar-DZ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جزء من التكاليف الثابتة</a:t>
            </a: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ar-AE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dirty="0"/>
              <a:t> </a:t>
            </a:r>
            <a:r>
              <a:rPr lang="ar-AE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أو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إذا كان السعر أقل من التكلفة المتوسطة الكلية </a:t>
            </a:r>
            <a:r>
              <a:rPr lang="ar-D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أكبر من التكلفة المتوسطة المتغيرة (</a:t>
            </a:r>
            <a:r>
              <a:rPr lang="fr-F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(ACT &gt; P&gt; ACV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.</a:t>
            </a:r>
            <a:endParaRPr lang="ar-AE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 الخسارة أقل ما يمكن( أي أن الخسارة أقل من التكاليف الثابتة).</a:t>
            </a:r>
            <a:endParaRPr lang="fr-F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313" y="714375"/>
            <a:ext cx="8715375" cy="1143000"/>
          </a:xfrm>
          <a:solidFill>
            <a:srgbClr val="FFC000"/>
          </a:solidFill>
        </p:spPr>
        <p:txBody>
          <a:bodyPr/>
          <a:lstStyle/>
          <a:p>
            <a:pPr rtl="1" eaLnBrk="1" hangingPunct="1"/>
            <a:r>
              <a:rPr lang="ar-DZ" altLang="fr-FR" b="1" smtClean="0"/>
              <a:t>شروط الخسارة مع الاستمرار:</a:t>
            </a:r>
            <a:endParaRPr lang="fr-FR" altLang="fr-FR" smtClean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313" y="2000250"/>
            <a:ext cx="8715375" cy="4572000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 fontScale="70000" lnSpcReduction="20000"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4700" b="1" dirty="0">
                <a:solidFill>
                  <a:srgbClr val="C00000"/>
                </a:solidFill>
              </a:rPr>
              <a:t>تستطيع المؤسسة التي تعمل في سوق المنافسة التامة في الأجل القصير الاستمرار في الإنتاج رغم خسارتها إذا تحقق ما يلي:</a:t>
            </a:r>
            <a:endParaRPr lang="fr-FR" sz="4700" b="1" dirty="0">
              <a:solidFill>
                <a:srgbClr val="C00000"/>
              </a:solidFill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fr-FR" sz="5200" b="1" dirty="0">
                <a:solidFill>
                  <a:srgbClr val="002060"/>
                </a:solidFill>
              </a:rPr>
              <a:t>. CT&gt;RT –1</a:t>
            </a:r>
            <a:endParaRPr lang="ar-AE" sz="5200" b="1" dirty="0">
              <a:solidFill>
                <a:srgbClr val="002060"/>
              </a:solidFill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indent="449263" algn="r" rtl="1" eaLnBrk="1" fontAlgn="auto" hangingPunct="1">
              <a:spcAft>
                <a:spcPts val="0"/>
              </a:spcAft>
              <a:defRPr/>
            </a:pPr>
            <a:r>
              <a:rPr lang="fr-FR" sz="5200" dirty="0">
                <a:solidFill>
                  <a:srgbClr val="C00000"/>
                </a:solidFill>
              </a:rPr>
              <a:t>    </a:t>
            </a:r>
            <a:r>
              <a:rPr lang="fr-FR" sz="5200" b="1" dirty="0">
                <a:solidFill>
                  <a:srgbClr val="C00000"/>
                </a:solidFill>
              </a:rPr>
              <a:t>.  P=MC=MR –2</a:t>
            </a:r>
            <a:endParaRPr lang="ar-AE" sz="5200" b="1" dirty="0">
              <a:solidFill>
                <a:srgbClr val="C00000"/>
              </a:solidFill>
            </a:endParaRPr>
          </a:p>
          <a:p>
            <a:pPr indent="449263" algn="r" rtl="1" eaLnBrk="1" fontAlgn="auto" hangingPunct="1">
              <a:spcAft>
                <a:spcPts val="0"/>
              </a:spcAft>
              <a:defRPr/>
            </a:pPr>
            <a:endParaRPr lang="fr-FR" sz="5200" dirty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sz="5200" dirty="0">
                <a:solidFill>
                  <a:srgbClr val="002060"/>
                </a:solidFill>
              </a:rPr>
              <a:t>    </a:t>
            </a:r>
            <a:r>
              <a:rPr lang="ar-DZ" sz="5200" b="1" dirty="0">
                <a:solidFill>
                  <a:srgbClr val="002060"/>
                </a:solidFill>
              </a:rPr>
              <a:t>الخسارة). </a:t>
            </a:r>
            <a:r>
              <a:rPr lang="fr-FR" sz="5200" b="1" dirty="0">
                <a:solidFill>
                  <a:srgbClr val="002060"/>
                </a:solidFill>
              </a:rPr>
              <a:t>&lt;CF)</a:t>
            </a:r>
            <a:r>
              <a:rPr lang="ar-AE" sz="5200" b="1" dirty="0">
                <a:solidFill>
                  <a:srgbClr val="002060"/>
                </a:solidFill>
              </a:rPr>
              <a:t>أو</a:t>
            </a:r>
            <a:r>
              <a:rPr lang="fr-FR" sz="5200" b="1" dirty="0">
                <a:solidFill>
                  <a:srgbClr val="002060"/>
                </a:solidFill>
              </a:rPr>
              <a:t>. (RT&gt;CV) </a:t>
            </a:r>
            <a:r>
              <a:rPr lang="ar-AE" sz="5200" b="1" dirty="0">
                <a:solidFill>
                  <a:srgbClr val="002060"/>
                </a:solidFill>
              </a:rPr>
              <a:t>أو</a:t>
            </a:r>
            <a:r>
              <a:rPr lang="fr-FR" sz="5200" b="1" dirty="0">
                <a:solidFill>
                  <a:srgbClr val="002060"/>
                </a:solidFill>
              </a:rPr>
              <a:t> ACT&gt; P&gt;</a:t>
            </a:r>
            <a:r>
              <a:rPr lang="fr-FR" sz="5200" b="1">
                <a:solidFill>
                  <a:srgbClr val="002060"/>
                </a:solidFill>
              </a:rPr>
              <a:t>ACV  -3</a:t>
            </a:r>
            <a:endParaRPr lang="fr-FR" sz="5200" b="1" dirty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950" y="260350"/>
            <a:ext cx="8856663" cy="1993900"/>
          </a:xfrm>
          <a:solidFill>
            <a:srgbClr val="FFC000"/>
          </a:solidFill>
        </p:spPr>
        <p:txBody>
          <a:bodyPr/>
          <a:lstStyle/>
          <a:p>
            <a:pPr rtl="1" eaLnBrk="1" hangingPunct="1"/>
            <a:r>
              <a:rPr lang="ar-DZ" altLang="en-US" sz="2400" b="1" u="sng" smtClean="0">
                <a:solidFill>
                  <a:srgbClr val="002060"/>
                </a:solidFill>
              </a:rPr>
              <a:t>مثال</a:t>
            </a:r>
            <a:r>
              <a:rPr lang="ar-DZ" altLang="en-US" sz="2400" b="1" smtClean="0">
                <a:solidFill>
                  <a:srgbClr val="002060"/>
                </a:solidFill>
              </a:rPr>
              <a:t>: لنفترض أن التكلفة الثابتة لمؤسسة ما تقدر بـ:1200 و ن، و التكلفة المتوسطة الكلية تساوي 200 و ن، و سعر الوحدة المنتجة تساوي 180 و ن، و التكلفة المتوسطة المتغيرة تقدر بـ: 160 و ن، أما حجم الإنتاج فيقدر بـ: 40 وحدة.هل من مصلحة المؤسسة الاستمرار في الإنتاج أم الانسحاب من السوق؟.</a:t>
            </a:r>
            <a:endParaRPr lang="fr-FR" altLang="en-US" sz="2400" b="1" smtClean="0">
              <a:solidFill>
                <a:srgbClr val="00206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950" y="2492375"/>
            <a:ext cx="8856663" cy="4249738"/>
          </a:xfrm>
          <a:blipFill>
            <a:blip r:embed="rId2"/>
            <a:tile tx="0" ty="0" sx="100000" sy="100000" flip="none" algn="tl"/>
          </a:blipFill>
        </p:spPr>
        <p:txBody>
          <a:bodyPr rtlCol="0">
            <a:noAutofit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2800" b="1" u="sng" dirty="0">
                <a:solidFill>
                  <a:srgbClr val="C00000"/>
                </a:solidFill>
              </a:rPr>
              <a:t>الحل</a:t>
            </a:r>
            <a:r>
              <a:rPr lang="ar-DZ" sz="2800" dirty="0">
                <a:solidFill>
                  <a:srgbClr val="C00000"/>
                </a:solidFill>
              </a:rPr>
              <a:t>: </a:t>
            </a:r>
            <a:r>
              <a:rPr lang="ar-DZ" sz="2800" dirty="0">
                <a:solidFill>
                  <a:schemeClr val="tx1"/>
                </a:solidFill>
              </a:rPr>
              <a:t>لدينا معطيات التمرين هي:</a:t>
            </a:r>
            <a:endParaRPr lang="fr-FR" sz="2800" dirty="0">
              <a:solidFill>
                <a:schemeClr val="tx1"/>
              </a:solidFill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fr-FR" sz="2800" dirty="0">
                <a:solidFill>
                  <a:schemeClr val="tx1"/>
                </a:solidFill>
              </a:rPr>
              <a:t> CF=1200, ACT=200, P=180, ACV= 160, Q=40.</a:t>
            </a:r>
            <a:r>
              <a:rPr lang="fr-FR" sz="2800" dirty="0"/>
              <a:t>        </a:t>
            </a:r>
            <a:endParaRPr lang="fr-FR" sz="2800" dirty="0">
              <a:solidFill>
                <a:srgbClr val="002060"/>
              </a:solidFill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AE" sz="2800" b="1" u="sng" dirty="0">
                <a:solidFill>
                  <a:srgbClr val="002060"/>
                </a:solidFill>
              </a:rPr>
              <a:t>1- </a:t>
            </a:r>
            <a:r>
              <a:rPr lang="ar-DZ" sz="2800" b="1" u="sng" dirty="0">
                <a:solidFill>
                  <a:srgbClr val="002060"/>
                </a:solidFill>
              </a:rPr>
              <a:t>حساب مقدار الربح أو الخسارة</a:t>
            </a:r>
            <a:r>
              <a:rPr lang="ar-DZ" sz="2800" dirty="0">
                <a:solidFill>
                  <a:srgbClr val="002060"/>
                </a:solidFill>
              </a:rPr>
              <a:t>:</a:t>
            </a:r>
            <a:endParaRPr lang="fr-FR" sz="2800" dirty="0">
              <a:solidFill>
                <a:srgbClr val="002060"/>
              </a:solidFill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r>
              <a:rPr lang="fr-FR" sz="2800" dirty="0">
                <a:solidFill>
                  <a:srgbClr val="C00000"/>
                </a:solidFill>
              </a:rPr>
              <a:t>Π= RT – CT</a:t>
            </a:r>
          </a:p>
          <a:p>
            <a:pPr rtl="1" eaLnBrk="1" fontAlgn="auto" hangingPunct="1">
              <a:spcAft>
                <a:spcPts val="0"/>
              </a:spcAft>
              <a:defRPr/>
            </a:pPr>
            <a:r>
              <a:rPr lang="fr-FR" sz="2800" dirty="0">
                <a:solidFill>
                  <a:srgbClr val="002060"/>
                </a:solidFill>
              </a:rPr>
              <a:t>RT= P.Q = 180. 40= 7200</a:t>
            </a:r>
          </a:p>
          <a:p>
            <a:pPr rtl="1" eaLnBrk="1" fontAlgn="auto" hangingPunct="1">
              <a:spcAft>
                <a:spcPts val="0"/>
              </a:spcAft>
              <a:defRPr/>
            </a:pPr>
            <a:r>
              <a:rPr lang="fr-FR" sz="2800" dirty="0">
                <a:solidFill>
                  <a:srgbClr val="C00000"/>
                </a:solidFill>
              </a:rPr>
              <a:t>CT= ACT. Q =200.40=8000</a:t>
            </a:r>
          </a:p>
          <a:p>
            <a:pPr rtl="1" eaLnBrk="1" fontAlgn="auto" hangingPunct="1">
              <a:spcAft>
                <a:spcPts val="0"/>
              </a:spcAft>
              <a:defRPr/>
            </a:pPr>
            <a:r>
              <a:rPr lang="fr-FR" sz="2800" dirty="0">
                <a:solidFill>
                  <a:srgbClr val="002060"/>
                </a:solidFill>
              </a:rPr>
              <a:t>Π= RT – CT=7200-8000=-800</a:t>
            </a: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2800" dirty="0">
                <a:solidFill>
                  <a:srgbClr val="FF0000"/>
                </a:solidFill>
              </a:rPr>
              <a:t>و منه المؤسسة تحقق خسارة مقدارها: 800 </a:t>
            </a:r>
            <a:r>
              <a:rPr lang="ar-DZ" sz="2800" dirty="0" err="1">
                <a:solidFill>
                  <a:srgbClr val="FF0000"/>
                </a:solidFill>
              </a:rPr>
              <a:t>و</a:t>
            </a:r>
            <a:r>
              <a:rPr lang="ar-DZ" sz="2800" dirty="0">
                <a:solidFill>
                  <a:srgbClr val="FF0000"/>
                </a:solidFill>
              </a:rPr>
              <a:t> ن.</a:t>
            </a:r>
            <a:endParaRPr lang="fr-FR" sz="2800" dirty="0">
              <a:solidFill>
                <a:srgbClr val="FF0000"/>
              </a:solidFill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sz="2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1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313" y="357188"/>
            <a:ext cx="8715375" cy="928687"/>
          </a:xfrm>
          <a:solidFill>
            <a:srgbClr val="FFFF00"/>
          </a:solidFill>
        </p:spPr>
        <p:txBody>
          <a:bodyPr rtlCol="0">
            <a:normAutofit fontScale="90000"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AE" sz="3600" b="1" dirty="0">
                <a:solidFill>
                  <a:srgbClr val="002060"/>
                </a:solidFill>
              </a:rPr>
              <a:t/>
            </a:r>
            <a:br>
              <a:rPr lang="ar-AE" sz="3600" b="1" dirty="0">
                <a:solidFill>
                  <a:srgbClr val="002060"/>
                </a:solidFill>
              </a:rPr>
            </a:br>
            <a:r>
              <a:rPr lang="ar-AE" sz="3600" b="1" dirty="0">
                <a:solidFill>
                  <a:srgbClr val="002060"/>
                </a:solidFill>
              </a:rPr>
              <a:t>2- </a:t>
            </a:r>
            <a:r>
              <a:rPr lang="ar-DZ" sz="3600" b="1" dirty="0">
                <a:solidFill>
                  <a:srgbClr val="002060"/>
                </a:solidFill>
              </a:rPr>
              <a:t>هل المؤسسة تستمر في الإنتاج أم تنسحب من السوق</a:t>
            </a:r>
            <a:r>
              <a:rPr lang="ar-AE" sz="3600" b="1" dirty="0">
                <a:solidFill>
                  <a:srgbClr val="002060"/>
                </a:solidFill>
              </a:rPr>
              <a:t>؟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313" y="1357313"/>
            <a:ext cx="8715375" cy="5286375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 fontScale="92500" lnSpcReduction="10000"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مصلحة المؤسسة الاستمرار في الإنتاج </a:t>
            </a:r>
            <a:r>
              <a:rPr lang="ar-AE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رغم </a:t>
            </a:r>
            <a:r>
              <a:rPr lang="ar-AE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انها</a:t>
            </a:r>
            <a:r>
              <a:rPr lang="ar-AE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تحقق خسارة لأن:</a:t>
            </a:r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الخسارة التي تتحملها المؤسسة فيما لو توقفت عن الإنتاج ستقدر </a:t>
            </a:r>
            <a:r>
              <a:rPr lang="ar-DZ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بـ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1200و </a:t>
            </a:r>
            <a:r>
              <a:rPr lang="ar-DZ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، </a:t>
            </a:r>
            <a:r>
              <a:rPr lang="ar-DZ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التي تمثل قيمة التكلفة الثابتة، بينما إذا استمرت هذه المؤسسة في الإنتاج  فان خسارتها ستكون فقط 800 </a:t>
            </a:r>
            <a:r>
              <a:rPr lang="ar-DZ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ن ، </a:t>
            </a:r>
            <a:r>
              <a:rPr lang="ar-DZ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هي اقل من الخسارة التي تتحملها لو توقفت عن الإنتاج.(</a:t>
            </a:r>
            <a:r>
              <a:rPr lang="fr-F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1200&gt;800 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↔</a:t>
            </a:r>
            <a:r>
              <a:rPr lang="fr-FR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 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&gt;الخسارة).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AE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</a:t>
            </a:r>
            <a:r>
              <a:rPr lang="ar-D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مادام الإيراد المتوسط أو السعر اكبر من التكلفة المتوسطة المتغيرة (</a:t>
            </a: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180&gt;160 P&gt;ACV↔</a:t>
            </a:r>
            <a:r>
              <a:rPr lang="ar-D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ar-AE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AE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</a:t>
            </a:r>
            <a:r>
              <a:rPr lang="ar-D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مادام الإيراد الكلي أكبر من التكلفة المتغيرة (</a:t>
            </a:r>
            <a:r>
              <a:rPr lang="fr-F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RT&gt;CV↔7200&gt;6800</a:t>
            </a:r>
            <a:r>
              <a:rPr lang="ar-DZ" dirty="0"/>
              <a:t>).</a:t>
            </a:r>
            <a:endParaRPr lang="fr-FR" dirty="0"/>
          </a:p>
          <a:p>
            <a:pPr algn="r"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0" y="233363"/>
            <a:ext cx="8501063" cy="1035050"/>
          </a:xfrm>
          <a:solidFill>
            <a:srgbClr val="FFC000"/>
          </a:solidFill>
        </p:spPr>
        <p:txBody>
          <a:bodyPr rtlCol="0">
            <a:normAutofit fontScale="90000"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AE" b="1" dirty="0"/>
              <a:t/>
            </a:r>
            <a:br>
              <a:rPr lang="ar-AE" b="1" dirty="0"/>
            </a:br>
            <a:r>
              <a:rPr lang="ar-AE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ب-4- </a:t>
            </a:r>
            <a:r>
              <a:rPr lang="ar-D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تحقيق الخسارة مع التوقف</a:t>
            </a:r>
            <a:r>
              <a:rPr lang="ar-D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0" y="1500188"/>
            <a:ext cx="8501063" cy="5143500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rtl="1" eaLnBrk="1" fontAlgn="auto" hangingPunct="1">
              <a:spcAft>
                <a:spcPts val="0"/>
              </a:spcAft>
              <a:defRPr/>
            </a:pPr>
            <a:endParaRPr lang="ar-AE" dirty="0"/>
          </a:p>
          <a:p>
            <a:pPr rtl="1" eaLnBrk="1" fontAlgn="auto" hangingPunct="1">
              <a:spcAft>
                <a:spcPts val="0"/>
              </a:spcAft>
              <a:defRPr/>
            </a:pPr>
            <a:r>
              <a:rPr lang="ar-DZ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إذا حققت المؤسسة خسارة تفوق تكاليفها الثابتة تقرر التوقف عن الإنتاج </a:t>
            </a:r>
            <a:r>
              <a:rPr lang="ar-DZ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بالتالي الانسحاب من السوق، </a:t>
            </a:r>
            <a:r>
              <a:rPr lang="ar-DZ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يحدث ذلك عندما تكون التكلفة المتوسطة المتغيرة أكبر من الإيراد المتوسط أو السعر(</a:t>
            </a:r>
            <a:r>
              <a:rPr lang="fr-FR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ACV&gt;AR(P)</a:t>
            </a:r>
            <a:r>
              <a:rPr lang="ar-DZ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fr-FR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4" name="Image 3" descr="هيكل السوق5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7406" y="1502357"/>
            <a:ext cx="4857750" cy="35956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0" y="428625"/>
            <a:ext cx="8501063" cy="928688"/>
          </a:xfrm>
          <a:solidFill>
            <a:srgbClr val="FFC000"/>
          </a:solidFill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AE" b="1" dirty="0"/>
              <a:t/>
            </a:r>
            <a:br>
              <a:rPr lang="ar-AE" b="1" dirty="0"/>
            </a:br>
            <a:r>
              <a:rPr lang="ar-D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شروط الخسارة مع التوقف: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0" y="1500188"/>
            <a:ext cx="8501063" cy="5000625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 fontScale="925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تستطيع المؤسسة التي تعمل في سوق المنافسة التامة في الأجل </a:t>
            </a:r>
            <a:endParaRPr lang="ar-AE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القصير التوقف عن الإنتاج عند خسارتها إذا تحقق ما يلي:</a:t>
            </a:r>
            <a:endParaRPr lang="ar-AE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 P=MC=MR</a:t>
            </a:r>
            <a:endParaRPr lang="ar-AE" dirty="0">
              <a:solidFill>
                <a:schemeClr val="tx1"/>
              </a:solidFill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CT&gt;RT  </a:t>
            </a:r>
            <a:r>
              <a:rPr lang="ar-AE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fr-FR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&gt;CF). (RT&lt;CV)  P&lt;ACV </a:t>
            </a:r>
            <a:r>
              <a:rPr lang="ar-DZ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الخسارة). </a:t>
            </a:r>
            <a:endParaRPr lang="fr-FR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0" y="500063"/>
            <a:ext cx="8572500" cy="1214437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D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ملاحظة:</a:t>
            </a:r>
            <a:endParaRPr lang="fr-F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0" y="1857375"/>
            <a:ext cx="8572500" cy="4786313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/>
          </a:bodyPr>
          <a:lstStyle/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عندما تكون المؤسسة في حالة خسارة </a:t>
            </a:r>
            <a:r>
              <a:rPr lang="ar-DZ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يتساوى السعر مع التكلفة</a:t>
            </a:r>
            <a:r>
              <a:rPr lang="ar-AE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المتوسطة المتغيرة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ACV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</a:t>
            </a: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)، فإن المؤسسة لها خيار بين الاستمرار </a:t>
            </a:r>
            <a:r>
              <a:rPr lang="ar-DZ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التوقف.</a:t>
            </a:r>
            <a:endParaRPr lang="ar-AE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النقطة التي يكون عندها (</a:t>
            </a:r>
            <a:r>
              <a:rPr lang="fr-F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ACV</a:t>
            </a:r>
            <a:r>
              <a:rPr lang="ar-D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</a:t>
            </a:r>
            <a:r>
              <a:rPr lang="fr-F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ar-D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تسمى نقطة الإغلاق.</a:t>
            </a:r>
            <a:endParaRPr lang="ar-AE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  <a:p>
            <a:pPr algn="r"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إذا كان السعر أقل من التكاليف المتوسطة المتغيرة(</a:t>
            </a:r>
            <a:r>
              <a:rPr lang="fr-FR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P&lt;ACV</a:t>
            </a:r>
            <a:r>
              <a:rPr lang="ar-D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) لا بد من الإغلاق </a:t>
            </a:r>
            <a:r>
              <a:rPr lang="ar-DZ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الانسحاب من السوق.</a:t>
            </a:r>
            <a:endParaRPr lang="fr-FR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7504" y="404664"/>
            <a:ext cx="8928992" cy="1779717"/>
          </a:xfrm>
          <a:solidFill>
            <a:srgbClr val="FFC000"/>
          </a:solidFill>
          <a:ln>
            <a:miter lim="800000"/>
            <a:headEnd/>
            <a:tailEnd/>
          </a:ln>
        </p:spPr>
        <p:txBody>
          <a:bodyPr rtlCol="0">
            <a:normAutofit fontScale="90000"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جامعة محمد خيضر- بسكرة-</a:t>
            </a:r>
            <a:r>
              <a:rPr lang="fr-FR" dirty="0"/>
              <a:t/>
            </a:r>
            <a:br>
              <a:rPr lang="fr-FR" dirty="0"/>
            </a:br>
            <a:r>
              <a:rPr lang="ar-AE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كلية العلوم الاقتصادية </a:t>
            </a:r>
            <a:r>
              <a:rPr lang="ar-AE" sz="4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و</a:t>
            </a:r>
            <a:r>
              <a:rPr lang="ar-AE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التجارية </a:t>
            </a:r>
            <a:r>
              <a:rPr lang="ar-AE" sz="4000" b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و</a:t>
            </a:r>
            <a:r>
              <a:rPr lang="ar-AE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علوم التسيير</a:t>
            </a:r>
            <a:r>
              <a:rPr lang="fr-FR" dirty="0"/>
              <a:t/>
            </a:r>
            <a:br>
              <a:rPr lang="fr-FR" dirty="0"/>
            </a:br>
            <a:r>
              <a:rPr lang="en-US" b="1" dirty="0"/>
              <a:t> </a:t>
            </a:r>
            <a:r>
              <a:rPr lang="ar-AE" b="1" dirty="0"/>
              <a:t>توازن المؤسسة و أشكال السوق</a:t>
            </a:r>
            <a:br>
              <a:rPr lang="ar-AE" b="1" dirty="0"/>
            </a:br>
            <a:r>
              <a:rPr lang="ar-AE" b="1" dirty="0"/>
              <a:t/>
            </a:r>
            <a:br>
              <a:rPr lang="ar-AE" b="1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7504" y="2571744"/>
            <a:ext cx="8928992" cy="4071966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DZ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توازن المؤسسة</a:t>
            </a:r>
            <a:r>
              <a:rPr lang="ar-AE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في سوق المنافسة التامة</a:t>
            </a:r>
          </a:p>
          <a:p>
            <a:pPr rtl="1" eaLnBrk="1" fontAlgn="auto" hangingPunct="1">
              <a:spcAft>
                <a:spcPts val="0"/>
              </a:spcAft>
              <a:defRPr/>
            </a:pPr>
            <a:endParaRPr lang="ar-AE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endParaRPr lang="ar-AE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endParaRPr lang="ar-AE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endParaRPr lang="ar-AE" sz="4000" b="1" dirty="0">
              <a:solidFill>
                <a:srgbClr val="002060"/>
              </a:solidFill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r>
              <a:rPr lang="ar-AE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ا.د/ </a:t>
            </a:r>
            <a:r>
              <a:rPr lang="ar-AE" sz="40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خليفي</a:t>
            </a:r>
            <a:r>
              <a:rPr lang="ar-AE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عيسى</a:t>
            </a:r>
          </a:p>
          <a:p>
            <a:pPr rtl="1" eaLnBrk="1" fontAlgn="auto" hangingPunct="1">
              <a:spcAft>
                <a:spcPts val="0"/>
              </a:spcAft>
              <a:defRPr/>
            </a:pPr>
            <a:endParaRPr lang="ar-AE" sz="4000" b="1" dirty="0">
              <a:solidFill>
                <a:srgbClr val="002060"/>
              </a:solidFill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endParaRPr lang="fr-FR" sz="4000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630" y="3212976"/>
            <a:ext cx="6136359" cy="25829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6990" y="3784273"/>
            <a:ext cx="1255885" cy="16216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125" y="3693611"/>
            <a:ext cx="1255885" cy="16216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38" y="500063"/>
            <a:ext cx="7772400" cy="14700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AE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التمثيل البياني له</a:t>
            </a:r>
            <a:r>
              <a:rPr lang="ar-DZ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ذ</a:t>
            </a:r>
            <a:r>
              <a:rPr lang="ar-AE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ه الحالة:</a:t>
            </a:r>
            <a:endParaRPr lang="fr-FR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vertisingExtraBold" pitchFamily="2" charset="-78"/>
              <a:cs typeface="AdvertisingExtraBold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7250" y="1785938"/>
            <a:ext cx="7429500" cy="421481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5" name="Image 4" descr="Courbe+d’offre+de+court+terme+en+concurrenc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313" y="115888"/>
            <a:ext cx="8715375" cy="1812925"/>
          </a:xfrm>
          <a:solidFill>
            <a:srgbClr val="FFC000"/>
          </a:solidFill>
        </p:spPr>
        <p:txBody>
          <a:bodyPr rtlCol="0">
            <a:normAutofit fontScale="90000"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AE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1-4- </a:t>
            </a:r>
            <a:r>
              <a:rPr lang="ar-D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توازن المؤسسة في سوق المنافسة التامة في الأجل الطويل:</a:t>
            </a:r>
            <a:r>
              <a:rPr lang="fr-FR" b="1" dirty="0"/>
              <a:t/>
            </a:r>
            <a:br>
              <a:rPr lang="fr-FR" b="1" dirty="0"/>
            </a:br>
            <a:endParaRPr lang="fr-FR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0" y="2000250"/>
            <a:ext cx="8572500" cy="4500563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4" name="Image 3" descr="screen_shot_2014-06-09_at_171924-1468136B37234697B29-thumb40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5328" y="2342269"/>
            <a:ext cx="3929090" cy="3714776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Image 4" descr="unname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0" y="2198688"/>
            <a:ext cx="4222750" cy="4000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313" y="115888"/>
            <a:ext cx="8786812" cy="1714500"/>
          </a:xfrm>
          <a:solidFill>
            <a:srgbClr val="FFC000"/>
          </a:solidFill>
        </p:spPr>
        <p:txBody>
          <a:bodyPr/>
          <a:lstStyle/>
          <a:p>
            <a:pPr algn="r" rtl="1" eaLnBrk="1" hangingPunct="1"/>
            <a:r>
              <a:rPr lang="ar-DZ" altLang="en-US" sz="3200" b="1" smtClean="0">
                <a:solidFill>
                  <a:srgbClr val="002060"/>
                </a:solidFill>
              </a:rPr>
              <a:t>في الأجل الطويل تصبح تكاليف الإنتاج كلها متغيرة و تختفي التكاليف الثابتة لأن المنتج في المدى الطويل يستطيع تغيير طاقاته الإنتاجية، و إدخال تعديلات عليها</a:t>
            </a:r>
            <a:r>
              <a:rPr lang="ar-AE" altLang="en-US" sz="3200" b="1" smtClean="0">
                <a:solidFill>
                  <a:srgbClr val="002060"/>
                </a:solidFill>
              </a:rPr>
              <a:t>.</a:t>
            </a:r>
            <a:endParaRPr lang="fr-FR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313" y="1989138"/>
            <a:ext cx="8786812" cy="4752975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 fontScale="92500" lnSpcReduction="10000"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كما يمكنه الدخول أو الخروج من </a:t>
            </a:r>
            <a:r>
              <a:rPr lang="ar-DZ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إلى السوق إذا ما شاء، </a:t>
            </a:r>
            <a:r>
              <a:rPr lang="ar-DZ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بوجود ربح غير عادي في المدى القصير يشجع على دخول منتجين جدد إلى السوق في المدى الطويل، مما يؤدي إلى هبوط السعر، </a:t>
            </a:r>
            <a:r>
              <a:rPr lang="ar-DZ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زوال الربح الغير عادي، </a:t>
            </a:r>
            <a:r>
              <a:rPr lang="ar-DZ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في حالة وجود خسارة في المدى القصير فإن ذلك سيرغم بعض المنتجين على الخروج من السوق مما يدفع إلى ارتفاع السعر.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بالتالي زوال الخسارة</a:t>
            </a:r>
            <a:r>
              <a:rPr lang="ar-AE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fr-F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 عليه فإن المؤسسة في سوق المنافسة التامة في الأجل الطويل تحقق أرباحا عادية فقط، </a:t>
            </a:r>
            <a:r>
              <a:rPr lang="ar-DZ" b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AE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بالتالي</a:t>
            </a:r>
            <a:r>
              <a:rPr lang="ar-DZ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فإن شرط التوازن في الفترة الطويلة يكون كما يلي: </a:t>
            </a:r>
            <a:endParaRPr lang="fr-FR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 = LMC</a:t>
            </a:r>
            <a:r>
              <a:rPr lang="fr-FR" b="1" baseline="-25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LAC = AR = MR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388" y="2143125"/>
            <a:ext cx="8856662" cy="4429125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AE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5-1- منحنى العرض </a:t>
            </a:r>
            <a:r>
              <a:rPr lang="ar-DZ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الفترة القصيرة:</a:t>
            </a:r>
            <a:endParaRPr lang="ar-AE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4" name="Image 3" descr="Figure+3.18_+Fonction+d’offre+individuelle+en+C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50" y="2928938"/>
            <a:ext cx="3786188" cy="3000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Image 4" descr="Courbe+d’offre+de+court+terme+en+concurrenc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3375" y="2928938"/>
            <a:ext cx="4500563" cy="3000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388" y="571500"/>
            <a:ext cx="8856662" cy="1470025"/>
          </a:xfrm>
          <a:solidFill>
            <a:srgbClr val="FFFF00"/>
          </a:solidFill>
        </p:spPr>
        <p:txBody>
          <a:bodyPr rtlCol="0">
            <a:normAutofit fontScale="90000"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AE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 </a:t>
            </a:r>
            <a:r>
              <a:rPr lang="ar-DZ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منحنى عرض المؤسسة التي تعمل في سوق المنافسة التامة: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0" y="642938"/>
            <a:ext cx="8643938" cy="1470025"/>
          </a:xfrm>
          <a:solidFill>
            <a:srgbClr val="FFFF00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AE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شكل منحنى عرض المؤسسة التي تعمل في سوق المنافسة في الأجل الطويل.</a:t>
            </a:r>
            <a:endParaRPr lang="fr-FR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0" y="2357438"/>
            <a:ext cx="8643938" cy="4000500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يمثل منحنى عرض المؤسسة التي تعمل </a:t>
            </a:r>
            <a:endParaRPr lang="ar-AE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vertisingExtraBold" pitchFamily="2" charset="-78"/>
              <a:cs typeface="AdvertisingExtraBold" pitchFamily="2" charset="-78"/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في سوق المنافسة التامة في الأجل القصير</a:t>
            </a:r>
            <a:endParaRPr lang="ar-AE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vertisingExtraBold" pitchFamily="2" charset="-78"/>
              <a:cs typeface="AdvertisingExtraBold" pitchFamily="2" charset="-78"/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ar-AE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vertisingExtraBold" pitchFamily="2" charset="-78"/>
              <a:cs typeface="AdvertisingExtraBold" pitchFamily="2" charset="-78"/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 ذلك </a:t>
            </a:r>
            <a:r>
              <a:rPr lang="ar-DZ" sz="36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الجزء الصاعد</a:t>
            </a:r>
            <a:r>
              <a:rPr lang="ar-DZ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 </a:t>
            </a:r>
            <a:r>
              <a:rPr lang="ar-D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من منح</a:t>
            </a:r>
            <a:r>
              <a:rPr lang="ar-AE" sz="36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نى</a:t>
            </a:r>
            <a:r>
              <a:rPr lang="ar-AE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 </a:t>
            </a:r>
            <a:r>
              <a:rPr lang="ar-D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التكلفة الحدية </a:t>
            </a:r>
            <a:r>
              <a:rPr lang="fr-FR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dvertisingExtraBold" pitchFamily="2" charset="-78"/>
              </a:rPr>
              <a:t>MC</a:t>
            </a:r>
            <a:r>
              <a:rPr lang="fr-FR" sz="3600" baseline="-25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 </a:t>
            </a:r>
            <a:r>
              <a:rPr lang="ar-DZ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  <a:cs typeface="AdvertisingExtraBold" pitchFamily="2" charset="-78"/>
              </a:rPr>
              <a:t>بعد أن يقطع منحنى التكلفة المتوسطة </a:t>
            </a:r>
            <a:r>
              <a:rPr lang="ar-DZ" sz="3600" dirty="0">
                <a:solidFill>
                  <a:srgbClr val="C00000"/>
                </a:solidFill>
                <a:latin typeface="AdvertisingExtraBold" pitchFamily="2" charset="-78"/>
                <a:cs typeface="AdvertisingExtraBold" pitchFamily="2" charset="-78"/>
              </a:rPr>
              <a:t>المتغيرة </a:t>
            </a:r>
            <a:r>
              <a:rPr lang="ar-DZ" sz="3600" u="sng" dirty="0">
                <a:solidFill>
                  <a:srgbClr val="C00000"/>
                </a:solidFill>
                <a:latin typeface="AdvertisingExtraBold" pitchFamily="2" charset="-78"/>
                <a:cs typeface="AdvertisingExtraBold" pitchFamily="2" charset="-78"/>
              </a:rPr>
              <a:t>في </a:t>
            </a:r>
            <a:r>
              <a:rPr lang="ar-DZ" sz="3600" u="sng" dirty="0">
                <a:solidFill>
                  <a:srgbClr val="002060"/>
                </a:solidFill>
                <a:latin typeface="AdvertisingExtraBold" pitchFamily="2" charset="-78"/>
                <a:cs typeface="AdvertisingExtraBold" pitchFamily="2" charset="-78"/>
              </a:rPr>
              <a:t>أدنى نقطة له</a:t>
            </a:r>
            <a:r>
              <a:rPr lang="ar-DZ" sz="3600" dirty="0">
                <a:solidFill>
                  <a:srgbClr val="C00000"/>
                </a:solidFill>
                <a:latin typeface="AdvertisingExtraBold" pitchFamily="2" charset="-78"/>
                <a:cs typeface="AdvertisingExtraBold" pitchFamily="2" charset="-78"/>
              </a:rPr>
              <a:t>. </a:t>
            </a:r>
            <a:endParaRPr lang="fr-FR" sz="3600" dirty="0">
              <a:latin typeface="AdvertisingExtraBold" pitchFamily="2" charset="-78"/>
              <a:cs typeface="AdvertisingExtraBold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50" y="571500"/>
            <a:ext cx="8572500" cy="1470025"/>
          </a:xfrm>
          <a:solidFill>
            <a:srgbClr val="FFC000"/>
          </a:solidFill>
        </p:spPr>
        <p:txBody>
          <a:bodyPr rtlCol="0">
            <a:normAutofit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AE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5-2- </a:t>
            </a:r>
            <a:r>
              <a:rPr lang="ar-D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الفترة الطويلة: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0" y="2214563"/>
            <a:ext cx="8572500" cy="4357687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fr-FR" dirty="0"/>
          </a:p>
        </p:txBody>
      </p:sp>
      <p:pic>
        <p:nvPicPr>
          <p:cNvPr id="4" name="Image 3" descr="page000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625" y="2357438"/>
            <a:ext cx="6357938" cy="41433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8125" y="357188"/>
            <a:ext cx="8715375" cy="1631950"/>
          </a:xfrm>
          <a:solidFill>
            <a:srgbClr val="FFFF00"/>
          </a:solidFill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AE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vertisingExtraBold" pitchFamily="2" charset="-78"/>
              </a:rPr>
              <a:t>شكل منحنى عرض المؤسسة في سوق المنافسة التامة في الأجل الطويل.</a:t>
            </a:r>
            <a:endParaRPr lang="fr-FR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vertisingExtraBold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313" y="2143125"/>
            <a:ext cx="8715375" cy="4357688"/>
          </a:xfrm>
          <a:blipFill>
            <a:blip r:embed="rId2"/>
            <a:tile tx="0" ty="0" sx="100000" sy="100000" flip="none" algn="tl"/>
          </a:blipFill>
        </p:spPr>
        <p:txBody>
          <a:bodyPr rtlCol="0">
            <a:normAutofit fontScale="92500"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يتطلب توازن المؤسسة في الأجل الطويل أن يكون السعر </a:t>
            </a:r>
            <a:r>
              <a:rPr lang="fr-FR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ar-DZ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مساويا للتكلفة المتوسطة الكلية (</a:t>
            </a:r>
            <a:r>
              <a:rPr lang="fr-FR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LAC</a:t>
            </a:r>
            <a:r>
              <a:rPr lang="ar-DZ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)، </a:t>
            </a:r>
            <a:r>
              <a:rPr lang="ar-DZ" sz="35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</a:t>
            </a:r>
            <a:r>
              <a:rPr lang="ar-DZ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هذا يعني أن أقل سعر يمكن قبوله في الفترة الطويلة يكون مساويا للتكلفة المتوسطة الكلية (</a:t>
            </a:r>
            <a:r>
              <a:rPr lang="fr-FR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LAC</a:t>
            </a:r>
            <a:r>
              <a:rPr lang="ar-DZ" sz="35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endParaRPr lang="ar-AE" sz="35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3600" b="1" dirty="0">
                <a:solidFill>
                  <a:srgbClr val="7030A0"/>
                </a:solidFill>
              </a:rPr>
              <a:t>و منه فإن منحنى عرض المؤسسة التي تعمل في سوق المنافسة التامة في الأجل الطويل يمثل ذلك الجزء الصاعد من منحنى التكلفة الحدية طويل الأجل (</a:t>
            </a:r>
            <a:r>
              <a:rPr lang="fr-FR" sz="3600" b="1" dirty="0">
                <a:solidFill>
                  <a:srgbClr val="7030A0"/>
                </a:solidFill>
              </a:rPr>
              <a:t>LMC</a:t>
            </a:r>
            <a:r>
              <a:rPr lang="ar-DZ" sz="3600" b="1" dirty="0">
                <a:solidFill>
                  <a:srgbClr val="7030A0"/>
                </a:solidFill>
              </a:rPr>
              <a:t>) بعد أن يقطع منحنى التكلفة المتوسطة الكلية طويل الأجل (</a:t>
            </a:r>
            <a:r>
              <a:rPr lang="fr-FR" sz="3600" b="1" dirty="0">
                <a:solidFill>
                  <a:srgbClr val="7030A0"/>
                </a:solidFill>
              </a:rPr>
              <a:t>LAC</a:t>
            </a:r>
            <a:r>
              <a:rPr lang="ar-DZ" sz="3600" b="1" dirty="0">
                <a:solidFill>
                  <a:srgbClr val="7030A0"/>
                </a:solidFill>
              </a:rPr>
              <a:t>) في أدنى نقطة له.</a:t>
            </a:r>
            <a:endParaRPr lang="fr-FR" sz="36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642918"/>
            <a:ext cx="8572560" cy="1470025"/>
          </a:xfrm>
          <a:solidFill>
            <a:srgbClr val="00B050"/>
          </a:solid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توازن المؤسسة في سوق المنافسة التامة.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214554"/>
            <a:ext cx="8572560" cy="3929090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 fontScale="925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1" indent="82550" algn="r" rtl="1" eaLnBrk="1" fontAlgn="auto" hangingPunct="1">
              <a:spcAft>
                <a:spcPts val="0"/>
              </a:spcAft>
              <a:defRPr/>
            </a:pPr>
            <a:r>
              <a:rPr lang="ar-AE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1- </a:t>
            </a:r>
            <a:r>
              <a:rPr lang="ar-DZ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شروط المنافسة التامة.</a:t>
            </a:r>
            <a:endParaRPr lang="ar-AE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 indent="82550" algn="r" rtl="1" eaLnBrk="1" fontAlgn="auto" hangingPunct="1">
              <a:spcAft>
                <a:spcPts val="0"/>
              </a:spcAft>
              <a:defRPr/>
            </a:pPr>
            <a:endParaRPr lang="fr-F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 indent="82550" algn="r" rtl="1" eaLnBrk="1" fontAlgn="auto" hangingPunct="1">
              <a:spcAft>
                <a:spcPts val="0"/>
              </a:spcAft>
              <a:defRPr/>
            </a:pPr>
            <a:r>
              <a:rPr lang="ar-AE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2- </a:t>
            </a:r>
            <a:r>
              <a:rPr lang="ar-DZ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منحنى الطلب السائد في سوق المنافسة التامة</a:t>
            </a:r>
            <a:r>
              <a:rPr lang="ar-AE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pPr lvl="1" indent="82550" algn="r" rtl="1" eaLnBrk="1" fontAlgn="auto" hangingPunct="1">
              <a:spcAft>
                <a:spcPts val="0"/>
              </a:spcAft>
              <a:defRPr/>
            </a:pPr>
            <a:endParaRPr lang="fr-F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360363" lvl="1" rtl="1" eaLnBrk="1" fontAlgn="auto" hangingPunct="1">
              <a:spcAft>
                <a:spcPts val="0"/>
              </a:spcAft>
              <a:defRPr/>
            </a:pPr>
            <a:r>
              <a:rPr lang="ar-AE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3- </a:t>
            </a:r>
            <a:r>
              <a:rPr lang="ar-DZ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توازن المؤسسة في سوق المنافسة التامة في المدى القصير</a:t>
            </a:r>
            <a:r>
              <a:rPr lang="ar-AE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pPr marL="360363" lvl="1" rtl="1" eaLnBrk="1" fontAlgn="auto" hangingPunct="1">
              <a:spcAft>
                <a:spcPts val="0"/>
              </a:spcAft>
              <a:defRPr/>
            </a:pPr>
            <a:endParaRPr lang="fr-F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 indent="-96838" rtl="1" eaLnBrk="1" fontAlgn="auto" hangingPunct="1">
              <a:spcAft>
                <a:spcPts val="0"/>
              </a:spcAft>
              <a:defRPr/>
            </a:pPr>
            <a:r>
              <a:rPr lang="ar-AE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4- </a:t>
            </a:r>
            <a:r>
              <a:rPr lang="ar-DZ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توازن المؤسسة في سوق المنافسة التامة في الأجل الطويل</a:t>
            </a:r>
            <a:r>
              <a:rPr lang="ar-AE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pPr lvl="1" indent="-96838" rtl="1" eaLnBrk="1" fontAlgn="auto" hangingPunct="1">
              <a:spcAft>
                <a:spcPts val="0"/>
              </a:spcAft>
              <a:defRPr/>
            </a:pPr>
            <a:endParaRPr lang="fr-F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lvl="1" indent="-96838" rtl="1" eaLnBrk="1" fontAlgn="auto" hangingPunct="1">
              <a:spcAft>
                <a:spcPts val="0"/>
              </a:spcAft>
              <a:defRPr/>
            </a:pPr>
            <a:r>
              <a:rPr lang="ar-AE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5-</a:t>
            </a:r>
            <a:r>
              <a:rPr lang="ar-DZ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منحنى عرض المؤسسة التي تعمل في سوق المنافسة التامة</a:t>
            </a:r>
            <a:r>
              <a:rPr lang="ar-AE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  <a:endParaRPr lang="fr-F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r" eaLnBrk="1" fontAlgn="auto" hangingPunct="1">
              <a:spcAft>
                <a:spcPts val="0"/>
              </a:spcAft>
              <a:defRPr/>
            </a:pPr>
            <a:endParaRPr lang="fr-F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9512" y="0"/>
            <a:ext cx="8856984" cy="1898629"/>
          </a:xfrm>
          <a:solidFill>
            <a:srgbClr val="FFFF00"/>
          </a:solidFill>
          <a:ln>
            <a:miter lim="800000"/>
            <a:headEnd/>
            <a:tailEnd/>
          </a:ln>
        </p:spPr>
        <p:txBody>
          <a:bodyPr rtlCol="0">
            <a:noAutofit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fr-FR" sz="2000" dirty="0"/>
              <a:t/>
            </a:r>
            <a:br>
              <a:rPr lang="fr-FR" sz="2000" dirty="0"/>
            </a:br>
            <a:r>
              <a:rPr lang="ar-AE" sz="2000" dirty="0"/>
              <a:t>                                      </a:t>
            </a:r>
            <a:r>
              <a:rPr lang="ar-AE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dvertisingExtraBold" pitchFamily="2" charset="-78"/>
                <a:cs typeface="AdvertisingExtraBold" pitchFamily="2" charset="-78"/>
              </a:rPr>
              <a:t>ما</a:t>
            </a:r>
            <a:r>
              <a:rPr lang="ar-D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dvertisingExtraBold" pitchFamily="2" charset="-78"/>
                <a:cs typeface="AdvertisingExtraBold" pitchFamily="2" charset="-78"/>
              </a:rPr>
              <a:t> ذ </a:t>
            </a:r>
            <a:r>
              <a:rPr lang="ar-AE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dvertisingExtraBold" pitchFamily="2" charset="-78"/>
                <a:cs typeface="AdvertisingExtraBold" pitchFamily="2" charset="-78"/>
              </a:rPr>
              <a:t>ا نقصد بشكل السوق ؟</a:t>
            </a:r>
            <a:r>
              <a:rPr lang="ar-AE" sz="2000" b="1" dirty="0"/>
              <a:t/>
            </a:r>
            <a:br>
              <a:rPr lang="ar-AE" sz="2000" b="1" dirty="0"/>
            </a:br>
            <a:r>
              <a:rPr lang="ar-D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يقصد بشكل السوق نوع السوق الذي تعمل فيه المؤسسة، </a:t>
            </a:r>
            <a:r>
              <a:rPr lang="ar-D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</a:t>
            </a:r>
            <a:r>
              <a:rPr lang="ar-D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الذي يتحدد وفقا لدرجة المنافسة بين المنتجين أو المؤسسة العاملة تحت ظله، والذي بناء عليه تتحدد دالة المبيعات المتوقعة من قبل المؤسسة </a:t>
            </a:r>
            <a:r>
              <a:rPr lang="ar-DZ" sz="20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</a:t>
            </a:r>
            <a:r>
              <a:rPr lang="ar-D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من ثم إيراداتها.</a:t>
            </a:r>
            <a:r>
              <a:rPr lang="fr-FR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fr-FR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ar-D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	وهناك أربعة أشكال للسوق هي: </a:t>
            </a:r>
            <a:r>
              <a:rPr lang="fr-FR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fr-FR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ar-DZ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سوق المنافسة التامة – سوق الاحتكار التام – سوق المنافسة الاحتكارية – سوق احتكار القلة. </a:t>
            </a:r>
            <a:r>
              <a:rPr lang="fr-FR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fr-FR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endParaRPr lang="fr-FR" sz="20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9512" y="2000240"/>
            <a:ext cx="8856984" cy="4741128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DZ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 – </a:t>
            </a:r>
            <a:r>
              <a:rPr lang="ar-DZ" b="1" u="sng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سوق المنافسة التامة</a:t>
            </a:r>
            <a:r>
              <a:rPr lang="ar-DZ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:</a:t>
            </a:r>
            <a:endParaRPr lang="fr-FR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1-1- </a:t>
            </a:r>
            <a:r>
              <a:rPr lang="ar-DZ" b="1" u="sng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شروط المنافسة التامة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  <a:endParaRPr lang="fr-F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وجود عدد كبير جدا من البائعين </a:t>
            </a:r>
            <a:r>
              <a:rPr lang="ar-D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و</a:t>
            </a: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المشترين</a:t>
            </a:r>
            <a:r>
              <a:rPr lang="ar-AE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توفر معلومات كاملة عن السوق للمنتج </a:t>
            </a:r>
            <a:r>
              <a:rPr lang="ar-DZ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المستهلك</a:t>
            </a: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</a:p>
          <a:p>
            <a:pPr algn="r" rt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ar-AE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 </a:t>
            </a: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تجانس وحدات السلعة تجانسا تاما</a:t>
            </a:r>
            <a:r>
              <a:rPr lang="ar-AE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pPr algn="r" rt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 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حرية الدخول </a:t>
            </a:r>
            <a:r>
              <a:rPr lang="ar-DZ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الخروج من </a:t>
            </a:r>
            <a:r>
              <a:rPr lang="ar-DZ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إلى السوق</a:t>
            </a:r>
            <a:r>
              <a:rPr lang="ar-AE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fr-F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4282" y="285727"/>
            <a:ext cx="8715436" cy="1415081"/>
          </a:xfrm>
          <a:solidFill>
            <a:srgbClr val="FFC000"/>
          </a:solidFill>
          <a:ln>
            <a:miter lim="800000"/>
            <a:headEnd/>
            <a:tailEnd/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</a:t>
            </a:r>
            <a:r>
              <a:rPr lang="ar-DZ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-2- منحنى الطلب الذي تواجهه المؤسسة في سوق المنافسة التامة: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785926"/>
            <a:ext cx="8715436" cy="5072074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rtl="1" eaLnBrk="1" fontAlgn="auto" hangingPunct="1">
              <a:spcAft>
                <a:spcPts val="0"/>
              </a:spcAft>
              <a:defRPr/>
            </a:pPr>
            <a:r>
              <a:rPr lang="ar-DZ" sz="3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في سوق المنافسة التامة لا تستطيع المؤسسة التأثير في سعر السوق</a:t>
            </a:r>
            <a:endParaRPr lang="ar-AE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ولهذا على المؤسسة أن تقبل بسعر السوق( سعر ثابت)، </a:t>
            </a:r>
            <a:r>
              <a:rPr lang="ar-DZ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</a:t>
            </a:r>
            <a:r>
              <a:rPr lang="ar-DZ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بالتالي يصبح منحنى الطلب السائد في سوق المنافسة التامة عبارة عن خط مستقيم موازي لمحور للمحور </a:t>
            </a:r>
            <a:r>
              <a:rPr lang="ar-DZ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الافقي</a:t>
            </a:r>
            <a:r>
              <a:rPr lang="ar-DZ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(منحنى طلب لا نهائي المرونة).</a:t>
            </a:r>
            <a:endParaRPr lang="fr-FR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sz="3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" name="Image 4" descr="FumUI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3643313"/>
            <a:ext cx="5305425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357166"/>
            <a:ext cx="7772400" cy="1714512"/>
          </a:xfrm>
          <a:solidFill>
            <a:srgbClr val="00B0F0"/>
          </a:solidFill>
          <a:ln>
            <a:miter lim="800000"/>
            <a:headEnd/>
            <a:tailEnd/>
          </a:ln>
        </p:spPr>
        <p:txBody>
          <a:bodyPr rtlCol="0">
            <a:noAutofit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AE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ar-AE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ar-AE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ar-AE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ar-DZ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1-3-  توازن المنتج في سوق المنافسة التامة في المدى القصير:</a:t>
            </a:r>
            <a:r>
              <a:rPr lang="ar-AE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/>
            </a:r>
            <a:br>
              <a:rPr lang="ar-AE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</a:br>
            <a:r>
              <a:rPr lang="ar-AE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أ-</a:t>
            </a:r>
            <a:r>
              <a:rPr lang="ar-DZ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إيجاد توازن المؤسسة باستخدام المدخل الكلي ( </a:t>
            </a:r>
            <a:r>
              <a:rPr lang="ar-DZ" sz="28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مق</a:t>
            </a:r>
            <a:r>
              <a:rPr lang="ar-AE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</a:t>
            </a:r>
            <a:r>
              <a:rPr lang="ar-DZ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رنة الإيراد الكلي مع التكلفة الكلية):     </a:t>
            </a:r>
            <a:r>
              <a:rPr lang="fr-FR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fr-FR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fr-FR" sz="3200" dirty="0"/>
              <a:t/>
            </a:r>
            <a:br>
              <a:rPr lang="fr-FR" sz="3200" dirty="0"/>
            </a:b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143116"/>
            <a:ext cx="8572560" cy="4500594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DZ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إن الهدف الأساسي للمؤسسة هو إنتاج الكمية التي تحقق لها أقصى ربح ممكن ، أي الكمية التي يكون عندها الفرق بين إيرادها الكلي </a:t>
            </a:r>
            <a:r>
              <a:rPr lang="ar-DZ" sz="2800" b="1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و</a:t>
            </a:r>
            <a:r>
              <a:rPr lang="ar-DZ" sz="28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تكاليفها الكلية أكبر ما يمكن</a:t>
            </a:r>
            <a:r>
              <a:rPr lang="ar-DZ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.</a:t>
            </a:r>
            <a:endParaRPr lang="ar-AE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5" name="Image 4" descr="images (1)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42988" y="3213100"/>
            <a:ext cx="5300662" cy="328771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358246" cy="857257"/>
          </a:xfrm>
          <a:solidFill>
            <a:srgbClr val="FFFF00"/>
          </a:solid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ar-AE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شرح الرسم البياني:</a:t>
            </a:r>
            <a:endParaRPr lang="fr-FR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1571612"/>
            <a:ext cx="8358246" cy="4929222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 lnSpcReduction="10000"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من الرسم البياني نلاحظ ما يلي:</a:t>
            </a:r>
            <a:endParaRPr lang="fr-F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إذا كان حجم الإنتاج أقل من </a:t>
            </a:r>
            <a:r>
              <a:rPr lang="ar-DZ" b="1" baseline="-25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</a:t>
            </a: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φ </a:t>
            </a:r>
            <a:r>
              <a:rPr lang="ar-DZ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و</a:t>
            </a: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أكبر من </a:t>
            </a:r>
            <a:r>
              <a:rPr lang="ar-DZ" b="1" baseline="-25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</a:t>
            </a: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φ فإن المشروع يحقق خسارة (حيث </a:t>
            </a: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RT </a:t>
            </a: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&lt; </a:t>
            </a:r>
            <a:r>
              <a:rPr lang="fr-FR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CT</a:t>
            </a:r>
            <a:r>
              <a:rPr lang="ar-DZ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).</a:t>
            </a:r>
            <a:endParaRPr lang="fr-F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dirty="0"/>
              <a:t>إ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ذا كان حجم الإنتاج يساوي </a:t>
            </a:r>
            <a:r>
              <a:rPr lang="ar-DZ" b="1" baseline="-25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φ أو يساوي </a:t>
            </a:r>
            <a:r>
              <a:rPr lang="ar-DZ" b="1" baseline="-2500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φ فإن الربح يكون معدوم (لا ربح </a:t>
            </a:r>
            <a:r>
              <a:rPr lang="ar-DZ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و</a:t>
            </a: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لا خسارة)، أي يتساوى الإيراد الكلي مع التكلفة الكلية.</a:t>
            </a:r>
            <a:endParaRPr lang="fr-FR" dirty="0"/>
          </a:p>
          <a:p>
            <a:pPr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إذا كان حجم الإنتاج بين </a:t>
            </a:r>
            <a:r>
              <a:rPr lang="ar-DZ" b="1" cap="all" baseline="-25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φ </a:t>
            </a:r>
            <a:r>
              <a:rPr lang="ar-D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ar-DZ" b="1" cap="all" baseline="-25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φ فإن المشروع يحقق ربحا </a:t>
            </a:r>
            <a:r>
              <a:rPr lang="ar-DZ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يتم تعظيم هذا الربح عند إنتاج *φ (الكمية المثلى)، حيث تحقق المؤسسة ربحا أعظميا مقداره</a:t>
            </a:r>
            <a:endParaRPr lang="fr-F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( </a:t>
            </a:r>
            <a:r>
              <a:rPr lang="fr-F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CT*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- </a:t>
            </a:r>
            <a:r>
              <a:rPr lang="fr-F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π</a:t>
            </a:r>
            <a:r>
              <a:rPr lang="fr-FR" b="1" cap="all" baseline="3000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*</a:t>
            </a:r>
            <a:r>
              <a:rPr lang="fr-F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=RT*</a:t>
            </a:r>
            <a:r>
              <a:rPr lang="ar-DZ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). </a:t>
            </a:r>
            <a:endParaRPr lang="fr-FR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500043"/>
            <a:ext cx="8678768" cy="1357322"/>
          </a:xfrm>
          <a:solidFill>
            <a:srgbClr val="FFC000"/>
          </a:solidFill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rtl="1" eaLnBrk="1" fontAlgn="auto" hangingPunct="1">
              <a:spcAft>
                <a:spcPts val="0"/>
              </a:spcAft>
              <a:defRPr/>
            </a:pPr>
            <a:r>
              <a:rPr lang="ar-AE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ب- </a:t>
            </a:r>
            <a:r>
              <a:rPr lang="ar-DZ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إيجاد توازن المؤسسة باستخدام المدخل الحدي:</a:t>
            </a:r>
            <a:r>
              <a:rPr lang="ar-AE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ar-AE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ar-AE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ب-1:</a:t>
            </a:r>
            <a:r>
              <a:rPr lang="ar-DZ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تحقيق ربح غير عادي</a:t>
            </a:r>
            <a:r>
              <a:rPr lang="fr-FR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)</a:t>
            </a:r>
            <a:r>
              <a:rPr lang="ar-AE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ربح اقتصادي</a:t>
            </a:r>
            <a:r>
              <a:rPr lang="fr-FR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 </a:t>
            </a:r>
            <a:r>
              <a:rPr lang="ar-DZ" sz="32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</a:t>
            </a:r>
            <a:endParaRPr lang="fr-FR" sz="32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928802"/>
            <a:ext cx="8678768" cy="4668550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 fontScale="85000" lnSpcReduction="2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endParaRPr lang="ar-AE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ar-AE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ar-AE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ar-AE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ar-AE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endParaRPr lang="ar-AE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fr-FR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P=MC=MR</a:t>
            </a:r>
          </a:p>
          <a:p>
            <a:pPr rtl="1" eaLnBrk="1" fontAlgn="auto" hangingPunct="1">
              <a:spcAft>
                <a:spcPts val="0"/>
              </a:spcAft>
              <a:defRPr/>
            </a:pPr>
            <a:endParaRPr lang="ar-AE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rtl="1" eaLnBrk="1" fontAlgn="auto" hangingPunct="1">
              <a:spcAft>
                <a:spcPts val="0"/>
              </a:spcAft>
              <a:defRPr/>
            </a:pPr>
            <a:r>
              <a:rPr lang="ar-DZ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المؤسسة في سوق المنافسة التامة في الأجل القصير في المدخل الحدي تحقق ربح غير عادي إذا تحقق ما يلي:</a:t>
            </a:r>
            <a:r>
              <a:rPr lang="fr-FR" dirty="0"/>
              <a:t> </a:t>
            </a:r>
            <a:r>
              <a:rPr lang="fr-FR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P=MC=MR</a:t>
            </a:r>
            <a:endParaRPr lang="fr-FR" dirty="0"/>
          </a:p>
          <a:p>
            <a:pPr rtl="1" eaLnBrk="1" fontAlgn="auto" hangingPunct="1">
              <a:spcAft>
                <a:spcPts val="0"/>
              </a:spcAft>
              <a:defRPr/>
            </a:pP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Image 3" descr="هيكل السوق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8813" y="2000250"/>
            <a:ext cx="5000625" cy="3286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85720" y="785794"/>
            <a:ext cx="8572560" cy="1470025"/>
          </a:xfrm>
          <a:solidFill>
            <a:srgbClr val="FFFF00"/>
          </a:solidFill>
          <a:ln>
            <a:miter lim="800000"/>
            <a:headEnd/>
            <a:tailEnd/>
          </a:ln>
        </p:spPr>
        <p:txBody>
          <a:bodyPr rtlCol="0">
            <a:normAutofit fontScale="90000"/>
          </a:bodyPr>
          <a:lstStyle/>
          <a:p>
            <a:pPr rtl="1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ar-DZ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تحقق المؤسسة التي تعمل في سوق المنافسة في الأجل القصير ربح غير عادي إذا توفر ما يلي: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7158" y="2357430"/>
            <a:ext cx="8501122" cy="3857652"/>
          </a:xfrm>
          <a:blipFill>
            <a:blip r:embed="rId2"/>
            <a:tile tx="0" ty="0" sx="100000" sy="100000" flip="none" algn="tl"/>
          </a:blipFill>
          <a:ln>
            <a:miter lim="800000"/>
            <a:headEnd/>
            <a:tailEnd/>
          </a:ln>
        </p:spPr>
        <p:txBody>
          <a:bodyPr rtlCol="0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endParaRPr lang="ar-AE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fr-FR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. P=MC= MR  -1</a:t>
            </a: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AE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</a:t>
            </a: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AE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</a:t>
            </a:r>
            <a:r>
              <a:rPr lang="fr-FR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. RT&gt;CT  -2</a:t>
            </a:r>
            <a:endParaRPr lang="ar-AE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endParaRPr lang="fr-FR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r" rtl="1" eaLnBrk="1" fontAlgn="auto" hangingPunct="1">
              <a:spcAft>
                <a:spcPts val="0"/>
              </a:spcAft>
              <a:defRPr/>
            </a:pPr>
            <a:r>
              <a:rPr lang="ar-AE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                 </a:t>
            </a:r>
            <a:r>
              <a:rPr lang="fr-FR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P&gt;ACT  -3</a:t>
            </a:r>
            <a:r>
              <a:rPr lang="ar-AE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 </a:t>
            </a:r>
            <a:r>
              <a:rPr lang="fr-FR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fr-FR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1253</Words>
  <Application>Microsoft Office PowerPoint</Application>
  <PresentationFormat>Affichage à l'écran (4:3)</PresentationFormat>
  <Paragraphs>144</Paragraphs>
  <Slides>26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32" baseType="lpstr">
      <vt:lpstr>Arial</vt:lpstr>
      <vt:lpstr>Calibri</vt:lpstr>
      <vt:lpstr>Wingdings</vt:lpstr>
      <vt:lpstr>Times New Roman</vt:lpstr>
      <vt:lpstr>AdvertisingExtraBold</vt:lpstr>
      <vt:lpstr>Thème Office</vt:lpstr>
      <vt:lpstr>Présentation PowerPoint</vt:lpstr>
      <vt:lpstr>   جامعة محمد خيضر- بسكرة- كلية العلوم الاقتصادية و التجارية و علوم التسيير  توازن المؤسسة و أشكال السوق   </vt:lpstr>
      <vt:lpstr>توازن المؤسسة في سوق المنافسة التامة. </vt:lpstr>
      <vt:lpstr>                                       ما ذ ا نقصد بشكل السوق ؟ يقصد بشكل السوق نوع السوق الذي تعمل فيه المؤسسة، و الذي يتحدد وفقا لدرجة المنافسة بين المنتجين أو المؤسسة العاملة تحت ظله، والذي بناء عليه تتحدد دالة المبيعات المتوقعة من قبل المؤسسة و من ثم إيراداتها.  وهناك أربعة أشكال للسوق هي:  سوق المنافسة التامة – سوق الاحتكار التام – سوق المنافسة الاحتكارية – سوق احتكار القلة.  </vt:lpstr>
      <vt:lpstr>1-2- منحنى الطلب الذي تواجهه المؤسسة في سوق المنافسة التامة: </vt:lpstr>
      <vt:lpstr>  1-3-  توازن المنتج في سوق المنافسة التامة في المدى القصير: أ- إيجاد توازن المؤسسة باستخدام المدخل الكلي ( مقارنة الإيراد الكلي مع التكلفة الكلية):       </vt:lpstr>
      <vt:lpstr>شرح الرسم البياني:</vt:lpstr>
      <vt:lpstr>ب- إيجاد توازن المؤسسة باستخدام المدخل الحدي: ب-1: تحقيق ربح غير عادي  )ربح اقتصادي( :</vt:lpstr>
      <vt:lpstr>تحقق المؤسسة التي تعمل في سوق المنافسة في الأجل القصير ربح غير عادي إذا توفر ما يلي:</vt:lpstr>
      <vt:lpstr>ب-2- تحقيق الربح العادي (ربح غير اقتصادي):</vt:lpstr>
      <vt:lpstr>شرط تحقيق ربح عادي في سوق المنافسة التامة في الأجل القصير :</vt:lpstr>
      <vt:lpstr>ب-3- تحقيق خسارة مع الاستمرار : </vt:lpstr>
      <vt:lpstr>في بعض الظروف تواجه المؤسسة التي تعمل في ظل المنافسة التامة احتمال تحقيق خسارة ، ولكن من الممكن ان تستمر المؤسسة في الإنتاج على أمل تحسن ظروف الصناعة في المستقبل. و لا يتحقق ذلك إلا إذا كان :</vt:lpstr>
      <vt:lpstr>شروط الخسارة مع الاستمرار:</vt:lpstr>
      <vt:lpstr>مثال: لنفترض أن التكلفة الثابتة لمؤسسة ما تقدر بـ:1200 و ن، و التكلفة المتوسطة الكلية تساوي 200 و ن، و سعر الوحدة المنتجة تساوي 180 و ن، و التكلفة المتوسطة المتغيرة تقدر بـ: 160 و ن، أما حجم الإنتاج فيقدر بـ: 40 وحدة.هل من مصلحة المؤسسة الاستمرار في الإنتاج أم الانسحاب من السوق؟.</vt:lpstr>
      <vt:lpstr> 2- هل المؤسسة تستمر في الإنتاج أم تنسحب من السوق؟ </vt:lpstr>
      <vt:lpstr> ب-4- تحقيق الخسارة مع التوقف: </vt:lpstr>
      <vt:lpstr> شروط الخسارة مع التوقف: </vt:lpstr>
      <vt:lpstr>ملاحظة:</vt:lpstr>
      <vt:lpstr>التمثيل البياني لهذه الحالة:</vt:lpstr>
      <vt:lpstr>1-4- توازن المؤسسة في سوق المنافسة التامة في الأجل الطويل: </vt:lpstr>
      <vt:lpstr>في الأجل الطويل تصبح تكاليف الإنتاج كلها متغيرة و تختفي التكاليف الثابتة لأن المنتج في المدى الطويل يستطيع تغيير طاقاته الإنتاجية، و إدخال تعديلات عليها.</vt:lpstr>
      <vt:lpstr>5- منحنى عرض المؤسسة التي تعمل في سوق المنافسة التامة: </vt:lpstr>
      <vt:lpstr>شكل منحنى عرض المؤسسة التي تعمل في سوق المنافسة في الأجل الطويل.</vt:lpstr>
      <vt:lpstr>5-2- في الفترة الطويلة:  </vt:lpstr>
      <vt:lpstr>شكل منحنى عرض المؤسسة في سوق المنافسة التامة في الأجل الطويل.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جامعة محمد خيضر- بسكرة- كلية العلوم الاقتصادية و التجارية و علوم التسيير</dc:title>
  <dc:creator>MICRO</dc:creator>
  <cp:lastModifiedBy>Utilisateur Windows</cp:lastModifiedBy>
  <cp:revision>41</cp:revision>
  <dcterms:created xsi:type="dcterms:W3CDTF">2020-04-15T08:55:22Z</dcterms:created>
  <dcterms:modified xsi:type="dcterms:W3CDTF">2020-06-02T17:24:51Z</dcterms:modified>
</cp:coreProperties>
</file>