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png" ContentType="image/pn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jpg" ContentType="image/jpg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13004800" cy="9753600"/>
  <p:notesSz cx="13004800" cy="97536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3004800" cy="9753600"/>
          </a:xfrm>
          <a:custGeom>
            <a:avLst/>
            <a:gdLst/>
            <a:ahLst/>
            <a:cxnLst/>
            <a:rect l="l" t="t" r="r" b="b"/>
            <a:pathLst>
              <a:path w="13004800" h="9753600">
                <a:moveTo>
                  <a:pt x="13004800" y="0"/>
                </a:moveTo>
                <a:lnTo>
                  <a:pt x="0" y="0"/>
                </a:lnTo>
                <a:lnTo>
                  <a:pt x="0" y="9753600"/>
                </a:lnTo>
                <a:lnTo>
                  <a:pt x="13004800" y="9753600"/>
                </a:lnTo>
                <a:lnTo>
                  <a:pt x="130048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08100" y="711200"/>
            <a:ext cx="10388600" cy="1455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04620" y="4381500"/>
            <a:ext cx="10195560" cy="28930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363456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9069" y="3352800"/>
            <a:ext cx="6969125" cy="15392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31445">
              <a:lnSpc>
                <a:spcPts val="7640"/>
              </a:lnSpc>
              <a:spcBef>
                <a:spcPts val="100"/>
              </a:spcBef>
            </a:pPr>
            <a:r>
              <a:rPr dirty="0" sz="6400" spc="-350"/>
              <a:t>COMPREHENSION</a:t>
            </a:r>
            <a:endParaRPr sz="6400"/>
          </a:p>
          <a:p>
            <a:pPr marL="12700">
              <a:lnSpc>
                <a:spcPts val="4280"/>
              </a:lnSpc>
            </a:pPr>
            <a:r>
              <a:rPr dirty="0" sz="3600" spc="-60"/>
              <a:t>of </a:t>
            </a:r>
            <a:r>
              <a:rPr dirty="0" sz="3600" spc="-165"/>
              <a:t>College </a:t>
            </a:r>
            <a:r>
              <a:rPr dirty="0" sz="3600" spc="-235"/>
              <a:t>Level </a:t>
            </a:r>
            <a:r>
              <a:rPr dirty="0" sz="3600" spc="-290"/>
              <a:t>Reading</a:t>
            </a:r>
            <a:r>
              <a:rPr dirty="0" sz="3600" spc="100"/>
              <a:t> </a:t>
            </a:r>
            <a:r>
              <a:rPr dirty="0" sz="3600" spc="-225"/>
              <a:t>Assignments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3759200" y="5575300"/>
            <a:ext cx="5360035" cy="14579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slide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presentation 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based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on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Chapter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5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u="heavy" sz="2400" spc="-114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The </a:t>
            </a:r>
            <a:r>
              <a:rPr dirty="0" u="heavy" sz="2400" spc="-6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Allyn </a:t>
            </a:r>
            <a:r>
              <a:rPr dirty="0" u="heavy" sz="2400" spc="-10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&amp; </a:t>
            </a:r>
            <a:r>
              <a:rPr dirty="0" u="heavy" sz="2400" spc="-17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Bacon </a:t>
            </a:r>
            <a:r>
              <a:rPr dirty="0" u="heavy" sz="2400" spc="-11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Guide </a:t>
            </a:r>
            <a:r>
              <a:rPr dirty="0" u="heavy" sz="2400" spc="6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to </a:t>
            </a:r>
            <a:r>
              <a:rPr dirty="0" u="heavy" sz="2400" spc="-15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Writing, </a:t>
            </a:r>
            <a:r>
              <a:rPr dirty="0" u="heavy" sz="2400" spc="-5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6th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heavy" sz="2400" spc="-15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ed.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(Reading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Rhetorically:The </a:t>
            </a:r>
            <a:r>
              <a:rPr dirty="0" sz="2400" spc="75">
                <a:solidFill>
                  <a:srgbClr val="FFFFFF"/>
                </a:solidFill>
                <a:latin typeface="Arial"/>
                <a:cs typeface="Arial"/>
              </a:rPr>
              <a:t>Writer </a:t>
            </a:r>
            <a:r>
              <a:rPr dirty="0" sz="2400" spc="-295">
                <a:solidFill>
                  <a:srgbClr val="FFFFFF"/>
                </a:solidFill>
                <a:latin typeface="Arial"/>
                <a:cs typeface="Arial"/>
              </a:rPr>
              <a:t>as 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Strong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Reader)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87500" y="304800"/>
            <a:ext cx="9156700" cy="6096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612900" y="6400800"/>
            <a:ext cx="9958705" cy="3235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7500" indent="-304800">
              <a:lnSpc>
                <a:spcPts val="2840"/>
              </a:lnSpc>
              <a:spcBef>
                <a:spcPts val="100"/>
              </a:spcBef>
              <a:buSzPct val="125000"/>
              <a:buFont typeface="Klaudia"/>
              <a:buChar char="‣"/>
              <a:tabLst>
                <a:tab pos="317500" algn="l"/>
              </a:tabLst>
            </a:pP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95">
                <a:solidFill>
                  <a:srgbClr val="FFFFFF"/>
                </a:solidFill>
                <a:latin typeface="Arial"/>
                <a:cs typeface="Arial"/>
              </a:rPr>
              <a:t>name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painting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250" i="1">
                <a:solidFill>
                  <a:srgbClr val="FFFFFF"/>
                </a:solidFill>
                <a:latin typeface="Arial"/>
                <a:cs typeface="Arial"/>
              </a:rPr>
              <a:t>Landscape </a:t>
            </a:r>
            <a:r>
              <a:rPr dirty="0" sz="2400" spc="-140" i="1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165" i="1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240" i="1">
                <a:solidFill>
                  <a:srgbClr val="FFFFFF"/>
                </a:solidFill>
                <a:latin typeface="Arial"/>
                <a:cs typeface="Arial"/>
              </a:rPr>
              <a:t>Fall </a:t>
            </a:r>
            <a:r>
              <a:rPr dirty="0" sz="2400" spc="-145" i="1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130" i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90" i="1">
                <a:solidFill>
                  <a:srgbClr val="FFFFFF"/>
                </a:solidFill>
                <a:latin typeface="Arial"/>
                <a:cs typeface="Arial"/>
              </a:rPr>
              <a:t>Icarus.</a:t>
            </a:r>
            <a:endParaRPr sz="2400">
              <a:latin typeface="Arial"/>
              <a:cs typeface="Arial"/>
            </a:endParaRPr>
          </a:p>
          <a:p>
            <a:pPr marL="317500" indent="-304800">
              <a:lnSpc>
                <a:spcPts val="2800"/>
              </a:lnSpc>
              <a:buSzPct val="125000"/>
              <a:buFont typeface="Klaudia"/>
              <a:buChar char="‣"/>
              <a:tabLst>
                <a:tab pos="317500" algn="l"/>
              </a:tabLst>
            </a:pPr>
            <a:r>
              <a:rPr dirty="0" sz="2400" spc="3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was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painted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1558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Belgian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painter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Pieter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Bruegel.</a:t>
            </a:r>
            <a:endParaRPr sz="2400">
              <a:latin typeface="Arial"/>
              <a:cs typeface="Arial"/>
            </a:endParaRPr>
          </a:p>
          <a:p>
            <a:pPr marL="317500" marR="5080" indent="-304800">
              <a:lnSpc>
                <a:spcPts val="2800"/>
              </a:lnSpc>
              <a:spcBef>
                <a:spcPts val="120"/>
              </a:spcBef>
              <a:buSzPct val="125000"/>
              <a:buFont typeface="Klaudia"/>
              <a:buChar char="‣"/>
              <a:tabLst>
                <a:tab pos="317500" algn="l"/>
              </a:tabLst>
            </a:pP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Icarus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figure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Greek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mythology who,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his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father,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made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wings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out 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wax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escaped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from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prison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had 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been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unjustly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held. 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Though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his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father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warned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him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fly </a:t>
            </a:r>
            <a:r>
              <a:rPr dirty="0" sz="2400" spc="35">
                <a:solidFill>
                  <a:srgbClr val="FFFFFF"/>
                </a:solidFill>
                <a:latin typeface="Arial"/>
                <a:cs typeface="Arial"/>
              </a:rPr>
              <a:t>too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close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85">
                <a:solidFill>
                  <a:srgbClr val="FFFFFF"/>
                </a:solidFill>
                <a:latin typeface="Arial"/>
                <a:cs typeface="Arial"/>
              </a:rPr>
              <a:t>sun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because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his 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wings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would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melt,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Icarus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did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listen.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He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seen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drowning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bottom 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right </a:t>
            </a:r>
            <a:r>
              <a:rPr dirty="0" sz="2400" spc="-30">
                <a:solidFill>
                  <a:srgbClr val="FFFFFF"/>
                </a:solidFill>
                <a:latin typeface="Arial"/>
                <a:cs typeface="Arial"/>
              </a:rPr>
              <a:t>corner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painting. </a:t>
            </a:r>
            <a:r>
              <a:rPr dirty="0" sz="2400" spc="25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dirty="0" sz="2400" spc="-215">
                <a:solidFill>
                  <a:srgbClr val="FFFFFF"/>
                </a:solidFill>
                <a:latin typeface="Arial"/>
                <a:cs typeface="Arial"/>
              </a:rPr>
              <a:t>any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other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figures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painting</a:t>
            </a:r>
            <a:r>
              <a:rPr dirty="0" sz="2400" spc="2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notice?</a:t>
            </a:r>
            <a:endParaRPr sz="2400">
              <a:latin typeface="Arial"/>
              <a:cs typeface="Arial"/>
            </a:endParaRPr>
          </a:p>
          <a:p>
            <a:pPr marL="317500" marR="819150" indent="-304800">
              <a:lnSpc>
                <a:spcPts val="2800"/>
              </a:lnSpc>
              <a:buSzPct val="125000"/>
              <a:buFont typeface="Klaudia"/>
              <a:buChar char="‣"/>
              <a:tabLst>
                <a:tab pos="317500" algn="l"/>
              </a:tabLst>
            </a:pPr>
            <a:r>
              <a:rPr dirty="0" sz="2400" spc="25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see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how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background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information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helps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understand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-2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painting?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14650" y="317500"/>
            <a:ext cx="6906259" cy="66548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200" spc="-140">
                <a:solidFill>
                  <a:srgbClr val="0625CB"/>
                </a:solidFill>
              </a:rPr>
              <a:t>Consider </a:t>
            </a:r>
            <a:r>
              <a:rPr dirty="0" sz="4200" spc="-114">
                <a:solidFill>
                  <a:srgbClr val="0625CB"/>
                </a:solidFill>
              </a:rPr>
              <a:t>the </a:t>
            </a:r>
            <a:r>
              <a:rPr dirty="0" sz="4200" spc="-245">
                <a:solidFill>
                  <a:srgbClr val="0625CB"/>
                </a:solidFill>
              </a:rPr>
              <a:t>painting’s</a:t>
            </a:r>
            <a:r>
              <a:rPr dirty="0" sz="4200" spc="229">
                <a:solidFill>
                  <a:srgbClr val="0625CB"/>
                </a:solidFill>
              </a:rPr>
              <a:t> </a:t>
            </a:r>
            <a:r>
              <a:rPr dirty="0" sz="4200" spc="-80">
                <a:solidFill>
                  <a:srgbClr val="0625CB"/>
                </a:solidFill>
              </a:rPr>
              <a:t>context:</a:t>
            </a:r>
            <a:endParaRPr sz="4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23454" y="1168400"/>
            <a:ext cx="815848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150"/>
              <a:t>Comprehension </a:t>
            </a:r>
            <a:r>
              <a:rPr dirty="0" sz="3600" spc="-165"/>
              <a:t>Obstacle: </a:t>
            </a:r>
            <a:r>
              <a:rPr dirty="0" sz="3600" spc="-140"/>
              <a:t>Unfamiliar</a:t>
            </a:r>
            <a:r>
              <a:rPr dirty="0" sz="3600" spc="-65"/>
              <a:t> </a:t>
            </a:r>
            <a:r>
              <a:rPr dirty="0" sz="3600" spc="-155"/>
              <a:t>Genre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574800" y="2672941"/>
            <a:ext cx="4665345" cy="4317365"/>
          </a:xfrm>
          <a:prstGeom prst="rect">
            <a:avLst/>
          </a:prstGeom>
        </p:spPr>
        <p:txBody>
          <a:bodyPr wrap="square" lIns="0" tIns="107950" rIns="0" bIns="0" rtlCol="0" vert="horz">
            <a:spAutoFit/>
          </a:bodyPr>
          <a:lstStyle/>
          <a:p>
            <a:pPr marL="557530" indent="-494665">
              <a:lnSpc>
                <a:spcPct val="100000"/>
              </a:lnSpc>
              <a:spcBef>
                <a:spcPts val="850"/>
              </a:spcBef>
              <a:buSzPct val="170312"/>
              <a:buChar char="•"/>
              <a:tabLst>
                <a:tab pos="558165" algn="l"/>
              </a:tabLst>
            </a:pPr>
            <a:r>
              <a:rPr dirty="0" sz="3200" spc="-4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3200" spc="-190">
                <a:solidFill>
                  <a:srgbClr val="FFFFFF"/>
                </a:solidFill>
                <a:latin typeface="Arial"/>
                <a:cs typeface="Arial"/>
              </a:rPr>
              <a:t>genre </a:t>
            </a:r>
            <a:r>
              <a:rPr dirty="0" sz="3200" spc="-19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3200" spc="-41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35">
                <a:solidFill>
                  <a:srgbClr val="FFFFFF"/>
                </a:solidFill>
                <a:latin typeface="Arial"/>
                <a:cs typeface="Arial"/>
              </a:rPr>
              <a:t>category</a:t>
            </a:r>
            <a:endParaRPr sz="3200">
              <a:latin typeface="Arial"/>
              <a:cs typeface="Arial"/>
            </a:endParaRPr>
          </a:p>
          <a:p>
            <a:pPr algn="just" marL="557530" marR="694055" indent="-494665">
              <a:lnSpc>
                <a:spcPts val="3600"/>
              </a:lnSpc>
              <a:spcBef>
                <a:spcPts val="3879"/>
              </a:spcBef>
              <a:buSzPct val="170312"/>
              <a:buChar char="•"/>
              <a:tabLst>
                <a:tab pos="558165" algn="l"/>
              </a:tabLst>
            </a:pPr>
            <a:r>
              <a:rPr dirty="0" sz="3200" spc="-220">
                <a:solidFill>
                  <a:srgbClr val="FFFFFF"/>
                </a:solidFill>
                <a:latin typeface="Arial"/>
                <a:cs typeface="Arial"/>
              </a:rPr>
              <a:t>genres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200" spc="-40">
                <a:solidFill>
                  <a:srgbClr val="FFFFFF"/>
                </a:solidFill>
                <a:latin typeface="Arial"/>
                <a:cs typeface="Arial"/>
              </a:rPr>
              <a:t>writing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are 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categories,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styles, </a:t>
            </a:r>
            <a:r>
              <a:rPr dirty="0" sz="3200" spc="90">
                <a:solidFill>
                  <a:srgbClr val="FFFFFF"/>
                </a:solidFill>
                <a:latin typeface="Arial"/>
                <a:cs typeface="Arial"/>
              </a:rPr>
              <a:t>or  </a:t>
            </a:r>
            <a:r>
              <a:rPr dirty="0" sz="3200" spc="-155">
                <a:solidFill>
                  <a:srgbClr val="FFFFFF"/>
                </a:solidFill>
                <a:latin typeface="Arial"/>
                <a:cs typeface="Arial"/>
              </a:rPr>
              <a:t>kinds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200" spc="1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40">
                <a:solidFill>
                  <a:srgbClr val="FFFFFF"/>
                </a:solidFill>
                <a:latin typeface="Arial"/>
                <a:cs typeface="Arial"/>
              </a:rPr>
              <a:t>writing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3300">
              <a:latin typeface="Arial"/>
              <a:cs typeface="Arial"/>
            </a:endParaRPr>
          </a:p>
          <a:p>
            <a:pPr marL="557530" marR="17780" indent="-494665">
              <a:lnSpc>
                <a:spcPts val="3600"/>
              </a:lnSpc>
              <a:buSzPct val="170312"/>
              <a:buChar char="•"/>
              <a:tabLst>
                <a:tab pos="558165" algn="l"/>
              </a:tabLst>
            </a:pP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detective, </a:t>
            </a:r>
            <a:r>
              <a:rPr dirty="0" sz="3200" spc="-245">
                <a:solidFill>
                  <a:srgbClr val="FFFFFF"/>
                </a:solidFill>
                <a:latin typeface="Arial"/>
                <a:cs typeface="Arial"/>
              </a:rPr>
              <a:t>fantasy,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sci-fi,  </a:t>
            </a:r>
            <a:r>
              <a:rPr dirty="0" sz="3200" spc="-25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horror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200" spc="-220">
                <a:solidFill>
                  <a:srgbClr val="FFFFFF"/>
                </a:solidFill>
                <a:latin typeface="Arial"/>
                <a:cs typeface="Arial"/>
              </a:rPr>
              <a:t>genres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3200" spc="-35">
                <a:solidFill>
                  <a:srgbClr val="FFFFFF"/>
                </a:solidFill>
                <a:latin typeface="Arial"/>
                <a:cs typeface="Arial"/>
              </a:rPr>
              <a:t>fiction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35800" y="2768600"/>
            <a:ext cx="4683125" cy="3281679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532130" marR="30480" indent="-494665">
              <a:lnSpc>
                <a:spcPts val="3600"/>
              </a:lnSpc>
              <a:spcBef>
                <a:spcPts val="420"/>
              </a:spcBef>
              <a:buSzPct val="170312"/>
              <a:buChar char="•"/>
              <a:tabLst>
                <a:tab pos="532765" algn="l"/>
              </a:tabLst>
            </a:pPr>
            <a:r>
              <a:rPr dirty="0" sz="3200" spc="-200">
                <a:solidFill>
                  <a:srgbClr val="FFFFFF"/>
                </a:solidFill>
                <a:latin typeface="Arial"/>
                <a:cs typeface="Arial"/>
              </a:rPr>
              <a:t>blues, </a:t>
            </a:r>
            <a:r>
              <a:rPr dirty="0" sz="3200" spc="-80">
                <a:solidFill>
                  <a:srgbClr val="FFFFFF"/>
                </a:solidFill>
                <a:latin typeface="Arial"/>
                <a:cs typeface="Arial"/>
              </a:rPr>
              <a:t>folk, </a:t>
            </a:r>
            <a:r>
              <a:rPr dirty="0" sz="3200" spc="-25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200" spc="-3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85">
                <a:solidFill>
                  <a:srgbClr val="FFFFFF"/>
                </a:solidFill>
                <a:latin typeface="Arial"/>
                <a:cs typeface="Arial"/>
              </a:rPr>
              <a:t>electronic 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200" spc="-220">
                <a:solidFill>
                  <a:srgbClr val="FFFFFF"/>
                </a:solidFill>
                <a:latin typeface="Arial"/>
                <a:cs typeface="Arial"/>
              </a:rPr>
              <a:t>genres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3200" spc="3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200">
                <a:solidFill>
                  <a:srgbClr val="FFFFFF"/>
                </a:solidFill>
                <a:latin typeface="Arial"/>
                <a:cs typeface="Arial"/>
              </a:rPr>
              <a:t>music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3300">
              <a:latin typeface="Arial"/>
              <a:cs typeface="Arial"/>
            </a:endParaRPr>
          </a:p>
          <a:p>
            <a:pPr marL="532130" marR="550545" indent="-494665">
              <a:lnSpc>
                <a:spcPts val="3600"/>
              </a:lnSpc>
              <a:buSzPct val="170312"/>
              <a:buChar char="•"/>
              <a:tabLst>
                <a:tab pos="532765" algn="l"/>
              </a:tabLst>
            </a:pPr>
            <a:r>
              <a:rPr dirty="0" sz="3200" spc="-130">
                <a:solidFill>
                  <a:srgbClr val="FFFFFF"/>
                </a:solidFill>
                <a:latin typeface="Arial"/>
                <a:cs typeface="Arial"/>
              </a:rPr>
              <a:t>action-adventure, 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romantic </a:t>
            </a:r>
            <a:r>
              <a:rPr dirty="0" sz="3200" spc="-210">
                <a:solidFill>
                  <a:srgbClr val="FFFFFF"/>
                </a:solidFill>
                <a:latin typeface="Arial"/>
                <a:cs typeface="Arial"/>
              </a:rPr>
              <a:t>comedy,</a:t>
            </a:r>
            <a:r>
              <a:rPr dirty="0" sz="3200" spc="-2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25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film </a:t>
            </a:r>
            <a:r>
              <a:rPr dirty="0" sz="3200" spc="-5">
                <a:solidFill>
                  <a:srgbClr val="FFFFFF"/>
                </a:solidFill>
                <a:latin typeface="Arial"/>
                <a:cs typeface="Arial"/>
              </a:rPr>
              <a:t>noir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200" spc="-140">
                <a:solidFill>
                  <a:srgbClr val="FFFFFF"/>
                </a:solidFill>
                <a:latin typeface="Arial"/>
                <a:cs typeface="Arial"/>
              </a:rPr>
              <a:t>movie  </a:t>
            </a:r>
            <a:r>
              <a:rPr dirty="0" sz="3200" spc="-220">
                <a:solidFill>
                  <a:srgbClr val="FFFFFF"/>
                </a:solidFill>
                <a:latin typeface="Arial"/>
                <a:cs typeface="Arial"/>
              </a:rPr>
              <a:t>genres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73200" y="518045"/>
            <a:ext cx="256540" cy="80772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100" spc="30"/>
              <a:t>•</a:t>
            </a:r>
            <a:endParaRPr sz="5100"/>
          </a:p>
        </p:txBody>
      </p:sp>
      <p:sp>
        <p:nvSpPr>
          <p:cNvPr id="3" name="object 3"/>
          <p:cNvSpPr txBox="1"/>
          <p:nvPr/>
        </p:nvSpPr>
        <p:spPr>
          <a:xfrm>
            <a:off x="1967820" y="698500"/>
            <a:ext cx="4316730" cy="27051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3500"/>
              </a:lnSpc>
              <a:spcBef>
                <a:spcPts val="300"/>
              </a:spcBef>
            </a:pPr>
            <a:r>
              <a:rPr dirty="0" sz="3000" spc="-13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3000" spc="-90">
                <a:solidFill>
                  <a:srgbClr val="FFFFFF"/>
                </a:solidFill>
                <a:latin typeface="Arial"/>
                <a:cs typeface="Arial"/>
              </a:rPr>
              <a:t>this </a:t>
            </a:r>
            <a:r>
              <a:rPr dirty="0" sz="3000" spc="-245">
                <a:solidFill>
                  <a:srgbClr val="FFFFFF"/>
                </a:solidFill>
                <a:latin typeface="Arial"/>
                <a:cs typeface="Arial"/>
              </a:rPr>
              <a:t>class,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000" spc="-16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000" spc="-254">
                <a:solidFill>
                  <a:srgbClr val="FFFFFF"/>
                </a:solidFill>
                <a:latin typeface="Arial"/>
                <a:cs typeface="Arial"/>
              </a:rPr>
              <a:t>asked  </a:t>
            </a:r>
            <a:r>
              <a:rPr dirty="0" sz="3000" spc="7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000" spc="-125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3000" spc="-155">
                <a:solidFill>
                  <a:srgbClr val="FFFFFF"/>
                </a:solidFill>
                <a:latin typeface="Arial"/>
                <a:cs typeface="Arial"/>
              </a:rPr>
              <a:t>personal </a:t>
            </a:r>
            <a:r>
              <a:rPr dirty="0" sz="3000" spc="-315">
                <a:solidFill>
                  <a:srgbClr val="FFFFFF"/>
                </a:solidFill>
                <a:latin typeface="Arial"/>
                <a:cs typeface="Arial"/>
              </a:rPr>
              <a:t>essays, 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analytical </a:t>
            </a:r>
            <a:r>
              <a:rPr dirty="0" sz="3000" spc="-310">
                <a:solidFill>
                  <a:srgbClr val="FFFFFF"/>
                </a:solidFill>
                <a:latin typeface="Arial"/>
                <a:cs typeface="Arial"/>
              </a:rPr>
              <a:t>essays, </a:t>
            </a:r>
            <a:r>
              <a:rPr dirty="0" sz="3000" spc="-235">
                <a:solidFill>
                  <a:srgbClr val="FFFFFF"/>
                </a:solidFill>
                <a:latin typeface="Arial"/>
                <a:cs typeface="Arial"/>
              </a:rPr>
              <a:t>speeches,  </a:t>
            </a:r>
            <a:r>
              <a:rPr dirty="0" sz="3000" spc="-190">
                <a:solidFill>
                  <a:srgbClr val="FFFFFF"/>
                </a:solidFill>
                <a:latin typeface="Arial"/>
                <a:cs typeface="Arial"/>
              </a:rPr>
              <a:t>poems, </a:t>
            </a:r>
            <a:r>
              <a:rPr dirty="0" sz="3000" spc="-95">
                <a:solidFill>
                  <a:srgbClr val="FFFFFF"/>
                </a:solidFill>
                <a:latin typeface="Arial"/>
                <a:cs typeface="Arial"/>
              </a:rPr>
              <a:t>informative </a:t>
            </a:r>
            <a:r>
              <a:rPr dirty="0" sz="3000" spc="-155">
                <a:solidFill>
                  <a:srgbClr val="FFFFFF"/>
                </a:solidFill>
                <a:latin typeface="Arial"/>
                <a:cs typeface="Arial"/>
              </a:rPr>
              <a:t>podcast  </a:t>
            </a:r>
            <a:r>
              <a:rPr dirty="0" sz="3000" spc="-90">
                <a:solidFill>
                  <a:srgbClr val="FFFFFF"/>
                </a:solidFill>
                <a:latin typeface="Arial"/>
                <a:cs typeface="Arial"/>
              </a:rPr>
              <a:t>transcripts, </a:t>
            </a:r>
            <a:r>
              <a:rPr dirty="0" sz="3000" spc="-235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000" spc="-20">
                <a:solidFill>
                  <a:srgbClr val="FFFFFF"/>
                </a:solidFill>
                <a:latin typeface="Arial"/>
                <a:cs typeface="Arial"/>
              </a:rPr>
              <a:t>textbook  </a:t>
            </a:r>
            <a:r>
              <a:rPr dirty="0" sz="3000" spc="-150">
                <a:solidFill>
                  <a:srgbClr val="FFFFFF"/>
                </a:solidFill>
                <a:latin typeface="Arial"/>
                <a:cs typeface="Arial"/>
              </a:rPr>
              <a:t>chapters</a:t>
            </a:r>
            <a:endParaRPr sz="3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73200" y="3667645"/>
            <a:ext cx="256540" cy="8077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100" spc="3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51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67820" y="3848100"/>
            <a:ext cx="4309745" cy="31496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3500"/>
              </a:lnSpc>
              <a:spcBef>
                <a:spcPts val="300"/>
              </a:spcBef>
            </a:pPr>
            <a:r>
              <a:rPr dirty="0" sz="3000" spc="-135">
                <a:solidFill>
                  <a:srgbClr val="FFFFFF"/>
                </a:solidFill>
                <a:latin typeface="Arial"/>
                <a:cs typeface="Arial"/>
              </a:rPr>
              <a:t>Whereas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000" spc="-120">
                <a:solidFill>
                  <a:srgbClr val="FFFFFF"/>
                </a:solidFill>
                <a:latin typeface="Arial"/>
                <a:cs typeface="Arial"/>
              </a:rPr>
              <a:t>might </a:t>
            </a:r>
            <a:r>
              <a:rPr dirty="0" sz="3000" spc="-275">
                <a:solidFill>
                  <a:srgbClr val="FFFFFF"/>
                </a:solidFill>
                <a:latin typeface="Arial"/>
                <a:cs typeface="Arial"/>
              </a:rPr>
              <a:t>scan </a:t>
            </a:r>
            <a:r>
              <a:rPr dirty="0" sz="3000" spc="-390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3000" spc="-170">
                <a:solidFill>
                  <a:srgbClr val="FFFFFF"/>
                </a:solidFill>
                <a:latin typeface="Arial"/>
                <a:cs typeface="Arial"/>
              </a:rPr>
              <a:t>grammar </a:t>
            </a:r>
            <a:r>
              <a:rPr dirty="0" sz="3000" spc="-155">
                <a:solidFill>
                  <a:srgbClr val="FFFFFF"/>
                </a:solidFill>
                <a:latin typeface="Arial"/>
                <a:cs typeface="Arial"/>
              </a:rPr>
              <a:t>podcast </a:t>
            </a:r>
            <a:r>
              <a:rPr dirty="0" sz="3000" spc="-60">
                <a:solidFill>
                  <a:srgbClr val="FFFFFF"/>
                </a:solidFill>
                <a:latin typeface="Arial"/>
                <a:cs typeface="Arial"/>
              </a:rPr>
              <a:t>transcript  </a:t>
            </a:r>
            <a:r>
              <a:rPr dirty="0" sz="3000" spc="85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3000" spc="-20">
                <a:solidFill>
                  <a:srgbClr val="FFFFFF"/>
                </a:solidFill>
                <a:latin typeface="Arial"/>
                <a:cs typeface="Arial"/>
              </a:rPr>
              <a:t>textbook </a:t>
            </a:r>
            <a:r>
              <a:rPr dirty="0" sz="3000" spc="-120">
                <a:solidFill>
                  <a:srgbClr val="FFFFFF"/>
                </a:solidFill>
                <a:latin typeface="Arial"/>
                <a:cs typeface="Arial"/>
              </a:rPr>
              <a:t>chapter  </a:t>
            </a:r>
            <a:r>
              <a:rPr dirty="0" sz="3000" spc="-200">
                <a:solidFill>
                  <a:srgbClr val="FFFFFF"/>
                </a:solidFill>
                <a:latin typeface="Arial"/>
                <a:cs typeface="Arial"/>
              </a:rPr>
              <a:t>searching </a:t>
            </a:r>
            <a:r>
              <a:rPr dirty="0" sz="3000" spc="-120">
                <a:solidFill>
                  <a:srgbClr val="FFFFFF"/>
                </a:solidFill>
                <a:latin typeface="Arial"/>
                <a:cs typeface="Arial"/>
              </a:rPr>
              <a:t>quickly </a:t>
            </a:r>
            <a:r>
              <a:rPr dirty="0" sz="3000" spc="20">
                <a:solidFill>
                  <a:srgbClr val="FFFFFF"/>
                </a:solidFill>
                <a:latin typeface="Arial"/>
                <a:cs typeface="Arial"/>
              </a:rPr>
              <a:t>for  </a:t>
            </a:r>
            <a:r>
              <a:rPr dirty="0" sz="3000" spc="-175">
                <a:solidFill>
                  <a:srgbClr val="FFFFFF"/>
                </a:solidFill>
                <a:latin typeface="Arial"/>
                <a:cs typeface="Arial"/>
              </a:rPr>
              <a:t>essential </a:t>
            </a:r>
            <a:r>
              <a:rPr dirty="0" sz="3000" spc="-75">
                <a:solidFill>
                  <a:srgbClr val="FFFFFF"/>
                </a:solidFill>
                <a:latin typeface="Arial"/>
                <a:cs typeface="Arial"/>
              </a:rPr>
              <a:t>information,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 should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read </a:t>
            </a:r>
            <a:r>
              <a:rPr dirty="0" sz="3000" spc="-245">
                <a:solidFill>
                  <a:srgbClr val="FFFFFF"/>
                </a:solidFill>
                <a:latin typeface="Arial"/>
                <a:cs typeface="Arial"/>
              </a:rPr>
              <a:t>each </a:t>
            </a:r>
            <a:r>
              <a:rPr dirty="0" sz="3000" spc="-110">
                <a:solidFill>
                  <a:srgbClr val="FFFFFF"/>
                </a:solidFill>
                <a:latin typeface="Arial"/>
                <a:cs typeface="Arial"/>
              </a:rPr>
              <a:t>line </a:t>
            </a:r>
            <a:r>
              <a:rPr dirty="0" sz="3000" spc="-5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000" spc="-390">
                <a:solidFill>
                  <a:srgbClr val="FFFFFF"/>
                </a:solidFill>
                <a:latin typeface="Arial"/>
                <a:cs typeface="Arial"/>
              </a:rPr>
              <a:t>a  </a:t>
            </a:r>
            <a:r>
              <a:rPr dirty="0" sz="3000" spc="-150">
                <a:solidFill>
                  <a:srgbClr val="FFFFFF"/>
                </a:solidFill>
                <a:latin typeface="Arial"/>
                <a:cs typeface="Arial"/>
              </a:rPr>
              <a:t>poem </a:t>
            </a:r>
            <a:r>
              <a:rPr dirty="0" sz="3000" spc="-110">
                <a:solidFill>
                  <a:srgbClr val="FFFFFF"/>
                </a:solidFill>
                <a:latin typeface="Arial"/>
                <a:cs typeface="Arial"/>
              </a:rPr>
              <a:t>slowly </a:t>
            </a:r>
            <a:r>
              <a:rPr dirty="0" sz="3000" spc="-235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3000" spc="2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carefully.</a:t>
            </a:r>
            <a:endParaRPr sz="3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213600" y="518045"/>
            <a:ext cx="256540" cy="8077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100" spc="3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5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08213" y="698500"/>
            <a:ext cx="4291330" cy="53721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3500"/>
              </a:lnSpc>
              <a:spcBef>
                <a:spcPts val="300"/>
              </a:spcBef>
            </a:pPr>
            <a:r>
              <a:rPr dirty="0" sz="3000" spc="-135">
                <a:solidFill>
                  <a:srgbClr val="FFFFFF"/>
                </a:solidFill>
                <a:latin typeface="Arial"/>
                <a:cs typeface="Arial"/>
              </a:rPr>
              <a:t>Whereas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000" spc="-60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3000" spc="-285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3000" spc="-120">
                <a:solidFill>
                  <a:srgbClr val="FFFFFF"/>
                </a:solidFill>
                <a:latin typeface="Arial"/>
                <a:cs typeface="Arial"/>
              </a:rPr>
              <a:t>question </a:t>
            </a:r>
            <a:r>
              <a:rPr dirty="0" sz="3000" spc="-110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dirty="0" sz="3000" spc="-39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3000" spc="-85">
                <a:solidFill>
                  <a:srgbClr val="FFFFFF"/>
                </a:solidFill>
                <a:latin typeface="Arial"/>
                <a:cs typeface="Arial"/>
              </a:rPr>
              <a:t>thought  </a:t>
            </a:r>
            <a:r>
              <a:rPr dirty="0" sz="3000" spc="-220">
                <a:solidFill>
                  <a:srgbClr val="FFFFFF"/>
                </a:solidFill>
                <a:latin typeface="Arial"/>
                <a:cs typeface="Arial"/>
              </a:rPr>
              <a:t>begins </a:t>
            </a:r>
            <a:r>
              <a:rPr dirty="0" sz="3000" spc="-235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000" spc="-225">
                <a:solidFill>
                  <a:srgbClr val="FFFFFF"/>
                </a:solidFill>
                <a:latin typeface="Arial"/>
                <a:cs typeface="Arial"/>
              </a:rPr>
              <a:t>ends </a:t>
            </a:r>
            <a:r>
              <a:rPr dirty="0" sz="3000" spc="-150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read </a:t>
            </a:r>
            <a:r>
              <a:rPr dirty="0" sz="3000" spc="-280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analytical </a:t>
            </a:r>
            <a:r>
              <a:rPr dirty="0" sz="3000" spc="-325">
                <a:solidFill>
                  <a:srgbClr val="FFFFFF"/>
                </a:solidFill>
                <a:latin typeface="Arial"/>
                <a:cs typeface="Arial"/>
              </a:rPr>
              <a:t>essay </a:t>
            </a:r>
            <a:r>
              <a:rPr dirty="0" sz="3000" spc="-70">
                <a:solidFill>
                  <a:srgbClr val="FFFFFF"/>
                </a:solidFill>
                <a:latin typeface="Arial"/>
                <a:cs typeface="Arial"/>
              </a:rPr>
              <a:t>full  </a:t>
            </a:r>
            <a:r>
              <a:rPr dirty="0" sz="3000" spc="-5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000" spc="-125">
                <a:solidFill>
                  <a:srgbClr val="FFFFFF"/>
                </a:solidFill>
                <a:latin typeface="Arial"/>
                <a:cs typeface="Arial"/>
              </a:rPr>
              <a:t>clearly </a:t>
            </a:r>
            <a:r>
              <a:rPr dirty="0" sz="3000" spc="-175">
                <a:solidFill>
                  <a:srgbClr val="FFFFFF"/>
                </a:solidFill>
                <a:latin typeface="Arial"/>
                <a:cs typeface="Arial"/>
              </a:rPr>
              <a:t>separate  </a:t>
            </a:r>
            <a:r>
              <a:rPr dirty="0" sz="3000" spc="-195">
                <a:solidFill>
                  <a:srgbClr val="FFFFFF"/>
                </a:solidFill>
                <a:latin typeface="Arial"/>
                <a:cs typeface="Arial"/>
              </a:rPr>
              <a:t>sentences,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000" spc="-285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3000" spc="-75">
                <a:solidFill>
                  <a:srgbClr val="FFFFFF"/>
                </a:solidFill>
                <a:latin typeface="Arial"/>
                <a:cs typeface="Arial"/>
              </a:rPr>
              <a:t>know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read </a:t>
            </a:r>
            <a:r>
              <a:rPr dirty="0" sz="3000" spc="-390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3000" spc="-150">
                <a:solidFill>
                  <a:srgbClr val="FFFFFF"/>
                </a:solidFill>
                <a:latin typeface="Arial"/>
                <a:cs typeface="Arial"/>
              </a:rPr>
              <a:t>poem </a:t>
            </a:r>
            <a:r>
              <a:rPr dirty="0" sz="3000" spc="-15">
                <a:solidFill>
                  <a:srgbClr val="FFFFFF"/>
                </a:solidFill>
                <a:latin typeface="Arial"/>
                <a:cs typeface="Arial"/>
              </a:rPr>
              <a:t>with  </a:t>
            </a:r>
            <a:r>
              <a:rPr dirty="0" sz="3000" spc="-8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000" spc="-210">
                <a:solidFill>
                  <a:srgbClr val="FFFFFF"/>
                </a:solidFill>
                <a:latin typeface="Arial"/>
                <a:cs typeface="Arial"/>
              </a:rPr>
              <a:t>goal </a:t>
            </a:r>
            <a:r>
              <a:rPr dirty="0" sz="3000" spc="-5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000" spc="-120">
                <a:solidFill>
                  <a:srgbClr val="FFFFFF"/>
                </a:solidFill>
                <a:latin typeface="Arial"/>
                <a:cs typeface="Arial"/>
              </a:rPr>
              <a:t>identifying </a:t>
            </a:r>
            <a:r>
              <a:rPr dirty="0" sz="3000" spc="-245">
                <a:solidFill>
                  <a:srgbClr val="FFFFFF"/>
                </a:solidFill>
                <a:latin typeface="Arial"/>
                <a:cs typeface="Arial"/>
              </a:rPr>
              <a:t>each  </a:t>
            </a:r>
            <a:r>
              <a:rPr dirty="0" sz="3000" spc="-130">
                <a:solidFill>
                  <a:srgbClr val="FFFFFF"/>
                </a:solidFill>
                <a:latin typeface="Arial"/>
                <a:cs typeface="Arial"/>
              </a:rPr>
              <a:t>individual </a:t>
            </a:r>
            <a:r>
              <a:rPr dirty="0" sz="3000" spc="-85">
                <a:solidFill>
                  <a:srgbClr val="FFFFFF"/>
                </a:solidFill>
                <a:latin typeface="Arial"/>
                <a:cs typeface="Arial"/>
              </a:rPr>
              <a:t>thought </a:t>
            </a:r>
            <a:r>
              <a:rPr dirty="0" sz="3000" spc="-190">
                <a:solidFill>
                  <a:srgbClr val="FFFFFF"/>
                </a:solidFill>
                <a:latin typeface="Arial"/>
                <a:cs typeface="Arial"/>
              </a:rPr>
              <a:t>since </a:t>
            </a:r>
            <a:r>
              <a:rPr dirty="0" sz="3000" spc="-90">
                <a:solidFill>
                  <a:srgbClr val="FFFFFF"/>
                </a:solidFill>
                <a:latin typeface="Arial"/>
                <a:cs typeface="Arial"/>
              </a:rPr>
              <a:t>this  </a:t>
            </a:r>
            <a:r>
              <a:rPr dirty="0" sz="3000" spc="-180">
                <a:solidFill>
                  <a:srgbClr val="FFFFFF"/>
                </a:solidFill>
                <a:latin typeface="Arial"/>
                <a:cs typeface="Arial"/>
              </a:rPr>
              <a:t>genre </a:t>
            </a:r>
            <a:r>
              <a:rPr dirty="0" sz="3000" spc="-5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000" spc="-40">
                <a:solidFill>
                  <a:srgbClr val="FFFFFF"/>
                </a:solidFill>
                <a:latin typeface="Arial"/>
                <a:cs typeface="Arial"/>
              </a:rPr>
              <a:t>writing </a:t>
            </a:r>
            <a:r>
              <a:rPr dirty="0" sz="3000" spc="-18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3000" spc="5">
                <a:solidFill>
                  <a:srgbClr val="FFFFFF"/>
                </a:solidFill>
                <a:latin typeface="Arial"/>
                <a:cs typeface="Arial"/>
              </a:rPr>
              <a:t>written  </a:t>
            </a:r>
            <a:r>
              <a:rPr dirty="0" sz="3000" spc="-9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3000" spc="-160">
                <a:solidFill>
                  <a:srgbClr val="FFFFFF"/>
                </a:solidFill>
                <a:latin typeface="Arial"/>
                <a:cs typeface="Arial"/>
              </a:rPr>
              <a:t>lines </a:t>
            </a:r>
            <a:r>
              <a:rPr dirty="0" sz="3000" spc="-45">
                <a:solidFill>
                  <a:srgbClr val="FFFFFF"/>
                </a:solidFill>
                <a:latin typeface="Arial"/>
                <a:cs typeface="Arial"/>
              </a:rPr>
              <a:t>rather </a:t>
            </a:r>
            <a:r>
              <a:rPr dirty="0" sz="3000" spc="-140">
                <a:solidFill>
                  <a:srgbClr val="FFFFFF"/>
                </a:solidFill>
                <a:latin typeface="Arial"/>
                <a:cs typeface="Arial"/>
              </a:rPr>
              <a:t>than  </a:t>
            </a:r>
            <a:r>
              <a:rPr dirty="0" sz="3000" spc="-195">
                <a:solidFill>
                  <a:srgbClr val="FFFFFF"/>
                </a:solidFill>
                <a:latin typeface="Arial"/>
                <a:cs typeface="Arial"/>
              </a:rPr>
              <a:t>sentences.</a:t>
            </a:r>
            <a:endParaRPr sz="3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13600" y="6334645"/>
            <a:ext cx="256540" cy="8077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5100" spc="3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5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708213" y="6515100"/>
            <a:ext cx="4176395" cy="181610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 marR="5080">
              <a:lnSpc>
                <a:spcPts val="3500"/>
              </a:lnSpc>
              <a:spcBef>
                <a:spcPts val="300"/>
              </a:spcBef>
            </a:pPr>
            <a:r>
              <a:rPr dirty="0" sz="3000" spc="-295">
                <a:solidFill>
                  <a:srgbClr val="FFFFFF"/>
                </a:solidFill>
                <a:latin typeface="Arial"/>
                <a:cs typeface="Arial"/>
              </a:rPr>
              <a:t>Take </a:t>
            </a:r>
            <a:r>
              <a:rPr dirty="0" sz="3000" spc="-8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000" spc="-70">
                <a:solidFill>
                  <a:srgbClr val="FFFFFF"/>
                </a:solidFill>
                <a:latin typeface="Arial"/>
                <a:cs typeface="Arial"/>
              </a:rPr>
              <a:t>time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000" spc="-110">
                <a:solidFill>
                  <a:srgbClr val="FFFFFF"/>
                </a:solidFill>
                <a:latin typeface="Arial"/>
                <a:cs typeface="Arial"/>
              </a:rPr>
              <a:t>figure </a:t>
            </a:r>
            <a:r>
              <a:rPr dirty="0" sz="3000" spc="-10">
                <a:solidFill>
                  <a:srgbClr val="FFFFFF"/>
                </a:solidFill>
                <a:latin typeface="Arial"/>
                <a:cs typeface="Arial"/>
              </a:rPr>
              <a:t>out  </a:t>
            </a:r>
            <a:r>
              <a:rPr dirty="0" sz="3000" spc="-105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3000" spc="-95">
                <a:solidFill>
                  <a:srgbClr val="FFFFFF"/>
                </a:solidFill>
                <a:latin typeface="Arial"/>
                <a:cs typeface="Arial"/>
              </a:rPr>
              <a:t>kind </a:t>
            </a:r>
            <a:r>
              <a:rPr dirty="0" sz="3000" spc="-5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000" spc="20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000" spc="-165">
                <a:solidFill>
                  <a:srgbClr val="FFFFFF"/>
                </a:solidFill>
                <a:latin typeface="Arial"/>
                <a:cs typeface="Arial"/>
              </a:rPr>
              <a:t>are  </a:t>
            </a:r>
            <a:r>
              <a:rPr dirty="0" sz="3000" spc="-195">
                <a:solidFill>
                  <a:srgbClr val="FFFFFF"/>
                </a:solidFill>
                <a:latin typeface="Arial"/>
                <a:cs typeface="Arial"/>
              </a:rPr>
              <a:t>being </a:t>
            </a:r>
            <a:r>
              <a:rPr dirty="0" sz="3000" spc="-254">
                <a:solidFill>
                  <a:srgbClr val="FFFFFF"/>
                </a:solidFill>
                <a:latin typeface="Arial"/>
                <a:cs typeface="Arial"/>
              </a:rPr>
              <a:t>asked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000" spc="-165">
                <a:solidFill>
                  <a:srgbClr val="FFFFFF"/>
                </a:solidFill>
                <a:latin typeface="Arial"/>
                <a:cs typeface="Arial"/>
              </a:rPr>
              <a:t>read. </a:t>
            </a:r>
            <a:r>
              <a:rPr dirty="0" sz="3000" spc="4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3000" spc="-15">
                <a:solidFill>
                  <a:srgbClr val="FFFFFF"/>
                </a:solidFill>
                <a:latin typeface="Arial"/>
                <a:cs typeface="Arial"/>
              </a:rPr>
              <a:t>will  </a:t>
            </a:r>
            <a:r>
              <a:rPr dirty="0" sz="3000" spc="-145">
                <a:solidFill>
                  <a:srgbClr val="FFFFFF"/>
                </a:solidFill>
                <a:latin typeface="Arial"/>
                <a:cs typeface="Arial"/>
              </a:rPr>
              <a:t>help you </a:t>
            </a:r>
            <a:r>
              <a:rPr dirty="0" sz="30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000" spc="-140">
                <a:solidFill>
                  <a:srgbClr val="FFFFFF"/>
                </a:solidFill>
                <a:latin typeface="Arial"/>
                <a:cs typeface="Arial"/>
              </a:rPr>
              <a:t>understand</a:t>
            </a:r>
            <a:r>
              <a:rPr dirty="0" sz="3000" spc="1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000" spc="-15">
                <a:solidFill>
                  <a:srgbClr val="FFFFFF"/>
                </a:solidFill>
                <a:latin typeface="Arial"/>
                <a:cs typeface="Arial"/>
              </a:rPr>
              <a:t>it.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2275205" marR="5080" indent="-1261745">
              <a:lnSpc>
                <a:spcPts val="5500"/>
              </a:lnSpc>
              <a:spcBef>
                <a:spcPts val="500"/>
              </a:spcBef>
            </a:pPr>
            <a:r>
              <a:rPr dirty="0" spc="-200"/>
              <a:t>Comprehension </a:t>
            </a:r>
            <a:r>
              <a:rPr dirty="0" spc="-220"/>
              <a:t>Obstacle: </a:t>
            </a:r>
            <a:r>
              <a:rPr dirty="0" spc="-340"/>
              <a:t>Lack </a:t>
            </a:r>
            <a:r>
              <a:rPr dirty="0" spc="-80"/>
              <a:t>of  </a:t>
            </a:r>
            <a:r>
              <a:rPr dirty="0" spc="-275"/>
              <a:t>Background</a:t>
            </a:r>
            <a:r>
              <a:rPr dirty="0" spc="-10"/>
              <a:t> </a:t>
            </a:r>
            <a:r>
              <a:rPr dirty="0" spc="-229"/>
              <a:t>Knowledge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2768600"/>
            <a:ext cx="9931400" cy="556768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algn="just" marL="532130" marR="50165" indent="-494665">
              <a:lnSpc>
                <a:spcPts val="3600"/>
              </a:lnSpc>
              <a:spcBef>
                <a:spcPts val="420"/>
              </a:spcBef>
              <a:buSzPct val="170312"/>
              <a:buChar char="•"/>
              <a:tabLst>
                <a:tab pos="532765" algn="l"/>
              </a:tabLst>
            </a:pPr>
            <a:r>
              <a:rPr dirty="0" sz="3200" spc="-225">
                <a:solidFill>
                  <a:srgbClr val="FFFFFF"/>
                </a:solidFill>
                <a:latin typeface="Arial"/>
                <a:cs typeface="Arial"/>
              </a:rPr>
              <a:t>Realize </a:t>
            </a:r>
            <a:r>
              <a:rPr dirty="0" sz="3200" spc="-65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authors </a:t>
            </a:r>
            <a:r>
              <a:rPr dirty="0" sz="3200" spc="-260">
                <a:solidFill>
                  <a:srgbClr val="FFFFFF"/>
                </a:solidFill>
                <a:latin typeface="Arial"/>
                <a:cs typeface="Arial"/>
              </a:rPr>
              <a:t>make </a:t>
            </a:r>
            <a:r>
              <a:rPr dirty="0" sz="3200" spc="-195">
                <a:solidFill>
                  <a:srgbClr val="FFFFFF"/>
                </a:solidFill>
                <a:latin typeface="Arial"/>
                <a:cs typeface="Arial"/>
              </a:rPr>
              <a:t>assumptions </a:t>
            </a:r>
            <a:r>
              <a:rPr dirty="0" sz="3200" spc="-125">
                <a:solidFill>
                  <a:srgbClr val="FFFFFF"/>
                </a:solidFill>
                <a:latin typeface="Arial"/>
                <a:cs typeface="Arial"/>
              </a:rPr>
              <a:t>about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3200" spc="-20">
                <a:solidFill>
                  <a:srgbClr val="FFFFFF"/>
                </a:solidFill>
                <a:latin typeface="Arial"/>
                <a:cs typeface="Arial"/>
              </a:rPr>
              <a:t>their 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readers </a:t>
            </a:r>
            <a:r>
              <a:rPr dirty="0" sz="3200" spc="-80">
                <a:solidFill>
                  <a:srgbClr val="FFFFFF"/>
                </a:solidFill>
                <a:latin typeface="Arial"/>
                <a:cs typeface="Arial"/>
              </a:rPr>
              <a:t>know </a:t>
            </a:r>
            <a:r>
              <a:rPr dirty="0" sz="3200" spc="-125">
                <a:solidFill>
                  <a:srgbClr val="FFFFFF"/>
                </a:solidFill>
                <a:latin typeface="Arial"/>
                <a:cs typeface="Arial"/>
              </a:rPr>
              <a:t>about </a:t>
            </a:r>
            <a:r>
              <a:rPr dirty="0" sz="3200" spc="-25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200" spc="-60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3200" spc="-210">
                <a:solidFill>
                  <a:srgbClr val="FFFFFF"/>
                </a:solidFill>
                <a:latin typeface="Arial"/>
                <a:cs typeface="Arial"/>
              </a:rPr>
              <a:t>need </a:t>
            </a:r>
            <a:r>
              <a:rPr dirty="0" sz="32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200" spc="-305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explained </a:t>
            </a:r>
            <a:r>
              <a:rPr dirty="0" sz="3200" spc="75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3200" spc="-130">
                <a:solidFill>
                  <a:srgbClr val="FFFFFF"/>
                </a:solidFill>
                <a:latin typeface="Arial"/>
                <a:cs typeface="Arial"/>
              </a:rPr>
              <a:t>them.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FFFF"/>
              </a:buClr>
              <a:buFont typeface="Arial"/>
              <a:buChar char="•"/>
            </a:pPr>
            <a:endParaRPr sz="3300">
              <a:latin typeface="Arial"/>
              <a:cs typeface="Arial"/>
            </a:endParaRPr>
          </a:p>
          <a:p>
            <a:pPr marL="532130" marR="17780" indent="-494665">
              <a:lnSpc>
                <a:spcPts val="3600"/>
              </a:lnSpc>
              <a:buSzPct val="170312"/>
              <a:buChar char="•"/>
              <a:tabLst>
                <a:tab pos="532765" algn="l"/>
              </a:tabLst>
            </a:pPr>
            <a:r>
              <a:rPr dirty="0" sz="3200" spc="-110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3200" spc="-25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where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200" spc="20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3200" spc="-270">
                <a:solidFill>
                  <a:srgbClr val="FFFFFF"/>
                </a:solidFill>
                <a:latin typeface="Arial"/>
                <a:cs typeface="Arial"/>
              </a:rPr>
              <a:t>was </a:t>
            </a:r>
            <a:r>
              <a:rPr dirty="0" sz="3200" spc="-20">
                <a:solidFill>
                  <a:srgbClr val="FFFFFF"/>
                </a:solidFill>
                <a:latin typeface="Arial"/>
                <a:cs typeface="Arial"/>
              </a:rPr>
              <a:t>written.When  </a:t>
            </a:r>
            <a:r>
              <a:rPr dirty="0" sz="3200" spc="-15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200" spc="-175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200" spc="-185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3200" spc="-4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3200" spc="20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3200" spc="10">
                <a:solidFill>
                  <a:srgbClr val="FFFFFF"/>
                </a:solidFill>
                <a:latin typeface="Arial"/>
                <a:cs typeface="Arial"/>
              </a:rPr>
              <a:t>written </a:t>
            </a:r>
            <a:r>
              <a:rPr dirty="0" sz="3200" spc="-10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3200" spc="-185">
                <a:solidFill>
                  <a:srgbClr val="FFFFFF"/>
                </a:solidFill>
                <a:latin typeface="Arial"/>
                <a:cs typeface="Arial"/>
              </a:rPr>
              <a:t>1895, </a:t>
            </a:r>
            <a:r>
              <a:rPr dirty="0" sz="3200" spc="8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3200" spc="-19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likely </a:t>
            </a:r>
            <a:r>
              <a:rPr dirty="0" sz="3200" spc="-70">
                <a:solidFill>
                  <a:srgbClr val="FFFFFF"/>
                </a:solidFill>
                <a:latin typeface="Arial"/>
                <a:cs typeface="Arial"/>
              </a:rPr>
              <a:t>that 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200" spc="-70">
                <a:solidFill>
                  <a:srgbClr val="FFFFFF"/>
                </a:solidFill>
                <a:latin typeface="Arial"/>
                <a:cs typeface="Arial"/>
              </a:rPr>
              <a:t>author </a:t>
            </a:r>
            <a:r>
              <a:rPr dirty="0" sz="3200" spc="-75">
                <a:solidFill>
                  <a:srgbClr val="FFFFFF"/>
                </a:solidFill>
                <a:latin typeface="Arial"/>
                <a:cs typeface="Arial"/>
              </a:rPr>
              <a:t>who </a:t>
            </a:r>
            <a:r>
              <a:rPr dirty="0" sz="3200">
                <a:solidFill>
                  <a:srgbClr val="FFFFFF"/>
                </a:solidFill>
                <a:latin typeface="Arial"/>
                <a:cs typeface="Arial"/>
              </a:rPr>
              <a:t>wrote </a:t>
            </a:r>
            <a:r>
              <a:rPr dirty="0" sz="3200" spc="8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3200" spc="-10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3200" spc="-180">
                <a:solidFill>
                  <a:srgbClr val="FFFFFF"/>
                </a:solidFill>
                <a:latin typeface="Arial"/>
                <a:cs typeface="Arial"/>
              </a:rPr>
              <a:t>1895 </a:t>
            </a:r>
            <a:r>
              <a:rPr dirty="0" sz="3200" spc="-135">
                <a:solidFill>
                  <a:srgbClr val="FFFFFF"/>
                </a:solidFill>
                <a:latin typeface="Arial"/>
                <a:cs typeface="Arial"/>
              </a:rPr>
              <a:t>anticipated </a:t>
            </a:r>
            <a:r>
              <a:rPr dirty="0" sz="3200" spc="-145">
                <a:solidFill>
                  <a:srgbClr val="FFFFFF"/>
                </a:solidFill>
                <a:latin typeface="Arial"/>
                <a:cs typeface="Arial"/>
              </a:rPr>
              <a:t>students  </a:t>
            </a:r>
            <a:r>
              <a:rPr dirty="0" sz="3200" spc="-185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3200" spc="8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3200" spc="-100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3200" spc="-114">
                <a:solidFill>
                  <a:srgbClr val="FFFFFF"/>
                </a:solidFill>
                <a:latin typeface="Arial"/>
                <a:cs typeface="Arial"/>
              </a:rPr>
              <a:t>2013.Therefore, </a:t>
            </a:r>
            <a:r>
              <a:rPr dirty="0" sz="3200" spc="-15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200" spc="-315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dirty="0" sz="3200" spc="-210">
                <a:solidFill>
                  <a:srgbClr val="FFFFFF"/>
                </a:solidFill>
                <a:latin typeface="Arial"/>
                <a:cs typeface="Arial"/>
              </a:rPr>
              <a:t>need </a:t>
            </a:r>
            <a:r>
              <a:rPr dirty="0" sz="32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200" spc="-30">
                <a:solidFill>
                  <a:srgbClr val="FFFFFF"/>
                </a:solidFill>
                <a:latin typeface="Arial"/>
                <a:cs typeface="Arial"/>
              </a:rPr>
              <a:t>look </a:t>
            </a:r>
            <a:r>
              <a:rPr dirty="0" sz="3200" spc="-180">
                <a:solidFill>
                  <a:srgbClr val="FFFFFF"/>
                </a:solidFill>
                <a:latin typeface="Arial"/>
                <a:cs typeface="Arial"/>
              </a:rPr>
              <a:t>up 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references </a:t>
            </a:r>
            <a:r>
              <a:rPr dirty="0" sz="3200" spc="7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200" spc="-200">
                <a:solidFill>
                  <a:srgbClr val="FFFFFF"/>
                </a:solidFill>
                <a:latin typeface="Arial"/>
                <a:cs typeface="Arial"/>
              </a:rPr>
              <a:t>events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writer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would </a:t>
            </a:r>
            <a:r>
              <a:rPr dirty="0" sz="3200" spc="-300">
                <a:solidFill>
                  <a:srgbClr val="FFFFFF"/>
                </a:solidFill>
                <a:latin typeface="Arial"/>
                <a:cs typeface="Arial"/>
              </a:rPr>
              <a:t>assume </a:t>
            </a:r>
            <a:r>
              <a:rPr dirty="0" sz="3200" spc="-155">
                <a:solidFill>
                  <a:srgbClr val="FFFFFF"/>
                </a:solidFill>
                <a:latin typeface="Arial"/>
                <a:cs typeface="Arial"/>
              </a:rPr>
              <a:t>everyone  </a:t>
            </a:r>
            <a:r>
              <a:rPr dirty="0" sz="3200" spc="-185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3200" spc="-135">
                <a:solidFill>
                  <a:srgbClr val="FFFFFF"/>
                </a:solidFill>
                <a:latin typeface="Arial"/>
                <a:cs typeface="Arial"/>
              </a:rPr>
              <a:t>knows </a:t>
            </a:r>
            <a:r>
              <a:rPr dirty="0" sz="3200" spc="-145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3200" spc="-125">
                <a:solidFill>
                  <a:srgbClr val="FFFFFF"/>
                </a:solidFill>
                <a:latin typeface="Arial"/>
                <a:cs typeface="Arial"/>
              </a:rPr>
              <a:t>about.This </a:t>
            </a:r>
            <a:r>
              <a:rPr dirty="0" sz="3200" spc="-19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3200" spc="-100">
                <a:solidFill>
                  <a:srgbClr val="FFFFFF"/>
                </a:solidFill>
                <a:latin typeface="Arial"/>
                <a:cs typeface="Arial"/>
              </a:rPr>
              <a:t>just </a:t>
            </a:r>
            <a:r>
              <a:rPr dirty="0" sz="3200" spc="-150">
                <a:solidFill>
                  <a:srgbClr val="FFFFFF"/>
                </a:solidFill>
                <a:latin typeface="Arial"/>
                <a:cs typeface="Arial"/>
              </a:rPr>
              <a:t>one </a:t>
            </a:r>
            <a:r>
              <a:rPr dirty="0" sz="3200" spc="-185">
                <a:solidFill>
                  <a:srgbClr val="FFFFFF"/>
                </a:solidFill>
                <a:latin typeface="Arial"/>
                <a:cs typeface="Arial"/>
              </a:rPr>
              <a:t>example </a:t>
            </a:r>
            <a:r>
              <a:rPr dirty="0" sz="3200" spc="-55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200" spc="-90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3200" spc="-265">
                <a:solidFill>
                  <a:srgbClr val="FFFFFF"/>
                </a:solidFill>
                <a:latin typeface="Arial"/>
                <a:cs typeface="Arial"/>
              </a:rPr>
              <a:t>many </a:t>
            </a:r>
            <a:r>
              <a:rPr dirty="0" sz="3200" spc="-210">
                <a:solidFill>
                  <a:srgbClr val="FFFFFF"/>
                </a:solidFill>
                <a:latin typeface="Arial"/>
                <a:cs typeface="Arial"/>
              </a:rPr>
              <a:t>reasons </a:t>
            </a:r>
            <a:r>
              <a:rPr dirty="0" sz="3200" spc="-15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200" spc="-315">
                <a:solidFill>
                  <a:srgbClr val="FFFFFF"/>
                </a:solidFill>
                <a:latin typeface="Arial"/>
                <a:cs typeface="Arial"/>
              </a:rPr>
              <a:t>may </a:t>
            </a:r>
            <a:r>
              <a:rPr dirty="0" sz="3200" spc="-10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3200" spc="-80">
                <a:solidFill>
                  <a:srgbClr val="FFFFFF"/>
                </a:solidFill>
                <a:latin typeface="Arial"/>
                <a:cs typeface="Arial"/>
              </a:rPr>
              <a:t>know </a:t>
            </a:r>
            <a:r>
              <a:rPr dirty="0" sz="3200" spc="-145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3200" spc="-4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3200" spc="45">
                <a:solidFill>
                  <a:srgbClr val="FFFFFF"/>
                </a:solidFill>
                <a:latin typeface="Arial"/>
                <a:cs typeface="Arial"/>
              </a:rPr>
              <a:t>writer </a:t>
            </a:r>
            <a:r>
              <a:rPr dirty="0" sz="3200" spc="-310">
                <a:solidFill>
                  <a:srgbClr val="FFFFFF"/>
                </a:solidFill>
                <a:latin typeface="Arial"/>
                <a:cs typeface="Arial"/>
              </a:rPr>
              <a:t>assumes </a:t>
            </a:r>
            <a:r>
              <a:rPr dirty="0" sz="3200" spc="-190">
                <a:solidFill>
                  <a:srgbClr val="FFFFFF"/>
                </a:solidFill>
                <a:latin typeface="Arial"/>
                <a:cs typeface="Arial"/>
              </a:rPr>
              <a:t>his  </a:t>
            </a:r>
            <a:r>
              <a:rPr dirty="0" sz="3200" spc="9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3200" spc="-75">
                <a:solidFill>
                  <a:srgbClr val="FFFFFF"/>
                </a:solidFill>
                <a:latin typeface="Arial"/>
                <a:cs typeface="Arial"/>
              </a:rPr>
              <a:t>her </a:t>
            </a:r>
            <a:r>
              <a:rPr dirty="0" sz="3200" spc="-160">
                <a:solidFill>
                  <a:srgbClr val="FFFFFF"/>
                </a:solidFill>
                <a:latin typeface="Arial"/>
                <a:cs typeface="Arial"/>
              </a:rPr>
              <a:t>readers</a:t>
            </a:r>
            <a:r>
              <a:rPr dirty="0" sz="3200" spc="-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200" spc="-140">
                <a:solidFill>
                  <a:srgbClr val="FFFFFF"/>
                </a:solidFill>
                <a:latin typeface="Arial"/>
                <a:cs typeface="Arial"/>
              </a:rPr>
              <a:t>know.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25600" y="985361"/>
            <a:ext cx="210185" cy="65087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15">
                <a:solidFill>
                  <a:srgbClr val="EBEBEB"/>
                </a:solidFill>
              </a:rPr>
              <a:t>•</a:t>
            </a:r>
            <a:endParaRPr sz="4100"/>
          </a:p>
        </p:txBody>
      </p:sp>
      <p:sp>
        <p:nvSpPr>
          <p:cNvPr id="3" name="object 3"/>
          <p:cNvSpPr txBox="1"/>
          <p:nvPr/>
        </p:nvSpPr>
        <p:spPr>
          <a:xfrm>
            <a:off x="1625600" y="6243154"/>
            <a:ext cx="210185" cy="650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100" spc="15">
                <a:solidFill>
                  <a:srgbClr val="EBEBEB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20220" y="6388100"/>
            <a:ext cx="8277225" cy="7467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author assumes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that the reader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is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familiar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with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the Israeli 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occupation.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Many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of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my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of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my students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are</a:t>
            </a:r>
            <a:r>
              <a:rPr dirty="0" sz="2400" spc="-30">
                <a:solidFill>
                  <a:srgbClr val="EBEBEB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not.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5600" y="7436954"/>
            <a:ext cx="210185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15">
                <a:solidFill>
                  <a:srgbClr val="EBEBEB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20220" y="7581900"/>
            <a:ext cx="9443085" cy="145796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59"/>
              </a:spcBef>
            </a:pPr>
            <a:r>
              <a:rPr dirty="0" sz="2400" spc="-135">
                <a:solidFill>
                  <a:srgbClr val="EBEBEB"/>
                </a:solidFill>
                <a:latin typeface="Arial"/>
                <a:cs typeface="Arial"/>
              </a:rPr>
              <a:t>To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overcome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this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obstacle, when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you find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unfamiliar phrases in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texts,  you should take the same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approach as when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you find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an unfamiliar  word: look it up. Use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Google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or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your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preferred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search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engine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to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locate 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a simple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overview or definition of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unfamiliar</a:t>
            </a:r>
            <a:r>
              <a:rPr dirty="0" sz="2400" spc="-30">
                <a:solidFill>
                  <a:srgbClr val="EBEBEB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phrase.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578100" y="2781300"/>
            <a:ext cx="6794500" cy="3390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 txBox="1"/>
          <p:nvPr/>
        </p:nvSpPr>
        <p:spPr>
          <a:xfrm>
            <a:off x="2120220" y="1130300"/>
            <a:ext cx="9258935" cy="490220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Consider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a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passage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from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an essay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I frequently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assign in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this course.  The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essay is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called </a:t>
            </a:r>
            <a:r>
              <a:rPr dirty="0" sz="2400" i="1">
                <a:solidFill>
                  <a:srgbClr val="EBEBEB"/>
                </a:solidFill>
                <a:latin typeface="Arial"/>
                <a:cs typeface="Arial"/>
              </a:rPr>
              <a:t>Finding the Strength to Fight Our </a:t>
            </a:r>
            <a:r>
              <a:rPr dirty="0" sz="2400" spc="-5" i="1">
                <a:solidFill>
                  <a:srgbClr val="EBEBEB"/>
                </a:solidFill>
                <a:latin typeface="Arial"/>
                <a:cs typeface="Arial"/>
              </a:rPr>
              <a:t>Fears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.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It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was  written by </a:t>
            </a:r>
            <a:r>
              <a:rPr dirty="0" sz="2400" spc="-60">
                <a:solidFill>
                  <a:srgbClr val="EBEBEB"/>
                </a:solidFill>
                <a:latin typeface="Arial"/>
                <a:cs typeface="Arial"/>
              </a:rPr>
              <a:t>Terry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Ahwal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and published as part of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the </a:t>
            </a:r>
            <a:r>
              <a:rPr dirty="0" u="heavy" sz="2400">
                <a:solidFill>
                  <a:srgbClr val="EBEBEB"/>
                </a:solidFill>
                <a:uFill>
                  <a:solidFill>
                    <a:srgbClr val="EBEBEB"/>
                  </a:solidFill>
                </a:uFill>
                <a:latin typeface="Arial"/>
                <a:cs typeface="Arial"/>
              </a:rPr>
              <a:t>This I Believe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 series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on National </a:t>
            </a:r>
            <a:r>
              <a:rPr dirty="0" sz="2400">
                <a:solidFill>
                  <a:srgbClr val="EBEBEB"/>
                </a:solidFill>
                <a:latin typeface="Arial"/>
                <a:cs typeface="Arial"/>
              </a:rPr>
              <a:t>Public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Radio in</a:t>
            </a:r>
            <a:r>
              <a:rPr dirty="0" sz="2400" spc="-15">
                <a:solidFill>
                  <a:srgbClr val="EBEBEB"/>
                </a:solidFill>
                <a:latin typeface="Arial"/>
                <a:cs typeface="Arial"/>
              </a:rPr>
              <a:t> </a:t>
            </a:r>
            <a:r>
              <a:rPr dirty="0" sz="2400" spc="-5">
                <a:solidFill>
                  <a:srgbClr val="EBEBEB"/>
                </a:solidFill>
                <a:latin typeface="Arial"/>
                <a:cs typeface="Arial"/>
              </a:rPr>
              <a:t>2007.</a:t>
            </a:r>
            <a:endParaRPr sz="2400">
              <a:latin typeface="Arial"/>
              <a:cs typeface="Arial"/>
            </a:endParaRPr>
          </a:p>
          <a:p>
            <a:pPr marL="521334" marR="2214880">
              <a:lnSpc>
                <a:spcPct val="118800"/>
              </a:lnSpc>
              <a:spcBef>
                <a:spcPts val="1385"/>
              </a:spcBef>
            </a:pPr>
            <a:r>
              <a:rPr dirty="0" sz="2000">
                <a:latin typeface="Georgia"/>
                <a:cs typeface="Georgia"/>
              </a:rPr>
              <a:t>When I </a:t>
            </a:r>
            <a:r>
              <a:rPr dirty="0" sz="2000" spc="-5">
                <a:latin typeface="Georgia"/>
                <a:cs typeface="Georgia"/>
              </a:rPr>
              <a:t>was </a:t>
            </a:r>
            <a:r>
              <a:rPr dirty="0" sz="2000">
                <a:latin typeface="Georgia"/>
                <a:cs typeface="Georgia"/>
              </a:rPr>
              <a:t>11 </a:t>
            </a:r>
            <a:r>
              <a:rPr dirty="0" sz="2000" spc="-5">
                <a:latin typeface="Georgia"/>
                <a:cs typeface="Georgia"/>
              </a:rPr>
              <a:t>years old </a:t>
            </a:r>
            <a:r>
              <a:rPr dirty="0" sz="2000">
                <a:latin typeface="Georgia"/>
                <a:cs typeface="Georgia"/>
              </a:rPr>
              <a:t>and </a:t>
            </a:r>
            <a:r>
              <a:rPr dirty="0" sz="2000" spc="-5">
                <a:latin typeface="Georgia"/>
                <a:cs typeface="Georgia"/>
              </a:rPr>
              <a:t>living under the </a:t>
            </a:r>
            <a:r>
              <a:rPr dirty="0" sz="2000">
                <a:latin typeface="Georgia"/>
                <a:cs typeface="Georgia"/>
              </a:rPr>
              <a:t>Israeli  </a:t>
            </a:r>
            <a:r>
              <a:rPr dirty="0" sz="2000" spc="-5">
                <a:latin typeface="Georgia"/>
                <a:cs typeface="Georgia"/>
              </a:rPr>
              <a:t>occupation, </a:t>
            </a:r>
            <a:r>
              <a:rPr dirty="0" sz="2000">
                <a:latin typeface="Georgia"/>
                <a:cs typeface="Georgia"/>
              </a:rPr>
              <a:t>I </a:t>
            </a:r>
            <a:r>
              <a:rPr dirty="0" sz="2000" spc="-5">
                <a:latin typeface="Georgia"/>
                <a:cs typeface="Georgia"/>
              </a:rPr>
              <a:t>took </a:t>
            </a:r>
            <a:r>
              <a:rPr dirty="0" sz="2000">
                <a:latin typeface="Georgia"/>
                <a:cs typeface="Georgia"/>
              </a:rPr>
              <a:t>a </a:t>
            </a:r>
            <a:r>
              <a:rPr dirty="0" sz="2000" spc="-5">
                <a:latin typeface="Georgia"/>
                <a:cs typeface="Georgia"/>
              </a:rPr>
              <a:t>chance </a:t>
            </a:r>
            <a:r>
              <a:rPr dirty="0" sz="2000">
                <a:latin typeface="Georgia"/>
                <a:cs typeface="Georgia"/>
              </a:rPr>
              <a:t>and after </a:t>
            </a:r>
            <a:r>
              <a:rPr dirty="0" sz="2000" spc="-5">
                <a:latin typeface="Georgia"/>
                <a:cs typeface="Georgia"/>
              </a:rPr>
              <a:t>curfew </a:t>
            </a:r>
            <a:r>
              <a:rPr dirty="0" sz="2000">
                <a:latin typeface="Georgia"/>
                <a:cs typeface="Georgia"/>
              </a:rPr>
              <a:t>I ran </a:t>
            </a:r>
            <a:r>
              <a:rPr dirty="0" sz="2000" spc="-5">
                <a:latin typeface="Georgia"/>
                <a:cs typeface="Georgia"/>
              </a:rPr>
              <a:t>to </a:t>
            </a:r>
            <a:r>
              <a:rPr dirty="0" sz="2000">
                <a:latin typeface="Georgia"/>
                <a:cs typeface="Georgia"/>
              </a:rPr>
              <a:t>visit  my </a:t>
            </a:r>
            <a:r>
              <a:rPr dirty="0" sz="2000" spc="-5">
                <a:latin typeface="Georgia"/>
                <a:cs typeface="Georgia"/>
              </a:rPr>
              <a:t>grandmother who lived two blocks </a:t>
            </a:r>
            <a:r>
              <a:rPr dirty="0" sz="2000">
                <a:latin typeface="Georgia"/>
                <a:cs typeface="Georgia"/>
              </a:rPr>
              <a:t>away </a:t>
            </a:r>
            <a:r>
              <a:rPr dirty="0" sz="2000" spc="-5">
                <a:latin typeface="Georgia"/>
                <a:cs typeface="Georgia"/>
              </a:rPr>
              <a:t>from us. On  the </a:t>
            </a:r>
            <a:r>
              <a:rPr dirty="0" sz="2000">
                <a:latin typeface="Georgia"/>
                <a:cs typeface="Georgia"/>
              </a:rPr>
              <a:t>road, I </a:t>
            </a:r>
            <a:r>
              <a:rPr dirty="0" sz="2000" spc="-5">
                <a:latin typeface="Georgia"/>
                <a:cs typeface="Georgia"/>
              </a:rPr>
              <a:t>had to hide under </a:t>
            </a:r>
            <a:r>
              <a:rPr dirty="0" sz="2000">
                <a:latin typeface="Georgia"/>
                <a:cs typeface="Georgia"/>
              </a:rPr>
              <a:t>a </a:t>
            </a:r>
            <a:r>
              <a:rPr dirty="0" sz="2000" spc="-5">
                <a:latin typeface="Georgia"/>
                <a:cs typeface="Georgia"/>
              </a:rPr>
              <a:t>truck to </a:t>
            </a:r>
            <a:r>
              <a:rPr dirty="0" sz="2000">
                <a:latin typeface="Georgia"/>
                <a:cs typeface="Georgia"/>
              </a:rPr>
              <a:t>avoid </a:t>
            </a:r>
            <a:r>
              <a:rPr dirty="0" sz="2000" spc="-5">
                <a:latin typeface="Georgia"/>
                <a:cs typeface="Georgia"/>
              </a:rPr>
              <a:t>soldiers who  were coming </a:t>
            </a:r>
            <a:r>
              <a:rPr dirty="0" sz="2000">
                <a:latin typeface="Georgia"/>
                <a:cs typeface="Georgia"/>
              </a:rPr>
              <a:t>my </a:t>
            </a:r>
            <a:r>
              <a:rPr dirty="0" sz="2000" spc="-5">
                <a:latin typeface="Georgia"/>
                <a:cs typeface="Georgia"/>
              </a:rPr>
              <a:t>way. For </a:t>
            </a:r>
            <a:r>
              <a:rPr dirty="0" sz="2000">
                <a:latin typeface="Georgia"/>
                <a:cs typeface="Georgia"/>
              </a:rPr>
              <a:t>20 minutes I </a:t>
            </a:r>
            <a:r>
              <a:rPr dirty="0" sz="2000" spc="-5">
                <a:latin typeface="Georgia"/>
                <a:cs typeface="Georgia"/>
              </a:rPr>
              <a:t>lay there </a:t>
            </a:r>
            <a:r>
              <a:rPr dirty="0" sz="2000">
                <a:latin typeface="Georgia"/>
                <a:cs typeface="Georgia"/>
              </a:rPr>
              <a:t>in </a:t>
            </a:r>
            <a:r>
              <a:rPr dirty="0" sz="2000" spc="-5">
                <a:latin typeface="Georgia"/>
                <a:cs typeface="Georgia"/>
              </a:rPr>
              <a:t>utter  fear watching their boots walk back </a:t>
            </a:r>
            <a:r>
              <a:rPr dirty="0" sz="2000">
                <a:latin typeface="Georgia"/>
                <a:cs typeface="Georgia"/>
              </a:rPr>
              <a:t>and </a:t>
            </a:r>
            <a:r>
              <a:rPr dirty="0" sz="2000" spc="-5">
                <a:latin typeface="Georgia"/>
                <a:cs typeface="Georgia"/>
              </a:rPr>
              <a:t>forth </a:t>
            </a:r>
            <a:r>
              <a:rPr dirty="0" sz="2000">
                <a:latin typeface="Georgia"/>
                <a:cs typeface="Georgia"/>
              </a:rPr>
              <a:t>in </a:t>
            </a:r>
            <a:r>
              <a:rPr dirty="0" sz="2000" spc="-5">
                <a:latin typeface="Georgia"/>
                <a:cs typeface="Georgia"/>
              </a:rPr>
              <a:t>front of  the truck. My heart was pounding so fast </a:t>
            </a:r>
            <a:r>
              <a:rPr dirty="0" sz="2000">
                <a:latin typeface="Georgia"/>
                <a:cs typeface="Georgia"/>
              </a:rPr>
              <a:t>and </a:t>
            </a:r>
            <a:r>
              <a:rPr dirty="0" sz="2000" spc="-5">
                <a:latin typeface="Georgia"/>
                <a:cs typeface="Georgia"/>
              </a:rPr>
              <a:t>loud that </a:t>
            </a:r>
            <a:r>
              <a:rPr dirty="0" sz="2000">
                <a:latin typeface="Georgia"/>
                <a:cs typeface="Georgia"/>
              </a:rPr>
              <a:t>I  </a:t>
            </a:r>
            <a:r>
              <a:rPr dirty="0" sz="2000" spc="-5">
                <a:latin typeface="Georgia"/>
                <a:cs typeface="Georgia"/>
              </a:rPr>
              <a:t>was </a:t>
            </a:r>
            <a:r>
              <a:rPr dirty="0" sz="2000">
                <a:latin typeface="Georgia"/>
                <a:cs typeface="Georgia"/>
              </a:rPr>
              <a:t>afraid </a:t>
            </a:r>
            <a:r>
              <a:rPr dirty="0" sz="2000" spc="-5">
                <a:latin typeface="Georgia"/>
                <a:cs typeface="Georgia"/>
              </a:rPr>
              <a:t>one of the soldiers would hear </a:t>
            </a:r>
            <a:r>
              <a:rPr dirty="0" sz="2000">
                <a:latin typeface="Georgia"/>
                <a:cs typeface="Georgia"/>
              </a:rPr>
              <a:t>it and I </a:t>
            </a:r>
            <a:r>
              <a:rPr dirty="0" sz="2000" spc="-5">
                <a:latin typeface="Georgia"/>
                <a:cs typeface="Georgia"/>
              </a:rPr>
              <a:t>would be  </a:t>
            </a:r>
            <a:r>
              <a:rPr dirty="0" sz="2000">
                <a:latin typeface="Georgia"/>
                <a:cs typeface="Georgia"/>
              </a:rPr>
              <a:t>killed</a:t>
            </a:r>
            <a:r>
              <a:rPr dirty="0" sz="2000" spc="-5">
                <a:latin typeface="Georgia"/>
                <a:cs typeface="Georgia"/>
              </a:rPr>
              <a:t> </a:t>
            </a:r>
            <a:r>
              <a:rPr dirty="0" sz="2000">
                <a:latin typeface="Georgia"/>
                <a:cs typeface="Georgia"/>
              </a:rPr>
              <a:t>instantly.</a:t>
            </a:r>
            <a:endParaRPr sz="2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45396" y="1054100"/>
            <a:ext cx="657733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220"/>
              <a:t>Solutions </a:t>
            </a:r>
            <a:r>
              <a:rPr dirty="0" spc="114"/>
              <a:t>to </a:t>
            </a:r>
            <a:r>
              <a:rPr dirty="0" spc="-130"/>
              <a:t>the</a:t>
            </a:r>
            <a:r>
              <a:rPr dirty="0" spc="95"/>
              <a:t> </a:t>
            </a:r>
            <a:r>
              <a:rPr dirty="0" spc="-215"/>
              <a:t>problems: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79600" y="3251200"/>
            <a:ext cx="95929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Unfamiliar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vocabulary: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Get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into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habit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using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dictionary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when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</a:t>
            </a:r>
            <a:r>
              <a:rPr dirty="0" sz="2400" spc="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read.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879600" y="3911600"/>
            <a:ext cx="9650730" cy="7467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Unfamiliar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context: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Read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everything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provided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assignment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seek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out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information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provided.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08100" y="3070618"/>
            <a:ext cx="210185" cy="23622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79600" y="4927600"/>
            <a:ext cx="9100185" cy="11023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Unfamiliar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Genre:Take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notice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type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being 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asked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approach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it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awareness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purpose,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audience,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characteristics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genre.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308100" y="6153568"/>
            <a:ext cx="210185" cy="650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879600" y="6299200"/>
            <a:ext cx="9297670" cy="11023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Lack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background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knowledge: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Look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up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unfamiliar 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phrases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fill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265">
                <a:solidFill>
                  <a:srgbClr val="FFFFFF"/>
                </a:solidFill>
                <a:latin typeface="Arial"/>
                <a:cs typeface="Arial"/>
              </a:rPr>
              <a:t>gap  </a:t>
            </a:r>
            <a:r>
              <a:rPr dirty="0" sz="2400" spc="-110">
                <a:solidFill>
                  <a:srgbClr val="FFFFFF"/>
                </a:solidFill>
                <a:latin typeface="Arial"/>
                <a:cs typeface="Arial"/>
              </a:rPr>
              <a:t>between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already </a:t>
            </a:r>
            <a:r>
              <a:rPr dirty="0" sz="2400" spc="-60">
                <a:solidFill>
                  <a:srgbClr val="FFFFFF"/>
                </a:solidFill>
                <a:latin typeface="Arial"/>
                <a:cs typeface="Arial"/>
              </a:rPr>
              <a:t>know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author 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assumes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already 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know.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125" y="889000"/>
            <a:ext cx="494792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0"/>
              <a:t>Read </a:t>
            </a:r>
            <a:r>
              <a:rPr dirty="0" spc="-165"/>
              <a:t>like </a:t>
            </a:r>
            <a:r>
              <a:rPr dirty="0" spc="-450"/>
              <a:t>an</a:t>
            </a:r>
            <a:r>
              <a:rPr dirty="0" spc="-335"/>
              <a:t> </a:t>
            </a:r>
            <a:r>
              <a:rPr dirty="0" spc="-90"/>
              <a:t>expert: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97100" y="2997200"/>
            <a:ext cx="9223375" cy="7467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Expert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readers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walking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dictionaries </a:t>
            </a:r>
            <a:r>
              <a:rPr dirty="0" sz="2400" spc="7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speed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readers.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Experts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take 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their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time,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reading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slowly.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7100" y="4013200"/>
            <a:ext cx="498094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use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dictionaries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clarify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meaning.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25600" y="2874441"/>
            <a:ext cx="270510" cy="23272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  <a:p>
            <a:pPr marL="12700">
              <a:lnSpc>
                <a:spcPct val="100000"/>
              </a:lnSpc>
              <a:spcBef>
                <a:spcPts val="308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197100" y="4673600"/>
            <a:ext cx="9470390" cy="14579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2400" spc="-215">
                <a:solidFill>
                  <a:srgbClr val="FFFFFF"/>
                </a:solidFill>
                <a:latin typeface="Arial"/>
                <a:cs typeface="Arial"/>
              </a:rPr>
              <a:t>any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background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information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offered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(from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date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place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publication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information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about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author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previews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text’s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content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questions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following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10">
                <a:solidFill>
                  <a:srgbClr val="FFFFFF"/>
                </a:solidFill>
                <a:latin typeface="Arial"/>
                <a:cs typeface="Arial"/>
              </a:rPr>
              <a:t>text)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and,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provided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 </a:t>
            </a:r>
            <a:r>
              <a:rPr dirty="0" sz="2400" spc="-215">
                <a:solidFill>
                  <a:srgbClr val="FFFFFF"/>
                </a:solidFill>
                <a:latin typeface="Arial"/>
                <a:cs typeface="Arial"/>
              </a:rPr>
              <a:t>any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context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for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reading,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seek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dirty="0" sz="24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out.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25600" y="6278041"/>
            <a:ext cx="270510" cy="650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197100" y="6400800"/>
            <a:ext cx="8492490" cy="11023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Expert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readers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experts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everything.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search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unfamiliar 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phrases,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names,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references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events,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etc.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acquire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background 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knowledge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35">
                <a:solidFill>
                  <a:srgbClr val="FFFFFF"/>
                </a:solidFill>
                <a:latin typeface="Arial"/>
                <a:cs typeface="Arial"/>
              </a:rPr>
              <a:t>writer 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assumes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have.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25600" y="7649641"/>
            <a:ext cx="270510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197100" y="7772400"/>
            <a:ext cx="9135110" cy="74676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59"/>
              </a:spcBef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Expert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readers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kind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writing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not 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approach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20">
                <a:solidFill>
                  <a:srgbClr val="FFFFFF"/>
                </a:solidFill>
                <a:latin typeface="Arial"/>
                <a:cs typeface="Arial"/>
              </a:rPr>
              <a:t>textbook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chapter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235">
                <a:solidFill>
                  <a:srgbClr val="FFFFFF"/>
                </a:solidFill>
                <a:latin typeface="Arial"/>
                <a:cs typeface="Arial"/>
              </a:rPr>
              <a:t>same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way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approach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poem.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9125" y="800100"/>
            <a:ext cx="494792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450"/>
              <a:t>Read </a:t>
            </a:r>
            <a:r>
              <a:rPr dirty="0" spc="-165"/>
              <a:t>like </a:t>
            </a:r>
            <a:r>
              <a:rPr dirty="0" spc="-450"/>
              <a:t>an</a:t>
            </a:r>
            <a:r>
              <a:rPr dirty="0" spc="-335"/>
              <a:t> </a:t>
            </a:r>
            <a:r>
              <a:rPr dirty="0" spc="-90"/>
              <a:t>expert: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25600" y="1871146"/>
            <a:ext cx="270510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7100" y="1993900"/>
            <a:ext cx="9300845" cy="11023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just"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Expert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readers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take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notes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question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text.They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approach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2400" spc="-29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if 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entering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into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conversation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author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allow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themselves 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195">
                <a:solidFill>
                  <a:srgbClr val="FFFFFF"/>
                </a:solidFill>
                <a:latin typeface="Arial"/>
                <a:cs typeface="Arial"/>
              </a:rPr>
              <a:t>speak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back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writing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notes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response </a:t>
            </a:r>
            <a:r>
              <a:rPr dirty="0" sz="2400" spc="7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questions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4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margins.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97100" y="3365500"/>
            <a:ext cx="9018905" cy="7467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They read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sentence,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240">
                <a:solidFill>
                  <a:srgbClr val="FFFFFF"/>
                </a:solidFill>
                <a:latin typeface="Arial"/>
                <a:cs typeface="Arial"/>
              </a:rPr>
              <a:t>passage, </a:t>
            </a:r>
            <a:r>
              <a:rPr dirty="0" sz="2400" spc="7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entire </a:t>
            </a:r>
            <a:r>
              <a:rPr dirty="0" sz="2400" spc="5">
                <a:solidFill>
                  <a:srgbClr val="FFFFFF"/>
                </a:solidFill>
                <a:latin typeface="Arial"/>
                <a:cs typeface="Arial"/>
              </a:rPr>
              <a:t>work </a:t>
            </a:r>
            <a:r>
              <a:rPr dirty="0" sz="2400" spc="-29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many </a:t>
            </a:r>
            <a:r>
              <a:rPr dirty="0" sz="2400" spc="-100">
                <a:solidFill>
                  <a:srgbClr val="FFFFFF"/>
                </a:solidFill>
                <a:latin typeface="Arial"/>
                <a:cs typeface="Arial"/>
              </a:rPr>
              <a:t>times </a:t>
            </a:r>
            <a:r>
              <a:rPr dirty="0" sz="2400" spc="-29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need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order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fully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understand</a:t>
            </a:r>
            <a:r>
              <a:rPr dirty="0" sz="2400" spc="19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FFFFFF"/>
                </a:solidFill>
                <a:latin typeface="Arial"/>
                <a:cs typeface="Arial"/>
              </a:rPr>
              <a:t>it.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5600" y="3242741"/>
            <a:ext cx="270510" cy="16681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  <a:p>
            <a:pPr marL="12700">
              <a:lnSpc>
                <a:spcPct val="100000"/>
              </a:lnSpc>
              <a:spcBef>
                <a:spcPts val="309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0955" rIns="0" bIns="0" rtlCol="0" vert="horz">
            <a:spAutoFit/>
          </a:bodyPr>
          <a:lstStyle/>
          <a:p>
            <a:pPr marL="804545" marR="5080">
              <a:lnSpc>
                <a:spcPct val="97700"/>
              </a:lnSpc>
              <a:spcBef>
                <a:spcPts val="165"/>
              </a:spcBef>
            </a:pPr>
            <a:r>
              <a:rPr dirty="0" spc="-70"/>
              <a:t>Expert </a:t>
            </a:r>
            <a:r>
              <a:rPr dirty="0" spc="-120"/>
              <a:t>readers </a:t>
            </a:r>
            <a:r>
              <a:rPr dirty="0" b="1" i="1">
                <a:latin typeface="Trebuchet MS"/>
                <a:cs typeface="Trebuchet MS"/>
              </a:rPr>
              <a:t>want </a:t>
            </a:r>
            <a:r>
              <a:rPr dirty="0" spc="60"/>
              <a:t>to </a:t>
            </a:r>
            <a:r>
              <a:rPr dirty="0" spc="-114"/>
              <a:t>understand </a:t>
            </a:r>
            <a:r>
              <a:rPr dirty="0" spc="-100"/>
              <a:t>complicated </a:t>
            </a:r>
            <a:r>
              <a:rPr dirty="0" spc="-65"/>
              <a:t>texts.This </a:t>
            </a:r>
            <a:r>
              <a:rPr dirty="0" spc="-235"/>
              <a:t>may </a:t>
            </a:r>
            <a:r>
              <a:rPr dirty="0" spc="-160"/>
              <a:t>be </a:t>
            </a:r>
            <a:r>
              <a:rPr dirty="0" spc="-65"/>
              <a:t>the </a:t>
            </a:r>
            <a:r>
              <a:rPr dirty="0" spc="-165"/>
              <a:t>key  </a:t>
            </a:r>
            <a:r>
              <a:rPr dirty="0" spc="-45"/>
              <a:t>factor </a:t>
            </a:r>
            <a:r>
              <a:rPr dirty="0" spc="60"/>
              <a:t>to </a:t>
            </a:r>
            <a:r>
              <a:rPr dirty="0" spc="-140"/>
              <a:t>becoming </a:t>
            </a:r>
            <a:r>
              <a:rPr dirty="0" spc="-225"/>
              <a:t>an </a:t>
            </a:r>
            <a:r>
              <a:rPr dirty="0" spc="-30"/>
              <a:t>expert </a:t>
            </a:r>
            <a:r>
              <a:rPr dirty="0" spc="-150"/>
              <a:t>reader.You </a:t>
            </a:r>
            <a:r>
              <a:rPr dirty="0" spc="-229"/>
              <a:t>have </a:t>
            </a:r>
            <a:r>
              <a:rPr dirty="0" spc="60"/>
              <a:t>to </a:t>
            </a:r>
            <a:r>
              <a:rPr dirty="0" spc="-85"/>
              <a:t>want </a:t>
            </a:r>
            <a:r>
              <a:rPr dirty="0" spc="60"/>
              <a:t>to </a:t>
            </a:r>
            <a:r>
              <a:rPr dirty="0" spc="-114"/>
              <a:t>understand, </a:t>
            </a:r>
            <a:r>
              <a:rPr dirty="0" spc="-95"/>
              <a:t>which  requires </a:t>
            </a:r>
            <a:r>
              <a:rPr dirty="0" spc="-130"/>
              <a:t>believing </a:t>
            </a:r>
            <a:r>
              <a:rPr dirty="0" spc="-50"/>
              <a:t>that </a:t>
            </a:r>
            <a:r>
              <a:rPr dirty="0" spc="-114"/>
              <a:t>you </a:t>
            </a:r>
            <a:r>
              <a:rPr dirty="0" spc="-15"/>
              <a:t>will </a:t>
            </a:r>
            <a:r>
              <a:rPr dirty="0" spc="-75"/>
              <a:t>benefit </a:t>
            </a:r>
            <a:r>
              <a:rPr dirty="0" spc="-35"/>
              <a:t>from </a:t>
            </a:r>
            <a:r>
              <a:rPr dirty="0" spc="-10"/>
              <a:t>it. </a:t>
            </a:r>
            <a:r>
              <a:rPr dirty="0" spc="-145"/>
              <a:t>Believing </a:t>
            </a:r>
            <a:r>
              <a:rPr dirty="0" spc="70"/>
              <a:t>or </a:t>
            </a:r>
            <a:r>
              <a:rPr dirty="0" spc="-185"/>
              <a:t>even </a:t>
            </a:r>
            <a:r>
              <a:rPr dirty="0" spc="-150"/>
              <a:t>suspecting  </a:t>
            </a:r>
            <a:r>
              <a:rPr dirty="0" spc="-50"/>
              <a:t>that </a:t>
            </a:r>
            <a:r>
              <a:rPr dirty="0" spc="-55"/>
              <a:t>there </a:t>
            </a:r>
            <a:r>
              <a:rPr dirty="0" spc="-145"/>
              <a:t>is </a:t>
            </a:r>
            <a:r>
              <a:rPr dirty="0" spc="-90"/>
              <a:t>nothing </a:t>
            </a:r>
            <a:r>
              <a:rPr dirty="0" spc="-25"/>
              <a:t>worthwhile </a:t>
            </a:r>
            <a:r>
              <a:rPr dirty="0" spc="60"/>
              <a:t>to </a:t>
            </a:r>
            <a:r>
              <a:rPr dirty="0" spc="-160"/>
              <a:t>be </a:t>
            </a:r>
            <a:r>
              <a:rPr dirty="0" spc="-120"/>
              <a:t>learned </a:t>
            </a:r>
            <a:r>
              <a:rPr dirty="0" spc="-35"/>
              <a:t>from </a:t>
            </a:r>
            <a:r>
              <a:rPr dirty="0" spc="-140"/>
              <a:t>reading </a:t>
            </a:r>
            <a:r>
              <a:rPr dirty="0" spc="-315"/>
              <a:t>a </a:t>
            </a:r>
            <a:r>
              <a:rPr dirty="0" spc="-170"/>
              <a:t>given </a:t>
            </a:r>
            <a:r>
              <a:rPr dirty="0" spc="15"/>
              <a:t>text </a:t>
            </a:r>
            <a:r>
              <a:rPr dirty="0" spc="-150"/>
              <a:t>is  </a:t>
            </a:r>
            <a:r>
              <a:rPr dirty="0" spc="-65"/>
              <a:t>the </a:t>
            </a:r>
            <a:r>
              <a:rPr dirty="0" spc="-160"/>
              <a:t>biggest </a:t>
            </a:r>
            <a:r>
              <a:rPr dirty="0" spc="-120"/>
              <a:t>obstacle </a:t>
            </a:r>
            <a:r>
              <a:rPr dirty="0" spc="-40"/>
              <a:t>of </a:t>
            </a:r>
            <a:r>
              <a:rPr dirty="0" spc="-120"/>
              <a:t>all. </a:t>
            </a:r>
            <a:r>
              <a:rPr dirty="0" spc="-70"/>
              <a:t>Expert </a:t>
            </a:r>
            <a:r>
              <a:rPr dirty="0" spc="-120"/>
              <a:t>readers </a:t>
            </a:r>
            <a:r>
              <a:rPr dirty="0" spc="-114"/>
              <a:t>realize </a:t>
            </a:r>
            <a:r>
              <a:rPr dirty="0" spc="-50"/>
              <a:t>that </a:t>
            </a:r>
            <a:r>
              <a:rPr dirty="0" spc="-114"/>
              <a:t>you </a:t>
            </a:r>
            <a:r>
              <a:rPr dirty="0" spc="-200"/>
              <a:t>can </a:t>
            </a:r>
            <a:r>
              <a:rPr dirty="0" spc="-105"/>
              <a:t>learn </a:t>
            </a:r>
            <a:r>
              <a:rPr dirty="0" spc="-35"/>
              <a:t>from  </a:t>
            </a:r>
            <a:r>
              <a:rPr dirty="0" spc="-85"/>
              <a:t>authors </a:t>
            </a:r>
            <a:r>
              <a:rPr dirty="0" spc="-10"/>
              <a:t>with </a:t>
            </a:r>
            <a:r>
              <a:rPr dirty="0" spc="-80"/>
              <a:t>whom </a:t>
            </a:r>
            <a:r>
              <a:rPr dirty="0" spc="-114"/>
              <a:t>you </a:t>
            </a:r>
            <a:r>
              <a:rPr dirty="0" spc="-90"/>
              <a:t>completely </a:t>
            </a:r>
            <a:r>
              <a:rPr dirty="0" spc="-160"/>
              <a:t>disagree </a:t>
            </a:r>
            <a:r>
              <a:rPr dirty="0" spc="70"/>
              <a:t>or </a:t>
            </a:r>
            <a:r>
              <a:rPr dirty="0" spc="-35"/>
              <a:t>from </a:t>
            </a:r>
            <a:r>
              <a:rPr dirty="0" spc="-140"/>
              <a:t>reading </a:t>
            </a:r>
            <a:r>
              <a:rPr dirty="0" spc="-95"/>
              <a:t>about  </a:t>
            </a:r>
            <a:r>
              <a:rPr dirty="0" spc="-120"/>
              <a:t>something </a:t>
            </a:r>
            <a:r>
              <a:rPr dirty="0" spc="-50"/>
              <a:t>that </a:t>
            </a:r>
            <a:r>
              <a:rPr dirty="0" spc="-114"/>
              <a:t>you </a:t>
            </a:r>
            <a:r>
              <a:rPr dirty="0" spc="-130"/>
              <a:t>are </a:t>
            </a:r>
            <a:r>
              <a:rPr dirty="0" spc="-5"/>
              <a:t>not </a:t>
            </a:r>
            <a:r>
              <a:rPr dirty="0" spc="-110"/>
              <a:t>personally </a:t>
            </a:r>
            <a:r>
              <a:rPr dirty="0" spc="-75"/>
              <a:t>interested in </a:t>
            </a:r>
            <a:r>
              <a:rPr dirty="0" spc="-85"/>
              <a:t>before </a:t>
            </a:r>
            <a:r>
              <a:rPr dirty="0" spc="-114"/>
              <a:t>you </a:t>
            </a:r>
            <a:r>
              <a:rPr dirty="0" spc="-65"/>
              <a:t>started  </a:t>
            </a:r>
            <a:r>
              <a:rPr dirty="0" spc="-140"/>
              <a:t>reading.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1625600" y="7421041"/>
            <a:ext cx="270510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 spc="25">
                <a:solidFill>
                  <a:srgbClr val="FFFFFF"/>
                </a:solidFill>
                <a:latin typeface="Klaudia"/>
                <a:cs typeface="Klaudia"/>
              </a:rPr>
              <a:t>‣</a:t>
            </a:r>
            <a:endParaRPr sz="4100">
              <a:latin typeface="Klaudia"/>
              <a:cs typeface="Klaud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97100" y="7543800"/>
            <a:ext cx="9464040" cy="110236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algn="just" marL="12700" marR="5080">
              <a:lnSpc>
                <a:spcPts val="2800"/>
              </a:lnSpc>
              <a:spcBef>
                <a:spcPts val="259"/>
              </a:spcBef>
            </a:pPr>
            <a:r>
              <a:rPr dirty="0" sz="2400" spc="-195">
                <a:solidFill>
                  <a:srgbClr val="FFFFFF"/>
                </a:solidFill>
                <a:latin typeface="Arial"/>
                <a:cs typeface="Arial"/>
              </a:rPr>
              <a:t>Reading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like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2400" spc="-30">
                <a:solidFill>
                  <a:srgbClr val="FFFFFF"/>
                </a:solidFill>
                <a:latin typeface="Arial"/>
                <a:cs typeface="Arial"/>
              </a:rPr>
              <a:t>expert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more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time </a:t>
            </a:r>
            <a:r>
              <a:rPr dirty="0" sz="2400" spc="-150">
                <a:solidFill>
                  <a:srgbClr val="FFFFFF"/>
                </a:solidFill>
                <a:latin typeface="Arial"/>
                <a:cs typeface="Arial"/>
              </a:rPr>
              <a:t>consuming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than you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would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like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it to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be, 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but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real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learning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involves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struggle,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comprehending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often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key 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210">
                <a:solidFill>
                  <a:srgbClr val="FFFFFF"/>
                </a:solidFill>
                <a:latin typeface="Arial"/>
                <a:cs typeface="Arial"/>
              </a:rPr>
              <a:t>success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college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classroom.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12700" marR="5080">
              <a:lnSpc>
                <a:spcPts val="5500"/>
              </a:lnSpc>
              <a:spcBef>
                <a:spcPts val="500"/>
              </a:spcBef>
            </a:pPr>
            <a:r>
              <a:rPr dirty="0" spc="-40"/>
              <a:t>What </a:t>
            </a:r>
            <a:r>
              <a:rPr dirty="0" spc="-420"/>
              <a:t>makes </a:t>
            </a:r>
            <a:r>
              <a:rPr dirty="0" spc="-625"/>
              <a:t>a </a:t>
            </a:r>
            <a:r>
              <a:rPr dirty="0" spc="-275"/>
              <a:t>reading </a:t>
            </a:r>
            <a:r>
              <a:rPr dirty="0" spc="-335"/>
              <a:t>assignment </a:t>
            </a:r>
            <a:r>
              <a:rPr dirty="0" spc="-80"/>
              <a:t>difficult  </a:t>
            </a:r>
            <a:r>
              <a:rPr dirty="0" spc="114"/>
              <a:t>to</a:t>
            </a:r>
            <a:r>
              <a:rPr dirty="0" spc="-5"/>
              <a:t> </a:t>
            </a:r>
            <a:r>
              <a:rPr dirty="0" spc="-305"/>
              <a:t>understand?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4076700"/>
            <a:ext cx="6375400" cy="311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09600" indent="-571500">
              <a:lnSpc>
                <a:spcPct val="100000"/>
              </a:lnSpc>
              <a:spcBef>
                <a:spcPts val="100"/>
              </a:spcBef>
              <a:buSzPct val="170833"/>
              <a:buChar char="•"/>
              <a:tabLst>
                <a:tab pos="609600" algn="l"/>
              </a:tabLst>
            </a:pPr>
            <a:r>
              <a:rPr dirty="0" sz="3600" spc="-210">
                <a:solidFill>
                  <a:srgbClr val="FFFFFF"/>
                </a:solidFill>
                <a:latin typeface="Arial"/>
                <a:cs typeface="Arial"/>
              </a:rPr>
              <a:t>Vocabulary</a:t>
            </a:r>
            <a:endParaRPr sz="3600">
              <a:latin typeface="Arial"/>
              <a:cs typeface="Arial"/>
            </a:endParaRPr>
          </a:p>
          <a:p>
            <a:pPr marL="609600" indent="-571500">
              <a:lnSpc>
                <a:spcPct val="100000"/>
              </a:lnSpc>
              <a:spcBef>
                <a:spcPts val="2180"/>
              </a:spcBef>
              <a:buSzPct val="170833"/>
              <a:buChar char="•"/>
              <a:tabLst>
                <a:tab pos="609600" algn="l"/>
              </a:tabLst>
            </a:pPr>
            <a:r>
              <a:rPr dirty="0" sz="3600" spc="-140">
                <a:solidFill>
                  <a:srgbClr val="FFFFFF"/>
                </a:solidFill>
                <a:latin typeface="Arial"/>
                <a:cs typeface="Arial"/>
              </a:rPr>
              <a:t>Unfamiliar</a:t>
            </a:r>
            <a:r>
              <a:rPr dirty="0" sz="36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50">
                <a:solidFill>
                  <a:srgbClr val="FFFFFF"/>
                </a:solidFill>
                <a:latin typeface="Arial"/>
                <a:cs typeface="Arial"/>
              </a:rPr>
              <a:t>context</a:t>
            </a:r>
            <a:endParaRPr sz="3600">
              <a:latin typeface="Arial"/>
              <a:cs typeface="Arial"/>
            </a:endParaRPr>
          </a:p>
          <a:p>
            <a:pPr marL="609600" indent="-571500">
              <a:lnSpc>
                <a:spcPct val="100000"/>
              </a:lnSpc>
              <a:spcBef>
                <a:spcPts val="2180"/>
              </a:spcBef>
              <a:buSzPct val="170833"/>
              <a:buChar char="•"/>
              <a:tabLst>
                <a:tab pos="609600" algn="l"/>
              </a:tabLst>
            </a:pPr>
            <a:r>
              <a:rPr dirty="0" sz="3600" spc="-140">
                <a:solidFill>
                  <a:srgbClr val="FFFFFF"/>
                </a:solidFill>
                <a:latin typeface="Arial"/>
                <a:cs typeface="Arial"/>
              </a:rPr>
              <a:t>Unfamiliar</a:t>
            </a:r>
            <a:r>
              <a:rPr dirty="0" sz="36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55">
                <a:solidFill>
                  <a:srgbClr val="FFFFFF"/>
                </a:solidFill>
                <a:latin typeface="Arial"/>
                <a:cs typeface="Arial"/>
              </a:rPr>
              <a:t>Genre</a:t>
            </a:r>
            <a:endParaRPr sz="3600">
              <a:latin typeface="Arial"/>
              <a:cs typeface="Arial"/>
            </a:endParaRPr>
          </a:p>
          <a:p>
            <a:pPr marL="609600" indent="-571500">
              <a:lnSpc>
                <a:spcPct val="100000"/>
              </a:lnSpc>
              <a:spcBef>
                <a:spcPts val="2180"/>
              </a:spcBef>
              <a:buSzPct val="170833"/>
              <a:buChar char="•"/>
              <a:tabLst>
                <a:tab pos="609600" algn="l"/>
              </a:tabLst>
            </a:pPr>
            <a:r>
              <a:rPr dirty="0" sz="3600" spc="-254">
                <a:solidFill>
                  <a:srgbClr val="FFFFFF"/>
                </a:solidFill>
                <a:latin typeface="Arial"/>
                <a:cs typeface="Arial"/>
              </a:rPr>
              <a:t>Lack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600" spc="-190">
                <a:solidFill>
                  <a:srgbClr val="FFFFFF"/>
                </a:solidFill>
                <a:latin typeface="Arial"/>
                <a:cs typeface="Arial"/>
              </a:rPr>
              <a:t>background</a:t>
            </a:r>
            <a:r>
              <a:rPr dirty="0" sz="3600" spc="2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175">
                <a:solidFill>
                  <a:srgbClr val="FFFFFF"/>
                </a:solidFill>
                <a:latin typeface="Arial"/>
                <a:cs typeface="Arial"/>
              </a:rPr>
              <a:t>knowledge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2543810" marR="5080" indent="-911860">
              <a:lnSpc>
                <a:spcPts val="5500"/>
              </a:lnSpc>
              <a:spcBef>
                <a:spcPts val="500"/>
              </a:spcBef>
            </a:pPr>
            <a:r>
              <a:rPr dirty="0" spc="-210"/>
              <a:t>Obstacle </a:t>
            </a:r>
            <a:r>
              <a:rPr dirty="0" spc="114"/>
              <a:t>to </a:t>
            </a:r>
            <a:r>
              <a:rPr dirty="0" spc="-204"/>
              <a:t>Comprehension:  </a:t>
            </a:r>
            <a:r>
              <a:rPr dirty="0" spc="-180"/>
              <a:t>Unfamiliar</a:t>
            </a:r>
            <a:r>
              <a:rPr dirty="0" spc="-725"/>
              <a:t> </a:t>
            </a:r>
            <a:r>
              <a:rPr dirty="0" spc="-275"/>
              <a:t>Vocabulary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197100" y="4241800"/>
            <a:ext cx="691515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2400" spc="-210" i="1">
                <a:solidFill>
                  <a:srgbClr val="FFFFFF"/>
                </a:solidFill>
                <a:latin typeface="Arial"/>
                <a:cs typeface="Arial"/>
              </a:rPr>
              <a:t>obstacle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something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gets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way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400" spc="-1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progress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97100" y="4902200"/>
            <a:ext cx="3830954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25" i="1">
                <a:solidFill>
                  <a:srgbClr val="FFFFFF"/>
                </a:solidFill>
                <a:latin typeface="Arial"/>
                <a:cs typeface="Arial"/>
              </a:rPr>
              <a:t>comprehension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</a:t>
            </a:r>
            <a:r>
              <a:rPr dirty="0" sz="2400" spc="-2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understanding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197100" y="5575300"/>
            <a:ext cx="7995284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204" i="1">
                <a:solidFill>
                  <a:srgbClr val="FFFFFF"/>
                </a:solidFill>
                <a:latin typeface="Arial"/>
                <a:cs typeface="Arial"/>
              </a:rPr>
              <a:t>vocabulary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refers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words </a:t>
            </a:r>
            <a:r>
              <a:rPr dirty="0" sz="2400" spc="7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terms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used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by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speaker </a:t>
            </a:r>
            <a:r>
              <a:rPr dirty="0" sz="2400" spc="70">
                <a:solidFill>
                  <a:srgbClr val="FFFFFF"/>
                </a:solidFill>
                <a:latin typeface="Arial"/>
                <a:cs typeface="Arial"/>
              </a:rPr>
              <a:t>or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author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25600" y="4061142"/>
            <a:ext cx="210185" cy="2680335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197100" y="6235700"/>
            <a:ext cx="8101330" cy="746760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60"/>
              </a:spcBef>
            </a:pP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Understanding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70">
                <a:solidFill>
                  <a:srgbClr val="FFFFFF"/>
                </a:solidFill>
                <a:latin typeface="Arial"/>
                <a:cs typeface="Arial"/>
              </a:rPr>
              <a:t>words </a:t>
            </a:r>
            <a:r>
              <a:rPr dirty="0" sz="2400" spc="-180">
                <a:solidFill>
                  <a:srgbClr val="FFFFFF"/>
                </a:solidFill>
                <a:latin typeface="Arial"/>
                <a:cs typeface="Arial"/>
              </a:rPr>
              <a:t>used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15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2400" spc="-145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essential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understanding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2400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5">
                <a:solidFill>
                  <a:srgbClr val="FFFFFF"/>
                </a:solidFill>
                <a:latin typeface="Arial"/>
                <a:cs typeface="Arial"/>
              </a:rPr>
              <a:t>text.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94419" y="1054100"/>
            <a:ext cx="7816850" cy="7569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pc="-160"/>
              <a:t>Consider </a:t>
            </a:r>
            <a:r>
              <a:rPr dirty="0" spc="-130"/>
              <a:t>the </a:t>
            </a:r>
            <a:r>
              <a:rPr dirty="0" spc="-140"/>
              <a:t>following</a:t>
            </a:r>
            <a:r>
              <a:rPr dirty="0" spc="280"/>
              <a:t> </a:t>
            </a:r>
            <a:r>
              <a:rPr dirty="0" spc="-490"/>
              <a:t>passage: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930400" y="5569368"/>
            <a:ext cx="210185" cy="65087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548839" y="5715000"/>
            <a:ext cx="6985634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author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communicates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235">
                <a:solidFill>
                  <a:srgbClr val="FFFFFF"/>
                </a:solidFill>
                <a:latin typeface="Arial"/>
                <a:cs typeface="Arial"/>
              </a:rPr>
              <a:t>same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three</a:t>
            </a:r>
            <a:r>
              <a:rPr dirty="0" sz="2400" spc="28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200">
                <a:solidFill>
                  <a:srgbClr val="FFFFFF"/>
                </a:solidFill>
                <a:latin typeface="Arial"/>
                <a:cs typeface="Arial"/>
              </a:rPr>
              <a:t>ways: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46400" y="6375400"/>
            <a:ext cx="661289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toys...are </a:t>
            </a:r>
            <a:r>
              <a:rPr dirty="0" sz="2400" spc="-135">
                <a:solidFill>
                  <a:srgbClr val="FFFFFF"/>
                </a:solidFill>
                <a:latin typeface="Arial"/>
                <a:cs typeface="Arial"/>
              </a:rPr>
              <a:t>essentially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microcosom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90">
                <a:solidFill>
                  <a:srgbClr val="FFFFFF"/>
                </a:solidFill>
                <a:latin typeface="Arial"/>
                <a:cs typeface="Arial"/>
              </a:rPr>
              <a:t>adult</a:t>
            </a:r>
            <a:r>
              <a:rPr dirty="0" sz="2400" spc="4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946400" y="7035800"/>
            <a:ext cx="519557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reduced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copies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75">
                <a:solidFill>
                  <a:srgbClr val="FFFFFF"/>
                </a:solidFill>
                <a:latin typeface="Arial"/>
                <a:cs typeface="Arial"/>
              </a:rPr>
              <a:t>human</a:t>
            </a:r>
            <a:r>
              <a:rPr dirty="0" sz="24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objects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374900" y="6194818"/>
            <a:ext cx="210185" cy="200660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80"/>
              </a:spcBef>
            </a:pPr>
            <a:r>
              <a:rPr dirty="0" sz="4100" spc="15">
                <a:solidFill>
                  <a:srgbClr val="FFFFFF"/>
                </a:solidFill>
                <a:latin typeface="Arial"/>
                <a:cs typeface="Arial"/>
              </a:rPr>
              <a:t>•</a:t>
            </a:r>
            <a:endParaRPr sz="41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946400" y="7696200"/>
            <a:ext cx="8987790" cy="74676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59"/>
              </a:spcBef>
            </a:pP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child </a:t>
            </a:r>
            <a:r>
              <a:rPr dirty="0" sz="2400" spc="-55">
                <a:solidFill>
                  <a:srgbClr val="FFFFFF"/>
                </a:solidFill>
                <a:latin typeface="Arial"/>
                <a:cs typeface="Arial"/>
              </a:rPr>
              <a:t>[is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seen] </a:t>
            </a:r>
            <a:r>
              <a:rPr dirty="0" sz="2400" spc="-29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an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homunculous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whom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must </a:t>
            </a:r>
            <a:r>
              <a:rPr dirty="0" sz="2400" spc="-16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supplied </a:t>
            </a:r>
            <a:r>
              <a:rPr dirty="0" sz="2400" spc="-95">
                <a:solidFill>
                  <a:srgbClr val="FFFFFF"/>
                </a:solidFill>
                <a:latin typeface="Arial"/>
                <a:cs typeface="Arial"/>
              </a:rPr>
              <a:t>objects 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his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own</a:t>
            </a:r>
            <a:r>
              <a:rPr dirty="0" sz="2400" spc="17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70">
                <a:solidFill>
                  <a:srgbClr val="FFFFFF"/>
                </a:solidFill>
                <a:latin typeface="Arial"/>
                <a:cs typeface="Arial"/>
              </a:rPr>
              <a:t>size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3721100" y="1841500"/>
            <a:ext cx="7150100" cy="3733800"/>
            <a:chOff x="3721100" y="1841500"/>
            <a:chExt cx="7150100" cy="3733800"/>
          </a:xfrm>
        </p:grpSpPr>
        <p:sp>
          <p:nvSpPr>
            <p:cNvPr id="10" name="object 10"/>
            <p:cNvSpPr/>
            <p:nvPr/>
          </p:nvSpPr>
          <p:spPr>
            <a:xfrm>
              <a:off x="3721100" y="1841500"/>
              <a:ext cx="7061200" cy="3517900"/>
            </a:xfrm>
            <a:custGeom>
              <a:avLst/>
              <a:gdLst/>
              <a:ahLst/>
              <a:cxnLst/>
              <a:rect l="l" t="t" r="r" b="b"/>
              <a:pathLst>
                <a:path w="7061200" h="3517900">
                  <a:moveTo>
                    <a:pt x="7061200" y="0"/>
                  </a:moveTo>
                  <a:lnTo>
                    <a:pt x="0" y="0"/>
                  </a:lnTo>
                  <a:lnTo>
                    <a:pt x="0" y="3517900"/>
                  </a:lnTo>
                  <a:lnTo>
                    <a:pt x="7061200" y="3517900"/>
                  </a:lnTo>
                  <a:lnTo>
                    <a:pt x="706120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721100" y="1841500"/>
              <a:ext cx="7150100" cy="37338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2" name="object 12"/>
          <p:cNvSpPr txBox="1"/>
          <p:nvPr/>
        </p:nvSpPr>
        <p:spPr>
          <a:xfrm>
            <a:off x="3644900" y="1882447"/>
            <a:ext cx="230504" cy="6508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100">
                <a:latin typeface="Georgia"/>
                <a:cs typeface="Georgia"/>
              </a:rPr>
              <a:t>•</a:t>
            </a:r>
            <a:endParaRPr sz="41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216400" y="2019300"/>
            <a:ext cx="6036310" cy="313436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 marR="5080">
              <a:lnSpc>
                <a:spcPts val="2700"/>
              </a:lnSpc>
              <a:spcBef>
                <a:spcPts val="340"/>
              </a:spcBef>
              <a:tabLst>
                <a:tab pos="2499360" algn="l"/>
                <a:tab pos="5608320" algn="l"/>
              </a:tabLst>
            </a:pPr>
            <a:r>
              <a:rPr dirty="0" sz="2400" spc="-5">
                <a:latin typeface="Georgia"/>
                <a:cs typeface="Georgia"/>
              </a:rPr>
              <a:t>French toys: One could </a:t>
            </a:r>
            <a:r>
              <a:rPr dirty="0" sz="2400">
                <a:latin typeface="Georgia"/>
                <a:cs typeface="Georgia"/>
              </a:rPr>
              <a:t>not </a:t>
            </a:r>
            <a:r>
              <a:rPr dirty="0" sz="2400" spc="-5">
                <a:latin typeface="Georgia"/>
                <a:cs typeface="Georgia"/>
              </a:rPr>
              <a:t>find </a:t>
            </a:r>
            <a:r>
              <a:rPr dirty="0" sz="2400">
                <a:latin typeface="Georgia"/>
                <a:cs typeface="Georgia"/>
              </a:rPr>
              <a:t>a </a:t>
            </a:r>
            <a:r>
              <a:rPr dirty="0" sz="2400" spc="-5">
                <a:latin typeface="Georgia"/>
                <a:cs typeface="Georgia"/>
              </a:rPr>
              <a:t>better  </a:t>
            </a:r>
            <a:r>
              <a:rPr dirty="0" sz="2400">
                <a:latin typeface="Georgia"/>
                <a:cs typeface="Georgia"/>
              </a:rPr>
              <a:t>illustration </a:t>
            </a:r>
            <a:r>
              <a:rPr dirty="0" sz="2400" spc="-5">
                <a:latin typeface="Georgia"/>
                <a:cs typeface="Georgia"/>
              </a:rPr>
              <a:t>of the fact that the </a:t>
            </a:r>
            <a:r>
              <a:rPr dirty="0" sz="2400">
                <a:latin typeface="Georgia"/>
                <a:cs typeface="Georgia"/>
              </a:rPr>
              <a:t>adult  </a:t>
            </a:r>
            <a:r>
              <a:rPr dirty="0" sz="2400" spc="-5">
                <a:latin typeface="Georgia"/>
                <a:cs typeface="Georgia"/>
              </a:rPr>
              <a:t>frenchman sees the child </a:t>
            </a:r>
            <a:r>
              <a:rPr dirty="0" sz="2400">
                <a:latin typeface="Georgia"/>
                <a:cs typeface="Georgia"/>
              </a:rPr>
              <a:t>as</a:t>
            </a:r>
            <a:r>
              <a:rPr dirty="0" sz="2400" spc="15">
                <a:latin typeface="Georgia"/>
                <a:cs typeface="Georgia"/>
              </a:rPr>
              <a:t> </a:t>
            </a:r>
            <a:r>
              <a:rPr dirty="0" sz="2400">
                <a:latin typeface="Georgia"/>
                <a:cs typeface="Georgia"/>
              </a:rPr>
              <a:t>another </a:t>
            </a:r>
            <a:r>
              <a:rPr dirty="0" sz="2400" spc="-5">
                <a:latin typeface="Georgia"/>
                <a:cs typeface="Georgia"/>
              </a:rPr>
              <a:t>self.	</a:t>
            </a:r>
            <a:r>
              <a:rPr dirty="0" sz="2400">
                <a:latin typeface="Georgia"/>
                <a:cs typeface="Georgia"/>
              </a:rPr>
              <a:t>All  </a:t>
            </a:r>
            <a:r>
              <a:rPr dirty="0" sz="2400" spc="-5">
                <a:latin typeface="Georgia"/>
                <a:cs typeface="Georgia"/>
              </a:rPr>
              <a:t>the toys one commonly sees </a:t>
            </a:r>
            <a:r>
              <a:rPr dirty="0" sz="2400">
                <a:latin typeface="Georgia"/>
                <a:cs typeface="Georgia"/>
              </a:rPr>
              <a:t>are </a:t>
            </a:r>
            <a:r>
              <a:rPr dirty="0" sz="2400" spc="-5">
                <a:latin typeface="Georgia"/>
                <a:cs typeface="Georgia"/>
              </a:rPr>
              <a:t>essentially </a:t>
            </a:r>
            <a:r>
              <a:rPr dirty="0" sz="2400">
                <a:latin typeface="Georgia"/>
                <a:cs typeface="Georgia"/>
              </a:rPr>
              <a:t>a  microcosm </a:t>
            </a:r>
            <a:r>
              <a:rPr dirty="0" sz="2400" spc="-5">
                <a:latin typeface="Georgia"/>
                <a:cs typeface="Georgia"/>
              </a:rPr>
              <a:t>of the </a:t>
            </a:r>
            <a:r>
              <a:rPr dirty="0" sz="2400">
                <a:latin typeface="Georgia"/>
                <a:cs typeface="Georgia"/>
              </a:rPr>
              <a:t>adult </a:t>
            </a:r>
            <a:r>
              <a:rPr dirty="0" sz="2400" spc="-5">
                <a:latin typeface="Georgia"/>
                <a:cs typeface="Georgia"/>
              </a:rPr>
              <a:t>world; they </a:t>
            </a:r>
            <a:r>
              <a:rPr dirty="0" sz="2400">
                <a:latin typeface="Georgia"/>
                <a:cs typeface="Georgia"/>
              </a:rPr>
              <a:t>are all  reduced </a:t>
            </a:r>
            <a:r>
              <a:rPr dirty="0" sz="2400" spc="-5">
                <a:latin typeface="Georgia"/>
                <a:cs typeface="Georgia"/>
              </a:rPr>
              <a:t>copies of	human objects, </a:t>
            </a:r>
            <a:r>
              <a:rPr dirty="0" sz="2400">
                <a:latin typeface="Georgia"/>
                <a:cs typeface="Georgia"/>
              </a:rPr>
              <a:t>as if in</a:t>
            </a:r>
            <a:r>
              <a:rPr dirty="0" sz="2400" spc="-9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the  eyes of the public the child was </a:t>
            </a:r>
            <a:r>
              <a:rPr dirty="0" sz="2400">
                <a:latin typeface="Georgia"/>
                <a:cs typeface="Georgia"/>
              </a:rPr>
              <a:t>an  </a:t>
            </a:r>
            <a:r>
              <a:rPr dirty="0" sz="2400" spc="-5">
                <a:latin typeface="Georgia"/>
                <a:cs typeface="Georgia"/>
              </a:rPr>
              <a:t>homunculus to whom </a:t>
            </a:r>
            <a:r>
              <a:rPr dirty="0" sz="2400">
                <a:latin typeface="Georgia"/>
                <a:cs typeface="Georgia"/>
              </a:rPr>
              <a:t>must </a:t>
            </a:r>
            <a:r>
              <a:rPr dirty="0" sz="2400" spc="-5">
                <a:latin typeface="Georgia"/>
                <a:cs typeface="Georgia"/>
              </a:rPr>
              <a:t>be supplied  objects of his own</a:t>
            </a:r>
            <a:r>
              <a:rPr dirty="0" sz="2400" spc="-15">
                <a:latin typeface="Georgia"/>
                <a:cs typeface="Georgia"/>
              </a:rPr>
              <a:t> </a:t>
            </a:r>
            <a:r>
              <a:rPr dirty="0" sz="2400" spc="-5">
                <a:latin typeface="Georgia"/>
                <a:cs typeface="Georgia"/>
              </a:rPr>
              <a:t>size.</a:t>
            </a:r>
            <a:endParaRPr sz="2400">
              <a:latin typeface="Georgia"/>
              <a:cs typeface="Georgia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609600" y="2514600"/>
            <a:ext cx="2819400" cy="2527300"/>
            <a:chOff x="609600" y="2514600"/>
            <a:chExt cx="2819400" cy="2527300"/>
          </a:xfrm>
        </p:grpSpPr>
        <p:sp>
          <p:nvSpPr>
            <p:cNvPr id="15" name="object 15"/>
            <p:cNvSpPr/>
            <p:nvPr/>
          </p:nvSpPr>
          <p:spPr>
            <a:xfrm>
              <a:off x="609600" y="2514600"/>
              <a:ext cx="2819400" cy="2527300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685800" y="2540000"/>
              <a:ext cx="2666999" cy="233916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7" name="object 17"/>
          <p:cNvSpPr txBox="1"/>
          <p:nvPr/>
        </p:nvSpPr>
        <p:spPr>
          <a:xfrm>
            <a:off x="949979" y="2755900"/>
            <a:ext cx="2098675" cy="1780539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7780" marR="67310" indent="-635">
              <a:lnSpc>
                <a:spcPts val="1700"/>
              </a:lnSpc>
              <a:spcBef>
                <a:spcPts val="340"/>
              </a:spcBef>
            </a:pPr>
            <a:r>
              <a:rPr dirty="0" sz="1600" spc="-125">
                <a:solidFill>
                  <a:srgbClr val="424242"/>
                </a:solidFill>
                <a:latin typeface="Arial"/>
                <a:cs typeface="Arial"/>
              </a:rPr>
              <a:t>This </a:t>
            </a:r>
            <a:r>
              <a:rPr dirty="0" sz="1600" spc="-155">
                <a:solidFill>
                  <a:srgbClr val="424242"/>
                </a:solidFill>
                <a:latin typeface="Arial"/>
                <a:cs typeface="Arial"/>
              </a:rPr>
              <a:t>passage </a:t>
            </a:r>
            <a:r>
              <a:rPr dirty="0" sz="1600" spc="-175">
                <a:solidFill>
                  <a:srgbClr val="424242"/>
                </a:solidFill>
                <a:latin typeface="Arial"/>
                <a:cs typeface="Arial"/>
              </a:rPr>
              <a:t>comes </a:t>
            </a:r>
            <a:r>
              <a:rPr dirty="0" sz="1600" spc="-5">
                <a:solidFill>
                  <a:srgbClr val="424242"/>
                </a:solidFill>
                <a:latin typeface="Arial"/>
                <a:cs typeface="Arial"/>
              </a:rPr>
              <a:t>from  </a:t>
            </a:r>
            <a:r>
              <a:rPr dirty="0" sz="1600" spc="-25">
                <a:solidFill>
                  <a:srgbClr val="424242"/>
                </a:solidFill>
                <a:latin typeface="Arial"/>
                <a:cs typeface="Arial"/>
              </a:rPr>
              <a:t>Annette</a:t>
            </a:r>
            <a:r>
              <a:rPr dirty="0" sz="1600" spc="-5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90">
                <a:solidFill>
                  <a:srgbClr val="424242"/>
                </a:solidFill>
                <a:latin typeface="Arial"/>
                <a:cs typeface="Arial"/>
              </a:rPr>
              <a:t>Laver’s</a:t>
            </a:r>
            <a:endParaRPr sz="1600">
              <a:latin typeface="Arial"/>
              <a:cs typeface="Arial"/>
            </a:endParaRPr>
          </a:p>
          <a:p>
            <a:pPr marL="12700" marR="5080" indent="5080">
              <a:lnSpc>
                <a:spcPts val="1700"/>
              </a:lnSpc>
            </a:pPr>
            <a:r>
              <a:rPr dirty="0" sz="1600" spc="-5">
                <a:solidFill>
                  <a:srgbClr val="424242"/>
                </a:solidFill>
                <a:latin typeface="Arial"/>
                <a:cs typeface="Arial"/>
              </a:rPr>
              <a:t>translation </a:t>
            </a:r>
            <a:r>
              <a:rPr dirty="0" sz="1600" spc="-20">
                <a:solidFill>
                  <a:srgbClr val="424242"/>
                </a:solidFill>
                <a:latin typeface="Arial"/>
                <a:cs typeface="Arial"/>
              </a:rPr>
              <a:t>of </a:t>
            </a:r>
            <a:r>
              <a:rPr dirty="0" sz="1600" spc="-45">
                <a:solidFill>
                  <a:srgbClr val="424242"/>
                </a:solidFill>
                <a:latin typeface="Arial"/>
                <a:cs typeface="Arial"/>
              </a:rPr>
              <a:t>the </a:t>
            </a:r>
            <a:r>
              <a:rPr dirty="0" sz="1600" spc="-125">
                <a:solidFill>
                  <a:srgbClr val="424242"/>
                </a:solidFill>
                <a:latin typeface="Arial"/>
                <a:cs typeface="Arial"/>
              </a:rPr>
              <a:t>essay  “Toys” by </a:t>
            </a:r>
            <a:r>
              <a:rPr dirty="0" sz="1600" spc="-114">
                <a:solidFill>
                  <a:srgbClr val="424242"/>
                </a:solidFill>
                <a:latin typeface="Arial"/>
                <a:cs typeface="Arial"/>
              </a:rPr>
              <a:t>Roland </a:t>
            </a:r>
            <a:r>
              <a:rPr dirty="0" sz="1600" spc="-70">
                <a:solidFill>
                  <a:srgbClr val="424242"/>
                </a:solidFill>
                <a:latin typeface="Arial"/>
                <a:cs typeface="Arial"/>
              </a:rPr>
              <a:t>Barthes.  </a:t>
            </a:r>
            <a:r>
              <a:rPr dirty="0" sz="1600" spc="75">
                <a:solidFill>
                  <a:srgbClr val="424242"/>
                </a:solidFill>
                <a:latin typeface="Arial"/>
                <a:cs typeface="Arial"/>
              </a:rPr>
              <a:t>It </a:t>
            </a:r>
            <a:r>
              <a:rPr dirty="0" sz="1600" spc="-110">
                <a:solidFill>
                  <a:srgbClr val="424242"/>
                </a:solidFill>
                <a:latin typeface="Arial"/>
                <a:cs typeface="Arial"/>
              </a:rPr>
              <a:t>was </a:t>
            </a:r>
            <a:r>
              <a:rPr dirty="0" sz="1600">
                <a:solidFill>
                  <a:srgbClr val="424242"/>
                </a:solidFill>
                <a:latin typeface="Arial"/>
                <a:cs typeface="Arial"/>
              </a:rPr>
              <a:t>first </a:t>
            </a:r>
            <a:r>
              <a:rPr dirty="0" sz="1600" spc="-120">
                <a:solidFill>
                  <a:srgbClr val="424242"/>
                </a:solidFill>
                <a:latin typeface="Arial"/>
                <a:cs typeface="Arial"/>
              </a:rPr>
              <a:t>published </a:t>
            </a:r>
            <a:r>
              <a:rPr dirty="0" sz="1600" spc="-50">
                <a:solidFill>
                  <a:srgbClr val="424242"/>
                </a:solidFill>
                <a:latin typeface="Arial"/>
                <a:cs typeface="Arial"/>
              </a:rPr>
              <a:t>(in  </a:t>
            </a:r>
            <a:r>
              <a:rPr dirty="0" sz="1600" spc="-120">
                <a:solidFill>
                  <a:srgbClr val="424242"/>
                </a:solidFill>
                <a:latin typeface="Arial"/>
                <a:cs typeface="Arial"/>
              </a:rPr>
              <a:t>French) </a:t>
            </a:r>
            <a:r>
              <a:rPr dirty="0" sz="1600" spc="-35">
                <a:solidFill>
                  <a:srgbClr val="424242"/>
                </a:solidFill>
                <a:latin typeface="Arial"/>
                <a:cs typeface="Arial"/>
              </a:rPr>
              <a:t>in </a:t>
            </a:r>
            <a:r>
              <a:rPr dirty="0" sz="1600" spc="-90">
                <a:solidFill>
                  <a:srgbClr val="424242"/>
                </a:solidFill>
                <a:latin typeface="Arial"/>
                <a:cs typeface="Arial"/>
              </a:rPr>
              <a:t>1957. </a:t>
            </a:r>
            <a:r>
              <a:rPr dirty="0" sz="1600" spc="-220">
                <a:solidFill>
                  <a:srgbClr val="424242"/>
                </a:solidFill>
                <a:latin typeface="Arial"/>
                <a:cs typeface="Arial"/>
              </a:rPr>
              <a:t>You </a:t>
            </a:r>
            <a:r>
              <a:rPr dirty="0" sz="1600" spc="-105">
                <a:solidFill>
                  <a:srgbClr val="424242"/>
                </a:solidFill>
                <a:latin typeface="Arial"/>
                <a:cs typeface="Arial"/>
              </a:rPr>
              <a:t>can  </a:t>
            </a:r>
            <a:r>
              <a:rPr dirty="0" sz="1600" spc="-85">
                <a:solidFill>
                  <a:srgbClr val="424242"/>
                </a:solidFill>
                <a:latin typeface="Arial"/>
                <a:cs typeface="Arial"/>
              </a:rPr>
              <a:t>find </a:t>
            </a:r>
            <a:r>
              <a:rPr dirty="0" sz="1600" spc="-45">
                <a:solidFill>
                  <a:srgbClr val="424242"/>
                </a:solidFill>
                <a:latin typeface="Arial"/>
                <a:cs typeface="Arial"/>
              </a:rPr>
              <a:t>the </a:t>
            </a:r>
            <a:r>
              <a:rPr dirty="0" sz="1600" spc="20">
                <a:solidFill>
                  <a:srgbClr val="424242"/>
                </a:solidFill>
                <a:latin typeface="Arial"/>
                <a:cs typeface="Arial"/>
              </a:rPr>
              <a:t>full </a:t>
            </a:r>
            <a:r>
              <a:rPr dirty="0" sz="1600" spc="10">
                <a:solidFill>
                  <a:srgbClr val="424242"/>
                </a:solidFill>
                <a:latin typeface="Arial"/>
                <a:cs typeface="Arial"/>
              </a:rPr>
              <a:t>text </a:t>
            </a:r>
            <a:r>
              <a:rPr dirty="0" sz="1600" spc="-140">
                <a:solidFill>
                  <a:srgbClr val="424242"/>
                </a:solidFill>
                <a:latin typeface="Arial"/>
                <a:cs typeface="Arial"/>
              </a:rPr>
              <a:t>on  </a:t>
            </a:r>
            <a:r>
              <a:rPr dirty="0" sz="1600" spc="-125">
                <a:solidFill>
                  <a:srgbClr val="424242"/>
                </a:solidFill>
                <a:latin typeface="Arial"/>
                <a:cs typeface="Arial"/>
              </a:rPr>
              <a:t>SlideShare.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3111500" y="2578100"/>
            <a:ext cx="186055" cy="2217420"/>
            <a:chOff x="3111500" y="2578100"/>
            <a:chExt cx="186055" cy="2217420"/>
          </a:xfrm>
        </p:grpSpPr>
        <p:sp>
          <p:nvSpPr>
            <p:cNvPr id="19" name="object 19"/>
            <p:cNvSpPr/>
            <p:nvPr/>
          </p:nvSpPr>
          <p:spPr>
            <a:xfrm>
              <a:off x="3142119" y="4640960"/>
              <a:ext cx="155409" cy="15440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111500" y="2578100"/>
              <a:ext cx="139700" cy="139700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00200" y="2882900"/>
            <a:ext cx="9523730" cy="348234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609600" marR="30480" indent="-571500">
              <a:lnSpc>
                <a:spcPts val="4100"/>
              </a:lnSpc>
              <a:spcBef>
                <a:spcPts val="420"/>
              </a:spcBef>
              <a:buSzPct val="170833"/>
              <a:buChar char="•"/>
              <a:tabLst>
                <a:tab pos="609600" algn="l"/>
              </a:tabLst>
            </a:pPr>
            <a:r>
              <a:rPr dirty="0" sz="3600" spc="-105">
                <a:solidFill>
                  <a:srgbClr val="FFFFFF"/>
                </a:solidFill>
                <a:latin typeface="Arial"/>
                <a:cs typeface="Arial"/>
              </a:rPr>
              <a:t>If </a:t>
            </a:r>
            <a:r>
              <a:rPr dirty="0" sz="3600" spc="-17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600" spc="-70">
                <a:solidFill>
                  <a:srgbClr val="FFFFFF"/>
                </a:solidFill>
                <a:latin typeface="Arial"/>
                <a:cs typeface="Arial"/>
              </a:rPr>
              <a:t>don’t </a:t>
            </a:r>
            <a:r>
              <a:rPr dirty="0" sz="3600" spc="-165">
                <a:solidFill>
                  <a:srgbClr val="FFFFFF"/>
                </a:solidFill>
                <a:latin typeface="Arial"/>
                <a:cs typeface="Arial"/>
              </a:rPr>
              <a:t>comprehend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180">
                <a:solidFill>
                  <a:srgbClr val="FFFFFF"/>
                </a:solidFill>
                <a:latin typeface="Arial"/>
                <a:cs typeface="Arial"/>
              </a:rPr>
              <a:t>precise </a:t>
            </a:r>
            <a:r>
              <a:rPr dirty="0" sz="3600" spc="-265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360">
                <a:solidFill>
                  <a:srgbClr val="FFFFFF"/>
                </a:solidFill>
                <a:latin typeface="Arial"/>
                <a:cs typeface="Arial"/>
              </a:rPr>
              <a:t>passage, 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look </a:t>
            </a:r>
            <a:r>
              <a:rPr dirty="0" sz="3600" spc="-204">
                <a:solidFill>
                  <a:srgbClr val="FFFFFF"/>
                </a:solidFill>
                <a:latin typeface="Arial"/>
                <a:cs typeface="Arial"/>
              </a:rPr>
              <a:t>up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105">
                <a:solidFill>
                  <a:srgbClr val="FFFFFF"/>
                </a:solidFill>
                <a:latin typeface="Arial"/>
                <a:cs typeface="Arial"/>
              </a:rPr>
              <a:t>definitions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600" spc="-325">
                <a:solidFill>
                  <a:srgbClr val="FFFFFF"/>
                </a:solidFill>
                <a:latin typeface="Arial"/>
                <a:cs typeface="Arial"/>
              </a:rPr>
              <a:t>any  </a:t>
            </a:r>
            <a:r>
              <a:rPr dirty="0" sz="3600" spc="-150">
                <a:solidFill>
                  <a:srgbClr val="FFFFFF"/>
                </a:solidFill>
                <a:latin typeface="Arial"/>
                <a:cs typeface="Arial"/>
              </a:rPr>
              <a:t>unfamiliar </a:t>
            </a:r>
            <a:r>
              <a:rPr dirty="0" sz="3600" spc="-195">
                <a:solidFill>
                  <a:srgbClr val="FFFFFF"/>
                </a:solidFill>
                <a:latin typeface="Arial"/>
                <a:cs typeface="Arial"/>
              </a:rPr>
              <a:t>words.Take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85">
                <a:solidFill>
                  <a:srgbClr val="FFFFFF"/>
                </a:solidFill>
                <a:latin typeface="Arial"/>
                <a:cs typeface="Arial"/>
              </a:rPr>
              <a:t>time 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600" spc="-229">
                <a:solidFill>
                  <a:srgbClr val="FFFFFF"/>
                </a:solidFill>
                <a:latin typeface="Arial"/>
                <a:cs typeface="Arial"/>
              </a:rPr>
              <a:t>unpack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 </a:t>
            </a:r>
            <a:r>
              <a:rPr dirty="0" sz="3600" spc="-265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600" spc="-41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360">
                <a:solidFill>
                  <a:srgbClr val="FFFFFF"/>
                </a:solidFill>
                <a:latin typeface="Arial"/>
                <a:cs typeface="Arial"/>
              </a:rPr>
              <a:t>passage.</a:t>
            </a:r>
            <a:endParaRPr sz="3600">
              <a:latin typeface="Arial"/>
              <a:cs typeface="Arial"/>
            </a:endParaRPr>
          </a:p>
          <a:p>
            <a:pPr marL="609600" marR="68580" indent="-571500">
              <a:lnSpc>
                <a:spcPts val="4100"/>
              </a:lnSpc>
              <a:spcBef>
                <a:spcPts val="2400"/>
              </a:spcBef>
              <a:buSzPct val="170833"/>
              <a:buFont typeface="Arial"/>
              <a:buChar char="•"/>
              <a:tabLst>
                <a:tab pos="609600" algn="l"/>
              </a:tabLst>
            </a:pPr>
            <a:r>
              <a:rPr dirty="0" sz="3600" spc="-345" i="1">
                <a:solidFill>
                  <a:srgbClr val="FFFFFF"/>
                </a:solidFill>
                <a:latin typeface="Arial"/>
                <a:cs typeface="Arial"/>
              </a:rPr>
              <a:t>microcosm </a:t>
            </a:r>
            <a:r>
              <a:rPr dirty="0" sz="3600" spc="-28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600" spc="-345" i="1">
                <a:solidFill>
                  <a:srgbClr val="FFFFFF"/>
                </a:solidFill>
                <a:latin typeface="Arial"/>
                <a:cs typeface="Arial"/>
              </a:rPr>
              <a:t>homunculus </a:t>
            </a:r>
            <a:r>
              <a:rPr dirty="0" sz="3600" spc="-20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600" spc="-105">
                <a:solidFill>
                  <a:srgbClr val="FFFFFF"/>
                </a:solidFill>
                <a:latin typeface="Arial"/>
                <a:cs typeface="Arial"/>
              </a:rPr>
              <a:t>words </a:t>
            </a:r>
            <a:r>
              <a:rPr dirty="0" sz="3600" spc="-75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3600" spc="-204">
                <a:solidFill>
                  <a:srgbClr val="FFFFFF"/>
                </a:solidFill>
                <a:latin typeface="Arial"/>
                <a:cs typeface="Arial"/>
              </a:rPr>
              <a:t>reveal 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180">
                <a:solidFill>
                  <a:srgbClr val="FFFFFF"/>
                </a:solidFill>
                <a:latin typeface="Arial"/>
                <a:cs typeface="Arial"/>
              </a:rPr>
              <a:t>precise </a:t>
            </a:r>
            <a:r>
              <a:rPr dirty="0" sz="3600" spc="-265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3600" spc="-1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390">
                <a:solidFill>
                  <a:srgbClr val="FFFFFF"/>
                </a:solidFill>
                <a:latin typeface="Arial"/>
                <a:cs typeface="Arial"/>
              </a:rPr>
              <a:t>passage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14500" y="3746500"/>
            <a:ext cx="9654540" cy="229108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622300" marR="17780" indent="-571500">
              <a:lnSpc>
                <a:spcPts val="4900"/>
              </a:lnSpc>
              <a:spcBef>
                <a:spcPts val="380"/>
              </a:spcBef>
              <a:buSzPct val="170238"/>
              <a:buFont typeface="Arial"/>
              <a:buChar char="•"/>
              <a:tabLst>
                <a:tab pos="622300" algn="l"/>
              </a:tabLst>
            </a:pPr>
            <a:r>
              <a:rPr dirty="0" sz="4200" spc="-405" i="1">
                <a:solidFill>
                  <a:srgbClr val="FFFFFF"/>
                </a:solidFill>
                <a:latin typeface="Arial"/>
                <a:cs typeface="Arial"/>
              </a:rPr>
              <a:t>microcosm </a:t>
            </a:r>
            <a:r>
              <a:rPr dirty="0" sz="4200" spc="-370">
                <a:solidFill>
                  <a:srgbClr val="FFFFFF"/>
                </a:solidFill>
                <a:latin typeface="Arial"/>
                <a:cs typeface="Arial"/>
              </a:rPr>
              <a:t>means </a:t>
            </a:r>
            <a:r>
              <a:rPr dirty="0" sz="4200" spc="-135">
                <a:solidFill>
                  <a:srgbClr val="FFFFFF"/>
                </a:solidFill>
                <a:latin typeface="Arial"/>
                <a:cs typeface="Arial"/>
              </a:rPr>
              <a:t>miniature </a:t>
            </a:r>
            <a:r>
              <a:rPr dirty="0" sz="4200" spc="-15">
                <a:solidFill>
                  <a:srgbClr val="FFFFFF"/>
                </a:solidFill>
                <a:latin typeface="Arial"/>
                <a:cs typeface="Arial"/>
              </a:rPr>
              <a:t>world </a:t>
            </a:r>
            <a:r>
              <a:rPr dirty="0" sz="4200" spc="120">
                <a:solidFill>
                  <a:srgbClr val="FFFFFF"/>
                </a:solidFill>
                <a:latin typeface="Arial"/>
                <a:cs typeface="Arial"/>
              </a:rPr>
              <a:t>or </a:t>
            </a:r>
            <a:r>
              <a:rPr dirty="0" sz="4200" spc="10">
                <a:solidFill>
                  <a:srgbClr val="FFFFFF"/>
                </a:solidFill>
                <a:latin typeface="Arial"/>
                <a:cs typeface="Arial"/>
              </a:rPr>
              <a:t>little  </a:t>
            </a:r>
            <a:r>
              <a:rPr dirty="0" sz="4200" spc="-15">
                <a:solidFill>
                  <a:srgbClr val="FFFFFF"/>
                </a:solidFill>
                <a:latin typeface="Arial"/>
                <a:cs typeface="Arial"/>
              </a:rPr>
              <a:t>world</a:t>
            </a:r>
            <a:endParaRPr sz="4200">
              <a:latin typeface="Arial"/>
              <a:cs typeface="Arial"/>
            </a:endParaRPr>
          </a:p>
          <a:p>
            <a:pPr marL="622300" indent="-571500">
              <a:lnSpc>
                <a:spcPct val="100000"/>
              </a:lnSpc>
              <a:spcBef>
                <a:spcPts val="2120"/>
              </a:spcBef>
              <a:buSzPct val="170238"/>
              <a:buChar char="•"/>
              <a:tabLst>
                <a:tab pos="622300" algn="l"/>
              </a:tabLst>
            </a:pPr>
            <a:r>
              <a:rPr dirty="0" sz="4200" spc="-400" i="1">
                <a:solidFill>
                  <a:srgbClr val="FFFFFF"/>
                </a:solidFill>
                <a:latin typeface="Arial"/>
                <a:cs typeface="Arial"/>
              </a:rPr>
              <a:t>homunculus </a:t>
            </a:r>
            <a:r>
              <a:rPr dirty="0" sz="4200" spc="-370">
                <a:solidFill>
                  <a:srgbClr val="FFFFFF"/>
                </a:solidFill>
                <a:latin typeface="Arial"/>
                <a:cs typeface="Arial"/>
              </a:rPr>
              <a:t>means </a:t>
            </a:r>
            <a:r>
              <a:rPr dirty="0" sz="4200" spc="-90">
                <a:solidFill>
                  <a:srgbClr val="FFFFFF"/>
                </a:solidFill>
                <a:latin typeface="Arial"/>
                <a:cs typeface="Arial"/>
              </a:rPr>
              <a:t>tiny </a:t>
            </a:r>
            <a:r>
              <a:rPr dirty="0" sz="4200" spc="-305">
                <a:solidFill>
                  <a:srgbClr val="FFFFFF"/>
                </a:solidFill>
                <a:latin typeface="Arial"/>
                <a:cs typeface="Arial"/>
              </a:rPr>
              <a:t>human</a:t>
            </a:r>
            <a:r>
              <a:rPr dirty="0" sz="4200" spc="-7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275">
                <a:solidFill>
                  <a:srgbClr val="FFFFFF"/>
                </a:solidFill>
                <a:latin typeface="Arial"/>
                <a:cs typeface="Arial"/>
              </a:rPr>
              <a:t>being</a:t>
            </a:r>
            <a:endParaRPr sz="4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8102600" y="6426200"/>
            <a:ext cx="2819400" cy="2527300"/>
            <a:chOff x="8102600" y="6426200"/>
            <a:chExt cx="2819400" cy="2527300"/>
          </a:xfrm>
        </p:grpSpPr>
        <p:sp>
          <p:nvSpPr>
            <p:cNvPr id="3" name="object 3"/>
            <p:cNvSpPr/>
            <p:nvPr/>
          </p:nvSpPr>
          <p:spPr>
            <a:xfrm>
              <a:off x="8102600" y="6426200"/>
              <a:ext cx="2819400" cy="25273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/>
            <p:cNvSpPr/>
            <p:nvPr/>
          </p:nvSpPr>
          <p:spPr>
            <a:xfrm>
              <a:off x="8178799" y="6451600"/>
              <a:ext cx="2666999" cy="2339162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/>
          <p:cNvSpPr txBox="1"/>
          <p:nvPr/>
        </p:nvSpPr>
        <p:spPr>
          <a:xfrm>
            <a:off x="1625600" y="3733800"/>
            <a:ext cx="10039350" cy="428244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584200" marR="5080" indent="-571500">
              <a:lnSpc>
                <a:spcPts val="4100"/>
              </a:lnSpc>
              <a:spcBef>
                <a:spcPts val="420"/>
              </a:spcBef>
              <a:buSzPct val="170833"/>
              <a:buChar char="•"/>
              <a:tabLst>
                <a:tab pos="584200" algn="l"/>
              </a:tabLst>
            </a:pP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All </a:t>
            </a:r>
            <a:r>
              <a:rPr dirty="0" sz="3600" spc="-175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3600" spc="-345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600" spc="-95">
                <a:solidFill>
                  <a:srgbClr val="FFFFFF"/>
                </a:solidFill>
                <a:latin typeface="Arial"/>
                <a:cs typeface="Arial"/>
              </a:rPr>
              <a:t>do </a:t>
            </a:r>
            <a:r>
              <a:rPr dirty="0" sz="3600" spc="-220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3600" spc="-35">
                <a:solidFill>
                  <a:srgbClr val="FFFFFF"/>
                </a:solidFill>
                <a:latin typeface="Arial"/>
                <a:cs typeface="Arial"/>
              </a:rPr>
              <a:t>look </a:t>
            </a:r>
            <a:r>
              <a:rPr dirty="0" sz="3600" spc="-135">
                <a:solidFill>
                  <a:srgbClr val="FFFFFF"/>
                </a:solidFill>
                <a:latin typeface="Arial"/>
                <a:cs typeface="Arial"/>
              </a:rPr>
              <a:t>at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135">
                <a:solidFill>
                  <a:srgbClr val="FFFFFF"/>
                </a:solidFill>
                <a:latin typeface="Arial"/>
                <a:cs typeface="Arial"/>
              </a:rPr>
              <a:t>toys </a:t>
            </a:r>
            <a:r>
              <a:rPr dirty="0" sz="3600" spc="-170">
                <a:solidFill>
                  <a:srgbClr val="FFFFFF"/>
                </a:solidFill>
                <a:latin typeface="Arial"/>
                <a:cs typeface="Arial"/>
              </a:rPr>
              <a:t>kids </a:t>
            </a:r>
            <a:r>
              <a:rPr dirty="0" sz="3600" spc="-114">
                <a:solidFill>
                  <a:srgbClr val="FFFFFF"/>
                </a:solidFill>
                <a:latin typeface="Arial"/>
                <a:cs typeface="Arial"/>
              </a:rPr>
              <a:t>in  </a:t>
            </a:r>
            <a:r>
              <a:rPr dirty="0" sz="3600" spc="-250">
                <a:solidFill>
                  <a:srgbClr val="FFFFFF"/>
                </a:solidFill>
                <a:latin typeface="Arial"/>
                <a:cs typeface="Arial"/>
              </a:rPr>
              <a:t>France </a:t>
            </a:r>
            <a:r>
              <a:rPr dirty="0" sz="3600" spc="-265">
                <a:solidFill>
                  <a:srgbClr val="FFFFFF"/>
                </a:solidFill>
                <a:latin typeface="Arial"/>
                <a:cs typeface="Arial"/>
              </a:rPr>
              <a:t>play </a:t>
            </a:r>
            <a:r>
              <a:rPr dirty="0" sz="3600" spc="-10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3600" spc="85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3600" spc="-325">
                <a:solidFill>
                  <a:srgbClr val="FFFFFF"/>
                </a:solidFill>
                <a:latin typeface="Arial"/>
                <a:cs typeface="Arial"/>
              </a:rPr>
              <a:t>see </a:t>
            </a:r>
            <a:r>
              <a:rPr dirty="0" sz="3600" spc="-75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85">
                <a:solidFill>
                  <a:srgbClr val="FFFFFF"/>
                </a:solidFill>
                <a:latin typeface="Arial"/>
                <a:cs typeface="Arial"/>
              </a:rPr>
              <a:t>culture </a:t>
            </a:r>
            <a:r>
              <a:rPr dirty="0" sz="3600" spc="-204">
                <a:solidFill>
                  <a:srgbClr val="FFFFFF"/>
                </a:solidFill>
                <a:latin typeface="Arial"/>
                <a:cs typeface="Arial"/>
              </a:rPr>
              <a:t>views  </a:t>
            </a:r>
            <a:r>
              <a:rPr dirty="0" sz="3600" spc="-120">
                <a:solidFill>
                  <a:srgbClr val="FFFFFF"/>
                </a:solidFill>
                <a:latin typeface="Arial"/>
                <a:cs typeface="Arial"/>
              </a:rPr>
              <a:t>children </a:t>
            </a:r>
            <a:r>
              <a:rPr dirty="0" sz="3600" spc="-44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3600" spc="-120">
                <a:solidFill>
                  <a:srgbClr val="FFFFFF"/>
                </a:solidFill>
                <a:latin typeface="Arial"/>
                <a:cs typeface="Arial"/>
              </a:rPr>
              <a:t>miniature </a:t>
            </a:r>
            <a:r>
              <a:rPr dirty="0" sz="3600" spc="-185">
                <a:solidFill>
                  <a:srgbClr val="FFFFFF"/>
                </a:solidFill>
                <a:latin typeface="Arial"/>
                <a:cs typeface="Arial"/>
              </a:rPr>
              <a:t>adults: </a:t>
            </a:r>
            <a:r>
              <a:rPr dirty="0" sz="3600" spc="-1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3600" spc="-135">
                <a:solidFill>
                  <a:srgbClr val="FFFFFF"/>
                </a:solidFill>
                <a:latin typeface="Arial"/>
                <a:cs typeface="Arial"/>
              </a:rPr>
              <a:t>toys </a:t>
            </a:r>
            <a:r>
              <a:rPr dirty="0" sz="3600" spc="-140">
                <a:solidFill>
                  <a:srgbClr val="FFFFFF"/>
                </a:solidFill>
                <a:latin typeface="Arial"/>
                <a:cs typeface="Arial"/>
              </a:rPr>
              <a:t>they </a:t>
            </a:r>
            <a:r>
              <a:rPr dirty="0" sz="3600" spc="-265">
                <a:solidFill>
                  <a:srgbClr val="FFFFFF"/>
                </a:solidFill>
                <a:latin typeface="Arial"/>
                <a:cs typeface="Arial"/>
              </a:rPr>
              <a:t>play </a:t>
            </a:r>
            <a:r>
              <a:rPr dirty="0" sz="3600" spc="-15">
                <a:solidFill>
                  <a:srgbClr val="FFFFFF"/>
                </a:solidFill>
                <a:latin typeface="Arial"/>
                <a:cs typeface="Arial"/>
              </a:rPr>
              <a:t>with  </a:t>
            </a:r>
            <a:r>
              <a:rPr dirty="0" sz="3600" spc="-200">
                <a:solidFill>
                  <a:srgbClr val="FFFFFF"/>
                </a:solidFill>
                <a:latin typeface="Arial"/>
                <a:cs typeface="Arial"/>
              </a:rPr>
              <a:t>are </a:t>
            </a:r>
            <a:r>
              <a:rPr dirty="0" sz="3600" spc="-114">
                <a:solidFill>
                  <a:srgbClr val="FFFFFF"/>
                </a:solidFill>
                <a:latin typeface="Arial"/>
                <a:cs typeface="Arial"/>
              </a:rPr>
              <a:t>just </a:t>
            </a:r>
            <a:r>
              <a:rPr dirty="0" sz="3600" spc="-40">
                <a:solidFill>
                  <a:srgbClr val="FFFFFF"/>
                </a:solidFill>
                <a:latin typeface="Arial"/>
                <a:cs typeface="Arial"/>
              </a:rPr>
              <a:t>toy </a:t>
            </a:r>
            <a:r>
              <a:rPr dirty="0" sz="3600" spc="-180">
                <a:solidFill>
                  <a:srgbClr val="FFFFFF"/>
                </a:solidFill>
                <a:latin typeface="Arial"/>
                <a:cs typeface="Arial"/>
              </a:rPr>
              <a:t>versions </a:t>
            </a:r>
            <a:r>
              <a:rPr dirty="0" sz="3600" spc="-6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3600" spc="-130">
                <a:solidFill>
                  <a:srgbClr val="FFFFFF"/>
                </a:solidFill>
                <a:latin typeface="Arial"/>
                <a:cs typeface="Arial"/>
              </a:rPr>
              <a:t>adult </a:t>
            </a:r>
            <a:r>
              <a:rPr dirty="0" sz="3600" spc="-140">
                <a:solidFill>
                  <a:srgbClr val="FFFFFF"/>
                </a:solidFill>
                <a:latin typeface="Arial"/>
                <a:cs typeface="Arial"/>
              </a:rPr>
              <a:t>objects </a:t>
            </a:r>
            <a:r>
              <a:rPr dirty="0" sz="3600" spc="-110">
                <a:solidFill>
                  <a:srgbClr val="FFFFFF"/>
                </a:solidFill>
                <a:latin typeface="Arial"/>
                <a:cs typeface="Arial"/>
              </a:rPr>
              <a:t>(like </a:t>
            </a:r>
            <a:r>
              <a:rPr dirty="0" sz="3600" spc="-135">
                <a:solidFill>
                  <a:srgbClr val="FFFFFF"/>
                </a:solidFill>
                <a:latin typeface="Arial"/>
                <a:cs typeface="Arial"/>
              </a:rPr>
              <a:t>cell  </a:t>
            </a:r>
            <a:r>
              <a:rPr dirty="0" sz="3600" spc="-220">
                <a:solidFill>
                  <a:srgbClr val="FFFFFF"/>
                </a:solidFill>
                <a:latin typeface="Arial"/>
                <a:cs typeface="Arial"/>
              </a:rPr>
              <a:t>phones, </a:t>
            </a:r>
            <a:r>
              <a:rPr dirty="0" sz="3600" spc="35">
                <a:solidFill>
                  <a:srgbClr val="FFFFFF"/>
                </a:solidFill>
                <a:latin typeface="Arial"/>
                <a:cs typeface="Arial"/>
              </a:rPr>
              <a:t>tool </a:t>
            </a:r>
            <a:r>
              <a:rPr dirty="0" sz="3600" spc="-155">
                <a:solidFill>
                  <a:srgbClr val="FFFFFF"/>
                </a:solidFill>
                <a:latin typeface="Arial"/>
                <a:cs typeface="Arial"/>
              </a:rPr>
              <a:t>belts, </a:t>
            </a:r>
            <a:r>
              <a:rPr dirty="0" sz="3600" spc="-260">
                <a:solidFill>
                  <a:srgbClr val="FFFFFF"/>
                </a:solidFill>
                <a:latin typeface="Arial"/>
                <a:cs typeface="Arial"/>
              </a:rPr>
              <a:t>vacuum </a:t>
            </a:r>
            <a:r>
              <a:rPr dirty="0" sz="3600" spc="-210">
                <a:solidFill>
                  <a:srgbClr val="FFFFFF"/>
                </a:solidFill>
                <a:latin typeface="Arial"/>
                <a:cs typeface="Arial"/>
              </a:rPr>
              <a:t>cleaners, </a:t>
            </a:r>
            <a:r>
              <a:rPr dirty="0" sz="3600" spc="-28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3600" spc="-155">
                <a:solidFill>
                  <a:srgbClr val="FFFFFF"/>
                </a:solidFill>
                <a:latin typeface="Arial"/>
                <a:cs typeface="Arial"/>
              </a:rPr>
              <a:t>car</a:t>
            </a:r>
            <a:r>
              <a:rPr dirty="0" sz="36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3600" spc="-235">
                <a:solidFill>
                  <a:srgbClr val="FFFFFF"/>
                </a:solidFill>
                <a:latin typeface="Arial"/>
                <a:cs typeface="Arial"/>
              </a:rPr>
              <a:t>keys).</a:t>
            </a:r>
            <a:endParaRPr sz="3600">
              <a:latin typeface="Arial"/>
              <a:cs typeface="Arial"/>
            </a:endParaRPr>
          </a:p>
          <a:p>
            <a:pPr marL="6835140" marR="1529080" indent="-635">
              <a:lnSpc>
                <a:spcPts val="1700"/>
              </a:lnSpc>
              <a:spcBef>
                <a:spcPts val="2520"/>
              </a:spcBef>
            </a:pPr>
            <a:r>
              <a:rPr dirty="0" sz="1600" spc="-145">
                <a:solidFill>
                  <a:srgbClr val="424242"/>
                </a:solidFill>
                <a:latin typeface="Arial"/>
                <a:cs typeface="Arial"/>
              </a:rPr>
              <a:t>How </a:t>
            </a:r>
            <a:r>
              <a:rPr dirty="0" sz="1600" spc="-50">
                <a:solidFill>
                  <a:srgbClr val="424242"/>
                </a:solidFill>
                <a:latin typeface="Arial"/>
                <a:cs typeface="Arial"/>
              </a:rPr>
              <a:t>helpful </a:t>
            </a:r>
            <a:r>
              <a:rPr dirty="0" sz="1600" spc="-100">
                <a:solidFill>
                  <a:srgbClr val="424242"/>
                </a:solidFill>
                <a:latin typeface="Arial"/>
                <a:cs typeface="Arial"/>
              </a:rPr>
              <a:t>are </a:t>
            </a:r>
            <a:r>
              <a:rPr dirty="0" sz="1600" spc="-45">
                <a:solidFill>
                  <a:srgbClr val="424242"/>
                </a:solidFill>
                <a:latin typeface="Arial"/>
                <a:cs typeface="Arial"/>
              </a:rPr>
              <a:t>the  </a:t>
            </a:r>
            <a:r>
              <a:rPr dirty="0" sz="1600" spc="-120">
                <a:solidFill>
                  <a:srgbClr val="424242"/>
                </a:solidFill>
                <a:latin typeface="Arial"/>
                <a:cs typeface="Arial"/>
              </a:rPr>
              <a:t>specific </a:t>
            </a:r>
            <a:r>
              <a:rPr dirty="0" sz="1600" spc="-135">
                <a:solidFill>
                  <a:srgbClr val="424242"/>
                </a:solidFill>
                <a:latin typeface="Arial"/>
                <a:cs typeface="Arial"/>
              </a:rPr>
              <a:t>examples </a:t>
            </a:r>
            <a:r>
              <a:rPr dirty="0" sz="1600" spc="-35">
                <a:solidFill>
                  <a:srgbClr val="424242"/>
                </a:solidFill>
                <a:latin typeface="Arial"/>
                <a:cs typeface="Arial"/>
              </a:rPr>
              <a:t>in  </a:t>
            </a:r>
            <a:r>
              <a:rPr dirty="0" sz="1600" spc="-65">
                <a:solidFill>
                  <a:srgbClr val="424242"/>
                </a:solidFill>
                <a:latin typeface="Arial"/>
                <a:cs typeface="Arial"/>
              </a:rPr>
              <a:t>making </a:t>
            </a:r>
            <a:r>
              <a:rPr dirty="0" sz="1600" spc="-45">
                <a:solidFill>
                  <a:srgbClr val="424242"/>
                </a:solidFill>
                <a:latin typeface="Arial"/>
                <a:cs typeface="Arial"/>
              </a:rPr>
              <a:t>the</a:t>
            </a:r>
            <a:r>
              <a:rPr dirty="0" sz="1600" spc="-9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105">
                <a:solidFill>
                  <a:srgbClr val="424242"/>
                </a:solidFill>
                <a:latin typeface="Arial"/>
                <a:cs typeface="Arial"/>
              </a:rPr>
              <a:t>meaning  </a:t>
            </a:r>
            <a:r>
              <a:rPr dirty="0" sz="1600" spc="-80">
                <a:solidFill>
                  <a:srgbClr val="424242"/>
                </a:solidFill>
                <a:latin typeface="Arial"/>
                <a:cs typeface="Arial"/>
              </a:rPr>
              <a:t>clear?</a:t>
            </a:r>
            <a:r>
              <a:rPr dirty="0" sz="1600" spc="-55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65">
                <a:solidFill>
                  <a:srgbClr val="424242"/>
                </a:solidFill>
                <a:latin typeface="Arial"/>
                <a:cs typeface="Arial"/>
              </a:rPr>
              <a:t>VERY.</a:t>
            </a:r>
            <a:endParaRPr sz="1600">
              <a:latin typeface="Arial"/>
              <a:cs typeface="Arial"/>
            </a:endParaRPr>
          </a:p>
          <a:p>
            <a:pPr marL="6833870">
              <a:lnSpc>
                <a:spcPct val="100000"/>
              </a:lnSpc>
              <a:spcBef>
                <a:spcPts val="1460"/>
              </a:spcBef>
            </a:pPr>
            <a:r>
              <a:rPr dirty="0" sz="1600" spc="-245">
                <a:solidFill>
                  <a:srgbClr val="424242"/>
                </a:solidFill>
                <a:latin typeface="Arial"/>
                <a:cs typeface="Arial"/>
              </a:rPr>
              <a:t>SHOW; </a:t>
            </a:r>
            <a:r>
              <a:rPr dirty="0" sz="1600" spc="-215">
                <a:solidFill>
                  <a:srgbClr val="424242"/>
                </a:solidFill>
                <a:latin typeface="Arial"/>
                <a:cs typeface="Arial"/>
              </a:rPr>
              <a:t>DON’T</a:t>
            </a:r>
            <a:r>
              <a:rPr dirty="0" sz="1600" spc="-50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600" spc="-204">
                <a:solidFill>
                  <a:srgbClr val="424242"/>
                </a:solidFill>
                <a:latin typeface="Arial"/>
                <a:cs typeface="Arial"/>
              </a:rPr>
              <a:t>TELL.</a:t>
            </a:r>
            <a:endParaRPr sz="1600">
              <a:latin typeface="Arial"/>
              <a:cs typeface="Arial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0604500" y="6489700"/>
            <a:ext cx="186055" cy="2217420"/>
            <a:chOff x="10604500" y="6489700"/>
            <a:chExt cx="186055" cy="2217420"/>
          </a:xfrm>
        </p:grpSpPr>
        <p:sp>
          <p:nvSpPr>
            <p:cNvPr id="7" name="object 7"/>
            <p:cNvSpPr/>
            <p:nvPr/>
          </p:nvSpPr>
          <p:spPr>
            <a:xfrm>
              <a:off x="10635119" y="8552563"/>
              <a:ext cx="155397" cy="154402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10604500" y="6489700"/>
              <a:ext cx="139700" cy="139699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614017" y="1758950"/>
            <a:ext cx="9670415" cy="1287780"/>
          </a:xfrm>
          <a:prstGeom prst="rect"/>
        </p:spPr>
        <p:txBody>
          <a:bodyPr wrap="square" lIns="0" tIns="48260" rIns="0" bIns="0" rtlCol="0" vert="horz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380"/>
              </a:spcBef>
              <a:tabLst>
                <a:tab pos="5974080" algn="l"/>
              </a:tabLst>
            </a:pPr>
            <a:r>
              <a:rPr dirty="0" sz="4200" spc="-165"/>
              <a:t>Once </a:t>
            </a:r>
            <a:r>
              <a:rPr dirty="0" sz="4200" spc="-200"/>
              <a:t>you understand </a:t>
            </a:r>
            <a:r>
              <a:rPr dirty="0" sz="4200" spc="-114"/>
              <a:t>the </a:t>
            </a:r>
            <a:r>
              <a:rPr dirty="0" sz="4200" spc="-120"/>
              <a:t>terms </a:t>
            </a:r>
            <a:r>
              <a:rPr dirty="0" sz="4200" spc="-300"/>
              <a:t>used, </a:t>
            </a:r>
            <a:r>
              <a:rPr dirty="0" sz="4200" spc="105"/>
              <a:t>it </a:t>
            </a:r>
            <a:r>
              <a:rPr dirty="0" sz="4200" spc="-254"/>
              <a:t>is  </a:t>
            </a:r>
            <a:r>
              <a:rPr dirty="0" sz="4200" spc="-250"/>
              <a:t>easier </a:t>
            </a:r>
            <a:r>
              <a:rPr dirty="0" sz="4200" spc="100"/>
              <a:t>to </a:t>
            </a:r>
            <a:r>
              <a:rPr dirty="0" sz="4200" spc="-190"/>
              <a:t>state </a:t>
            </a:r>
            <a:r>
              <a:rPr dirty="0" sz="4200" spc="-120"/>
              <a:t>the</a:t>
            </a:r>
            <a:r>
              <a:rPr dirty="0" sz="4200" spc="335"/>
              <a:t> </a:t>
            </a:r>
            <a:r>
              <a:rPr dirty="0" sz="4200" spc="-320"/>
              <a:t>ideas</a:t>
            </a:r>
            <a:r>
              <a:rPr dirty="0" sz="4200"/>
              <a:t> </a:t>
            </a:r>
            <a:r>
              <a:rPr dirty="0" sz="4200" spc="-130"/>
              <a:t>in	</a:t>
            </a:r>
            <a:r>
              <a:rPr dirty="0" sz="4200" spc="-95"/>
              <a:t>your </a:t>
            </a:r>
            <a:r>
              <a:rPr dirty="0" sz="4200" spc="-110"/>
              <a:t>own</a:t>
            </a:r>
            <a:r>
              <a:rPr dirty="0" sz="4200" spc="5"/>
              <a:t> </a:t>
            </a:r>
            <a:r>
              <a:rPr dirty="0" sz="4200" spc="-150"/>
              <a:t>words:</a:t>
            </a:r>
            <a:endParaRPr sz="4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3500" rIns="0" bIns="0" rtlCol="0" vert="horz">
            <a:spAutoFit/>
          </a:bodyPr>
          <a:lstStyle/>
          <a:p>
            <a:pPr marL="2956560" marR="5080" indent="-1242060">
              <a:lnSpc>
                <a:spcPts val="5500"/>
              </a:lnSpc>
              <a:spcBef>
                <a:spcPts val="500"/>
              </a:spcBef>
            </a:pPr>
            <a:r>
              <a:rPr dirty="0" spc="-210"/>
              <a:t>Obstacle </a:t>
            </a:r>
            <a:r>
              <a:rPr dirty="0" spc="114"/>
              <a:t>to </a:t>
            </a:r>
            <a:r>
              <a:rPr dirty="0" spc="-225"/>
              <a:t>comprehension:  </a:t>
            </a:r>
            <a:r>
              <a:rPr dirty="0" spc="-200"/>
              <a:t>unfamiliar</a:t>
            </a:r>
            <a:r>
              <a:rPr dirty="0" spc="-5"/>
              <a:t> </a:t>
            </a:r>
            <a:r>
              <a:rPr dirty="0" spc="-65"/>
              <a:t>context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0200" y="3251200"/>
            <a:ext cx="9858375" cy="4704080"/>
          </a:xfrm>
          <a:prstGeom prst="rect">
            <a:avLst/>
          </a:prstGeom>
        </p:spPr>
        <p:txBody>
          <a:bodyPr wrap="square" lIns="0" tIns="48260" rIns="0" bIns="0" rtlCol="0" vert="horz">
            <a:spAutoFit/>
          </a:bodyPr>
          <a:lstStyle/>
          <a:p>
            <a:pPr marL="609600" marR="30480" indent="-571500">
              <a:lnSpc>
                <a:spcPts val="4900"/>
              </a:lnSpc>
              <a:spcBef>
                <a:spcPts val="380"/>
              </a:spcBef>
              <a:buSzPct val="170238"/>
              <a:buFont typeface="Arial"/>
              <a:buChar char="•"/>
              <a:tabLst>
                <a:tab pos="609600" algn="l"/>
              </a:tabLst>
            </a:pPr>
            <a:r>
              <a:rPr dirty="0" sz="4200" spc="-335" i="1">
                <a:solidFill>
                  <a:srgbClr val="FFFFFF"/>
                </a:solidFill>
                <a:latin typeface="Arial"/>
                <a:cs typeface="Arial"/>
              </a:rPr>
              <a:t>Context </a:t>
            </a:r>
            <a:r>
              <a:rPr dirty="0" sz="4200" spc="-254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200" spc="-170">
                <a:solidFill>
                  <a:srgbClr val="FFFFFF"/>
                </a:solidFill>
                <a:latin typeface="Arial"/>
                <a:cs typeface="Arial"/>
              </a:rPr>
              <a:t>relevant </a:t>
            </a:r>
            <a:r>
              <a:rPr dirty="0" sz="4200" spc="-220">
                <a:solidFill>
                  <a:srgbClr val="FFFFFF"/>
                </a:solidFill>
                <a:latin typeface="Arial"/>
                <a:cs typeface="Arial"/>
              </a:rPr>
              <a:t>background </a:t>
            </a:r>
            <a:r>
              <a:rPr dirty="0" sz="4200" spc="-95">
                <a:solidFill>
                  <a:srgbClr val="FFFFFF"/>
                </a:solidFill>
                <a:latin typeface="Arial"/>
                <a:cs typeface="Arial"/>
              </a:rPr>
              <a:t>information  </a:t>
            </a:r>
            <a:r>
              <a:rPr dirty="0" sz="4200" spc="-85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200" spc="-260">
                <a:solidFill>
                  <a:srgbClr val="FFFFFF"/>
                </a:solidFill>
                <a:latin typeface="Arial"/>
                <a:cs typeface="Arial"/>
              </a:rPr>
              <a:t>helps </a:t>
            </a:r>
            <a:r>
              <a:rPr dirty="0" sz="4200" spc="-200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4200" spc="-195">
                <a:solidFill>
                  <a:srgbClr val="FFFFFF"/>
                </a:solidFill>
                <a:latin typeface="Arial"/>
                <a:cs typeface="Arial"/>
              </a:rPr>
              <a:t>comprehend </a:t>
            </a:r>
            <a:r>
              <a:rPr dirty="0" sz="4200" spc="-54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4200" spc="-105">
                <a:solidFill>
                  <a:srgbClr val="FFFFFF"/>
                </a:solidFill>
                <a:latin typeface="Arial"/>
                <a:cs typeface="Arial"/>
              </a:rPr>
              <a:t>particular  </a:t>
            </a:r>
            <a:r>
              <a:rPr dirty="0" sz="4200" spc="-25">
                <a:solidFill>
                  <a:srgbClr val="FFFFFF"/>
                </a:solidFill>
                <a:latin typeface="Arial"/>
                <a:cs typeface="Arial"/>
              </a:rPr>
              <a:t>text.</a:t>
            </a:r>
            <a:endParaRPr sz="4200">
              <a:latin typeface="Arial"/>
              <a:cs typeface="Arial"/>
            </a:endParaRPr>
          </a:p>
          <a:p>
            <a:pPr marL="609600" marR="43815" indent="-571500">
              <a:lnSpc>
                <a:spcPts val="4900"/>
              </a:lnSpc>
              <a:spcBef>
                <a:spcPts val="2400"/>
              </a:spcBef>
              <a:buSzPct val="170238"/>
              <a:buChar char="•"/>
              <a:tabLst>
                <a:tab pos="609600" algn="l"/>
              </a:tabLst>
            </a:pPr>
            <a:r>
              <a:rPr dirty="0" sz="4200" spc="-200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200" spc="-310">
                <a:solidFill>
                  <a:srgbClr val="FFFFFF"/>
                </a:solidFill>
                <a:latin typeface="Arial"/>
                <a:cs typeface="Arial"/>
              </a:rPr>
              <a:t>meaning </a:t>
            </a:r>
            <a:r>
              <a:rPr dirty="0" sz="4200" spc="-70">
                <a:solidFill>
                  <a:srgbClr val="FFFFFF"/>
                </a:solidFill>
                <a:latin typeface="Arial"/>
                <a:cs typeface="Arial"/>
              </a:rPr>
              <a:t>of </a:t>
            </a:r>
            <a:r>
              <a:rPr dirty="0" sz="4200" spc="-114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200" spc="-65">
                <a:solidFill>
                  <a:srgbClr val="FFFFFF"/>
                </a:solidFill>
                <a:latin typeface="Arial"/>
                <a:cs typeface="Arial"/>
              </a:rPr>
              <a:t>prefix </a:t>
            </a:r>
            <a:r>
              <a:rPr dirty="0" sz="4200" spc="-415" i="1">
                <a:solidFill>
                  <a:srgbClr val="FFFFFF"/>
                </a:solidFill>
                <a:latin typeface="Arial"/>
                <a:cs typeface="Arial"/>
              </a:rPr>
              <a:t>con- </a:t>
            </a:r>
            <a:r>
              <a:rPr dirty="0" sz="4200" spc="-254">
                <a:solidFill>
                  <a:srgbClr val="FFFFFF"/>
                </a:solidFill>
                <a:latin typeface="Arial"/>
                <a:cs typeface="Arial"/>
              </a:rPr>
              <a:t>is </a:t>
            </a:r>
            <a:r>
              <a:rPr dirty="0" sz="4200" spc="-85">
                <a:solidFill>
                  <a:srgbClr val="FFFFFF"/>
                </a:solidFill>
                <a:latin typeface="Arial"/>
                <a:cs typeface="Arial"/>
              </a:rPr>
              <a:t>together;  </a:t>
            </a:r>
            <a:r>
              <a:rPr dirty="0" sz="4200" spc="-55">
                <a:solidFill>
                  <a:srgbClr val="FFFFFF"/>
                </a:solidFill>
                <a:latin typeface="Arial"/>
                <a:cs typeface="Arial"/>
              </a:rPr>
              <a:t>context </a:t>
            </a:r>
            <a:r>
              <a:rPr dirty="0" sz="4200" spc="-140">
                <a:solidFill>
                  <a:srgbClr val="FFFFFF"/>
                </a:solidFill>
                <a:latin typeface="Arial"/>
                <a:cs typeface="Arial"/>
              </a:rPr>
              <a:t>refers </a:t>
            </a:r>
            <a:r>
              <a:rPr dirty="0" sz="4200" spc="10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4200" spc="-95">
                <a:solidFill>
                  <a:srgbClr val="FFFFFF"/>
                </a:solidFill>
                <a:latin typeface="Arial"/>
                <a:cs typeface="Arial"/>
              </a:rPr>
              <a:t>information </a:t>
            </a:r>
            <a:r>
              <a:rPr dirty="0" sz="4200" spc="-85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4200" spc="-200">
                <a:solidFill>
                  <a:srgbClr val="FFFFFF"/>
                </a:solidFill>
                <a:latin typeface="Arial"/>
                <a:cs typeface="Arial"/>
              </a:rPr>
              <a:t>should  </a:t>
            </a:r>
            <a:r>
              <a:rPr dirty="0" sz="4200" spc="-280">
                <a:solidFill>
                  <a:srgbClr val="FFFFFF"/>
                </a:solidFill>
                <a:latin typeface="Arial"/>
                <a:cs typeface="Arial"/>
              </a:rPr>
              <a:t>be </a:t>
            </a:r>
            <a:r>
              <a:rPr dirty="0" sz="4200" spc="-190">
                <a:solidFill>
                  <a:srgbClr val="FFFFFF"/>
                </a:solidFill>
                <a:latin typeface="Arial"/>
                <a:cs typeface="Arial"/>
              </a:rPr>
              <a:t>considered </a:t>
            </a:r>
            <a:r>
              <a:rPr dirty="0" sz="4200" spc="-95">
                <a:solidFill>
                  <a:srgbClr val="FFFFFF"/>
                </a:solidFill>
                <a:latin typeface="Arial"/>
                <a:cs typeface="Arial"/>
              </a:rPr>
              <a:t>together </a:t>
            </a:r>
            <a:r>
              <a:rPr dirty="0" sz="4200" spc="-15">
                <a:solidFill>
                  <a:srgbClr val="FFFFFF"/>
                </a:solidFill>
                <a:latin typeface="Arial"/>
                <a:cs typeface="Arial"/>
              </a:rPr>
              <a:t>with </a:t>
            </a:r>
            <a:r>
              <a:rPr dirty="0" sz="4200" spc="-114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4200" spc="30">
                <a:solidFill>
                  <a:srgbClr val="FFFFFF"/>
                </a:solidFill>
                <a:latin typeface="Arial"/>
                <a:cs typeface="Arial"/>
              </a:rPr>
              <a:t>text </a:t>
            </a:r>
            <a:r>
              <a:rPr dirty="0" sz="4200" spc="100">
                <a:solidFill>
                  <a:srgbClr val="FFFFFF"/>
                </a:solidFill>
                <a:latin typeface="Arial"/>
                <a:cs typeface="Arial"/>
              </a:rPr>
              <a:t>to  </a:t>
            </a:r>
            <a:r>
              <a:rPr dirty="0" sz="4200" spc="-30">
                <a:solidFill>
                  <a:srgbClr val="FFFFFF"/>
                </a:solidFill>
                <a:latin typeface="Arial"/>
                <a:cs typeface="Arial"/>
              </a:rPr>
              <a:t>better </a:t>
            </a:r>
            <a:r>
              <a:rPr dirty="0" sz="4200" spc="-200">
                <a:solidFill>
                  <a:srgbClr val="FFFFFF"/>
                </a:solidFill>
                <a:latin typeface="Arial"/>
                <a:cs typeface="Arial"/>
              </a:rPr>
              <a:t>understand </a:t>
            </a:r>
            <a:r>
              <a:rPr dirty="0" sz="4200" spc="-95">
                <a:solidFill>
                  <a:srgbClr val="FFFFFF"/>
                </a:solidFill>
                <a:latin typeface="Arial"/>
                <a:cs typeface="Arial"/>
              </a:rPr>
              <a:t>its full</a:t>
            </a:r>
            <a:r>
              <a:rPr dirty="0" sz="4200" spc="3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4200" spc="-305">
                <a:solidFill>
                  <a:srgbClr val="FFFFFF"/>
                </a:solidFill>
                <a:latin typeface="Arial"/>
                <a:cs typeface="Arial"/>
              </a:rPr>
              <a:t>meaning.</a:t>
            </a:r>
            <a:endParaRPr sz="4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308100" y="444500"/>
            <a:ext cx="10274300" cy="66167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 txBox="1"/>
          <p:nvPr/>
        </p:nvSpPr>
        <p:spPr>
          <a:xfrm>
            <a:off x="1308100" y="7467600"/>
            <a:ext cx="10365740" cy="1457960"/>
          </a:xfrm>
          <a:prstGeom prst="rect">
            <a:avLst/>
          </a:prstGeom>
        </p:spPr>
        <p:txBody>
          <a:bodyPr wrap="square" lIns="0" tIns="33019" rIns="0" bIns="0" rtlCol="0" vert="horz">
            <a:spAutoFit/>
          </a:bodyPr>
          <a:lstStyle/>
          <a:p>
            <a:pPr marL="12700" marR="5080">
              <a:lnSpc>
                <a:spcPts val="2800"/>
              </a:lnSpc>
              <a:spcBef>
                <a:spcPts val="259"/>
              </a:spcBef>
              <a:tabLst>
                <a:tab pos="3999229" algn="l"/>
              </a:tabLst>
            </a:pPr>
            <a:r>
              <a:rPr dirty="0" sz="2400" spc="-80">
                <a:solidFill>
                  <a:srgbClr val="FFFFFF"/>
                </a:solidFill>
                <a:latin typeface="Arial"/>
                <a:cs typeface="Arial"/>
              </a:rPr>
              <a:t>Consider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2400" spc="1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painting</a:t>
            </a:r>
            <a:r>
              <a:rPr dirty="0" sz="24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30">
                <a:solidFill>
                  <a:srgbClr val="FFFFFF"/>
                </a:solidFill>
                <a:latin typeface="Arial"/>
                <a:cs typeface="Arial"/>
              </a:rPr>
              <a:t>carefully.	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Close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eyes </a:t>
            </a:r>
            <a:r>
              <a:rPr dirty="0" sz="2400" spc="-19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open </a:t>
            </a:r>
            <a:r>
              <a:rPr dirty="0" sz="2400" spc="-85">
                <a:solidFill>
                  <a:srgbClr val="FFFFFF"/>
                </a:solidFill>
                <a:latin typeface="Arial"/>
                <a:cs typeface="Arial"/>
              </a:rPr>
              <a:t>them </a:t>
            </a:r>
            <a:r>
              <a:rPr dirty="0" sz="2400" spc="-204">
                <a:solidFill>
                  <a:srgbClr val="FFFFFF"/>
                </a:solidFill>
                <a:latin typeface="Arial"/>
                <a:cs typeface="Arial"/>
              </a:rPr>
              <a:t>again.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Find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focal 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point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in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painting.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Move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dirty="0" sz="2400" spc="-225">
                <a:solidFill>
                  <a:srgbClr val="FFFFFF"/>
                </a:solidFill>
                <a:latin typeface="Arial"/>
                <a:cs typeface="Arial"/>
              </a:rPr>
              <a:t>eyes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from point </a:t>
            </a:r>
            <a:r>
              <a:rPr dirty="0" sz="2400" spc="60">
                <a:solidFill>
                  <a:srgbClr val="FFFFFF"/>
                </a:solidFill>
                <a:latin typeface="Arial"/>
                <a:cs typeface="Arial"/>
              </a:rPr>
              <a:t>to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point until </a:t>
            </a:r>
            <a:r>
              <a:rPr dirty="0" sz="2400" spc="-114">
                <a:solidFill>
                  <a:srgbClr val="FFFFFF"/>
                </a:solidFill>
                <a:latin typeface="Arial"/>
                <a:cs typeface="Arial"/>
              </a:rPr>
              <a:t>you </a:t>
            </a:r>
            <a:r>
              <a:rPr dirty="0" sz="2400" spc="-229">
                <a:solidFill>
                  <a:srgbClr val="FFFFFF"/>
                </a:solidFill>
                <a:latin typeface="Arial"/>
                <a:cs typeface="Arial"/>
              </a:rPr>
              <a:t>have </a:t>
            </a:r>
            <a:r>
              <a:rPr dirty="0" sz="2400" spc="-105">
                <a:solidFill>
                  <a:srgbClr val="FFFFFF"/>
                </a:solidFill>
                <a:latin typeface="Arial"/>
                <a:cs typeface="Arial"/>
              </a:rPr>
              <a:t>carefully  </a:t>
            </a:r>
            <a:r>
              <a:rPr dirty="0" sz="2400" spc="-125">
                <a:solidFill>
                  <a:srgbClr val="FFFFFF"/>
                </a:solidFill>
                <a:latin typeface="Arial"/>
                <a:cs typeface="Arial"/>
              </a:rPr>
              <a:t>viewed </a:t>
            </a:r>
            <a:r>
              <a:rPr dirty="0" sz="2400" spc="-65">
                <a:solidFill>
                  <a:srgbClr val="FFFFFF"/>
                </a:solidFill>
                <a:latin typeface="Arial"/>
                <a:cs typeface="Arial"/>
              </a:rPr>
              <a:t>the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whole </a:t>
            </a:r>
            <a:r>
              <a:rPr dirty="0" sz="2400" spc="-45">
                <a:solidFill>
                  <a:srgbClr val="FFFFFF"/>
                </a:solidFill>
                <a:latin typeface="Arial"/>
                <a:cs typeface="Arial"/>
              </a:rPr>
              <a:t>painting.Write </a:t>
            </a:r>
            <a:r>
              <a:rPr dirty="0" sz="2400" spc="-315">
                <a:solidFill>
                  <a:srgbClr val="FFFFFF"/>
                </a:solidFill>
                <a:latin typeface="Arial"/>
                <a:cs typeface="Arial"/>
              </a:rPr>
              <a:t>a </a:t>
            </a:r>
            <a:r>
              <a:rPr dirty="0" sz="2400" spc="-140">
                <a:solidFill>
                  <a:srgbClr val="FFFFFF"/>
                </a:solidFill>
                <a:latin typeface="Arial"/>
                <a:cs typeface="Arial"/>
              </a:rPr>
              <a:t>sentence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that </a:t>
            </a:r>
            <a:r>
              <a:rPr dirty="0" sz="2400" spc="-155">
                <a:solidFill>
                  <a:srgbClr val="FFFFFF"/>
                </a:solidFill>
                <a:latin typeface="Arial"/>
                <a:cs typeface="Arial"/>
              </a:rPr>
              <a:t>summarizes </a:t>
            </a:r>
            <a:r>
              <a:rPr dirty="0" sz="2400" spc="-50">
                <a:solidFill>
                  <a:srgbClr val="FFFFFF"/>
                </a:solidFill>
                <a:latin typeface="Arial"/>
                <a:cs typeface="Arial"/>
              </a:rPr>
              <a:t>your </a:t>
            </a:r>
            <a:r>
              <a:rPr dirty="0" sz="2400" spc="-35">
                <a:solidFill>
                  <a:srgbClr val="FFFFFF"/>
                </a:solidFill>
                <a:latin typeface="Arial"/>
                <a:cs typeface="Arial"/>
              </a:rPr>
              <a:t>interpretation </a:t>
            </a:r>
            <a:r>
              <a:rPr dirty="0" sz="2400" spc="-40">
                <a:solidFill>
                  <a:srgbClr val="FFFFFF"/>
                </a:solidFill>
                <a:latin typeface="Arial"/>
                <a:cs typeface="Arial"/>
              </a:rPr>
              <a:t>of  </a:t>
            </a:r>
            <a:r>
              <a:rPr dirty="0" sz="2400" spc="-75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dirty="0" sz="24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400" spc="-120">
                <a:solidFill>
                  <a:srgbClr val="FFFFFF"/>
                </a:solidFill>
                <a:latin typeface="Arial"/>
                <a:cs typeface="Arial"/>
              </a:rPr>
              <a:t>painting.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2020-04-21T10:19:52Z</dcterms:created>
  <dcterms:modified xsi:type="dcterms:W3CDTF">2020-04-21T10:19:52Z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2011-09-10T00:00:00Z</vt:filetime>
  </property>
  <property fmtid="{D5CDD505-2E9C-101B-9397-08002B2CF9AE}" pid="3" name="Creator">
    <vt:lpwstr>Apple Keynote 5.0.5</vt:lpwstr>
  </property>
  <property fmtid="{D5CDD505-2E9C-101B-9397-08002B2CF9AE}" pid="4" name="LastSaved">
    <vt:filetime>2020-04-21T00:00:00Z</vt:filetime>
  </property>
</Properties>
</file>