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 id="2147483804" r:id="rId13"/>
    <p:sldMasterId id="2147483816" r:id="rId14"/>
    <p:sldMasterId id="2147483828" r:id="rId15"/>
  </p:sldMasterIdLst>
  <p:sldIdLst>
    <p:sldId id="257" r:id="rId16"/>
    <p:sldId id="258" r:id="rId17"/>
    <p:sldId id="259" r:id="rId18"/>
    <p:sldId id="260" r:id="rId19"/>
    <p:sldId id="261" r:id="rId20"/>
    <p:sldId id="262" r:id="rId21"/>
    <p:sldId id="263" r:id="rId22"/>
    <p:sldId id="264" r:id="rId23"/>
    <p:sldId id="265" r:id="rId24"/>
    <p:sldId id="266" r:id="rId25"/>
    <p:sldId id="267" r:id="rId26"/>
    <p:sldId id="268" r:id="rId27"/>
    <p:sldId id="269" r:id="rId28"/>
    <p:sldId id="270" r:id="rId29"/>
    <p:sldId id="271" r:id="rId30"/>
    <p:sldId id="272" r:id="rId3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slide" Target="slides/slide16.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62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8901334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6945891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8737407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5069051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37116668"/>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3434797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41736434"/>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347851"/>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0923639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1015460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53114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724414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374180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191359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7349868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2755198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58772968"/>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3157918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799628215"/>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554614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20798417"/>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522044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87600735"/>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59189681"/>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31686068"/>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06462895"/>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1930201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3563819"/>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478234160"/>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76578885"/>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99473513"/>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908661273"/>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523116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53993925"/>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83358392"/>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170914485"/>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9868878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7986941"/>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423528"/>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61581440"/>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6023155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97257791"/>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19035613"/>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779744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517528779"/>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747158692"/>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859286972"/>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18391376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23771348"/>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11108588"/>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78032341"/>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80963102"/>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374461194"/>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49472672"/>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95341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5304221"/>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10844916"/>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786869511"/>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5111392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151213968"/>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013788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171202992"/>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466652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1639581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7808281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106821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16266416"/>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0048416"/>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15233133"/>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769641601"/>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93798968"/>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5536358"/>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605207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73101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382757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42479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12457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382572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002650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2749988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948547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9850082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721432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599243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1181843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2951629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54437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97339852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105517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272299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664018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590149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521706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11986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7395574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7576030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258626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0012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93436024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5179698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088836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251038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7857374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4890922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592675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16536868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0874509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7243898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37339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223042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3853306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4316169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4076363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9216584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557767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60935865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0158029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4447341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4514890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3384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3009486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7721222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1817323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05623499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88147234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59437200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72547634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6655992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16980329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18454837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463711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2647280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29197382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506559713"/>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24050212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0288960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61364729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29337059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6207854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0379019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36301356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095068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909112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75397899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62462795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69667904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9794524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54494829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54976278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88520555"/>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0930127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2906537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5CFE661-29E9-440A-9BF2-64297B46A78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126685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657064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875CADE-662C-4236-8216-B7AC0670B84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709334211"/>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BA6E0A2-BB90-43C9-8451-2E267A0F015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80449320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120C044-C752-4E62-A6F6-D783DCEA88CD}"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47389844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179D71E-F5CB-4269-AF90-0F33B5128EB8}"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83858312"/>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C25F39E-472F-49F9-90F7-321061F73BE5}"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416300813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E8A07A4-BBBE-4E85-8277-E784933C3889}"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80929615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C4F6F8F-7882-46DA-BBC7-2FFD6F8C34BA}"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3452159974"/>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87CD9AA-3FFC-4F72-A870-02ECD7A6C4D3}"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2912223278"/>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8A5369-BDC0-4718-9AEF-513875D44337}"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830024421"/>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es-E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s-E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78DEAA0-46E8-452B-A9C7-41F71B54F6C4}" type="slidenum">
              <a:rPr lang="es-ES">
                <a:solidFill>
                  <a:srgbClr val="000000"/>
                </a:solidFill>
              </a:rPr>
              <a:pPr>
                <a:defRPr/>
              </a:pPr>
              <a:t>‹N°›</a:t>
            </a:fld>
            <a:endParaRPr lang="es-ES">
              <a:solidFill>
                <a:srgbClr val="000000"/>
              </a:solidFill>
            </a:endParaRPr>
          </a:p>
        </p:txBody>
      </p:sp>
    </p:spTree>
    <p:extLst>
      <p:ext uri="{BB962C8B-B14F-4D97-AF65-F5344CB8AC3E}">
        <p14:creationId xmlns:p14="http://schemas.microsoft.com/office/powerpoint/2010/main" val="123487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jpe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1.jpe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13" Type="http://schemas.openxmlformats.org/officeDocument/2006/relationships/image" Target="../media/image1.jpeg"/><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image" Target="../media/image1.jpeg"/><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13" Type="http://schemas.openxmlformats.org/officeDocument/2006/relationships/image" Target="../media/image1.jpeg"/><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13" Type="http://schemas.openxmlformats.org/officeDocument/2006/relationships/image" Target="../media/image1.jpeg"/><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1102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4263048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56590465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504845279"/>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45516031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89865938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56033296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0316071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69803394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336612083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0140286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2701360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70488507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71613581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s-E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s-E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D380AB9D-619A-4D72-A744-46F7943B59D5}" type="slidenum">
              <a:rPr lang="es-ES">
                <a:solidFill>
                  <a:srgbClr val="000000"/>
                </a:solidFill>
              </a:rPr>
              <a:pPr fontAlgn="base">
                <a:spcBef>
                  <a:spcPct val="0"/>
                </a:spcBef>
                <a:spcAft>
                  <a:spcPct val="0"/>
                </a:spcAft>
                <a:defRPr/>
              </a:pPr>
              <a:t>‹N°›</a:t>
            </a:fld>
            <a:endParaRPr lang="es-ES">
              <a:solidFill>
                <a:srgbClr val="000000"/>
              </a:solidFill>
            </a:endParaRPr>
          </a:p>
        </p:txBody>
      </p:sp>
    </p:spTree>
    <p:extLst>
      <p:ext uri="{BB962C8B-B14F-4D97-AF65-F5344CB8AC3E}">
        <p14:creationId xmlns:p14="http://schemas.microsoft.com/office/powerpoint/2010/main" val="1359999053"/>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hyperlink" Target="https://www.facebook.com/UMKBiskra/?__tn__=kC-R&amp;eid=ARCcQw4L1YkiWGV1q2-VatY9to-Df5Z39wMxpoya07mXJYItH1Mp6G8btP7HZTSnu_8_TD3LU2rIOsmH&amp;hc_ref=ARSiWQbnGp0mW4KdMaxbjlMej2yGKb6HlYGIySeJnGou5LC86hFE5B8eBVDCs9Zbdog&amp;fref=nf&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 Id="rId4" Type="http://schemas.openxmlformats.org/officeDocument/2006/relationships/hyperlink" Target="https://www.facebook.com/UMKBiskra/?ref=nf&amp;__tn__=%3C-R&amp;eid=ARALvNKekSvmm1YR7oAG8-2EDPw8gU_YTl4P9bN7ARYshvWHAOwKCpRr9KsVMvTqcGbGG6gfQ8pDdNfY&amp;hc_ref=ARQJYH9X-wwXtqZ4mL4FBZV6VClOPU4PERCfHMIA1pTXX9geavT8oQAVJF-wHxUf0L0&amp;__xts__%5B0%5D=68.ARBFb0Tx0j9npe6K1wU_Zb37FM-ukfHY_qvnFcTWPWTkT8Bcax8-lhQdYiWVisEuGq4SGMEwnlrN811Ex9FQsBAeVtJ6AZhLBzAF7_m95h_Or3GHt0XUshV-YuMAf07utvnMnsPDh-6gZl8-ijYaL9UTbnV8UoK4kJZZwN6MqW9eLK75Gf6IYVCKoCz3cvY_uZacLuyCcCt4qWurHb4TepRIv89nwVZqo_-TFc9nRzwUC2MtMCk5HWe0aslx5qVLGzqqC59LaXMaGsMdX9BwnXVAevC7zPGHPH1KbHsRNJANNulWD8srFZjueS97cwaatXC9Uk4cZYUnt7O6KrteJAov5w"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0.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1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3.xml"/></Relationships>
</file>

<file path=ppt/slides/_rels/slide1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png"/><Relationship Id="rId1" Type="http://schemas.openxmlformats.org/officeDocument/2006/relationships/slideLayout" Target="../slideLayouts/slideLayout134.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5.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5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150"/>
          <p:cNvSpPr>
            <a:spLocks noGrp="1" noChangeArrowheads="1"/>
          </p:cNvSpPr>
          <p:nvPr>
            <p:ph type="ctrTitle"/>
          </p:nvPr>
        </p:nvSpPr>
        <p:spPr>
          <a:xfrm>
            <a:off x="4644008" y="1844824"/>
            <a:ext cx="4320777" cy="1080145"/>
          </a:xfrm>
        </p:spPr>
        <p:txBody>
          <a:bodyPr/>
          <a:lstStyle/>
          <a:p>
            <a:pPr eaLnBrk="1" hangingPunct="1"/>
            <a:r>
              <a:rPr lang="es-UY" sz="1800" b="1" dirty="0" err="1" smtClean="0">
                <a:solidFill>
                  <a:srgbClr val="FF0000"/>
                </a:solidFill>
              </a:rPr>
              <a:t>Cours</a:t>
            </a:r>
            <a:r>
              <a:rPr lang="es-UY" sz="1800" b="1" dirty="0" smtClean="0">
                <a:solidFill>
                  <a:srgbClr val="FF0000"/>
                </a:solidFill>
              </a:rPr>
              <a:t> de </a:t>
            </a:r>
            <a:r>
              <a:rPr lang="es-UY" sz="1800" b="1" dirty="0" err="1" smtClean="0">
                <a:solidFill>
                  <a:srgbClr val="FF0000"/>
                </a:solidFill>
              </a:rPr>
              <a:t>Microbiologie</a:t>
            </a:r>
            <a:r>
              <a:rPr lang="es-UY" sz="1800" b="1" dirty="0" smtClean="0">
                <a:solidFill>
                  <a:srgbClr val="FF0000"/>
                </a:solidFill>
              </a:rPr>
              <a:t> </a:t>
            </a:r>
            <a:r>
              <a:rPr lang="es-UY" sz="1800" b="1" dirty="0" err="1" smtClean="0">
                <a:solidFill>
                  <a:srgbClr val="FF0000"/>
                </a:solidFill>
              </a:rPr>
              <a:t>Alimentaire</a:t>
            </a:r>
            <a:endParaRPr lang="es-ES" sz="1800" b="1" dirty="0" smtClean="0">
              <a:solidFill>
                <a:srgbClr val="FF0000"/>
              </a:solidFill>
            </a:endParaRPr>
          </a:p>
        </p:txBody>
      </p:sp>
      <p:sp>
        <p:nvSpPr>
          <p:cNvPr id="2217" name="Rectangle 169"/>
          <p:cNvSpPr>
            <a:spLocks noChangeArrowheads="1"/>
          </p:cNvSpPr>
          <p:nvPr/>
        </p:nvSpPr>
        <p:spPr bwMode="auto">
          <a:xfrm>
            <a:off x="6588125" y="6022975"/>
            <a:ext cx="2555875" cy="83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fontAlgn="base">
              <a:spcBef>
                <a:spcPct val="0"/>
              </a:spcBef>
              <a:spcAft>
                <a:spcPct val="0"/>
              </a:spcAft>
              <a:defRPr/>
            </a:pPr>
            <a:r>
              <a:rPr lang="en-US" b="1" dirty="0">
                <a:solidFill>
                  <a:srgbClr val="2D2D8A">
                    <a:lumMod val="75000"/>
                  </a:srgbClr>
                </a:solidFill>
              </a:rPr>
              <a:t>Par : </a:t>
            </a:r>
            <a:r>
              <a:rPr lang="en-US" b="1" dirty="0" err="1">
                <a:solidFill>
                  <a:srgbClr val="00B050"/>
                </a:solidFill>
              </a:rPr>
              <a:t>Mohammedi</a:t>
            </a:r>
            <a:r>
              <a:rPr lang="en-US" b="1" dirty="0">
                <a:solidFill>
                  <a:srgbClr val="00B050"/>
                </a:solidFill>
              </a:rPr>
              <a:t>. K</a:t>
            </a:r>
            <a:endParaRPr lang="es-ES" b="1" dirty="0">
              <a:solidFill>
                <a:srgbClr val="00B050"/>
              </a:solidFill>
            </a:endParaRPr>
          </a:p>
        </p:txBody>
      </p:sp>
      <p:sp>
        <p:nvSpPr>
          <p:cNvPr id="8" name="Rectangle 7"/>
          <p:cNvSpPr/>
          <p:nvPr/>
        </p:nvSpPr>
        <p:spPr>
          <a:xfrm>
            <a:off x="4825106" y="3564305"/>
            <a:ext cx="3779342" cy="646331"/>
          </a:xfrm>
          <a:prstGeom prst="rect">
            <a:avLst/>
          </a:prstGeom>
        </p:spPr>
        <p:txBody>
          <a:bodyPr wrap="square">
            <a:spAutoFit/>
          </a:bodyPr>
          <a:lstStyle/>
          <a:p>
            <a:pPr algn="ctr" fontAlgn="base">
              <a:spcBef>
                <a:spcPct val="0"/>
              </a:spcBef>
              <a:spcAft>
                <a:spcPct val="0"/>
              </a:spcAft>
              <a:defRPr/>
            </a:pPr>
            <a:r>
              <a:rPr lang="fr-FR" dirty="0" smtClean="0">
                <a:solidFill>
                  <a:srgbClr val="2D2D8A">
                    <a:lumMod val="75000"/>
                  </a:srgbClr>
                </a:solidFill>
              </a:rPr>
              <a:t>Les </a:t>
            </a:r>
            <a:r>
              <a:rPr lang="fr-FR" dirty="0">
                <a:solidFill>
                  <a:srgbClr val="2D2D8A">
                    <a:lumMod val="75000"/>
                  </a:srgbClr>
                </a:solidFill>
              </a:rPr>
              <a:t>altérations microbiennes des aliments et moyens de lutte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4954" y="73174"/>
            <a:ext cx="1733550" cy="17716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508104" y="79464"/>
            <a:ext cx="1800201" cy="1477328"/>
          </a:xfrm>
          <a:prstGeom prst="rect">
            <a:avLst/>
          </a:prstGeom>
        </p:spPr>
        <p:txBody>
          <a:bodyPr wrap="square">
            <a:spAutoFit/>
          </a:bodyPr>
          <a:lstStyle/>
          <a:p>
            <a:endParaRPr lang="fr-FR" dirty="0" smtClean="0">
              <a:hlinkClick r:id="rId4"/>
            </a:endParaRPr>
          </a:p>
          <a:p>
            <a:pPr algn="ctr"/>
            <a:r>
              <a:rPr lang="fr-FR" b="1" dirty="0" smtClean="0">
                <a:hlinkClick r:id="rId5"/>
              </a:rPr>
              <a:t>Université Mohamed </a:t>
            </a:r>
            <a:r>
              <a:rPr lang="fr-FR" b="1" dirty="0" err="1" smtClean="0">
                <a:hlinkClick r:id="rId5"/>
              </a:rPr>
              <a:t>Khider</a:t>
            </a:r>
            <a:r>
              <a:rPr lang="fr-FR" b="1" dirty="0" smtClean="0">
                <a:hlinkClick r:id="rId5"/>
              </a:rPr>
              <a:t> de Biskra</a:t>
            </a:r>
            <a:endParaRPr lang="fr-FR" b="1" dirty="0"/>
          </a:p>
        </p:txBody>
      </p:sp>
      <p:sp>
        <p:nvSpPr>
          <p:cNvPr id="11" name="Rectangle 10"/>
          <p:cNvSpPr/>
          <p:nvPr/>
        </p:nvSpPr>
        <p:spPr>
          <a:xfrm>
            <a:off x="5148064" y="2780928"/>
            <a:ext cx="3059261" cy="338554"/>
          </a:xfrm>
          <a:prstGeom prst="rect">
            <a:avLst/>
          </a:prstGeom>
        </p:spPr>
        <p:txBody>
          <a:bodyPr wrap="square">
            <a:spAutoFit/>
          </a:bodyPr>
          <a:lstStyle/>
          <a:p>
            <a:pPr fontAlgn="base">
              <a:spcBef>
                <a:spcPct val="0"/>
              </a:spcBef>
              <a:spcAft>
                <a:spcPct val="0"/>
              </a:spcAft>
              <a:defRPr/>
            </a:pPr>
            <a:r>
              <a:rPr lang="fr-FR" sz="1600" b="1" dirty="0">
                <a:solidFill>
                  <a:srgbClr val="2D2D8A">
                    <a:lumMod val="75000"/>
                  </a:srgbClr>
                </a:solidFill>
              </a:rPr>
              <a:t>	</a:t>
            </a:r>
            <a:r>
              <a:rPr lang="fr-FR" sz="1600" b="1" dirty="0" smtClean="0">
                <a:solidFill>
                  <a:srgbClr val="2D2D8A">
                    <a:lumMod val="75000"/>
                  </a:srgbClr>
                </a:solidFill>
              </a:rPr>
              <a:t>Chapitre IV :</a:t>
            </a:r>
            <a:endParaRPr lang="fr-FR" sz="1600" b="1" dirty="0">
              <a:solidFill>
                <a:srgbClr val="2D2D8A">
                  <a:lumMod val="75000"/>
                </a:srgbClr>
              </a:solidFill>
            </a:endParaRPr>
          </a:p>
        </p:txBody>
      </p:sp>
    </p:spTree>
    <p:extLst>
      <p:ext uri="{BB962C8B-B14F-4D97-AF65-F5344CB8AC3E}">
        <p14:creationId xmlns:p14="http://schemas.microsoft.com/office/powerpoint/2010/main" val="36824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060575"/>
            <a:ext cx="8496300" cy="3878263"/>
          </a:xfrm>
          <a:prstGeom prst="rect">
            <a:avLst/>
          </a:prstGeom>
        </p:spPr>
        <p:txBody>
          <a:bodyPr>
            <a:spAutoFit/>
          </a:bodyPr>
          <a:lstStyle/>
          <a:p>
            <a:pPr marL="285750" indent="-285750" algn="just" fontAlgn="base">
              <a:lnSpc>
                <a:spcPct val="150000"/>
              </a:lnSpc>
              <a:spcBef>
                <a:spcPct val="0"/>
              </a:spcBef>
              <a:spcAft>
                <a:spcPct val="0"/>
              </a:spcAft>
              <a:buFont typeface="Wingdings" pitchFamily="2" charset="2"/>
              <a:buChar char="Ø"/>
              <a:defRPr/>
            </a:pPr>
            <a:r>
              <a:rPr lang="fr-FR" b="1" dirty="0">
                <a:solidFill>
                  <a:srgbClr val="FF0000"/>
                </a:solidFill>
                <a:latin typeface="Calibri" pitchFamily="34" charset="0"/>
                <a:cs typeface="Calibri" pitchFamily="34" charset="0"/>
              </a:rPr>
              <a:t>Applications de l’</a:t>
            </a:r>
            <a:r>
              <a:rPr lang="fr-FR" b="1" dirty="0" err="1">
                <a:solidFill>
                  <a:srgbClr val="FF0000"/>
                </a:solidFill>
                <a:latin typeface="Calibri" pitchFamily="34" charset="0"/>
                <a:cs typeface="Calibri" pitchFamily="34" charset="0"/>
              </a:rPr>
              <a:t>aw</a:t>
            </a:r>
            <a:endParaRPr lang="fr-FR" b="1" dirty="0">
              <a:solidFill>
                <a:srgbClr val="FF0000"/>
              </a:solidFill>
              <a:latin typeface="Calibri" pitchFamily="34" charset="0"/>
              <a:cs typeface="Calibri" pitchFamily="34" charset="0"/>
            </a:endParaRPr>
          </a:p>
          <a:p>
            <a:pPr algn="just" fontAlgn="base">
              <a:lnSpc>
                <a:spcPct val="150000"/>
              </a:lnSpc>
              <a:spcBef>
                <a:spcPct val="0"/>
              </a:spcBef>
              <a:spcAft>
                <a:spcPct val="0"/>
              </a:spcAft>
              <a:defRPr/>
            </a:pPr>
            <a:r>
              <a:rPr lang="fr-FR" sz="2000" b="1" dirty="0">
                <a:solidFill>
                  <a:srgbClr val="2D2D8A">
                    <a:lumMod val="60000"/>
                    <a:lumOff val="40000"/>
                  </a:srgbClr>
                </a:solidFill>
                <a:latin typeface="Calibri" pitchFamily="34" charset="0"/>
                <a:cs typeface="Calibri" pitchFamily="34" charset="0"/>
                <a:sym typeface="Symbol"/>
              </a:rPr>
              <a:t> </a:t>
            </a:r>
            <a:r>
              <a:rPr lang="fr-FR" b="1" dirty="0">
                <a:solidFill>
                  <a:srgbClr val="2D2D8A">
                    <a:lumMod val="60000"/>
                    <a:lumOff val="40000"/>
                  </a:srgbClr>
                </a:solidFill>
                <a:latin typeface="Calibri" pitchFamily="34" charset="0"/>
                <a:cs typeface="Calibri" pitchFamily="34" charset="0"/>
              </a:rPr>
              <a:t>Procédés de conservation basés sur une diminution de l’</a:t>
            </a:r>
            <a:r>
              <a:rPr lang="fr-FR" b="1" dirty="0" err="1">
                <a:solidFill>
                  <a:srgbClr val="2D2D8A">
                    <a:lumMod val="60000"/>
                    <a:lumOff val="40000"/>
                  </a:srgbClr>
                </a:solidFill>
                <a:latin typeface="Calibri" pitchFamily="34" charset="0"/>
                <a:cs typeface="Calibri" pitchFamily="34" charset="0"/>
              </a:rPr>
              <a:t>aw</a:t>
            </a:r>
            <a:endParaRPr lang="fr-FR" b="1" dirty="0">
              <a:solidFill>
                <a:srgbClr val="2D2D8A">
                  <a:lumMod val="60000"/>
                  <a:lumOff val="40000"/>
                </a:srgbClr>
              </a:solidFill>
              <a:latin typeface="Calibri" pitchFamily="34" charset="0"/>
              <a:cs typeface="Calibri" pitchFamily="34" charset="0"/>
            </a:endParaRPr>
          </a:p>
          <a:p>
            <a:pPr marL="285750" indent="-285750" algn="just" fontAlgn="base">
              <a:lnSpc>
                <a:spcPct val="150000"/>
              </a:lnSpc>
              <a:spcBef>
                <a:spcPct val="0"/>
              </a:spcBef>
              <a:spcAft>
                <a:spcPct val="0"/>
              </a:spcAft>
              <a:buFont typeface="Courier New" pitchFamily="49" charset="0"/>
              <a:buChar char="o"/>
              <a:defRPr/>
            </a:pPr>
            <a:r>
              <a:rPr lang="fr-FR" dirty="0">
                <a:solidFill>
                  <a:srgbClr val="2D2D8A">
                    <a:lumMod val="75000"/>
                  </a:srgbClr>
                </a:solidFill>
                <a:latin typeface="Calibri" pitchFamily="34" charset="0"/>
                <a:cs typeface="Calibri" pitchFamily="34" charset="0"/>
              </a:rPr>
              <a:t>Cette diminution peut être obtenue par divers procédés, physiques en particulier tels que la déshydratation, le séchage (viande, poissons, crevettes, poudre de lait, lait concentré), la lyophilisation (laits) et la congélation.</a:t>
            </a:r>
          </a:p>
          <a:p>
            <a:pPr marL="285750" indent="-285750" algn="just" fontAlgn="base">
              <a:lnSpc>
                <a:spcPct val="150000"/>
              </a:lnSpc>
              <a:spcBef>
                <a:spcPct val="0"/>
              </a:spcBef>
              <a:spcAft>
                <a:spcPct val="0"/>
              </a:spcAft>
              <a:buFont typeface="Courier New" pitchFamily="49" charset="0"/>
              <a:buChar char="o"/>
              <a:defRPr/>
            </a:pPr>
            <a:r>
              <a:rPr lang="fr-FR" dirty="0">
                <a:solidFill>
                  <a:srgbClr val="2D2D8A">
                    <a:lumMod val="75000"/>
                  </a:srgbClr>
                </a:solidFill>
                <a:latin typeface="Calibri" pitchFamily="34" charset="0"/>
                <a:cs typeface="Calibri" pitchFamily="34" charset="0"/>
              </a:rPr>
              <a:t>L’</a:t>
            </a:r>
            <a:r>
              <a:rPr lang="fr-FR" dirty="0" err="1">
                <a:solidFill>
                  <a:srgbClr val="2D2D8A">
                    <a:lumMod val="75000"/>
                  </a:srgbClr>
                </a:solidFill>
                <a:latin typeface="Calibri" pitchFamily="34" charset="0"/>
                <a:cs typeface="Calibri" pitchFamily="34" charset="0"/>
              </a:rPr>
              <a:t>aw</a:t>
            </a:r>
            <a:r>
              <a:rPr lang="fr-FR" dirty="0">
                <a:solidFill>
                  <a:srgbClr val="2D2D8A">
                    <a:lumMod val="75000"/>
                  </a:srgbClr>
                </a:solidFill>
                <a:latin typeface="Calibri" pitchFamily="34" charset="0"/>
                <a:cs typeface="Calibri" pitchFamily="34" charset="0"/>
              </a:rPr>
              <a:t> de la glace diminue avec la température. Elle passe de 0.95 à -5°C à 0.82 à -20°C.</a:t>
            </a:r>
          </a:p>
          <a:p>
            <a:pPr marL="285750" indent="-285750" algn="just" fontAlgn="base">
              <a:lnSpc>
                <a:spcPct val="150000"/>
              </a:lnSpc>
              <a:spcBef>
                <a:spcPct val="0"/>
              </a:spcBef>
              <a:spcAft>
                <a:spcPct val="0"/>
              </a:spcAft>
              <a:buFont typeface="Courier New" pitchFamily="49" charset="0"/>
              <a:buChar char="o"/>
              <a:defRPr/>
            </a:pPr>
            <a:r>
              <a:rPr lang="fr-FR" dirty="0">
                <a:solidFill>
                  <a:srgbClr val="2D2D8A">
                    <a:lumMod val="75000"/>
                  </a:srgbClr>
                </a:solidFill>
                <a:latin typeface="Calibri" pitchFamily="34" charset="0"/>
                <a:cs typeface="Calibri" pitchFamily="34" charset="0"/>
              </a:rPr>
              <a:t>La congélation peut être comparée à une déshydratation.</a:t>
            </a:r>
          </a:p>
          <a:p>
            <a:pPr marL="285750" indent="-285750" algn="just" fontAlgn="base">
              <a:lnSpc>
                <a:spcPct val="150000"/>
              </a:lnSpc>
              <a:spcBef>
                <a:spcPct val="0"/>
              </a:spcBef>
              <a:spcAft>
                <a:spcPct val="0"/>
              </a:spcAft>
              <a:buFont typeface="Courier New" pitchFamily="49" charset="0"/>
              <a:buChar char="o"/>
              <a:defRPr/>
            </a:pPr>
            <a:r>
              <a:rPr lang="fr-FR" dirty="0">
                <a:solidFill>
                  <a:srgbClr val="2D2D8A">
                    <a:lumMod val="75000"/>
                  </a:srgbClr>
                </a:solidFill>
                <a:latin typeface="Calibri" pitchFamily="34" charset="0"/>
                <a:cs typeface="Calibri" pitchFamily="34" charset="0"/>
              </a:rPr>
              <a:t>L’eau cristallisée par congélation est « liée » et devient inutilisable par les microorganismes.</a:t>
            </a:r>
          </a:p>
        </p:txBody>
      </p:sp>
      <p:sp>
        <p:nvSpPr>
          <p:cNvPr id="18436"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8437"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84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1913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217738"/>
            <a:ext cx="8135938" cy="2584450"/>
          </a:xfrm>
          <a:prstGeom prst="rect">
            <a:avLst/>
          </a:prstGeom>
        </p:spPr>
        <p:txBody>
          <a:bodyPr>
            <a:spAutoFit/>
          </a:bodyPr>
          <a:lstStyle/>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Il s’agit d’un facteur très important du développement des microorganismes.</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L’effet inhibiteur du pH dépend</a:t>
            </a:r>
          </a:p>
          <a:p>
            <a:pPr marL="285750" indent="-285750" algn="just" fontAlgn="base">
              <a:lnSpc>
                <a:spcPct val="150000"/>
              </a:lnSpc>
              <a:spcBef>
                <a:spcPct val="0"/>
              </a:spcBef>
              <a:spcAft>
                <a:spcPct val="0"/>
              </a:spcAft>
              <a:buFont typeface="Wingdings" pitchFamily="2" charset="2"/>
              <a:buChar char="ü"/>
              <a:defRPr/>
            </a:pPr>
            <a:r>
              <a:rPr lang="fr-FR" dirty="0">
                <a:solidFill>
                  <a:srgbClr val="2D2D8A">
                    <a:lumMod val="75000"/>
                  </a:srgbClr>
                </a:solidFill>
                <a:latin typeface="Calibri" pitchFamily="34" charset="0"/>
                <a:cs typeface="Calibri" pitchFamily="34" charset="0"/>
              </a:rPr>
              <a:t>Du type d’acide (acide lactique, acide acétique)</a:t>
            </a:r>
          </a:p>
          <a:p>
            <a:pPr marL="285750" indent="-285750" algn="just" fontAlgn="base">
              <a:lnSpc>
                <a:spcPct val="150000"/>
              </a:lnSpc>
              <a:spcBef>
                <a:spcPct val="0"/>
              </a:spcBef>
              <a:spcAft>
                <a:spcPct val="0"/>
              </a:spcAft>
              <a:buFont typeface="Wingdings" pitchFamily="2" charset="2"/>
              <a:buChar char="ü"/>
              <a:defRPr/>
            </a:pPr>
            <a:r>
              <a:rPr lang="fr-FR" dirty="0">
                <a:solidFill>
                  <a:srgbClr val="2D2D8A">
                    <a:lumMod val="75000"/>
                  </a:srgbClr>
                </a:solidFill>
                <a:latin typeface="Calibri" pitchFamily="34" charset="0"/>
                <a:cs typeface="Calibri" pitchFamily="34" charset="0"/>
              </a:rPr>
              <a:t>Du l’</a:t>
            </a:r>
            <a:r>
              <a:rPr lang="fr-FR" dirty="0" err="1">
                <a:solidFill>
                  <a:srgbClr val="2D2D8A">
                    <a:lumMod val="75000"/>
                  </a:srgbClr>
                </a:solidFill>
                <a:latin typeface="Calibri" pitchFamily="34" charset="0"/>
                <a:cs typeface="Calibri" pitchFamily="34" charset="0"/>
              </a:rPr>
              <a:t>aw</a:t>
            </a:r>
            <a:endParaRPr lang="fr-FR" dirty="0">
              <a:solidFill>
                <a:srgbClr val="2D2D8A">
                  <a:lumMod val="75000"/>
                </a:srgbClr>
              </a:solidFill>
              <a:latin typeface="Calibri" pitchFamily="34" charset="0"/>
              <a:cs typeface="Calibri" pitchFamily="34" charset="0"/>
            </a:endParaRPr>
          </a:p>
          <a:p>
            <a:pPr marL="285750" indent="-285750" algn="just" fontAlgn="base">
              <a:lnSpc>
                <a:spcPct val="150000"/>
              </a:lnSpc>
              <a:spcBef>
                <a:spcPct val="0"/>
              </a:spcBef>
              <a:spcAft>
                <a:spcPct val="0"/>
              </a:spcAft>
              <a:buFont typeface="Wingdings" pitchFamily="2" charset="2"/>
              <a:buChar char="ü"/>
              <a:defRPr/>
            </a:pPr>
            <a:r>
              <a:rPr lang="fr-FR" dirty="0">
                <a:solidFill>
                  <a:srgbClr val="2D2D8A">
                    <a:lumMod val="75000"/>
                  </a:srgbClr>
                </a:solidFill>
                <a:latin typeface="Calibri" pitchFamily="34" charset="0"/>
                <a:cs typeface="Calibri" pitchFamily="34" charset="0"/>
              </a:rPr>
              <a:t>De la présence de substances nutritives</a:t>
            </a:r>
          </a:p>
          <a:p>
            <a:pPr marL="285750" indent="-285750" algn="just" fontAlgn="base">
              <a:lnSpc>
                <a:spcPct val="150000"/>
              </a:lnSpc>
              <a:spcBef>
                <a:spcPct val="0"/>
              </a:spcBef>
              <a:spcAft>
                <a:spcPct val="0"/>
              </a:spcAft>
              <a:buFont typeface="Wingdings" pitchFamily="2" charset="2"/>
              <a:buChar char="ü"/>
              <a:defRPr/>
            </a:pPr>
            <a:r>
              <a:rPr lang="fr-FR" dirty="0">
                <a:solidFill>
                  <a:srgbClr val="2D2D8A">
                    <a:lumMod val="75000"/>
                  </a:srgbClr>
                </a:solidFill>
                <a:latin typeface="Calibri" pitchFamily="34" charset="0"/>
                <a:cs typeface="Calibri" pitchFamily="34" charset="0"/>
              </a:rPr>
              <a:t>De la température et de la pression osmotique au cours du stockage</a:t>
            </a:r>
          </a:p>
        </p:txBody>
      </p:sp>
      <p:sp>
        <p:nvSpPr>
          <p:cNvPr id="19460"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9461"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2) Le pH et l’acidité</a:t>
            </a:r>
            <a:endParaRPr lang="fr-FR" b="1">
              <a:solidFill>
                <a:srgbClr val="6B6BCF"/>
              </a:solidFill>
            </a:endParaRPr>
          </a:p>
        </p:txBody>
      </p:sp>
      <p:pic>
        <p:nvPicPr>
          <p:cNvPr id="194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74457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20483" name="Rectangle 5"/>
          <p:cNvSpPr>
            <a:spLocks noChangeArrowheads="1"/>
          </p:cNvSpPr>
          <p:nvPr/>
        </p:nvSpPr>
        <p:spPr bwMode="auto">
          <a:xfrm>
            <a:off x="323850" y="2220913"/>
            <a:ext cx="8135938" cy="171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pPr>
            <a:r>
              <a:rPr lang="fr-FR">
                <a:solidFill>
                  <a:srgbClr val="222268"/>
                </a:solidFill>
                <a:latin typeface="Calibri" pitchFamily="34" charset="0"/>
                <a:cs typeface="Calibri" pitchFamily="34" charset="0"/>
              </a:rPr>
              <a:t>       Il est bien connu que les fruits acides sont sujets aux attaques de moisissures ou de levures, tandis que les légumes, les viandes et les poissons constituent des milieux favorables aux bactéries. La différence est due essentiellement au pH.</a:t>
            </a:r>
          </a:p>
          <a:p>
            <a:pPr algn="just" fontAlgn="base">
              <a:lnSpc>
                <a:spcPct val="150000"/>
              </a:lnSpc>
              <a:spcBef>
                <a:spcPct val="0"/>
              </a:spcBef>
              <a:spcAft>
                <a:spcPct val="0"/>
              </a:spcAft>
            </a:pPr>
            <a:r>
              <a:rPr lang="fr-FR">
                <a:solidFill>
                  <a:srgbClr val="222268"/>
                </a:solidFill>
                <a:latin typeface="Calibri" pitchFamily="34" charset="0"/>
                <a:cs typeface="Calibri" pitchFamily="34" charset="0"/>
              </a:rPr>
              <a:t>       </a:t>
            </a:r>
          </a:p>
        </p:txBody>
      </p:sp>
      <p:sp>
        <p:nvSpPr>
          <p:cNvPr id="20484"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20485"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2) Le pH et l’acidité</a:t>
            </a:r>
            <a:endParaRPr lang="fr-FR" b="1">
              <a:solidFill>
                <a:srgbClr val="6B6BCF"/>
              </a:solidFill>
            </a:endParaRPr>
          </a:p>
        </p:txBody>
      </p:sp>
      <p:pic>
        <p:nvPicPr>
          <p:cNvPr id="204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85514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21507" name="Rectangle 5"/>
          <p:cNvSpPr>
            <a:spLocks noChangeArrowheads="1"/>
          </p:cNvSpPr>
          <p:nvPr/>
        </p:nvSpPr>
        <p:spPr bwMode="auto">
          <a:xfrm>
            <a:off x="323850" y="2228850"/>
            <a:ext cx="8135938"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pPr>
            <a:r>
              <a:rPr lang="fr-FR">
                <a:solidFill>
                  <a:srgbClr val="222268"/>
                </a:solidFill>
                <a:latin typeface="Calibri" pitchFamily="34" charset="0"/>
                <a:cs typeface="Calibri" pitchFamily="34" charset="0"/>
              </a:rPr>
              <a:t>       On appelle acidophiles les microorganismes dont le pH  optimum se situer au dessous de </a:t>
            </a:r>
            <a:r>
              <a:rPr lang="fr-FR" b="1">
                <a:solidFill>
                  <a:srgbClr val="FF0000"/>
                </a:solidFill>
                <a:latin typeface="Calibri" pitchFamily="34" charset="0"/>
                <a:cs typeface="Calibri" pitchFamily="34" charset="0"/>
              </a:rPr>
              <a:t>5,5</a:t>
            </a:r>
            <a:r>
              <a:rPr lang="fr-FR">
                <a:solidFill>
                  <a:srgbClr val="FF0000"/>
                </a:solidFill>
                <a:latin typeface="Calibri" pitchFamily="34" charset="0"/>
                <a:cs typeface="Calibri" pitchFamily="34" charset="0"/>
              </a:rPr>
              <a:t> </a:t>
            </a:r>
            <a:r>
              <a:rPr lang="fr-FR">
                <a:solidFill>
                  <a:srgbClr val="222268"/>
                </a:solidFill>
                <a:latin typeface="Calibri" pitchFamily="34" charset="0"/>
                <a:cs typeface="Calibri" pitchFamily="34" charset="0"/>
              </a:rPr>
              <a:t>mais en industrie alimentaire, on a l’habitude de classer les microorganismes entre ceux qui peuvent se développer au-dessus  et au-dessous de pH </a:t>
            </a:r>
            <a:r>
              <a:rPr lang="fr-FR" b="1">
                <a:solidFill>
                  <a:srgbClr val="FF0000"/>
                </a:solidFill>
                <a:latin typeface="Calibri" pitchFamily="34" charset="0"/>
                <a:cs typeface="Calibri" pitchFamily="34" charset="0"/>
              </a:rPr>
              <a:t>4,5</a:t>
            </a:r>
            <a:r>
              <a:rPr lang="fr-FR">
                <a:solidFill>
                  <a:srgbClr val="222268"/>
                </a:solidFill>
                <a:latin typeface="Calibri" pitchFamily="34" charset="0"/>
                <a:cs typeface="Calibri" pitchFamily="34" charset="0"/>
              </a:rPr>
              <a:t>.</a:t>
            </a:r>
          </a:p>
          <a:p>
            <a:pPr algn="just" fontAlgn="base">
              <a:lnSpc>
                <a:spcPct val="150000"/>
              </a:lnSpc>
              <a:spcBef>
                <a:spcPct val="0"/>
              </a:spcBef>
              <a:spcAft>
                <a:spcPct val="0"/>
              </a:spcAft>
            </a:pPr>
            <a:r>
              <a:rPr lang="fr-FR">
                <a:solidFill>
                  <a:srgbClr val="222268"/>
                </a:solidFill>
                <a:latin typeface="Calibri" pitchFamily="34" charset="0"/>
                <a:cs typeface="Calibri" pitchFamily="34" charset="0"/>
              </a:rPr>
              <a:t>      Le pH </a:t>
            </a:r>
            <a:r>
              <a:rPr lang="fr-FR" b="1">
                <a:solidFill>
                  <a:srgbClr val="FF0000"/>
                </a:solidFill>
                <a:latin typeface="Calibri" pitchFamily="34" charset="0"/>
                <a:cs typeface="Calibri" pitchFamily="34" charset="0"/>
              </a:rPr>
              <a:t>4,5</a:t>
            </a:r>
            <a:r>
              <a:rPr lang="fr-FR">
                <a:solidFill>
                  <a:srgbClr val="222268"/>
                </a:solidFill>
                <a:latin typeface="Calibri" pitchFamily="34" charset="0"/>
                <a:cs typeface="Calibri" pitchFamily="34" charset="0"/>
              </a:rPr>
              <a:t> permet de séparer les aliment en deux groupes par rapport à leur aptitude à permettre la croissance des principales bactéries pathogènes. Au dessous de ce pH les risques sanitaires sont minimes.</a:t>
            </a:r>
          </a:p>
        </p:txBody>
      </p:sp>
      <p:sp>
        <p:nvSpPr>
          <p:cNvPr id="21508"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21509"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2) Le pH et l’acidité</a:t>
            </a:r>
            <a:endParaRPr lang="fr-FR" b="1">
              <a:solidFill>
                <a:srgbClr val="6B6BCF"/>
              </a:solidFill>
            </a:endParaRPr>
          </a:p>
        </p:txBody>
      </p:sp>
      <p:pic>
        <p:nvPicPr>
          <p:cNvPr id="215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87334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pic>
        <p:nvPicPr>
          <p:cNvPr id="2253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1485900"/>
            <a:ext cx="6172200" cy="522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8175" y="773113"/>
            <a:ext cx="5400675" cy="568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9736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220913"/>
            <a:ext cx="8135938" cy="3417887"/>
          </a:xfrm>
          <a:prstGeom prst="rect">
            <a:avLst/>
          </a:prstGeom>
        </p:spPr>
        <p:txBody>
          <a:bodyPr>
            <a:spAutoFit/>
          </a:bodyPr>
          <a:lstStyle/>
          <a:p>
            <a:pPr marL="285750" indent="-285750" algn="just" fontAlgn="base">
              <a:lnSpc>
                <a:spcPct val="150000"/>
              </a:lnSpc>
              <a:spcBef>
                <a:spcPct val="0"/>
              </a:spcBef>
              <a:spcAft>
                <a:spcPct val="0"/>
              </a:spcAft>
              <a:buFont typeface="Wingdings" pitchFamily="2" charset="2"/>
              <a:buChar char="Ø"/>
              <a:defRPr/>
            </a:pPr>
            <a:r>
              <a:rPr lang="fr-FR" b="1" dirty="0">
                <a:solidFill>
                  <a:srgbClr val="FF0000"/>
                </a:solidFill>
                <a:latin typeface="Calibri" pitchFamily="34" charset="0"/>
                <a:cs typeface="Calibri" pitchFamily="34" charset="0"/>
              </a:rPr>
              <a:t>Effet des microorganismes sur le pH</a:t>
            </a:r>
          </a:p>
          <a:p>
            <a:pPr algn="just" fontAlgn="base">
              <a:lnSpc>
                <a:spcPct val="150000"/>
              </a:lnSpc>
              <a:spcBef>
                <a:spcPct val="0"/>
              </a:spcBef>
              <a:spcAft>
                <a:spcPct val="0"/>
              </a:spcAft>
              <a:defRPr/>
            </a:pPr>
            <a:r>
              <a:rPr lang="fr-FR" b="1" u="sng" dirty="0">
                <a:solidFill>
                  <a:srgbClr val="00B050"/>
                </a:solidFill>
                <a:latin typeface="Calibri" pitchFamily="34" charset="0"/>
                <a:cs typeface="Calibri" pitchFamily="34" charset="0"/>
              </a:rPr>
              <a:t>Les germes acidifiants </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Ce sont les ferments lactiques</a:t>
            </a:r>
          </a:p>
          <a:p>
            <a:pPr algn="just" fontAlgn="base">
              <a:lnSpc>
                <a:spcPct val="150000"/>
              </a:lnSpc>
              <a:spcBef>
                <a:spcPct val="0"/>
              </a:spcBef>
              <a:spcAft>
                <a:spcPct val="0"/>
              </a:spcAft>
              <a:defRPr/>
            </a:pPr>
            <a:r>
              <a:rPr lang="fr-FR" b="1" u="sng" dirty="0">
                <a:solidFill>
                  <a:srgbClr val="00B050"/>
                </a:solidFill>
                <a:latin typeface="Calibri" pitchFamily="34" charset="0"/>
                <a:cs typeface="Calibri" pitchFamily="34" charset="0"/>
              </a:rPr>
              <a:t>Les germes </a:t>
            </a:r>
            <a:r>
              <a:rPr lang="fr-FR" b="1" u="sng" dirty="0" err="1">
                <a:solidFill>
                  <a:srgbClr val="00B050"/>
                </a:solidFill>
                <a:latin typeface="Calibri" pitchFamily="34" charset="0"/>
                <a:cs typeface="Calibri" pitchFamily="34" charset="0"/>
              </a:rPr>
              <a:t>alcalinisants</a:t>
            </a:r>
            <a:r>
              <a:rPr lang="fr-FR" b="1" u="sng" dirty="0">
                <a:solidFill>
                  <a:srgbClr val="00B050"/>
                </a:solidFill>
                <a:latin typeface="Calibri" pitchFamily="34" charset="0"/>
                <a:cs typeface="Calibri" pitchFamily="34" charset="0"/>
              </a:rPr>
              <a:t> :</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Ce sont ceux qui possèdent de protéases en grande quantité. Ces germes sont des </a:t>
            </a:r>
            <a:r>
              <a:rPr lang="fr-FR" dirty="0" err="1">
                <a:solidFill>
                  <a:srgbClr val="2D2D8A">
                    <a:lumMod val="75000"/>
                  </a:srgbClr>
                </a:solidFill>
                <a:latin typeface="Calibri" pitchFamily="34" charset="0"/>
                <a:cs typeface="Calibri" pitchFamily="34" charset="0"/>
              </a:rPr>
              <a:t>putréfiants</a:t>
            </a:r>
            <a:r>
              <a:rPr lang="fr-FR" dirty="0">
                <a:solidFill>
                  <a:srgbClr val="2D2D8A">
                    <a:lumMod val="75000"/>
                  </a:srgbClr>
                </a:solidFill>
                <a:latin typeface="Calibri" pitchFamily="34" charset="0"/>
                <a:cs typeface="Calibri" pitchFamily="34" charset="0"/>
              </a:rPr>
              <a:t> : Clostridies, </a:t>
            </a:r>
            <a:r>
              <a:rPr lang="fr-FR" i="1" dirty="0" err="1">
                <a:solidFill>
                  <a:srgbClr val="2D2D8A">
                    <a:lumMod val="75000"/>
                  </a:srgbClr>
                </a:solidFill>
                <a:latin typeface="Calibri" pitchFamily="34" charset="0"/>
                <a:cs typeface="Calibri" pitchFamily="34" charset="0"/>
              </a:rPr>
              <a:t>Proteus</a:t>
            </a:r>
            <a:r>
              <a:rPr lang="fr-FR" dirty="0">
                <a:solidFill>
                  <a:srgbClr val="2D2D8A">
                    <a:lumMod val="75000"/>
                  </a:srgbClr>
                </a:solidFill>
                <a:latin typeface="Calibri" pitchFamily="34" charset="0"/>
                <a:cs typeface="Calibri" pitchFamily="34" charset="0"/>
              </a:rPr>
              <a:t> et à moindre degré les autres germes G- comme Pseudomonas.</a:t>
            </a:r>
          </a:p>
          <a:p>
            <a:pPr algn="just" fontAlgn="base">
              <a:lnSpc>
                <a:spcPct val="150000"/>
              </a:lnSpc>
              <a:spcBef>
                <a:spcPct val="0"/>
              </a:spcBef>
              <a:spcAft>
                <a:spcPct val="0"/>
              </a:spcAft>
              <a:defRPr/>
            </a:pPr>
            <a:r>
              <a:rPr lang="fr-FR" b="1" u="sng" dirty="0">
                <a:solidFill>
                  <a:srgbClr val="00B050"/>
                </a:solidFill>
                <a:latin typeface="Calibri" pitchFamily="34" charset="0"/>
                <a:cs typeface="Calibri" pitchFamily="34" charset="0"/>
              </a:rPr>
              <a:t>Les germes mixtes ou </a:t>
            </a:r>
            <a:r>
              <a:rPr lang="fr-FR" b="1" u="sng" dirty="0" err="1">
                <a:solidFill>
                  <a:srgbClr val="00B050"/>
                </a:solidFill>
                <a:latin typeface="Calibri" pitchFamily="34" charset="0"/>
                <a:cs typeface="Calibri" pitchFamily="34" charset="0"/>
              </a:rPr>
              <a:t>pseudolactiques</a:t>
            </a:r>
            <a:r>
              <a:rPr lang="fr-FR" b="1" u="sng" dirty="0">
                <a:solidFill>
                  <a:srgbClr val="00B050"/>
                </a:solidFill>
                <a:latin typeface="Calibri" pitchFamily="34" charset="0"/>
                <a:cs typeface="Calibri" pitchFamily="34" charset="0"/>
              </a:rPr>
              <a:t> </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Ce sont les coliformes qui dans un premier temps utilisent les sucres du milieu provoquant l’acidification puis dans un second temps utilisent les substances azotées en alcalinisant le milieu comme les </a:t>
            </a:r>
            <a:r>
              <a:rPr lang="fr-FR" dirty="0" err="1">
                <a:solidFill>
                  <a:srgbClr val="2D2D8A">
                    <a:lumMod val="75000"/>
                  </a:srgbClr>
                </a:solidFill>
                <a:latin typeface="Calibri" pitchFamily="34" charset="0"/>
                <a:cs typeface="Calibri" pitchFamily="34" charset="0"/>
              </a:rPr>
              <a:t>putrifiants</a:t>
            </a:r>
            <a:r>
              <a:rPr lang="fr-FR" dirty="0">
                <a:solidFill>
                  <a:srgbClr val="2D2D8A">
                    <a:lumMod val="75000"/>
                  </a:srgbClr>
                </a:solidFill>
                <a:latin typeface="Calibri" pitchFamily="34" charset="0"/>
                <a:cs typeface="Calibri" pitchFamily="34" charset="0"/>
              </a:rPr>
              <a:t>.       </a:t>
            </a:r>
          </a:p>
        </p:txBody>
      </p:sp>
      <p:sp>
        <p:nvSpPr>
          <p:cNvPr id="23556"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23557"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2) Le pH et l’acidité</a:t>
            </a:r>
            <a:endParaRPr lang="fr-FR" b="1">
              <a:solidFill>
                <a:srgbClr val="6B6BCF"/>
              </a:solidFill>
            </a:endParaRPr>
          </a:p>
        </p:txBody>
      </p:sp>
      <p:pic>
        <p:nvPicPr>
          <p:cNvPr id="235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99823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220913"/>
            <a:ext cx="8135938" cy="3417887"/>
          </a:xfrm>
          <a:prstGeom prst="rect">
            <a:avLst/>
          </a:prstGeom>
        </p:spPr>
        <p:txBody>
          <a:bodyPr>
            <a:spAutoFit/>
          </a:bodyPr>
          <a:lstStyle/>
          <a:p>
            <a:pPr marL="285750" indent="-285750" algn="just" fontAlgn="base">
              <a:lnSpc>
                <a:spcPct val="150000"/>
              </a:lnSpc>
              <a:spcBef>
                <a:spcPct val="0"/>
              </a:spcBef>
              <a:spcAft>
                <a:spcPct val="0"/>
              </a:spcAft>
              <a:buFont typeface="Wingdings" pitchFamily="2" charset="2"/>
              <a:buChar char="Ø"/>
              <a:defRPr/>
            </a:pPr>
            <a:r>
              <a:rPr lang="fr-FR" b="1" dirty="0">
                <a:solidFill>
                  <a:srgbClr val="FF0000"/>
                </a:solidFill>
                <a:latin typeface="Calibri" pitchFamily="34" charset="0"/>
                <a:cs typeface="Calibri" pitchFamily="34" charset="0"/>
              </a:rPr>
              <a:t>Applications</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Les variations de pH sélectionnent les germes. Les pH bas inhibent voire détruisent les germes </a:t>
            </a:r>
            <a:r>
              <a:rPr lang="fr-FR" dirty="0" err="1">
                <a:solidFill>
                  <a:srgbClr val="2D2D8A">
                    <a:lumMod val="75000"/>
                  </a:srgbClr>
                </a:solidFill>
                <a:latin typeface="Calibri" pitchFamily="34" charset="0"/>
                <a:cs typeface="Calibri" pitchFamily="34" charset="0"/>
              </a:rPr>
              <a:t>putréfiants</a:t>
            </a:r>
            <a:r>
              <a:rPr lang="fr-FR" dirty="0">
                <a:solidFill>
                  <a:srgbClr val="2D2D8A">
                    <a:lumMod val="75000"/>
                  </a:srgbClr>
                </a:solidFill>
                <a:latin typeface="Calibri" pitchFamily="34" charset="0"/>
                <a:cs typeface="Calibri" pitchFamily="34" charset="0"/>
              </a:rPr>
              <a:t> au profit des ferments lactiques. C’est un principe de conservation.</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Ex : les ferments lactiques en se développant dans un aliment contenant des sucres </a:t>
            </a:r>
            <a:r>
              <a:rPr lang="fr-FR" b="1" dirty="0">
                <a:solidFill>
                  <a:srgbClr val="2D2D8A">
                    <a:lumMod val="75000"/>
                  </a:srgbClr>
                </a:solidFill>
                <a:latin typeface="Calibri" pitchFamily="34" charset="0"/>
                <a:cs typeface="Calibri" pitchFamily="34" charset="0"/>
              </a:rPr>
              <a:t>s’opposent</a:t>
            </a:r>
            <a:r>
              <a:rPr lang="fr-FR" dirty="0">
                <a:solidFill>
                  <a:srgbClr val="2D2D8A">
                    <a:lumMod val="75000"/>
                  </a:srgbClr>
                </a:solidFill>
                <a:latin typeface="Calibri" pitchFamily="34" charset="0"/>
                <a:cs typeface="Calibri" pitchFamily="34" charset="0"/>
              </a:rPr>
              <a:t> à l’apparition des putréfactions (laits fermentés yaourt, fromages, choucroute).</a:t>
            </a:r>
          </a:p>
          <a:p>
            <a:pPr algn="just" fontAlgn="base">
              <a:lnSpc>
                <a:spcPct val="150000"/>
              </a:lnSpc>
              <a:spcBef>
                <a:spcPct val="0"/>
              </a:spcBef>
              <a:spcAft>
                <a:spcPct val="0"/>
              </a:spcAft>
              <a:defRPr/>
            </a:pPr>
            <a:endParaRPr lang="fr-FR" dirty="0">
              <a:solidFill>
                <a:srgbClr val="2D2D8A">
                  <a:lumMod val="75000"/>
                </a:srgbClr>
              </a:solidFill>
              <a:latin typeface="Calibri" pitchFamily="34" charset="0"/>
              <a:cs typeface="Calibri" pitchFamily="34" charset="0"/>
            </a:endParaRPr>
          </a:p>
        </p:txBody>
      </p:sp>
      <p:sp>
        <p:nvSpPr>
          <p:cNvPr id="24580"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24581"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2) Le pH et l’acidité</a:t>
            </a:r>
            <a:endParaRPr lang="fr-FR" b="1">
              <a:solidFill>
                <a:srgbClr val="6B6BCF"/>
              </a:solidFill>
            </a:endParaRPr>
          </a:p>
        </p:txBody>
      </p:sp>
      <p:pic>
        <p:nvPicPr>
          <p:cNvPr id="245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12377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30188" y="-26988"/>
            <a:ext cx="8229600" cy="1143001"/>
          </a:xfrm>
        </p:spPr>
        <p:txBody>
          <a:bodyPr/>
          <a:lstStyle/>
          <a:p>
            <a:r>
              <a:rPr lang="fr-FR" sz="2800" b="1" smtClean="0">
                <a:solidFill>
                  <a:srgbClr val="FF0000"/>
                </a:solidFill>
              </a:rPr>
              <a:t>Sommaire</a:t>
            </a:r>
          </a:p>
        </p:txBody>
      </p:sp>
      <p:sp>
        <p:nvSpPr>
          <p:cNvPr id="4" name="Rectangle 3"/>
          <p:cNvSpPr/>
          <p:nvPr/>
        </p:nvSpPr>
        <p:spPr>
          <a:xfrm>
            <a:off x="107950" y="1196975"/>
            <a:ext cx="6929438" cy="369888"/>
          </a:xfrm>
          <a:prstGeom prst="rect">
            <a:avLst/>
          </a:prstGeom>
        </p:spPr>
        <p:txBody>
          <a:bodyPr wrap="none">
            <a:spAutoFit/>
          </a:bodyPr>
          <a:lstStyle/>
          <a:p>
            <a:pPr fontAlgn="base">
              <a:spcBef>
                <a:spcPct val="0"/>
              </a:spcBef>
              <a:spcAft>
                <a:spcPct val="0"/>
              </a:spcAft>
              <a:defRPr/>
            </a:pPr>
            <a:r>
              <a:rPr lang="fr-FR" b="1" dirty="0">
                <a:solidFill>
                  <a:srgbClr val="2D2D8A">
                    <a:lumMod val="75000"/>
                  </a:srgbClr>
                </a:solidFill>
              </a:rPr>
              <a:t>Les altérations microbiennes des aliments et moyens de lutte</a:t>
            </a:r>
          </a:p>
        </p:txBody>
      </p:sp>
      <p:sp>
        <p:nvSpPr>
          <p:cNvPr id="5" name="Rectangle 4"/>
          <p:cNvSpPr/>
          <p:nvPr/>
        </p:nvSpPr>
        <p:spPr>
          <a:xfrm>
            <a:off x="323850" y="1577975"/>
            <a:ext cx="6985000" cy="338138"/>
          </a:xfrm>
          <a:prstGeom prst="rect">
            <a:avLst/>
          </a:prstGeom>
        </p:spPr>
        <p:txBody>
          <a:bodyPr>
            <a:spAutoFit/>
          </a:bodyPr>
          <a:lstStyle/>
          <a:p>
            <a:pPr fontAlgn="base">
              <a:spcBef>
                <a:spcPct val="0"/>
              </a:spcBef>
              <a:spcAft>
                <a:spcPct val="0"/>
              </a:spcAft>
              <a:defRPr/>
            </a:pPr>
            <a:r>
              <a:rPr lang="fr-FR" sz="1600" b="1" dirty="0">
                <a:solidFill>
                  <a:srgbClr val="2D2D8A">
                    <a:lumMod val="75000"/>
                  </a:srgbClr>
                </a:solidFill>
              </a:rPr>
              <a:t>I. Les facteurs influençant la flore d’altération des aliments</a:t>
            </a:r>
          </a:p>
        </p:txBody>
      </p:sp>
      <p:sp>
        <p:nvSpPr>
          <p:cNvPr id="6" name="TextBox 4"/>
          <p:cNvSpPr txBox="1">
            <a:spLocks noChangeArrowheads="1"/>
          </p:cNvSpPr>
          <p:nvPr/>
        </p:nvSpPr>
        <p:spPr bwMode="auto">
          <a:xfrm>
            <a:off x="757238" y="1916113"/>
            <a:ext cx="35274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fr-FR" sz="1600" dirty="0" smtClean="0">
                <a:solidFill>
                  <a:srgbClr val="2D2D8A">
                    <a:lumMod val="75000"/>
                  </a:srgbClr>
                </a:solidFill>
                <a:latin typeface="Arial"/>
                <a:cs typeface="Calibri" pitchFamily="34" charset="0"/>
              </a:rPr>
              <a:t>I.1. </a:t>
            </a:r>
            <a:r>
              <a:rPr lang="fr-FR" sz="1600" dirty="0">
                <a:solidFill>
                  <a:srgbClr val="2D2D8A">
                    <a:lumMod val="75000"/>
                  </a:srgbClr>
                </a:solidFill>
                <a:latin typeface="Arial"/>
                <a:cs typeface="Calibri" pitchFamily="34" charset="0"/>
              </a:rPr>
              <a:t>Les facteurs extrinsèques</a:t>
            </a:r>
            <a:endParaRPr lang="fr-FR" sz="1600" dirty="0" smtClean="0">
              <a:solidFill>
                <a:srgbClr val="2D2D8A">
                  <a:lumMod val="75000"/>
                </a:srgbClr>
              </a:solidFill>
              <a:latin typeface="Arial"/>
              <a:cs typeface="Calibri" pitchFamily="34" charset="0"/>
            </a:endParaRPr>
          </a:p>
        </p:txBody>
      </p:sp>
      <p:sp>
        <p:nvSpPr>
          <p:cNvPr id="7" name="Rectangle 6"/>
          <p:cNvSpPr/>
          <p:nvPr/>
        </p:nvSpPr>
        <p:spPr>
          <a:xfrm>
            <a:off x="757238" y="2309813"/>
            <a:ext cx="5813425" cy="892175"/>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I.2. Les facteurs intrinsèques</a:t>
            </a:r>
          </a:p>
          <a:p>
            <a:pPr fontAlgn="base">
              <a:spcBef>
                <a:spcPct val="0"/>
              </a:spcBef>
              <a:spcAft>
                <a:spcPct val="0"/>
              </a:spcAft>
              <a:defRPr/>
            </a:pPr>
            <a:r>
              <a:rPr lang="fr-FR" dirty="0">
                <a:solidFill>
                  <a:srgbClr val="000000"/>
                </a:solidFill>
              </a:rPr>
              <a:t/>
            </a:r>
            <a:br>
              <a:rPr lang="fr-FR" dirty="0">
                <a:solidFill>
                  <a:srgbClr val="000000"/>
                </a:solidFill>
              </a:rPr>
            </a:br>
            <a:endParaRPr lang="fr-FR" dirty="0">
              <a:solidFill>
                <a:srgbClr val="000000"/>
              </a:solidFill>
            </a:endParaRPr>
          </a:p>
        </p:txBody>
      </p:sp>
      <p:sp>
        <p:nvSpPr>
          <p:cNvPr id="8" name="Rectangle 7"/>
          <p:cNvSpPr/>
          <p:nvPr/>
        </p:nvSpPr>
        <p:spPr>
          <a:xfrm>
            <a:off x="323850" y="2708275"/>
            <a:ext cx="3576638" cy="584200"/>
          </a:xfrm>
          <a:prstGeom prst="rect">
            <a:avLst/>
          </a:prstGeom>
        </p:spPr>
        <p:txBody>
          <a:bodyPr wrap="none">
            <a:spAutoFit/>
          </a:bodyPr>
          <a:lstStyle/>
          <a:p>
            <a:pPr fontAlgn="base">
              <a:spcBef>
                <a:spcPct val="0"/>
              </a:spcBef>
              <a:spcAft>
                <a:spcPct val="0"/>
              </a:spcAft>
              <a:defRPr/>
            </a:pPr>
            <a:r>
              <a:rPr lang="fr-FR" sz="1600" b="1" dirty="0">
                <a:solidFill>
                  <a:srgbClr val="2D2D8A">
                    <a:lumMod val="75000"/>
                  </a:srgbClr>
                </a:solidFill>
              </a:rPr>
              <a:t>II. La </a:t>
            </a:r>
            <a:r>
              <a:rPr lang="fr-FR" sz="1600" b="1" dirty="0" err="1">
                <a:solidFill>
                  <a:srgbClr val="2D2D8A">
                    <a:lumMod val="75000"/>
                  </a:srgbClr>
                </a:solidFill>
              </a:rPr>
              <a:t>biodétérioration</a:t>
            </a:r>
            <a:r>
              <a:rPr lang="fr-FR" sz="1600" b="1" dirty="0">
                <a:solidFill>
                  <a:srgbClr val="2D2D8A">
                    <a:lumMod val="75000"/>
                  </a:srgbClr>
                </a:solidFill>
              </a:rPr>
              <a:t> des aliments</a:t>
            </a:r>
          </a:p>
          <a:p>
            <a:pPr fontAlgn="base">
              <a:spcBef>
                <a:spcPct val="0"/>
              </a:spcBef>
              <a:spcAft>
                <a:spcPct val="0"/>
              </a:spcAft>
              <a:defRPr/>
            </a:pPr>
            <a:endParaRPr lang="fr-FR" sz="1600" b="1" dirty="0">
              <a:solidFill>
                <a:srgbClr val="2D2D8A">
                  <a:lumMod val="75000"/>
                </a:srgbClr>
              </a:solidFill>
            </a:endParaRPr>
          </a:p>
        </p:txBody>
      </p:sp>
      <p:sp>
        <p:nvSpPr>
          <p:cNvPr id="9" name="Rectangle 8"/>
          <p:cNvSpPr/>
          <p:nvPr/>
        </p:nvSpPr>
        <p:spPr>
          <a:xfrm>
            <a:off x="803275" y="3068638"/>
            <a:ext cx="3757613" cy="584200"/>
          </a:xfrm>
          <a:prstGeom prst="rect">
            <a:avLst/>
          </a:prstGeom>
        </p:spPr>
        <p:txBody>
          <a:bodyPr wrap="none">
            <a:spAutoFit/>
          </a:bodyPr>
          <a:lstStyle/>
          <a:p>
            <a:pPr fontAlgn="base">
              <a:spcBef>
                <a:spcPct val="0"/>
              </a:spcBef>
              <a:spcAft>
                <a:spcPct val="0"/>
              </a:spcAft>
              <a:defRPr/>
            </a:pPr>
            <a:r>
              <a:rPr lang="fr-FR" sz="1600" dirty="0">
                <a:solidFill>
                  <a:srgbClr val="2D2D8A">
                    <a:lumMod val="75000"/>
                  </a:srgbClr>
                </a:solidFill>
              </a:rPr>
              <a:t>II.1. Altération des hydrates de carbone</a:t>
            </a:r>
          </a:p>
          <a:p>
            <a:pPr fontAlgn="base">
              <a:spcBef>
                <a:spcPct val="0"/>
              </a:spcBef>
              <a:spcAft>
                <a:spcPct val="0"/>
              </a:spcAft>
              <a:defRPr/>
            </a:pPr>
            <a:endParaRPr lang="fr-FR" sz="1600" dirty="0">
              <a:solidFill>
                <a:srgbClr val="2D2D8A">
                  <a:lumMod val="75000"/>
                </a:srgbClr>
              </a:solidFill>
            </a:endParaRPr>
          </a:p>
        </p:txBody>
      </p:sp>
      <p:sp>
        <p:nvSpPr>
          <p:cNvPr id="10" name="Rectangle 9"/>
          <p:cNvSpPr/>
          <p:nvPr/>
        </p:nvSpPr>
        <p:spPr>
          <a:xfrm>
            <a:off x="809625" y="3451225"/>
            <a:ext cx="5454650" cy="338138"/>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II.2. Altération des composés protéiques.</a:t>
            </a:r>
          </a:p>
        </p:txBody>
      </p:sp>
      <p:sp>
        <p:nvSpPr>
          <p:cNvPr id="11" name="Rectangle 10"/>
          <p:cNvSpPr/>
          <p:nvPr/>
        </p:nvSpPr>
        <p:spPr>
          <a:xfrm>
            <a:off x="828675" y="3810000"/>
            <a:ext cx="7343775" cy="339725"/>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II.3. Altération des lipides  </a:t>
            </a:r>
          </a:p>
        </p:txBody>
      </p:sp>
      <p:sp>
        <p:nvSpPr>
          <p:cNvPr id="18" name="Rectangle 17"/>
          <p:cNvSpPr/>
          <p:nvPr/>
        </p:nvSpPr>
        <p:spPr>
          <a:xfrm>
            <a:off x="323850" y="4221163"/>
            <a:ext cx="2424113" cy="584200"/>
          </a:xfrm>
          <a:prstGeom prst="rect">
            <a:avLst/>
          </a:prstGeom>
        </p:spPr>
        <p:txBody>
          <a:bodyPr wrap="none">
            <a:spAutoFit/>
          </a:bodyPr>
          <a:lstStyle/>
          <a:p>
            <a:pPr fontAlgn="base">
              <a:spcBef>
                <a:spcPct val="0"/>
              </a:spcBef>
              <a:spcAft>
                <a:spcPct val="0"/>
              </a:spcAft>
              <a:defRPr/>
            </a:pPr>
            <a:r>
              <a:rPr lang="fr-FR" sz="1600" b="1" dirty="0">
                <a:solidFill>
                  <a:srgbClr val="2D2D8A">
                    <a:lumMod val="75000"/>
                  </a:srgbClr>
                </a:solidFill>
              </a:rPr>
              <a:t>III. Les Moyens de lute </a:t>
            </a:r>
          </a:p>
          <a:p>
            <a:pPr fontAlgn="base">
              <a:spcBef>
                <a:spcPct val="0"/>
              </a:spcBef>
              <a:spcAft>
                <a:spcPct val="0"/>
              </a:spcAft>
              <a:defRPr/>
            </a:pPr>
            <a:endParaRPr lang="fr-FR" sz="1600" b="1" dirty="0">
              <a:solidFill>
                <a:srgbClr val="2D2D8A">
                  <a:lumMod val="75000"/>
                </a:srgbClr>
              </a:solidFill>
            </a:endParaRPr>
          </a:p>
        </p:txBody>
      </p:sp>
      <p:sp>
        <p:nvSpPr>
          <p:cNvPr id="19" name="Rectangle 18"/>
          <p:cNvSpPr/>
          <p:nvPr/>
        </p:nvSpPr>
        <p:spPr>
          <a:xfrm>
            <a:off x="814388" y="4500563"/>
            <a:ext cx="2730500" cy="1076325"/>
          </a:xfrm>
          <a:prstGeom prst="rect">
            <a:avLst/>
          </a:prstGeom>
        </p:spPr>
        <p:txBody>
          <a:bodyPr wrap="none">
            <a:spAutoFit/>
          </a:bodyPr>
          <a:lstStyle/>
          <a:p>
            <a:pPr fontAlgn="base">
              <a:lnSpc>
                <a:spcPct val="150000"/>
              </a:lnSpc>
              <a:spcBef>
                <a:spcPct val="0"/>
              </a:spcBef>
              <a:spcAft>
                <a:spcPct val="0"/>
              </a:spcAft>
              <a:defRPr/>
            </a:pPr>
            <a:r>
              <a:rPr lang="fr-FR" sz="1600" dirty="0">
                <a:solidFill>
                  <a:srgbClr val="2D2D8A">
                    <a:lumMod val="75000"/>
                  </a:srgbClr>
                </a:solidFill>
              </a:rPr>
              <a:t>III.1. Les moyens physiques</a:t>
            </a:r>
          </a:p>
          <a:p>
            <a:pPr fontAlgn="base">
              <a:lnSpc>
                <a:spcPct val="150000"/>
              </a:lnSpc>
              <a:spcBef>
                <a:spcPct val="0"/>
              </a:spcBef>
              <a:spcAft>
                <a:spcPct val="0"/>
              </a:spcAft>
              <a:defRPr/>
            </a:pPr>
            <a:r>
              <a:rPr lang="fr-FR" sz="1600" dirty="0">
                <a:solidFill>
                  <a:srgbClr val="2D2D8A">
                    <a:lumMod val="75000"/>
                  </a:srgbClr>
                </a:solidFill>
              </a:rPr>
              <a:t>III.2. Les moyens chimiques</a:t>
            </a:r>
          </a:p>
          <a:p>
            <a:pPr fontAlgn="base">
              <a:spcBef>
                <a:spcPct val="0"/>
              </a:spcBef>
              <a:spcAft>
                <a:spcPct val="0"/>
              </a:spcAft>
              <a:defRPr/>
            </a:pPr>
            <a:endParaRPr lang="fr-FR" sz="1600" dirty="0">
              <a:solidFill>
                <a:srgbClr val="2D2D8A">
                  <a:lumMod val="75000"/>
                </a:srgbClr>
              </a:solidFill>
            </a:endParaRPr>
          </a:p>
        </p:txBody>
      </p:sp>
    </p:spTree>
    <p:extLst>
      <p:ext uri="{BB962C8B-B14F-4D97-AF65-F5344CB8AC3E}">
        <p14:creationId xmlns:p14="http://schemas.microsoft.com/office/powerpoint/2010/main" val="12486890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30188" y="-26988"/>
            <a:ext cx="8229600" cy="1143001"/>
          </a:xfrm>
        </p:spPr>
        <p:txBody>
          <a:bodyPr/>
          <a:lstStyle/>
          <a:p>
            <a:r>
              <a:rPr lang="fr-FR" sz="2800" b="1" smtClean="0">
                <a:solidFill>
                  <a:srgbClr val="FF0000"/>
                </a:solidFill>
              </a:rPr>
              <a:t>Sommaire</a:t>
            </a:r>
          </a:p>
        </p:txBody>
      </p:sp>
      <p:sp>
        <p:nvSpPr>
          <p:cNvPr id="4" name="Rectangle 3"/>
          <p:cNvSpPr/>
          <p:nvPr/>
        </p:nvSpPr>
        <p:spPr>
          <a:xfrm>
            <a:off x="107950" y="1196975"/>
            <a:ext cx="6929438" cy="369888"/>
          </a:xfrm>
          <a:prstGeom prst="rect">
            <a:avLst/>
          </a:prstGeom>
        </p:spPr>
        <p:txBody>
          <a:bodyPr wrap="none">
            <a:spAutoFit/>
          </a:bodyPr>
          <a:lstStyle/>
          <a:p>
            <a:pPr fontAlgn="base">
              <a:spcBef>
                <a:spcPct val="0"/>
              </a:spcBef>
              <a:spcAft>
                <a:spcPct val="0"/>
              </a:spcAft>
              <a:defRPr/>
            </a:pPr>
            <a:r>
              <a:rPr lang="fr-FR" b="1" dirty="0">
                <a:solidFill>
                  <a:srgbClr val="2D2D8A">
                    <a:lumMod val="75000"/>
                  </a:srgbClr>
                </a:solidFill>
              </a:rPr>
              <a:t>Les altérations microbiennes des aliments et moyens de lutte</a:t>
            </a:r>
          </a:p>
        </p:txBody>
      </p:sp>
      <p:sp>
        <p:nvSpPr>
          <p:cNvPr id="5" name="Rectangle 4"/>
          <p:cNvSpPr/>
          <p:nvPr/>
        </p:nvSpPr>
        <p:spPr>
          <a:xfrm>
            <a:off x="323850" y="1577975"/>
            <a:ext cx="6985000" cy="338138"/>
          </a:xfrm>
          <a:prstGeom prst="rect">
            <a:avLst/>
          </a:prstGeom>
        </p:spPr>
        <p:txBody>
          <a:bodyPr>
            <a:spAutoFit/>
          </a:bodyPr>
          <a:lstStyle/>
          <a:p>
            <a:pPr fontAlgn="base">
              <a:spcBef>
                <a:spcPct val="0"/>
              </a:spcBef>
              <a:spcAft>
                <a:spcPct val="0"/>
              </a:spcAft>
              <a:defRPr/>
            </a:pPr>
            <a:r>
              <a:rPr lang="fr-FR" sz="1600" b="1" dirty="0">
                <a:solidFill>
                  <a:srgbClr val="2D2D8A">
                    <a:lumMod val="75000"/>
                  </a:srgbClr>
                </a:solidFill>
              </a:rPr>
              <a:t>I. Les facteurs influençant la flore d’altération des aliments</a:t>
            </a:r>
          </a:p>
        </p:txBody>
      </p:sp>
      <p:sp>
        <p:nvSpPr>
          <p:cNvPr id="6" name="TextBox 4"/>
          <p:cNvSpPr txBox="1">
            <a:spLocks noChangeArrowheads="1"/>
          </p:cNvSpPr>
          <p:nvPr/>
        </p:nvSpPr>
        <p:spPr bwMode="auto">
          <a:xfrm>
            <a:off x="757238" y="1916113"/>
            <a:ext cx="35274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r>
              <a:rPr lang="fr-FR" sz="1600" dirty="0" smtClean="0">
                <a:solidFill>
                  <a:srgbClr val="2D2D8A">
                    <a:lumMod val="75000"/>
                  </a:srgbClr>
                </a:solidFill>
                <a:latin typeface="Arial"/>
                <a:cs typeface="Calibri" pitchFamily="34" charset="0"/>
              </a:rPr>
              <a:t>I.1. </a:t>
            </a:r>
            <a:r>
              <a:rPr lang="fr-FR" sz="1600" dirty="0">
                <a:solidFill>
                  <a:srgbClr val="2D2D8A">
                    <a:lumMod val="75000"/>
                  </a:srgbClr>
                </a:solidFill>
                <a:latin typeface="Arial"/>
                <a:cs typeface="Calibri" pitchFamily="34" charset="0"/>
              </a:rPr>
              <a:t>Les facteurs extrinsèques</a:t>
            </a:r>
            <a:endParaRPr lang="fr-FR" sz="1600" dirty="0" smtClean="0">
              <a:solidFill>
                <a:srgbClr val="2D2D8A">
                  <a:lumMod val="75000"/>
                </a:srgbClr>
              </a:solidFill>
              <a:latin typeface="Arial"/>
              <a:cs typeface="Calibri" pitchFamily="34" charset="0"/>
            </a:endParaRPr>
          </a:p>
        </p:txBody>
      </p:sp>
      <p:sp>
        <p:nvSpPr>
          <p:cNvPr id="7" name="Rectangle 6"/>
          <p:cNvSpPr/>
          <p:nvPr/>
        </p:nvSpPr>
        <p:spPr>
          <a:xfrm>
            <a:off x="757238" y="2309813"/>
            <a:ext cx="5813425" cy="892175"/>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I.2. Les facteurs intrinsèques</a:t>
            </a:r>
          </a:p>
          <a:p>
            <a:pPr fontAlgn="base">
              <a:spcBef>
                <a:spcPct val="0"/>
              </a:spcBef>
              <a:spcAft>
                <a:spcPct val="0"/>
              </a:spcAft>
              <a:defRPr/>
            </a:pPr>
            <a:r>
              <a:rPr lang="fr-FR" dirty="0">
                <a:solidFill>
                  <a:srgbClr val="000000"/>
                </a:solidFill>
              </a:rPr>
              <a:t/>
            </a:r>
            <a:br>
              <a:rPr lang="fr-FR" dirty="0">
                <a:solidFill>
                  <a:srgbClr val="000000"/>
                </a:solidFill>
              </a:rPr>
            </a:br>
            <a:endParaRPr lang="fr-FR" dirty="0">
              <a:solidFill>
                <a:srgbClr val="000000"/>
              </a:solidFill>
            </a:endParaRPr>
          </a:p>
        </p:txBody>
      </p:sp>
      <p:sp>
        <p:nvSpPr>
          <p:cNvPr id="8" name="Rectangle 7"/>
          <p:cNvSpPr/>
          <p:nvPr/>
        </p:nvSpPr>
        <p:spPr>
          <a:xfrm>
            <a:off x="323850" y="2708275"/>
            <a:ext cx="3576638" cy="584200"/>
          </a:xfrm>
          <a:prstGeom prst="rect">
            <a:avLst/>
          </a:prstGeom>
        </p:spPr>
        <p:txBody>
          <a:bodyPr wrap="none">
            <a:spAutoFit/>
          </a:bodyPr>
          <a:lstStyle/>
          <a:p>
            <a:pPr fontAlgn="base">
              <a:spcBef>
                <a:spcPct val="0"/>
              </a:spcBef>
              <a:spcAft>
                <a:spcPct val="0"/>
              </a:spcAft>
              <a:defRPr/>
            </a:pPr>
            <a:r>
              <a:rPr lang="fr-FR" sz="1600" b="1" dirty="0">
                <a:solidFill>
                  <a:srgbClr val="2D2D8A">
                    <a:lumMod val="75000"/>
                  </a:srgbClr>
                </a:solidFill>
              </a:rPr>
              <a:t>II. La </a:t>
            </a:r>
            <a:r>
              <a:rPr lang="fr-FR" sz="1600" b="1" dirty="0" err="1">
                <a:solidFill>
                  <a:srgbClr val="2D2D8A">
                    <a:lumMod val="75000"/>
                  </a:srgbClr>
                </a:solidFill>
              </a:rPr>
              <a:t>biodétérioration</a:t>
            </a:r>
            <a:r>
              <a:rPr lang="fr-FR" sz="1600" b="1" dirty="0">
                <a:solidFill>
                  <a:srgbClr val="2D2D8A">
                    <a:lumMod val="75000"/>
                  </a:srgbClr>
                </a:solidFill>
              </a:rPr>
              <a:t> des aliments</a:t>
            </a:r>
          </a:p>
          <a:p>
            <a:pPr fontAlgn="base">
              <a:spcBef>
                <a:spcPct val="0"/>
              </a:spcBef>
              <a:spcAft>
                <a:spcPct val="0"/>
              </a:spcAft>
              <a:defRPr/>
            </a:pPr>
            <a:endParaRPr lang="fr-FR" sz="1600" b="1" dirty="0">
              <a:solidFill>
                <a:srgbClr val="2D2D8A">
                  <a:lumMod val="75000"/>
                </a:srgbClr>
              </a:solidFill>
            </a:endParaRPr>
          </a:p>
        </p:txBody>
      </p:sp>
      <p:sp>
        <p:nvSpPr>
          <p:cNvPr id="9" name="Rectangle 8"/>
          <p:cNvSpPr/>
          <p:nvPr/>
        </p:nvSpPr>
        <p:spPr>
          <a:xfrm>
            <a:off x="803275" y="3068638"/>
            <a:ext cx="3757613" cy="584200"/>
          </a:xfrm>
          <a:prstGeom prst="rect">
            <a:avLst/>
          </a:prstGeom>
        </p:spPr>
        <p:txBody>
          <a:bodyPr wrap="none">
            <a:spAutoFit/>
          </a:bodyPr>
          <a:lstStyle/>
          <a:p>
            <a:pPr fontAlgn="base">
              <a:spcBef>
                <a:spcPct val="0"/>
              </a:spcBef>
              <a:spcAft>
                <a:spcPct val="0"/>
              </a:spcAft>
              <a:defRPr/>
            </a:pPr>
            <a:r>
              <a:rPr lang="fr-FR" sz="1600" dirty="0">
                <a:solidFill>
                  <a:srgbClr val="2D2D8A">
                    <a:lumMod val="75000"/>
                  </a:srgbClr>
                </a:solidFill>
              </a:rPr>
              <a:t>II.1. Altération des hydrates de carbone</a:t>
            </a:r>
          </a:p>
          <a:p>
            <a:pPr fontAlgn="base">
              <a:spcBef>
                <a:spcPct val="0"/>
              </a:spcBef>
              <a:spcAft>
                <a:spcPct val="0"/>
              </a:spcAft>
              <a:defRPr/>
            </a:pPr>
            <a:endParaRPr lang="fr-FR" sz="1600" dirty="0">
              <a:solidFill>
                <a:srgbClr val="2D2D8A">
                  <a:lumMod val="75000"/>
                </a:srgbClr>
              </a:solidFill>
            </a:endParaRPr>
          </a:p>
        </p:txBody>
      </p:sp>
      <p:sp>
        <p:nvSpPr>
          <p:cNvPr id="10" name="Rectangle 9"/>
          <p:cNvSpPr/>
          <p:nvPr/>
        </p:nvSpPr>
        <p:spPr>
          <a:xfrm>
            <a:off x="809625" y="3451225"/>
            <a:ext cx="5454650" cy="338138"/>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II.2. Altération des composés protéiques.</a:t>
            </a:r>
          </a:p>
        </p:txBody>
      </p:sp>
      <p:sp>
        <p:nvSpPr>
          <p:cNvPr id="11" name="Rectangle 10"/>
          <p:cNvSpPr/>
          <p:nvPr/>
        </p:nvSpPr>
        <p:spPr>
          <a:xfrm>
            <a:off x="828675" y="3810000"/>
            <a:ext cx="7343775" cy="339725"/>
          </a:xfrm>
          <a:prstGeom prst="rect">
            <a:avLst/>
          </a:prstGeom>
        </p:spPr>
        <p:txBody>
          <a:bodyPr>
            <a:spAutoFit/>
          </a:bodyPr>
          <a:lstStyle/>
          <a:p>
            <a:pPr fontAlgn="base">
              <a:spcBef>
                <a:spcPct val="0"/>
              </a:spcBef>
              <a:spcAft>
                <a:spcPct val="0"/>
              </a:spcAft>
              <a:defRPr/>
            </a:pPr>
            <a:r>
              <a:rPr lang="fr-FR" sz="1600" dirty="0">
                <a:solidFill>
                  <a:srgbClr val="2D2D8A">
                    <a:lumMod val="75000"/>
                  </a:srgbClr>
                </a:solidFill>
              </a:rPr>
              <a:t>II.3. Altération des lipides  </a:t>
            </a:r>
          </a:p>
        </p:txBody>
      </p:sp>
      <p:sp>
        <p:nvSpPr>
          <p:cNvPr id="18" name="Rectangle 17"/>
          <p:cNvSpPr/>
          <p:nvPr/>
        </p:nvSpPr>
        <p:spPr>
          <a:xfrm>
            <a:off x="323850" y="4221163"/>
            <a:ext cx="2424113" cy="584200"/>
          </a:xfrm>
          <a:prstGeom prst="rect">
            <a:avLst/>
          </a:prstGeom>
        </p:spPr>
        <p:txBody>
          <a:bodyPr wrap="none">
            <a:spAutoFit/>
          </a:bodyPr>
          <a:lstStyle/>
          <a:p>
            <a:pPr fontAlgn="base">
              <a:spcBef>
                <a:spcPct val="0"/>
              </a:spcBef>
              <a:spcAft>
                <a:spcPct val="0"/>
              </a:spcAft>
              <a:defRPr/>
            </a:pPr>
            <a:r>
              <a:rPr lang="fr-FR" sz="1600" b="1" dirty="0">
                <a:solidFill>
                  <a:srgbClr val="2D2D8A">
                    <a:lumMod val="75000"/>
                  </a:srgbClr>
                </a:solidFill>
              </a:rPr>
              <a:t>III. Les Moyens de lute </a:t>
            </a:r>
          </a:p>
          <a:p>
            <a:pPr fontAlgn="base">
              <a:spcBef>
                <a:spcPct val="0"/>
              </a:spcBef>
              <a:spcAft>
                <a:spcPct val="0"/>
              </a:spcAft>
              <a:defRPr/>
            </a:pPr>
            <a:endParaRPr lang="fr-FR" sz="1600" b="1" dirty="0">
              <a:solidFill>
                <a:srgbClr val="2D2D8A">
                  <a:lumMod val="75000"/>
                </a:srgbClr>
              </a:solidFill>
            </a:endParaRPr>
          </a:p>
        </p:txBody>
      </p:sp>
      <p:sp>
        <p:nvSpPr>
          <p:cNvPr id="19" name="Rectangle 18"/>
          <p:cNvSpPr/>
          <p:nvPr/>
        </p:nvSpPr>
        <p:spPr>
          <a:xfrm>
            <a:off x="814388" y="4500563"/>
            <a:ext cx="2730500" cy="1076325"/>
          </a:xfrm>
          <a:prstGeom prst="rect">
            <a:avLst/>
          </a:prstGeom>
        </p:spPr>
        <p:txBody>
          <a:bodyPr wrap="none">
            <a:spAutoFit/>
          </a:bodyPr>
          <a:lstStyle/>
          <a:p>
            <a:pPr fontAlgn="base">
              <a:lnSpc>
                <a:spcPct val="150000"/>
              </a:lnSpc>
              <a:spcBef>
                <a:spcPct val="0"/>
              </a:spcBef>
              <a:spcAft>
                <a:spcPct val="0"/>
              </a:spcAft>
              <a:defRPr/>
            </a:pPr>
            <a:r>
              <a:rPr lang="fr-FR" sz="1600" dirty="0">
                <a:solidFill>
                  <a:srgbClr val="2D2D8A">
                    <a:lumMod val="75000"/>
                  </a:srgbClr>
                </a:solidFill>
              </a:rPr>
              <a:t>III.1. Les moyens physiques</a:t>
            </a:r>
          </a:p>
          <a:p>
            <a:pPr fontAlgn="base">
              <a:lnSpc>
                <a:spcPct val="150000"/>
              </a:lnSpc>
              <a:spcBef>
                <a:spcPct val="0"/>
              </a:spcBef>
              <a:spcAft>
                <a:spcPct val="0"/>
              </a:spcAft>
              <a:defRPr/>
            </a:pPr>
            <a:r>
              <a:rPr lang="fr-FR" sz="1600" dirty="0">
                <a:solidFill>
                  <a:srgbClr val="2D2D8A">
                    <a:lumMod val="75000"/>
                  </a:srgbClr>
                </a:solidFill>
              </a:rPr>
              <a:t>III.2. Les moyens chimiques</a:t>
            </a:r>
          </a:p>
          <a:p>
            <a:pPr fontAlgn="base">
              <a:spcBef>
                <a:spcPct val="0"/>
              </a:spcBef>
              <a:spcAft>
                <a:spcPct val="0"/>
              </a:spcAft>
              <a:defRPr/>
            </a:pPr>
            <a:endParaRPr lang="fr-FR" sz="1600" dirty="0">
              <a:solidFill>
                <a:srgbClr val="2D2D8A">
                  <a:lumMod val="75000"/>
                </a:srgbClr>
              </a:solidFill>
            </a:endParaRPr>
          </a:p>
        </p:txBody>
      </p:sp>
      <p:sp>
        <p:nvSpPr>
          <p:cNvPr id="3" name="Ellipse 2"/>
          <p:cNvSpPr/>
          <p:nvPr/>
        </p:nvSpPr>
        <p:spPr>
          <a:xfrm>
            <a:off x="53503" y="1381919"/>
            <a:ext cx="6462713" cy="13263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15490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58738"/>
            <a:ext cx="8229600" cy="777875"/>
          </a:xfrm>
        </p:spPr>
        <p:txBody>
          <a:bodyPr/>
          <a:lstStyle/>
          <a:p>
            <a:pPr eaLnBrk="1" hangingPunct="1"/>
            <a:r>
              <a:rPr lang="fr-FR" sz="2400" b="1" smtClean="0">
                <a:solidFill>
                  <a:srgbClr val="FF0000"/>
                </a:solidFill>
                <a:latin typeface="Calibri" pitchFamily="34" charset="0"/>
                <a:cs typeface="Calibri" pitchFamily="34" charset="0"/>
              </a:rPr>
              <a:t>Les facteurs influençant la flore d’altération des aliments</a:t>
            </a:r>
          </a:p>
        </p:txBody>
      </p:sp>
      <p:sp>
        <p:nvSpPr>
          <p:cNvPr id="3" name="Content Placeholder 2"/>
          <p:cNvSpPr>
            <a:spLocks noGrp="1"/>
          </p:cNvSpPr>
          <p:nvPr>
            <p:ph idx="1"/>
          </p:nvPr>
        </p:nvSpPr>
        <p:spPr>
          <a:xfrm>
            <a:off x="179388" y="1600200"/>
            <a:ext cx="8507412" cy="4525963"/>
          </a:xfrm>
        </p:spPr>
        <p:txBody>
          <a:bodyPr/>
          <a:lstStyle/>
          <a:p>
            <a:pPr marL="0" indent="0" algn="just" eaLnBrk="1" hangingPunct="1">
              <a:lnSpc>
                <a:spcPct val="150000"/>
              </a:lnSpc>
              <a:buFontTx/>
              <a:buNone/>
              <a:defRPr/>
            </a:pPr>
            <a:r>
              <a:rPr lang="fr-FR" sz="1800" dirty="0">
                <a:solidFill>
                  <a:schemeClr val="accent6">
                    <a:lumMod val="75000"/>
                  </a:schemeClr>
                </a:solidFill>
                <a:latin typeface="Calibri" pitchFamily="34" charset="0"/>
                <a:cs typeface="Calibri" pitchFamily="34" charset="0"/>
              </a:rPr>
              <a:t>Dans les aliments, les germes de contamination auront un sort différent sous l’influence de nombreux facteurs :</a:t>
            </a:r>
          </a:p>
          <a:p>
            <a:pPr algn="just" eaLnBrk="1" hangingPunct="1">
              <a:lnSpc>
                <a:spcPct val="150000"/>
              </a:lnSpc>
              <a:buClr>
                <a:srgbClr val="FF0000"/>
              </a:buClr>
              <a:buFont typeface="Wingdings" pitchFamily="2" charset="2"/>
              <a:buChar char="q"/>
              <a:defRPr/>
            </a:pPr>
            <a:r>
              <a:rPr lang="fr-FR" sz="1800" dirty="0" smtClean="0">
                <a:solidFill>
                  <a:schemeClr val="accent6">
                    <a:lumMod val="75000"/>
                  </a:schemeClr>
                </a:solidFill>
                <a:latin typeface="Calibri" pitchFamily="34" charset="0"/>
                <a:cs typeface="Calibri" pitchFamily="34" charset="0"/>
              </a:rPr>
              <a:t>Les </a:t>
            </a:r>
            <a:r>
              <a:rPr lang="fr-FR" sz="1800" dirty="0">
                <a:solidFill>
                  <a:schemeClr val="accent6">
                    <a:lumMod val="75000"/>
                  </a:schemeClr>
                </a:solidFill>
                <a:latin typeface="Calibri" pitchFamily="34" charset="0"/>
                <a:cs typeface="Calibri" pitchFamily="34" charset="0"/>
              </a:rPr>
              <a:t>facteurs extrinsèques c’est-à-dire extérieurs à l’aliment tels que </a:t>
            </a:r>
            <a:r>
              <a:rPr lang="fr-FR" sz="1800" b="1" dirty="0">
                <a:solidFill>
                  <a:schemeClr val="accent6">
                    <a:lumMod val="75000"/>
                  </a:schemeClr>
                </a:solidFill>
                <a:latin typeface="Calibri" pitchFamily="34" charset="0"/>
                <a:cs typeface="Calibri" pitchFamily="34" charset="0"/>
              </a:rPr>
              <a:t>la température de conservation</a:t>
            </a:r>
            <a:r>
              <a:rPr lang="fr-FR" sz="1800" dirty="0">
                <a:solidFill>
                  <a:schemeClr val="accent6">
                    <a:lumMod val="75000"/>
                  </a:schemeClr>
                </a:solidFill>
                <a:latin typeface="Calibri" pitchFamily="34" charset="0"/>
                <a:cs typeface="Calibri" pitchFamily="34" charset="0"/>
              </a:rPr>
              <a:t>, </a:t>
            </a:r>
            <a:r>
              <a:rPr lang="fr-FR" sz="1800" b="1" dirty="0">
                <a:solidFill>
                  <a:schemeClr val="accent6">
                    <a:lumMod val="75000"/>
                  </a:schemeClr>
                </a:solidFill>
                <a:latin typeface="Calibri" pitchFamily="34" charset="0"/>
                <a:cs typeface="Calibri" pitchFamily="34" charset="0"/>
              </a:rPr>
              <a:t>l’humidité relative </a:t>
            </a:r>
            <a:r>
              <a:rPr lang="fr-FR" sz="1800" dirty="0">
                <a:solidFill>
                  <a:schemeClr val="accent6">
                    <a:lumMod val="75000"/>
                  </a:schemeClr>
                </a:solidFill>
                <a:latin typeface="Calibri" pitchFamily="34" charset="0"/>
                <a:cs typeface="Calibri" pitchFamily="34" charset="0"/>
              </a:rPr>
              <a:t>et </a:t>
            </a:r>
            <a:r>
              <a:rPr lang="fr-FR" sz="1800" b="1" dirty="0">
                <a:solidFill>
                  <a:schemeClr val="accent6">
                    <a:lumMod val="75000"/>
                  </a:schemeClr>
                </a:solidFill>
                <a:latin typeface="Calibri" pitchFamily="34" charset="0"/>
                <a:cs typeface="Calibri" pitchFamily="34" charset="0"/>
              </a:rPr>
              <a:t>les gaz environnants </a:t>
            </a:r>
            <a:r>
              <a:rPr lang="fr-FR" sz="1800" dirty="0">
                <a:solidFill>
                  <a:schemeClr val="accent6">
                    <a:lumMod val="75000"/>
                  </a:schemeClr>
                </a:solidFill>
                <a:latin typeface="Calibri" pitchFamily="34" charset="0"/>
                <a:cs typeface="Calibri" pitchFamily="34" charset="0"/>
              </a:rPr>
              <a:t>ou </a:t>
            </a:r>
            <a:r>
              <a:rPr lang="fr-FR" sz="1800" b="1" dirty="0">
                <a:solidFill>
                  <a:schemeClr val="accent6">
                    <a:lumMod val="75000"/>
                  </a:schemeClr>
                </a:solidFill>
                <a:latin typeface="Calibri" pitchFamily="34" charset="0"/>
                <a:cs typeface="Calibri" pitchFamily="34" charset="0"/>
              </a:rPr>
              <a:t>atmosphère de </a:t>
            </a:r>
            <a:r>
              <a:rPr lang="fr-FR" sz="1800" b="1" dirty="0" smtClean="0">
                <a:solidFill>
                  <a:schemeClr val="accent6">
                    <a:lumMod val="75000"/>
                  </a:schemeClr>
                </a:solidFill>
                <a:latin typeface="Calibri" pitchFamily="34" charset="0"/>
                <a:cs typeface="Calibri" pitchFamily="34" charset="0"/>
              </a:rPr>
              <a:t>conservation.</a:t>
            </a:r>
          </a:p>
          <a:p>
            <a:pPr algn="just" eaLnBrk="1" hangingPunct="1">
              <a:lnSpc>
                <a:spcPct val="150000"/>
              </a:lnSpc>
              <a:buClr>
                <a:srgbClr val="FF0000"/>
              </a:buClr>
              <a:buFont typeface="Wingdings" pitchFamily="2" charset="2"/>
              <a:buChar char="q"/>
              <a:defRPr/>
            </a:pPr>
            <a:r>
              <a:rPr lang="fr-FR" sz="1800" dirty="0" smtClean="0">
                <a:solidFill>
                  <a:schemeClr val="accent6">
                    <a:lumMod val="75000"/>
                  </a:schemeClr>
                </a:solidFill>
                <a:latin typeface="Calibri" pitchFamily="34" charset="0"/>
                <a:cs typeface="Calibri" pitchFamily="34" charset="0"/>
              </a:rPr>
              <a:t>Les </a:t>
            </a:r>
            <a:r>
              <a:rPr lang="fr-FR" sz="1800" dirty="0">
                <a:solidFill>
                  <a:schemeClr val="accent6">
                    <a:lumMod val="75000"/>
                  </a:schemeClr>
                </a:solidFill>
                <a:latin typeface="Calibri" pitchFamily="34" charset="0"/>
                <a:cs typeface="Calibri" pitchFamily="34" charset="0"/>
              </a:rPr>
              <a:t>facteurs intrinsèques tenant aux caractères physico-chimiques de la substance qui les héberge tels que </a:t>
            </a:r>
            <a:r>
              <a:rPr lang="fr-FR" sz="1800" b="1" dirty="0">
                <a:solidFill>
                  <a:schemeClr val="accent6">
                    <a:lumMod val="75000"/>
                  </a:schemeClr>
                </a:solidFill>
                <a:latin typeface="Calibri" pitchFamily="34" charset="0"/>
                <a:cs typeface="Calibri" pitchFamily="34" charset="0"/>
              </a:rPr>
              <a:t>l’</a:t>
            </a:r>
            <a:r>
              <a:rPr lang="fr-FR" sz="1800" b="1" dirty="0" err="1">
                <a:solidFill>
                  <a:schemeClr val="accent6">
                    <a:lumMod val="75000"/>
                  </a:schemeClr>
                </a:solidFill>
                <a:latin typeface="Calibri" pitchFamily="34" charset="0"/>
                <a:cs typeface="Calibri" pitchFamily="34" charset="0"/>
              </a:rPr>
              <a:t>aw</a:t>
            </a:r>
            <a:r>
              <a:rPr lang="fr-FR" sz="1800" dirty="0">
                <a:solidFill>
                  <a:schemeClr val="accent6">
                    <a:lumMod val="75000"/>
                  </a:schemeClr>
                </a:solidFill>
                <a:latin typeface="Calibri" pitchFamily="34" charset="0"/>
                <a:cs typeface="Calibri" pitchFamily="34" charset="0"/>
              </a:rPr>
              <a:t>, </a:t>
            </a:r>
            <a:r>
              <a:rPr lang="fr-FR" sz="1800" b="1" dirty="0">
                <a:solidFill>
                  <a:schemeClr val="accent6">
                    <a:lumMod val="75000"/>
                  </a:schemeClr>
                </a:solidFill>
                <a:latin typeface="Calibri" pitchFamily="34" charset="0"/>
                <a:cs typeface="Calibri" pitchFamily="34" charset="0"/>
              </a:rPr>
              <a:t>le pH</a:t>
            </a:r>
            <a:r>
              <a:rPr lang="fr-FR" sz="1800" dirty="0">
                <a:solidFill>
                  <a:schemeClr val="accent6">
                    <a:lumMod val="75000"/>
                  </a:schemeClr>
                </a:solidFill>
                <a:latin typeface="Calibri" pitchFamily="34" charset="0"/>
                <a:cs typeface="Calibri" pitchFamily="34" charset="0"/>
              </a:rPr>
              <a:t>, </a:t>
            </a:r>
            <a:r>
              <a:rPr lang="fr-FR" sz="1800" b="1" dirty="0">
                <a:solidFill>
                  <a:schemeClr val="accent6">
                    <a:lumMod val="75000"/>
                  </a:schemeClr>
                </a:solidFill>
                <a:latin typeface="Calibri" pitchFamily="34" charset="0"/>
                <a:cs typeface="Calibri" pitchFamily="34" charset="0"/>
              </a:rPr>
              <a:t>le potentiel redox </a:t>
            </a:r>
            <a:r>
              <a:rPr lang="fr-FR" sz="1800" dirty="0">
                <a:solidFill>
                  <a:schemeClr val="accent6">
                    <a:lumMod val="75000"/>
                  </a:schemeClr>
                </a:solidFill>
                <a:latin typeface="Calibri" pitchFamily="34" charset="0"/>
                <a:cs typeface="Calibri" pitchFamily="34" charset="0"/>
              </a:rPr>
              <a:t>ou à leur </a:t>
            </a:r>
            <a:r>
              <a:rPr lang="fr-FR" sz="1800" b="1" dirty="0">
                <a:solidFill>
                  <a:schemeClr val="accent6">
                    <a:lumMod val="75000"/>
                  </a:schemeClr>
                </a:solidFill>
                <a:latin typeface="Calibri" pitchFamily="34" charset="0"/>
                <a:cs typeface="Calibri" pitchFamily="34" charset="0"/>
              </a:rPr>
              <a:t>composition biochimique </a:t>
            </a:r>
            <a:r>
              <a:rPr lang="fr-FR" sz="1800" dirty="0">
                <a:solidFill>
                  <a:schemeClr val="accent6">
                    <a:lumMod val="75000"/>
                  </a:schemeClr>
                </a:solidFill>
                <a:latin typeface="Calibri" pitchFamily="34" charset="0"/>
                <a:cs typeface="Calibri" pitchFamily="34" charset="0"/>
              </a:rPr>
              <a:t>et aux </a:t>
            </a:r>
            <a:r>
              <a:rPr lang="fr-FR" sz="1800" b="1" dirty="0">
                <a:solidFill>
                  <a:schemeClr val="accent6">
                    <a:lumMod val="75000"/>
                  </a:schemeClr>
                </a:solidFill>
                <a:latin typeface="Calibri" pitchFamily="34" charset="0"/>
                <a:cs typeface="Calibri" pitchFamily="34" charset="0"/>
              </a:rPr>
              <a:t>substances antimicrobiennes </a:t>
            </a:r>
            <a:r>
              <a:rPr lang="fr-FR" sz="1800" dirty="0">
                <a:solidFill>
                  <a:schemeClr val="accent6">
                    <a:lumMod val="75000"/>
                  </a:schemeClr>
                </a:solidFill>
                <a:latin typeface="Calibri" pitchFamily="34" charset="0"/>
                <a:cs typeface="Calibri" pitchFamily="34" charset="0"/>
              </a:rPr>
              <a:t>qu’ils peuvent contenir</a:t>
            </a:r>
            <a:r>
              <a:rPr lang="fr-FR" sz="1800" dirty="0" smtClean="0">
                <a:solidFill>
                  <a:schemeClr val="accent6">
                    <a:lumMod val="75000"/>
                  </a:schemeClr>
                </a:solidFill>
                <a:latin typeface="Calibri" pitchFamily="34" charset="0"/>
                <a:cs typeface="Calibri" pitchFamily="34" charset="0"/>
              </a:rPr>
              <a:t>.</a:t>
            </a:r>
          </a:p>
        </p:txBody>
      </p:sp>
    </p:spTree>
    <p:extLst>
      <p:ext uri="{BB962C8B-B14F-4D97-AF65-F5344CB8AC3E}">
        <p14:creationId xmlns:p14="http://schemas.microsoft.com/office/powerpoint/2010/main" val="1321145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13315" name="Rectangle 5"/>
          <p:cNvSpPr>
            <a:spLocks noChangeArrowheads="1"/>
          </p:cNvSpPr>
          <p:nvPr/>
        </p:nvSpPr>
        <p:spPr bwMode="auto">
          <a:xfrm>
            <a:off x="323850" y="2217738"/>
            <a:ext cx="8135938" cy="171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fontAlgn="base">
              <a:lnSpc>
                <a:spcPct val="150000"/>
              </a:lnSpc>
              <a:spcBef>
                <a:spcPct val="0"/>
              </a:spcBef>
              <a:spcAft>
                <a:spcPct val="0"/>
              </a:spcAft>
            </a:pPr>
            <a:r>
              <a:rPr lang="fr-FR">
                <a:solidFill>
                  <a:srgbClr val="222268"/>
                </a:solidFill>
                <a:latin typeface="Calibri" pitchFamily="34" charset="0"/>
                <a:cs typeface="Calibri" pitchFamily="34" charset="0"/>
              </a:rPr>
              <a:t>Les microorganismes ont besoin d’eau pour se développer. Cette eau est prise dans l’aliment et pour les germes de surface dans l’atmosphère. L’eau libre est indispensable à la multiplication des microorganismes. Cette exigence varie avec l’espèce et correspond à une valeur appelée aw (activity of water).</a:t>
            </a:r>
          </a:p>
        </p:txBody>
      </p:sp>
      <p:sp>
        <p:nvSpPr>
          <p:cNvPr id="13316"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3317"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33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69260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14339" name="Rectangle 5"/>
          <p:cNvSpPr>
            <a:spLocks noChangeArrowheads="1"/>
          </p:cNvSpPr>
          <p:nvPr/>
        </p:nvSpPr>
        <p:spPr bwMode="auto">
          <a:xfrm>
            <a:off x="179388" y="2217738"/>
            <a:ext cx="8135937"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indent="-285750" algn="just" fontAlgn="base">
              <a:lnSpc>
                <a:spcPct val="150000"/>
              </a:lnSpc>
              <a:spcBef>
                <a:spcPct val="0"/>
              </a:spcBef>
              <a:spcAft>
                <a:spcPct val="0"/>
              </a:spcAft>
              <a:buClr>
                <a:srgbClr val="FF0000"/>
              </a:buClr>
              <a:buFont typeface="Wingdings" pitchFamily="2" charset="2"/>
              <a:buChar char="Ø"/>
            </a:pPr>
            <a:r>
              <a:rPr lang="fr-FR">
                <a:solidFill>
                  <a:srgbClr val="222268"/>
                </a:solidFill>
                <a:latin typeface="Calibri" pitchFamily="34" charset="0"/>
                <a:cs typeface="Calibri" pitchFamily="34" charset="0"/>
              </a:rPr>
              <a:t>L’activité de l’eau a</a:t>
            </a:r>
            <a:r>
              <a:rPr lang="fr-FR" baseline="-25000">
                <a:solidFill>
                  <a:srgbClr val="222268"/>
                </a:solidFill>
                <a:latin typeface="Calibri" pitchFamily="34" charset="0"/>
                <a:cs typeface="Calibri" pitchFamily="34" charset="0"/>
              </a:rPr>
              <a:t>w</a:t>
            </a:r>
            <a:r>
              <a:rPr lang="fr-FR">
                <a:solidFill>
                  <a:srgbClr val="222268"/>
                </a:solidFill>
                <a:latin typeface="Calibri" pitchFamily="34" charset="0"/>
                <a:cs typeface="Calibri" pitchFamily="34" charset="0"/>
              </a:rPr>
              <a:t> est </a:t>
            </a:r>
            <a:r>
              <a:rPr lang="fr-FR" b="1">
                <a:solidFill>
                  <a:srgbClr val="222268"/>
                </a:solidFill>
                <a:latin typeface="Calibri" pitchFamily="34" charset="0"/>
                <a:cs typeface="Calibri" pitchFamily="34" charset="0"/>
              </a:rPr>
              <a:t>inversement proportionnelle </a:t>
            </a:r>
            <a:r>
              <a:rPr lang="fr-FR">
                <a:solidFill>
                  <a:srgbClr val="222268"/>
                </a:solidFill>
                <a:latin typeface="Calibri" pitchFamily="34" charset="0"/>
                <a:cs typeface="Calibri" pitchFamily="34" charset="0"/>
              </a:rPr>
              <a:t>à la pression osmotique de l’aliment.</a:t>
            </a:r>
          </a:p>
          <a:p>
            <a:pPr marL="285750" indent="-285750" algn="just" fontAlgn="base">
              <a:lnSpc>
                <a:spcPct val="150000"/>
              </a:lnSpc>
              <a:spcBef>
                <a:spcPct val="0"/>
              </a:spcBef>
              <a:spcAft>
                <a:spcPct val="0"/>
              </a:spcAft>
              <a:buClr>
                <a:srgbClr val="FF0000"/>
              </a:buClr>
              <a:buFont typeface="Wingdings" pitchFamily="2" charset="2"/>
              <a:buChar char="Ø"/>
            </a:pPr>
            <a:r>
              <a:rPr lang="fr-FR">
                <a:solidFill>
                  <a:srgbClr val="222268"/>
                </a:solidFill>
                <a:latin typeface="Calibri" pitchFamily="34" charset="0"/>
                <a:cs typeface="Calibri" pitchFamily="34" charset="0"/>
              </a:rPr>
              <a:t>Les parties superficielles des aliments solides possèdent des aw différents des parties profondes, variables en fonction de leur nature : maigre ou grasse.</a:t>
            </a:r>
          </a:p>
          <a:p>
            <a:pPr marL="285750" indent="-285750" algn="just" fontAlgn="base">
              <a:lnSpc>
                <a:spcPct val="150000"/>
              </a:lnSpc>
              <a:spcBef>
                <a:spcPct val="0"/>
              </a:spcBef>
              <a:spcAft>
                <a:spcPct val="0"/>
              </a:spcAft>
              <a:buClr>
                <a:srgbClr val="FF0000"/>
              </a:buClr>
              <a:buFont typeface="Wingdings" pitchFamily="2" charset="2"/>
              <a:buChar char="Ø"/>
            </a:pPr>
            <a:r>
              <a:rPr lang="fr-FR">
                <a:solidFill>
                  <a:srgbClr val="222268"/>
                </a:solidFill>
                <a:latin typeface="Calibri" pitchFamily="34" charset="0"/>
                <a:cs typeface="Calibri" pitchFamily="34" charset="0"/>
              </a:rPr>
              <a:t>L’aw d’aliment varie localement et avec le temps. L’aliment est le plus souvent hétérogène et il se produit des migrations d’eau.</a:t>
            </a:r>
          </a:p>
        </p:txBody>
      </p:sp>
      <p:sp>
        <p:nvSpPr>
          <p:cNvPr id="14340"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4341"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43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11677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15363"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5364"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536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138" y="2060575"/>
            <a:ext cx="6911975" cy="446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1788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060575"/>
            <a:ext cx="8135938" cy="3832225"/>
          </a:xfrm>
          <a:prstGeom prst="rect">
            <a:avLst/>
          </a:prstGeom>
        </p:spPr>
        <p:txBody>
          <a:bodyPr>
            <a:spAutoFit/>
          </a:bodyPr>
          <a:lstStyle/>
          <a:p>
            <a:pPr marL="285750" indent="-285750" algn="just" fontAlgn="base">
              <a:lnSpc>
                <a:spcPct val="150000"/>
              </a:lnSpc>
              <a:spcBef>
                <a:spcPct val="0"/>
              </a:spcBef>
              <a:spcAft>
                <a:spcPct val="0"/>
              </a:spcAft>
              <a:buFont typeface="Wingdings" pitchFamily="2" charset="2"/>
              <a:buChar char="Ø"/>
              <a:defRPr/>
            </a:pPr>
            <a:r>
              <a:rPr lang="fr-FR" b="1" dirty="0">
                <a:solidFill>
                  <a:srgbClr val="FF0000"/>
                </a:solidFill>
                <a:latin typeface="Calibri" pitchFamily="34" charset="0"/>
                <a:cs typeface="Calibri" pitchFamily="34" charset="0"/>
              </a:rPr>
              <a:t>Effet de l’</a:t>
            </a:r>
            <a:r>
              <a:rPr lang="fr-FR" b="1" dirty="0" err="1">
                <a:solidFill>
                  <a:srgbClr val="FF0000"/>
                </a:solidFill>
                <a:latin typeface="Calibri" pitchFamily="34" charset="0"/>
                <a:cs typeface="Calibri" pitchFamily="34" charset="0"/>
              </a:rPr>
              <a:t>aw</a:t>
            </a:r>
            <a:r>
              <a:rPr lang="fr-FR" b="1" dirty="0">
                <a:solidFill>
                  <a:srgbClr val="FF0000"/>
                </a:solidFill>
                <a:latin typeface="Calibri" pitchFamily="34" charset="0"/>
                <a:cs typeface="Calibri" pitchFamily="34" charset="0"/>
              </a:rPr>
              <a:t> sur les microorganismes</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On peut classer les germes en hygrophiles, mésophiles et xérophiles</a:t>
            </a:r>
          </a:p>
          <a:p>
            <a:pPr marL="285750" indent="-285750" algn="just" fontAlgn="base">
              <a:lnSpc>
                <a:spcPct val="150000"/>
              </a:lnSpc>
              <a:spcBef>
                <a:spcPct val="0"/>
              </a:spcBef>
              <a:spcAft>
                <a:spcPct val="0"/>
              </a:spcAft>
              <a:buFont typeface="Arial" pitchFamily="34" charset="0"/>
              <a:buChar char="•"/>
              <a:defRPr/>
            </a:pPr>
            <a:r>
              <a:rPr lang="fr-FR" b="1" u="sng" dirty="0">
                <a:solidFill>
                  <a:srgbClr val="00B050"/>
                </a:solidFill>
                <a:latin typeface="Calibri" pitchFamily="34" charset="0"/>
                <a:cs typeface="Calibri" pitchFamily="34" charset="0"/>
              </a:rPr>
              <a:t>Germes hygrophiles </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La plus part des microorganismes se développent bien pour des </a:t>
            </a:r>
            <a:r>
              <a:rPr lang="fr-FR" dirty="0" err="1">
                <a:solidFill>
                  <a:srgbClr val="2D2D8A">
                    <a:lumMod val="75000"/>
                  </a:srgbClr>
                </a:solidFill>
                <a:latin typeface="Calibri" pitchFamily="34" charset="0"/>
                <a:cs typeface="Calibri" pitchFamily="34" charset="0"/>
              </a:rPr>
              <a:t>aw</a:t>
            </a:r>
            <a:r>
              <a:rPr lang="fr-FR" dirty="0">
                <a:solidFill>
                  <a:srgbClr val="2D2D8A">
                    <a:lumMod val="75000"/>
                  </a:srgbClr>
                </a:solidFill>
                <a:latin typeface="Calibri" pitchFamily="34" charset="0"/>
                <a:cs typeface="Calibri" pitchFamily="34" charset="0"/>
              </a:rPr>
              <a:t> entre 0.995 et 0.980 (milieu habituels de culture 0.990 à 0.999).</a:t>
            </a:r>
          </a:p>
          <a:p>
            <a:pPr marL="285750" indent="-285750" algn="just" fontAlgn="base">
              <a:lnSpc>
                <a:spcPct val="150000"/>
              </a:lnSpc>
              <a:spcBef>
                <a:spcPct val="0"/>
              </a:spcBef>
              <a:spcAft>
                <a:spcPct val="0"/>
              </a:spcAft>
              <a:buFont typeface="Arial" pitchFamily="34" charset="0"/>
              <a:buChar char="•"/>
              <a:defRPr/>
            </a:pPr>
            <a:r>
              <a:rPr lang="fr-FR" b="1" u="sng" dirty="0">
                <a:solidFill>
                  <a:srgbClr val="00B050"/>
                </a:solidFill>
                <a:latin typeface="Calibri" pitchFamily="34" charset="0"/>
                <a:cs typeface="Calibri" pitchFamily="34" charset="0"/>
              </a:rPr>
              <a:t>Germes mésophiles </a:t>
            </a:r>
            <a:r>
              <a:rPr lang="fr-FR" b="1" dirty="0">
                <a:solidFill>
                  <a:srgbClr val="00B050"/>
                </a:solidFill>
                <a:latin typeface="Calibri" pitchFamily="34" charset="0"/>
                <a:cs typeface="Calibri" pitchFamily="34" charset="0"/>
              </a:rPr>
              <a:t>:</a:t>
            </a:r>
            <a:r>
              <a:rPr lang="fr-FR" dirty="0">
                <a:solidFill>
                  <a:srgbClr val="2D2D8A">
                    <a:lumMod val="75000"/>
                  </a:srgbClr>
                </a:solidFill>
                <a:latin typeface="Calibri" pitchFamily="34" charset="0"/>
                <a:cs typeface="Calibri" pitchFamily="34" charset="0"/>
              </a:rPr>
              <a:t>Leur </a:t>
            </a:r>
            <a:r>
              <a:rPr lang="fr-FR" dirty="0" err="1">
                <a:solidFill>
                  <a:srgbClr val="2D2D8A">
                    <a:lumMod val="75000"/>
                  </a:srgbClr>
                </a:solidFill>
                <a:latin typeface="Calibri" pitchFamily="34" charset="0"/>
                <a:cs typeface="Calibri" pitchFamily="34" charset="0"/>
              </a:rPr>
              <a:t>aw</a:t>
            </a:r>
            <a:r>
              <a:rPr lang="fr-FR" dirty="0">
                <a:solidFill>
                  <a:srgbClr val="2D2D8A">
                    <a:lumMod val="75000"/>
                  </a:srgbClr>
                </a:solidFill>
                <a:latin typeface="Calibri" pitchFamily="34" charset="0"/>
                <a:cs typeface="Calibri" pitchFamily="34" charset="0"/>
              </a:rPr>
              <a:t> minimale est située entre 0.85 et 0.90 ; leur croissance se produit à toutes les valeurs supérieures. </a:t>
            </a:r>
          </a:p>
          <a:p>
            <a:pPr marL="285750" indent="-285750" algn="just" fontAlgn="base">
              <a:lnSpc>
                <a:spcPct val="150000"/>
              </a:lnSpc>
              <a:spcBef>
                <a:spcPct val="0"/>
              </a:spcBef>
              <a:spcAft>
                <a:spcPct val="0"/>
              </a:spcAft>
              <a:buFont typeface="Arial" pitchFamily="34" charset="0"/>
              <a:buChar char="•"/>
              <a:defRPr/>
            </a:pPr>
            <a:r>
              <a:rPr lang="fr-FR" b="1" u="sng" dirty="0">
                <a:solidFill>
                  <a:srgbClr val="00B050"/>
                </a:solidFill>
                <a:latin typeface="Calibri" pitchFamily="34" charset="0"/>
                <a:cs typeface="Calibri" pitchFamily="34" charset="0"/>
              </a:rPr>
              <a:t>Germes xérophiles</a:t>
            </a:r>
            <a:r>
              <a:rPr lang="fr-FR" b="1" dirty="0">
                <a:solidFill>
                  <a:srgbClr val="00B050"/>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rPr>
              <a:t>Se développent dans des conditions de déshydratation très poussée du support (</a:t>
            </a:r>
            <a:r>
              <a:rPr lang="fr-FR" dirty="0" err="1">
                <a:solidFill>
                  <a:srgbClr val="2D2D8A">
                    <a:lumMod val="75000"/>
                  </a:srgbClr>
                </a:solidFill>
                <a:latin typeface="Calibri" pitchFamily="34" charset="0"/>
                <a:cs typeface="Calibri" pitchFamily="34" charset="0"/>
              </a:rPr>
              <a:t>aw</a:t>
            </a:r>
            <a:r>
              <a:rPr lang="fr-FR" dirty="0">
                <a:solidFill>
                  <a:srgbClr val="2D2D8A">
                    <a:lumMod val="75000"/>
                  </a:srgbClr>
                </a:solidFill>
                <a:latin typeface="Calibri" pitchFamily="34" charset="0"/>
                <a:cs typeface="Calibri" pitchFamily="34" charset="0"/>
              </a:rPr>
              <a:t> </a:t>
            </a:r>
            <a:r>
              <a:rPr lang="fr-FR" dirty="0">
                <a:solidFill>
                  <a:srgbClr val="2D2D8A">
                    <a:lumMod val="75000"/>
                  </a:srgbClr>
                </a:solidFill>
                <a:latin typeface="Calibri" pitchFamily="34" charset="0"/>
                <a:cs typeface="Calibri" pitchFamily="34" charset="0"/>
                <a:sym typeface="Symbol"/>
              </a:rPr>
              <a:t> </a:t>
            </a:r>
            <a:r>
              <a:rPr lang="fr-FR" dirty="0">
                <a:solidFill>
                  <a:srgbClr val="2D2D8A">
                    <a:lumMod val="75000"/>
                  </a:srgbClr>
                </a:solidFill>
                <a:latin typeface="Calibri" pitchFamily="34" charset="0"/>
                <a:cs typeface="Calibri" pitchFamily="34" charset="0"/>
              </a:rPr>
              <a:t>0.85).ils utilisent l’humidité de l’air et une hygrométrie élevée les favorise.</a:t>
            </a:r>
          </a:p>
        </p:txBody>
      </p:sp>
      <p:sp>
        <p:nvSpPr>
          <p:cNvPr id="16388"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6389"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63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855300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4"/>
          <p:cNvSpPr txBox="1">
            <a:spLocks noChangeArrowheads="1"/>
          </p:cNvSpPr>
          <p:nvPr/>
        </p:nvSpPr>
        <p:spPr bwMode="auto">
          <a:xfrm>
            <a:off x="973138" y="1268413"/>
            <a:ext cx="3527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pPr>
            <a:r>
              <a:rPr lang="fr-FR" sz="2000" b="1">
                <a:solidFill>
                  <a:srgbClr val="00B050"/>
                </a:solidFill>
                <a:latin typeface="Calibri" pitchFamily="34" charset="0"/>
                <a:cs typeface="Calibri" pitchFamily="34" charset="0"/>
              </a:rPr>
              <a:t>Les facteurs intrinsèques</a:t>
            </a:r>
            <a:endParaRPr lang="fr-FR" b="1">
              <a:solidFill>
                <a:srgbClr val="FF0000"/>
              </a:solidFill>
              <a:latin typeface="Calibri" pitchFamily="34" charset="0"/>
              <a:cs typeface="Calibri" pitchFamily="34" charset="0"/>
            </a:endParaRPr>
          </a:p>
        </p:txBody>
      </p:sp>
      <p:sp>
        <p:nvSpPr>
          <p:cNvPr id="6" name="Rectangle 5"/>
          <p:cNvSpPr/>
          <p:nvPr/>
        </p:nvSpPr>
        <p:spPr>
          <a:xfrm>
            <a:off x="323850" y="2060575"/>
            <a:ext cx="8135938" cy="2632075"/>
          </a:xfrm>
          <a:prstGeom prst="rect">
            <a:avLst/>
          </a:prstGeom>
        </p:spPr>
        <p:txBody>
          <a:bodyPr>
            <a:spAutoFit/>
          </a:bodyPr>
          <a:lstStyle/>
          <a:p>
            <a:pPr marL="285750" indent="-285750" algn="just" fontAlgn="base">
              <a:lnSpc>
                <a:spcPct val="150000"/>
              </a:lnSpc>
              <a:spcBef>
                <a:spcPct val="0"/>
              </a:spcBef>
              <a:spcAft>
                <a:spcPct val="0"/>
              </a:spcAft>
              <a:buFont typeface="Wingdings" pitchFamily="2" charset="2"/>
              <a:buChar char="Ø"/>
              <a:defRPr/>
            </a:pPr>
            <a:r>
              <a:rPr lang="fr-FR" b="1" dirty="0">
                <a:solidFill>
                  <a:srgbClr val="FF0000"/>
                </a:solidFill>
                <a:latin typeface="Calibri" pitchFamily="34" charset="0"/>
                <a:cs typeface="Calibri" pitchFamily="34" charset="0"/>
              </a:rPr>
              <a:t>Applications de l’</a:t>
            </a:r>
            <a:r>
              <a:rPr lang="fr-FR" b="1" dirty="0" err="1">
                <a:solidFill>
                  <a:srgbClr val="FF0000"/>
                </a:solidFill>
                <a:latin typeface="Calibri" pitchFamily="34" charset="0"/>
                <a:cs typeface="Calibri" pitchFamily="34" charset="0"/>
              </a:rPr>
              <a:t>aw</a:t>
            </a:r>
            <a:endParaRPr lang="fr-FR" b="1" dirty="0">
              <a:solidFill>
                <a:srgbClr val="FF0000"/>
              </a:solidFill>
              <a:latin typeface="Calibri" pitchFamily="34" charset="0"/>
              <a:cs typeface="Calibri" pitchFamily="34" charset="0"/>
            </a:endParaRPr>
          </a:p>
          <a:p>
            <a:pPr algn="just" fontAlgn="base">
              <a:lnSpc>
                <a:spcPct val="150000"/>
              </a:lnSpc>
              <a:spcBef>
                <a:spcPct val="0"/>
              </a:spcBef>
              <a:spcAft>
                <a:spcPct val="0"/>
              </a:spcAft>
              <a:defRPr/>
            </a:pPr>
            <a:r>
              <a:rPr lang="fr-FR" sz="2000" b="1" dirty="0">
                <a:solidFill>
                  <a:srgbClr val="2D2D8A">
                    <a:lumMod val="60000"/>
                    <a:lumOff val="40000"/>
                  </a:srgbClr>
                </a:solidFill>
                <a:latin typeface="Calibri" pitchFamily="34" charset="0"/>
                <a:cs typeface="Calibri" pitchFamily="34" charset="0"/>
                <a:sym typeface="Symbol"/>
              </a:rPr>
              <a:t> </a:t>
            </a:r>
            <a:r>
              <a:rPr lang="fr-FR" b="1" dirty="0">
                <a:solidFill>
                  <a:srgbClr val="2D2D8A">
                    <a:lumMod val="60000"/>
                    <a:lumOff val="40000"/>
                  </a:srgbClr>
                </a:solidFill>
                <a:latin typeface="Calibri" pitchFamily="34" charset="0"/>
                <a:cs typeface="Calibri" pitchFamily="34" charset="0"/>
                <a:sym typeface="Symbol"/>
              </a:rPr>
              <a:t> </a:t>
            </a:r>
            <a:r>
              <a:rPr lang="fr-FR" b="1" dirty="0">
                <a:solidFill>
                  <a:srgbClr val="2D2D8A">
                    <a:lumMod val="60000"/>
                    <a:lumOff val="40000"/>
                  </a:srgbClr>
                </a:solidFill>
                <a:latin typeface="Calibri" pitchFamily="34" charset="0"/>
                <a:cs typeface="Calibri" pitchFamily="34" charset="0"/>
              </a:rPr>
              <a:t>Sélection d’une flore prédominante (en fonction de l’</a:t>
            </a:r>
            <a:r>
              <a:rPr lang="fr-FR" b="1" dirty="0" err="1">
                <a:solidFill>
                  <a:srgbClr val="2D2D8A">
                    <a:lumMod val="60000"/>
                    <a:lumOff val="40000"/>
                  </a:srgbClr>
                </a:solidFill>
                <a:latin typeface="Calibri" pitchFamily="34" charset="0"/>
                <a:cs typeface="Calibri" pitchFamily="34" charset="0"/>
              </a:rPr>
              <a:t>aw</a:t>
            </a:r>
            <a:r>
              <a:rPr lang="fr-FR" b="1" dirty="0">
                <a:solidFill>
                  <a:srgbClr val="2D2D8A">
                    <a:lumMod val="60000"/>
                    <a:lumOff val="40000"/>
                  </a:srgbClr>
                </a:solidFill>
                <a:latin typeface="Calibri" pitchFamily="34" charset="0"/>
                <a:cs typeface="Calibri" pitchFamily="34" charset="0"/>
              </a:rPr>
              <a:t>)</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0.95-1 : </a:t>
            </a:r>
            <a:r>
              <a:rPr lang="fr-FR" dirty="0" err="1">
                <a:solidFill>
                  <a:srgbClr val="2D2D8A">
                    <a:lumMod val="75000"/>
                  </a:srgbClr>
                </a:solidFill>
                <a:latin typeface="Calibri" pitchFamily="34" charset="0"/>
                <a:cs typeface="Calibri" pitchFamily="34" charset="0"/>
              </a:rPr>
              <a:t>batonnets</a:t>
            </a:r>
            <a:r>
              <a:rPr lang="fr-FR" dirty="0">
                <a:solidFill>
                  <a:srgbClr val="2D2D8A">
                    <a:lumMod val="75000"/>
                  </a:srgbClr>
                </a:solidFill>
                <a:latin typeface="Calibri" pitchFamily="34" charset="0"/>
                <a:cs typeface="Calibri" pitchFamily="34" charset="0"/>
              </a:rPr>
              <a:t> G- aérobies sinon flore lactique</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0.875-0.95 : </a:t>
            </a:r>
            <a:r>
              <a:rPr lang="fr-FR" dirty="0" err="1">
                <a:solidFill>
                  <a:srgbClr val="2D2D8A">
                    <a:lumMod val="75000"/>
                  </a:srgbClr>
                </a:solidFill>
                <a:latin typeface="Calibri" pitchFamily="34" charset="0"/>
                <a:cs typeface="Calibri" pitchFamily="34" charset="0"/>
              </a:rPr>
              <a:t>cocci</a:t>
            </a:r>
            <a:r>
              <a:rPr lang="fr-FR" dirty="0">
                <a:solidFill>
                  <a:srgbClr val="2D2D8A">
                    <a:lumMod val="75000"/>
                  </a:srgbClr>
                </a:solidFill>
                <a:latin typeface="Calibri" pitchFamily="34" charset="0"/>
                <a:cs typeface="Calibri" pitchFamily="34" charset="0"/>
              </a:rPr>
              <a:t> et bâtonnets G+, levures</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0.5-0.85 : les moisissures</a:t>
            </a:r>
          </a:p>
          <a:p>
            <a:pPr algn="just" fontAlgn="base">
              <a:lnSpc>
                <a:spcPct val="150000"/>
              </a:lnSpc>
              <a:spcBef>
                <a:spcPct val="0"/>
              </a:spcBef>
              <a:spcAft>
                <a:spcPct val="0"/>
              </a:spcAft>
              <a:defRPr/>
            </a:pPr>
            <a:r>
              <a:rPr lang="fr-FR" dirty="0">
                <a:solidFill>
                  <a:srgbClr val="2D2D8A">
                    <a:lumMod val="75000"/>
                  </a:srgbClr>
                </a:solidFill>
                <a:latin typeface="Calibri" pitchFamily="34" charset="0"/>
                <a:cs typeface="Calibri" pitchFamily="34" charset="0"/>
              </a:rPr>
              <a:t>0.50: pas de développement</a:t>
            </a:r>
          </a:p>
        </p:txBody>
      </p:sp>
      <p:sp>
        <p:nvSpPr>
          <p:cNvPr id="17412" name="Title 1"/>
          <p:cNvSpPr txBox="1">
            <a:spLocks/>
          </p:cNvSpPr>
          <p:nvPr/>
        </p:nvSpPr>
        <p:spPr bwMode="auto">
          <a:xfrm>
            <a:off x="457200" y="58738"/>
            <a:ext cx="82296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base" hangingPunct="1">
              <a:spcBef>
                <a:spcPct val="0"/>
              </a:spcBef>
              <a:spcAft>
                <a:spcPct val="0"/>
              </a:spcAft>
            </a:pPr>
            <a:r>
              <a:rPr lang="fr-FR" sz="2400" b="1">
                <a:solidFill>
                  <a:srgbClr val="FF0000"/>
                </a:solidFill>
                <a:latin typeface="Calibri" pitchFamily="34" charset="0"/>
                <a:cs typeface="Calibri" pitchFamily="34" charset="0"/>
              </a:rPr>
              <a:t>Les facteurs influençant la flore d’altération des aliments</a:t>
            </a:r>
          </a:p>
        </p:txBody>
      </p:sp>
      <p:sp>
        <p:nvSpPr>
          <p:cNvPr id="17413" name="Rectangle 2"/>
          <p:cNvSpPr>
            <a:spLocks noChangeArrowheads="1"/>
          </p:cNvSpPr>
          <p:nvPr/>
        </p:nvSpPr>
        <p:spPr bwMode="auto">
          <a:xfrm>
            <a:off x="1116013" y="1660525"/>
            <a:ext cx="22367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fontAlgn="base">
              <a:spcBef>
                <a:spcPct val="0"/>
              </a:spcBef>
              <a:spcAft>
                <a:spcPct val="0"/>
              </a:spcAft>
            </a:pPr>
            <a:r>
              <a:rPr lang="fr-FR" sz="2000" b="1">
                <a:solidFill>
                  <a:srgbClr val="6B6BCF"/>
                </a:solidFill>
                <a:latin typeface="Calibri" pitchFamily="34" charset="0"/>
                <a:cs typeface="Calibri" pitchFamily="34" charset="0"/>
              </a:rPr>
              <a:t>1) l’activité de l’eau</a:t>
            </a:r>
            <a:endParaRPr lang="fr-FR" b="1">
              <a:solidFill>
                <a:srgbClr val="6B6BCF"/>
              </a:solidFill>
            </a:endParaRPr>
          </a:p>
        </p:txBody>
      </p:sp>
      <p:pic>
        <p:nvPicPr>
          <p:cNvPr id="174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188" y="1330325"/>
            <a:ext cx="457200" cy="311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67007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4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1864</TotalTime>
  <Words>1108</Words>
  <Application>Microsoft Office PowerPoint</Application>
  <PresentationFormat>Affichage à l'écran (4:3)</PresentationFormat>
  <Paragraphs>108</Paragraphs>
  <Slides>16</Slides>
  <Notes>0</Notes>
  <HiddenSlides>0</HiddenSlides>
  <MMClips>0</MMClips>
  <ScaleCrop>false</ScaleCrop>
  <HeadingPairs>
    <vt:vector size="4" baseType="variant">
      <vt:variant>
        <vt:lpstr>Thème</vt:lpstr>
      </vt:variant>
      <vt:variant>
        <vt:i4>15</vt:i4>
      </vt:variant>
      <vt:variant>
        <vt:lpstr>Titres des diapositives</vt:lpstr>
      </vt:variant>
      <vt:variant>
        <vt:i4>16</vt:i4>
      </vt:variant>
    </vt:vector>
  </HeadingPairs>
  <TitlesOfParts>
    <vt:vector size="31" baseType="lpstr">
      <vt:lpstr>Diseño predeterminado</vt:lpstr>
      <vt:lpstr>1_Diseño predeterminado</vt:lpstr>
      <vt:lpstr>2_Diseño predeterminado</vt:lpstr>
      <vt:lpstr>3_Diseño predeterminado</vt:lpstr>
      <vt:lpstr>4_Diseño predeterminado</vt:lpstr>
      <vt:lpstr>5_Diseño predeterminado</vt:lpstr>
      <vt:lpstr>6_Diseño predeterminado</vt:lpstr>
      <vt:lpstr>7_Diseño predeterminado</vt:lpstr>
      <vt:lpstr>8_Diseño predeterminado</vt:lpstr>
      <vt:lpstr>9_Diseño predeterminado</vt:lpstr>
      <vt:lpstr>10_Diseño predeterminado</vt:lpstr>
      <vt:lpstr>11_Diseño predeterminado</vt:lpstr>
      <vt:lpstr>12_Diseño predeterminado</vt:lpstr>
      <vt:lpstr>13_Diseño predeterminado</vt:lpstr>
      <vt:lpstr>14_Diseño predeterminado</vt:lpstr>
      <vt:lpstr>Cours de Microbiologie Alimentaire</vt:lpstr>
      <vt:lpstr>Sommaire</vt:lpstr>
      <vt:lpstr>Sommaire</vt:lpstr>
      <vt:lpstr>Les facteurs influençant la flore d’altération des aliments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rdkc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de Microbiologie Alimentaire</dc:title>
  <dc:creator>Utilisateur Windows</dc:creator>
  <cp:lastModifiedBy>Utilisateur Windows</cp:lastModifiedBy>
  <cp:revision>4</cp:revision>
  <dcterms:created xsi:type="dcterms:W3CDTF">2020-04-07T12:02:36Z</dcterms:created>
  <dcterms:modified xsi:type="dcterms:W3CDTF">2020-04-08T19:06:50Z</dcterms:modified>
</cp:coreProperties>
</file>