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2173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6347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0742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8120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3578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6669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8448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6756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7787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0944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1293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3EFD8-DE7B-4757-A20B-F861E14CB3DD}" type="datetimeFigureOut">
              <a:rPr lang="fr-FR" smtClean="0"/>
              <a:pPr/>
              <a:t>07/03/2020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BC812-C888-4CCC-8E2B-58E4A45302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5363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/>
              <a:t>L’impact  </a:t>
            </a:r>
            <a:r>
              <a:rPr lang="fr-FR" b="1" i="1" dirty="0" smtClean="0"/>
              <a:t>du </a:t>
            </a:r>
            <a:r>
              <a:rPr lang="fr-FR" b="1" i="1" dirty="0" smtClean="0"/>
              <a:t> choix   de   </a:t>
            </a:r>
            <a:r>
              <a:rPr lang="fr-FR" b="1" i="1" dirty="0" smtClean="0"/>
              <a:t>la structure </a:t>
            </a:r>
            <a:r>
              <a:rPr lang="fr-FR" b="1" i="1" dirty="0" smtClean="0"/>
              <a:t>  sur   les    </a:t>
            </a:r>
            <a:r>
              <a:rPr lang="fr-FR" b="1" i="1" dirty="0" smtClean="0"/>
              <a:t>solutions architecturales</a:t>
            </a:r>
            <a:endParaRPr lang="fr-FR" b="1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97874" y="4124553"/>
            <a:ext cx="9144000" cy="1655762"/>
          </a:xfrm>
        </p:spPr>
        <p:txBody>
          <a:bodyPr/>
          <a:lstStyle/>
          <a:p>
            <a:r>
              <a:rPr lang="fr-FR" b="1" dirty="0" smtClean="0"/>
              <a:t>Présenté par:</a:t>
            </a:r>
          </a:p>
          <a:p>
            <a:r>
              <a:rPr lang="fr-FR" b="1" dirty="0" smtClean="0"/>
              <a:t>GOUAREF HABIB RAHMANE</a:t>
            </a:r>
          </a:p>
          <a:p>
            <a:r>
              <a:rPr lang="fr-FR" b="1" dirty="0" smtClean="0"/>
              <a:t>SEGHIROU BELKACEM</a:t>
            </a:r>
            <a:endParaRPr lang="fr-FR" b="1" dirty="0"/>
          </a:p>
        </p:txBody>
      </p:sp>
    </p:spTree>
    <p:extLst>
      <p:ext uri="{BB962C8B-B14F-4D97-AF65-F5344CB8AC3E}">
        <p14:creationId xmlns="" xmlns:p14="http://schemas.microsoft.com/office/powerpoint/2010/main" val="3886385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Constructions </a:t>
            </a:r>
            <a:r>
              <a:rPr lang="fr-FR" b="1" i="1" u="sng" dirty="0" smtClean="0"/>
              <a:t>  avec   structure   </a:t>
            </a:r>
            <a:r>
              <a:rPr lang="fr-FR" b="1" i="1" u="sng" dirty="0" smtClean="0"/>
              <a:t>mixte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Infrastructure en béton armé</a:t>
            </a:r>
          </a:p>
          <a:p>
            <a:r>
              <a:rPr lang="fr-FR" dirty="0" smtClean="0"/>
              <a:t>Poteaux en béton armé</a:t>
            </a:r>
          </a:p>
          <a:p>
            <a:r>
              <a:rPr lang="fr-FR" dirty="0" smtClean="0"/>
              <a:t>Planchers &amp; ou couvertures soit</a:t>
            </a:r>
          </a:p>
          <a:p>
            <a:r>
              <a:rPr lang="fr-FR" dirty="0" smtClean="0"/>
              <a:t>En bois ou</a:t>
            </a:r>
          </a:p>
          <a:p>
            <a:r>
              <a:rPr lang="fr-FR" dirty="0" smtClean="0"/>
              <a:t>Métallique</a:t>
            </a:r>
            <a:endParaRPr lang="fr-FR" dirty="0"/>
          </a:p>
          <a:p>
            <a:r>
              <a:rPr lang="fr-FR" dirty="0" smtClean="0"/>
              <a:t>Constructions avec deux ou plusieurs structures différentes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000442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Construction avec structure en bois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Construction en bois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Poteaux en bois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Plancher en bois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Couverture en charpente en bois  composants: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madrier  chevron latte planche  </a:t>
            </a:r>
          </a:p>
          <a:p>
            <a:pPr marL="0" indent="0">
              <a:buNone/>
            </a:pPr>
            <a:r>
              <a:rPr lang="fr-FR" dirty="0" smtClean="0"/>
              <a:t>Structure en bois Lamellé-collé  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089086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Constructions avec structure métallique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Les profilés:   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Les tôles: tôles fines ép.&lt;20/10 mm tôles </a:t>
            </a:r>
            <a:r>
              <a:rPr lang="fr-FR" dirty="0" err="1" smtClean="0"/>
              <a:t>moy</a:t>
            </a:r>
            <a:r>
              <a:rPr lang="fr-FR" dirty="0" smtClean="0"/>
              <a:t> ép. 20/10 – 40/10 tôles fortes ép. &gt;5mm tôles nervurées tôles ondulées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Les fers plats </a:t>
            </a:r>
            <a:r>
              <a:rPr lang="fr-FR" dirty="0" err="1" smtClean="0"/>
              <a:t>ép</a:t>
            </a:r>
            <a:r>
              <a:rPr lang="fr-FR" dirty="0" smtClean="0"/>
              <a:t> de 80/10 – 10mm </a:t>
            </a:r>
            <a:r>
              <a:rPr lang="fr-FR" dirty="0" err="1" smtClean="0"/>
              <a:t>larg</a:t>
            </a:r>
            <a:r>
              <a:rPr lang="fr-FR" dirty="0" smtClean="0"/>
              <a:t> 80mm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Les cornières: à ailes égales  à ailes inégales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Les fers à T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Les fers en U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Les tubes ronds et les tubes carres et rectangulaires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Les poutrelles : IPE – IPN – HEA – HEB    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40556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Les éléments de la  structure métallique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5628" y="1856798"/>
            <a:ext cx="10515600" cy="4351338"/>
          </a:xfrm>
        </p:spPr>
        <p:txBody>
          <a:bodyPr>
            <a:normAutofit/>
          </a:bodyPr>
          <a:lstStyle/>
          <a:p>
            <a:r>
              <a:rPr lang="fr-FR" dirty="0" smtClean="0"/>
              <a:t>Les poteaux: en TPN en IPE en HEA en HEB en tubes ronds ou carres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   poteaux composés avec plusieurs profilés</a:t>
            </a:r>
          </a:p>
          <a:p>
            <a:pPr>
              <a:buFontTx/>
              <a:buChar char="-"/>
            </a:pPr>
            <a:r>
              <a:rPr lang="fr-FR" dirty="0" smtClean="0"/>
              <a:t>Les poutres: en IPN en IPE</a:t>
            </a:r>
          </a:p>
          <a:p>
            <a:pPr>
              <a:buFontTx/>
              <a:buChar char="-"/>
            </a:pPr>
            <a:r>
              <a:rPr lang="fr-FR" dirty="0" smtClean="0"/>
              <a:t>Les poutres bidimensionnelles</a:t>
            </a:r>
          </a:p>
          <a:p>
            <a:pPr>
              <a:buFontTx/>
              <a:buChar char="-"/>
            </a:pPr>
            <a:r>
              <a:rPr lang="fr-FR" dirty="0" smtClean="0"/>
              <a:t>Les poutres tridimensionnelles</a:t>
            </a:r>
          </a:p>
          <a:p>
            <a:pPr>
              <a:buFontTx/>
              <a:buChar char="-"/>
            </a:pPr>
            <a:r>
              <a:rPr lang="fr-FR" dirty="0" smtClean="0"/>
              <a:t>Les poutres composées</a:t>
            </a:r>
          </a:p>
          <a:p>
            <a:pPr>
              <a:buFontTx/>
              <a:buChar char="-"/>
            </a:pPr>
            <a:r>
              <a:rPr lang="fr-FR" dirty="0" smtClean="0"/>
              <a:t>Les poutrelles( les pannes): en IPN en IPE en fer en U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NB le sens porteur et le sens non porteurs</a:t>
            </a:r>
          </a:p>
        </p:txBody>
      </p:sp>
    </p:spTree>
    <p:extLst>
      <p:ext uri="{BB962C8B-B14F-4D97-AF65-F5344CB8AC3E}">
        <p14:creationId xmlns="" xmlns:p14="http://schemas.microsoft.com/office/powerpoint/2010/main" val="3006568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/>
              <a:t>Les planchers</a:t>
            </a:r>
          </a:p>
          <a:p>
            <a:pPr marL="0" indent="0">
              <a:buNone/>
            </a:pPr>
            <a:r>
              <a:rPr lang="fr-FR" dirty="0"/>
              <a:t>                     Plancher collaborant</a:t>
            </a:r>
          </a:p>
          <a:p>
            <a:pPr marL="0" indent="0">
              <a:buNone/>
            </a:pPr>
            <a:r>
              <a:rPr lang="fr-FR" dirty="0"/>
              <a:t>                     Plancher avec </a:t>
            </a:r>
            <a:r>
              <a:rPr lang="fr-FR" dirty="0" smtClean="0"/>
              <a:t>prédalles </a:t>
            </a:r>
            <a:r>
              <a:rPr lang="fr-FR" dirty="0"/>
              <a:t>préfabriquées</a:t>
            </a:r>
          </a:p>
          <a:p>
            <a:pPr>
              <a:buFontTx/>
              <a:buChar char="-"/>
            </a:pPr>
            <a:r>
              <a:rPr lang="fr-FR" dirty="0"/>
              <a:t>Les nappes </a:t>
            </a:r>
            <a:r>
              <a:rPr lang="fr-FR" dirty="0" smtClean="0"/>
              <a:t>tridimensionnelles(les barres et les nœuds)système MERO par exemple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Les couvertures: en tôles ou en panneaux sandwichs</a:t>
            </a:r>
          </a:p>
          <a:p>
            <a:pPr>
              <a:buFontTx/>
              <a:buChar char="-"/>
            </a:pPr>
            <a:r>
              <a:rPr lang="fr-FR" dirty="0"/>
              <a:t>Les murs les cloisons et bardages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8050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Constructions </a:t>
            </a:r>
            <a:r>
              <a:rPr lang="fr-FR" b="1" i="1" u="sng" dirty="0" smtClean="0"/>
              <a:t>  avec    structure </a:t>
            </a:r>
            <a:br>
              <a:rPr lang="fr-FR" b="1" i="1" u="sng" dirty="0" smtClean="0"/>
            </a:br>
            <a:r>
              <a:rPr lang="fr-FR" b="1" i="1" u="sng" dirty="0" smtClean="0"/>
              <a:t>en   éléments     suspendus 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poteaux tubulaires</a:t>
            </a:r>
          </a:p>
          <a:p>
            <a:r>
              <a:rPr lang="fr-FR" dirty="0" smtClean="0"/>
              <a:t>Les câbles</a:t>
            </a:r>
          </a:p>
          <a:p>
            <a:r>
              <a:rPr lang="fr-FR" dirty="0" smtClean="0"/>
              <a:t>Les déférents accessoires </a:t>
            </a:r>
          </a:p>
          <a:p>
            <a:r>
              <a:rPr lang="fr-FR" dirty="0" smtClean="0"/>
              <a:t>La couverture en tissu ( tissu spécial composé avec déférents types de fibres)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159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u="sng" dirty="0" smtClean="0"/>
              <a:t>Objectifs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Motivation du choix du système constructif par rapport à la conception envisagée.</a:t>
            </a:r>
          </a:p>
          <a:p>
            <a:r>
              <a:rPr lang="fr-FR" dirty="0" smtClean="0"/>
              <a:t>Comprendre les rapports dialectiques entre l’architecture et la technologie et utiliser la technologie à des fins architecturales.</a:t>
            </a:r>
          </a:p>
          <a:p>
            <a:r>
              <a:rPr lang="fr-FR" dirty="0" smtClean="0"/>
              <a:t>Permettre à l’étudiant de comprendre que l’objet construit ne laisse aucun doute sur le type de structure à adopter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2890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u="sng" dirty="0" smtClean="0"/>
              <a:t>Le terrain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La parfaite connaissance du terrain sur lequel devra être réalisé le projet.</a:t>
            </a:r>
          </a:p>
          <a:p>
            <a:pPr marL="0" indent="0">
              <a:buNone/>
            </a:pPr>
            <a:r>
              <a:rPr lang="fr-FR" dirty="0" smtClean="0"/>
              <a:t>         Comme site ……..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Comme élément mécanique destiné à résister à la charge du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bâtiment à construire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  Impact sur le choix de structure donc le choix de type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         </a:t>
            </a:r>
            <a:r>
              <a:rPr lang="fr-FR" smtClean="0"/>
              <a:t>de fondations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          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1871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LA STRUCTURE   ( le choix )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    Les matériaux</a:t>
            </a:r>
          </a:p>
          <a:p>
            <a:pPr marL="0" indent="0">
              <a:buNone/>
            </a:pPr>
            <a:r>
              <a:rPr lang="fr-FR" dirty="0" smtClean="0"/>
              <a:t>Le très grand nombre de matériaux exploitables sur le marche ne rend pas la tache facile à l’architecte pour décider du bon choix de matériaux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Le choix</a:t>
            </a:r>
          </a:p>
          <a:p>
            <a:pPr marL="0" indent="0">
              <a:buNone/>
            </a:pPr>
            <a:r>
              <a:rPr lang="fr-FR" dirty="0" smtClean="0"/>
              <a:t>Plusieurs facteurs déterminants entrent dans le choix de la structure</a:t>
            </a:r>
          </a:p>
          <a:p>
            <a:pPr>
              <a:buFontTx/>
              <a:buChar char="-"/>
            </a:pPr>
            <a:r>
              <a:rPr lang="fr-FR" dirty="0" smtClean="0"/>
              <a:t>Le facteur économique.</a:t>
            </a:r>
          </a:p>
          <a:p>
            <a:pPr>
              <a:buFontTx/>
              <a:buChar char="-"/>
            </a:pPr>
            <a:r>
              <a:rPr lang="fr-FR" dirty="0" smtClean="0"/>
              <a:t>Le facteur géographique.</a:t>
            </a:r>
          </a:p>
          <a:p>
            <a:pPr>
              <a:buFontTx/>
              <a:buChar char="-"/>
            </a:pPr>
            <a:r>
              <a:rPr lang="fr-FR" dirty="0" smtClean="0"/>
              <a:t>La disponibilité de matériaux.</a:t>
            </a:r>
          </a:p>
          <a:p>
            <a:pPr>
              <a:buFontTx/>
              <a:buChar char="-"/>
            </a:pPr>
            <a:r>
              <a:rPr lang="fr-FR" dirty="0" smtClean="0"/>
              <a:t>Les possibilités techniques offert par le pays.</a:t>
            </a:r>
          </a:p>
          <a:p>
            <a:pPr>
              <a:buFontTx/>
              <a:buChar char="-"/>
            </a:pPr>
            <a:r>
              <a:rPr lang="fr-FR" dirty="0" smtClean="0"/>
              <a:t>La préférence et l’</a:t>
            </a:r>
            <a:r>
              <a:rPr lang="fr-FR" dirty="0" err="1" smtClean="0"/>
              <a:t>experience</a:t>
            </a:r>
            <a:r>
              <a:rPr lang="fr-FR" dirty="0" smtClean="0"/>
              <a:t> du concepteur.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32451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b="1" i="1" u="sng" dirty="0" smtClean="0"/>
              <a:t>Dès </a:t>
            </a:r>
            <a:r>
              <a:rPr lang="fr-FR" sz="2800" b="1" i="1" u="sng" dirty="0" smtClean="0"/>
              <a:t>les premières phases de la mise en forme architecturale le </a:t>
            </a:r>
            <a:r>
              <a:rPr lang="fr-FR" sz="2800" b="1" i="1" u="sng" dirty="0" smtClean="0"/>
              <a:t/>
            </a:r>
            <a:br>
              <a:rPr lang="fr-FR" sz="2800" b="1" i="1" u="sng" dirty="0" smtClean="0"/>
            </a:br>
            <a:r>
              <a:rPr lang="fr-FR" sz="2800" b="1" i="1" u="sng" dirty="0" smtClean="0"/>
              <a:t>concepteur </a:t>
            </a:r>
            <a:r>
              <a:rPr lang="fr-FR" sz="2800" b="1" i="1" u="sng" dirty="0" smtClean="0"/>
              <a:t>doit: </a:t>
            </a:r>
            <a:endParaRPr lang="fr-FR" sz="2800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Orienter ses choix de matériaux à utiliser</a:t>
            </a:r>
          </a:p>
          <a:p>
            <a:r>
              <a:rPr lang="fr-FR" dirty="0" smtClean="0"/>
              <a:t>Avoir des idées précises sur le type de structure qu’il appliquera à son projet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 Alors</a:t>
            </a:r>
          </a:p>
          <a:p>
            <a:pPr>
              <a:buFontTx/>
              <a:buChar char="-"/>
            </a:pPr>
            <a:r>
              <a:rPr lang="fr-FR" dirty="0" smtClean="0"/>
              <a:t>Un projet bien conçu ne doit pas laisser de doute sur le type de la structure à adopter</a:t>
            </a:r>
          </a:p>
          <a:p>
            <a:pPr>
              <a:buFontTx/>
              <a:buChar char="-"/>
            </a:pPr>
            <a:r>
              <a:rPr lang="fr-FR" dirty="0" smtClean="0"/>
              <a:t>Un bon concepteur peut se juger à sa capacité de définir des choix structuraux justifies par son projet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C’est pour cela</a:t>
            </a:r>
          </a:p>
          <a:p>
            <a:pPr marL="0" indent="0">
              <a:buNone/>
            </a:pPr>
            <a:r>
              <a:rPr lang="fr-FR" dirty="0" smtClean="0"/>
              <a:t>Soyez simple et affirmatif dans vos choix de structure, cela vous permettra de mener à bien la conception de vos projets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120264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Les déférents types de structures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Constructions avec murs porteurs</a:t>
            </a:r>
          </a:p>
          <a:p>
            <a:r>
              <a:rPr lang="fr-FR" dirty="0" smtClean="0"/>
              <a:t>Constructions  avec systèmes poteaux poutres</a:t>
            </a:r>
          </a:p>
          <a:p>
            <a:r>
              <a:rPr lang="fr-FR" dirty="0" smtClean="0"/>
              <a:t>Constructions avec structure mixte</a:t>
            </a:r>
          </a:p>
          <a:p>
            <a:r>
              <a:rPr lang="fr-FR" dirty="0" smtClean="0"/>
              <a:t>Constructions avec structure en bois</a:t>
            </a:r>
          </a:p>
          <a:p>
            <a:r>
              <a:rPr lang="fr-FR" dirty="0" smtClean="0"/>
              <a:t>Constructions avec structure métallique</a:t>
            </a:r>
          </a:p>
          <a:p>
            <a:r>
              <a:rPr lang="fr-FR" dirty="0" smtClean="0"/>
              <a:t>Constructions avec structure en </a:t>
            </a:r>
            <a:r>
              <a:rPr lang="fr-FR" smtClean="0"/>
              <a:t>éléments suspendus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94617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u="sng" dirty="0" smtClean="0"/>
              <a:t>Constructions avec murs porteurs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Murs porteurs avec maçonnerie proprement dite en pierres, briques pleines et en maçonnerie armée (briques pleines ayant des barres de fer </a:t>
            </a:r>
            <a:r>
              <a:rPr lang="fr-FR" dirty="0" err="1" smtClean="0"/>
              <a:t>emplacées</a:t>
            </a:r>
            <a:r>
              <a:rPr lang="fr-FR" dirty="0" smtClean="0"/>
              <a:t> en assises)</a:t>
            </a:r>
          </a:p>
          <a:p>
            <a:r>
              <a:rPr lang="fr-FR" dirty="0" smtClean="0"/>
              <a:t>Parois en béton armé( voiles)</a:t>
            </a:r>
          </a:p>
          <a:p>
            <a:r>
              <a:rPr lang="fr-FR" dirty="0" smtClean="0"/>
              <a:t>Parois en béton armé monolithes( coffrage glissants)</a:t>
            </a:r>
          </a:p>
          <a:p>
            <a:r>
              <a:rPr lang="fr-FR" dirty="0" smtClean="0"/>
              <a:t>Parois en béton armé ( panneaux préfabriqués)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Type de plancher à utiliser(dalle pleine avec une ou double     nappes de ferraillage) </a:t>
            </a:r>
          </a:p>
          <a:p>
            <a:pPr marL="0" indent="0">
              <a:buNone/>
            </a:pPr>
            <a:r>
              <a:rPr lang="fr-FR" dirty="0" smtClean="0"/>
              <a:t>       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92882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Construction </a:t>
            </a:r>
            <a:r>
              <a:rPr lang="fr-FR" b="1" i="1" u="sng" dirty="0" smtClean="0"/>
              <a:t> avec  système  poteaux   </a:t>
            </a:r>
            <a:r>
              <a:rPr lang="fr-FR" b="1" i="1" u="sng" dirty="0" smtClean="0"/>
              <a:t>poutres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Système poteaux poutres</a:t>
            </a:r>
          </a:p>
          <a:p>
            <a:r>
              <a:rPr lang="fr-FR" dirty="0" smtClean="0"/>
              <a:t>Portiques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Le sens porteur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Le sens non porteur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Les poteaux(forme et sens)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Les poutres,(retombée, poutres principales, poutres secondaires, poutres de chainage)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Le contreventement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080518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/>
              <a:t>Les planchers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Plancher en corps creux (16 + 4 ou 20 +5)</a:t>
            </a:r>
          </a:p>
          <a:p>
            <a:r>
              <a:rPr lang="fr-FR" dirty="0" smtClean="0"/>
              <a:t>Plancher en dalle pleine</a:t>
            </a:r>
          </a:p>
          <a:p>
            <a:r>
              <a:rPr lang="fr-FR" dirty="0" smtClean="0"/>
              <a:t>Plancher champignon</a:t>
            </a:r>
          </a:p>
          <a:p>
            <a:r>
              <a:rPr lang="fr-FR" dirty="0" smtClean="0"/>
              <a:t>Plancher nervuré</a:t>
            </a:r>
          </a:p>
          <a:p>
            <a:r>
              <a:rPr lang="fr-FR" dirty="0" smtClean="0"/>
              <a:t>Plancher en caissons</a:t>
            </a:r>
          </a:p>
          <a:p>
            <a:r>
              <a:rPr lang="fr-FR" dirty="0" smtClean="0"/>
              <a:t>Plancher en </a:t>
            </a:r>
            <a:r>
              <a:rPr lang="fr-FR" smtClean="0"/>
              <a:t>éléments préfabriqués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882441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744</Words>
  <Application>Microsoft Office PowerPoint</Application>
  <PresentationFormat>Personnalisé</PresentationFormat>
  <Paragraphs>112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L’impact  du  choix   de   la structure   sur   les    solutions architecturales</vt:lpstr>
      <vt:lpstr>Objectifs</vt:lpstr>
      <vt:lpstr>Le terrain</vt:lpstr>
      <vt:lpstr>LA STRUCTURE   ( le choix )</vt:lpstr>
      <vt:lpstr>Dès les premières phases de la mise en forme architecturale le  concepteur doit: </vt:lpstr>
      <vt:lpstr>Les déférents types de structures</vt:lpstr>
      <vt:lpstr>Constructions avec murs porteurs</vt:lpstr>
      <vt:lpstr>Construction  avec  système  poteaux   poutres</vt:lpstr>
      <vt:lpstr>Les planchers</vt:lpstr>
      <vt:lpstr>Constructions   avec   structure   mixte</vt:lpstr>
      <vt:lpstr>Construction avec structure en bois</vt:lpstr>
      <vt:lpstr>Constructions avec structure métallique</vt:lpstr>
      <vt:lpstr>Les éléments de la  structure métallique</vt:lpstr>
      <vt:lpstr>    </vt:lpstr>
      <vt:lpstr>Constructions   avec    structure  en   éléments     suspendus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L’impact du choix de la structure sur les solutions architecturales</dc:title>
  <dc:creator>saidi naima</dc:creator>
  <cp:lastModifiedBy>MSI MICRO</cp:lastModifiedBy>
  <cp:revision>41</cp:revision>
  <dcterms:created xsi:type="dcterms:W3CDTF">2017-01-07T09:40:29Z</dcterms:created>
  <dcterms:modified xsi:type="dcterms:W3CDTF">2020-03-07T17:23:59Z</dcterms:modified>
</cp:coreProperties>
</file>