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65" r:id="rId5"/>
    <p:sldId id="266" r:id="rId6"/>
    <p:sldId id="263" r:id="rId7"/>
    <p:sldId id="259" r:id="rId8"/>
    <p:sldId id="264" r:id="rId9"/>
    <p:sldId id="267"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9" autoAdjust="0"/>
    <p:restoredTop sz="94660"/>
  </p:normalViewPr>
  <p:slideViewPr>
    <p:cSldViewPr snapToGrid="0">
      <p:cViewPr varScale="1">
        <p:scale>
          <a:sx n="62" d="100"/>
          <a:sy n="62" d="100"/>
        </p:scale>
        <p:origin x="82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E75B4-387C-4A8D-B656-65F5F880C5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9F376B1-43BA-4D40-9BC5-F60A4E5D08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44B6FB3-49BE-4FF1-AEC7-702458C327C8}"/>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5" name="Footer Placeholder 4">
            <a:extLst>
              <a:ext uri="{FF2B5EF4-FFF2-40B4-BE49-F238E27FC236}">
                <a16:creationId xmlns:a16="http://schemas.microsoft.com/office/drawing/2014/main" id="{B496CEC8-5968-4E02-A86C-6B7A50EB2B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C016EF-6C33-4E9A-A5DE-A8C603F65174}"/>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78156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EBB11-F029-42FA-BE93-476BF01293D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C4813C5-B080-4D33-97C8-CED8012B06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063B82-9819-4B2F-96BC-A0A60F09506E}"/>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5" name="Footer Placeholder 4">
            <a:extLst>
              <a:ext uri="{FF2B5EF4-FFF2-40B4-BE49-F238E27FC236}">
                <a16:creationId xmlns:a16="http://schemas.microsoft.com/office/drawing/2014/main" id="{2441E3B2-C2A1-4807-A52E-79FE620488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9863EA-D8A2-48A0-8C13-7D80B5A3DDF8}"/>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99428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12EECD-8FA1-4C73-8EE0-7CE0A023DC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DB3ED0-DB86-4467-ABBE-8AD5DE4B483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47D985-DD7C-43FE-81EF-1BFBC4DCEB18}"/>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5" name="Footer Placeholder 4">
            <a:extLst>
              <a:ext uri="{FF2B5EF4-FFF2-40B4-BE49-F238E27FC236}">
                <a16:creationId xmlns:a16="http://schemas.microsoft.com/office/drawing/2014/main" id="{36BE2F53-A0CD-4622-A0B0-E32B96ED55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5B3185-2AD6-4881-867B-DBD11F5D5BE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97008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8FEB8-05AD-4EFE-8D18-A92F7AA123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3A4103-A7E5-4CF9-B892-BBC1FECBE0D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FB35DA-2766-4728-BCEF-341E5DCB1376}"/>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5" name="Footer Placeholder 4">
            <a:extLst>
              <a:ext uri="{FF2B5EF4-FFF2-40B4-BE49-F238E27FC236}">
                <a16:creationId xmlns:a16="http://schemas.microsoft.com/office/drawing/2014/main" id="{C07F37B8-6F7A-4FDD-9CB9-30AB8AE6EA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92D5EB-8C20-43BA-BA84-F0EF424C6E18}"/>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568273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A7F9A-1A07-46AA-AB65-3D92887D5E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5FAC037-00A6-406D-943E-5EBCFA6DF0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1B69948-4B1F-4591-868A-E9243281F4AE}"/>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5" name="Footer Placeholder 4">
            <a:extLst>
              <a:ext uri="{FF2B5EF4-FFF2-40B4-BE49-F238E27FC236}">
                <a16:creationId xmlns:a16="http://schemas.microsoft.com/office/drawing/2014/main" id="{07051EE0-3483-4C65-B353-332B8A5788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B5FA60-D843-4C7F-A901-C9DD4C1814C7}"/>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46553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E4961-CD36-49E2-AB42-46AF03FB6B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56E535-DDDC-47F2-895D-1060ABCD55D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E5870C6-E538-4891-8EDB-E74B2E622A7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57A5CB-1441-488B-AA17-E66E206E8286}"/>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6" name="Footer Placeholder 5">
            <a:extLst>
              <a:ext uri="{FF2B5EF4-FFF2-40B4-BE49-F238E27FC236}">
                <a16:creationId xmlns:a16="http://schemas.microsoft.com/office/drawing/2014/main" id="{0D426589-2FF7-448A-8C78-A5F51AB21E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5046AA-A368-424D-A772-1C48176BFAF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102876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4B2C8-EFD9-41A6-BB97-C2C1F6EB95A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59B498-DC99-4157-A780-CF50E14EDB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52C17F8-AC49-42AA-8C0D-8E541E75C31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122CEFB-4D82-42B5-874A-F2832E5895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CAD3027-388A-45F4-AF6D-6D904ED89AF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154CAA5-F0BA-41C7-A2CB-DE28E32FCA81}"/>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8" name="Footer Placeholder 7">
            <a:extLst>
              <a:ext uri="{FF2B5EF4-FFF2-40B4-BE49-F238E27FC236}">
                <a16:creationId xmlns:a16="http://schemas.microsoft.com/office/drawing/2014/main" id="{EF01BAD3-EBB4-4861-9476-C3BF19020ED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CCC86D-D040-402C-8D96-F25DA5DA8F8A}"/>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11118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925E8-49EE-4648-845A-2B8576A995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0B31EF-C195-49FA-BC86-A8BD0B505B06}"/>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4" name="Footer Placeholder 3">
            <a:extLst>
              <a:ext uri="{FF2B5EF4-FFF2-40B4-BE49-F238E27FC236}">
                <a16:creationId xmlns:a16="http://schemas.microsoft.com/office/drawing/2014/main" id="{C989A25C-C835-4BC1-88E8-AE53E07114D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514F0B3-8A81-43B0-ACF8-F77F764A7C07}"/>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2482595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030E9-10C0-498D-A8AA-EB5442226C05}"/>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3" name="Footer Placeholder 2">
            <a:extLst>
              <a:ext uri="{FF2B5EF4-FFF2-40B4-BE49-F238E27FC236}">
                <a16:creationId xmlns:a16="http://schemas.microsoft.com/office/drawing/2014/main" id="{BD8FFDCB-2AF9-4455-813A-2B145EF2D33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6B90550-E5B0-4F1C-A2B4-455FEB57A1A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92468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E753C-8EA0-46BD-A938-DA1E429A0B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15D25FF-7BBA-4381-89F1-65FB3556FE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4B27C12-C084-4469-92CA-63441A1D6B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01E509-2853-4D2D-B58C-32443A3568CA}"/>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6" name="Footer Placeholder 5">
            <a:extLst>
              <a:ext uri="{FF2B5EF4-FFF2-40B4-BE49-F238E27FC236}">
                <a16:creationId xmlns:a16="http://schemas.microsoft.com/office/drawing/2014/main" id="{CC5F458E-8085-422B-A66F-61715160F7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D882CB-1CD2-4E05-9214-5BAD789FA1B2}"/>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4267912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83D23-936B-4B4B-83F3-14FCD17E15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D28A4A1-BB42-4252-8DE4-9EF24AF3FC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9AF05A-C727-4FFD-85BB-5D837D2C6D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2AD784F-A827-40FD-B587-12C39B562472}"/>
              </a:ext>
            </a:extLst>
          </p:cNvPr>
          <p:cNvSpPr>
            <a:spLocks noGrp="1"/>
          </p:cNvSpPr>
          <p:nvPr>
            <p:ph type="dt" sz="half" idx="10"/>
          </p:nvPr>
        </p:nvSpPr>
        <p:spPr/>
        <p:txBody>
          <a:bodyPr/>
          <a:lstStyle/>
          <a:p>
            <a:fld id="{5B4CC7C6-358F-441C-8A20-A83F07116E5E}" type="datetimeFigureOut">
              <a:rPr lang="en-GB" smtClean="0"/>
              <a:t>05/06/2020</a:t>
            </a:fld>
            <a:endParaRPr lang="en-GB"/>
          </a:p>
        </p:txBody>
      </p:sp>
      <p:sp>
        <p:nvSpPr>
          <p:cNvPr id="6" name="Footer Placeholder 5">
            <a:extLst>
              <a:ext uri="{FF2B5EF4-FFF2-40B4-BE49-F238E27FC236}">
                <a16:creationId xmlns:a16="http://schemas.microsoft.com/office/drawing/2014/main" id="{9EC9B2C3-9E23-4FFD-8FBE-4115B2C444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BFBBE8-FED3-4AB4-9616-294B9A50E43A}"/>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1506750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13E3FB-1AA7-4ADE-B763-27F18F259C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6AA996-1EE3-42B0-9556-AC8C18C16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670578-21A7-47AE-813B-D514CE9ED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CC7C6-358F-441C-8A20-A83F07116E5E}" type="datetimeFigureOut">
              <a:rPr lang="en-GB" smtClean="0"/>
              <a:t>05/06/2020</a:t>
            </a:fld>
            <a:endParaRPr lang="en-GB"/>
          </a:p>
        </p:txBody>
      </p:sp>
      <p:sp>
        <p:nvSpPr>
          <p:cNvPr id="5" name="Footer Placeholder 4">
            <a:extLst>
              <a:ext uri="{FF2B5EF4-FFF2-40B4-BE49-F238E27FC236}">
                <a16:creationId xmlns:a16="http://schemas.microsoft.com/office/drawing/2014/main" id="{12D31FAE-B0CF-4D64-8CE2-8F4BB48C30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8B635E8-71CE-4786-8C4F-99A1C852D7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3AD5B8-00B1-43E1-8A68-79A0D45C2E12}" type="slidenum">
              <a:rPr lang="en-GB" smtClean="0"/>
              <a:t>‹#›</a:t>
            </a:fld>
            <a:endParaRPr lang="en-GB"/>
          </a:p>
        </p:txBody>
      </p:sp>
    </p:spTree>
    <p:extLst>
      <p:ext uri="{BB962C8B-B14F-4D97-AF65-F5344CB8AC3E}">
        <p14:creationId xmlns:p14="http://schemas.microsoft.com/office/powerpoint/2010/main" val="1282095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CF09A-AE78-4853-A576-263ABDDEB03F}"/>
              </a:ext>
            </a:extLst>
          </p:cNvPr>
          <p:cNvSpPr>
            <a:spLocks noGrp="1"/>
          </p:cNvSpPr>
          <p:nvPr>
            <p:ph type="ctrTitle"/>
          </p:nvPr>
        </p:nvSpPr>
        <p:spPr>
          <a:xfrm>
            <a:off x="1524000" y="1666893"/>
            <a:ext cx="9144000" cy="1538644"/>
          </a:xfrm>
        </p:spPr>
        <p:txBody>
          <a:bodyPr>
            <a:normAutofit/>
          </a:bodyPr>
          <a:lstStyle/>
          <a:p>
            <a:r>
              <a:rPr lang="ar-DZ" sz="4800" dirty="0">
                <a:solidFill>
                  <a:srgbClr val="0070C0"/>
                </a:solidFill>
              </a:rPr>
              <a:t>السلوك العدواني للموظف وأخلاقيات العمل</a:t>
            </a:r>
            <a:br>
              <a:rPr lang="ar-DZ" sz="4800" dirty="0">
                <a:solidFill>
                  <a:srgbClr val="C00000"/>
                </a:solidFill>
              </a:rPr>
            </a:br>
            <a:r>
              <a:rPr lang="ar-DZ" sz="4800" dirty="0">
                <a:solidFill>
                  <a:srgbClr val="C00000"/>
                </a:solidFill>
              </a:rPr>
              <a:t>المحاضرة 12</a:t>
            </a:r>
            <a:endParaRPr lang="en-GB" sz="4800" dirty="0">
              <a:solidFill>
                <a:srgbClr val="C00000"/>
              </a:solidFill>
              <a:highlight>
                <a:srgbClr val="FFFF00"/>
              </a:highlight>
            </a:endParaRPr>
          </a:p>
        </p:txBody>
      </p:sp>
      <p:sp>
        <p:nvSpPr>
          <p:cNvPr id="3" name="Subtitle 2">
            <a:extLst>
              <a:ext uri="{FF2B5EF4-FFF2-40B4-BE49-F238E27FC236}">
                <a16:creationId xmlns:a16="http://schemas.microsoft.com/office/drawing/2014/main" id="{0259B98A-A138-40EB-A4D9-21974498BC28}"/>
              </a:ext>
            </a:extLst>
          </p:cNvPr>
          <p:cNvSpPr>
            <a:spLocks noGrp="1"/>
          </p:cNvSpPr>
          <p:nvPr>
            <p:ph type="subTitle" idx="1"/>
          </p:nvPr>
        </p:nvSpPr>
        <p:spPr>
          <a:xfrm>
            <a:off x="1818289" y="3926106"/>
            <a:ext cx="9144000" cy="1200697"/>
          </a:xfrm>
        </p:spPr>
        <p:txBody>
          <a:bodyPr>
            <a:normAutofit/>
          </a:bodyPr>
          <a:lstStyle/>
          <a:p>
            <a:r>
              <a:rPr lang="ar-DZ" b="1" dirty="0">
                <a:solidFill>
                  <a:srgbClr val="0070C0"/>
                </a:solidFill>
              </a:rPr>
              <a:t>د. فاتح دبلة </a:t>
            </a:r>
          </a:p>
          <a:p>
            <a:r>
              <a:rPr lang="ar-DZ" b="1" dirty="0">
                <a:solidFill>
                  <a:srgbClr val="0070C0"/>
                </a:solidFill>
              </a:rPr>
              <a:t>03 جوان 2020</a:t>
            </a:r>
            <a:endParaRPr lang="en-GB" b="1" dirty="0">
              <a:solidFill>
                <a:srgbClr val="0070C0"/>
              </a:solidFill>
            </a:endParaRPr>
          </a:p>
        </p:txBody>
      </p:sp>
    </p:spTree>
    <p:extLst>
      <p:ext uri="{BB962C8B-B14F-4D97-AF65-F5344CB8AC3E}">
        <p14:creationId xmlns:p14="http://schemas.microsoft.com/office/powerpoint/2010/main" val="775238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664027" y="512763"/>
            <a:ext cx="11007415" cy="655637"/>
          </a:xfrm>
        </p:spPr>
        <p:style>
          <a:lnRef idx="2">
            <a:schemeClr val="accent1"/>
          </a:lnRef>
          <a:fillRef idx="1">
            <a:schemeClr val="lt1"/>
          </a:fillRef>
          <a:effectRef idx="0">
            <a:schemeClr val="accent1"/>
          </a:effectRef>
          <a:fontRef idx="minor">
            <a:schemeClr val="dk1"/>
          </a:fontRef>
        </p:style>
        <p:txBody>
          <a:bodyPr>
            <a:normAutofit/>
          </a:bodyPr>
          <a:lstStyle/>
          <a:p>
            <a:pPr rtl="1">
              <a:lnSpc>
                <a:spcPct val="70000"/>
              </a:lnSpc>
            </a:pPr>
            <a:r>
              <a:rPr lang="ar-DZ" sz="3600" b="1" dirty="0">
                <a:solidFill>
                  <a:schemeClr val="accent2">
                    <a:lumMod val="75000"/>
                  </a:schemeClr>
                </a:solidFill>
                <a:latin typeface="+mj-lt"/>
                <a:ea typeface="+mj-ea"/>
                <a:cs typeface="+mj-cs"/>
              </a:rPr>
              <a:t>أساليب تعديل السلوك</a:t>
            </a:r>
            <a:endParaRPr lang="en-GB" sz="3600" b="1" dirty="0">
              <a:solidFill>
                <a:schemeClr val="accent2">
                  <a:lumMod val="75000"/>
                </a:schemeClr>
              </a:solidFill>
              <a:latin typeface="+mj-lt"/>
              <a:ea typeface="+mj-ea"/>
              <a:cs typeface="+mj-cs"/>
            </a:endParaRPr>
          </a:p>
        </p:txBody>
      </p:sp>
      <p:sp>
        <p:nvSpPr>
          <p:cNvPr id="10" name="Title 1">
            <a:extLst>
              <a:ext uri="{FF2B5EF4-FFF2-40B4-BE49-F238E27FC236}">
                <a16:creationId xmlns:a16="http://schemas.microsoft.com/office/drawing/2014/main" id="{CD81CB10-5069-4FD1-AA3F-6DBFF03697B4}"/>
              </a:ext>
            </a:extLst>
          </p:cNvPr>
          <p:cNvSpPr txBox="1">
            <a:spLocks/>
          </p:cNvSpPr>
          <p:nvPr/>
        </p:nvSpPr>
        <p:spPr>
          <a:xfrm>
            <a:off x="582261" y="1333741"/>
            <a:ext cx="10842171" cy="4362491"/>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mj-lt"/>
              <a:buAutoNum type="arabicPeriod"/>
            </a:pPr>
            <a:r>
              <a:rPr lang="ar-DZ" sz="2500" b="1" dirty="0">
                <a:solidFill>
                  <a:srgbClr val="FF0000"/>
                </a:solidFill>
              </a:rPr>
              <a:t>التعزيز، الاجتماعي والمادي: </a:t>
            </a:r>
            <a:r>
              <a:rPr lang="ar-DZ" sz="2500" b="1" dirty="0">
                <a:solidFill>
                  <a:schemeClr val="accent1"/>
                </a:solidFill>
              </a:rPr>
              <a:t>وتعتمد على اثابة الموظف على سلوكه السوي</a:t>
            </a:r>
          </a:p>
          <a:p>
            <a:pPr marL="571500" indent="-571500" algn="r" rtl="1">
              <a:buFont typeface="Wingdings" panose="05000000000000000000" pitchFamily="2" charset="2"/>
              <a:buChar char="Ø"/>
            </a:pPr>
            <a:endParaRPr lang="ar-DZ" sz="2500" b="1" dirty="0">
              <a:solidFill>
                <a:srgbClr val="0070C0"/>
              </a:solidFill>
            </a:endParaRPr>
          </a:p>
          <a:p>
            <a:pPr marL="571500" indent="-571500" algn="r" rtl="1">
              <a:buFont typeface="Wingdings" panose="05000000000000000000" pitchFamily="2" charset="2"/>
              <a:buChar char="§"/>
            </a:pPr>
            <a:r>
              <a:rPr lang="ar-DZ" sz="2500" b="1" dirty="0">
                <a:solidFill>
                  <a:srgbClr val="0070C0"/>
                </a:solidFill>
              </a:rPr>
              <a:t>ومن العوامل التي تساعد في فعالية عملية التعزيز:</a:t>
            </a:r>
          </a:p>
          <a:p>
            <a:pPr marL="571500" indent="-571500" algn="r" rtl="1">
              <a:buFont typeface="Wingdings" panose="05000000000000000000" pitchFamily="2" charset="2"/>
              <a:buChar char="§"/>
            </a:pPr>
            <a:r>
              <a:rPr lang="ar-DZ" sz="2500" b="1" dirty="0">
                <a:solidFill>
                  <a:srgbClr val="0070C0"/>
                </a:solidFill>
              </a:rPr>
              <a:t>أن يكون فوريا، أي مباشرة بعد السلوك من اجل ترسيخه</a:t>
            </a:r>
          </a:p>
          <a:p>
            <a:pPr marL="571500" indent="-571500" algn="r" rtl="1">
              <a:buFont typeface="Wingdings" panose="05000000000000000000" pitchFamily="2" charset="2"/>
              <a:buChar char="§"/>
            </a:pPr>
            <a:r>
              <a:rPr lang="ar-DZ" sz="2500" b="1" dirty="0">
                <a:solidFill>
                  <a:srgbClr val="0070C0"/>
                </a:solidFill>
              </a:rPr>
              <a:t> ثابتا، كلما تكررر السلوك الايجابي تكررت المكافأة</a:t>
            </a:r>
          </a:p>
          <a:p>
            <a:pPr marL="571500" indent="-571500" algn="r" rtl="1">
              <a:buFont typeface="Wingdings" panose="05000000000000000000" pitchFamily="2" charset="2"/>
              <a:buChar char="§"/>
            </a:pPr>
            <a:r>
              <a:rPr lang="ar-DZ" sz="2500" b="1" dirty="0">
                <a:solidFill>
                  <a:srgbClr val="0070C0"/>
                </a:solidFill>
              </a:rPr>
              <a:t> كمية التعزيز أن تكون متوافقة مع طبيعة الفعل أو السلوك </a:t>
            </a:r>
          </a:p>
          <a:p>
            <a:pPr marL="571500" indent="-571500" algn="r" rtl="1">
              <a:buFont typeface="Wingdings" panose="05000000000000000000" pitchFamily="2" charset="2"/>
              <a:buChar char="§"/>
            </a:pPr>
            <a:r>
              <a:rPr lang="ar-DZ" sz="2500" b="1" dirty="0">
                <a:solidFill>
                  <a:srgbClr val="0070C0"/>
                </a:solidFill>
              </a:rPr>
              <a:t>مستوى الحرمان- الاشباع، كلما كانت الفترة طويلة للحرمان كان التعزيز قويا وفاعلا، وكذلك درجة صعوبة السلوك تحدد كمية التعزيز </a:t>
            </a:r>
          </a:p>
          <a:p>
            <a:pPr marL="571500" indent="-571500" algn="r" rtl="1">
              <a:buFont typeface="Wingdings" panose="05000000000000000000" pitchFamily="2" charset="2"/>
              <a:buChar char="§"/>
            </a:pPr>
            <a:r>
              <a:rPr lang="ar-DZ" sz="2500" b="1" dirty="0">
                <a:solidFill>
                  <a:srgbClr val="0070C0"/>
                </a:solidFill>
              </a:rPr>
              <a:t>التنويع في المعززات يعطي فاعلية اكبر </a:t>
            </a:r>
          </a:p>
          <a:p>
            <a:pPr marL="571500" indent="-571500" algn="r" rtl="1">
              <a:buFont typeface="Wingdings" panose="05000000000000000000" pitchFamily="2" charset="2"/>
              <a:buChar char="§"/>
            </a:pPr>
            <a:r>
              <a:rPr lang="ar-DZ" sz="2500" b="1" dirty="0">
                <a:solidFill>
                  <a:srgbClr val="0070C0"/>
                </a:solidFill>
              </a:rPr>
              <a:t>يجب مراعاة التحليل الوظيفي والظرفي للمؤثرات التي تحيط بالفرد </a:t>
            </a:r>
          </a:p>
          <a:p>
            <a:pPr algn="r" rtl="1"/>
            <a:endParaRPr lang="ar-DZ" sz="2500" b="1" dirty="0">
              <a:solidFill>
                <a:srgbClr val="0070C0"/>
              </a:solidFill>
            </a:endParaRPr>
          </a:p>
          <a:p>
            <a:pPr algn="r" rtl="1"/>
            <a:r>
              <a:rPr lang="ar-DZ" sz="2500" b="1" dirty="0">
                <a:solidFill>
                  <a:srgbClr val="0070C0"/>
                </a:solidFill>
              </a:rPr>
              <a:t>2. </a:t>
            </a:r>
            <a:r>
              <a:rPr lang="ar-DZ" sz="2500" b="1" dirty="0">
                <a:solidFill>
                  <a:srgbClr val="FF0000"/>
                </a:solidFill>
              </a:rPr>
              <a:t>العقاب</a:t>
            </a:r>
            <a:r>
              <a:rPr lang="ar-DZ" sz="2500" b="1" dirty="0">
                <a:solidFill>
                  <a:srgbClr val="0070C0"/>
                </a:solidFill>
              </a:rPr>
              <a:t>، شكل ثاني للتعزيز، ضد السلوكيات غير المرغوبة، يبقى تطبيق العقاب محل جدل في الوسط العلمي والاكاديمي،  </a:t>
            </a:r>
          </a:p>
          <a:p>
            <a:pPr algn="r" rtl="1"/>
            <a:endParaRPr lang="ar-DZ" sz="2500" b="1" dirty="0">
              <a:solidFill>
                <a:srgbClr val="0070C0"/>
              </a:solidFill>
            </a:endParaRPr>
          </a:p>
          <a:p>
            <a:pPr algn="r" rtl="1"/>
            <a:r>
              <a:rPr lang="ar-DZ" sz="2500" b="1" dirty="0">
                <a:solidFill>
                  <a:srgbClr val="0070C0"/>
                </a:solidFill>
              </a:rPr>
              <a:t>3. </a:t>
            </a:r>
            <a:r>
              <a:rPr lang="ar-DZ" sz="2500" b="1" dirty="0">
                <a:solidFill>
                  <a:srgbClr val="FF0000"/>
                </a:solidFill>
              </a:rPr>
              <a:t>الاطفاء</a:t>
            </a:r>
            <a:r>
              <a:rPr lang="ar-DZ" sz="2500" b="1" dirty="0">
                <a:solidFill>
                  <a:srgbClr val="0070C0"/>
                </a:solidFill>
              </a:rPr>
              <a:t>، اي التوقف عن الاستجابة والتدعيم من اجل اخماد السلوك لاسيما غير المرغوب فيه </a:t>
            </a:r>
          </a:p>
          <a:p>
            <a:pPr algn="r" rtl="1"/>
            <a:endParaRPr lang="ar-DZ" sz="2500" b="1" dirty="0">
              <a:solidFill>
                <a:srgbClr val="0070C0"/>
              </a:solidFill>
            </a:endParaRPr>
          </a:p>
          <a:p>
            <a:pPr algn="r" rtl="1"/>
            <a:r>
              <a:rPr lang="ar-DZ" sz="2500" b="1" dirty="0">
                <a:solidFill>
                  <a:srgbClr val="0070C0"/>
                </a:solidFill>
              </a:rPr>
              <a:t>4. </a:t>
            </a:r>
            <a:r>
              <a:rPr lang="ar-DZ" sz="2500" b="1" dirty="0">
                <a:solidFill>
                  <a:srgbClr val="FF0000"/>
                </a:solidFill>
              </a:rPr>
              <a:t>التنفير</a:t>
            </a:r>
            <a:r>
              <a:rPr lang="ar-DZ" sz="2500" b="1" dirty="0">
                <a:solidFill>
                  <a:srgbClr val="0070C0"/>
                </a:solidFill>
              </a:rPr>
              <a:t>، اي ربط الاستجابة بشيء منفر بهدف كفها واخمادها، </a:t>
            </a:r>
          </a:p>
          <a:p>
            <a:pPr algn="r" rtl="1"/>
            <a:endParaRPr lang="ar-DZ" sz="2500" b="1" dirty="0">
              <a:solidFill>
                <a:srgbClr val="0070C0"/>
              </a:solidFill>
            </a:endParaRPr>
          </a:p>
          <a:p>
            <a:pPr algn="r" rtl="1"/>
            <a:r>
              <a:rPr lang="ar-DZ" sz="2500" b="1" dirty="0">
                <a:solidFill>
                  <a:srgbClr val="0070C0"/>
                </a:solidFill>
              </a:rPr>
              <a:t>5. </a:t>
            </a:r>
            <a:r>
              <a:rPr lang="ar-DZ" sz="2500" b="1" dirty="0">
                <a:solidFill>
                  <a:srgbClr val="FF0000"/>
                </a:solidFill>
              </a:rPr>
              <a:t>التدريب</a:t>
            </a:r>
            <a:r>
              <a:rPr lang="ar-DZ" sz="2500" b="1" dirty="0">
                <a:solidFill>
                  <a:srgbClr val="0070C0"/>
                </a:solidFill>
              </a:rPr>
              <a:t>.......................</a:t>
            </a:r>
          </a:p>
        </p:txBody>
      </p:sp>
    </p:spTree>
    <p:extLst>
      <p:ext uri="{BB962C8B-B14F-4D97-AF65-F5344CB8AC3E}">
        <p14:creationId xmlns:p14="http://schemas.microsoft.com/office/powerpoint/2010/main" val="53118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4133339" y="900498"/>
            <a:ext cx="4360332" cy="655637"/>
          </a:xfrm>
        </p:spPr>
        <p:txBody>
          <a:bodyPr>
            <a:normAutofit fontScale="90000"/>
          </a:bodyPr>
          <a:lstStyle/>
          <a:p>
            <a:r>
              <a:rPr lang="ar-DZ" sz="4400" b="1" dirty="0">
                <a:solidFill>
                  <a:srgbClr val="0070C0"/>
                </a:solidFill>
              </a:rPr>
              <a:t>مقدمة</a:t>
            </a:r>
            <a:endParaRPr lang="en-GB" sz="4400" b="1" dirty="0">
              <a:solidFill>
                <a:srgbClr val="0070C0"/>
              </a:solidFill>
            </a:endParaRPr>
          </a:p>
        </p:txBody>
      </p:sp>
      <p:sp>
        <p:nvSpPr>
          <p:cNvPr id="12" name="Title 1">
            <a:extLst>
              <a:ext uri="{FF2B5EF4-FFF2-40B4-BE49-F238E27FC236}">
                <a16:creationId xmlns:a16="http://schemas.microsoft.com/office/drawing/2014/main" id="{549D4AF7-67B7-4EE0-BE82-E2705C886598}"/>
              </a:ext>
            </a:extLst>
          </p:cNvPr>
          <p:cNvSpPr txBox="1">
            <a:spLocks/>
          </p:cNvSpPr>
          <p:nvPr/>
        </p:nvSpPr>
        <p:spPr>
          <a:xfrm>
            <a:off x="406985" y="2088168"/>
            <a:ext cx="10842171" cy="655637"/>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العدوانية في العمل اصبحت واقعا معاشا نتيجة للعديد من الاسباب والضغوط</a:t>
            </a:r>
            <a:endParaRPr lang="en-GB" sz="3600" dirty="0">
              <a:solidFill>
                <a:srgbClr val="7030A0"/>
              </a:solidFill>
            </a:endParaRPr>
          </a:p>
        </p:txBody>
      </p:sp>
    </p:spTree>
    <p:extLst>
      <p:ext uri="{BB962C8B-B14F-4D97-AF65-F5344CB8AC3E}">
        <p14:creationId xmlns:p14="http://schemas.microsoft.com/office/powerpoint/2010/main" val="364895904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062175" y="495640"/>
            <a:ext cx="6445320" cy="528637"/>
          </a:xfrm>
        </p:spPr>
        <p:txBody>
          <a:bodyPr>
            <a:normAutofit fontScale="90000"/>
          </a:bodyPr>
          <a:lstStyle/>
          <a:p>
            <a:r>
              <a:rPr lang="ar-DZ" sz="4000" dirty="0">
                <a:solidFill>
                  <a:srgbClr val="C00000"/>
                </a:solidFill>
              </a:rPr>
              <a:t>السلوك العدواني للموظف</a:t>
            </a:r>
            <a:endParaRPr lang="en-GB" sz="4000" dirty="0">
              <a:solidFill>
                <a:srgbClr val="7030A0"/>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1712835" y="1712005"/>
            <a:ext cx="9144000" cy="4214826"/>
          </a:xfrm>
        </p:spPr>
        <p:txBody>
          <a:bodyPr>
            <a:normAutofit/>
          </a:bodyPr>
          <a:lstStyle/>
          <a:p>
            <a:pPr marL="571500" indent="-571500" algn="r" rtl="1">
              <a:buFont typeface="Wingdings" panose="05000000000000000000" pitchFamily="2" charset="2"/>
              <a:buChar char="v"/>
            </a:pPr>
            <a:r>
              <a:rPr lang="ar-DZ" dirty="0">
                <a:solidFill>
                  <a:srgbClr val="7030A0"/>
                </a:solidFill>
              </a:rPr>
              <a:t>السلوك العدواني لغة الظلم وتجاوز الحد، </a:t>
            </a:r>
          </a:p>
          <a:p>
            <a:pPr marL="571500" indent="-571500" algn="r" rtl="1">
              <a:buFont typeface="Wingdings" panose="05000000000000000000" pitchFamily="2" charset="2"/>
              <a:buChar char="v"/>
            </a:pPr>
            <a:r>
              <a:rPr lang="ar-DZ" dirty="0">
                <a:solidFill>
                  <a:srgbClr val="7030A0"/>
                </a:solidFill>
              </a:rPr>
              <a:t>اصطلاحا هناك الكثير من من التعاريف، نذكر منها، </a:t>
            </a:r>
          </a:p>
          <a:p>
            <a:pPr marL="571500" indent="-571500" algn="r" rtl="1">
              <a:buFont typeface="Wingdings" panose="05000000000000000000" pitchFamily="2" charset="2"/>
              <a:buChar char="v"/>
            </a:pPr>
            <a:r>
              <a:rPr lang="ar-DZ" dirty="0">
                <a:solidFill>
                  <a:srgbClr val="7030A0"/>
                </a:solidFill>
              </a:rPr>
              <a:t>استجابة انفعالية متعلمة تتحول مع نمو الطفل الى عدوان وظيفب لارتباطها سشرطيا باشباع الحاجات، سيزر </a:t>
            </a:r>
          </a:p>
          <a:p>
            <a:pPr marL="571500" indent="-571500" algn="r" rtl="1">
              <a:buFont typeface="Wingdings" panose="05000000000000000000" pitchFamily="2" charset="2"/>
              <a:buChar char="v"/>
            </a:pPr>
            <a:r>
              <a:rPr lang="ar-DZ" dirty="0">
                <a:solidFill>
                  <a:srgbClr val="7030A0"/>
                </a:solidFill>
              </a:rPr>
              <a:t>هو سلوك ينشأ نتيجة عدم ملائمة الخبرات السابقة للفرد مع الخبرات والحوادث الحالية ويقود لاحباط تنجر عنه سلوكيات عدوانية لاحداث التغيير في الواقع الذي  يتلائم مع خبرات ومفاهيم الفرد، كيلي</a:t>
            </a:r>
          </a:p>
          <a:p>
            <a:pPr marL="571500" indent="-571500" algn="r" rtl="1">
              <a:buFont typeface="Wingdings" panose="05000000000000000000" pitchFamily="2" charset="2"/>
              <a:buChar char="v"/>
            </a:pPr>
            <a:r>
              <a:rPr lang="ar-DZ" dirty="0">
                <a:solidFill>
                  <a:srgbClr val="7030A0"/>
                </a:solidFill>
              </a:rPr>
              <a:t>هو سلوك ينتج من ايذاء لشخص اخ أو اتلاف شيء ما، فيشباخ</a:t>
            </a:r>
          </a:p>
          <a:p>
            <a:pPr marL="571500" indent="-571500" algn="r" rtl="1">
              <a:buFont typeface="Wingdings" panose="05000000000000000000" pitchFamily="2" charset="2"/>
              <a:buChar char="v"/>
            </a:pPr>
            <a:r>
              <a:rPr lang="ar-DZ" dirty="0">
                <a:solidFill>
                  <a:srgbClr val="7030A0"/>
                </a:solidFill>
              </a:rPr>
              <a:t>العدوان هو سلوك يهدف لنتائج تخريبية او مكروهة او الاسيطرة جسديا او لفظيا على الاخرين، البرت باندورا</a:t>
            </a:r>
            <a:endParaRPr lang="en-GB" dirty="0"/>
          </a:p>
        </p:txBody>
      </p:sp>
    </p:spTree>
    <p:extLst>
      <p:ext uri="{BB962C8B-B14F-4D97-AF65-F5344CB8AC3E}">
        <p14:creationId xmlns:p14="http://schemas.microsoft.com/office/powerpoint/2010/main" val="3232846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031353" y="666850"/>
            <a:ext cx="6445320" cy="528637"/>
          </a:xfrm>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r>
              <a:rPr lang="ar-DZ" sz="4000" dirty="0">
                <a:solidFill>
                  <a:srgbClr val="C00000"/>
                </a:solidFill>
              </a:rPr>
              <a:t>السلوك العدواني للموظف</a:t>
            </a:r>
            <a:endParaRPr lang="en-GB" sz="4000" dirty="0">
              <a:solidFill>
                <a:srgbClr val="7030A0"/>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750013" y="1712005"/>
            <a:ext cx="10106822" cy="4214826"/>
          </a:xfrm>
        </p:spPr>
        <p:txBody>
          <a:bodyPr>
            <a:normAutofit/>
          </a:bodyPr>
          <a:lstStyle/>
          <a:p>
            <a:pPr marL="571500" indent="-571500" algn="just" rtl="1">
              <a:buFont typeface="Wingdings" panose="05000000000000000000" pitchFamily="2" charset="2"/>
              <a:buChar char="v"/>
            </a:pPr>
            <a:r>
              <a:rPr lang="ar-DZ" dirty="0">
                <a:solidFill>
                  <a:srgbClr val="7030A0"/>
                </a:solidFill>
              </a:rPr>
              <a:t>عموام السلوك العدواني هو السلوك الذي يؤدي لالحاق الأذى بالاخرين سواء كان نفسيا كالاهانة والشتم والتجريح أو جسديا بالاعتداء والضرب والعراك، أو هو مظهر سلوكي للتنفيس الانفعالي أو الاسقاط لما يعانية الموظف من أزمات انفعالية حادة تقود للتخريب النفسي او المادي،</a:t>
            </a:r>
          </a:p>
          <a:p>
            <a:pPr marL="571500" indent="-571500" algn="r" rtl="1">
              <a:buFont typeface="Wingdings" panose="05000000000000000000" pitchFamily="2" charset="2"/>
              <a:buChar char="v"/>
            </a:pPr>
            <a:endParaRPr lang="ar-DZ" dirty="0">
              <a:solidFill>
                <a:srgbClr val="7030A0"/>
              </a:solidFill>
            </a:endParaRPr>
          </a:p>
          <a:p>
            <a:pPr marL="571500" indent="-571500" algn="r" rtl="1">
              <a:buFont typeface="Wingdings" panose="05000000000000000000" pitchFamily="2" charset="2"/>
              <a:buChar char="v"/>
            </a:pPr>
            <a:r>
              <a:rPr lang="ar-DZ" dirty="0">
                <a:solidFill>
                  <a:srgbClr val="FF0000"/>
                </a:solidFill>
              </a:rPr>
              <a:t>من أنواع السلوك العدواني: </a:t>
            </a:r>
          </a:p>
          <a:p>
            <a:pPr marL="1028700" lvl="1" indent="-571500" algn="r" rtl="1">
              <a:buFont typeface="Wingdings" panose="05000000000000000000" pitchFamily="2" charset="2"/>
              <a:buChar char="§"/>
            </a:pPr>
            <a:r>
              <a:rPr lang="ar-DZ" sz="2400" dirty="0">
                <a:solidFill>
                  <a:srgbClr val="00B050"/>
                </a:solidFill>
              </a:rPr>
              <a:t>جسمي كالضرب والعراك </a:t>
            </a:r>
          </a:p>
          <a:p>
            <a:pPr marL="1028700" lvl="1" indent="-571500" algn="r" rtl="1">
              <a:buFont typeface="Wingdings" panose="05000000000000000000" pitchFamily="2" charset="2"/>
              <a:buChar char="§"/>
            </a:pPr>
            <a:r>
              <a:rPr lang="ar-DZ" sz="2400" dirty="0">
                <a:solidFill>
                  <a:srgbClr val="00B050"/>
                </a:solidFill>
              </a:rPr>
              <a:t>لفظي كالاهانة والشتم </a:t>
            </a:r>
          </a:p>
          <a:p>
            <a:pPr marL="1028700" lvl="1" indent="-571500" algn="r" rtl="1">
              <a:buFont typeface="Wingdings" panose="05000000000000000000" pitchFamily="2" charset="2"/>
              <a:buChar char="§"/>
            </a:pPr>
            <a:r>
              <a:rPr lang="ar-DZ" sz="2400" dirty="0">
                <a:solidFill>
                  <a:srgbClr val="00B050"/>
                </a:solidFill>
              </a:rPr>
              <a:t>على شكل نوبات غضب </a:t>
            </a:r>
          </a:p>
          <a:p>
            <a:pPr marL="1028700" lvl="1" indent="-571500" algn="r" rtl="1">
              <a:buFont typeface="Wingdings" panose="05000000000000000000" pitchFamily="2" charset="2"/>
              <a:buChar char="§"/>
            </a:pPr>
            <a:r>
              <a:rPr lang="ar-DZ" sz="2400" dirty="0">
                <a:solidFill>
                  <a:srgbClr val="00B050"/>
                </a:solidFill>
              </a:rPr>
              <a:t>غير مباشر، عن طريق شخص اخر </a:t>
            </a:r>
          </a:p>
          <a:p>
            <a:pPr marL="1028700" lvl="1" indent="-571500" algn="r" rtl="1">
              <a:buFont typeface="Wingdings" panose="05000000000000000000" pitchFamily="2" charset="2"/>
              <a:buChar char="§"/>
            </a:pPr>
            <a:r>
              <a:rPr lang="ar-DZ" sz="2400" dirty="0">
                <a:solidFill>
                  <a:srgbClr val="00B050"/>
                </a:solidFill>
              </a:rPr>
              <a:t>سلبي كالعناد والمماطلة والتدخل المتعمد</a:t>
            </a:r>
            <a:endParaRPr lang="en-GB" dirty="0">
              <a:solidFill>
                <a:srgbClr val="00B050"/>
              </a:solidFill>
            </a:endParaRPr>
          </a:p>
        </p:txBody>
      </p:sp>
    </p:spTree>
    <p:extLst>
      <p:ext uri="{BB962C8B-B14F-4D97-AF65-F5344CB8AC3E}">
        <p14:creationId xmlns:p14="http://schemas.microsoft.com/office/powerpoint/2010/main" val="3224391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031353" y="666850"/>
            <a:ext cx="6445320" cy="528637"/>
          </a:xfrm>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r>
              <a:rPr lang="ar-DZ" sz="4000">
                <a:solidFill>
                  <a:srgbClr val="C00000"/>
                </a:solidFill>
              </a:rPr>
              <a:t>الأسس النفسية للسلوك العدواني</a:t>
            </a:r>
            <a:endParaRPr lang="en-GB" sz="4000" dirty="0">
              <a:solidFill>
                <a:srgbClr val="7030A0"/>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750013" y="1712005"/>
            <a:ext cx="10106822" cy="4214826"/>
          </a:xfrm>
        </p:spPr>
        <p:txBody>
          <a:bodyPr>
            <a:normAutofit/>
          </a:bodyPr>
          <a:lstStyle/>
          <a:p>
            <a:pPr marL="571500" indent="-571500" algn="just" rtl="1">
              <a:buFont typeface="Wingdings" panose="05000000000000000000" pitchFamily="2" charset="2"/>
              <a:buChar char="v"/>
            </a:pPr>
            <a:r>
              <a:rPr lang="ar-DZ" dirty="0">
                <a:solidFill>
                  <a:srgbClr val="7030A0"/>
                </a:solidFill>
              </a:rPr>
              <a:t>عموام السلوك العدواني هو السلوك الذي يؤدي لالحاق الأذى بالاخرين سواء كان نفسيا كالاهانة والشتم والتجريح أو جسديا بالاعتداء والضرب والعراك، أو هو مظهر سلوكي للتنفيس الانفعالي أو الاسقاط لما يعانية الموظف من أزمات انفعالية حادة تقود للتخريب النفسي او المادي،</a:t>
            </a:r>
          </a:p>
          <a:p>
            <a:pPr marL="571500" indent="-571500" algn="r" rtl="1">
              <a:buFont typeface="Wingdings" panose="05000000000000000000" pitchFamily="2" charset="2"/>
              <a:buChar char="v"/>
            </a:pPr>
            <a:endParaRPr lang="ar-DZ" dirty="0">
              <a:solidFill>
                <a:srgbClr val="7030A0"/>
              </a:solidFill>
            </a:endParaRPr>
          </a:p>
          <a:p>
            <a:pPr marL="571500" indent="-571500" algn="r" rtl="1">
              <a:buFont typeface="Wingdings" panose="05000000000000000000" pitchFamily="2" charset="2"/>
              <a:buChar char="v"/>
            </a:pPr>
            <a:r>
              <a:rPr lang="ar-DZ" dirty="0">
                <a:solidFill>
                  <a:srgbClr val="FF0000"/>
                </a:solidFill>
              </a:rPr>
              <a:t>من أنواع السلوك العدواني: </a:t>
            </a:r>
          </a:p>
          <a:p>
            <a:pPr marL="1028700" lvl="1" indent="-571500" algn="r" rtl="1">
              <a:buFont typeface="Wingdings" panose="05000000000000000000" pitchFamily="2" charset="2"/>
              <a:buChar char="§"/>
            </a:pPr>
            <a:r>
              <a:rPr lang="ar-DZ" sz="2400" dirty="0">
                <a:solidFill>
                  <a:srgbClr val="00B050"/>
                </a:solidFill>
              </a:rPr>
              <a:t>جسمي كالضرب والعراك </a:t>
            </a:r>
          </a:p>
          <a:p>
            <a:pPr marL="1028700" lvl="1" indent="-571500" algn="r" rtl="1">
              <a:buFont typeface="Wingdings" panose="05000000000000000000" pitchFamily="2" charset="2"/>
              <a:buChar char="§"/>
            </a:pPr>
            <a:r>
              <a:rPr lang="ar-DZ" sz="2400" dirty="0">
                <a:solidFill>
                  <a:srgbClr val="00B050"/>
                </a:solidFill>
              </a:rPr>
              <a:t>لفظي كالاهانة والشتم </a:t>
            </a:r>
          </a:p>
          <a:p>
            <a:pPr marL="1028700" lvl="1" indent="-571500" algn="r" rtl="1">
              <a:buFont typeface="Wingdings" panose="05000000000000000000" pitchFamily="2" charset="2"/>
              <a:buChar char="§"/>
            </a:pPr>
            <a:r>
              <a:rPr lang="ar-DZ" sz="2400" dirty="0">
                <a:solidFill>
                  <a:srgbClr val="00B050"/>
                </a:solidFill>
              </a:rPr>
              <a:t>على شكل نوبات غضب </a:t>
            </a:r>
          </a:p>
          <a:p>
            <a:pPr marL="1028700" lvl="1" indent="-571500" algn="r" rtl="1">
              <a:buFont typeface="Wingdings" panose="05000000000000000000" pitchFamily="2" charset="2"/>
              <a:buChar char="§"/>
            </a:pPr>
            <a:r>
              <a:rPr lang="ar-DZ" sz="2400" dirty="0">
                <a:solidFill>
                  <a:srgbClr val="00B050"/>
                </a:solidFill>
              </a:rPr>
              <a:t>غير مباشر، عن طريق شخص اخر </a:t>
            </a:r>
          </a:p>
          <a:p>
            <a:pPr marL="1028700" lvl="1" indent="-571500" algn="r" rtl="1">
              <a:buFont typeface="Wingdings" panose="05000000000000000000" pitchFamily="2" charset="2"/>
              <a:buChar char="§"/>
            </a:pPr>
            <a:r>
              <a:rPr lang="ar-DZ" sz="2400" dirty="0">
                <a:solidFill>
                  <a:srgbClr val="00B050"/>
                </a:solidFill>
              </a:rPr>
              <a:t>سلبي كالعناد والمماطلة والتدخل المتعمد</a:t>
            </a:r>
            <a:endParaRPr lang="en-GB" dirty="0">
              <a:solidFill>
                <a:srgbClr val="00B050"/>
              </a:solidFill>
            </a:endParaRPr>
          </a:p>
        </p:txBody>
      </p:sp>
    </p:spTree>
    <p:extLst>
      <p:ext uri="{BB962C8B-B14F-4D97-AF65-F5344CB8AC3E}">
        <p14:creationId xmlns:p14="http://schemas.microsoft.com/office/powerpoint/2010/main" val="3544487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623061" y="1105957"/>
            <a:ext cx="10945877" cy="528637"/>
          </a:xfrm>
        </p:spPr>
        <p:txBody>
          <a:bodyPr>
            <a:noAutofit/>
          </a:bodyPr>
          <a:lstStyle/>
          <a:p>
            <a:pPr algn="r"/>
            <a:r>
              <a:rPr lang="ar-DZ" sz="3200" dirty="0">
                <a:solidFill>
                  <a:srgbClr val="0070C0"/>
                </a:solidFill>
              </a:rPr>
              <a:t>اجمالا يمكن ان تحدد مصادر اخلاقيات الأعمال التي تتجسد في السلوك الاخلاقي الحميد أو السيء بالاتي:</a:t>
            </a:r>
            <a:endParaRPr lang="en-GB" sz="3200" dirty="0">
              <a:solidFill>
                <a:srgbClr val="0070C0"/>
              </a:solidFill>
            </a:endParaRPr>
          </a:p>
        </p:txBody>
      </p:sp>
      <p:sp>
        <p:nvSpPr>
          <p:cNvPr id="8" name="Rectangle 7">
            <a:extLst>
              <a:ext uri="{FF2B5EF4-FFF2-40B4-BE49-F238E27FC236}">
                <a16:creationId xmlns:a16="http://schemas.microsoft.com/office/drawing/2014/main" id="{6580294C-9E3B-4DEB-BB38-2E91529352E2}"/>
              </a:ext>
            </a:extLst>
          </p:cNvPr>
          <p:cNvSpPr/>
          <p:nvPr/>
        </p:nvSpPr>
        <p:spPr>
          <a:xfrm>
            <a:off x="2185766" y="1759920"/>
            <a:ext cx="7820466" cy="483209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lgn="r" rtl="1">
              <a:buFont typeface="Arial" panose="020B0604020202020204" pitchFamily="34" charset="0"/>
              <a:buChar char="•"/>
            </a:pPr>
            <a:r>
              <a:rPr lang="ar-DZ" sz="2800" dirty="0"/>
              <a:t>العائلة والتربية البيئية </a:t>
            </a:r>
          </a:p>
          <a:p>
            <a:pPr marL="285750" indent="-285750" algn="r" rtl="1">
              <a:buFont typeface="Arial" panose="020B0604020202020204" pitchFamily="34" charset="0"/>
              <a:buChar char="•"/>
            </a:pPr>
            <a:r>
              <a:rPr lang="ar-DZ" sz="2800" dirty="0"/>
              <a:t>ثقافة المجتمع وقيمه وعاداته</a:t>
            </a:r>
          </a:p>
          <a:p>
            <a:pPr marL="285750" indent="-285750" algn="r" rtl="1">
              <a:buFont typeface="Arial" panose="020B0604020202020204" pitchFamily="34" charset="0"/>
              <a:buChar char="•"/>
            </a:pPr>
            <a:r>
              <a:rPr lang="ar-DZ" sz="2800" dirty="0"/>
              <a:t>التأثر بالجماعات المرجعية </a:t>
            </a:r>
          </a:p>
          <a:p>
            <a:pPr marL="285750" indent="-285750" algn="r" rtl="1">
              <a:buFont typeface="Arial" panose="020B0604020202020204" pitchFamily="34" charset="0"/>
              <a:buChar char="•"/>
            </a:pPr>
            <a:r>
              <a:rPr lang="ar-DZ" sz="2800" dirty="0"/>
              <a:t>مدرسة ونظام التعليم في المجتمع </a:t>
            </a:r>
          </a:p>
          <a:p>
            <a:pPr marL="285750" indent="-285750" algn="r" rtl="1">
              <a:buFont typeface="Arial" panose="020B0604020202020204" pitchFamily="34" charset="0"/>
              <a:buChar char="•"/>
            </a:pPr>
            <a:r>
              <a:rPr lang="ar-DZ" sz="2800" dirty="0"/>
              <a:t>اعلام الدولة والصحافة ومؤسسات الرأي</a:t>
            </a:r>
          </a:p>
          <a:p>
            <a:pPr marL="285750" indent="-285750" algn="r" rtl="1">
              <a:buFont typeface="Arial" panose="020B0604020202020204" pitchFamily="34" charset="0"/>
              <a:buChar char="•"/>
            </a:pPr>
            <a:r>
              <a:rPr lang="ar-DZ" sz="2800" dirty="0"/>
              <a:t>مجتمع العمل الأول </a:t>
            </a:r>
          </a:p>
          <a:p>
            <a:pPr marL="285750" indent="-285750" algn="r" rtl="1">
              <a:buFont typeface="Arial" panose="020B0604020202020204" pitchFamily="34" charset="0"/>
              <a:buChar char="•"/>
            </a:pPr>
            <a:r>
              <a:rPr lang="ar-DZ" sz="2800" dirty="0"/>
              <a:t>سلطة القديم والقيم الشخصية المتأصلة لدى العاملين </a:t>
            </a:r>
          </a:p>
          <a:p>
            <a:pPr marL="285750" indent="-285750" algn="r" rtl="1">
              <a:buFont typeface="Arial" panose="020B0604020202020204" pitchFamily="34" charset="0"/>
              <a:buChar char="•"/>
            </a:pPr>
            <a:r>
              <a:rPr lang="ar-DZ" sz="2800" dirty="0"/>
              <a:t>القوانين واللوائح الحكومية والتشريعات </a:t>
            </a:r>
          </a:p>
          <a:p>
            <a:pPr marL="285750" indent="-285750" algn="r" rtl="1">
              <a:buFont typeface="Arial" panose="020B0604020202020204" pitchFamily="34" charset="0"/>
              <a:buChar char="•"/>
            </a:pPr>
            <a:r>
              <a:rPr lang="ar-DZ" sz="2800" dirty="0"/>
              <a:t>قوانين سلوك الاخلاقي والمعرفي للصناعة والمهن </a:t>
            </a:r>
          </a:p>
          <a:p>
            <a:pPr marL="285750" indent="-285750" algn="r" rtl="1">
              <a:buFont typeface="Arial" panose="020B0604020202020204" pitchFamily="34" charset="0"/>
              <a:buChar char="•"/>
            </a:pPr>
            <a:r>
              <a:rPr lang="ar-DZ" sz="2800" dirty="0"/>
              <a:t>الخبرة المتراكمة والضمير الانساني الصالح </a:t>
            </a:r>
          </a:p>
          <a:p>
            <a:pPr marL="285750" indent="-285750" algn="r" rtl="1">
              <a:buFont typeface="Arial" panose="020B0604020202020204" pitchFamily="34" charset="0"/>
              <a:buChar char="•"/>
            </a:pPr>
            <a:r>
              <a:rPr lang="ar-DZ" sz="2800" dirty="0"/>
              <a:t>جماعات الضغط في المجتمع المدني </a:t>
            </a:r>
            <a:endParaRPr lang="en-GB" sz="2800" dirty="0"/>
          </a:p>
        </p:txBody>
      </p:sp>
    </p:spTree>
    <p:extLst>
      <p:ext uri="{BB962C8B-B14F-4D97-AF65-F5344CB8AC3E}">
        <p14:creationId xmlns:p14="http://schemas.microsoft.com/office/powerpoint/2010/main" val="108702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1810534" y="858317"/>
            <a:ext cx="7721600" cy="655637"/>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ar-DZ" sz="3600" dirty="0">
                <a:solidFill>
                  <a:srgbClr val="C00000"/>
                </a:solidFill>
              </a:rPr>
              <a:t>بعض النظريات المفسرة للسلوك العدواني</a:t>
            </a:r>
            <a:endParaRPr lang="en-GB" sz="3600" dirty="0">
              <a:solidFill>
                <a:srgbClr val="7030A0"/>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1859622" y="2239912"/>
            <a:ext cx="7623425" cy="3215665"/>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marL="514350" indent="-514350" algn="r" rtl="1">
              <a:buFont typeface="+mj-lt"/>
              <a:buAutoNum type="arabicPeriod"/>
            </a:pPr>
            <a:r>
              <a:rPr lang="ar-DZ" sz="2800" b="1" dirty="0">
                <a:solidFill>
                  <a:srgbClr val="C00000"/>
                </a:solidFill>
              </a:rPr>
              <a:t>نظريات التحليل النفسي</a:t>
            </a:r>
          </a:p>
          <a:p>
            <a:pPr algn="r" rtl="1"/>
            <a:r>
              <a:rPr lang="ar-DZ" sz="2800" b="1" dirty="0">
                <a:solidFill>
                  <a:srgbClr val="C00000"/>
                </a:solidFill>
              </a:rPr>
              <a:t>        أ. النظرية التحليلية لفرويد</a:t>
            </a:r>
          </a:p>
          <a:p>
            <a:pPr algn="r" rtl="1"/>
            <a:r>
              <a:rPr lang="ar-DZ" sz="2800" b="1" dirty="0">
                <a:solidFill>
                  <a:srgbClr val="C00000"/>
                </a:solidFill>
              </a:rPr>
              <a:t>        ب. نظرية ميلاني كلاين</a:t>
            </a:r>
          </a:p>
          <a:p>
            <a:pPr algn="r" rtl="1"/>
            <a:r>
              <a:rPr lang="ar-DZ" sz="2800" b="1" dirty="0">
                <a:solidFill>
                  <a:srgbClr val="C00000"/>
                </a:solidFill>
              </a:rPr>
              <a:t>2. النظرية السلوكية</a:t>
            </a:r>
          </a:p>
          <a:p>
            <a:pPr algn="r" rtl="1"/>
            <a:r>
              <a:rPr lang="ar-DZ" sz="2800" b="1" dirty="0">
                <a:solidFill>
                  <a:srgbClr val="C00000"/>
                </a:solidFill>
              </a:rPr>
              <a:t>3. نظرية التعلم الاجتماعي</a:t>
            </a:r>
          </a:p>
          <a:p>
            <a:pPr algn="r" rtl="1"/>
            <a:r>
              <a:rPr lang="ar-DZ" sz="2800" b="1" dirty="0">
                <a:solidFill>
                  <a:srgbClr val="C00000"/>
                </a:solidFill>
              </a:rPr>
              <a:t>4. نظرية الاحباط- العدوان</a:t>
            </a:r>
          </a:p>
          <a:p>
            <a:pPr algn="r" rtl="1"/>
            <a:r>
              <a:rPr lang="ar-DZ" sz="2800" b="1" dirty="0">
                <a:solidFill>
                  <a:srgbClr val="C00000"/>
                </a:solidFill>
              </a:rPr>
              <a:t>5. نظرية العدوان الانفعالي</a:t>
            </a:r>
          </a:p>
          <a:p>
            <a:pPr algn="r" rtl="1"/>
            <a:r>
              <a:rPr lang="ar-DZ" sz="2800" b="1" dirty="0">
                <a:solidFill>
                  <a:srgbClr val="C00000"/>
                </a:solidFill>
              </a:rPr>
              <a:t>6. نظرية العدوان الابداعي</a:t>
            </a:r>
          </a:p>
          <a:p>
            <a:pPr marL="342900" indent="-342900" algn="r" rtl="1">
              <a:buFont typeface="Wingdings" panose="05000000000000000000" pitchFamily="2" charset="2"/>
              <a:buChar char="q"/>
            </a:pPr>
            <a:endParaRPr lang="en-GB" sz="2800" b="1" dirty="0"/>
          </a:p>
        </p:txBody>
      </p:sp>
    </p:spTree>
    <p:extLst>
      <p:ext uri="{BB962C8B-B14F-4D97-AF65-F5344CB8AC3E}">
        <p14:creationId xmlns:p14="http://schemas.microsoft.com/office/powerpoint/2010/main" val="862819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2885553" y="498722"/>
            <a:ext cx="8189987" cy="655637"/>
          </a:xfrm>
        </p:spPr>
        <p:style>
          <a:lnRef idx="2">
            <a:schemeClr val="dk1"/>
          </a:lnRef>
          <a:fillRef idx="1">
            <a:schemeClr val="lt1"/>
          </a:fillRef>
          <a:effectRef idx="0">
            <a:schemeClr val="dk1"/>
          </a:effectRef>
          <a:fontRef idx="minor">
            <a:schemeClr val="dk1"/>
          </a:fontRef>
        </p:style>
        <p:txBody>
          <a:bodyPr>
            <a:normAutofit/>
          </a:bodyPr>
          <a:lstStyle/>
          <a:p>
            <a:pPr algn="r"/>
            <a:r>
              <a:rPr lang="ar-DZ" sz="3600" dirty="0">
                <a:ln w="0"/>
                <a:solidFill>
                  <a:schemeClr val="tx1"/>
                </a:solidFill>
                <a:effectLst>
                  <a:outerShdw blurRad="38100" dist="19050" dir="2700000" algn="tl" rotWithShape="0">
                    <a:schemeClr val="dk1">
                      <a:alpha val="40000"/>
                    </a:schemeClr>
                  </a:outerShdw>
                </a:effectLst>
              </a:rPr>
              <a:t>أشكال ومظاهر وأسباب السلوك العدواني</a:t>
            </a:r>
            <a:endParaRPr lang="en-GB" sz="3600" dirty="0">
              <a:ln w="0"/>
              <a:solidFill>
                <a:schemeClr val="tx1"/>
              </a:solidFill>
              <a:effectLst>
                <a:outerShdw blurRad="38100" dist="19050" dir="2700000" algn="tl" rotWithShape="0">
                  <a:schemeClr val="dk1">
                    <a:alpha val="40000"/>
                  </a:schemeClr>
                </a:outerShdw>
              </a:effectLst>
            </a:endParaRPr>
          </a:p>
        </p:txBody>
      </p:sp>
      <p:graphicFrame>
        <p:nvGraphicFramePr>
          <p:cNvPr id="6" name="Table 6">
            <a:extLst>
              <a:ext uri="{FF2B5EF4-FFF2-40B4-BE49-F238E27FC236}">
                <a16:creationId xmlns:a16="http://schemas.microsoft.com/office/drawing/2014/main" id="{150D171D-DA6B-466C-866F-74D22EE3FCCA}"/>
              </a:ext>
            </a:extLst>
          </p:cNvPr>
          <p:cNvGraphicFramePr>
            <a:graphicFrameLocks noGrp="1"/>
          </p:cNvGraphicFramePr>
          <p:nvPr>
            <p:extLst>
              <p:ext uri="{D42A27DB-BD31-4B8C-83A1-F6EECF244321}">
                <p14:modId xmlns:p14="http://schemas.microsoft.com/office/powerpoint/2010/main" val="2166647293"/>
              </p:ext>
            </p:extLst>
          </p:nvPr>
        </p:nvGraphicFramePr>
        <p:xfrm>
          <a:off x="2947541" y="1490230"/>
          <a:ext cx="8127999" cy="2377440"/>
        </p:xfrm>
        <a:graphic>
          <a:graphicData uri="http://schemas.openxmlformats.org/drawingml/2006/table">
            <a:tbl>
              <a:tblPr firstRow="1" bandRow="1">
                <a:tableStyleId>{93296810-A885-4BE3-A3E7-6D5BEEA58F35}</a:tableStyleId>
              </a:tblPr>
              <a:tblGrid>
                <a:gridCol w="2709333">
                  <a:extLst>
                    <a:ext uri="{9D8B030D-6E8A-4147-A177-3AD203B41FA5}">
                      <a16:colId xmlns:a16="http://schemas.microsoft.com/office/drawing/2014/main" val="2348043061"/>
                    </a:ext>
                  </a:extLst>
                </a:gridCol>
                <a:gridCol w="2709333">
                  <a:extLst>
                    <a:ext uri="{9D8B030D-6E8A-4147-A177-3AD203B41FA5}">
                      <a16:colId xmlns:a16="http://schemas.microsoft.com/office/drawing/2014/main" val="3261458370"/>
                    </a:ext>
                  </a:extLst>
                </a:gridCol>
                <a:gridCol w="2709333">
                  <a:extLst>
                    <a:ext uri="{9D8B030D-6E8A-4147-A177-3AD203B41FA5}">
                      <a16:colId xmlns:a16="http://schemas.microsoft.com/office/drawing/2014/main" val="1830103586"/>
                    </a:ext>
                  </a:extLst>
                </a:gridCol>
              </a:tblGrid>
              <a:tr h="316802">
                <a:tc>
                  <a:txBody>
                    <a:bodyPr/>
                    <a:lstStyle/>
                    <a:p>
                      <a:pPr algn="ctr"/>
                      <a:r>
                        <a:rPr lang="ar-DZ" dirty="0"/>
                        <a:t>أسباب</a:t>
                      </a:r>
                      <a:endParaRPr lang="en-GB" dirty="0"/>
                    </a:p>
                  </a:txBody>
                  <a:tcPr/>
                </a:tc>
                <a:tc>
                  <a:txBody>
                    <a:bodyPr/>
                    <a:lstStyle/>
                    <a:p>
                      <a:pPr algn="ctr"/>
                      <a:r>
                        <a:rPr lang="ar-DZ" dirty="0"/>
                        <a:t>مظاهر </a:t>
                      </a:r>
                      <a:endParaRPr lang="en-GB" dirty="0"/>
                    </a:p>
                  </a:txBody>
                  <a:tcPr/>
                </a:tc>
                <a:tc>
                  <a:txBody>
                    <a:bodyPr/>
                    <a:lstStyle/>
                    <a:p>
                      <a:pPr algn="ctr"/>
                      <a:r>
                        <a:rPr lang="ar-DZ" dirty="0"/>
                        <a:t>أشكال</a:t>
                      </a:r>
                      <a:endParaRPr lang="en-GB" dirty="0"/>
                    </a:p>
                  </a:txBody>
                  <a:tcPr/>
                </a:tc>
                <a:extLst>
                  <a:ext uri="{0D108BD9-81ED-4DB2-BD59-A6C34878D82A}">
                    <a16:rowId xmlns:a16="http://schemas.microsoft.com/office/drawing/2014/main" val="3723915442"/>
                  </a:ext>
                </a:extLst>
              </a:tr>
              <a:tr h="1871118">
                <a:tc>
                  <a:txBody>
                    <a:bodyPr/>
                    <a:lstStyle/>
                    <a:p>
                      <a:pPr marL="285750" indent="-285750" algn="r" rtl="1">
                        <a:buFont typeface="Arial" panose="020B0604020202020204" pitchFamily="34" charset="0"/>
                        <a:buChar char="•"/>
                      </a:pPr>
                      <a:r>
                        <a:rPr lang="ar-DZ" dirty="0"/>
                        <a:t>أسباب بيئية</a:t>
                      </a:r>
                    </a:p>
                    <a:p>
                      <a:pPr marL="285750" indent="-285750" algn="r" rtl="1">
                        <a:buFont typeface="Arial" panose="020B0604020202020204" pitchFamily="34" charset="0"/>
                        <a:buChar char="•"/>
                      </a:pPr>
                      <a:r>
                        <a:rPr lang="ar-DZ" dirty="0"/>
                        <a:t>أسباب تتعلق بالمؤسسة</a:t>
                      </a:r>
                    </a:p>
                    <a:p>
                      <a:pPr marL="285750" indent="-285750" algn="r" rtl="1">
                        <a:buFont typeface="Arial" panose="020B0604020202020204" pitchFamily="34" charset="0"/>
                        <a:buChar char="•"/>
                      </a:pPr>
                      <a:r>
                        <a:rPr lang="ar-DZ" dirty="0"/>
                        <a:t>أسباب نفسية</a:t>
                      </a:r>
                    </a:p>
                    <a:p>
                      <a:pPr marL="285750" indent="-285750" algn="r" rtl="1">
                        <a:buFont typeface="Arial" panose="020B0604020202020204" pitchFamily="34" charset="0"/>
                        <a:buChar char="•"/>
                      </a:pPr>
                      <a:r>
                        <a:rPr lang="ar-DZ" dirty="0"/>
                        <a:t>أسباب اقتصادية</a:t>
                      </a:r>
                    </a:p>
                    <a:p>
                      <a:pPr marL="285750" indent="-285750" algn="r" rtl="1">
                        <a:buFont typeface="Arial" panose="020B0604020202020204" pitchFamily="34" charset="0"/>
                        <a:buChar char="•"/>
                      </a:pPr>
                      <a:r>
                        <a:rPr lang="ar-DZ" dirty="0"/>
                        <a:t>أسباب اجتماعية</a:t>
                      </a:r>
                    </a:p>
                    <a:p>
                      <a:pPr marL="285750" indent="-285750" algn="r" rtl="1">
                        <a:buFont typeface="Arial" panose="020B0604020202020204" pitchFamily="34" charset="0"/>
                        <a:buChar char="•"/>
                      </a:pPr>
                      <a:r>
                        <a:rPr lang="ar-DZ" dirty="0"/>
                        <a:t>أسباب ذاتية</a:t>
                      </a:r>
                    </a:p>
                    <a:p>
                      <a:pPr algn="ctr"/>
                      <a:endParaRPr lang="en-GB" dirty="0"/>
                    </a:p>
                  </a:txBody>
                  <a:tcPr/>
                </a:tc>
                <a:tc>
                  <a:txBody>
                    <a:bodyPr/>
                    <a:lstStyle/>
                    <a:p>
                      <a:pPr algn="ctr"/>
                      <a:r>
                        <a:rPr lang="ar-DZ" dirty="0"/>
                        <a:t>احداث الفوضى، عدم احترام الاخرين، العناد والتحدي، التحرش، السرقة والاتلاف للممتلكات، الشتم والتحقير للاخرين....</a:t>
                      </a:r>
                      <a:endParaRPr lang="en-GB" dirty="0"/>
                    </a:p>
                  </a:txBody>
                  <a:tcPr/>
                </a:tc>
                <a:tc>
                  <a:txBody>
                    <a:bodyPr/>
                    <a:lstStyle/>
                    <a:p>
                      <a:pPr algn="ctr"/>
                      <a:r>
                        <a:rPr lang="ar-DZ" dirty="0"/>
                        <a:t>الاعتداء على الاخرين وعلى الممتلكات، نشر الأكاذيب والاشاعات..</a:t>
                      </a:r>
                      <a:endParaRPr lang="en-GB" dirty="0"/>
                    </a:p>
                  </a:txBody>
                  <a:tcPr/>
                </a:tc>
                <a:extLst>
                  <a:ext uri="{0D108BD9-81ED-4DB2-BD59-A6C34878D82A}">
                    <a16:rowId xmlns:a16="http://schemas.microsoft.com/office/drawing/2014/main" val="134137144"/>
                  </a:ext>
                </a:extLst>
              </a:tr>
            </a:tbl>
          </a:graphicData>
        </a:graphic>
      </p:graphicFrame>
      <p:graphicFrame>
        <p:nvGraphicFramePr>
          <p:cNvPr id="8" name="Table 8">
            <a:extLst>
              <a:ext uri="{FF2B5EF4-FFF2-40B4-BE49-F238E27FC236}">
                <a16:creationId xmlns:a16="http://schemas.microsoft.com/office/drawing/2014/main" id="{5D48A131-AF49-471C-B378-0D0E40911AFA}"/>
              </a:ext>
            </a:extLst>
          </p:cNvPr>
          <p:cNvGraphicFramePr>
            <a:graphicFrameLocks noGrp="1"/>
          </p:cNvGraphicFramePr>
          <p:nvPr>
            <p:extLst>
              <p:ext uri="{D42A27DB-BD31-4B8C-83A1-F6EECF244321}">
                <p14:modId xmlns:p14="http://schemas.microsoft.com/office/powerpoint/2010/main" val="3599340649"/>
              </p:ext>
            </p:extLst>
          </p:nvPr>
        </p:nvGraphicFramePr>
        <p:xfrm>
          <a:off x="2947541" y="4284797"/>
          <a:ext cx="8128000" cy="1663939"/>
        </p:xfrm>
        <a:graphic>
          <a:graphicData uri="http://schemas.openxmlformats.org/drawingml/2006/table">
            <a:tbl>
              <a:tblPr firstRow="1" bandRow="1">
                <a:tableStyleId>{22838BEF-8BB2-4498-84A7-C5851F593DF1}</a:tableStyleId>
              </a:tblPr>
              <a:tblGrid>
                <a:gridCol w="6895102">
                  <a:extLst>
                    <a:ext uri="{9D8B030D-6E8A-4147-A177-3AD203B41FA5}">
                      <a16:colId xmlns:a16="http://schemas.microsoft.com/office/drawing/2014/main" val="3833486250"/>
                    </a:ext>
                  </a:extLst>
                </a:gridCol>
                <a:gridCol w="1232898">
                  <a:extLst>
                    <a:ext uri="{9D8B030D-6E8A-4147-A177-3AD203B41FA5}">
                      <a16:colId xmlns:a16="http://schemas.microsoft.com/office/drawing/2014/main" val="238143529"/>
                    </a:ext>
                  </a:extLst>
                </a:gridCol>
              </a:tblGrid>
              <a:tr h="1663939">
                <a:tc>
                  <a:txBody>
                    <a:bodyPr/>
                    <a:lstStyle/>
                    <a:p>
                      <a:pPr algn="r"/>
                      <a:r>
                        <a:rPr lang="ar-DZ" dirty="0"/>
                        <a:t>التربية الاخلاقية في العمل</a:t>
                      </a:r>
                    </a:p>
                    <a:p>
                      <a:pPr algn="r"/>
                      <a:r>
                        <a:rPr lang="ar-DZ" dirty="0"/>
                        <a:t>العناية عند الاختيار</a:t>
                      </a:r>
                    </a:p>
                    <a:p>
                      <a:pPr algn="r"/>
                      <a:r>
                        <a:rPr lang="ar-DZ" dirty="0"/>
                        <a:t>مراعاة العدالة واعطاء الحقوق</a:t>
                      </a:r>
                    </a:p>
                    <a:p>
                      <a:pPr algn="r"/>
                      <a:r>
                        <a:rPr lang="ar-DZ" dirty="0"/>
                        <a:t>تفادي السلوكيات العدوانية عن طريق دراسة الحاجيات وفهمها والرد عليها</a:t>
                      </a:r>
                    </a:p>
                    <a:p>
                      <a:pPr algn="r"/>
                      <a:r>
                        <a:rPr lang="ar-DZ" dirty="0"/>
                        <a:t>تحفيز الاخرين على الالتزام الوظيفي  </a:t>
                      </a:r>
                      <a:endParaRPr lang="en-GB" dirty="0"/>
                    </a:p>
                  </a:txBody>
                  <a:tcPr/>
                </a:tc>
                <a:tc>
                  <a:txBody>
                    <a:bodyPr/>
                    <a:lstStyle/>
                    <a:p>
                      <a:pPr algn="r"/>
                      <a:endParaRPr lang="ar-DZ" dirty="0"/>
                    </a:p>
                    <a:p>
                      <a:pPr algn="r"/>
                      <a:endParaRPr lang="ar-DZ" dirty="0"/>
                    </a:p>
                    <a:p>
                      <a:pPr algn="r"/>
                      <a:r>
                        <a:rPr lang="ar-DZ" dirty="0"/>
                        <a:t>طرق الوقاية </a:t>
                      </a:r>
                      <a:endParaRPr lang="en-GB" dirty="0"/>
                    </a:p>
                  </a:txBody>
                  <a:tcPr/>
                </a:tc>
                <a:extLst>
                  <a:ext uri="{0D108BD9-81ED-4DB2-BD59-A6C34878D82A}">
                    <a16:rowId xmlns:a16="http://schemas.microsoft.com/office/drawing/2014/main" val="2573716712"/>
                  </a:ext>
                </a:extLst>
              </a:tr>
            </a:tbl>
          </a:graphicData>
        </a:graphic>
      </p:graphicFrame>
    </p:spTree>
    <p:extLst>
      <p:ext uri="{BB962C8B-B14F-4D97-AF65-F5344CB8AC3E}">
        <p14:creationId xmlns:p14="http://schemas.microsoft.com/office/powerpoint/2010/main" val="4154653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2885553" y="498722"/>
            <a:ext cx="8189987" cy="655637"/>
          </a:xfrm>
        </p:spPr>
        <p:style>
          <a:lnRef idx="2">
            <a:schemeClr val="accent1"/>
          </a:lnRef>
          <a:fillRef idx="1">
            <a:schemeClr val="lt1"/>
          </a:fillRef>
          <a:effectRef idx="0">
            <a:schemeClr val="accent1"/>
          </a:effectRef>
          <a:fontRef idx="minor">
            <a:schemeClr val="dk1"/>
          </a:fontRef>
        </p:style>
        <p:txBody>
          <a:bodyPr>
            <a:normAutofit/>
          </a:bodyPr>
          <a:lstStyle/>
          <a:p>
            <a:r>
              <a:rPr lang="ar-DZ" sz="3600" dirty="0">
                <a:ln w="0"/>
                <a:solidFill>
                  <a:schemeClr val="tx1"/>
                </a:solidFill>
                <a:effectLst>
                  <a:outerShdw blurRad="38100" dist="19050" dir="2700000" algn="tl" rotWithShape="0">
                    <a:schemeClr val="dk1">
                      <a:alpha val="40000"/>
                    </a:schemeClr>
                  </a:outerShdw>
                </a:effectLst>
              </a:rPr>
              <a:t>السلوك، تعريف، أنواع، تعديل</a:t>
            </a:r>
            <a:endParaRPr lang="en-GB" sz="3600" dirty="0">
              <a:ln w="0"/>
              <a:solidFill>
                <a:schemeClr val="tx1"/>
              </a:solidFill>
              <a:effectLst>
                <a:outerShdw blurRad="38100" dist="19050" dir="2700000" algn="tl" rotWithShape="0">
                  <a:schemeClr val="dk1">
                    <a:alpha val="40000"/>
                  </a:schemeClr>
                </a:outerShdw>
              </a:effectLst>
            </a:endParaRPr>
          </a:p>
        </p:txBody>
      </p:sp>
      <p:graphicFrame>
        <p:nvGraphicFramePr>
          <p:cNvPr id="6" name="Table 6">
            <a:extLst>
              <a:ext uri="{FF2B5EF4-FFF2-40B4-BE49-F238E27FC236}">
                <a16:creationId xmlns:a16="http://schemas.microsoft.com/office/drawing/2014/main" id="{150D171D-DA6B-466C-866F-74D22EE3FCCA}"/>
              </a:ext>
            </a:extLst>
          </p:cNvPr>
          <p:cNvGraphicFramePr>
            <a:graphicFrameLocks noGrp="1"/>
          </p:cNvGraphicFramePr>
          <p:nvPr>
            <p:extLst>
              <p:ext uri="{D42A27DB-BD31-4B8C-83A1-F6EECF244321}">
                <p14:modId xmlns:p14="http://schemas.microsoft.com/office/powerpoint/2010/main" val="1222152694"/>
              </p:ext>
            </p:extLst>
          </p:nvPr>
        </p:nvGraphicFramePr>
        <p:xfrm>
          <a:off x="2947541" y="1490230"/>
          <a:ext cx="8127999" cy="2377440"/>
        </p:xfrm>
        <a:graphic>
          <a:graphicData uri="http://schemas.openxmlformats.org/drawingml/2006/table">
            <a:tbl>
              <a:tblPr firstRow="1" bandRow="1">
                <a:tableStyleId>{7DF18680-E054-41AD-8BC1-D1AEF772440D}</a:tableStyleId>
              </a:tblPr>
              <a:tblGrid>
                <a:gridCol w="2709333">
                  <a:extLst>
                    <a:ext uri="{9D8B030D-6E8A-4147-A177-3AD203B41FA5}">
                      <a16:colId xmlns:a16="http://schemas.microsoft.com/office/drawing/2014/main" val="2348043061"/>
                    </a:ext>
                  </a:extLst>
                </a:gridCol>
                <a:gridCol w="2709333">
                  <a:extLst>
                    <a:ext uri="{9D8B030D-6E8A-4147-A177-3AD203B41FA5}">
                      <a16:colId xmlns:a16="http://schemas.microsoft.com/office/drawing/2014/main" val="3261458370"/>
                    </a:ext>
                  </a:extLst>
                </a:gridCol>
                <a:gridCol w="2709333">
                  <a:extLst>
                    <a:ext uri="{9D8B030D-6E8A-4147-A177-3AD203B41FA5}">
                      <a16:colId xmlns:a16="http://schemas.microsoft.com/office/drawing/2014/main" val="1830103586"/>
                    </a:ext>
                  </a:extLst>
                </a:gridCol>
              </a:tblGrid>
              <a:tr h="316802">
                <a:tc>
                  <a:txBody>
                    <a:bodyPr/>
                    <a:lstStyle/>
                    <a:p>
                      <a:pPr algn="ctr"/>
                      <a:r>
                        <a:rPr lang="ar-DZ" dirty="0"/>
                        <a:t>تعديل السلوك</a:t>
                      </a:r>
                      <a:endParaRPr lang="en-GB" dirty="0"/>
                    </a:p>
                  </a:txBody>
                  <a:tcPr/>
                </a:tc>
                <a:tc>
                  <a:txBody>
                    <a:bodyPr/>
                    <a:lstStyle/>
                    <a:p>
                      <a:pPr algn="ctr"/>
                      <a:r>
                        <a:rPr lang="ar-DZ" dirty="0"/>
                        <a:t>أنواعه</a:t>
                      </a:r>
                      <a:endParaRPr lang="en-GB" dirty="0"/>
                    </a:p>
                  </a:txBody>
                  <a:tcPr/>
                </a:tc>
                <a:tc>
                  <a:txBody>
                    <a:bodyPr/>
                    <a:lstStyle/>
                    <a:p>
                      <a:pPr algn="ctr"/>
                      <a:r>
                        <a:rPr lang="ar-DZ" dirty="0"/>
                        <a:t>تعريف</a:t>
                      </a:r>
                      <a:endParaRPr lang="en-GB" dirty="0"/>
                    </a:p>
                  </a:txBody>
                  <a:tcPr/>
                </a:tc>
                <a:extLst>
                  <a:ext uri="{0D108BD9-81ED-4DB2-BD59-A6C34878D82A}">
                    <a16:rowId xmlns:a16="http://schemas.microsoft.com/office/drawing/2014/main" val="3723915442"/>
                  </a:ext>
                </a:extLst>
              </a:tr>
              <a:tr h="1871118">
                <a:tc>
                  <a:txBody>
                    <a:bodyPr/>
                    <a:lstStyle/>
                    <a:p>
                      <a:pPr algn="ctr"/>
                      <a:r>
                        <a:rPr lang="ar-DZ" dirty="0"/>
                        <a:t>احداث تغير جوهري ومفيد في السلوك ، أي تقوية السلوك المرغوب به وازالة او اضعاف السلوك غير المرغوب، بما يعود بالنفع على الموظف والمنظمة، </a:t>
                      </a:r>
                      <a:endParaRPr lang="en-GB" dirty="0"/>
                    </a:p>
                  </a:txBody>
                  <a:tcPr/>
                </a:tc>
                <a:tc>
                  <a:txBody>
                    <a:bodyPr/>
                    <a:lstStyle/>
                    <a:p>
                      <a:pPr algn="ctr"/>
                      <a:r>
                        <a:rPr lang="ar-DZ" dirty="0"/>
                        <a:t>هناك السلوك الاستجابي، الفعل ورد الفعل، </a:t>
                      </a:r>
                    </a:p>
                    <a:p>
                      <a:pPr algn="ctr"/>
                      <a:r>
                        <a:rPr lang="ar-DZ" dirty="0"/>
                        <a:t>والسلوك الاجرائي، الذي يتحدد بفعل العوامل البيئية والاجتماعية والاقتصادية والتربوية والدينية هو اقرب ما يكون من السلوك الايرادي، </a:t>
                      </a:r>
                      <a:endParaRPr lang="en-GB" dirty="0"/>
                    </a:p>
                  </a:txBody>
                  <a:tcPr/>
                </a:tc>
                <a:tc>
                  <a:txBody>
                    <a:bodyPr/>
                    <a:lstStyle/>
                    <a:p>
                      <a:pPr algn="ctr"/>
                      <a:r>
                        <a:rPr lang="ar-DZ" dirty="0"/>
                        <a:t>كل الافعال والنشاطات التي تصدر عن الفرد، ظاهرة ام غير ظاهرة، يتغير السلوك وقد يحدث ايراديا او غير ايرادي، ويتأثر بعوامل داخلية واخرى خارجية، ويمكن تعديله</a:t>
                      </a:r>
                      <a:endParaRPr lang="en-GB" dirty="0"/>
                    </a:p>
                  </a:txBody>
                  <a:tcPr/>
                </a:tc>
                <a:extLst>
                  <a:ext uri="{0D108BD9-81ED-4DB2-BD59-A6C34878D82A}">
                    <a16:rowId xmlns:a16="http://schemas.microsoft.com/office/drawing/2014/main" val="134137144"/>
                  </a:ext>
                </a:extLst>
              </a:tr>
            </a:tbl>
          </a:graphicData>
        </a:graphic>
      </p:graphicFrame>
      <p:graphicFrame>
        <p:nvGraphicFramePr>
          <p:cNvPr id="8" name="Table 8">
            <a:extLst>
              <a:ext uri="{FF2B5EF4-FFF2-40B4-BE49-F238E27FC236}">
                <a16:creationId xmlns:a16="http://schemas.microsoft.com/office/drawing/2014/main" id="{5D48A131-AF49-471C-B378-0D0E40911AFA}"/>
              </a:ext>
            </a:extLst>
          </p:cNvPr>
          <p:cNvGraphicFramePr>
            <a:graphicFrameLocks noGrp="1"/>
          </p:cNvGraphicFramePr>
          <p:nvPr>
            <p:extLst>
              <p:ext uri="{D42A27DB-BD31-4B8C-83A1-F6EECF244321}">
                <p14:modId xmlns:p14="http://schemas.microsoft.com/office/powerpoint/2010/main" val="797460606"/>
              </p:ext>
            </p:extLst>
          </p:nvPr>
        </p:nvGraphicFramePr>
        <p:xfrm>
          <a:off x="2947541" y="4284797"/>
          <a:ext cx="8128000" cy="1663939"/>
        </p:xfrm>
        <a:graphic>
          <a:graphicData uri="http://schemas.openxmlformats.org/drawingml/2006/table">
            <a:tbl>
              <a:tblPr firstRow="1" bandRow="1">
                <a:tableStyleId>{C4B1156A-380E-4F78-BDF5-A606A8083BF9}</a:tableStyleId>
              </a:tblPr>
              <a:tblGrid>
                <a:gridCol w="6350571">
                  <a:extLst>
                    <a:ext uri="{9D8B030D-6E8A-4147-A177-3AD203B41FA5}">
                      <a16:colId xmlns:a16="http://schemas.microsoft.com/office/drawing/2014/main" val="3833486250"/>
                    </a:ext>
                  </a:extLst>
                </a:gridCol>
                <a:gridCol w="1777429">
                  <a:extLst>
                    <a:ext uri="{9D8B030D-6E8A-4147-A177-3AD203B41FA5}">
                      <a16:colId xmlns:a16="http://schemas.microsoft.com/office/drawing/2014/main" val="238143529"/>
                    </a:ext>
                  </a:extLst>
                </a:gridCol>
              </a:tblGrid>
              <a:tr h="1663939">
                <a:tc>
                  <a:txBody>
                    <a:bodyPr/>
                    <a:lstStyle/>
                    <a:p>
                      <a:pPr marL="342900" indent="-342900" algn="r" rtl="1">
                        <a:buFont typeface="+mj-lt"/>
                        <a:buAutoNum type="arabicPeriod"/>
                      </a:pPr>
                      <a:endParaRPr lang="ar-DZ" dirty="0"/>
                    </a:p>
                    <a:p>
                      <a:pPr marL="342900" indent="-342900" algn="r" rtl="1">
                        <a:buFont typeface="+mj-lt"/>
                        <a:buAutoNum type="arabicPeriod"/>
                      </a:pPr>
                      <a:r>
                        <a:rPr lang="ar-DZ" dirty="0"/>
                        <a:t>الاتجاه السلوكي</a:t>
                      </a:r>
                    </a:p>
                    <a:p>
                      <a:pPr marL="342900" indent="-342900" algn="r" rtl="1">
                        <a:buFont typeface="+mj-lt"/>
                        <a:buAutoNum type="arabicPeriod"/>
                      </a:pPr>
                      <a:r>
                        <a:rPr lang="ar-DZ" dirty="0"/>
                        <a:t>الاتجاه المعرفي</a:t>
                      </a:r>
                    </a:p>
                    <a:p>
                      <a:pPr marL="342900" indent="-342900" algn="r" rtl="1">
                        <a:buFont typeface="+mj-lt"/>
                        <a:buAutoNum type="arabicPeriod"/>
                      </a:pPr>
                      <a:r>
                        <a:rPr lang="ar-DZ" dirty="0"/>
                        <a:t>اتجاه التعلم الاجتماعي</a:t>
                      </a:r>
                      <a:endParaRPr lang="en-GB" dirty="0"/>
                    </a:p>
                  </a:txBody>
                  <a:tcPr/>
                </a:tc>
                <a:tc>
                  <a:txBody>
                    <a:bodyPr/>
                    <a:lstStyle/>
                    <a:p>
                      <a:pPr algn="r"/>
                      <a:endParaRPr lang="ar-DZ" dirty="0"/>
                    </a:p>
                    <a:p>
                      <a:pPr algn="r"/>
                      <a:endParaRPr lang="ar-DZ" dirty="0"/>
                    </a:p>
                    <a:p>
                      <a:pPr algn="ctr"/>
                      <a:r>
                        <a:rPr lang="ar-DZ" dirty="0"/>
                        <a:t>الاتجاهات الرئيسية لتعديل السلوك </a:t>
                      </a:r>
                      <a:endParaRPr lang="en-GB" dirty="0"/>
                    </a:p>
                  </a:txBody>
                  <a:tcPr/>
                </a:tc>
                <a:extLst>
                  <a:ext uri="{0D108BD9-81ED-4DB2-BD59-A6C34878D82A}">
                    <a16:rowId xmlns:a16="http://schemas.microsoft.com/office/drawing/2014/main" val="2573716712"/>
                  </a:ext>
                </a:extLst>
              </a:tr>
            </a:tbl>
          </a:graphicData>
        </a:graphic>
      </p:graphicFrame>
    </p:spTree>
    <p:extLst>
      <p:ext uri="{BB962C8B-B14F-4D97-AF65-F5344CB8AC3E}">
        <p14:creationId xmlns:p14="http://schemas.microsoft.com/office/powerpoint/2010/main" val="32432237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1211</TotalTime>
  <Words>713</Words>
  <Application>Microsoft Office PowerPoint</Application>
  <PresentationFormat>Widescreen</PresentationFormat>
  <Paragraphs>104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السلوك العدواني للموظف وأخلاقيات العمل المحاضرة 12</vt:lpstr>
      <vt:lpstr>مقدمة</vt:lpstr>
      <vt:lpstr>السلوك العدواني للموظف</vt:lpstr>
      <vt:lpstr>السلوك العدواني للموظف</vt:lpstr>
      <vt:lpstr>الأسس النفسية للسلوك العدواني</vt:lpstr>
      <vt:lpstr>اجمالا يمكن ان تحدد مصادر اخلاقيات الأعمال التي تتجسد في السلوك الاخلاقي الحميد أو السيء بالاتي:</vt:lpstr>
      <vt:lpstr>بعض النظريات المفسرة للسلوك العدواني</vt:lpstr>
      <vt:lpstr>أشكال ومظاهر وأسباب السلوك العدواني</vt:lpstr>
      <vt:lpstr>السلوك، تعريف، أنواع، تعديل</vt:lpstr>
      <vt:lpstr>أساليب تعديل السلوك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الثقافة التنظيمية وأخلاقيات العمل</dc:title>
  <dc:creator>Nawel Debla</dc:creator>
  <cp:lastModifiedBy>Nawel Debla</cp:lastModifiedBy>
  <cp:revision>45</cp:revision>
  <dcterms:created xsi:type="dcterms:W3CDTF">2020-04-15T12:27:46Z</dcterms:created>
  <dcterms:modified xsi:type="dcterms:W3CDTF">2020-06-05T12:40:26Z</dcterms:modified>
  <cp:contentStatus/>
</cp:coreProperties>
</file>