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9"/>
  </p:notesMasterIdLst>
  <p:sldIdLst>
    <p:sldId id="256" r:id="rId2"/>
    <p:sldId id="269" r:id="rId3"/>
    <p:sldId id="257" r:id="rId4"/>
    <p:sldId id="258" r:id="rId5"/>
    <p:sldId id="259" r:id="rId6"/>
    <p:sldId id="260" r:id="rId7"/>
    <p:sldId id="261" r:id="rId8"/>
    <p:sldId id="262" r:id="rId9"/>
    <p:sldId id="263" r:id="rId10"/>
    <p:sldId id="272" r:id="rId11"/>
    <p:sldId id="264" r:id="rId12"/>
    <p:sldId id="271" r:id="rId13"/>
    <p:sldId id="265" r:id="rId14"/>
    <p:sldId id="266" r:id="rId15"/>
    <p:sldId id="267" r:id="rId16"/>
    <p:sldId id="268" r:id="rId17"/>
    <p:sldId id="270" r:id="rId18"/>
    <p:sldId id="273" r:id="rId19"/>
    <p:sldId id="275" r:id="rId20"/>
    <p:sldId id="274" r:id="rId21"/>
    <p:sldId id="276" r:id="rId22"/>
    <p:sldId id="277" r:id="rId23"/>
    <p:sldId id="278" r:id="rId24"/>
    <p:sldId id="279" r:id="rId25"/>
    <p:sldId id="280" r:id="rId26"/>
    <p:sldId id="282" r:id="rId27"/>
    <p:sldId id="32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6" r:id="rId50"/>
    <p:sldId id="304" r:id="rId51"/>
    <p:sldId id="307" r:id="rId52"/>
    <p:sldId id="308" r:id="rId53"/>
    <p:sldId id="309" r:id="rId54"/>
    <p:sldId id="311" r:id="rId55"/>
    <p:sldId id="313" r:id="rId56"/>
    <p:sldId id="324" r:id="rId57"/>
    <p:sldId id="320" r:id="rId5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E54B118-4EB4-481A-A167-F60BE32CC478}" type="datetimeFigureOut">
              <a:rPr lang="fr-FR" smtClean="0"/>
              <a:pPr/>
              <a:t>16/02/2020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C67CAC-7406-484A-8289-98FE39082397}"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2FC67CAC-7406-484A-8289-98FE39082397}" type="slidenum">
              <a:rPr lang="fr-FR" smtClean="0"/>
              <a:pPr/>
              <a:t>13</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B150F06-8232-470D-90F8-9FD04BEC6CE6}" type="datetimeFigureOut">
              <a:rPr lang="fr-FR" smtClean="0"/>
              <a:pPr/>
              <a:t>16/02/2020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0AC361-3DBB-415E-BFD5-5914C070D09B}"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B150F06-8232-470D-90F8-9FD04BEC6CE6}" type="datetimeFigureOut">
              <a:rPr lang="fr-FR" smtClean="0"/>
              <a:pPr/>
              <a:t>16/02/2020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0AC361-3DBB-415E-BFD5-5914C070D09B}"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B150F06-8232-470D-90F8-9FD04BEC6CE6}" type="datetimeFigureOut">
              <a:rPr lang="fr-FR" smtClean="0"/>
              <a:pPr/>
              <a:t>16/02/2020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0AC361-3DBB-415E-BFD5-5914C070D09B}"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B150F06-8232-470D-90F8-9FD04BEC6CE6}" type="datetimeFigureOut">
              <a:rPr lang="fr-FR" smtClean="0"/>
              <a:pPr/>
              <a:t>16/02/2020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0AC361-3DBB-415E-BFD5-5914C070D09B}"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B150F06-8232-470D-90F8-9FD04BEC6CE6}" type="datetimeFigureOut">
              <a:rPr lang="fr-FR" smtClean="0"/>
              <a:pPr/>
              <a:t>16/02/2020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D0AC361-3DBB-415E-BFD5-5914C070D09B}"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B150F06-8232-470D-90F8-9FD04BEC6CE6}" type="datetimeFigureOut">
              <a:rPr lang="fr-FR" smtClean="0"/>
              <a:pPr/>
              <a:t>16/02/2020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0AC361-3DBB-415E-BFD5-5914C070D09B}"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B150F06-8232-470D-90F8-9FD04BEC6CE6}" type="datetimeFigureOut">
              <a:rPr lang="fr-FR" smtClean="0"/>
              <a:pPr/>
              <a:t>16/02/2020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D0AC361-3DBB-415E-BFD5-5914C070D09B}"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B150F06-8232-470D-90F8-9FD04BEC6CE6}" type="datetimeFigureOut">
              <a:rPr lang="fr-FR" smtClean="0"/>
              <a:pPr/>
              <a:t>16/02/2020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D0AC361-3DBB-415E-BFD5-5914C070D09B}"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B150F06-8232-470D-90F8-9FD04BEC6CE6}" type="datetimeFigureOut">
              <a:rPr lang="fr-FR" smtClean="0"/>
              <a:pPr/>
              <a:t>16/02/2020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D0AC361-3DBB-415E-BFD5-5914C070D09B}"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B150F06-8232-470D-90F8-9FD04BEC6CE6}" type="datetimeFigureOut">
              <a:rPr lang="fr-FR" smtClean="0"/>
              <a:pPr/>
              <a:t>16/02/2020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0AC361-3DBB-415E-BFD5-5914C070D09B}"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B150F06-8232-470D-90F8-9FD04BEC6CE6}" type="datetimeFigureOut">
              <a:rPr lang="fr-FR" smtClean="0"/>
              <a:pPr/>
              <a:t>16/02/2020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D0AC361-3DBB-415E-BFD5-5914C070D09B}"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150F06-8232-470D-90F8-9FD04BEC6CE6}" type="datetimeFigureOut">
              <a:rPr lang="fr-FR" smtClean="0"/>
              <a:pPr/>
              <a:t>16/02/2020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0AC361-3DBB-415E-BFD5-5914C070D09B}"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1"/>
          <p:cNvSpPr txBox="1">
            <a:spLocks/>
          </p:cNvSpPr>
          <p:nvPr/>
        </p:nvSpPr>
        <p:spPr>
          <a:xfrm>
            <a:off x="457200" y="116632"/>
            <a:ext cx="8435280" cy="1498178"/>
          </a:xfrm>
          <a:prstGeom prst="rect">
            <a:avLst/>
          </a:prstGeom>
        </p:spPr>
        <p:txBody>
          <a:bodyPr vert="horz" lIns="91440" tIns="45720" rIns="91440" bIns="45720" rtlCol="0" anchor="ctr">
            <a:normAutofit fontScale="25000" lnSpcReduction="20000"/>
          </a:bodyPr>
          <a:lstStyle/>
          <a:p>
            <a:pPr marL="0" marR="0" lvl="0" indent="457200" algn="ctr" defTabSz="914400" rtl="0" eaLnBrk="1" fontAlgn="auto" latinLnBrk="0" hangingPunct="1">
              <a:lnSpc>
                <a:spcPct val="100000"/>
              </a:lnSpc>
              <a:spcBef>
                <a:spcPct val="0"/>
              </a:spcBef>
              <a:spcAft>
                <a:spcPts val="0"/>
              </a:spcAft>
              <a:buClrTx/>
              <a:buSzTx/>
              <a:buFontTx/>
              <a:buNone/>
              <a:tabLst/>
              <a:defRPr/>
            </a:pPr>
            <a:r>
              <a:rPr kumimoji="0" lang="fr-FR" sz="4400" b="1" i="0" u="none" strike="noStrike" kern="1200" cap="none" spc="0" normalizeH="0" baseline="0" noProof="0" dirty="0" smtClean="0">
                <a:ln>
                  <a:noFill/>
                </a:ln>
                <a:solidFill>
                  <a:schemeClr val="tx1"/>
                </a:solidFill>
                <a:effectLst/>
                <a:uLnTx/>
                <a:uFillTx/>
                <a:latin typeface="+mj-lt"/>
                <a:ea typeface="+mj-ea"/>
                <a:cs typeface="+mj-cs"/>
              </a:rPr>
              <a:t/>
            </a:r>
            <a:br>
              <a:rPr kumimoji="0" lang="fr-FR" sz="4400" b="1" i="0" u="none" strike="noStrike" kern="1200" cap="none" spc="0" normalizeH="0" baseline="0" noProof="0" dirty="0" smtClean="0">
                <a:ln>
                  <a:noFill/>
                </a:ln>
                <a:solidFill>
                  <a:schemeClr val="tx1"/>
                </a:solidFill>
                <a:effectLst/>
                <a:uLnTx/>
                <a:uFillTx/>
                <a:latin typeface="+mj-lt"/>
                <a:ea typeface="+mj-ea"/>
                <a:cs typeface="+mj-cs"/>
              </a:rPr>
            </a:br>
            <a:r>
              <a:rPr kumimoji="0" lang="fr-FR" sz="16000" b="1" i="0" u="none" strike="noStrike" kern="1200" cap="none" spc="0" normalizeH="0" baseline="0" noProof="0" dirty="0" smtClean="0">
                <a:ln>
                  <a:noFill/>
                </a:ln>
                <a:solidFill>
                  <a:schemeClr val="tx1"/>
                </a:solidFill>
                <a:effectLst/>
                <a:uLnTx/>
                <a:uFillTx/>
                <a:latin typeface="+mj-lt"/>
                <a:ea typeface="+mj-ea"/>
                <a:cs typeface="+mj-cs"/>
              </a:rPr>
              <a:t/>
            </a:r>
            <a:br>
              <a:rPr kumimoji="0" lang="fr-FR" sz="16000" b="1" i="0" u="none" strike="noStrike" kern="1200" cap="none" spc="0" normalizeH="0" baseline="0" noProof="0" dirty="0" smtClean="0">
                <a:ln>
                  <a:noFill/>
                </a:ln>
                <a:solidFill>
                  <a:schemeClr val="tx1"/>
                </a:solidFill>
                <a:effectLst/>
                <a:uLnTx/>
                <a:uFillTx/>
                <a:latin typeface="+mj-lt"/>
                <a:ea typeface="+mj-ea"/>
                <a:cs typeface="+mj-cs"/>
              </a:rPr>
            </a:br>
            <a:r>
              <a:rPr kumimoji="0" lang="fr-FR" sz="16000" b="1" i="0" u="none" strike="noStrike" kern="1200" cap="none" spc="0" normalizeH="0" baseline="0" noProof="0" dirty="0" smtClean="0">
                <a:ln>
                  <a:noFill/>
                </a:ln>
                <a:solidFill>
                  <a:schemeClr val="tx1"/>
                </a:solidFill>
                <a:effectLst/>
                <a:uLnTx/>
                <a:uFillTx/>
                <a:latin typeface="+mj-lt"/>
                <a:ea typeface="+mj-ea"/>
                <a:cs typeface="+mj-cs"/>
              </a:rPr>
              <a:t>Chapitre 2</a:t>
            </a:r>
          </a:p>
          <a:p>
            <a:pPr marL="0" marR="0" lvl="0" indent="457200" algn="ctr" defTabSz="914400" rtl="0" eaLnBrk="1" fontAlgn="auto" latinLnBrk="0" hangingPunct="1">
              <a:lnSpc>
                <a:spcPct val="100000"/>
              </a:lnSpc>
              <a:spcBef>
                <a:spcPct val="0"/>
              </a:spcBef>
              <a:spcAft>
                <a:spcPts val="0"/>
              </a:spcAft>
              <a:buClrTx/>
              <a:buSzTx/>
              <a:buFontTx/>
              <a:buNone/>
              <a:tabLst/>
              <a:defRPr/>
            </a:pPr>
            <a:r>
              <a:rPr kumimoji="0" lang="fr-FR" sz="16000" b="1" i="0" u="none" strike="noStrike" kern="1200" cap="none" spc="0" normalizeH="0" baseline="0" noProof="0" dirty="0" smtClean="0">
                <a:ln>
                  <a:noFill/>
                </a:ln>
                <a:solidFill>
                  <a:srgbClr val="FF0000"/>
                </a:solidFill>
                <a:effectLst/>
                <a:uLnTx/>
                <a:uFillTx/>
                <a:latin typeface="+mj-lt"/>
                <a:ea typeface="+mj-ea"/>
                <a:cs typeface="+mj-cs"/>
              </a:rPr>
              <a:t>Architecture</a:t>
            </a:r>
            <a:r>
              <a:rPr kumimoji="0" lang="fr-FR" sz="16000" b="1" i="0" u="none" strike="noStrike" kern="1200" cap="none" spc="0" normalizeH="0" noProof="0" dirty="0" smtClean="0">
                <a:ln>
                  <a:noFill/>
                </a:ln>
                <a:solidFill>
                  <a:srgbClr val="FF0000"/>
                </a:solidFill>
                <a:effectLst/>
                <a:uLnTx/>
                <a:uFillTx/>
                <a:latin typeface="+mj-lt"/>
                <a:ea typeface="+mj-ea"/>
                <a:cs typeface="+mj-cs"/>
              </a:rPr>
              <a:t> des applications Réparties</a:t>
            </a:r>
            <a:r>
              <a:rPr kumimoji="0" lang="fr-FR" sz="16000" b="1" i="0" u="none" strike="noStrike" kern="1200" cap="none" spc="0" normalizeH="0" baseline="0" noProof="0" dirty="0" smtClean="0">
                <a:ln>
                  <a:noFill/>
                </a:ln>
                <a:solidFill>
                  <a:schemeClr val="tx1"/>
                </a:solidFill>
                <a:effectLst/>
                <a:uLnTx/>
                <a:uFillTx/>
                <a:latin typeface="+mj-lt"/>
                <a:ea typeface="+mj-ea"/>
                <a:cs typeface="+mj-cs"/>
              </a:rPr>
              <a:t> </a:t>
            </a:r>
            <a:endParaRPr kumimoji="0" lang="fr-FR" sz="16000" b="0" i="0" u="none" strike="noStrike" kern="1200" cap="none" spc="0" normalizeH="0" baseline="0" noProof="0" dirty="0">
              <a:ln>
                <a:noFill/>
              </a:ln>
              <a:solidFill>
                <a:schemeClr val="tx1"/>
              </a:solidFill>
              <a:effectLst/>
              <a:uLnTx/>
              <a:uFillTx/>
              <a:latin typeface="+mj-lt"/>
              <a:ea typeface="+mj-ea"/>
              <a:cs typeface="+mj-cs"/>
            </a:endParaRPr>
          </a:p>
        </p:txBody>
      </p:sp>
      <p:sp>
        <p:nvSpPr>
          <p:cNvPr id="7" name="Espace réservé du contenu 2"/>
          <p:cNvSpPr txBox="1">
            <a:spLocks/>
          </p:cNvSpPr>
          <p:nvPr/>
        </p:nvSpPr>
        <p:spPr>
          <a:xfrm>
            <a:off x="86816" y="1711349"/>
            <a:ext cx="8229600" cy="4525963"/>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fr-FR" sz="3200" b="0" i="0" u="none" strike="noStrike" kern="1200" cap="none" spc="0" normalizeH="0" baseline="0" noProof="0" dirty="0" smtClean="0">
              <a:ln>
                <a:noFill/>
              </a:ln>
              <a:solidFill>
                <a:schemeClr val="tx1">
                  <a:tint val="75000"/>
                </a:schemeClr>
              </a:solidFill>
              <a:effectLst/>
              <a:uLnTx/>
              <a:uFillTx/>
              <a:latin typeface="+mn-lt"/>
              <a:ea typeface="+mn-ea"/>
              <a:cs typeface="+mn-cs"/>
            </a:endParaRPr>
          </a:p>
          <a:p>
            <a:pPr marL="514350" lvl="0" indent="-514350">
              <a:spcBef>
                <a:spcPct val="20000"/>
              </a:spcBef>
              <a:buFont typeface="Arial" pitchFamily="34" charset="0"/>
              <a:buAutoNum type="arabicPeriod"/>
            </a:pPr>
            <a:r>
              <a:rPr lang="fr-FR" sz="2400" dirty="0" smtClean="0"/>
              <a:t>Architecture </a:t>
            </a:r>
            <a:r>
              <a:rPr lang="fr-FR" sz="2400" dirty="0" err="1" smtClean="0"/>
              <a:t>Client-Serveur</a:t>
            </a:r>
            <a:endParaRPr lang="fr-FR" sz="2400" dirty="0" smtClean="0"/>
          </a:p>
          <a:p>
            <a:pPr marL="514350" indent="-514350">
              <a:spcBef>
                <a:spcPct val="20000"/>
              </a:spcBef>
            </a:pPr>
            <a:r>
              <a:rPr lang="fr-FR" sz="2400" dirty="0" smtClean="0"/>
              <a:t>      1.1 Définition</a:t>
            </a:r>
          </a:p>
          <a:p>
            <a:pPr marL="514350" indent="-514350">
              <a:spcBef>
                <a:spcPct val="20000"/>
              </a:spcBef>
            </a:pPr>
            <a:r>
              <a:rPr lang="fr-FR" sz="2400" dirty="0" smtClean="0"/>
              <a:t>      1.2 Les principes généraux</a:t>
            </a:r>
          </a:p>
          <a:p>
            <a:pPr marL="514350" indent="-514350">
              <a:spcBef>
                <a:spcPct val="20000"/>
              </a:spcBef>
            </a:pPr>
            <a:r>
              <a:rPr lang="fr-FR" sz="2400" dirty="0" smtClean="0"/>
              <a:t>      1.3 La répartition des tâches</a:t>
            </a:r>
          </a:p>
          <a:p>
            <a:pPr marL="514350" indent="-514350">
              <a:spcBef>
                <a:spcPct val="20000"/>
              </a:spcBef>
            </a:pPr>
            <a:r>
              <a:rPr lang="fr-FR" sz="2400" dirty="0" smtClean="0"/>
              <a:t>      1.4 Les différentes architectures</a:t>
            </a:r>
          </a:p>
          <a:p>
            <a:pPr marL="514350" indent="-514350">
              <a:spcBef>
                <a:spcPct val="20000"/>
              </a:spcBef>
            </a:pPr>
            <a:r>
              <a:rPr lang="fr-FR" sz="2400" dirty="0" smtClean="0"/>
              <a:t>2.  Mise en œuvre du schéma client-serveur</a:t>
            </a:r>
          </a:p>
          <a:p>
            <a:pPr marL="514350" indent="-514350">
              <a:spcBef>
                <a:spcPct val="20000"/>
              </a:spcBef>
            </a:pPr>
            <a:endParaRPr lang="fr-FR" sz="2400" dirty="0" smtClean="0"/>
          </a:p>
          <a:p>
            <a:pPr marL="514350" indent="-514350">
              <a:spcBef>
                <a:spcPct val="20000"/>
              </a:spcBef>
            </a:pPr>
            <a:endParaRPr lang="fr-FR" sz="2400" b="1" dirty="0" smtClean="0"/>
          </a:p>
          <a:p>
            <a:pPr marL="514350" indent="-514350">
              <a:spcBef>
                <a:spcPct val="20000"/>
              </a:spcBef>
            </a:pPr>
            <a:endParaRPr lang="fr-FR" sz="2400" b="1" dirty="0" smtClean="0"/>
          </a:p>
          <a:p>
            <a:pPr marL="514350" indent="-514350">
              <a:spcBef>
                <a:spcPct val="20000"/>
              </a:spcBef>
            </a:pPr>
            <a:endParaRPr lang="fr-FR" sz="2400" dirty="0" smtClean="0"/>
          </a:p>
          <a:p>
            <a:pPr marL="514350" indent="-514350">
              <a:spcBef>
                <a:spcPct val="20000"/>
              </a:spcBef>
            </a:pPr>
            <a:endParaRPr lang="fr-FR" sz="2400" dirty="0" smtClean="0"/>
          </a:p>
          <a:p>
            <a:pPr marL="514350" lvl="0" indent="-514350">
              <a:spcBef>
                <a:spcPct val="20000"/>
              </a:spcBef>
            </a:pPr>
            <a:endParaRPr lang="fr-FR" sz="2400" dirty="0" smtClean="0"/>
          </a:p>
          <a:p>
            <a:pPr marL="514350" lvl="0" indent="-514350">
              <a:spcBef>
                <a:spcPct val="20000"/>
              </a:spcBef>
              <a:buFont typeface="Arial" pitchFamily="34" charset="0"/>
              <a:buAutoNum type="arabicPeriod"/>
            </a:pPr>
            <a:endParaRPr lang="fr-FR" sz="2400" dirty="0" smtClean="0"/>
          </a:p>
          <a:p>
            <a:pPr marL="514350" lvl="0" indent="-514350">
              <a:spcBef>
                <a:spcPct val="20000"/>
              </a:spcBef>
              <a:buFont typeface="Arial" pitchFamily="34" charset="0"/>
              <a:buAutoNum type="arabicPeriod"/>
            </a:pPr>
            <a:endParaRPr kumimoji="0" lang="fr-FR" sz="3200" i="0" u="none" strike="noStrike" kern="1200" cap="none" spc="0" normalizeH="0" baseline="0" noProof="0" dirty="0" smtClean="0">
              <a:ln>
                <a:noFill/>
              </a:ln>
              <a:effectLst/>
              <a:uLnTx/>
              <a:uFillTx/>
              <a:latin typeface="+mn-lt"/>
              <a:ea typeface="+mn-ea"/>
              <a:cs typeface="+mn-c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6816" y="44624"/>
            <a:ext cx="8229600" cy="1143000"/>
          </a:xfrm>
        </p:spPr>
        <p:txBody>
          <a:bodyPr>
            <a:normAutofit fontScale="90000"/>
          </a:bodyPr>
          <a:lstStyle/>
          <a:p>
            <a:pPr algn="l"/>
            <a:r>
              <a:rPr lang="fr-FR" b="1" dirty="0" smtClean="0">
                <a:solidFill>
                  <a:srgbClr val="FF0000"/>
                </a:solidFill>
              </a:rPr>
              <a:t>1. Architecture </a:t>
            </a:r>
            <a:r>
              <a:rPr lang="fr-FR" b="1" dirty="0" err="1" smtClean="0">
                <a:solidFill>
                  <a:srgbClr val="FF0000"/>
                </a:solidFill>
              </a:rPr>
              <a:t>Client-Serveur</a:t>
            </a:r>
            <a:r>
              <a:rPr lang="fr-FR" b="1" dirty="0" smtClean="0">
                <a:solidFill>
                  <a:srgbClr val="FF0000"/>
                </a:solidFill>
              </a:rPr>
              <a:t/>
            </a:r>
            <a:br>
              <a:rPr lang="fr-FR" b="1" dirty="0" smtClean="0">
                <a:solidFill>
                  <a:srgbClr val="FF0000"/>
                </a:solidFill>
              </a:rPr>
            </a:br>
            <a:r>
              <a:rPr lang="fr-FR" sz="2200" b="1" dirty="0" smtClean="0">
                <a:solidFill>
                  <a:srgbClr val="00B050"/>
                </a:solidFill>
              </a:rPr>
              <a:t>Architecture 2-tiers(suite)</a:t>
            </a:r>
            <a:br>
              <a:rPr lang="fr-FR" sz="2200" b="1" dirty="0" smtClean="0">
                <a:solidFill>
                  <a:srgbClr val="00B050"/>
                </a:solidFill>
              </a:rPr>
            </a:br>
            <a:endParaRPr lang="fr-FR" sz="2200" dirty="0"/>
          </a:p>
        </p:txBody>
      </p:sp>
      <p:pic>
        <p:nvPicPr>
          <p:cNvPr id="2050" name="Picture 2"/>
          <p:cNvPicPr>
            <a:picLocks noGrp="1" noChangeAspect="1" noChangeArrowheads="1"/>
          </p:cNvPicPr>
          <p:nvPr>
            <p:ph idx="1"/>
          </p:nvPr>
        </p:nvPicPr>
        <p:blipFill>
          <a:blip r:embed="rId2" cstate="print"/>
          <a:srcRect/>
          <a:stretch>
            <a:fillRect/>
          </a:stretch>
        </p:blipFill>
        <p:spPr bwMode="auto">
          <a:xfrm>
            <a:off x="1187624" y="1798290"/>
            <a:ext cx="6624736" cy="3718942"/>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2536" y="-27384"/>
            <a:ext cx="8229600" cy="1143000"/>
          </a:xfrm>
        </p:spPr>
        <p:txBody>
          <a:bodyPr/>
          <a:lstStyle/>
          <a:p>
            <a:r>
              <a:rPr lang="fr-FR" b="1" dirty="0" smtClean="0">
                <a:solidFill>
                  <a:srgbClr val="FF0000"/>
                </a:solidFill>
              </a:rPr>
              <a:t>1. Architecture </a:t>
            </a:r>
            <a:r>
              <a:rPr lang="fr-FR" b="1" dirty="0" err="1" smtClean="0">
                <a:solidFill>
                  <a:srgbClr val="FF0000"/>
                </a:solidFill>
              </a:rPr>
              <a:t>Client-Serveur</a:t>
            </a:r>
            <a:endParaRPr lang="fr-FR" dirty="0"/>
          </a:p>
        </p:txBody>
      </p:sp>
      <p:sp>
        <p:nvSpPr>
          <p:cNvPr id="3" name="Espace réservé du contenu 2"/>
          <p:cNvSpPr>
            <a:spLocks noGrp="1"/>
          </p:cNvSpPr>
          <p:nvPr>
            <p:ph idx="1"/>
          </p:nvPr>
        </p:nvSpPr>
        <p:spPr>
          <a:xfrm>
            <a:off x="457200" y="836712"/>
            <a:ext cx="8229600" cy="4525963"/>
          </a:xfrm>
        </p:spPr>
        <p:txBody>
          <a:bodyPr>
            <a:noAutofit/>
          </a:bodyPr>
          <a:lstStyle/>
          <a:p>
            <a:pPr>
              <a:buNone/>
            </a:pPr>
            <a:r>
              <a:rPr lang="fr-FR" sz="2000" b="1" dirty="0" smtClean="0">
                <a:solidFill>
                  <a:srgbClr val="00B050"/>
                </a:solidFill>
              </a:rPr>
              <a:t>Architecture 2-tiers(suite)</a:t>
            </a:r>
          </a:p>
          <a:p>
            <a:endParaRPr lang="fr-FR" sz="2000" dirty="0" smtClean="0"/>
          </a:p>
          <a:p>
            <a:r>
              <a:rPr lang="fr-FR" sz="2000" dirty="0" smtClean="0"/>
              <a:t>Lorsque les traitements ont lieu du coté client, on a affaire à des clients lourds (fat client). Le serveur gère la base de données et reçoit des requêtes SQL qu’il exécute et renvoi un ensemble de données résultats au client. Plus l’application est importante, plus le client est lourd ce qui nécessite une plateforme support performante ce qui est un inconvénient important. </a:t>
            </a:r>
          </a:p>
          <a:p>
            <a:r>
              <a:rPr lang="fr-FR" sz="2000" dirty="0" smtClean="0"/>
              <a:t>Lorsque les traitements résident du côté du serveur, on parle de serveur lourd. Les clients ne font qu’invoquer les procédures stockées dans le serveur de bases de données. Du point de vue performances, la configuration où le serveur est lourd est meilleure que la précédente car la communication entre client et serveur est moins importante. </a:t>
            </a:r>
          </a:p>
          <a:p>
            <a:r>
              <a:rPr lang="fr-FR" sz="2000" dirty="0" smtClean="0"/>
              <a:t>Entre client lourd/léger et serveur lourd/léger, il existe une multitude de variantes:</a:t>
            </a:r>
          </a:p>
          <a:p>
            <a:endParaRPr lang="fr-FR"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8560" y="-90264"/>
            <a:ext cx="8229600" cy="1143000"/>
          </a:xfrm>
        </p:spPr>
        <p:txBody>
          <a:bodyPr/>
          <a:lstStyle/>
          <a:p>
            <a:r>
              <a:rPr lang="fr-FR" b="1" dirty="0" smtClean="0">
                <a:solidFill>
                  <a:srgbClr val="FF0000"/>
                </a:solidFill>
              </a:rPr>
              <a:t>1. Architecture </a:t>
            </a:r>
            <a:r>
              <a:rPr lang="fr-FR" b="1" dirty="0" err="1" smtClean="0">
                <a:solidFill>
                  <a:srgbClr val="FF0000"/>
                </a:solidFill>
              </a:rPr>
              <a:t>Client-Serveur</a:t>
            </a:r>
            <a:endParaRPr lang="fr-FR"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395536" y="1561306"/>
            <a:ext cx="8316416" cy="4387974"/>
          </a:xfrm>
          <a:prstGeom prst="rect">
            <a:avLst/>
          </a:prstGeom>
          <a:noFill/>
          <a:ln w="9525">
            <a:noFill/>
            <a:miter lim="800000"/>
            <a:headEnd/>
            <a:tailEnd/>
          </a:ln>
        </p:spPr>
      </p:pic>
      <p:sp>
        <p:nvSpPr>
          <p:cNvPr id="4" name="Rectangle 3"/>
          <p:cNvSpPr/>
          <p:nvPr/>
        </p:nvSpPr>
        <p:spPr>
          <a:xfrm>
            <a:off x="144016" y="764704"/>
            <a:ext cx="4572000" cy="646331"/>
          </a:xfrm>
          <a:prstGeom prst="rect">
            <a:avLst/>
          </a:prstGeom>
        </p:spPr>
        <p:txBody>
          <a:bodyPr>
            <a:spAutoFit/>
          </a:bodyPr>
          <a:lstStyle/>
          <a:p>
            <a:r>
              <a:rPr lang="fr-FR" b="1" dirty="0" smtClean="0">
                <a:solidFill>
                  <a:srgbClr val="00B050"/>
                </a:solidFill>
              </a:rPr>
              <a:t>Architecture 2-tiers(suite)</a:t>
            </a:r>
            <a:br>
              <a:rPr lang="fr-FR" b="1" dirty="0" smtClean="0">
                <a:solidFill>
                  <a:srgbClr val="00B050"/>
                </a:solidFill>
              </a:rPr>
            </a:b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8824" y="557808"/>
            <a:ext cx="8229600" cy="1143000"/>
          </a:xfrm>
        </p:spPr>
        <p:txBody>
          <a:bodyPr>
            <a:normAutofit fontScale="90000"/>
          </a:bodyPr>
          <a:lstStyle/>
          <a:p>
            <a:pPr algn="l"/>
            <a:r>
              <a:rPr lang="fr-FR" b="1" dirty="0" smtClean="0">
                <a:solidFill>
                  <a:srgbClr val="FF0000"/>
                </a:solidFill>
              </a:rPr>
              <a:t>1. Architecture </a:t>
            </a:r>
            <a:r>
              <a:rPr lang="fr-FR" b="1" dirty="0" err="1" smtClean="0">
                <a:solidFill>
                  <a:srgbClr val="FF0000"/>
                </a:solidFill>
              </a:rPr>
              <a:t>Client-Serveur</a:t>
            </a:r>
            <a:r>
              <a:rPr lang="fr-FR" b="1" dirty="0" smtClean="0">
                <a:solidFill>
                  <a:srgbClr val="FF0000"/>
                </a:solidFill>
              </a:rPr>
              <a:t/>
            </a:r>
            <a:br>
              <a:rPr lang="fr-FR" b="1" dirty="0" smtClean="0">
                <a:solidFill>
                  <a:srgbClr val="FF0000"/>
                </a:solidFill>
              </a:rPr>
            </a:br>
            <a:r>
              <a:rPr lang="fr-FR" sz="2200" b="1" dirty="0" smtClean="0">
                <a:solidFill>
                  <a:srgbClr val="00B050"/>
                </a:solidFill>
              </a:rPr>
              <a:t>Architecture 2-tiers(suite)</a:t>
            </a:r>
            <a:br>
              <a:rPr lang="fr-FR" sz="2200" b="1" dirty="0" smtClean="0">
                <a:solidFill>
                  <a:srgbClr val="00B050"/>
                </a:solidFill>
              </a:rPr>
            </a:br>
            <a:r>
              <a:rPr lang="fr-FR" b="1" dirty="0" smtClean="0">
                <a:solidFill>
                  <a:srgbClr val="FF0000"/>
                </a:solidFill>
              </a:rPr>
              <a:t/>
            </a:r>
            <a:br>
              <a:rPr lang="fr-FR" b="1" dirty="0" smtClean="0">
                <a:solidFill>
                  <a:srgbClr val="FF0000"/>
                </a:solidFill>
              </a:rPr>
            </a:br>
            <a:endParaRPr lang="fr-FR" dirty="0"/>
          </a:p>
        </p:txBody>
      </p:sp>
      <p:sp>
        <p:nvSpPr>
          <p:cNvPr id="3" name="Espace réservé du contenu 2"/>
          <p:cNvSpPr>
            <a:spLocks noGrp="1"/>
          </p:cNvSpPr>
          <p:nvPr>
            <p:ph idx="1"/>
          </p:nvPr>
        </p:nvSpPr>
        <p:spPr>
          <a:xfrm>
            <a:off x="251520" y="1412776"/>
            <a:ext cx="8686800" cy="4997152"/>
          </a:xfrm>
        </p:spPr>
        <p:txBody>
          <a:bodyPr>
            <a:normAutofit fontScale="85000" lnSpcReduction="10000"/>
          </a:bodyPr>
          <a:lstStyle/>
          <a:p>
            <a:pPr marL="514350" indent="-514350">
              <a:buNone/>
            </a:pPr>
            <a:r>
              <a:rPr lang="fr-FR" sz="2400" b="1" dirty="0" smtClean="0"/>
              <a:t>Classe1:</a:t>
            </a:r>
            <a:r>
              <a:rPr lang="fr-FR" sz="2400" dirty="0" smtClean="0"/>
              <a:t> Ce cas correspond à un maintien local au client d’une partie des données. </a:t>
            </a:r>
          </a:p>
          <a:p>
            <a:pPr marL="514350" indent="-514350">
              <a:buNone/>
            </a:pPr>
            <a:r>
              <a:rPr lang="fr-FR" sz="2400" b="1" dirty="0" smtClean="0"/>
              <a:t>Classe2:</a:t>
            </a:r>
            <a:r>
              <a:rPr lang="fr-FR" sz="2400" dirty="0" smtClean="0"/>
              <a:t> Configuration très courante. Le client est un microordinateur ou une station connecté à travers un réseau à une base de données ou un système de fichiers. Toute l’application s’exécute sur la plateforme cliente mais les opérations sur la base se font sur le serveur. </a:t>
            </a:r>
          </a:p>
          <a:p>
            <a:pPr marL="514350" indent="-514350">
              <a:buNone/>
            </a:pPr>
            <a:r>
              <a:rPr lang="fr-FR" sz="2400" b="1" dirty="0" smtClean="0"/>
              <a:t>Classe3:</a:t>
            </a:r>
            <a:r>
              <a:rPr lang="fr-FR" sz="2400" dirty="0" smtClean="0"/>
              <a:t>Une partie de l’application est dans la plateforme cliente. Par exemple vérification des formulaires (consistance) ou édition de textes sur la plateforme cliente et des fonctions avancées sur le serveur. </a:t>
            </a:r>
          </a:p>
          <a:p>
            <a:pPr marL="514350" indent="-514350">
              <a:buNone/>
            </a:pPr>
            <a:endParaRPr lang="fr-FR" sz="2400" b="1" dirty="0" smtClean="0"/>
          </a:p>
          <a:p>
            <a:pPr marL="514350" indent="-514350">
              <a:buNone/>
            </a:pPr>
            <a:r>
              <a:rPr lang="fr-FR" sz="2400" b="1" dirty="0" smtClean="0"/>
              <a:t>Classe4 :</a:t>
            </a:r>
            <a:r>
              <a:rPr lang="fr-FR" sz="2400" dirty="0" smtClean="0"/>
              <a:t>La plateforme du coté client joue le rôle de terminal</a:t>
            </a:r>
          </a:p>
          <a:p>
            <a:pPr marL="514350" indent="-514350">
              <a:buNone/>
            </a:pPr>
            <a:r>
              <a:rPr lang="fr-FR" sz="2400" b="1" dirty="0" smtClean="0"/>
              <a:t>Classe5:</a:t>
            </a:r>
            <a:r>
              <a:rPr lang="fr-FR" sz="2400" dirty="0" smtClean="0"/>
              <a:t>L’application contient un minimum concernant l’interface.</a:t>
            </a:r>
          </a:p>
          <a:p>
            <a:pPr marL="514350" indent="-514350">
              <a:buNone/>
            </a:pPr>
            <a:r>
              <a:rPr lang="fr-FR" sz="2400" dirty="0" smtClean="0"/>
              <a:t>                L’interface est une couche graphique qui communique avec l’application</a:t>
            </a:r>
          </a:p>
          <a:p>
            <a:pPr>
              <a:buNone/>
            </a:pPr>
            <a:endParaRPr lang="fr-FR" sz="2400" dirty="0" smtClean="0"/>
          </a:p>
          <a:p>
            <a:r>
              <a:rPr lang="fr-FR" sz="2400" b="1" dirty="0" smtClean="0"/>
              <a:t>Généralement l’architecture deux tiers n’est pas invariante à l’échelle. Au-delà d’une centaine de clients, les performances chutent considérablement. </a:t>
            </a:r>
          </a:p>
          <a:p>
            <a:pPr marL="514350" indent="-514350">
              <a:buNone/>
            </a:pPr>
            <a:endParaRPr lang="fr-FR" sz="2400" dirty="0" smtClean="0"/>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0608" y="-99392"/>
            <a:ext cx="8229600" cy="1143000"/>
          </a:xfrm>
        </p:spPr>
        <p:txBody>
          <a:bodyPr>
            <a:noAutofit/>
          </a:bodyPr>
          <a:lstStyle/>
          <a:p>
            <a:r>
              <a:rPr lang="fr-FR" sz="3600" b="1" dirty="0" smtClean="0">
                <a:solidFill>
                  <a:srgbClr val="FF0000"/>
                </a:solidFill>
              </a:rPr>
              <a:t>1. Architecture </a:t>
            </a:r>
            <a:r>
              <a:rPr lang="fr-FR" sz="3600" b="1" dirty="0" err="1" smtClean="0">
                <a:solidFill>
                  <a:srgbClr val="FF0000"/>
                </a:solidFill>
              </a:rPr>
              <a:t>Client-Serveur</a:t>
            </a:r>
            <a:r>
              <a:rPr lang="fr-FR" sz="3600" b="1" dirty="0" smtClean="0">
                <a:solidFill>
                  <a:srgbClr val="FF0000"/>
                </a:solidFill>
              </a:rPr>
              <a:t/>
            </a:r>
            <a:br>
              <a:rPr lang="fr-FR" sz="3600" b="1" dirty="0" smtClean="0">
                <a:solidFill>
                  <a:srgbClr val="FF0000"/>
                </a:solidFill>
              </a:rPr>
            </a:br>
            <a:endParaRPr lang="fr-FR" sz="3600" dirty="0"/>
          </a:p>
        </p:txBody>
      </p:sp>
      <p:sp>
        <p:nvSpPr>
          <p:cNvPr id="3" name="Espace réservé du contenu 2"/>
          <p:cNvSpPr>
            <a:spLocks noGrp="1"/>
          </p:cNvSpPr>
          <p:nvPr>
            <p:ph idx="1"/>
          </p:nvPr>
        </p:nvSpPr>
        <p:spPr>
          <a:xfrm>
            <a:off x="107504" y="476672"/>
            <a:ext cx="8964488" cy="6552728"/>
          </a:xfrm>
        </p:spPr>
        <p:txBody>
          <a:bodyPr>
            <a:normAutofit fontScale="62500" lnSpcReduction="20000"/>
          </a:bodyPr>
          <a:lstStyle/>
          <a:p>
            <a:pPr>
              <a:buFontTx/>
              <a:buChar char="-"/>
            </a:pPr>
            <a:r>
              <a:rPr lang="fr-FR" sz="2900" b="1" dirty="0" smtClean="0">
                <a:solidFill>
                  <a:srgbClr val="00B050"/>
                </a:solidFill>
              </a:rPr>
              <a:t>Architecture 3-tiers:</a:t>
            </a:r>
          </a:p>
          <a:p>
            <a:pPr indent="196850"/>
            <a:r>
              <a:rPr lang="fr-FR" dirty="0" smtClean="0"/>
              <a:t>Dans cette configuration un</a:t>
            </a:r>
            <a:r>
              <a:rPr lang="fr-FR" b="1" dirty="0" smtClean="0"/>
              <a:t> </a:t>
            </a:r>
            <a:r>
              <a:rPr lang="fr-FR" b="1" i="1" dirty="0" smtClean="0"/>
              <a:t>tiers du milieu </a:t>
            </a:r>
            <a:r>
              <a:rPr lang="fr-FR" dirty="0" smtClean="0"/>
              <a:t>est ajouté entre le client et le serveur de la base de données. On a alors affaire à des architectures trois tiers où le premier tiers n’est autre qu’un </a:t>
            </a:r>
            <a:r>
              <a:rPr lang="fr-FR" b="1" i="1" dirty="0" smtClean="0"/>
              <a:t>client léger</a:t>
            </a:r>
            <a:r>
              <a:rPr lang="fr-FR" dirty="0" smtClean="0"/>
              <a:t> qui implémente une logique de présentation, le second tiers dit </a:t>
            </a:r>
            <a:r>
              <a:rPr lang="fr-FR" b="1" i="1" dirty="0" smtClean="0"/>
              <a:t>serveur d’application</a:t>
            </a:r>
            <a:r>
              <a:rPr lang="fr-FR" i="1" dirty="0" smtClean="0"/>
              <a:t> </a:t>
            </a:r>
            <a:r>
              <a:rPr lang="fr-FR" dirty="0" smtClean="0"/>
              <a:t>implémente la logique métier et le troisième est un </a:t>
            </a:r>
            <a:r>
              <a:rPr lang="fr-FR" b="1" i="1" dirty="0" smtClean="0"/>
              <a:t>serveur de bases de données</a:t>
            </a:r>
            <a:r>
              <a:rPr lang="fr-FR" dirty="0" smtClean="0"/>
              <a:t>. Dans un environnement donné, il est possible de trouver plusieurs serveurs d’application et plusieurs serveurs de bases de données.</a:t>
            </a:r>
          </a:p>
          <a:p>
            <a:pPr indent="196850"/>
            <a:endParaRPr lang="fr-FR" dirty="0" smtClean="0"/>
          </a:p>
          <a:p>
            <a:pPr indent="196850"/>
            <a:r>
              <a:rPr lang="fr-FR" dirty="0" smtClean="0"/>
              <a:t>Le </a:t>
            </a:r>
            <a:r>
              <a:rPr lang="fr-FR" dirty="0" err="1" smtClean="0"/>
              <a:t>tier</a:t>
            </a:r>
            <a:r>
              <a:rPr lang="fr-FR" dirty="0" smtClean="0"/>
              <a:t> du milieu implémente, en plus de la logique métier, des opérations de translation qui convertissent les demandes des clients en requêtes de base de données et convertissent les résultats de ces requêtes selon le format utilisé par le client.</a:t>
            </a:r>
          </a:p>
          <a:p>
            <a:pPr>
              <a:buFontTx/>
              <a:buChar char="-"/>
            </a:pPr>
            <a:endParaRPr lang="fr-FR" dirty="0" smtClean="0"/>
          </a:p>
          <a:p>
            <a:pPr indent="196850"/>
            <a:r>
              <a:rPr lang="fr-FR" dirty="0" smtClean="0"/>
              <a:t> Souvent, le tiers client interagit avec le serveur de l’application moyennant un protocole standard tel que le RPC (</a:t>
            </a:r>
            <a:r>
              <a:rPr lang="fr-FR" dirty="0" err="1" smtClean="0"/>
              <a:t>Remote</a:t>
            </a:r>
            <a:r>
              <a:rPr lang="fr-FR" dirty="0" smtClean="0"/>
              <a:t> </a:t>
            </a:r>
            <a:r>
              <a:rPr lang="fr-FR" dirty="0" err="1" smtClean="0"/>
              <a:t>Procedure</a:t>
            </a:r>
            <a:r>
              <a:rPr lang="fr-FR" dirty="0" smtClean="0"/>
              <a:t> Call) ou HTTP. A son tour, le tiers du milieu interagit avec le serveur de bases de données en utilisant un protocole standard tel que SQL, ODBC, JDBC</a:t>
            </a:r>
          </a:p>
          <a:p>
            <a:pPr indent="196850"/>
            <a:endParaRPr lang="fr-FR" dirty="0" smtClean="0"/>
          </a:p>
          <a:p>
            <a:pPr indent="196850"/>
            <a:r>
              <a:rPr lang="fr-FR" dirty="0" smtClean="0"/>
              <a:t>Cette configuration, permet une meilleure invariance à l’échelle et l’utilisation de protocoles standards permet de créer une indépendance entre les tiers ce qui permet à chacun d’évoluer plus facilement : évolution de la logique métier, changement de la base de données en choisissant un autre fournisseur sans altérer les autres tiers, etc. </a:t>
            </a:r>
          </a:p>
          <a:p>
            <a:endParaRPr lang="fr-FR" dirty="0" smtClean="0"/>
          </a:p>
          <a:p>
            <a:pPr indent="196850">
              <a:buFontTx/>
              <a:buChar char="-"/>
            </a:pPr>
            <a:endParaRPr lang="fr-FR" dirty="0" smtClean="0"/>
          </a:p>
          <a:p>
            <a:pPr>
              <a:buFontTx/>
              <a:buChar char="-"/>
            </a:pP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8600" y="125760"/>
            <a:ext cx="8229600" cy="1143000"/>
          </a:xfrm>
        </p:spPr>
        <p:txBody>
          <a:bodyPr>
            <a:noAutofit/>
          </a:bodyPr>
          <a:lstStyle/>
          <a:p>
            <a:r>
              <a:rPr lang="fr-FR" sz="3600" b="1" dirty="0" smtClean="0">
                <a:solidFill>
                  <a:srgbClr val="FF0000"/>
                </a:solidFill>
              </a:rPr>
              <a:t>1. Architecture </a:t>
            </a:r>
            <a:r>
              <a:rPr lang="fr-FR" sz="3600" b="1" dirty="0" err="1" smtClean="0">
                <a:solidFill>
                  <a:srgbClr val="FF0000"/>
                </a:solidFill>
              </a:rPr>
              <a:t>Client-Serveur</a:t>
            </a:r>
            <a:r>
              <a:rPr lang="fr-FR" sz="3600" b="1" dirty="0" smtClean="0">
                <a:solidFill>
                  <a:srgbClr val="FF0000"/>
                </a:solidFill>
              </a:rPr>
              <a:t/>
            </a:r>
            <a:br>
              <a:rPr lang="fr-FR" sz="3600" b="1" dirty="0" smtClean="0">
                <a:solidFill>
                  <a:srgbClr val="FF0000"/>
                </a:solidFill>
              </a:rPr>
            </a:br>
            <a:endParaRPr lang="fr-FR" sz="3600" dirty="0"/>
          </a:p>
        </p:txBody>
      </p:sp>
      <p:sp>
        <p:nvSpPr>
          <p:cNvPr id="3" name="Espace réservé du contenu 2"/>
          <p:cNvSpPr>
            <a:spLocks noGrp="1"/>
          </p:cNvSpPr>
          <p:nvPr>
            <p:ph idx="1"/>
          </p:nvPr>
        </p:nvSpPr>
        <p:spPr>
          <a:xfrm>
            <a:off x="457200" y="1196752"/>
            <a:ext cx="8229600" cy="4525963"/>
          </a:xfrm>
        </p:spPr>
        <p:txBody>
          <a:bodyPr>
            <a:normAutofit/>
          </a:bodyPr>
          <a:lstStyle/>
          <a:p>
            <a:pPr>
              <a:buFontTx/>
              <a:buChar char="-"/>
            </a:pPr>
            <a:r>
              <a:rPr lang="fr-FR" sz="2000" b="1" dirty="0" smtClean="0">
                <a:solidFill>
                  <a:srgbClr val="00B050"/>
                </a:solidFill>
              </a:rPr>
              <a:t>L'architecture n-tiers :</a:t>
            </a:r>
          </a:p>
          <a:p>
            <a:pPr indent="376238">
              <a:buNone/>
            </a:pPr>
            <a:r>
              <a:rPr lang="fr-FR" sz="2000" dirty="0" smtClean="0"/>
              <a:t>L’architecture </a:t>
            </a:r>
            <a:r>
              <a:rPr lang="fr-FR" sz="2000" dirty="0" err="1" smtClean="0"/>
              <a:t>multitiers</a:t>
            </a:r>
            <a:r>
              <a:rPr lang="fr-FR" sz="2000" dirty="0" smtClean="0"/>
              <a:t> utilise plusieurs tiers du milieu au lieu d’un seul tiers milieu lourd. Ces architectures sont actuellement très utilisées est permettent de supporter des applications volumineuses en les décomposant en couches plus simples à développer et à maintenir. N’importe quelle application client/serveur peut être implémentée avec une architecture </a:t>
            </a:r>
            <a:r>
              <a:rPr lang="fr-FR" sz="2000" dirty="0" err="1" smtClean="0"/>
              <a:t>multitiers</a:t>
            </a:r>
            <a:r>
              <a:rPr lang="fr-FR" sz="2000" dirty="0" smtClean="0"/>
              <a:t> où la logique métier est décomposée en plusieurs serveurs</a:t>
            </a:r>
            <a:endParaRPr lang="fr-FR" sz="2000" b="1" dirty="0">
              <a:solidFill>
                <a:srgbClr val="00B050"/>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6512" y="53752"/>
            <a:ext cx="8229600" cy="1143000"/>
          </a:xfrm>
        </p:spPr>
        <p:txBody>
          <a:bodyPr>
            <a:normAutofit fontScale="90000"/>
          </a:bodyPr>
          <a:lstStyle/>
          <a:p>
            <a:r>
              <a:rPr lang="fr-FR" b="1" dirty="0" smtClean="0">
                <a:solidFill>
                  <a:srgbClr val="FF0000"/>
                </a:solidFill>
              </a:rPr>
              <a:t>2. Mise en œuvre du schéma client-serveur</a:t>
            </a:r>
            <a:endParaRPr lang="fr-FR" dirty="0">
              <a:solidFill>
                <a:srgbClr val="FF0000"/>
              </a:solidFill>
            </a:endParaRPr>
          </a:p>
        </p:txBody>
      </p:sp>
      <p:sp>
        <p:nvSpPr>
          <p:cNvPr id="3" name="Espace réservé du contenu 2"/>
          <p:cNvSpPr>
            <a:spLocks noGrp="1"/>
          </p:cNvSpPr>
          <p:nvPr>
            <p:ph idx="1"/>
          </p:nvPr>
        </p:nvSpPr>
        <p:spPr>
          <a:xfrm>
            <a:off x="323528" y="1340768"/>
            <a:ext cx="8229600" cy="4525963"/>
          </a:xfrm>
        </p:spPr>
        <p:txBody>
          <a:bodyPr>
            <a:normAutofit fontScale="77500" lnSpcReduction="20000"/>
          </a:bodyPr>
          <a:lstStyle/>
          <a:p>
            <a:pPr>
              <a:buFont typeface="Wingdings" pitchFamily="2" charset="2"/>
              <a:buChar char="q"/>
            </a:pPr>
            <a:r>
              <a:rPr lang="fr-FR" b="1" dirty="0" smtClean="0">
                <a:solidFill>
                  <a:srgbClr val="0070C0"/>
                </a:solidFill>
              </a:rPr>
              <a:t>Par des opérations de “bas niveau”</a:t>
            </a:r>
          </a:p>
          <a:p>
            <a:pPr indent="376238">
              <a:buFont typeface="Wingdings" pitchFamily="2" charset="2"/>
              <a:buChar char="§"/>
            </a:pPr>
            <a:r>
              <a:rPr lang="fr-FR" dirty="0" smtClean="0"/>
              <a:t>Utilisation de primitives du système de communication</a:t>
            </a:r>
          </a:p>
          <a:p>
            <a:pPr indent="376238">
              <a:buFont typeface="Wingdings" pitchFamily="2" charset="2"/>
              <a:buChar char="§"/>
            </a:pPr>
            <a:r>
              <a:rPr lang="fr-FR" dirty="0" smtClean="0"/>
              <a:t> Exemple : sockets</a:t>
            </a:r>
          </a:p>
          <a:p>
            <a:pPr marL="719138" indent="269875"/>
            <a:r>
              <a:rPr lang="fr-FR" dirty="0" smtClean="0"/>
              <a:t> Mode non connecté (UDP)</a:t>
            </a:r>
          </a:p>
          <a:p>
            <a:pPr marL="719138" indent="269875"/>
            <a:r>
              <a:rPr lang="fr-FR" dirty="0" smtClean="0"/>
              <a:t> Mode connecté (TCP)</a:t>
            </a:r>
          </a:p>
          <a:p>
            <a:pPr>
              <a:buFont typeface="Wingdings" pitchFamily="2" charset="2"/>
              <a:buChar char="q"/>
            </a:pPr>
            <a:r>
              <a:rPr lang="fr-FR" dirty="0" smtClean="0">
                <a:solidFill>
                  <a:srgbClr val="0070C0"/>
                </a:solidFill>
              </a:rPr>
              <a:t> </a:t>
            </a:r>
            <a:r>
              <a:rPr lang="fr-FR" b="1" dirty="0" smtClean="0">
                <a:solidFill>
                  <a:srgbClr val="0070C0"/>
                </a:solidFill>
              </a:rPr>
              <a:t>Par des opérations de “haut niveau”</a:t>
            </a:r>
          </a:p>
          <a:p>
            <a:pPr marL="360363" indent="449263">
              <a:buFont typeface="Wingdings" pitchFamily="2" charset="2"/>
              <a:buChar char="§"/>
            </a:pPr>
            <a:r>
              <a:rPr lang="fr-FR" dirty="0" smtClean="0"/>
              <a:t>Utilisation d ’un middleware spécialisé</a:t>
            </a:r>
          </a:p>
          <a:p>
            <a:pPr marL="360363" indent="449263">
              <a:buFont typeface="Wingdings" pitchFamily="2" charset="2"/>
              <a:buChar char="§"/>
            </a:pPr>
            <a:r>
              <a:rPr lang="fr-FR" dirty="0" smtClean="0"/>
              <a:t>Contexte : langage de programmation</a:t>
            </a:r>
          </a:p>
          <a:p>
            <a:pPr marL="719138" indent="360363">
              <a:tabLst>
                <a:tab pos="449263" algn="l"/>
              </a:tabLst>
            </a:pPr>
            <a:r>
              <a:rPr lang="fr-FR" dirty="0" smtClean="0"/>
              <a:t> Appel de procédure à distance</a:t>
            </a:r>
          </a:p>
          <a:p>
            <a:pPr marL="358775" indent="360363">
              <a:buFont typeface="Wingdings" pitchFamily="2" charset="2"/>
              <a:buChar char="§"/>
            </a:pPr>
            <a:r>
              <a:rPr lang="fr-FR" dirty="0" smtClean="0"/>
              <a:t> Contexte : objets répartis</a:t>
            </a:r>
          </a:p>
          <a:p>
            <a:pPr marL="719138" indent="360363"/>
            <a:r>
              <a:rPr lang="fr-FR" dirty="0" smtClean="0"/>
              <a:t> Appel de méthodes, création d’objets à distance</a:t>
            </a:r>
            <a:endParaRPr lang="fr-F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r>
              <a:rPr lang="fr-FR" sz="3600" b="1" dirty="0" smtClean="0">
                <a:solidFill>
                  <a:srgbClr val="FF0000"/>
                </a:solidFill>
              </a:rPr>
              <a:t>2.1 Appel de procédure à distance(RPC </a:t>
            </a:r>
            <a:r>
              <a:rPr lang="fr-FR" sz="3600" b="1" dirty="0" err="1" smtClean="0">
                <a:solidFill>
                  <a:srgbClr val="FF0000"/>
                </a:solidFill>
              </a:rPr>
              <a:t>Remote</a:t>
            </a:r>
            <a:r>
              <a:rPr lang="fr-FR" sz="3600" b="1" dirty="0" smtClean="0">
                <a:solidFill>
                  <a:srgbClr val="FF0000"/>
                </a:solidFill>
              </a:rPr>
              <a:t> </a:t>
            </a:r>
            <a:r>
              <a:rPr lang="fr-FR" sz="3600" b="1" dirty="0" err="1" smtClean="0">
                <a:solidFill>
                  <a:srgbClr val="FF0000"/>
                </a:solidFill>
              </a:rPr>
              <a:t>Procedure</a:t>
            </a:r>
            <a:r>
              <a:rPr lang="fr-FR" sz="3600" b="1" dirty="0" smtClean="0">
                <a:solidFill>
                  <a:srgbClr val="FF0000"/>
                </a:solidFill>
              </a:rPr>
              <a:t> Call)</a:t>
            </a:r>
            <a:endParaRPr lang="fr-FR" sz="3600" b="1" dirty="0">
              <a:solidFill>
                <a:srgbClr val="FF0000"/>
              </a:solidFill>
            </a:endParaRPr>
          </a:p>
        </p:txBody>
      </p:sp>
      <p:sp>
        <p:nvSpPr>
          <p:cNvPr id="3" name="Espace réservé du contenu 2"/>
          <p:cNvSpPr>
            <a:spLocks noGrp="1"/>
          </p:cNvSpPr>
          <p:nvPr>
            <p:ph idx="1"/>
          </p:nvPr>
        </p:nvSpPr>
        <p:spPr>
          <a:xfrm>
            <a:off x="179512" y="1927373"/>
            <a:ext cx="8686800" cy="4525963"/>
          </a:xfrm>
        </p:spPr>
        <p:txBody>
          <a:bodyPr>
            <a:normAutofit/>
          </a:bodyPr>
          <a:lstStyle/>
          <a:p>
            <a:r>
              <a:rPr lang="fr-FR" sz="2000" dirty="0" smtClean="0"/>
              <a:t>Outil de base pour réaliser le mode client-serveur: l'opération à réaliser est présentée sous la forme d'une procédure que le client peut faire exécuter à distance par un autre site( le serveur).</a:t>
            </a:r>
          </a:p>
          <a:p>
            <a:r>
              <a:rPr lang="fr-FR" sz="2000" dirty="0" smtClean="0"/>
              <a:t>permettre à un processus de faire exécuter une fonction par un autre processus se trouvant sur une machine distante.</a:t>
            </a:r>
          </a:p>
          <a:p>
            <a:r>
              <a:rPr lang="fr-FR" sz="2000" dirty="0" smtClean="0"/>
              <a:t>se traduit par l'envoi d'un message contenant l'identification de la fonction et les paramètres.</a:t>
            </a:r>
          </a:p>
          <a:p>
            <a:r>
              <a:rPr lang="fr-FR" sz="2000" dirty="0" smtClean="0"/>
              <a:t>une fois le traitement terminé, un message retourne le résultat de la fonction à l'appelant.</a:t>
            </a:r>
          </a:p>
          <a:p>
            <a:endParaRPr lang="fr-FR"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dirty="0" smtClean="0">
                <a:solidFill>
                  <a:srgbClr val="FF0000"/>
                </a:solidFill>
              </a:rPr>
              <a:t>2.1 Appel de procédure à distance(RPC </a:t>
            </a:r>
            <a:r>
              <a:rPr lang="fr-FR" b="1" dirty="0" err="1" smtClean="0">
                <a:solidFill>
                  <a:srgbClr val="FF0000"/>
                </a:solidFill>
              </a:rPr>
              <a:t>Remote</a:t>
            </a:r>
            <a:r>
              <a:rPr lang="fr-FR" b="1" dirty="0" smtClean="0">
                <a:solidFill>
                  <a:srgbClr val="FF0000"/>
                </a:solidFill>
              </a:rPr>
              <a:t> </a:t>
            </a:r>
            <a:r>
              <a:rPr lang="fr-FR" b="1" dirty="0" err="1" smtClean="0">
                <a:solidFill>
                  <a:srgbClr val="FF0000"/>
                </a:solidFill>
              </a:rPr>
              <a:t>Procedure</a:t>
            </a:r>
            <a:r>
              <a:rPr lang="fr-FR" b="1" dirty="0" smtClean="0">
                <a:solidFill>
                  <a:srgbClr val="FF0000"/>
                </a:solidFill>
              </a:rPr>
              <a:t> Call)</a:t>
            </a:r>
            <a:endParaRPr lang="fr-FR" dirty="0"/>
          </a:p>
        </p:txBody>
      </p:sp>
      <p:sp>
        <p:nvSpPr>
          <p:cNvPr id="5" name="Espace réservé du contenu 4"/>
          <p:cNvSpPr>
            <a:spLocks noGrp="1"/>
          </p:cNvSpPr>
          <p:nvPr>
            <p:ph idx="1"/>
          </p:nvPr>
        </p:nvSpPr>
        <p:spPr>
          <a:xfrm>
            <a:off x="457200" y="1855365"/>
            <a:ext cx="8229600" cy="4525963"/>
          </a:xfrm>
        </p:spPr>
        <p:txBody>
          <a:bodyPr>
            <a:normAutofit/>
          </a:bodyPr>
          <a:lstStyle/>
          <a:p>
            <a:r>
              <a:rPr lang="fr-FR" sz="2000" dirty="0" smtClean="0"/>
              <a:t>L'objectif des RPC est de faire en sorte qu'un appel distant ressemble le plus possible à un appel local</a:t>
            </a:r>
            <a:endParaRPr lang="fr-FR" sz="2000" dirty="0"/>
          </a:p>
        </p:txBody>
      </p:sp>
      <p:pic>
        <p:nvPicPr>
          <p:cNvPr id="4" name="Picture 2"/>
          <p:cNvPicPr>
            <a:picLocks noChangeAspect="1" noChangeArrowheads="1"/>
          </p:cNvPicPr>
          <p:nvPr/>
        </p:nvPicPr>
        <p:blipFill>
          <a:blip r:embed="rId2" cstate="print"/>
          <a:srcRect/>
          <a:stretch>
            <a:fillRect/>
          </a:stretch>
        </p:blipFill>
        <p:spPr bwMode="auto">
          <a:xfrm>
            <a:off x="683568" y="3338463"/>
            <a:ext cx="7253288" cy="2898849"/>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125760"/>
            <a:ext cx="8229600" cy="1143000"/>
          </a:xfrm>
        </p:spPr>
        <p:txBody>
          <a:bodyPr>
            <a:normAutofit fontScale="90000"/>
          </a:bodyPr>
          <a:lstStyle/>
          <a:p>
            <a:pPr algn="l"/>
            <a:r>
              <a:rPr lang="fr-FR" b="1" dirty="0" smtClean="0">
                <a:solidFill>
                  <a:srgbClr val="FF0000"/>
                </a:solidFill>
              </a:rPr>
              <a:t>2.1 Appel de procédure à distance(RPC </a:t>
            </a:r>
            <a:r>
              <a:rPr lang="fr-FR" b="1" dirty="0" err="1" smtClean="0">
                <a:solidFill>
                  <a:srgbClr val="FF0000"/>
                </a:solidFill>
              </a:rPr>
              <a:t>Remote</a:t>
            </a:r>
            <a:r>
              <a:rPr lang="fr-FR" b="1" dirty="0" smtClean="0">
                <a:solidFill>
                  <a:srgbClr val="FF0000"/>
                </a:solidFill>
              </a:rPr>
              <a:t> </a:t>
            </a:r>
            <a:r>
              <a:rPr lang="fr-FR" b="1" dirty="0" err="1" smtClean="0">
                <a:solidFill>
                  <a:srgbClr val="FF0000"/>
                </a:solidFill>
              </a:rPr>
              <a:t>Procedure</a:t>
            </a:r>
            <a:r>
              <a:rPr lang="fr-FR" b="1" dirty="0" smtClean="0">
                <a:solidFill>
                  <a:srgbClr val="FF0000"/>
                </a:solidFill>
              </a:rPr>
              <a:t> Call)</a:t>
            </a:r>
            <a:endParaRPr lang="fr-FR" dirty="0"/>
          </a:p>
        </p:txBody>
      </p:sp>
      <p:sp>
        <p:nvSpPr>
          <p:cNvPr id="3" name="Espace réservé du contenu 2"/>
          <p:cNvSpPr>
            <a:spLocks noGrp="1"/>
          </p:cNvSpPr>
          <p:nvPr>
            <p:ph idx="1"/>
          </p:nvPr>
        </p:nvSpPr>
        <p:spPr>
          <a:xfrm>
            <a:off x="107504" y="1639341"/>
            <a:ext cx="9036496" cy="4525963"/>
          </a:xfrm>
        </p:spPr>
        <p:txBody>
          <a:bodyPr>
            <a:normAutofit/>
          </a:bodyPr>
          <a:lstStyle/>
          <a:p>
            <a:r>
              <a:rPr lang="fr-FR" sz="2000" dirty="0" smtClean="0"/>
              <a:t>Le processus client (l'appelant) est lié à une petite procédure de bibliothèque, appelée </a:t>
            </a:r>
            <a:r>
              <a:rPr lang="fr-FR" sz="2000" b="1" i="1" dirty="0" smtClean="0"/>
              <a:t>stub client(</a:t>
            </a:r>
            <a:r>
              <a:rPr lang="fr-FR" sz="2000" dirty="0" smtClean="0"/>
              <a:t>souche du client ou Talon client (mandataire du serveur)), qui représente la procédure du serveur dans l'espace d'adressage du client.</a:t>
            </a:r>
          </a:p>
          <a:p>
            <a:r>
              <a:rPr lang="fr-FR" sz="2000" dirty="0" smtClean="0"/>
              <a:t>Le processus serveur (l'exécutant) est lié à un </a:t>
            </a:r>
            <a:r>
              <a:rPr lang="fr-FR" sz="2000" b="1" i="1" dirty="0" smtClean="0"/>
              <a:t>stub serveur</a:t>
            </a:r>
            <a:r>
              <a:rPr lang="fr-FR" sz="2000" dirty="0" smtClean="0"/>
              <a:t> (souche du serveur ou Talon serveur (mandataire du client))qui représente l'exécution du client.</a:t>
            </a:r>
            <a:endParaRPr lang="fr-FR" sz="20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8600" y="-27384"/>
            <a:ext cx="8229600" cy="1143000"/>
          </a:xfrm>
        </p:spPr>
        <p:txBody>
          <a:bodyPr>
            <a:normAutofit/>
          </a:bodyPr>
          <a:lstStyle/>
          <a:p>
            <a:r>
              <a:rPr lang="fr-FR" sz="3600" b="1" dirty="0" smtClean="0">
                <a:solidFill>
                  <a:srgbClr val="FF0000"/>
                </a:solidFill>
              </a:rPr>
              <a:t>1. Architecture </a:t>
            </a:r>
            <a:r>
              <a:rPr lang="fr-FR" sz="3600" b="1" dirty="0" err="1" smtClean="0">
                <a:solidFill>
                  <a:srgbClr val="FF0000"/>
                </a:solidFill>
              </a:rPr>
              <a:t>Client-Serveur</a:t>
            </a:r>
            <a:endParaRPr lang="fr-FR" sz="3600" dirty="0"/>
          </a:p>
        </p:txBody>
      </p:sp>
      <p:sp>
        <p:nvSpPr>
          <p:cNvPr id="4" name="Sous-titre 2"/>
          <p:cNvSpPr txBox="1">
            <a:spLocks/>
          </p:cNvSpPr>
          <p:nvPr/>
        </p:nvSpPr>
        <p:spPr>
          <a:xfrm>
            <a:off x="35496" y="1124744"/>
            <a:ext cx="9145016" cy="612068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Char char="q"/>
              <a:tabLst>
                <a:tab pos="1528763" algn="l"/>
              </a:tabLst>
              <a:defRPr/>
            </a:pPr>
            <a:r>
              <a:rPr kumimoji="0" lang="fr-FR" sz="2000" b="1" i="0" u="none" strike="noStrike" kern="1200" cap="none" spc="0" normalizeH="0" baseline="0" noProof="0" dirty="0" smtClean="0">
                <a:ln>
                  <a:noFill/>
                </a:ln>
                <a:solidFill>
                  <a:srgbClr val="0070C0"/>
                </a:solidFill>
                <a:effectLst/>
                <a:uLnTx/>
                <a:uFillTx/>
                <a:latin typeface="+mn-lt"/>
                <a:ea typeface="+mn-ea"/>
                <a:cs typeface="+mn-cs"/>
              </a:rPr>
              <a:t>Définition:</a:t>
            </a:r>
          </a:p>
          <a:p>
            <a:pPr marL="179388" marR="0" lvl="0" indent="360363" algn="l" defTabSz="914400" rtl="0" eaLnBrk="1" fontAlgn="auto" latinLnBrk="0" hangingPunct="1">
              <a:lnSpc>
                <a:spcPct val="100000"/>
              </a:lnSpc>
              <a:spcBef>
                <a:spcPct val="20000"/>
              </a:spcBef>
              <a:spcAft>
                <a:spcPts val="0"/>
              </a:spcAft>
              <a:buClrTx/>
              <a:buSzTx/>
              <a:buFont typeface="Arial" pitchFamily="34" charset="0"/>
              <a:buChar char="•"/>
              <a:tabLst>
                <a:tab pos="1528763" algn="l"/>
              </a:tabLst>
              <a:defRPr/>
            </a:pPr>
            <a:r>
              <a:rPr kumimoji="0" lang="fr-FR" sz="2000" b="0" i="0" u="none" strike="noStrike" kern="1200" cap="none" spc="0" normalizeH="0" baseline="0" noProof="0" dirty="0" smtClean="0">
                <a:ln>
                  <a:noFill/>
                </a:ln>
                <a:solidFill>
                  <a:schemeClr val="tx1"/>
                </a:solidFill>
                <a:effectLst/>
                <a:uLnTx/>
                <a:uFillTx/>
                <a:latin typeface="+mn-lt"/>
                <a:ea typeface="+mn-ea"/>
                <a:cs typeface="+mn-cs"/>
              </a:rPr>
              <a:t>L’architecture </a:t>
            </a:r>
            <a:r>
              <a:rPr kumimoji="0" lang="fr-FR" sz="2000" b="0" i="0" u="none" strike="noStrike" kern="1200" cap="none" spc="0" normalizeH="0" baseline="0" noProof="0" dirty="0" err="1" smtClean="0">
                <a:ln>
                  <a:noFill/>
                </a:ln>
                <a:solidFill>
                  <a:schemeClr val="tx1"/>
                </a:solidFill>
                <a:effectLst/>
                <a:uLnTx/>
                <a:uFillTx/>
                <a:latin typeface="+mn-lt"/>
                <a:ea typeface="+mn-ea"/>
                <a:cs typeface="+mn-cs"/>
              </a:rPr>
              <a:t>Client-Serveur</a:t>
            </a:r>
            <a:r>
              <a:rPr kumimoji="0" lang="fr-FR" sz="2000" b="0" i="0" u="none" strike="noStrike" kern="1200" cap="none" spc="0" normalizeH="0" baseline="0" noProof="0" dirty="0" smtClean="0">
                <a:ln>
                  <a:noFill/>
                </a:ln>
                <a:solidFill>
                  <a:schemeClr val="tx1"/>
                </a:solidFill>
                <a:effectLst/>
                <a:uLnTx/>
                <a:uFillTx/>
                <a:latin typeface="+mn-lt"/>
                <a:ea typeface="+mn-ea"/>
                <a:cs typeface="+mn-cs"/>
              </a:rPr>
              <a:t> est un modèle de fonctionnement logiciel qui peut se réaliser sur tout type d’architecture matérielle, à partir du moment où ces architectures peuvent être interconnectées.</a:t>
            </a:r>
          </a:p>
          <a:p>
            <a:pPr marL="179388" marR="0" lvl="0" indent="269875" algn="l" defTabSz="914400" rtl="0" eaLnBrk="1" fontAlgn="auto" latinLnBrk="0" hangingPunct="1">
              <a:lnSpc>
                <a:spcPct val="100000"/>
              </a:lnSpc>
              <a:spcBef>
                <a:spcPct val="20000"/>
              </a:spcBef>
              <a:spcAft>
                <a:spcPts val="0"/>
              </a:spcAft>
              <a:buClrTx/>
              <a:buSzTx/>
              <a:buFont typeface="Arial" pitchFamily="34" charset="0"/>
              <a:buChar char="•"/>
              <a:tabLst>
                <a:tab pos="1528763" algn="l"/>
              </a:tabLst>
              <a:defRPr/>
            </a:pPr>
            <a:endParaRPr kumimoji="0" lang="fr-FR" sz="2000" b="0" i="0" u="none" strike="noStrike" kern="1200" cap="none" spc="0" normalizeH="0" baseline="0" noProof="0" dirty="0" smtClean="0">
              <a:ln>
                <a:noFill/>
              </a:ln>
              <a:solidFill>
                <a:schemeClr val="tx1"/>
              </a:solidFill>
              <a:effectLst/>
              <a:uLnTx/>
              <a:uFillTx/>
              <a:latin typeface="+mn-lt"/>
              <a:ea typeface="+mn-ea"/>
              <a:cs typeface="+mn-cs"/>
            </a:endParaRPr>
          </a:p>
          <a:p>
            <a:pPr marL="179388" marR="0" lvl="0" indent="360363" algn="l" defTabSz="914400" rtl="0" eaLnBrk="1" fontAlgn="auto" latinLnBrk="0" hangingPunct="1">
              <a:lnSpc>
                <a:spcPct val="100000"/>
              </a:lnSpc>
              <a:spcBef>
                <a:spcPct val="20000"/>
              </a:spcBef>
              <a:spcAft>
                <a:spcPts val="0"/>
              </a:spcAft>
              <a:buClrTx/>
              <a:buSzTx/>
              <a:buFont typeface="Arial" pitchFamily="34" charset="0"/>
              <a:buChar char="•"/>
              <a:tabLst>
                <a:tab pos="1528763" algn="l"/>
              </a:tabLst>
              <a:defRPr/>
            </a:pPr>
            <a:r>
              <a:rPr kumimoji="0" lang="fr-FR" sz="2000" b="0" i="0" u="none" strike="noStrike" kern="1200" cap="none" spc="0" normalizeH="0" baseline="0" noProof="0" dirty="0" smtClean="0">
                <a:ln>
                  <a:noFill/>
                </a:ln>
                <a:solidFill>
                  <a:schemeClr val="tx1"/>
                </a:solidFill>
                <a:effectLst/>
                <a:uLnTx/>
                <a:uFillTx/>
                <a:latin typeface="+mn-lt"/>
                <a:ea typeface="+mn-ea"/>
                <a:cs typeface="+mn-cs"/>
              </a:rPr>
              <a:t>On parle de fonctionnement logiciel dans la mesure où cette architecture est basée sur l’utilisation de deux types de logiciels, à savoir un logiciel serveur et un logiciel client s’exécutant normalement sur  deux machines différentes. L’élément important dans cette architecture est l’utilisation de mécanismes de communication entre les deux applications.</a:t>
            </a:r>
          </a:p>
          <a:p>
            <a:pPr marL="179388" marR="0" lvl="0" indent="360363" algn="l" defTabSz="914400" rtl="0" eaLnBrk="1" fontAlgn="auto" latinLnBrk="0" hangingPunct="1">
              <a:lnSpc>
                <a:spcPct val="100000"/>
              </a:lnSpc>
              <a:spcBef>
                <a:spcPct val="20000"/>
              </a:spcBef>
              <a:spcAft>
                <a:spcPts val="0"/>
              </a:spcAft>
              <a:buClrTx/>
              <a:buSzTx/>
              <a:buFont typeface="Arial" pitchFamily="34" charset="0"/>
              <a:buChar char="•"/>
              <a:tabLst>
                <a:tab pos="1528763" algn="l"/>
              </a:tabLst>
              <a:defRPr/>
            </a:pPr>
            <a:endParaRPr kumimoji="0" lang="fr-FR" sz="2000" b="0" i="0" u="none" strike="noStrike" kern="1200" cap="none" spc="0" normalizeH="0" baseline="0" noProof="0" dirty="0" smtClean="0">
              <a:ln>
                <a:noFill/>
              </a:ln>
              <a:solidFill>
                <a:schemeClr val="tx1"/>
              </a:solidFill>
              <a:effectLst/>
              <a:uLnTx/>
              <a:uFillTx/>
              <a:latin typeface="+mn-lt"/>
              <a:ea typeface="+mn-ea"/>
              <a:cs typeface="+mn-cs"/>
            </a:endParaRPr>
          </a:p>
          <a:p>
            <a:pPr marL="179388" marR="0" lvl="0" indent="360363" algn="l" defTabSz="914400" rtl="0" eaLnBrk="1" fontAlgn="auto" latinLnBrk="0" hangingPunct="1">
              <a:lnSpc>
                <a:spcPct val="100000"/>
              </a:lnSpc>
              <a:spcBef>
                <a:spcPct val="20000"/>
              </a:spcBef>
              <a:spcAft>
                <a:spcPts val="0"/>
              </a:spcAft>
              <a:buClrTx/>
              <a:buSzTx/>
              <a:buFont typeface="Arial" pitchFamily="34" charset="0"/>
              <a:buChar char="•"/>
              <a:tabLst>
                <a:tab pos="1528763" algn="l"/>
              </a:tabLst>
              <a:defRPr/>
            </a:pPr>
            <a:r>
              <a:rPr kumimoji="0" lang="fr-FR" sz="2000" b="0" i="0" u="none" strike="noStrike" kern="1200" cap="none" spc="0" normalizeH="0" baseline="0" noProof="0" dirty="0" smtClean="0">
                <a:ln>
                  <a:noFill/>
                </a:ln>
                <a:solidFill>
                  <a:schemeClr val="tx1"/>
                </a:solidFill>
                <a:effectLst/>
                <a:uLnTx/>
                <a:uFillTx/>
                <a:latin typeface="+mn-lt"/>
                <a:ea typeface="+mn-ea"/>
                <a:cs typeface="+mn-cs"/>
              </a:rPr>
              <a:t>Le dialogue entre les applications peut se résumer par:</a:t>
            </a:r>
          </a:p>
          <a:p>
            <a:pPr marL="342900" marR="0" lvl="0" indent="376238" algn="l" defTabSz="914400" rtl="0" eaLnBrk="1" fontAlgn="auto" latinLnBrk="0" hangingPunct="1">
              <a:lnSpc>
                <a:spcPct val="100000"/>
              </a:lnSpc>
              <a:spcBef>
                <a:spcPct val="20000"/>
              </a:spcBef>
              <a:spcAft>
                <a:spcPts val="0"/>
              </a:spcAft>
              <a:buClrTx/>
              <a:buSzTx/>
              <a:buFontTx/>
              <a:buChar char="-"/>
              <a:tabLst>
                <a:tab pos="1528763" algn="l"/>
              </a:tabLst>
              <a:defRPr/>
            </a:pPr>
            <a:r>
              <a:rPr kumimoji="0" lang="fr-FR" sz="2000" b="0" i="0" u="none" strike="noStrike" kern="1200" cap="none" spc="0" normalizeH="0" baseline="0" noProof="0" dirty="0" smtClean="0">
                <a:ln>
                  <a:noFill/>
                </a:ln>
                <a:solidFill>
                  <a:schemeClr val="tx1"/>
                </a:solidFill>
                <a:effectLst/>
                <a:uLnTx/>
                <a:uFillTx/>
                <a:latin typeface="+mn-lt"/>
                <a:ea typeface="+mn-ea"/>
                <a:cs typeface="+mn-cs"/>
              </a:rPr>
              <a:t> Le client demande un service de serveur</a:t>
            </a:r>
          </a:p>
          <a:p>
            <a:pPr marL="342900" marR="0" lvl="0" indent="376238" algn="l" defTabSz="914400" rtl="0" eaLnBrk="1" fontAlgn="auto" latinLnBrk="0" hangingPunct="1">
              <a:lnSpc>
                <a:spcPct val="100000"/>
              </a:lnSpc>
              <a:spcBef>
                <a:spcPct val="20000"/>
              </a:spcBef>
              <a:spcAft>
                <a:spcPts val="0"/>
              </a:spcAft>
              <a:buClrTx/>
              <a:buSzTx/>
              <a:buFontTx/>
              <a:buChar char="-"/>
              <a:tabLst>
                <a:tab pos="1528763" algn="l"/>
              </a:tabLst>
              <a:defRPr/>
            </a:pPr>
            <a:r>
              <a:rPr kumimoji="0" lang="fr-FR" sz="2000" b="0" i="0" u="none" strike="noStrike" kern="1200" cap="none" spc="0" normalizeH="0" baseline="0" noProof="0" dirty="0" smtClean="0">
                <a:ln>
                  <a:noFill/>
                </a:ln>
                <a:solidFill>
                  <a:schemeClr val="tx1"/>
                </a:solidFill>
                <a:effectLst/>
                <a:uLnTx/>
                <a:uFillTx/>
                <a:latin typeface="+mn-lt"/>
                <a:ea typeface="+mn-ea"/>
                <a:cs typeface="+mn-cs"/>
              </a:rPr>
              <a:t> Le serveur réalise ce service et renvoie le résultat au client.</a:t>
            </a:r>
          </a:p>
          <a:p>
            <a:pPr marL="179388" marR="0" lvl="0" indent="360363" algn="l" defTabSz="914400" rtl="0" eaLnBrk="1" fontAlgn="auto" latinLnBrk="0" hangingPunct="1">
              <a:lnSpc>
                <a:spcPct val="100000"/>
              </a:lnSpc>
              <a:spcBef>
                <a:spcPct val="20000"/>
              </a:spcBef>
              <a:spcAft>
                <a:spcPts val="0"/>
              </a:spcAft>
              <a:buClrTx/>
              <a:buSzTx/>
              <a:buFont typeface="Arial" pitchFamily="34" charset="0"/>
              <a:buChar char="•"/>
              <a:tabLst>
                <a:tab pos="1528763" algn="l"/>
              </a:tabLst>
              <a:defRPr/>
            </a:pPr>
            <a:r>
              <a:rPr kumimoji="0" lang="fr-FR" sz="2000" b="0" i="0" u="none" strike="noStrike" kern="1200" cap="none" spc="0" normalizeH="0" baseline="0" noProof="0" dirty="0" smtClean="0">
                <a:ln>
                  <a:noFill/>
                </a:ln>
                <a:solidFill>
                  <a:schemeClr val="tx1"/>
                </a:solidFill>
                <a:effectLst/>
                <a:uLnTx/>
                <a:uFillTx/>
                <a:latin typeface="+mn-lt"/>
                <a:ea typeface="+mn-ea"/>
                <a:cs typeface="+mn-cs"/>
              </a:rPr>
              <a:t>Un des principes fondamental est que le serveur réalise un traitement pour le client.</a:t>
            </a:r>
          </a:p>
          <a:p>
            <a:pPr marL="342900" marR="0" lvl="0" indent="-342900" algn="l" defTabSz="914400" rtl="0" eaLnBrk="1" fontAlgn="auto" latinLnBrk="0" hangingPunct="1">
              <a:lnSpc>
                <a:spcPct val="100000"/>
              </a:lnSpc>
              <a:spcBef>
                <a:spcPct val="20000"/>
              </a:spcBef>
              <a:spcAft>
                <a:spcPts val="0"/>
              </a:spcAft>
              <a:buClrTx/>
              <a:buSzTx/>
              <a:buFontTx/>
              <a:buChar char="-"/>
              <a:tabLst>
                <a:tab pos="1528763" algn="l"/>
              </a:tabLst>
              <a:defRPr/>
            </a:pPr>
            <a:endParaRPr kumimoji="0" lang="fr-FR" sz="2000" b="0" i="0" u="none" strike="noStrike" kern="1200" cap="none" spc="0" normalizeH="0" baseline="0" noProof="0" dirty="0" smtClean="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tab pos="1528763" algn="l"/>
              </a:tabLst>
              <a:defRPr/>
            </a:pPr>
            <a:endParaRPr kumimoji="0" lang="fr-FR" sz="20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dirty="0" smtClean="0">
                <a:solidFill>
                  <a:srgbClr val="FF0000"/>
                </a:solidFill>
              </a:rPr>
              <a:t>2.1 Appel de procédure à distance(RPC </a:t>
            </a:r>
            <a:r>
              <a:rPr lang="fr-FR" b="1" dirty="0" err="1" smtClean="0">
                <a:solidFill>
                  <a:srgbClr val="FF0000"/>
                </a:solidFill>
              </a:rPr>
              <a:t>Remote</a:t>
            </a:r>
            <a:r>
              <a:rPr lang="fr-FR" b="1" dirty="0" smtClean="0">
                <a:solidFill>
                  <a:srgbClr val="FF0000"/>
                </a:solidFill>
              </a:rPr>
              <a:t> </a:t>
            </a:r>
            <a:r>
              <a:rPr lang="fr-FR" b="1" dirty="0" err="1" smtClean="0">
                <a:solidFill>
                  <a:srgbClr val="FF0000"/>
                </a:solidFill>
              </a:rPr>
              <a:t>Procedure</a:t>
            </a:r>
            <a:r>
              <a:rPr lang="fr-FR" b="1" dirty="0" smtClean="0">
                <a:solidFill>
                  <a:srgbClr val="FF0000"/>
                </a:solidFill>
              </a:rPr>
              <a:t> Call)</a:t>
            </a:r>
            <a:endParaRPr lang="fr-FR" dirty="0"/>
          </a:p>
        </p:txBody>
      </p:sp>
      <p:sp>
        <p:nvSpPr>
          <p:cNvPr id="4" name="Espace réservé du contenu 3"/>
          <p:cNvSpPr>
            <a:spLocks noGrp="1"/>
          </p:cNvSpPr>
          <p:nvPr>
            <p:ph idx="1"/>
          </p:nvPr>
        </p:nvSpPr>
        <p:spPr>
          <a:xfrm>
            <a:off x="179512" y="1556792"/>
            <a:ext cx="8496944" cy="4525963"/>
          </a:xfrm>
        </p:spPr>
        <p:txBody>
          <a:bodyPr>
            <a:normAutofit fontScale="92500" lnSpcReduction="20000"/>
          </a:bodyPr>
          <a:lstStyle/>
          <a:p>
            <a:r>
              <a:rPr lang="fr-FR" dirty="0" smtClean="0"/>
              <a:t>Pour réaliser une implémentation transparente du RPC, le compilateur insère dans le code objet du client non pas le code de la procédure appelée mais sa souche (souche du client). </a:t>
            </a:r>
          </a:p>
          <a:p>
            <a:r>
              <a:rPr lang="fr-FR" dirty="0" smtClean="0"/>
              <a:t>Contrairement à la procédure originale, la souche ne vas pas s’exécuter et produire le résultat mais elle se contente de construire un message à partir des paramètres et l’envoi au serveur puis exécute un </a:t>
            </a:r>
            <a:r>
              <a:rPr lang="fr-FR" i="1" dirty="0" err="1" smtClean="0"/>
              <a:t>Send</a:t>
            </a:r>
            <a:r>
              <a:rPr lang="fr-FR" i="1" dirty="0" smtClean="0"/>
              <a:t> </a:t>
            </a:r>
            <a:r>
              <a:rPr lang="fr-FR" dirty="0" smtClean="0"/>
              <a:t>bloquant qui bloque la souche, donc le processus appelant, pour attendre la réception du résultat du serveur.</a:t>
            </a:r>
          </a:p>
          <a:p>
            <a:endParaRPr lang="fr-FR" dirty="0" smtClean="0"/>
          </a:p>
          <a:p>
            <a:endParaRPr lang="fr-FR" dirty="0" smtClean="0"/>
          </a:p>
          <a:p>
            <a:endParaRPr lang="fr-F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dirty="0" smtClean="0">
                <a:solidFill>
                  <a:srgbClr val="FF0000"/>
                </a:solidFill>
              </a:rPr>
              <a:t>2.1 Appel de procédure à distance(RPC </a:t>
            </a:r>
            <a:r>
              <a:rPr lang="fr-FR" b="1" dirty="0" err="1" smtClean="0">
                <a:solidFill>
                  <a:srgbClr val="FF0000"/>
                </a:solidFill>
              </a:rPr>
              <a:t>Remote</a:t>
            </a:r>
            <a:r>
              <a:rPr lang="fr-FR" b="1" dirty="0" smtClean="0">
                <a:solidFill>
                  <a:srgbClr val="FF0000"/>
                </a:solidFill>
              </a:rPr>
              <a:t> </a:t>
            </a:r>
            <a:r>
              <a:rPr lang="fr-FR" b="1" dirty="0" err="1" smtClean="0">
                <a:solidFill>
                  <a:srgbClr val="FF0000"/>
                </a:solidFill>
              </a:rPr>
              <a:t>Procedure</a:t>
            </a:r>
            <a:r>
              <a:rPr lang="fr-FR" b="1" dirty="0" smtClean="0">
                <a:solidFill>
                  <a:srgbClr val="FF0000"/>
                </a:solidFill>
              </a:rPr>
              <a:t> Call)</a:t>
            </a:r>
            <a:endParaRPr lang="fr-FR" dirty="0"/>
          </a:p>
        </p:txBody>
      </p:sp>
      <p:sp>
        <p:nvSpPr>
          <p:cNvPr id="3" name="Espace réservé du contenu 2"/>
          <p:cNvSpPr>
            <a:spLocks noGrp="1"/>
          </p:cNvSpPr>
          <p:nvPr>
            <p:ph idx="1"/>
          </p:nvPr>
        </p:nvSpPr>
        <p:spPr/>
        <p:txBody>
          <a:bodyPr>
            <a:normAutofit/>
          </a:bodyPr>
          <a:lstStyle/>
          <a:p>
            <a:r>
              <a:rPr lang="fr-FR" dirty="0" smtClean="0"/>
              <a:t>A l’arrivée du message, le système d’exploitation ne le passe pas directement à la procédure appelée mais à sa souche du coté serveur La souche du serveur a, préalablement, exécuté un </a:t>
            </a:r>
            <a:r>
              <a:rPr lang="fr-FR" i="1" dirty="0" err="1" smtClean="0"/>
              <a:t>Receive</a:t>
            </a:r>
            <a:r>
              <a:rPr lang="fr-FR" dirty="0" smtClean="0"/>
              <a:t> et s’est bloquée pour attendre le message de la souche client. Une fois ce message arrivé, la souche serveur extrait les paramètres puis appelle la procédure du serveur. </a:t>
            </a:r>
          </a:p>
          <a:p>
            <a:endParaRPr lang="fr-F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dirty="0" smtClean="0">
                <a:solidFill>
                  <a:srgbClr val="FF0000"/>
                </a:solidFill>
              </a:rPr>
              <a:t>2.1 Appel de procédure à distance(RPC </a:t>
            </a:r>
            <a:r>
              <a:rPr lang="fr-FR" b="1" dirty="0" err="1" smtClean="0">
                <a:solidFill>
                  <a:srgbClr val="FF0000"/>
                </a:solidFill>
              </a:rPr>
              <a:t>Remote</a:t>
            </a:r>
            <a:r>
              <a:rPr lang="fr-FR" b="1" dirty="0" smtClean="0">
                <a:solidFill>
                  <a:srgbClr val="FF0000"/>
                </a:solidFill>
              </a:rPr>
              <a:t> </a:t>
            </a:r>
            <a:r>
              <a:rPr lang="fr-FR" b="1" dirty="0" err="1" smtClean="0">
                <a:solidFill>
                  <a:srgbClr val="FF0000"/>
                </a:solidFill>
              </a:rPr>
              <a:t>Procedure</a:t>
            </a:r>
            <a:r>
              <a:rPr lang="fr-FR" b="1" dirty="0" smtClean="0">
                <a:solidFill>
                  <a:srgbClr val="FF0000"/>
                </a:solidFill>
              </a:rPr>
              <a:t> Call)</a:t>
            </a:r>
            <a:endParaRPr lang="fr-FR"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1259633" y="1916832"/>
            <a:ext cx="7272808" cy="374441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dirty="0" smtClean="0">
                <a:solidFill>
                  <a:srgbClr val="FF0000"/>
                </a:solidFill>
              </a:rPr>
              <a:t>2.1 Appel de procédure à distance(RPC </a:t>
            </a:r>
            <a:r>
              <a:rPr lang="fr-FR" b="1" dirty="0" err="1" smtClean="0">
                <a:solidFill>
                  <a:srgbClr val="FF0000"/>
                </a:solidFill>
              </a:rPr>
              <a:t>Remote</a:t>
            </a:r>
            <a:r>
              <a:rPr lang="fr-FR" b="1" dirty="0" smtClean="0">
                <a:solidFill>
                  <a:srgbClr val="FF0000"/>
                </a:solidFill>
              </a:rPr>
              <a:t> </a:t>
            </a:r>
            <a:r>
              <a:rPr lang="fr-FR" b="1" dirty="0" err="1" smtClean="0">
                <a:solidFill>
                  <a:srgbClr val="FF0000"/>
                </a:solidFill>
              </a:rPr>
              <a:t>Procedure</a:t>
            </a:r>
            <a:r>
              <a:rPr lang="fr-FR" b="1" dirty="0" smtClean="0">
                <a:solidFill>
                  <a:srgbClr val="FF0000"/>
                </a:solidFill>
              </a:rPr>
              <a:t> Call)</a:t>
            </a:r>
            <a:endParaRPr lang="fr-FR" dirty="0"/>
          </a:p>
        </p:txBody>
      </p:sp>
      <p:sp>
        <p:nvSpPr>
          <p:cNvPr id="3" name="Espace réservé du contenu 2"/>
          <p:cNvSpPr>
            <a:spLocks noGrp="1"/>
          </p:cNvSpPr>
          <p:nvPr>
            <p:ph idx="1"/>
          </p:nvPr>
        </p:nvSpPr>
        <p:spPr/>
        <p:txBody>
          <a:bodyPr>
            <a:normAutofit fontScale="70000" lnSpcReduction="20000"/>
          </a:bodyPr>
          <a:lstStyle/>
          <a:p>
            <a:pPr>
              <a:buFont typeface="Wingdings" pitchFamily="2" charset="2"/>
              <a:buChar char="q"/>
            </a:pPr>
            <a:r>
              <a:rPr lang="fr-FR" dirty="0" smtClean="0"/>
              <a:t>Intérêts :</a:t>
            </a:r>
          </a:p>
          <a:p>
            <a:r>
              <a:rPr lang="fr-FR" b="1" dirty="0" smtClean="0"/>
              <a:t>Abstraction( </a:t>
            </a:r>
            <a:r>
              <a:rPr lang="fr-FR" dirty="0" smtClean="0"/>
              <a:t>l'application n'a pas à manipuler directement les sockets)</a:t>
            </a:r>
          </a:p>
          <a:p>
            <a:r>
              <a:rPr lang="fr-FR" b="1" dirty="0" smtClean="0"/>
              <a:t>Intégration dans un langage : </a:t>
            </a:r>
            <a:r>
              <a:rPr lang="fr-FR" dirty="0" smtClean="0"/>
              <a:t>facilite la portabilité</a:t>
            </a:r>
          </a:p>
          <a:p>
            <a:r>
              <a:rPr lang="fr-FR" dirty="0" smtClean="0"/>
              <a:t>l'implémentation des RPC est indépendante de l'OS</a:t>
            </a:r>
          </a:p>
          <a:p>
            <a:pPr>
              <a:buFont typeface="Wingdings" pitchFamily="2" charset="2"/>
              <a:buChar char="q"/>
            </a:pPr>
            <a:r>
              <a:rPr lang="fr-FR" dirty="0" smtClean="0"/>
              <a:t>Restrictions:</a:t>
            </a:r>
          </a:p>
          <a:p>
            <a:r>
              <a:rPr lang="fr-FR" dirty="0" smtClean="0"/>
              <a:t>Pas de passage de paramètres par adresse : impossible de passer des pointeurs (ou références)</a:t>
            </a:r>
          </a:p>
          <a:p>
            <a:r>
              <a:rPr lang="fr-FR" dirty="0" smtClean="0"/>
              <a:t>La procédure distante n'a pas accès aux variables globales du client, aux périphériques d'E/S (affichage d'un message d'erreur !)</a:t>
            </a:r>
          </a:p>
          <a:p>
            <a:r>
              <a:rPr lang="fr-FR" dirty="0" smtClean="0"/>
              <a:t>La communication est réduite à un schéma synchrone</a:t>
            </a:r>
          </a:p>
          <a:p>
            <a:pPr>
              <a:buFont typeface="Wingdings" pitchFamily="2" charset="2"/>
              <a:buChar char="q"/>
            </a:pPr>
            <a:r>
              <a:rPr lang="fr-FR" b="1" dirty="0" smtClean="0"/>
              <a:t>Des mécanismes plus évolués visent à remédier à ces limitations:</a:t>
            </a:r>
            <a:r>
              <a:rPr lang="fr-FR" dirty="0" smtClean="0"/>
              <a:t> </a:t>
            </a:r>
            <a:r>
              <a:rPr lang="fr-FR" b="1" dirty="0" smtClean="0"/>
              <a:t>Objets répartis (ex : Java RMI, CORBA) </a:t>
            </a:r>
            <a:endParaRPr lang="fr-FR" dirty="0" smtClean="0"/>
          </a:p>
          <a:p>
            <a:endParaRPr lang="fr-FR"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l"/>
            <a:r>
              <a:rPr lang="fr-FR" b="1" dirty="0" smtClean="0">
                <a:solidFill>
                  <a:srgbClr val="FF0000"/>
                </a:solidFill>
              </a:rPr>
              <a:t>2.2 Invocation de méthode à distance</a:t>
            </a:r>
            <a:br>
              <a:rPr lang="fr-FR" b="1" dirty="0" smtClean="0">
                <a:solidFill>
                  <a:srgbClr val="FF0000"/>
                </a:solidFill>
              </a:rPr>
            </a:br>
            <a:r>
              <a:rPr lang="fr-FR" b="1" dirty="0" smtClean="0">
                <a:solidFill>
                  <a:srgbClr val="FF0000"/>
                </a:solidFill>
              </a:rPr>
              <a:t>( RMI </a:t>
            </a:r>
            <a:r>
              <a:rPr lang="fr-FR" b="1" dirty="0" err="1" smtClean="0">
                <a:solidFill>
                  <a:srgbClr val="FF0000"/>
                </a:solidFill>
              </a:rPr>
              <a:t>Remote</a:t>
            </a:r>
            <a:r>
              <a:rPr lang="fr-FR" b="1" dirty="0" smtClean="0">
                <a:solidFill>
                  <a:srgbClr val="FF0000"/>
                </a:solidFill>
              </a:rPr>
              <a:t> </a:t>
            </a:r>
            <a:r>
              <a:rPr lang="fr-FR" b="1" dirty="0" err="1" smtClean="0">
                <a:solidFill>
                  <a:srgbClr val="FF0000"/>
                </a:solidFill>
              </a:rPr>
              <a:t>Method</a:t>
            </a:r>
            <a:r>
              <a:rPr lang="fr-FR" b="1" dirty="0" smtClean="0">
                <a:solidFill>
                  <a:srgbClr val="FF0000"/>
                </a:solidFill>
              </a:rPr>
              <a:t> Invocation) </a:t>
            </a:r>
            <a:br>
              <a:rPr lang="fr-FR" b="1" dirty="0" smtClean="0">
                <a:solidFill>
                  <a:srgbClr val="FF0000"/>
                </a:solidFill>
              </a:rPr>
            </a:br>
            <a:endParaRPr lang="fr-FR" b="1" dirty="0">
              <a:solidFill>
                <a:srgbClr val="FF0000"/>
              </a:solidFill>
            </a:endParaRPr>
          </a:p>
        </p:txBody>
      </p:sp>
      <p:sp>
        <p:nvSpPr>
          <p:cNvPr id="3" name="Espace réservé du contenu 2"/>
          <p:cNvSpPr>
            <a:spLocks noGrp="1"/>
          </p:cNvSpPr>
          <p:nvPr>
            <p:ph idx="1"/>
          </p:nvPr>
        </p:nvSpPr>
        <p:spPr>
          <a:xfrm>
            <a:off x="216024" y="1412776"/>
            <a:ext cx="9036496" cy="4525963"/>
          </a:xfrm>
        </p:spPr>
        <p:txBody>
          <a:bodyPr>
            <a:normAutofit fontScale="70000" lnSpcReduction="20000"/>
          </a:bodyPr>
          <a:lstStyle/>
          <a:p>
            <a:r>
              <a:rPr lang="fr-FR" dirty="0" smtClean="0"/>
              <a:t>Le RMI est une approche spécifique au paradigme orienté objet où l’application est vue comme une multitude d’objets et où chacun communique avec les autres en appelant leurs procédures ou méthodes (on parle d’invocation de méthode et souvent de passage de message entre objet). L’invocation de méthode est souvent une opération bloquante. </a:t>
            </a:r>
          </a:p>
          <a:p>
            <a:r>
              <a:rPr lang="fr-FR" dirty="0" smtClean="0"/>
              <a:t>Vu que les applications basées objets sont logiquement partitionnées en objets, la répartition de ces objets sur différents processus et plateformes (ce qui donne une application répartie) est considérée comme une extension naturelle de l’approche basée objets. </a:t>
            </a:r>
          </a:p>
          <a:p>
            <a:r>
              <a:rPr lang="fr-FR" dirty="0" smtClean="0"/>
              <a:t>Dans une architecture </a:t>
            </a:r>
            <a:r>
              <a:rPr lang="fr-FR" dirty="0" err="1" smtClean="0"/>
              <a:t>Client/Serveur</a:t>
            </a:r>
            <a:r>
              <a:rPr lang="fr-FR" dirty="0" smtClean="0"/>
              <a:t>, les objets sont répartis en deux catégories vis-à-vis d’un service donné, les objets clients et les objets serveurs. Les clients peuvent invoquer les méthodes d’autres objets (dits alors serveurs) sur le même site, on parle dans ce cas d’invocation locale, ou sur des sites distants, il s’agit alors du RMI </a:t>
            </a:r>
          </a:p>
          <a:p>
            <a:endParaRPr lang="fr-FR" dirty="0" smtClean="0"/>
          </a:p>
          <a:p>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9776"/>
            <a:ext cx="8229600" cy="1143000"/>
          </a:xfrm>
        </p:spPr>
        <p:txBody>
          <a:bodyPr>
            <a:normAutofit fontScale="90000"/>
          </a:bodyPr>
          <a:lstStyle/>
          <a:p>
            <a:r>
              <a:rPr lang="fr-FR" b="1" dirty="0" smtClean="0">
                <a:solidFill>
                  <a:srgbClr val="FF0000"/>
                </a:solidFill>
              </a:rPr>
              <a:t>2.2 Invocation de méthode à distance</a:t>
            </a:r>
            <a:br>
              <a:rPr lang="fr-FR" b="1" dirty="0" smtClean="0">
                <a:solidFill>
                  <a:srgbClr val="FF0000"/>
                </a:solidFill>
              </a:rPr>
            </a:br>
            <a:r>
              <a:rPr lang="fr-FR" b="1" dirty="0" smtClean="0">
                <a:solidFill>
                  <a:srgbClr val="FF0000"/>
                </a:solidFill>
              </a:rPr>
              <a:t>( RMI </a:t>
            </a:r>
            <a:r>
              <a:rPr lang="fr-FR" b="1" dirty="0" err="1" smtClean="0">
                <a:solidFill>
                  <a:srgbClr val="FF0000"/>
                </a:solidFill>
              </a:rPr>
              <a:t>Remote</a:t>
            </a:r>
            <a:r>
              <a:rPr lang="fr-FR" b="1" dirty="0" smtClean="0">
                <a:solidFill>
                  <a:srgbClr val="FF0000"/>
                </a:solidFill>
              </a:rPr>
              <a:t> </a:t>
            </a:r>
            <a:r>
              <a:rPr lang="fr-FR" b="1" dirty="0" err="1" smtClean="0">
                <a:solidFill>
                  <a:srgbClr val="FF0000"/>
                </a:solidFill>
              </a:rPr>
              <a:t>Method</a:t>
            </a:r>
            <a:r>
              <a:rPr lang="fr-FR" b="1" dirty="0" smtClean="0">
                <a:solidFill>
                  <a:srgbClr val="FF0000"/>
                </a:solidFill>
              </a:rPr>
              <a:t> Invocation) </a:t>
            </a:r>
            <a:br>
              <a:rPr lang="fr-FR" b="1" dirty="0" smtClean="0">
                <a:solidFill>
                  <a:srgbClr val="FF0000"/>
                </a:solidFill>
              </a:rPr>
            </a:br>
            <a:endParaRPr lang="fr-FR" dirty="0"/>
          </a:p>
        </p:txBody>
      </p:sp>
      <p:sp>
        <p:nvSpPr>
          <p:cNvPr id="3" name="Espace réservé du contenu 2"/>
          <p:cNvSpPr>
            <a:spLocks noGrp="1"/>
          </p:cNvSpPr>
          <p:nvPr>
            <p:ph idx="1"/>
          </p:nvPr>
        </p:nvSpPr>
        <p:spPr>
          <a:xfrm>
            <a:off x="-36512" y="1296144"/>
            <a:ext cx="9180512" cy="5661248"/>
          </a:xfrm>
        </p:spPr>
        <p:txBody>
          <a:bodyPr>
            <a:normAutofit fontScale="25000" lnSpcReduction="20000"/>
          </a:bodyPr>
          <a:lstStyle/>
          <a:p>
            <a:pPr>
              <a:buNone/>
            </a:pPr>
            <a:r>
              <a:rPr lang="fr-FR" sz="8000" dirty="0" smtClean="0"/>
              <a:t>Dans une approche basée objets, certains aspects sont à noter : </a:t>
            </a:r>
          </a:p>
          <a:p>
            <a:pPr>
              <a:buFont typeface="Wingdings" pitchFamily="2" charset="2"/>
              <a:buChar char="§"/>
            </a:pPr>
            <a:r>
              <a:rPr lang="fr-FR" sz="8000" b="1" dirty="0" smtClean="0"/>
              <a:t>Référence des objets distants</a:t>
            </a:r>
            <a:r>
              <a:rPr lang="fr-FR" sz="8000" dirty="0" smtClean="0"/>
              <a:t> : Chaque objet susceptible de recevoir un RMI doit avoir une ‘référence distante’ qui  consiste en un identificateur unique à travers tout le système réparti. La référence distante peut être construite par une concaténation comme suit : </a:t>
            </a:r>
          </a:p>
          <a:p>
            <a:pPr>
              <a:buFont typeface="Wingdings" pitchFamily="2" charset="2"/>
              <a:buChar char="§"/>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None/>
            </a:pPr>
            <a:endParaRPr lang="fr-FR" dirty="0" smtClean="0"/>
          </a:p>
          <a:p>
            <a:pPr>
              <a:buFont typeface="Wingdings" pitchFamily="2" charset="2"/>
              <a:buChar char="§"/>
            </a:pPr>
            <a:r>
              <a:rPr lang="fr-FR" sz="8000" b="1" dirty="0" smtClean="0"/>
              <a:t>L’interface distante</a:t>
            </a:r>
            <a:r>
              <a:rPr lang="fr-FR" sz="8000" dirty="0" smtClean="0"/>
              <a:t>: Chaque objet distant (qui peut recevoir un RMI) dispose d’une interface consistant en un nombre de méthodes que sa classe implémente. Les objets dans d’autres processus ne peuvent invoquer ces méthodes que s’ils disposent des formes exactes de leurs signatures (nom, paramètre et type du résultat retourné). C’est pour cela que la définition des interfaces est nécessaire. Elle consiste, dans le cas du RMI, en une série de signature de méthodes.</a:t>
            </a:r>
            <a:endParaRPr lang="ar-DZ" sz="8000" dirty="0" smtClean="0"/>
          </a:p>
          <a:p>
            <a:pPr>
              <a:buFont typeface="Wingdings" pitchFamily="2" charset="2"/>
              <a:buChar char="§"/>
            </a:pPr>
            <a:endParaRPr lang="ar-DZ" sz="8000" dirty="0" smtClean="0"/>
          </a:p>
          <a:p>
            <a:pPr>
              <a:buFont typeface="Wingdings" pitchFamily="2" charset="2"/>
              <a:buChar char="§"/>
            </a:pPr>
            <a:r>
              <a:rPr lang="fr-FR" sz="8000" b="1" dirty="0" smtClean="0"/>
              <a:t>Les exceptions</a:t>
            </a:r>
            <a:r>
              <a:rPr lang="fr-FR" sz="8000" dirty="0" smtClean="0"/>
              <a:t>: L’implémentation du RMI doit être capable de gérer des exceptions liées à la répartition aussi bien que celles liées à l’exécution classique des méthodes. </a:t>
            </a:r>
          </a:p>
          <a:p>
            <a:pPr>
              <a:buFont typeface="Wingdings" pitchFamily="2" charset="2"/>
              <a:buChar char="§"/>
            </a:pPr>
            <a:endParaRPr lang="fr-FR" sz="4800" dirty="0" smtClean="0"/>
          </a:p>
          <a:p>
            <a:endParaRPr lang="fr-FR" dirty="0" smtClean="0"/>
          </a:p>
          <a:p>
            <a:endParaRPr lang="fr-FR" dirty="0" smtClean="0"/>
          </a:p>
          <a:p>
            <a:endParaRPr lang="fr-FR" dirty="0"/>
          </a:p>
        </p:txBody>
      </p:sp>
      <p:graphicFrame>
        <p:nvGraphicFramePr>
          <p:cNvPr id="4" name="Tableau 3"/>
          <p:cNvGraphicFramePr>
            <a:graphicFrameLocks noGrp="1"/>
          </p:cNvGraphicFramePr>
          <p:nvPr/>
        </p:nvGraphicFramePr>
        <p:xfrm>
          <a:off x="323528" y="2780928"/>
          <a:ext cx="8424936" cy="914400"/>
        </p:xfrm>
        <a:graphic>
          <a:graphicData uri="http://schemas.openxmlformats.org/drawingml/2006/table">
            <a:tbl>
              <a:tblPr firstRow="1" bandRow="1">
                <a:tableStyleId>{5C22544A-7EE6-4342-B048-85BDC9FD1C3A}</a:tableStyleId>
              </a:tblPr>
              <a:tblGrid>
                <a:gridCol w="1224136"/>
                <a:gridCol w="2988332"/>
                <a:gridCol w="2106234"/>
                <a:gridCol w="2106234"/>
              </a:tblGrid>
              <a:tr h="792088">
                <a:tc>
                  <a:txBody>
                    <a:bodyPr/>
                    <a:lstStyle/>
                    <a:p>
                      <a:r>
                        <a:rPr lang="fr-FR" dirty="0" smtClean="0"/>
                        <a:t>Adresse </a:t>
                      </a:r>
                    </a:p>
                    <a:p>
                      <a:r>
                        <a:rPr lang="fr-FR" dirty="0" smtClean="0"/>
                        <a:t>Internet </a:t>
                      </a:r>
                    </a:p>
                    <a:p>
                      <a:endParaRPr lang="fr-FR"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N° du port du processus ayant créé l’objet</a:t>
                      </a:r>
                    </a:p>
                    <a:p>
                      <a:endParaRPr lang="fr-FR" dirty="0"/>
                    </a:p>
                  </a:txBody>
                  <a:tcPr/>
                </a:tc>
                <a:tc>
                  <a:txBody>
                    <a:bodyPr/>
                    <a:lstStyle/>
                    <a:p>
                      <a:r>
                        <a:rPr lang="fr-FR" dirty="0" smtClean="0"/>
                        <a:t>Moment de </a:t>
                      </a:r>
                    </a:p>
                    <a:p>
                      <a:r>
                        <a:rPr lang="fr-FR" dirty="0" smtClean="0"/>
                        <a:t>création </a:t>
                      </a:r>
                    </a:p>
                    <a:p>
                      <a:endParaRPr lang="fr-FR" dirty="0"/>
                    </a:p>
                  </a:txBody>
                  <a:tcPr/>
                </a:tc>
                <a:tc>
                  <a:txBody>
                    <a:bodyPr/>
                    <a:lstStyle/>
                    <a:p>
                      <a:r>
                        <a:rPr lang="fr-FR" dirty="0" smtClean="0"/>
                        <a:t>Numéro local de </a:t>
                      </a:r>
                    </a:p>
                    <a:p>
                      <a:r>
                        <a:rPr lang="fr-FR" dirty="0" smtClean="0"/>
                        <a:t>l’objet </a:t>
                      </a:r>
                    </a:p>
                    <a:p>
                      <a:endParaRPr lang="fr-FR" dirty="0"/>
                    </a:p>
                  </a:txBody>
                  <a:tcPr/>
                </a:tc>
              </a:tr>
            </a:tbl>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2.2 Invocation de méthode à distance</a:t>
            </a:r>
            <a:br>
              <a:rPr lang="fr-FR" b="1" dirty="0" smtClean="0">
                <a:solidFill>
                  <a:srgbClr val="FF0000"/>
                </a:solidFill>
              </a:rPr>
            </a:br>
            <a:r>
              <a:rPr lang="fr-FR" b="1" dirty="0" smtClean="0">
                <a:solidFill>
                  <a:srgbClr val="FF0000"/>
                </a:solidFill>
              </a:rPr>
              <a:t>( RMI </a:t>
            </a:r>
            <a:r>
              <a:rPr lang="fr-FR" b="1" dirty="0" err="1" smtClean="0">
                <a:solidFill>
                  <a:srgbClr val="FF0000"/>
                </a:solidFill>
              </a:rPr>
              <a:t>Remote</a:t>
            </a:r>
            <a:r>
              <a:rPr lang="fr-FR" b="1" dirty="0" smtClean="0">
                <a:solidFill>
                  <a:srgbClr val="FF0000"/>
                </a:solidFill>
              </a:rPr>
              <a:t> </a:t>
            </a:r>
            <a:r>
              <a:rPr lang="fr-FR" b="1" dirty="0" err="1" smtClean="0">
                <a:solidFill>
                  <a:srgbClr val="FF0000"/>
                </a:solidFill>
              </a:rPr>
              <a:t>Method</a:t>
            </a:r>
            <a:r>
              <a:rPr lang="fr-FR" b="1" dirty="0" smtClean="0">
                <a:solidFill>
                  <a:srgbClr val="FF0000"/>
                </a:solidFill>
              </a:rPr>
              <a:t> Invocation) </a:t>
            </a:r>
            <a:br>
              <a:rPr lang="fr-FR" b="1" dirty="0" smtClean="0">
                <a:solidFill>
                  <a:srgbClr val="FF0000"/>
                </a:solidFill>
              </a:rPr>
            </a:br>
            <a:endParaRPr lang="fr-FR" dirty="0"/>
          </a:p>
        </p:txBody>
      </p:sp>
      <p:sp>
        <p:nvSpPr>
          <p:cNvPr id="3" name="Espace réservé du contenu 2"/>
          <p:cNvSpPr>
            <a:spLocks noGrp="1"/>
          </p:cNvSpPr>
          <p:nvPr>
            <p:ph idx="1"/>
          </p:nvPr>
        </p:nvSpPr>
        <p:spPr>
          <a:xfrm>
            <a:off x="457200" y="1340768"/>
            <a:ext cx="8229600" cy="936104"/>
          </a:xfrm>
        </p:spPr>
        <p:txBody>
          <a:bodyPr>
            <a:normAutofit fontScale="92500" lnSpcReduction="10000"/>
          </a:bodyPr>
          <a:lstStyle/>
          <a:p>
            <a:r>
              <a:rPr lang="fr-FR" dirty="0" smtClean="0"/>
              <a:t>L’implémentation du RMI fait intervenir plusieurs composants dont chacun joue un rôle spécifique:</a:t>
            </a:r>
          </a:p>
          <a:p>
            <a:endParaRPr lang="fr-FR" dirty="0" smtClean="0"/>
          </a:p>
          <a:p>
            <a:endParaRPr lang="fr-FR" dirty="0"/>
          </a:p>
        </p:txBody>
      </p:sp>
      <p:grpSp>
        <p:nvGrpSpPr>
          <p:cNvPr id="65" name="Groupe 64"/>
          <p:cNvGrpSpPr/>
          <p:nvPr/>
        </p:nvGrpSpPr>
        <p:grpSpPr>
          <a:xfrm>
            <a:off x="683568" y="2492896"/>
            <a:ext cx="7992888" cy="3888432"/>
            <a:chOff x="683568" y="2492896"/>
            <a:chExt cx="7992888" cy="3888432"/>
          </a:xfrm>
        </p:grpSpPr>
        <p:sp>
          <p:nvSpPr>
            <p:cNvPr id="11" name="Rectangle 10"/>
            <p:cNvSpPr/>
            <p:nvPr/>
          </p:nvSpPr>
          <p:spPr>
            <a:xfrm>
              <a:off x="1763688" y="4221088"/>
              <a:ext cx="1224136" cy="7200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971600" y="3140968"/>
              <a:ext cx="936104"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683568" y="2492896"/>
              <a:ext cx="3456384" cy="3816424"/>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6" name="Rectangle 5"/>
            <p:cNvSpPr/>
            <p:nvPr/>
          </p:nvSpPr>
          <p:spPr>
            <a:xfrm>
              <a:off x="5220072" y="2492896"/>
              <a:ext cx="3456384" cy="388843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p:cNvSpPr txBox="1"/>
            <p:nvPr/>
          </p:nvSpPr>
          <p:spPr>
            <a:xfrm>
              <a:off x="1475656" y="2492896"/>
              <a:ext cx="1080120" cy="461665"/>
            </a:xfrm>
            <a:prstGeom prst="rect">
              <a:avLst/>
            </a:prstGeom>
            <a:noFill/>
          </p:spPr>
          <p:txBody>
            <a:bodyPr wrap="square" rtlCol="0">
              <a:spAutoFit/>
            </a:bodyPr>
            <a:lstStyle/>
            <a:p>
              <a:r>
                <a:rPr lang="fr-FR" sz="2400" b="1" dirty="0" smtClean="0">
                  <a:solidFill>
                    <a:srgbClr val="00B050"/>
                  </a:solidFill>
                </a:rPr>
                <a:t>client</a:t>
              </a:r>
              <a:endParaRPr lang="fr-FR" sz="2400" b="1" dirty="0">
                <a:solidFill>
                  <a:srgbClr val="00B050"/>
                </a:solidFill>
              </a:endParaRPr>
            </a:p>
          </p:txBody>
        </p:sp>
        <p:sp>
          <p:nvSpPr>
            <p:cNvPr id="10" name="ZoneTexte 9"/>
            <p:cNvSpPr txBox="1"/>
            <p:nvPr/>
          </p:nvSpPr>
          <p:spPr>
            <a:xfrm>
              <a:off x="899592" y="3203684"/>
              <a:ext cx="1152128" cy="369332"/>
            </a:xfrm>
            <a:prstGeom prst="rect">
              <a:avLst/>
            </a:prstGeom>
            <a:noFill/>
          </p:spPr>
          <p:txBody>
            <a:bodyPr wrap="square" rtlCol="0">
              <a:spAutoFit/>
            </a:bodyPr>
            <a:lstStyle/>
            <a:p>
              <a:r>
                <a:rPr lang="fr-FR" dirty="0" smtClean="0"/>
                <a:t>Objet A</a:t>
              </a:r>
              <a:endParaRPr lang="fr-FR" dirty="0"/>
            </a:p>
          </p:txBody>
        </p:sp>
        <p:sp>
          <p:nvSpPr>
            <p:cNvPr id="12" name="ZoneTexte 11"/>
            <p:cNvSpPr txBox="1"/>
            <p:nvPr/>
          </p:nvSpPr>
          <p:spPr>
            <a:xfrm>
              <a:off x="1835696" y="4221088"/>
              <a:ext cx="936104" cy="646331"/>
            </a:xfrm>
            <a:prstGeom prst="rect">
              <a:avLst/>
            </a:prstGeom>
            <a:noFill/>
          </p:spPr>
          <p:txBody>
            <a:bodyPr wrap="square" rtlCol="0">
              <a:spAutoFit/>
            </a:bodyPr>
            <a:lstStyle/>
            <a:p>
              <a:r>
                <a:rPr lang="fr-FR" dirty="0" smtClean="0"/>
                <a:t>Proxy de B</a:t>
              </a:r>
              <a:endParaRPr lang="fr-FR" dirty="0"/>
            </a:p>
          </p:txBody>
        </p:sp>
        <p:cxnSp>
          <p:nvCxnSpPr>
            <p:cNvPr id="14" name="Connecteur en arc 13"/>
            <p:cNvCxnSpPr/>
            <p:nvPr/>
          </p:nvCxnSpPr>
          <p:spPr>
            <a:xfrm rot="16200000" flipH="1">
              <a:off x="1835696" y="3429000"/>
              <a:ext cx="864096" cy="720080"/>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rot="16200000">
              <a:off x="2843808" y="3933056"/>
              <a:ext cx="1656184"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Module de communication</a:t>
              </a:r>
              <a:endParaRPr lang="fr-FR" dirty="0"/>
            </a:p>
          </p:txBody>
        </p:sp>
        <p:cxnSp>
          <p:nvCxnSpPr>
            <p:cNvPr id="21" name="Connecteur en arc 20"/>
            <p:cNvCxnSpPr>
              <a:stCxn id="11" idx="3"/>
            </p:cNvCxnSpPr>
            <p:nvPr/>
          </p:nvCxnSpPr>
          <p:spPr>
            <a:xfrm flipV="1">
              <a:off x="2987824" y="4437112"/>
              <a:ext cx="288032" cy="144016"/>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23" name="Rectangle 22"/>
            <p:cNvSpPr/>
            <p:nvPr/>
          </p:nvSpPr>
          <p:spPr>
            <a:xfrm>
              <a:off x="1115616" y="5445224"/>
              <a:ext cx="2592288"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bg1"/>
                  </a:solidFill>
                </a:rPr>
                <a:t>module Références Distantes</a:t>
              </a:r>
              <a:endParaRPr lang="fr-FR" dirty="0">
                <a:solidFill>
                  <a:schemeClr val="bg1"/>
                </a:solidFill>
              </a:endParaRPr>
            </a:p>
          </p:txBody>
        </p:sp>
        <p:cxnSp>
          <p:nvCxnSpPr>
            <p:cNvPr id="25" name="Connecteur droit avec flèche 24"/>
            <p:cNvCxnSpPr/>
            <p:nvPr/>
          </p:nvCxnSpPr>
          <p:spPr>
            <a:xfrm>
              <a:off x="4211960" y="3356992"/>
              <a:ext cx="1008112"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Connecteur droit avec flèche 26"/>
            <p:cNvCxnSpPr>
              <a:stCxn id="6" idx="1"/>
              <a:endCxn id="5" idx="3"/>
            </p:cNvCxnSpPr>
            <p:nvPr/>
          </p:nvCxnSpPr>
          <p:spPr>
            <a:xfrm flipH="1" flipV="1">
              <a:off x="4139952" y="4401108"/>
              <a:ext cx="1080120" cy="360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29" name="ZoneTexte 28"/>
            <p:cNvSpPr txBox="1"/>
            <p:nvPr/>
          </p:nvSpPr>
          <p:spPr>
            <a:xfrm>
              <a:off x="4067944" y="2987660"/>
              <a:ext cx="1224136" cy="400110"/>
            </a:xfrm>
            <a:prstGeom prst="rect">
              <a:avLst/>
            </a:prstGeom>
            <a:noFill/>
          </p:spPr>
          <p:txBody>
            <a:bodyPr wrap="square" rtlCol="0">
              <a:spAutoFit/>
            </a:bodyPr>
            <a:lstStyle/>
            <a:p>
              <a:r>
                <a:rPr lang="fr-FR" sz="2000" b="1" dirty="0" smtClean="0"/>
                <a:t>Demande</a:t>
              </a:r>
              <a:endParaRPr lang="fr-FR" sz="2000" b="1" dirty="0"/>
            </a:p>
          </p:txBody>
        </p:sp>
        <p:sp>
          <p:nvSpPr>
            <p:cNvPr id="30" name="ZoneTexte 29"/>
            <p:cNvSpPr txBox="1"/>
            <p:nvPr/>
          </p:nvSpPr>
          <p:spPr>
            <a:xfrm>
              <a:off x="4211960" y="3995772"/>
              <a:ext cx="1080120" cy="400110"/>
            </a:xfrm>
            <a:prstGeom prst="rect">
              <a:avLst/>
            </a:prstGeom>
            <a:noFill/>
          </p:spPr>
          <p:txBody>
            <a:bodyPr wrap="square" rtlCol="0">
              <a:spAutoFit/>
            </a:bodyPr>
            <a:lstStyle/>
            <a:p>
              <a:r>
                <a:rPr lang="fr-FR" sz="2000" b="1" dirty="0" smtClean="0"/>
                <a:t>réponse</a:t>
              </a:r>
              <a:endParaRPr lang="fr-FR" sz="2000" b="1" dirty="0"/>
            </a:p>
          </p:txBody>
        </p:sp>
        <p:sp>
          <p:nvSpPr>
            <p:cNvPr id="31" name="Rectangle 30"/>
            <p:cNvSpPr/>
            <p:nvPr/>
          </p:nvSpPr>
          <p:spPr>
            <a:xfrm rot="16200000">
              <a:off x="4860032" y="3933057"/>
              <a:ext cx="1656184" cy="79208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Module de communication</a:t>
              </a:r>
              <a:endParaRPr lang="fr-FR" dirty="0"/>
            </a:p>
          </p:txBody>
        </p:sp>
        <p:sp>
          <p:nvSpPr>
            <p:cNvPr id="33" name="Rectangle 32"/>
            <p:cNvSpPr/>
            <p:nvPr/>
          </p:nvSpPr>
          <p:spPr>
            <a:xfrm>
              <a:off x="5580112" y="5597624"/>
              <a:ext cx="2592288" cy="64807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bg1"/>
                  </a:solidFill>
                </a:rPr>
                <a:t>module Références Distantes</a:t>
              </a:r>
              <a:endParaRPr lang="fr-FR" dirty="0">
                <a:solidFill>
                  <a:schemeClr val="bg1"/>
                </a:solidFill>
              </a:endParaRPr>
            </a:p>
          </p:txBody>
        </p:sp>
        <p:sp>
          <p:nvSpPr>
            <p:cNvPr id="34" name="Rectangle 33"/>
            <p:cNvSpPr/>
            <p:nvPr/>
          </p:nvSpPr>
          <p:spPr>
            <a:xfrm>
              <a:off x="6300192" y="3933056"/>
              <a:ext cx="1728192" cy="115212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Squelette et distributeur de la classe B</a:t>
              </a:r>
              <a:endParaRPr lang="fr-FR" dirty="0">
                <a:solidFill>
                  <a:schemeClr val="tx1"/>
                </a:solidFill>
              </a:endParaRPr>
            </a:p>
          </p:txBody>
        </p:sp>
        <p:sp>
          <p:nvSpPr>
            <p:cNvPr id="35" name="Rectangle 34"/>
            <p:cNvSpPr/>
            <p:nvPr/>
          </p:nvSpPr>
          <p:spPr>
            <a:xfrm>
              <a:off x="7380312" y="2924944"/>
              <a:ext cx="936104" cy="57606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solidFill>
                    <a:schemeClr val="tx1"/>
                  </a:solidFill>
                </a:rPr>
                <a:t>Objet B</a:t>
              </a:r>
              <a:endParaRPr lang="fr-FR" dirty="0">
                <a:solidFill>
                  <a:schemeClr val="tx1"/>
                </a:solidFill>
              </a:endParaRPr>
            </a:p>
          </p:txBody>
        </p:sp>
        <p:cxnSp>
          <p:nvCxnSpPr>
            <p:cNvPr id="37" name="Connecteur en arc 36"/>
            <p:cNvCxnSpPr/>
            <p:nvPr/>
          </p:nvCxnSpPr>
          <p:spPr>
            <a:xfrm>
              <a:off x="6084168" y="3645024"/>
              <a:ext cx="1296144" cy="216024"/>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9" name="Connecteur en arc 38"/>
            <p:cNvCxnSpPr/>
            <p:nvPr/>
          </p:nvCxnSpPr>
          <p:spPr>
            <a:xfrm rot="5400000" flipH="1" flipV="1">
              <a:off x="7848364" y="3681028"/>
              <a:ext cx="648072" cy="288032"/>
            </a:xfrm>
            <a:prstGeom prst="curved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sp>
          <p:nvSpPr>
            <p:cNvPr id="47" name="ZoneTexte 46"/>
            <p:cNvSpPr txBox="1"/>
            <p:nvPr/>
          </p:nvSpPr>
          <p:spPr>
            <a:xfrm>
              <a:off x="5364088" y="2492896"/>
              <a:ext cx="1872208" cy="461665"/>
            </a:xfrm>
            <a:prstGeom prst="rect">
              <a:avLst/>
            </a:prstGeom>
            <a:noFill/>
          </p:spPr>
          <p:txBody>
            <a:bodyPr wrap="square" rtlCol="0">
              <a:spAutoFit/>
            </a:bodyPr>
            <a:lstStyle/>
            <a:p>
              <a:r>
                <a:rPr lang="fr-FR" sz="2400" b="1" dirty="0" smtClean="0">
                  <a:solidFill>
                    <a:srgbClr val="00B050"/>
                  </a:solidFill>
                </a:rPr>
                <a:t>serveur</a:t>
              </a:r>
              <a:endParaRPr lang="fr-FR" sz="2400" b="1" dirty="0">
                <a:solidFill>
                  <a:srgbClr val="00B050"/>
                </a:solidFill>
              </a:endParaRPr>
            </a:p>
          </p:txBody>
        </p:sp>
        <p:cxnSp>
          <p:nvCxnSpPr>
            <p:cNvPr id="57" name="Connecteur en arc 56"/>
            <p:cNvCxnSpPr/>
            <p:nvPr/>
          </p:nvCxnSpPr>
          <p:spPr>
            <a:xfrm flipV="1">
              <a:off x="1547664" y="2996952"/>
              <a:ext cx="5832648" cy="72008"/>
            </a:xfrm>
            <a:prstGeom prst="curvedConnector3">
              <a:avLst>
                <a:gd name="adj1" fmla="val 50514"/>
              </a:avLst>
            </a:prstGeom>
            <a:ln>
              <a:solidFill>
                <a:srgbClr val="C00000"/>
              </a:solidFill>
              <a:prstDash val="sysDash"/>
              <a:tailEnd type="arrow"/>
            </a:ln>
          </p:spPr>
          <p:style>
            <a:lnRef idx="1">
              <a:schemeClr val="accent1"/>
            </a:lnRef>
            <a:fillRef idx="0">
              <a:schemeClr val="accent1"/>
            </a:fillRef>
            <a:effectRef idx="0">
              <a:schemeClr val="accent1"/>
            </a:effectRef>
            <a:fontRef idx="minor">
              <a:schemeClr val="tx1"/>
            </a:fontRef>
          </p:style>
        </p:cxnSp>
      </p:gr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2.2 Invocation de méthode à distance</a:t>
            </a:r>
            <a:br>
              <a:rPr lang="fr-FR" b="1" dirty="0" smtClean="0">
                <a:solidFill>
                  <a:srgbClr val="FF0000"/>
                </a:solidFill>
              </a:rPr>
            </a:br>
            <a:r>
              <a:rPr lang="fr-FR" b="1" dirty="0" smtClean="0">
                <a:solidFill>
                  <a:srgbClr val="FF0000"/>
                </a:solidFill>
              </a:rPr>
              <a:t>( RMI </a:t>
            </a:r>
            <a:r>
              <a:rPr lang="fr-FR" b="1" dirty="0" err="1" smtClean="0">
                <a:solidFill>
                  <a:srgbClr val="FF0000"/>
                </a:solidFill>
              </a:rPr>
              <a:t>Remote</a:t>
            </a:r>
            <a:r>
              <a:rPr lang="fr-FR" b="1" dirty="0" smtClean="0">
                <a:solidFill>
                  <a:srgbClr val="FF0000"/>
                </a:solidFill>
              </a:rPr>
              <a:t> </a:t>
            </a:r>
            <a:r>
              <a:rPr lang="fr-FR" b="1" dirty="0" err="1" smtClean="0">
                <a:solidFill>
                  <a:srgbClr val="FF0000"/>
                </a:solidFill>
              </a:rPr>
              <a:t>Method</a:t>
            </a:r>
            <a:r>
              <a:rPr lang="fr-FR" b="1" dirty="0" smtClean="0">
                <a:solidFill>
                  <a:srgbClr val="FF0000"/>
                </a:solidFill>
              </a:rPr>
              <a:t> Invocation) </a:t>
            </a:r>
            <a:br>
              <a:rPr lang="fr-FR" b="1" dirty="0" smtClean="0">
                <a:solidFill>
                  <a:srgbClr val="FF0000"/>
                </a:solidFill>
              </a:rPr>
            </a:br>
            <a:endParaRPr lang="fr-FR" dirty="0"/>
          </a:p>
        </p:txBody>
      </p:sp>
      <p:sp>
        <p:nvSpPr>
          <p:cNvPr id="3" name="Espace réservé du contenu 2"/>
          <p:cNvSpPr>
            <a:spLocks noGrp="1"/>
          </p:cNvSpPr>
          <p:nvPr>
            <p:ph idx="1"/>
          </p:nvPr>
        </p:nvSpPr>
        <p:spPr/>
        <p:txBody>
          <a:bodyPr>
            <a:normAutofit fontScale="62500" lnSpcReduction="20000"/>
          </a:bodyPr>
          <a:lstStyle/>
          <a:p>
            <a:r>
              <a:rPr lang="fr-FR" dirty="0" smtClean="0"/>
              <a:t> La couche logicielle qui implémente le RMI est constituée essentiellement du proxy, du squelette et du distributeur. Elle est construite sur les modules Communications et Références Distantes. </a:t>
            </a:r>
          </a:p>
          <a:p>
            <a:r>
              <a:rPr lang="fr-FR" dirty="0" smtClean="0">
                <a:solidFill>
                  <a:srgbClr val="0070C0"/>
                </a:solidFill>
              </a:rPr>
              <a:t>Rôle du module de communication:</a:t>
            </a:r>
          </a:p>
          <a:p>
            <a:pPr>
              <a:buNone/>
            </a:pPr>
            <a:r>
              <a:rPr lang="fr-FR" dirty="0" smtClean="0"/>
              <a:t> Les deux modules de communication se chargent de la transmission de la demande du client vers le serveur et la transmission de la réponse du serveur au client. La demande et la réponse sont des messages composés comme suit : </a:t>
            </a:r>
          </a:p>
          <a:p>
            <a:pPr>
              <a:buFontTx/>
              <a:buChar char="-"/>
            </a:pPr>
            <a:r>
              <a:rPr lang="fr-FR" dirty="0" smtClean="0"/>
              <a:t>Type message(0 pour demande et 1 pour réponse) </a:t>
            </a:r>
          </a:p>
          <a:p>
            <a:pPr>
              <a:buFontTx/>
              <a:buChar char="-"/>
            </a:pPr>
            <a:r>
              <a:rPr lang="fr-FR" dirty="0" smtClean="0"/>
              <a:t>Identificateur de demande(un entier qui sera retourné avec la réponse) </a:t>
            </a:r>
          </a:p>
          <a:p>
            <a:pPr>
              <a:buFontTx/>
              <a:buChar char="-"/>
            </a:pPr>
            <a:r>
              <a:rPr lang="fr-FR" dirty="0" smtClean="0"/>
              <a:t>Référence d’objet(spécifiée précédemment) </a:t>
            </a:r>
          </a:p>
          <a:p>
            <a:pPr>
              <a:buFontTx/>
              <a:buChar char="-"/>
            </a:pPr>
            <a:r>
              <a:rPr lang="fr-FR" dirty="0" smtClean="0"/>
              <a:t>Identificateur de méthode (un entier ou un nom si on utilise le même langage avec possibilité de réflexion) </a:t>
            </a:r>
          </a:p>
          <a:p>
            <a:pPr>
              <a:buFontTx/>
              <a:buChar char="-"/>
            </a:pPr>
            <a:r>
              <a:rPr lang="fr-FR" dirty="0" smtClean="0"/>
              <a:t>Arguments (tableau d’octet) </a:t>
            </a:r>
          </a:p>
          <a:p>
            <a:pPr>
              <a:buNone/>
            </a:pPr>
            <a:endParaRPr lang="fr-FR" dirty="0" smtClean="0"/>
          </a:p>
          <a:p>
            <a:endParaRPr lang="fr-FR" dirty="0" smtClean="0"/>
          </a:p>
          <a:p>
            <a:endParaRPr lang="fr-F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341784"/>
            <a:ext cx="8229600" cy="1143000"/>
          </a:xfrm>
        </p:spPr>
        <p:txBody>
          <a:bodyPr>
            <a:normAutofit fontScale="90000"/>
          </a:bodyPr>
          <a:lstStyle/>
          <a:p>
            <a:r>
              <a:rPr lang="fr-FR" b="1" dirty="0" smtClean="0">
                <a:solidFill>
                  <a:srgbClr val="FF0000"/>
                </a:solidFill>
              </a:rPr>
              <a:t>2.2 Invocation de méthode à distance</a:t>
            </a:r>
            <a:br>
              <a:rPr lang="fr-FR" b="1" dirty="0" smtClean="0">
                <a:solidFill>
                  <a:srgbClr val="FF0000"/>
                </a:solidFill>
              </a:rPr>
            </a:br>
            <a:r>
              <a:rPr lang="fr-FR" b="1" dirty="0" smtClean="0">
                <a:solidFill>
                  <a:srgbClr val="FF0000"/>
                </a:solidFill>
              </a:rPr>
              <a:t>( RMI </a:t>
            </a:r>
            <a:r>
              <a:rPr lang="fr-FR" b="1" dirty="0" err="1" smtClean="0">
                <a:solidFill>
                  <a:srgbClr val="FF0000"/>
                </a:solidFill>
              </a:rPr>
              <a:t>Remote</a:t>
            </a:r>
            <a:r>
              <a:rPr lang="fr-FR" b="1" dirty="0" smtClean="0">
                <a:solidFill>
                  <a:srgbClr val="FF0000"/>
                </a:solidFill>
              </a:rPr>
              <a:t> </a:t>
            </a:r>
            <a:r>
              <a:rPr lang="fr-FR" b="1" dirty="0" err="1" smtClean="0">
                <a:solidFill>
                  <a:srgbClr val="FF0000"/>
                </a:solidFill>
              </a:rPr>
              <a:t>Method</a:t>
            </a:r>
            <a:r>
              <a:rPr lang="fr-FR" b="1" dirty="0" smtClean="0">
                <a:solidFill>
                  <a:srgbClr val="FF0000"/>
                </a:solidFill>
              </a:rPr>
              <a:t> Invocation) </a:t>
            </a:r>
            <a:br>
              <a:rPr lang="fr-FR" b="1" dirty="0" smtClean="0">
                <a:solidFill>
                  <a:srgbClr val="FF0000"/>
                </a:solidFill>
              </a:rPr>
            </a:br>
            <a:endParaRPr lang="fr-FR" dirty="0"/>
          </a:p>
        </p:txBody>
      </p:sp>
      <p:sp>
        <p:nvSpPr>
          <p:cNvPr id="3" name="Espace réservé du contenu 2"/>
          <p:cNvSpPr>
            <a:spLocks noGrp="1"/>
          </p:cNvSpPr>
          <p:nvPr>
            <p:ph idx="1"/>
          </p:nvPr>
        </p:nvSpPr>
        <p:spPr/>
        <p:txBody>
          <a:bodyPr>
            <a:normAutofit fontScale="77500" lnSpcReduction="20000"/>
          </a:bodyPr>
          <a:lstStyle/>
          <a:p>
            <a:r>
              <a:rPr lang="fr-FR" dirty="0" smtClean="0"/>
              <a:t>Au niveau du serveur, le module Communications sélectionne le distributeur de la classe de l’objet invoqué et lui passe la référence locale de l’objet obtenu du module des références distantes.</a:t>
            </a:r>
          </a:p>
          <a:p>
            <a:pPr>
              <a:buFont typeface="Wingdings" pitchFamily="2" charset="2"/>
              <a:buChar char="q"/>
            </a:pPr>
            <a:r>
              <a:rPr lang="fr-FR" dirty="0" smtClean="0">
                <a:solidFill>
                  <a:srgbClr val="0070C0"/>
                </a:solidFill>
              </a:rPr>
              <a:t>Rôle du module Références Distantes: </a:t>
            </a:r>
          </a:p>
          <a:p>
            <a:pPr>
              <a:buNone/>
            </a:pPr>
            <a:r>
              <a:rPr lang="fr-FR" dirty="0" smtClean="0"/>
              <a:t>Il est responsable de la translation entre références locales et références distantes et de la création des références distantes pour des objets. Pour cela, le module Références Distantes dans chaque processus maintient une table d’objets distants qui donne la correspondance entre une référence distante (globale) et la référence locale d’un objet dans le processus. La table doit contenir une entrée pour chaque objet distant manipulé par les processus et une entrée pour chaque Proxy local. </a:t>
            </a:r>
          </a:p>
          <a:p>
            <a:endParaRPr lang="fr-FR" dirty="0" smtClean="0"/>
          </a:p>
          <a:p>
            <a:endParaRPr lang="fr-F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2.2 Invocation de méthode à distance</a:t>
            </a:r>
            <a:br>
              <a:rPr lang="fr-FR" b="1" dirty="0" smtClean="0">
                <a:solidFill>
                  <a:srgbClr val="FF0000"/>
                </a:solidFill>
              </a:rPr>
            </a:br>
            <a:r>
              <a:rPr lang="fr-FR" b="1" dirty="0" smtClean="0">
                <a:solidFill>
                  <a:srgbClr val="FF0000"/>
                </a:solidFill>
              </a:rPr>
              <a:t>( RMI </a:t>
            </a:r>
            <a:r>
              <a:rPr lang="fr-FR" b="1" dirty="0" err="1" smtClean="0">
                <a:solidFill>
                  <a:srgbClr val="FF0000"/>
                </a:solidFill>
              </a:rPr>
              <a:t>Remote</a:t>
            </a:r>
            <a:r>
              <a:rPr lang="fr-FR" b="1" dirty="0" smtClean="0">
                <a:solidFill>
                  <a:srgbClr val="FF0000"/>
                </a:solidFill>
              </a:rPr>
              <a:t> </a:t>
            </a:r>
            <a:r>
              <a:rPr lang="fr-FR" b="1" dirty="0" err="1" smtClean="0">
                <a:solidFill>
                  <a:srgbClr val="FF0000"/>
                </a:solidFill>
              </a:rPr>
              <a:t>Method</a:t>
            </a:r>
            <a:r>
              <a:rPr lang="fr-FR" b="1" dirty="0" smtClean="0">
                <a:solidFill>
                  <a:srgbClr val="FF0000"/>
                </a:solidFill>
              </a:rPr>
              <a:t> Invocation) </a:t>
            </a:r>
            <a:br>
              <a:rPr lang="fr-FR" b="1" dirty="0" smtClean="0">
                <a:solidFill>
                  <a:srgbClr val="FF0000"/>
                </a:solidFill>
              </a:rPr>
            </a:br>
            <a:endParaRPr lang="fr-FR" dirty="0"/>
          </a:p>
        </p:txBody>
      </p:sp>
      <p:sp>
        <p:nvSpPr>
          <p:cNvPr id="3" name="Espace réservé du contenu 2"/>
          <p:cNvSpPr>
            <a:spLocks noGrp="1"/>
          </p:cNvSpPr>
          <p:nvPr>
            <p:ph idx="1"/>
          </p:nvPr>
        </p:nvSpPr>
        <p:spPr/>
        <p:txBody>
          <a:bodyPr>
            <a:normAutofit fontScale="85000" lnSpcReduction="20000"/>
          </a:bodyPr>
          <a:lstStyle/>
          <a:p>
            <a:r>
              <a:rPr lang="fr-FR" dirty="0" smtClean="0"/>
              <a:t>Les principales opérations des modules Références Distantes sont : </a:t>
            </a:r>
          </a:p>
          <a:p>
            <a:pPr>
              <a:buFontTx/>
              <a:buChar char="-"/>
            </a:pPr>
            <a:r>
              <a:rPr lang="fr-FR" dirty="0" smtClean="0"/>
              <a:t>Lorsqu’un objet distant est passé comme paramètre ou résultat pour la première fois, le module Références Distantes  est chargé de créer une entrée qui lui corresponde dans sa table. </a:t>
            </a:r>
          </a:p>
          <a:p>
            <a:pPr>
              <a:buFontTx/>
              <a:buChar char="-"/>
            </a:pPr>
            <a:r>
              <a:rPr lang="fr-FR" dirty="0" smtClean="0"/>
              <a:t>Lorsqu’une référence distante arrive dans une demande ou réponse, le module doit fournir la référence locale correspondante. Celle-ci indique soit un Proxy soit un objet distant. Dans le cas ou celle-ci n’est pas dans la table, un Proxy sera créé et le module ajoutera sa référence dans sa table. </a:t>
            </a:r>
          </a:p>
          <a:p>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56592" y="-27384"/>
            <a:ext cx="8229600" cy="1143000"/>
          </a:xfrm>
        </p:spPr>
        <p:txBody>
          <a:bodyPr>
            <a:normAutofit/>
          </a:bodyPr>
          <a:lstStyle/>
          <a:p>
            <a:r>
              <a:rPr lang="fr-FR" sz="3600" b="1" dirty="0" smtClean="0">
                <a:solidFill>
                  <a:srgbClr val="FF0000"/>
                </a:solidFill>
              </a:rPr>
              <a:t>1. Architecture </a:t>
            </a:r>
            <a:r>
              <a:rPr lang="fr-FR" sz="3600" b="1" dirty="0" err="1" smtClean="0">
                <a:solidFill>
                  <a:srgbClr val="FF0000"/>
                </a:solidFill>
              </a:rPr>
              <a:t>Client-Serveur</a:t>
            </a:r>
            <a:endParaRPr lang="fr-FR" sz="3600" b="1" dirty="0"/>
          </a:p>
        </p:txBody>
      </p:sp>
      <p:pic>
        <p:nvPicPr>
          <p:cNvPr id="1027" name="Picture 3"/>
          <p:cNvPicPr>
            <a:picLocks noGrp="1" noChangeAspect="1" noChangeArrowheads="1"/>
          </p:cNvPicPr>
          <p:nvPr>
            <p:ph idx="1"/>
          </p:nvPr>
        </p:nvPicPr>
        <p:blipFill>
          <a:blip r:embed="rId2" cstate="print"/>
          <a:srcRect/>
          <a:stretch>
            <a:fillRect/>
          </a:stretch>
        </p:blipFill>
        <p:spPr bwMode="auto">
          <a:xfrm>
            <a:off x="1691680" y="1844824"/>
            <a:ext cx="5286375" cy="3067050"/>
          </a:xfrm>
          <a:prstGeom prst="rect">
            <a:avLst/>
          </a:prstGeom>
          <a:noFill/>
          <a:ln w="9525">
            <a:noFill/>
            <a:miter lim="800000"/>
            <a:headEnd/>
            <a:tailEnd/>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2.2 Invocation de méthode à distance</a:t>
            </a:r>
            <a:br>
              <a:rPr lang="fr-FR" b="1" dirty="0" smtClean="0">
                <a:solidFill>
                  <a:srgbClr val="FF0000"/>
                </a:solidFill>
              </a:rPr>
            </a:br>
            <a:r>
              <a:rPr lang="fr-FR" b="1" dirty="0" smtClean="0">
                <a:solidFill>
                  <a:srgbClr val="FF0000"/>
                </a:solidFill>
              </a:rPr>
              <a:t>( RMI </a:t>
            </a:r>
            <a:r>
              <a:rPr lang="fr-FR" b="1" dirty="0" err="1" smtClean="0">
                <a:solidFill>
                  <a:srgbClr val="FF0000"/>
                </a:solidFill>
              </a:rPr>
              <a:t>Remote</a:t>
            </a:r>
            <a:r>
              <a:rPr lang="fr-FR" b="1" dirty="0" smtClean="0">
                <a:solidFill>
                  <a:srgbClr val="FF0000"/>
                </a:solidFill>
              </a:rPr>
              <a:t> </a:t>
            </a:r>
            <a:r>
              <a:rPr lang="fr-FR" b="1" dirty="0" err="1" smtClean="0">
                <a:solidFill>
                  <a:srgbClr val="FF0000"/>
                </a:solidFill>
              </a:rPr>
              <a:t>Method</a:t>
            </a:r>
            <a:r>
              <a:rPr lang="fr-FR" b="1" dirty="0" smtClean="0">
                <a:solidFill>
                  <a:srgbClr val="FF0000"/>
                </a:solidFill>
              </a:rPr>
              <a:t> Invocation) </a:t>
            </a:r>
            <a:br>
              <a:rPr lang="fr-FR" b="1" dirty="0" smtClean="0">
                <a:solidFill>
                  <a:srgbClr val="FF0000"/>
                </a:solidFill>
              </a:rPr>
            </a:br>
            <a:endParaRPr lang="fr-FR" dirty="0"/>
          </a:p>
        </p:txBody>
      </p:sp>
      <p:sp>
        <p:nvSpPr>
          <p:cNvPr id="3" name="Espace réservé du contenu 2"/>
          <p:cNvSpPr>
            <a:spLocks noGrp="1"/>
          </p:cNvSpPr>
          <p:nvPr>
            <p:ph idx="1"/>
          </p:nvPr>
        </p:nvSpPr>
        <p:spPr/>
        <p:txBody>
          <a:bodyPr>
            <a:normAutofit fontScale="77500" lnSpcReduction="20000"/>
          </a:bodyPr>
          <a:lstStyle/>
          <a:p>
            <a:pPr>
              <a:buFont typeface="Wingdings" pitchFamily="2" charset="2"/>
              <a:buChar char="q"/>
            </a:pPr>
            <a:r>
              <a:rPr lang="fr-FR" dirty="0" smtClean="0">
                <a:solidFill>
                  <a:srgbClr val="0070C0"/>
                </a:solidFill>
              </a:rPr>
              <a:t>Rôle du Proxy:</a:t>
            </a:r>
            <a:r>
              <a:rPr lang="fr-FR" dirty="0" smtClean="0"/>
              <a:t> Le Proxy offre une transparence à l’objet appelant en se comportant comme l’objet appelé. Cependant, au lieu d’exécuter une méthode, il constitue un message et l’envoi à l’objet distant puis récupère le résultat et le transmet à l’objet appelant. Le Proxy cache tout le détail de la gestion de l’invocation de l’objet distant. </a:t>
            </a:r>
          </a:p>
          <a:p>
            <a:r>
              <a:rPr lang="fr-FR" dirty="0" smtClean="0"/>
              <a:t>Il existe un objet Proxy pour chaque objet distant. La classe du Proxy implémente la même interface que la classe de l’objet distant. Mais cette implémentation diffère de celle de la classe de l’objet distant. Chaque méthode dans le Proxy forme un message de demande, l’envoi à l’objet distant puis récupère le résultat et le transmet à l’objet appelant. </a:t>
            </a:r>
          </a:p>
          <a:p>
            <a:endParaRPr lang="fr-F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b="1" dirty="0" smtClean="0">
                <a:solidFill>
                  <a:srgbClr val="FF0000"/>
                </a:solidFill>
              </a:rPr>
              <a:t>2.2 Invocation de méthode à distance</a:t>
            </a:r>
            <a:br>
              <a:rPr lang="fr-FR" b="1" dirty="0" smtClean="0">
                <a:solidFill>
                  <a:srgbClr val="FF0000"/>
                </a:solidFill>
              </a:rPr>
            </a:br>
            <a:r>
              <a:rPr lang="fr-FR" b="1" dirty="0" smtClean="0">
                <a:solidFill>
                  <a:srgbClr val="FF0000"/>
                </a:solidFill>
              </a:rPr>
              <a:t>( RMI </a:t>
            </a:r>
            <a:r>
              <a:rPr lang="fr-FR" b="1" dirty="0" err="1" smtClean="0">
                <a:solidFill>
                  <a:srgbClr val="FF0000"/>
                </a:solidFill>
              </a:rPr>
              <a:t>Remote</a:t>
            </a:r>
            <a:r>
              <a:rPr lang="fr-FR" b="1" dirty="0" smtClean="0">
                <a:solidFill>
                  <a:srgbClr val="FF0000"/>
                </a:solidFill>
              </a:rPr>
              <a:t> </a:t>
            </a:r>
            <a:r>
              <a:rPr lang="fr-FR" b="1" dirty="0" err="1" smtClean="0">
                <a:solidFill>
                  <a:srgbClr val="FF0000"/>
                </a:solidFill>
              </a:rPr>
              <a:t>Method</a:t>
            </a:r>
            <a:r>
              <a:rPr lang="fr-FR" b="1" dirty="0" smtClean="0">
                <a:solidFill>
                  <a:srgbClr val="FF0000"/>
                </a:solidFill>
              </a:rPr>
              <a:t> Invocation) </a:t>
            </a:r>
            <a:br>
              <a:rPr lang="fr-FR" b="1" dirty="0" smtClean="0">
                <a:solidFill>
                  <a:srgbClr val="FF0000"/>
                </a:solidFill>
              </a:rPr>
            </a:br>
            <a:endParaRPr lang="fr-FR" dirty="0"/>
          </a:p>
        </p:txBody>
      </p:sp>
      <p:sp>
        <p:nvSpPr>
          <p:cNvPr id="3" name="Espace réservé du contenu 2"/>
          <p:cNvSpPr>
            <a:spLocks noGrp="1"/>
          </p:cNvSpPr>
          <p:nvPr>
            <p:ph idx="1"/>
          </p:nvPr>
        </p:nvSpPr>
        <p:spPr/>
        <p:txBody>
          <a:bodyPr>
            <a:normAutofit fontScale="77500" lnSpcReduction="20000"/>
          </a:bodyPr>
          <a:lstStyle/>
          <a:p>
            <a:pPr>
              <a:buFont typeface="Wingdings" pitchFamily="2" charset="2"/>
              <a:buChar char="q"/>
            </a:pPr>
            <a:r>
              <a:rPr lang="fr-FR" dirty="0" smtClean="0">
                <a:solidFill>
                  <a:srgbClr val="0070C0"/>
                </a:solidFill>
              </a:rPr>
              <a:t>Rôle du distributeur:</a:t>
            </a:r>
            <a:r>
              <a:rPr lang="fr-FR" dirty="0" smtClean="0"/>
              <a:t> Le serveur a un distributeur et un squelette pour chaque classe d’un objet distant. Le distributeur reçoit la demande du module Communication, utilise l’Identificateur de méthode pour sélectionner, dans la table, la méthode appropriée du squelette et lui transmet la demande. Le distributeur et le Proxy utilisent le même identificateur de méthode pour une méthode de l’interface distante. </a:t>
            </a:r>
          </a:p>
          <a:p>
            <a:pPr>
              <a:buFont typeface="Wingdings" pitchFamily="2" charset="2"/>
              <a:buChar char="q"/>
            </a:pPr>
            <a:r>
              <a:rPr lang="fr-FR" dirty="0" smtClean="0">
                <a:solidFill>
                  <a:srgbClr val="0070C0"/>
                </a:solidFill>
              </a:rPr>
              <a:t>Rôle du squelette: </a:t>
            </a:r>
            <a:r>
              <a:rPr lang="fr-FR" dirty="0" smtClean="0"/>
              <a:t>Il implémente les méthodes de l’interface distante, en extrayant les arguments et en invoquant la méthode de l’objet distant. Ensuite il attend le résultat puis forme un message résultat (avec éventuellement des exceptions) et le renvoi au Proxy (i.e. sa méthode invocatrice). </a:t>
            </a:r>
          </a:p>
          <a:p>
            <a:endParaRPr lang="fr-FR"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2.3 Java RMI</a:t>
            </a:r>
            <a:endParaRPr lang="fr-FR" dirty="0">
              <a:solidFill>
                <a:srgbClr val="FF0000"/>
              </a:solidFill>
            </a:endParaRPr>
          </a:p>
        </p:txBody>
      </p:sp>
      <p:sp>
        <p:nvSpPr>
          <p:cNvPr id="3" name="Espace réservé du contenu 2"/>
          <p:cNvSpPr>
            <a:spLocks noGrp="1"/>
          </p:cNvSpPr>
          <p:nvPr>
            <p:ph idx="1"/>
          </p:nvPr>
        </p:nvSpPr>
        <p:spPr>
          <a:xfrm>
            <a:off x="107504" y="1412776"/>
            <a:ext cx="8686800" cy="5112568"/>
          </a:xfrm>
        </p:spPr>
        <p:txBody>
          <a:bodyPr>
            <a:normAutofit lnSpcReduction="10000"/>
          </a:bodyPr>
          <a:lstStyle/>
          <a:p>
            <a:r>
              <a:rPr lang="fr-FR" dirty="0" smtClean="0"/>
              <a:t>RMI est une API (Application </a:t>
            </a:r>
            <a:r>
              <a:rPr lang="fr-FR" dirty="0" err="1" smtClean="0"/>
              <a:t>Programming</a:t>
            </a:r>
            <a:r>
              <a:rPr lang="fr-FR" dirty="0" smtClean="0"/>
              <a:t> Interface) intégrée à JAVA depuis la version 1.1.</a:t>
            </a:r>
          </a:p>
          <a:p>
            <a:r>
              <a:rPr lang="fr-FR" dirty="0" smtClean="0"/>
              <a:t>Mécanisme permettant l’appel de méthodes entre des objets JAVA qui s’exécutent éventuellement sur des JVM (Java Virtual Machine) distinctes.</a:t>
            </a:r>
          </a:p>
          <a:p>
            <a:r>
              <a:rPr lang="fr-FR" dirty="0" smtClean="0"/>
              <a:t>L’appel peut se faire sur la même machine ou bien sur des machines connectées en réseau.</a:t>
            </a:r>
          </a:p>
          <a:p>
            <a:r>
              <a:rPr lang="fr-FR" dirty="0" smtClean="0"/>
              <a:t>Les échanges respectent un protocole propriétaire : </a:t>
            </a:r>
            <a:r>
              <a:rPr lang="fr-FR" dirty="0" err="1" smtClean="0"/>
              <a:t>Remote</a:t>
            </a:r>
            <a:r>
              <a:rPr lang="fr-FR" dirty="0" smtClean="0"/>
              <a:t> </a:t>
            </a:r>
            <a:r>
              <a:rPr lang="fr-FR" dirty="0" err="1" smtClean="0"/>
              <a:t>Method</a:t>
            </a:r>
            <a:r>
              <a:rPr lang="fr-FR" dirty="0" smtClean="0"/>
              <a:t> Protocol.</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solidFill>
                  <a:srgbClr val="FF0000"/>
                </a:solidFill>
              </a:rPr>
              <a:t>2.3 Java RMI</a:t>
            </a:r>
            <a:endParaRPr lang="fr-FR" dirty="0"/>
          </a:p>
        </p:txBody>
      </p:sp>
      <p:pic>
        <p:nvPicPr>
          <p:cNvPr id="1026" name="Picture 2"/>
          <p:cNvPicPr>
            <a:picLocks noGrp="1" noChangeAspect="1" noChangeArrowheads="1"/>
          </p:cNvPicPr>
          <p:nvPr>
            <p:ph idx="1"/>
          </p:nvPr>
        </p:nvPicPr>
        <p:blipFill>
          <a:blip r:embed="rId2" cstate="print"/>
          <a:srcRect/>
          <a:stretch>
            <a:fillRect/>
          </a:stretch>
        </p:blipFill>
        <p:spPr bwMode="auto">
          <a:xfrm>
            <a:off x="467545" y="1517675"/>
            <a:ext cx="8280920" cy="4575621"/>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Les stubs</a:t>
            </a:r>
            <a:endParaRPr lang="fr-FR"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r>
              <a:rPr lang="fr-FR" dirty="0" smtClean="0"/>
              <a:t>Représentants locaux de l’objet distribué.</a:t>
            </a:r>
          </a:p>
          <a:p>
            <a:r>
              <a:rPr lang="fr-FR" dirty="0" smtClean="0"/>
              <a:t>Initient une connexion avec la JVM distante en transmettant l’invocation distante à la couche des références d’objets.</a:t>
            </a:r>
          </a:p>
          <a:p>
            <a:r>
              <a:rPr lang="fr-FR" dirty="0" smtClean="0"/>
              <a:t>Assemblent les paramètres pour leur transfert à la JVM distante.</a:t>
            </a:r>
          </a:p>
          <a:p>
            <a:r>
              <a:rPr lang="fr-FR" dirty="0" smtClean="0"/>
              <a:t>Attendent les résultats de l’invocation distante.</a:t>
            </a:r>
          </a:p>
          <a:p>
            <a:r>
              <a:rPr lang="fr-FR" dirty="0" smtClean="0"/>
              <a:t>Désassemblent la valeur ou l’exception renvoyée.</a:t>
            </a:r>
          </a:p>
          <a:p>
            <a:r>
              <a:rPr lang="fr-FR" dirty="0" smtClean="0"/>
              <a:t>Renvoient la valeur à l’appelant.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Les squelettes</a:t>
            </a:r>
            <a:endParaRPr lang="fr-FR" dirty="0">
              <a:solidFill>
                <a:srgbClr val="FF0000"/>
              </a:solidFill>
            </a:endParaRPr>
          </a:p>
        </p:txBody>
      </p:sp>
      <p:sp>
        <p:nvSpPr>
          <p:cNvPr id="3" name="Espace réservé du contenu 2"/>
          <p:cNvSpPr>
            <a:spLocks noGrp="1"/>
          </p:cNvSpPr>
          <p:nvPr>
            <p:ph idx="1"/>
          </p:nvPr>
        </p:nvSpPr>
        <p:spPr/>
        <p:txBody>
          <a:bodyPr/>
          <a:lstStyle/>
          <a:p>
            <a:r>
              <a:rPr lang="fr-FR" dirty="0" smtClean="0"/>
              <a:t>Désassemblent les paramètres pour la méthode distante.</a:t>
            </a:r>
          </a:p>
          <a:p>
            <a:r>
              <a:rPr lang="fr-FR" dirty="0" smtClean="0"/>
              <a:t>Font appel à la méthode demandée.</a:t>
            </a:r>
          </a:p>
          <a:p>
            <a:r>
              <a:rPr lang="fr-FR" dirty="0" smtClean="0"/>
              <a:t>Assemblage du résultat (valeur renvoyée ou exception) à destination de l’appelant.</a:t>
            </a:r>
            <a:endParaRPr lang="fr-F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FF0000"/>
                </a:solidFill>
              </a:rPr>
              <a:t>La couche des références d’objets </a:t>
            </a:r>
            <a:r>
              <a:rPr lang="fr-FR" dirty="0" err="1" smtClean="0">
                <a:solidFill>
                  <a:srgbClr val="FF0000"/>
                </a:solidFill>
              </a:rPr>
              <a:t>Remote</a:t>
            </a:r>
            <a:r>
              <a:rPr lang="fr-FR" dirty="0" smtClean="0">
                <a:solidFill>
                  <a:srgbClr val="FF0000"/>
                </a:solidFill>
              </a:rPr>
              <a:t> </a:t>
            </a:r>
            <a:r>
              <a:rPr lang="fr-FR" dirty="0" err="1" smtClean="0">
                <a:solidFill>
                  <a:srgbClr val="FF0000"/>
                </a:solidFill>
              </a:rPr>
              <a:t>Reference</a:t>
            </a:r>
            <a:r>
              <a:rPr lang="fr-FR" dirty="0" smtClean="0">
                <a:solidFill>
                  <a:srgbClr val="FF0000"/>
                </a:solidFill>
              </a:rPr>
              <a:t> Layer</a:t>
            </a:r>
            <a:endParaRPr lang="fr-FR" dirty="0">
              <a:solidFill>
                <a:srgbClr val="FF0000"/>
              </a:solidFill>
            </a:endParaRPr>
          </a:p>
        </p:txBody>
      </p:sp>
      <p:sp>
        <p:nvSpPr>
          <p:cNvPr id="3" name="Espace réservé du contenu 2"/>
          <p:cNvSpPr>
            <a:spLocks noGrp="1"/>
          </p:cNvSpPr>
          <p:nvPr>
            <p:ph idx="1"/>
          </p:nvPr>
        </p:nvSpPr>
        <p:spPr/>
        <p:txBody>
          <a:bodyPr>
            <a:normAutofit fontScale="92500" lnSpcReduction="10000"/>
          </a:bodyPr>
          <a:lstStyle/>
          <a:p>
            <a:r>
              <a:rPr lang="fr-FR" dirty="0" smtClean="0"/>
              <a:t>Permet d’obtenir une référence d’objet distribué à partir de la référence locale au stub.</a:t>
            </a:r>
          </a:p>
          <a:p>
            <a:r>
              <a:rPr lang="fr-FR" dirty="0" smtClean="0"/>
              <a:t>Cette fonction est assurée grâce à un service de noms </a:t>
            </a:r>
            <a:r>
              <a:rPr lang="fr-FR" i="1" dirty="0" err="1" smtClean="0"/>
              <a:t>rmiregister</a:t>
            </a:r>
            <a:r>
              <a:rPr lang="fr-FR" dirty="0" smtClean="0"/>
              <a:t> (qui possède une table de hachage dont les clés sont des noms et les valeurs sont des objets distants).</a:t>
            </a:r>
          </a:p>
          <a:p>
            <a:r>
              <a:rPr lang="fr-FR" i="1" dirty="0" err="1" smtClean="0"/>
              <a:t>rmiregister</a:t>
            </a:r>
            <a:r>
              <a:rPr lang="fr-FR" dirty="0" smtClean="0"/>
              <a:t> s’exécute sur chaque machine hébergeant des objets distants.</a:t>
            </a:r>
          </a:p>
          <a:p>
            <a:r>
              <a:rPr lang="fr-FR" i="1" dirty="0" err="1" smtClean="0"/>
              <a:t>rmiregister</a:t>
            </a:r>
            <a:r>
              <a:rPr lang="fr-FR" dirty="0" smtClean="0"/>
              <a:t> accepte des demandes de service sur le port 1099.</a:t>
            </a:r>
          </a:p>
          <a:p>
            <a:pPr>
              <a:buNone/>
            </a:pPr>
            <a:endParaRPr lang="fr-FR"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La couche transport</a:t>
            </a:r>
            <a:endParaRPr lang="fr-FR" dirty="0">
              <a:solidFill>
                <a:srgbClr val="FF0000"/>
              </a:solidFill>
            </a:endParaRPr>
          </a:p>
        </p:txBody>
      </p:sp>
      <p:sp>
        <p:nvSpPr>
          <p:cNvPr id="3" name="Espace réservé du contenu 2"/>
          <p:cNvSpPr>
            <a:spLocks noGrp="1"/>
          </p:cNvSpPr>
          <p:nvPr>
            <p:ph idx="1"/>
          </p:nvPr>
        </p:nvSpPr>
        <p:spPr/>
        <p:txBody>
          <a:bodyPr/>
          <a:lstStyle/>
          <a:p>
            <a:r>
              <a:rPr lang="fr-FR" dirty="0" smtClean="0"/>
              <a:t>Elle réalise les connexions réseaux basées sur les flux entre les JVM.</a:t>
            </a:r>
          </a:p>
          <a:p>
            <a:r>
              <a:rPr lang="fr-FR" dirty="0" smtClean="0"/>
              <a:t>Elle emploie un protocole de communication propriétaire (JRMP : Java </a:t>
            </a:r>
            <a:r>
              <a:rPr lang="fr-FR" dirty="0" err="1" smtClean="0"/>
              <a:t>Remote</a:t>
            </a:r>
            <a:r>
              <a:rPr lang="fr-FR" dirty="0" smtClean="0"/>
              <a:t> </a:t>
            </a:r>
            <a:r>
              <a:rPr lang="fr-FR" dirty="0" err="1" smtClean="0"/>
              <a:t>Method</a:t>
            </a:r>
            <a:r>
              <a:rPr lang="fr-FR" smtClean="0"/>
              <a:t> </a:t>
            </a:r>
            <a:r>
              <a:rPr lang="fr-FR" smtClean="0"/>
              <a:t>Protocol) </a:t>
            </a:r>
            <a:r>
              <a:rPr lang="fr-FR" dirty="0" smtClean="0"/>
              <a:t>basé sur TCP/IP.</a:t>
            </a:r>
            <a:endParaRPr lang="fr-FR"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FF0000"/>
                </a:solidFill>
              </a:rPr>
              <a:t>Étapes d’un appel de méthode distante</a:t>
            </a:r>
            <a:endParaRPr lang="fr-FR" dirty="0">
              <a:solidFill>
                <a:srgbClr val="FF0000"/>
              </a:solidFill>
            </a:endParaRPr>
          </a:p>
        </p:txBody>
      </p:sp>
      <p:pic>
        <p:nvPicPr>
          <p:cNvPr id="1026" name="Picture 2"/>
          <p:cNvPicPr>
            <a:picLocks noGrp="1" noChangeAspect="1" noChangeArrowheads="1"/>
          </p:cNvPicPr>
          <p:nvPr>
            <p:ph idx="1"/>
          </p:nvPr>
        </p:nvPicPr>
        <p:blipFill>
          <a:blip r:embed="rId2" cstate="print"/>
          <a:srcRect/>
          <a:stretch>
            <a:fillRect/>
          </a:stretch>
        </p:blipFill>
        <p:spPr bwMode="auto">
          <a:xfrm>
            <a:off x="1085850" y="1934369"/>
            <a:ext cx="6972300" cy="3857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4624"/>
            <a:ext cx="8229600" cy="1143000"/>
          </a:xfrm>
        </p:spPr>
        <p:txBody>
          <a:bodyPr>
            <a:normAutofit fontScale="90000"/>
          </a:bodyPr>
          <a:lstStyle/>
          <a:p>
            <a:r>
              <a:rPr lang="fr-FR" dirty="0" smtClean="0">
                <a:solidFill>
                  <a:srgbClr val="FF0000"/>
                </a:solidFill>
              </a:rPr>
              <a:t>Développer une application avec RMI : Mise en </a:t>
            </a:r>
            <a:r>
              <a:rPr lang="fr-FR" dirty="0" err="1" smtClean="0">
                <a:solidFill>
                  <a:srgbClr val="FF0000"/>
                </a:solidFill>
              </a:rPr>
              <a:t>oeuvre</a:t>
            </a:r>
            <a:endParaRPr lang="fr-FR" dirty="0">
              <a:solidFill>
                <a:srgbClr val="FF0000"/>
              </a:solidFill>
            </a:endParaRPr>
          </a:p>
        </p:txBody>
      </p:sp>
      <p:sp>
        <p:nvSpPr>
          <p:cNvPr id="4" name="Espace réservé du contenu 3"/>
          <p:cNvSpPr>
            <a:spLocks noGrp="1"/>
          </p:cNvSpPr>
          <p:nvPr>
            <p:ph idx="1"/>
          </p:nvPr>
        </p:nvSpPr>
        <p:spPr>
          <a:xfrm>
            <a:off x="251520" y="1124744"/>
            <a:ext cx="9011344" cy="5069160"/>
          </a:xfrm>
        </p:spPr>
        <p:txBody>
          <a:bodyPr>
            <a:noAutofit/>
          </a:bodyPr>
          <a:lstStyle/>
          <a:p>
            <a:pPr>
              <a:buNone/>
            </a:pPr>
            <a:r>
              <a:rPr lang="fr-FR" sz="2000" dirty="0" smtClean="0"/>
              <a:t> 1 Définir une interface distante (Xyy.java):</a:t>
            </a:r>
          </a:p>
          <a:p>
            <a:pPr indent="287338">
              <a:buNone/>
            </a:pPr>
            <a:r>
              <a:rPr lang="fr-FR" sz="2000" dirty="0" smtClean="0"/>
              <a:t>– interface héritant de java.rmi.Remote</a:t>
            </a:r>
          </a:p>
          <a:p>
            <a:pPr indent="287338">
              <a:buNone/>
            </a:pPr>
            <a:r>
              <a:rPr lang="fr-FR" sz="2000" dirty="0" smtClean="0"/>
              <a:t>– méthodes : "</a:t>
            </a:r>
            <a:r>
              <a:rPr lang="fr-FR" sz="2000" dirty="0" err="1" smtClean="0"/>
              <a:t>throws</a:t>
            </a:r>
            <a:r>
              <a:rPr lang="fr-FR" sz="2000" dirty="0" smtClean="0"/>
              <a:t> java.rmi.RemoteException"</a:t>
            </a:r>
          </a:p>
          <a:p>
            <a:pPr indent="287338">
              <a:buNone/>
            </a:pPr>
            <a:r>
              <a:rPr lang="fr-FR" sz="2000" dirty="0" smtClean="0"/>
              <a:t>– paramètres de type simple, objets </a:t>
            </a:r>
            <a:r>
              <a:rPr lang="fr-FR" sz="2000" dirty="0" err="1" smtClean="0"/>
              <a:t>Sérialisables</a:t>
            </a:r>
            <a:r>
              <a:rPr lang="fr-FR" sz="2000" dirty="0" smtClean="0"/>
              <a:t> (</a:t>
            </a:r>
            <a:r>
              <a:rPr lang="fr-FR" sz="2000" dirty="0" err="1" smtClean="0"/>
              <a:t>implements</a:t>
            </a:r>
            <a:r>
              <a:rPr lang="fr-FR" sz="2000" dirty="0" smtClean="0"/>
              <a:t> </a:t>
            </a:r>
            <a:r>
              <a:rPr lang="fr-FR" sz="2000" dirty="0" err="1" smtClean="0"/>
              <a:t>Serializable</a:t>
            </a:r>
            <a:r>
              <a:rPr lang="fr-FR" sz="2000" dirty="0" smtClean="0"/>
              <a:t>) ou Distants </a:t>
            </a:r>
            <a:r>
              <a:rPr lang="fr-FR" sz="2000" dirty="0" err="1" smtClean="0"/>
              <a:t>implements</a:t>
            </a:r>
            <a:r>
              <a:rPr lang="fr-FR" sz="2000" dirty="0" smtClean="0"/>
              <a:t> </a:t>
            </a:r>
            <a:r>
              <a:rPr lang="fr-FR" sz="2000" dirty="0" err="1" smtClean="0"/>
              <a:t>Remote</a:t>
            </a:r>
            <a:r>
              <a:rPr lang="fr-FR" sz="2000" dirty="0" smtClean="0"/>
              <a:t>)</a:t>
            </a:r>
          </a:p>
          <a:p>
            <a:pPr>
              <a:buNone/>
            </a:pPr>
            <a:r>
              <a:rPr lang="fr-FR" sz="2000" dirty="0" smtClean="0"/>
              <a:t>2 Créer une classe implémentant cette interface (XyyImpl.java).</a:t>
            </a:r>
          </a:p>
          <a:p>
            <a:pPr>
              <a:buNone/>
            </a:pPr>
            <a:r>
              <a:rPr lang="fr-FR" sz="2000" dirty="0" smtClean="0"/>
              <a:t>3 Compiler cette classe (</a:t>
            </a:r>
            <a:r>
              <a:rPr lang="fr-FR" sz="2000" dirty="0" err="1" smtClean="0"/>
              <a:t>javac</a:t>
            </a:r>
            <a:r>
              <a:rPr lang="fr-FR" sz="2000" dirty="0" smtClean="0"/>
              <a:t> XyyImpl.java).</a:t>
            </a:r>
          </a:p>
          <a:p>
            <a:pPr>
              <a:buNone/>
            </a:pPr>
            <a:r>
              <a:rPr lang="fr-FR" sz="2000" dirty="0" smtClean="0"/>
              <a:t>4 Créer une application serveur (XyyServer.java).</a:t>
            </a:r>
          </a:p>
          <a:p>
            <a:pPr>
              <a:buNone/>
            </a:pPr>
            <a:r>
              <a:rPr lang="fr-FR" sz="2000" dirty="0" smtClean="0"/>
              <a:t> 5Compiler l’application serveur.</a:t>
            </a:r>
          </a:p>
          <a:p>
            <a:pPr>
              <a:buNone/>
            </a:pPr>
            <a:r>
              <a:rPr lang="fr-FR" sz="2000" dirty="0" smtClean="0"/>
              <a:t>6 Créer les classes stub et </a:t>
            </a:r>
            <a:r>
              <a:rPr lang="fr-FR" sz="2000" dirty="0" err="1" smtClean="0"/>
              <a:t>skeleton</a:t>
            </a:r>
            <a:r>
              <a:rPr lang="fr-FR" sz="2000" dirty="0" smtClean="0"/>
              <a:t> à l’aide de </a:t>
            </a:r>
            <a:r>
              <a:rPr lang="fr-FR" sz="2000" dirty="0" err="1" smtClean="0"/>
              <a:t>rmic</a:t>
            </a:r>
            <a:endParaRPr lang="fr-FR" sz="2000" dirty="0" smtClean="0"/>
          </a:p>
          <a:p>
            <a:pPr>
              <a:buNone/>
            </a:pPr>
            <a:r>
              <a:rPr lang="fr-FR" sz="2000" dirty="0" smtClean="0"/>
              <a:t>      XyyImpl_Stub.java et XyyImpl_Skel.java (</a:t>
            </a:r>
            <a:r>
              <a:rPr lang="fr-FR" sz="2000" dirty="0" err="1" smtClean="0"/>
              <a:t>Skel</a:t>
            </a:r>
            <a:r>
              <a:rPr lang="fr-FR" sz="2000" dirty="0" smtClean="0"/>
              <a:t> n’existe pas pour les versions &gt;1.2).</a:t>
            </a:r>
          </a:p>
          <a:p>
            <a:pPr>
              <a:buNone/>
            </a:pPr>
            <a:r>
              <a:rPr lang="fr-FR" sz="2000" dirty="0" smtClean="0"/>
              <a:t>7 Démarrage du registre avec </a:t>
            </a:r>
            <a:r>
              <a:rPr lang="fr-FR" sz="2000" dirty="0" err="1" smtClean="0"/>
              <a:t>rmiregistry</a:t>
            </a:r>
            <a:r>
              <a:rPr lang="fr-FR" sz="2000" dirty="0" smtClean="0"/>
              <a:t>.</a:t>
            </a:r>
          </a:p>
          <a:p>
            <a:pPr>
              <a:buNone/>
            </a:pPr>
            <a:r>
              <a:rPr lang="fr-FR" sz="2000" dirty="0" smtClean="0"/>
              <a:t>8 Lancer le serveur pour la création d’objets et leur enregistrement dans </a:t>
            </a:r>
            <a:r>
              <a:rPr lang="fr-FR" sz="2000" dirty="0" err="1" smtClean="0"/>
              <a:t>rmiregistry</a:t>
            </a:r>
            <a:r>
              <a:rPr lang="fr-FR" sz="2000" dirty="0" smtClean="0"/>
              <a:t>.</a:t>
            </a:r>
          </a:p>
          <a:p>
            <a:pPr>
              <a:buNone/>
            </a:pPr>
            <a:r>
              <a:rPr lang="fr-FR" sz="2000" dirty="0" smtClean="0"/>
              <a:t>9 Créer une classe cliente qui appelle des méthodes distantes de l’objet distribué (XyyClient.java).</a:t>
            </a:r>
          </a:p>
          <a:p>
            <a:pPr>
              <a:buNone/>
            </a:pPr>
            <a:r>
              <a:rPr lang="fr-FR" sz="2000" dirty="0" smtClean="0"/>
              <a:t>10 Compiler cette classe et la lancer.</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8600" y="-99392"/>
            <a:ext cx="8229600" cy="1143000"/>
          </a:xfrm>
        </p:spPr>
        <p:txBody>
          <a:bodyPr>
            <a:normAutofit/>
          </a:bodyPr>
          <a:lstStyle/>
          <a:p>
            <a:r>
              <a:rPr lang="fr-FR" sz="3600" b="1" dirty="0" smtClean="0">
                <a:solidFill>
                  <a:srgbClr val="FF0000"/>
                </a:solidFill>
              </a:rPr>
              <a:t>1. Architecture </a:t>
            </a:r>
            <a:r>
              <a:rPr lang="fr-FR" sz="3600" b="1" dirty="0" err="1" smtClean="0">
                <a:solidFill>
                  <a:srgbClr val="FF0000"/>
                </a:solidFill>
              </a:rPr>
              <a:t>Client-Serveur</a:t>
            </a:r>
            <a:endParaRPr lang="fr-FR" sz="3600" dirty="0"/>
          </a:p>
        </p:txBody>
      </p:sp>
      <p:sp>
        <p:nvSpPr>
          <p:cNvPr id="3" name="Espace réservé du contenu 2"/>
          <p:cNvSpPr>
            <a:spLocks noGrp="1"/>
          </p:cNvSpPr>
          <p:nvPr>
            <p:ph idx="1"/>
          </p:nvPr>
        </p:nvSpPr>
        <p:spPr>
          <a:xfrm>
            <a:off x="144016" y="1052736"/>
            <a:ext cx="9180512" cy="5805264"/>
          </a:xfrm>
        </p:spPr>
        <p:txBody>
          <a:bodyPr>
            <a:normAutofit/>
          </a:bodyPr>
          <a:lstStyle/>
          <a:p>
            <a:pPr>
              <a:buFont typeface="Wingdings" pitchFamily="2" charset="2"/>
              <a:buChar char="q"/>
            </a:pPr>
            <a:r>
              <a:rPr lang="fr-FR" sz="2000" b="1" dirty="0" smtClean="0">
                <a:solidFill>
                  <a:srgbClr val="0070C0"/>
                </a:solidFill>
              </a:rPr>
              <a:t>Principes généraux (1/2)</a:t>
            </a:r>
          </a:p>
          <a:p>
            <a:pPr marL="179388" indent="360363">
              <a:buNone/>
            </a:pPr>
            <a:r>
              <a:rPr lang="fr-FR" sz="2000" dirty="0" smtClean="0"/>
              <a:t>Il n'y a pas véritablement de définition exhaustive de la notion de client-serveur, néanmoins des principes régissent ce que l'on entend par client serveur :</a:t>
            </a:r>
          </a:p>
          <a:p>
            <a:pPr>
              <a:buFontTx/>
              <a:buChar char="-"/>
            </a:pPr>
            <a:r>
              <a:rPr lang="fr-FR" sz="2000" dirty="0" smtClean="0">
                <a:solidFill>
                  <a:srgbClr val="00B050"/>
                </a:solidFill>
              </a:rPr>
              <a:t>Service:</a:t>
            </a:r>
          </a:p>
          <a:p>
            <a:pPr>
              <a:buNone/>
            </a:pPr>
            <a:r>
              <a:rPr lang="fr-FR" sz="2000" dirty="0" smtClean="0"/>
              <a:t>      Le serveur est fournisseur de services. Le client est consommateur de service.</a:t>
            </a:r>
          </a:p>
          <a:p>
            <a:pPr>
              <a:buFontTx/>
              <a:buChar char="-"/>
            </a:pPr>
            <a:r>
              <a:rPr lang="fr-FR" sz="2000" dirty="0" smtClean="0">
                <a:solidFill>
                  <a:srgbClr val="00B050"/>
                </a:solidFill>
              </a:rPr>
              <a:t>Protocole:</a:t>
            </a:r>
          </a:p>
          <a:p>
            <a:pPr>
              <a:buNone/>
            </a:pPr>
            <a:r>
              <a:rPr lang="fr-FR" sz="2000" dirty="0" smtClean="0"/>
              <a:t>      C'est toujours le client qui déclenche la demande de service. Le serveur attend passivement les requêtes des clients.</a:t>
            </a:r>
          </a:p>
          <a:p>
            <a:pPr>
              <a:buFontTx/>
              <a:buChar char="-"/>
            </a:pPr>
            <a:r>
              <a:rPr lang="fr-FR" sz="2000" dirty="0" smtClean="0">
                <a:solidFill>
                  <a:srgbClr val="00B050"/>
                </a:solidFill>
              </a:rPr>
              <a:t>Partage des ressources:</a:t>
            </a:r>
          </a:p>
          <a:p>
            <a:pPr>
              <a:buNone/>
            </a:pPr>
            <a:r>
              <a:rPr lang="fr-FR" sz="2000" dirty="0" smtClean="0"/>
              <a:t>      Un serveur traite plusieurs clients en même temps et contrôle leurs accès aux ressources.</a:t>
            </a:r>
          </a:p>
          <a:p>
            <a:pPr>
              <a:buFontTx/>
              <a:buChar char="-"/>
            </a:pPr>
            <a:r>
              <a:rPr lang="fr-FR" sz="2000" dirty="0" smtClean="0">
                <a:solidFill>
                  <a:srgbClr val="00B050"/>
                </a:solidFill>
              </a:rPr>
              <a:t>localisation:</a:t>
            </a:r>
          </a:p>
          <a:p>
            <a:pPr>
              <a:buNone/>
            </a:pPr>
            <a:r>
              <a:rPr lang="fr-FR" sz="2000" dirty="0" smtClean="0"/>
              <a:t>      Le logiciel client-serveur masque aux clients la localisation du serveur.</a:t>
            </a:r>
          </a:p>
          <a:p>
            <a:pPr>
              <a:buFontTx/>
              <a:buChar char="-"/>
            </a:pPr>
            <a:r>
              <a:rPr lang="fr-FR" sz="2000" dirty="0" smtClean="0">
                <a:solidFill>
                  <a:srgbClr val="00B050"/>
                </a:solidFill>
              </a:rPr>
              <a:t>Redimensionnement:</a:t>
            </a:r>
          </a:p>
          <a:p>
            <a:r>
              <a:rPr lang="fr-FR" sz="2000" dirty="0" smtClean="0"/>
              <a:t>Il est possible d'ajouter et de retirer des stations clientes ;</a:t>
            </a:r>
          </a:p>
          <a:p>
            <a:r>
              <a:rPr lang="fr-FR" sz="2000" dirty="0" smtClean="0"/>
              <a:t>il est possible de faire évoluer les serveurs.</a:t>
            </a:r>
          </a:p>
          <a:p>
            <a:pPr>
              <a:buFontTx/>
              <a:buChar char="-"/>
            </a:pPr>
            <a:endParaRPr lang="fr-FR" sz="2000" dirty="0" smtClean="0"/>
          </a:p>
          <a:p>
            <a:pPr>
              <a:buFontTx/>
              <a:buChar char="-"/>
            </a:pPr>
            <a:endParaRPr lang="fr-FR" sz="2000"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496" y="116632"/>
            <a:ext cx="9011344" cy="1143000"/>
          </a:xfrm>
        </p:spPr>
        <p:txBody>
          <a:bodyPr>
            <a:normAutofit fontScale="90000"/>
          </a:bodyPr>
          <a:lstStyle/>
          <a:p>
            <a:pPr algn="l"/>
            <a:r>
              <a:rPr lang="fr-FR" u="sng" dirty="0" smtClean="0">
                <a:solidFill>
                  <a:srgbClr val="FF0000"/>
                </a:solidFill>
              </a:rPr>
              <a:t>Exemple détaillé</a:t>
            </a:r>
            <a:r>
              <a:rPr lang="fr-FR" dirty="0" smtClean="0">
                <a:solidFill>
                  <a:srgbClr val="FF0000"/>
                </a:solidFill>
              </a:rPr>
              <a:t>: Inversion d’une chaîne de caractères à l’aide d’un objet distribué</a:t>
            </a:r>
            <a:endParaRPr lang="fr-FR" dirty="0">
              <a:solidFill>
                <a:srgbClr val="FF0000"/>
              </a:solidFill>
            </a:endParaRPr>
          </a:p>
        </p:txBody>
      </p:sp>
      <p:sp>
        <p:nvSpPr>
          <p:cNvPr id="3" name="Espace réservé du contenu 2"/>
          <p:cNvSpPr>
            <a:spLocks noGrp="1"/>
          </p:cNvSpPr>
          <p:nvPr>
            <p:ph idx="1"/>
          </p:nvPr>
        </p:nvSpPr>
        <p:spPr/>
        <p:txBody>
          <a:bodyPr>
            <a:normAutofit fontScale="92500" lnSpcReduction="20000"/>
          </a:bodyPr>
          <a:lstStyle/>
          <a:p>
            <a:r>
              <a:rPr lang="fr-FR" dirty="0" smtClean="0"/>
              <a:t>Invocation distante de la méthode </a:t>
            </a:r>
            <a:r>
              <a:rPr lang="fr-FR" dirty="0" err="1" smtClean="0"/>
              <a:t>reverseString</a:t>
            </a:r>
            <a:r>
              <a:rPr lang="fr-FR" dirty="0" smtClean="0"/>
              <a:t>() d’un objet distribué qui inverse une chaîne de caractères fournie par l’appelant.</a:t>
            </a:r>
          </a:p>
          <a:p>
            <a:r>
              <a:rPr lang="fr-FR" dirty="0" smtClean="0"/>
              <a:t>On définit :</a:t>
            </a:r>
          </a:p>
          <a:p>
            <a:pPr>
              <a:buFontTx/>
              <a:buChar char="-"/>
            </a:pPr>
            <a:r>
              <a:rPr lang="fr-FR" dirty="0" smtClean="0"/>
              <a:t>ReverseInterface.java : interface qui décrit l’objet distribué</a:t>
            </a:r>
          </a:p>
          <a:p>
            <a:pPr>
              <a:buFontTx/>
              <a:buChar char="-"/>
            </a:pPr>
            <a:r>
              <a:rPr lang="fr-FR" dirty="0" smtClean="0"/>
              <a:t>Reverse.java : qui implémente l’objet distribué</a:t>
            </a:r>
          </a:p>
          <a:p>
            <a:pPr>
              <a:buFontTx/>
              <a:buChar char="-"/>
            </a:pPr>
            <a:r>
              <a:rPr lang="fr-FR" dirty="0" smtClean="0"/>
              <a:t>ReverseServer.java : le serveur RMI</a:t>
            </a:r>
          </a:p>
          <a:p>
            <a:pPr>
              <a:buFontTx/>
              <a:buChar char="-"/>
            </a:pPr>
            <a:r>
              <a:rPr lang="fr-FR" dirty="0" smtClean="0"/>
              <a:t>ReverseClient.java : le client qui utilise l’objet distribué</a:t>
            </a:r>
            <a:endParaRPr lang="fr-FR"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Fichiers nécessaires</a:t>
            </a:r>
            <a:endParaRPr lang="fr-FR" dirty="0">
              <a:solidFill>
                <a:srgbClr val="FF0000"/>
              </a:solidFill>
            </a:endParaRPr>
          </a:p>
        </p:txBody>
      </p:sp>
      <p:sp>
        <p:nvSpPr>
          <p:cNvPr id="3" name="Espace réservé du contenu 2"/>
          <p:cNvSpPr>
            <a:spLocks noGrp="1"/>
          </p:cNvSpPr>
          <p:nvPr>
            <p:ph idx="1"/>
          </p:nvPr>
        </p:nvSpPr>
        <p:spPr/>
        <p:txBody>
          <a:bodyPr>
            <a:normAutofit fontScale="77500" lnSpcReduction="20000"/>
          </a:bodyPr>
          <a:lstStyle/>
          <a:p>
            <a:pPr>
              <a:buFont typeface="Wingdings" pitchFamily="2" charset="2"/>
              <a:buChar char="q"/>
            </a:pPr>
            <a:r>
              <a:rPr lang="fr-FR" dirty="0" smtClean="0"/>
              <a:t>Côté Client</a:t>
            </a:r>
          </a:p>
          <a:p>
            <a:r>
              <a:rPr lang="fr-FR" dirty="0" smtClean="0"/>
              <a:t>l’interface :</a:t>
            </a:r>
          </a:p>
          <a:p>
            <a:pPr>
              <a:buNone/>
            </a:pPr>
            <a:r>
              <a:rPr lang="fr-FR" dirty="0" smtClean="0"/>
              <a:t>      </a:t>
            </a:r>
            <a:r>
              <a:rPr lang="fr-FR" dirty="0" err="1" smtClean="0"/>
              <a:t>ReverseInterface</a:t>
            </a:r>
            <a:r>
              <a:rPr lang="fr-FR" dirty="0" smtClean="0"/>
              <a:t>.</a:t>
            </a:r>
          </a:p>
          <a:p>
            <a:r>
              <a:rPr lang="fr-FR" dirty="0" smtClean="0"/>
              <a:t>le client :</a:t>
            </a:r>
          </a:p>
          <a:p>
            <a:pPr>
              <a:buNone/>
            </a:pPr>
            <a:r>
              <a:rPr lang="fr-FR" dirty="0" smtClean="0"/>
              <a:t>      </a:t>
            </a:r>
            <a:r>
              <a:rPr lang="fr-FR" dirty="0" err="1" smtClean="0"/>
              <a:t>ReverseClient</a:t>
            </a:r>
            <a:r>
              <a:rPr lang="fr-FR" dirty="0" smtClean="0"/>
              <a:t>.</a:t>
            </a:r>
          </a:p>
          <a:p>
            <a:pPr>
              <a:buFont typeface="Wingdings" pitchFamily="2" charset="2"/>
              <a:buChar char="q"/>
            </a:pPr>
            <a:r>
              <a:rPr lang="fr-FR" dirty="0" smtClean="0"/>
              <a:t>Côté Serveur</a:t>
            </a:r>
          </a:p>
          <a:p>
            <a:r>
              <a:rPr lang="fr-FR" dirty="0" smtClean="0"/>
              <a:t>l’interface :</a:t>
            </a:r>
          </a:p>
          <a:p>
            <a:pPr>
              <a:buNone/>
            </a:pPr>
            <a:r>
              <a:rPr lang="fr-FR" dirty="0" smtClean="0"/>
              <a:t>     </a:t>
            </a:r>
            <a:r>
              <a:rPr lang="fr-FR" dirty="0" err="1" smtClean="0"/>
              <a:t>ReverseInterface</a:t>
            </a:r>
            <a:r>
              <a:rPr lang="fr-FR" dirty="0" smtClean="0"/>
              <a:t>.</a:t>
            </a:r>
          </a:p>
          <a:p>
            <a:r>
              <a:rPr lang="fr-FR" dirty="0" smtClean="0"/>
              <a:t>l’objet : Reverse.</a:t>
            </a:r>
          </a:p>
          <a:p>
            <a:r>
              <a:rPr lang="fr-FR" dirty="0" smtClean="0"/>
              <a:t>le serveur d’objets :</a:t>
            </a:r>
          </a:p>
          <a:p>
            <a:pPr>
              <a:buNone/>
            </a:pPr>
            <a:r>
              <a:rPr lang="fr-FR" dirty="0" smtClean="0"/>
              <a:t>      </a:t>
            </a:r>
            <a:r>
              <a:rPr lang="fr-FR" dirty="0" err="1" smtClean="0"/>
              <a:t>ReverseServer</a:t>
            </a:r>
            <a:r>
              <a:rPr lang="fr-FR" dirty="0" smtClean="0"/>
              <a:t>.</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Interface de l’objet distribué</a:t>
            </a:r>
            <a:endParaRPr lang="fr-FR" dirty="0">
              <a:solidFill>
                <a:srgbClr val="FF0000"/>
              </a:solidFill>
            </a:endParaRPr>
          </a:p>
        </p:txBody>
      </p:sp>
      <p:sp>
        <p:nvSpPr>
          <p:cNvPr id="3" name="Espace réservé du contenu 2"/>
          <p:cNvSpPr>
            <a:spLocks noGrp="1"/>
          </p:cNvSpPr>
          <p:nvPr>
            <p:ph idx="1"/>
          </p:nvPr>
        </p:nvSpPr>
        <p:spPr/>
        <p:txBody>
          <a:bodyPr>
            <a:normAutofit fontScale="85000" lnSpcReduction="10000"/>
          </a:bodyPr>
          <a:lstStyle/>
          <a:p>
            <a:r>
              <a:rPr lang="fr-FR" dirty="0" smtClean="0"/>
              <a:t>Elle est partagée par le client et le serveur.</a:t>
            </a:r>
          </a:p>
          <a:p>
            <a:r>
              <a:rPr lang="fr-FR" dirty="0" smtClean="0"/>
              <a:t>Elle décrit les caractéristiques de l’objet.</a:t>
            </a:r>
          </a:p>
          <a:p>
            <a:r>
              <a:rPr lang="fr-FR" dirty="0" smtClean="0"/>
              <a:t>Elle étend l’interface </a:t>
            </a:r>
            <a:r>
              <a:rPr lang="fr-FR" dirty="0" err="1" smtClean="0"/>
              <a:t>Remote</a:t>
            </a:r>
            <a:r>
              <a:rPr lang="fr-FR" dirty="0" smtClean="0"/>
              <a:t> définie dans java.rmi.</a:t>
            </a:r>
          </a:p>
          <a:p>
            <a:r>
              <a:rPr lang="fr-FR" dirty="0" smtClean="0"/>
              <a:t>Toutes les méthodes de cette interface peuvent déclencher une exception du type </a:t>
            </a:r>
            <a:r>
              <a:rPr lang="fr-FR" dirty="0" err="1" smtClean="0"/>
              <a:t>RemoteException</a:t>
            </a:r>
            <a:r>
              <a:rPr lang="fr-FR" dirty="0" smtClean="0"/>
              <a:t>.</a:t>
            </a:r>
          </a:p>
          <a:p>
            <a:pPr>
              <a:buNone/>
            </a:pPr>
            <a:r>
              <a:rPr lang="fr-FR" dirty="0" smtClean="0"/>
              <a:t>Cette exception est levée :</a:t>
            </a:r>
          </a:p>
          <a:p>
            <a:pPr>
              <a:buFontTx/>
              <a:buChar char="-"/>
            </a:pPr>
            <a:r>
              <a:rPr lang="fr-FR" dirty="0" smtClean="0"/>
              <a:t>si connexion refusée à l’hôte distant</a:t>
            </a:r>
          </a:p>
          <a:p>
            <a:pPr>
              <a:buFontTx/>
              <a:buChar char="-"/>
            </a:pPr>
            <a:r>
              <a:rPr lang="fr-FR" dirty="0" smtClean="0"/>
              <a:t>ou bien si l’objet n’existe plus,</a:t>
            </a:r>
          </a:p>
          <a:p>
            <a:pPr>
              <a:buFontTx/>
              <a:buChar char="-"/>
            </a:pPr>
            <a:r>
              <a:rPr lang="fr-FR" dirty="0" smtClean="0"/>
              <a:t>ou encore s’il y a un problème lors de l’assemblage ou le désassemblage.</a:t>
            </a:r>
            <a:endParaRPr lang="fr-FR"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Interface de la classe distante</a:t>
            </a:r>
            <a:endParaRPr lang="fr-FR" dirty="0">
              <a:solidFill>
                <a:srgbClr val="FF0000"/>
              </a:solidFill>
            </a:endParaRPr>
          </a:p>
        </p:txBody>
      </p:sp>
      <p:sp>
        <p:nvSpPr>
          <p:cNvPr id="3" name="Espace réservé du contenu 2"/>
          <p:cNvSpPr>
            <a:spLocks noGrp="1"/>
          </p:cNvSpPr>
          <p:nvPr>
            <p:ph idx="1"/>
          </p:nvPr>
        </p:nvSpPr>
        <p:spPr/>
        <p:txBody>
          <a:bodyPr>
            <a:normAutofit/>
          </a:bodyPr>
          <a:lstStyle/>
          <a:p>
            <a:pPr>
              <a:buNone/>
            </a:pPr>
            <a:r>
              <a:rPr lang="fr-FR" dirty="0" smtClean="0"/>
              <a:t>import java.rmi.Remote;</a:t>
            </a:r>
          </a:p>
          <a:p>
            <a:pPr>
              <a:buNone/>
            </a:pPr>
            <a:r>
              <a:rPr lang="fr-FR" dirty="0" smtClean="0"/>
              <a:t>import java.rmi.RemoteException;</a:t>
            </a:r>
          </a:p>
          <a:p>
            <a:pPr>
              <a:buNone/>
            </a:pPr>
            <a:r>
              <a:rPr lang="fr-FR" dirty="0" smtClean="0"/>
              <a:t>public interface </a:t>
            </a:r>
            <a:r>
              <a:rPr lang="fr-FR" dirty="0" err="1" smtClean="0">
                <a:solidFill>
                  <a:srgbClr val="00B050"/>
                </a:solidFill>
              </a:rPr>
              <a:t>ReverseInterface</a:t>
            </a:r>
            <a:r>
              <a:rPr lang="fr-FR" dirty="0" smtClean="0"/>
              <a:t> </a:t>
            </a:r>
            <a:r>
              <a:rPr lang="fr-FR" dirty="0" err="1" smtClean="0">
                <a:solidFill>
                  <a:srgbClr val="FF0000"/>
                </a:solidFill>
              </a:rPr>
              <a:t>extends</a:t>
            </a:r>
            <a:r>
              <a:rPr lang="fr-FR" dirty="0" smtClean="0">
                <a:solidFill>
                  <a:srgbClr val="FF0000"/>
                </a:solidFill>
              </a:rPr>
              <a:t> </a:t>
            </a:r>
            <a:r>
              <a:rPr lang="fr-FR" dirty="0" err="1" smtClean="0">
                <a:solidFill>
                  <a:srgbClr val="FF0000"/>
                </a:solidFill>
              </a:rPr>
              <a:t>Remote</a:t>
            </a:r>
            <a:r>
              <a:rPr lang="fr-FR" dirty="0" smtClean="0"/>
              <a:t> {</a:t>
            </a:r>
          </a:p>
          <a:p>
            <a:pPr>
              <a:buNone/>
            </a:pPr>
            <a:r>
              <a:rPr lang="fr-FR" dirty="0" smtClean="0"/>
              <a:t>          String </a:t>
            </a:r>
            <a:r>
              <a:rPr lang="fr-FR" dirty="0" err="1" smtClean="0"/>
              <a:t>reverseString</a:t>
            </a:r>
            <a:r>
              <a:rPr lang="fr-FR" dirty="0" smtClean="0"/>
              <a:t>(String </a:t>
            </a:r>
            <a:r>
              <a:rPr lang="fr-FR" dirty="0" smtClean="0">
                <a:solidFill>
                  <a:srgbClr val="00B050"/>
                </a:solidFill>
              </a:rPr>
              <a:t>chaine</a:t>
            </a:r>
            <a:r>
              <a:rPr lang="fr-FR" dirty="0" smtClean="0"/>
              <a:t>)</a:t>
            </a:r>
          </a:p>
          <a:p>
            <a:pPr>
              <a:buNone/>
            </a:pPr>
            <a:r>
              <a:rPr lang="fr-FR" dirty="0" smtClean="0"/>
              <a:t>           </a:t>
            </a:r>
            <a:r>
              <a:rPr lang="fr-FR" dirty="0" err="1" smtClean="0"/>
              <a:t>throws</a:t>
            </a:r>
            <a:r>
              <a:rPr lang="fr-FR" dirty="0" smtClean="0"/>
              <a:t> </a:t>
            </a:r>
            <a:r>
              <a:rPr lang="fr-FR" dirty="0" err="1" smtClean="0"/>
              <a:t>RemoteException</a:t>
            </a:r>
            <a:r>
              <a:rPr lang="fr-FR" dirty="0" smtClean="0"/>
              <a:t>;</a:t>
            </a:r>
          </a:p>
          <a:p>
            <a:pPr>
              <a:buNone/>
            </a:pPr>
            <a:r>
              <a:rPr lang="fr-FR" dirty="0" smtClean="0"/>
              <a:t>}</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solidFill>
                  <a:srgbClr val="FF0000"/>
                </a:solidFill>
              </a:rPr>
              <a:t>Implémentation de l’objet distribué (1/2)</a:t>
            </a:r>
            <a:endParaRPr lang="fr-FR" dirty="0">
              <a:solidFill>
                <a:srgbClr val="FF0000"/>
              </a:solidFill>
            </a:endParaRPr>
          </a:p>
        </p:txBody>
      </p:sp>
      <p:sp>
        <p:nvSpPr>
          <p:cNvPr id="3" name="Espace réservé du contenu 2"/>
          <p:cNvSpPr>
            <a:spLocks noGrp="1"/>
          </p:cNvSpPr>
          <p:nvPr>
            <p:ph idx="1"/>
          </p:nvPr>
        </p:nvSpPr>
        <p:spPr/>
        <p:txBody>
          <a:bodyPr>
            <a:normAutofit/>
          </a:bodyPr>
          <a:lstStyle/>
          <a:p>
            <a:r>
              <a:rPr lang="fr-FR" dirty="0" smtClean="0"/>
              <a:t>L’implémentation doit étendre la classe </a:t>
            </a:r>
            <a:r>
              <a:rPr lang="fr-FR" i="1" dirty="0" err="1" smtClean="0"/>
              <a:t>RemoteServer</a:t>
            </a:r>
            <a:r>
              <a:rPr lang="fr-FR" dirty="0" smtClean="0"/>
              <a:t> de </a:t>
            </a:r>
            <a:r>
              <a:rPr lang="fr-FR" i="1" dirty="0" smtClean="0"/>
              <a:t>java.rmi.server.</a:t>
            </a:r>
          </a:p>
          <a:p>
            <a:r>
              <a:rPr lang="fr-FR" i="1" dirty="0" err="1" smtClean="0"/>
              <a:t>RemoteServer</a:t>
            </a:r>
            <a:r>
              <a:rPr lang="fr-FR" dirty="0" smtClean="0"/>
              <a:t> est une classe abstraite.</a:t>
            </a:r>
          </a:p>
          <a:p>
            <a:r>
              <a:rPr lang="fr-FR" i="1" dirty="0" err="1" smtClean="0"/>
              <a:t>UnicastRemoteObject</a:t>
            </a:r>
            <a:r>
              <a:rPr lang="fr-FR" dirty="0" smtClean="0"/>
              <a:t> étend</a:t>
            </a:r>
            <a:r>
              <a:rPr lang="fr-FR" i="1" dirty="0" smtClean="0"/>
              <a:t> </a:t>
            </a:r>
            <a:r>
              <a:rPr lang="fr-FR" i="1" dirty="0" err="1" smtClean="0"/>
              <a:t>RemoteServer</a:t>
            </a:r>
            <a:r>
              <a:rPr lang="fr-FR" i="1" dirty="0" smtClean="0"/>
              <a:t>:</a:t>
            </a:r>
            <a:r>
              <a:rPr lang="fr-FR" dirty="0" smtClean="0"/>
              <a:t> </a:t>
            </a:r>
          </a:p>
          <a:p>
            <a:pPr>
              <a:buFontTx/>
              <a:buChar char="-"/>
            </a:pPr>
            <a:r>
              <a:rPr lang="fr-FR" dirty="0" smtClean="0"/>
              <a:t>c’est une classe concrète.</a:t>
            </a:r>
          </a:p>
          <a:p>
            <a:pPr>
              <a:buFontTx/>
              <a:buChar char="-"/>
            </a:pPr>
            <a:r>
              <a:rPr lang="fr-FR" dirty="0" smtClean="0"/>
              <a:t>une instance de cette classe réside sur un serveur et est </a:t>
            </a:r>
            <a:r>
              <a:rPr lang="it-IT" dirty="0" smtClean="0"/>
              <a:t>disponible via le protocole TCP/IP.</a:t>
            </a:r>
            <a:endParaRPr lang="fr-FR"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384"/>
            <a:ext cx="8229600" cy="1143000"/>
          </a:xfrm>
        </p:spPr>
        <p:txBody>
          <a:bodyPr>
            <a:normAutofit fontScale="90000"/>
          </a:bodyPr>
          <a:lstStyle/>
          <a:p>
            <a:r>
              <a:rPr lang="fr-FR" dirty="0" smtClean="0">
                <a:solidFill>
                  <a:srgbClr val="FF0000"/>
                </a:solidFill>
              </a:rPr>
              <a:t>Implémentation de l’objet distribué (2/2)</a:t>
            </a:r>
            <a:endParaRPr lang="fr-FR" dirty="0">
              <a:solidFill>
                <a:srgbClr val="FF0000"/>
              </a:solidFill>
            </a:endParaRPr>
          </a:p>
        </p:txBody>
      </p:sp>
      <p:sp>
        <p:nvSpPr>
          <p:cNvPr id="3" name="Espace réservé du contenu 2"/>
          <p:cNvSpPr>
            <a:spLocks noGrp="1"/>
          </p:cNvSpPr>
          <p:nvPr>
            <p:ph idx="1"/>
          </p:nvPr>
        </p:nvSpPr>
        <p:spPr>
          <a:xfrm>
            <a:off x="457200" y="1124744"/>
            <a:ext cx="8229600" cy="4525963"/>
          </a:xfrm>
        </p:spPr>
        <p:txBody>
          <a:bodyPr>
            <a:noAutofit/>
          </a:bodyPr>
          <a:lstStyle/>
          <a:p>
            <a:pPr>
              <a:buNone/>
            </a:pPr>
            <a:r>
              <a:rPr lang="fr-FR" sz="1800" dirty="0" smtClean="0"/>
              <a:t>Import  java.rmi.*;</a:t>
            </a:r>
          </a:p>
          <a:p>
            <a:pPr>
              <a:buNone/>
            </a:pPr>
            <a:r>
              <a:rPr lang="fr-FR" sz="1800" dirty="0" smtClean="0"/>
              <a:t>import java.rmi.server.*;</a:t>
            </a:r>
          </a:p>
          <a:p>
            <a:pPr>
              <a:buNone/>
            </a:pPr>
            <a:r>
              <a:rPr lang="en-US" sz="1800" dirty="0" smtClean="0"/>
              <a:t>public class </a:t>
            </a:r>
            <a:r>
              <a:rPr lang="en-US" sz="1800" dirty="0" smtClean="0">
                <a:solidFill>
                  <a:srgbClr val="00B050"/>
                </a:solidFill>
              </a:rPr>
              <a:t>Reverse</a:t>
            </a:r>
            <a:r>
              <a:rPr lang="en-US" sz="1800" dirty="0" smtClean="0"/>
              <a:t> </a:t>
            </a:r>
            <a:r>
              <a:rPr lang="en-US" sz="1800" dirty="0" smtClean="0">
                <a:solidFill>
                  <a:srgbClr val="FF0000"/>
                </a:solidFill>
              </a:rPr>
              <a:t>extends </a:t>
            </a:r>
            <a:r>
              <a:rPr lang="en-US" sz="1800" dirty="0" err="1" smtClean="0">
                <a:solidFill>
                  <a:srgbClr val="FF0000"/>
                </a:solidFill>
              </a:rPr>
              <a:t>UnicastRemoteObject</a:t>
            </a:r>
            <a:endParaRPr lang="en-US" sz="1800" dirty="0" smtClean="0">
              <a:solidFill>
                <a:srgbClr val="FF0000"/>
              </a:solidFill>
            </a:endParaRPr>
          </a:p>
          <a:p>
            <a:pPr>
              <a:buNone/>
            </a:pPr>
            <a:r>
              <a:rPr lang="fr-FR" sz="1800" dirty="0" smtClean="0"/>
              <a:t>               </a:t>
            </a:r>
            <a:r>
              <a:rPr lang="fr-FR" sz="1800" dirty="0" err="1" smtClean="0"/>
              <a:t>implements</a:t>
            </a:r>
            <a:r>
              <a:rPr lang="fr-FR" sz="1800" dirty="0" smtClean="0"/>
              <a:t> </a:t>
            </a:r>
            <a:r>
              <a:rPr lang="fr-FR" sz="1800" dirty="0" err="1" smtClean="0">
                <a:solidFill>
                  <a:srgbClr val="00B050"/>
                </a:solidFill>
              </a:rPr>
              <a:t>ReverseInterface</a:t>
            </a:r>
            <a:r>
              <a:rPr lang="fr-FR" sz="1800" dirty="0" smtClean="0"/>
              <a:t> {</a:t>
            </a:r>
          </a:p>
          <a:p>
            <a:pPr>
              <a:buNone/>
            </a:pPr>
            <a:r>
              <a:rPr lang="fr-FR" sz="1800" dirty="0" smtClean="0"/>
              <a:t>               public</a:t>
            </a:r>
            <a:r>
              <a:rPr lang="fr-FR" sz="1800" dirty="0" smtClean="0">
                <a:solidFill>
                  <a:srgbClr val="00B050"/>
                </a:solidFill>
              </a:rPr>
              <a:t> Reverse</a:t>
            </a:r>
            <a:r>
              <a:rPr lang="fr-FR" sz="1800" dirty="0" smtClean="0"/>
              <a:t>() </a:t>
            </a:r>
            <a:r>
              <a:rPr lang="fr-FR" sz="1800" dirty="0" err="1" smtClean="0"/>
              <a:t>throws</a:t>
            </a:r>
            <a:r>
              <a:rPr lang="fr-FR" sz="1800" dirty="0" smtClean="0"/>
              <a:t> </a:t>
            </a:r>
            <a:r>
              <a:rPr lang="fr-FR" sz="1800" dirty="0" err="1" smtClean="0"/>
              <a:t>RemoteException</a:t>
            </a:r>
            <a:r>
              <a:rPr lang="fr-FR" sz="1800" dirty="0" smtClean="0"/>
              <a:t> {</a:t>
            </a:r>
          </a:p>
          <a:p>
            <a:pPr>
              <a:buNone/>
            </a:pPr>
            <a:r>
              <a:rPr lang="fr-FR" sz="1800" dirty="0" smtClean="0"/>
              <a:t>                           super();</a:t>
            </a:r>
          </a:p>
          <a:p>
            <a:pPr>
              <a:buNone/>
            </a:pPr>
            <a:r>
              <a:rPr lang="fr-FR" sz="1800" dirty="0" smtClean="0"/>
              <a:t>               }</a:t>
            </a:r>
          </a:p>
          <a:p>
            <a:pPr>
              <a:buNone/>
            </a:pPr>
            <a:r>
              <a:rPr lang="en-US" sz="1800" dirty="0" smtClean="0"/>
              <a:t>              public String </a:t>
            </a:r>
            <a:r>
              <a:rPr lang="en-US" sz="1800" dirty="0" err="1" smtClean="0">
                <a:solidFill>
                  <a:srgbClr val="00B050"/>
                </a:solidFill>
              </a:rPr>
              <a:t>reverseString</a:t>
            </a:r>
            <a:r>
              <a:rPr lang="en-US" sz="1800" dirty="0" smtClean="0"/>
              <a:t> (String </a:t>
            </a:r>
            <a:r>
              <a:rPr lang="en-US" sz="1800" dirty="0" err="1" smtClean="0">
                <a:solidFill>
                  <a:srgbClr val="00B050"/>
                </a:solidFill>
              </a:rPr>
              <a:t>ChaineOrigine</a:t>
            </a:r>
            <a:r>
              <a:rPr lang="en-US" sz="1800" dirty="0" smtClean="0"/>
              <a:t>)</a:t>
            </a:r>
          </a:p>
          <a:p>
            <a:pPr>
              <a:buNone/>
            </a:pPr>
            <a:r>
              <a:rPr lang="fr-FR" sz="1800" dirty="0" smtClean="0"/>
              <a:t>                      </a:t>
            </a:r>
            <a:r>
              <a:rPr lang="fr-FR" sz="1800" dirty="0" err="1" smtClean="0"/>
              <a:t>throws</a:t>
            </a:r>
            <a:r>
              <a:rPr lang="fr-FR" sz="1800" dirty="0" smtClean="0"/>
              <a:t> </a:t>
            </a:r>
            <a:r>
              <a:rPr lang="fr-FR" sz="1800" dirty="0" err="1" smtClean="0"/>
              <a:t>RemoteException</a:t>
            </a:r>
            <a:r>
              <a:rPr lang="fr-FR" sz="1800" dirty="0" smtClean="0"/>
              <a:t> {</a:t>
            </a:r>
          </a:p>
          <a:p>
            <a:pPr>
              <a:buNone/>
            </a:pPr>
            <a:r>
              <a:rPr lang="fr-FR" sz="1800" dirty="0" smtClean="0"/>
              <a:t>                     </a:t>
            </a:r>
            <a:r>
              <a:rPr lang="fr-FR" sz="1800" dirty="0" err="1" smtClean="0"/>
              <a:t>int</a:t>
            </a:r>
            <a:r>
              <a:rPr lang="fr-FR" sz="1800" dirty="0" smtClean="0"/>
              <a:t> longueur=</a:t>
            </a:r>
            <a:r>
              <a:rPr lang="fr-FR" sz="1800" dirty="0" err="1" smtClean="0"/>
              <a:t>ChaineOrigine.length</a:t>
            </a:r>
            <a:r>
              <a:rPr lang="fr-FR" sz="1800" dirty="0" smtClean="0"/>
              <a:t>();</a:t>
            </a:r>
          </a:p>
          <a:p>
            <a:pPr>
              <a:buNone/>
            </a:pPr>
            <a:r>
              <a:rPr lang="fr-FR" sz="1800" dirty="0" smtClean="0"/>
              <a:t>                      </a:t>
            </a:r>
            <a:r>
              <a:rPr lang="fr-FR" sz="1800" dirty="0" err="1" smtClean="0"/>
              <a:t>StringBuffer</a:t>
            </a:r>
            <a:r>
              <a:rPr lang="fr-FR" sz="1800" dirty="0" smtClean="0"/>
              <a:t> </a:t>
            </a:r>
            <a:r>
              <a:rPr lang="fr-FR" sz="1800" dirty="0" err="1" smtClean="0"/>
              <a:t>temp</a:t>
            </a:r>
            <a:r>
              <a:rPr lang="fr-FR" sz="1800" dirty="0" smtClean="0"/>
              <a:t>=new </a:t>
            </a:r>
            <a:r>
              <a:rPr lang="fr-FR" sz="1800" dirty="0" err="1" smtClean="0"/>
              <a:t>StringBuffer</a:t>
            </a:r>
            <a:r>
              <a:rPr lang="fr-FR" sz="1800" dirty="0" smtClean="0"/>
              <a:t>(longueur);</a:t>
            </a:r>
          </a:p>
          <a:p>
            <a:pPr>
              <a:buNone/>
            </a:pPr>
            <a:r>
              <a:rPr lang="nn-NO" sz="1800" dirty="0" smtClean="0"/>
              <a:t>                     for (int i=longueur; i&gt;0; i--) {</a:t>
            </a:r>
          </a:p>
          <a:p>
            <a:pPr>
              <a:buNone/>
            </a:pPr>
            <a:r>
              <a:rPr lang="fr-FR" sz="1800" dirty="0" smtClean="0"/>
              <a:t>                       </a:t>
            </a:r>
            <a:r>
              <a:rPr lang="fr-FR" sz="1800" dirty="0" err="1" smtClean="0"/>
              <a:t>temp.append</a:t>
            </a:r>
            <a:r>
              <a:rPr lang="fr-FR" sz="1800" dirty="0" smtClean="0"/>
              <a:t>(</a:t>
            </a:r>
            <a:r>
              <a:rPr lang="fr-FR" sz="1800" dirty="0" err="1" smtClean="0"/>
              <a:t>ChaineOrigine.substring</a:t>
            </a:r>
            <a:r>
              <a:rPr lang="fr-FR" sz="1800" dirty="0" smtClean="0"/>
              <a:t>(i-1, i));</a:t>
            </a:r>
          </a:p>
          <a:p>
            <a:pPr>
              <a:buNone/>
            </a:pPr>
            <a:r>
              <a:rPr lang="fr-FR" sz="1800" dirty="0" smtClean="0"/>
              <a:t>              }</a:t>
            </a:r>
          </a:p>
          <a:p>
            <a:pPr>
              <a:buNone/>
            </a:pPr>
            <a:r>
              <a:rPr lang="fr-FR" sz="1800" dirty="0" smtClean="0"/>
              <a:t>            return </a:t>
            </a:r>
            <a:r>
              <a:rPr lang="fr-FR" sz="1800" dirty="0" err="1" smtClean="0"/>
              <a:t>temp.toString</a:t>
            </a:r>
            <a:r>
              <a:rPr lang="fr-FR" sz="1800" dirty="0" smtClean="0"/>
              <a:t>();</a:t>
            </a:r>
          </a:p>
          <a:p>
            <a:pPr>
              <a:buNone/>
            </a:pPr>
            <a:r>
              <a:rPr lang="fr-FR" sz="1800" dirty="0" smtClean="0"/>
              <a:t>       }</a:t>
            </a:r>
          </a:p>
          <a:p>
            <a:pPr>
              <a:buNone/>
            </a:pPr>
            <a:r>
              <a:rPr lang="fr-FR" sz="1800" dirty="0" smtClean="0"/>
              <a:t>     }</a:t>
            </a:r>
            <a:endParaRPr lang="fr-FR" sz="1800"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Le serveur (1/2)</a:t>
            </a:r>
            <a:endParaRPr lang="fr-FR" dirty="0">
              <a:solidFill>
                <a:srgbClr val="FF0000"/>
              </a:solidFill>
            </a:endParaRPr>
          </a:p>
        </p:txBody>
      </p:sp>
      <p:sp>
        <p:nvSpPr>
          <p:cNvPr id="3" name="Espace réservé du contenu 2"/>
          <p:cNvSpPr>
            <a:spLocks noGrp="1"/>
          </p:cNvSpPr>
          <p:nvPr>
            <p:ph idx="1"/>
          </p:nvPr>
        </p:nvSpPr>
        <p:spPr/>
        <p:txBody>
          <a:bodyPr>
            <a:normAutofit/>
          </a:bodyPr>
          <a:lstStyle/>
          <a:p>
            <a:r>
              <a:rPr lang="fr-FR" dirty="0" smtClean="0"/>
              <a:t>Programme à l’écoute des clients.</a:t>
            </a:r>
          </a:p>
          <a:p>
            <a:r>
              <a:rPr lang="fr-FR" dirty="0" smtClean="0"/>
              <a:t>Enregistre l’objet distribué dans </a:t>
            </a:r>
            <a:r>
              <a:rPr lang="fr-FR" i="1" dirty="0" err="1" smtClean="0"/>
              <a:t>rmiregistry</a:t>
            </a:r>
            <a:endParaRPr lang="fr-FR" i="1" dirty="0" smtClean="0"/>
          </a:p>
          <a:p>
            <a:pPr>
              <a:buNone/>
            </a:pPr>
            <a:r>
              <a:rPr lang="fr-FR" dirty="0" smtClean="0"/>
              <a:t>    </a:t>
            </a:r>
            <a:r>
              <a:rPr lang="fr-FR" dirty="0" err="1" smtClean="0"/>
              <a:t>Naming.rebind</a:t>
            </a:r>
            <a:r>
              <a:rPr lang="fr-FR" dirty="0" smtClean="0"/>
              <a:t>("rmi://hote:1099/Reverse", </a:t>
            </a:r>
            <a:r>
              <a:rPr lang="fr-FR" dirty="0" err="1" smtClean="0"/>
              <a:t>rev</a:t>
            </a:r>
            <a:r>
              <a:rPr lang="fr-FR" dirty="0" smtClean="0"/>
              <a:t>);.</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43408"/>
            <a:ext cx="8229600" cy="1143000"/>
          </a:xfrm>
        </p:spPr>
        <p:txBody>
          <a:bodyPr/>
          <a:lstStyle/>
          <a:p>
            <a:r>
              <a:rPr lang="fr-FR" dirty="0" smtClean="0">
                <a:solidFill>
                  <a:srgbClr val="FF0000"/>
                </a:solidFill>
              </a:rPr>
              <a:t>Le serveur (2/2)</a:t>
            </a:r>
            <a:endParaRPr lang="fr-FR" dirty="0">
              <a:solidFill>
                <a:srgbClr val="FF0000"/>
              </a:solidFill>
            </a:endParaRPr>
          </a:p>
        </p:txBody>
      </p:sp>
      <p:sp>
        <p:nvSpPr>
          <p:cNvPr id="3" name="Espace réservé du contenu 2"/>
          <p:cNvSpPr>
            <a:spLocks noGrp="1"/>
          </p:cNvSpPr>
          <p:nvPr>
            <p:ph idx="1"/>
          </p:nvPr>
        </p:nvSpPr>
        <p:spPr>
          <a:xfrm>
            <a:off x="457200" y="836712"/>
            <a:ext cx="8229600" cy="4525963"/>
          </a:xfrm>
        </p:spPr>
        <p:txBody>
          <a:bodyPr>
            <a:noAutofit/>
          </a:bodyPr>
          <a:lstStyle/>
          <a:p>
            <a:pPr>
              <a:buNone/>
            </a:pPr>
            <a:r>
              <a:rPr lang="fr-FR" sz="1800" dirty="0" smtClean="0"/>
              <a:t>import java.rmi.*;</a:t>
            </a:r>
          </a:p>
          <a:p>
            <a:pPr>
              <a:buNone/>
            </a:pPr>
            <a:r>
              <a:rPr lang="fr-FR" sz="1800" dirty="0" smtClean="0"/>
              <a:t>import java.rmi.server.*;</a:t>
            </a:r>
          </a:p>
          <a:p>
            <a:pPr>
              <a:buNone/>
            </a:pPr>
            <a:r>
              <a:rPr lang="fr-FR" sz="1800" dirty="0" smtClean="0"/>
              <a:t>public class </a:t>
            </a:r>
            <a:r>
              <a:rPr lang="fr-FR" sz="1800" dirty="0" err="1" smtClean="0">
                <a:solidFill>
                  <a:srgbClr val="00B050"/>
                </a:solidFill>
              </a:rPr>
              <a:t>ReverseServer</a:t>
            </a:r>
            <a:r>
              <a:rPr lang="fr-FR" sz="1800" dirty="0" smtClean="0"/>
              <a:t> {</a:t>
            </a:r>
          </a:p>
          <a:p>
            <a:pPr>
              <a:buNone/>
            </a:pPr>
            <a:r>
              <a:rPr lang="en-US" sz="1800" dirty="0" smtClean="0"/>
              <a:t>        public static void main(String[] </a:t>
            </a:r>
            <a:r>
              <a:rPr lang="en-US" sz="1800" dirty="0" err="1" smtClean="0"/>
              <a:t>args</a:t>
            </a:r>
            <a:r>
              <a:rPr lang="en-US" sz="1800" dirty="0" smtClean="0"/>
              <a:t>) {</a:t>
            </a:r>
          </a:p>
          <a:p>
            <a:pPr>
              <a:buNone/>
            </a:pPr>
            <a:r>
              <a:rPr lang="en-US" sz="1800" dirty="0" smtClean="0"/>
              <a:t> </a:t>
            </a:r>
            <a:r>
              <a:rPr lang="fr-FR" sz="1800" dirty="0" err="1" smtClean="0"/>
              <a:t>System.setSecurityManager</a:t>
            </a:r>
            <a:r>
              <a:rPr lang="fr-FR" sz="1800" dirty="0" smtClean="0"/>
              <a:t>(new </a:t>
            </a:r>
            <a:r>
              <a:rPr lang="fr-FR" sz="1800" dirty="0" err="1" smtClean="0"/>
              <a:t>RMISecurityManager</a:t>
            </a:r>
            <a:r>
              <a:rPr lang="fr-FR" sz="1800" dirty="0" smtClean="0"/>
              <a:t>());</a:t>
            </a:r>
            <a:endParaRPr lang="en-US" sz="1800" dirty="0" smtClean="0"/>
          </a:p>
          <a:p>
            <a:pPr>
              <a:buNone/>
            </a:pPr>
            <a:r>
              <a:rPr lang="fr-FR" sz="1800" dirty="0" smtClean="0"/>
              <a:t>        </a:t>
            </a:r>
            <a:r>
              <a:rPr lang="fr-FR" sz="1800" dirty="0" err="1" smtClean="0"/>
              <a:t>try</a:t>
            </a:r>
            <a:r>
              <a:rPr lang="fr-FR" sz="1800" dirty="0" smtClean="0"/>
              <a:t> {</a:t>
            </a:r>
          </a:p>
          <a:p>
            <a:pPr>
              <a:buNone/>
            </a:pPr>
            <a:r>
              <a:rPr lang="fr-FR" sz="1800" dirty="0" smtClean="0"/>
              <a:t>              System.out.println( "Serveur : Construction de l’implémentation ");</a:t>
            </a:r>
          </a:p>
          <a:p>
            <a:pPr>
              <a:buNone/>
            </a:pPr>
            <a:r>
              <a:rPr lang="fr-FR" sz="1800" dirty="0" smtClean="0"/>
              <a:t>              Reverse </a:t>
            </a:r>
            <a:r>
              <a:rPr lang="fr-FR" sz="1800" dirty="0" err="1" smtClean="0"/>
              <a:t>rev</a:t>
            </a:r>
            <a:r>
              <a:rPr lang="fr-FR" sz="1800" dirty="0" smtClean="0"/>
              <a:t>= new  Reverse();</a:t>
            </a:r>
          </a:p>
          <a:p>
            <a:pPr>
              <a:buNone/>
            </a:pPr>
            <a:r>
              <a:rPr lang="fr-FR" sz="1800" dirty="0" smtClean="0"/>
              <a:t>              System.out.println("Objet Reverse lié dans le </a:t>
            </a:r>
            <a:r>
              <a:rPr lang="fr-FR" sz="1800" dirty="0" err="1" smtClean="0"/>
              <a:t>RMIregistry</a:t>
            </a:r>
            <a:r>
              <a:rPr lang="fr-FR" sz="1800" dirty="0" smtClean="0"/>
              <a:t>");</a:t>
            </a:r>
          </a:p>
          <a:p>
            <a:pPr>
              <a:buNone/>
            </a:pPr>
            <a:r>
              <a:rPr lang="fr-FR" sz="1800" dirty="0" smtClean="0"/>
              <a:t>              </a:t>
            </a:r>
            <a:r>
              <a:rPr lang="fr-FR" sz="1800" dirty="0" err="1" smtClean="0"/>
              <a:t>Naming.rebind</a:t>
            </a:r>
            <a:r>
              <a:rPr lang="fr-FR" sz="1800" dirty="0" smtClean="0"/>
              <a:t>("rmi://localhost:1099/MyReverse", </a:t>
            </a:r>
            <a:r>
              <a:rPr lang="fr-FR" sz="1800" dirty="0" err="1" smtClean="0"/>
              <a:t>rev</a:t>
            </a:r>
            <a:r>
              <a:rPr lang="fr-FR" sz="1800" dirty="0" smtClean="0"/>
              <a:t>);</a:t>
            </a:r>
          </a:p>
          <a:p>
            <a:pPr>
              <a:buNone/>
            </a:pPr>
            <a:r>
              <a:rPr lang="fr-FR" sz="1800" dirty="0" smtClean="0"/>
              <a:t>              System.out.println("Attente des invocations des clients ...");</a:t>
            </a:r>
          </a:p>
          <a:p>
            <a:pPr>
              <a:buNone/>
            </a:pPr>
            <a:r>
              <a:rPr lang="fr-FR" sz="1800" dirty="0" smtClean="0"/>
              <a:t>             }</a:t>
            </a:r>
          </a:p>
          <a:p>
            <a:pPr>
              <a:buNone/>
            </a:pPr>
            <a:r>
              <a:rPr lang="fr-FR" sz="1800" dirty="0" smtClean="0"/>
              <a:t>      catch (Exception e) {</a:t>
            </a:r>
          </a:p>
          <a:p>
            <a:pPr>
              <a:buNone/>
            </a:pPr>
            <a:r>
              <a:rPr lang="fr-FR" sz="1800" dirty="0" smtClean="0"/>
              <a:t>             System.out.println("Erreur de liaison de l’objet Reverse");</a:t>
            </a:r>
          </a:p>
          <a:p>
            <a:pPr>
              <a:buNone/>
            </a:pPr>
            <a:r>
              <a:rPr lang="fr-FR" sz="1800" dirty="0" smtClean="0"/>
              <a:t>             System.out.println(</a:t>
            </a:r>
            <a:r>
              <a:rPr lang="fr-FR" sz="1800" dirty="0" err="1" smtClean="0"/>
              <a:t>e.toString</a:t>
            </a:r>
            <a:r>
              <a:rPr lang="fr-FR" sz="1800" dirty="0" smtClean="0"/>
              <a:t>());</a:t>
            </a:r>
          </a:p>
          <a:p>
            <a:pPr>
              <a:buNone/>
            </a:pPr>
            <a:r>
              <a:rPr lang="fr-FR" sz="1800" dirty="0" smtClean="0"/>
              <a:t>             }</a:t>
            </a:r>
          </a:p>
          <a:p>
            <a:pPr>
              <a:buNone/>
            </a:pPr>
            <a:r>
              <a:rPr lang="fr-FR" sz="1800" dirty="0" smtClean="0"/>
              <a:t>     } // fin du main</a:t>
            </a:r>
          </a:p>
          <a:p>
            <a:pPr>
              <a:buNone/>
            </a:pPr>
            <a:r>
              <a:rPr lang="fr-FR" sz="1800" dirty="0" smtClean="0"/>
              <a:t>} // fin de la classe</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Le client (1/2)</a:t>
            </a:r>
            <a:endParaRPr lang="fr-FR" dirty="0">
              <a:solidFill>
                <a:srgbClr val="FF0000"/>
              </a:solidFill>
            </a:endParaRPr>
          </a:p>
        </p:txBody>
      </p:sp>
      <p:sp>
        <p:nvSpPr>
          <p:cNvPr id="3" name="Espace réservé du contenu 2"/>
          <p:cNvSpPr>
            <a:spLocks noGrp="1"/>
          </p:cNvSpPr>
          <p:nvPr>
            <p:ph idx="1"/>
          </p:nvPr>
        </p:nvSpPr>
        <p:spPr/>
        <p:txBody>
          <a:bodyPr>
            <a:normAutofit fontScale="70000" lnSpcReduction="20000"/>
          </a:bodyPr>
          <a:lstStyle/>
          <a:p>
            <a:r>
              <a:rPr lang="fr-FR" dirty="0" smtClean="0"/>
              <a:t>Le client obtient un stub pour accéder à l’objet par une URL RMI</a:t>
            </a:r>
          </a:p>
          <a:p>
            <a:pPr>
              <a:buNone/>
            </a:pPr>
            <a:r>
              <a:rPr lang="fr-FR" dirty="0" smtClean="0"/>
              <a:t>       </a:t>
            </a:r>
            <a:r>
              <a:rPr lang="fr-FR" dirty="0" err="1" smtClean="0"/>
              <a:t>ReverseInterface</a:t>
            </a:r>
            <a:r>
              <a:rPr lang="fr-FR" dirty="0" smtClean="0"/>
              <a:t> ri = (</a:t>
            </a:r>
            <a:r>
              <a:rPr lang="fr-FR" dirty="0" err="1" smtClean="0"/>
              <a:t>ReverseInterface</a:t>
            </a:r>
            <a:r>
              <a:rPr lang="fr-FR" dirty="0" smtClean="0"/>
              <a:t>) </a:t>
            </a:r>
            <a:r>
              <a:rPr lang="fr-FR" dirty="0" err="1" smtClean="0"/>
              <a:t>Naming.lookup</a:t>
            </a:r>
            <a:r>
              <a:rPr lang="fr-FR" dirty="0" smtClean="0"/>
              <a:t> ("rmi://localhost:1099/MyReverse");</a:t>
            </a:r>
          </a:p>
          <a:p>
            <a:r>
              <a:rPr lang="fr-FR" dirty="0" smtClean="0"/>
              <a:t>Une URL RMI commence par </a:t>
            </a:r>
            <a:r>
              <a:rPr lang="fr-FR" dirty="0" err="1" smtClean="0"/>
              <a:t>rmi</a:t>
            </a:r>
            <a:r>
              <a:rPr lang="fr-FR" dirty="0" smtClean="0"/>
              <a:t>://, le nom de machine, un numéro de port optionnel et le nom de l’objet distant.</a:t>
            </a:r>
          </a:p>
          <a:p>
            <a:pPr>
              <a:buNone/>
            </a:pPr>
            <a:r>
              <a:rPr lang="fr-FR" dirty="0" smtClean="0"/>
              <a:t>       rmi://hote:2110/nomObjet</a:t>
            </a:r>
          </a:p>
          <a:p>
            <a:r>
              <a:rPr lang="fr-FR" dirty="0" smtClean="0"/>
              <a:t>Par défaut, le numéro de port est 1099 défini (ou à définir) dans /</a:t>
            </a:r>
            <a:r>
              <a:rPr lang="fr-FR" dirty="0" err="1" smtClean="0"/>
              <a:t>etc</a:t>
            </a:r>
            <a:r>
              <a:rPr lang="fr-FR" dirty="0" smtClean="0"/>
              <a:t>/services :</a:t>
            </a:r>
          </a:p>
          <a:p>
            <a:pPr>
              <a:buNone/>
            </a:pPr>
            <a:r>
              <a:rPr lang="fr-FR" dirty="0" smtClean="0"/>
              <a:t>      </a:t>
            </a:r>
            <a:r>
              <a:rPr lang="fr-FR" dirty="0" err="1" smtClean="0"/>
              <a:t>rmi</a:t>
            </a:r>
            <a:r>
              <a:rPr lang="fr-FR" dirty="0" smtClean="0"/>
              <a:t> 1099/</a:t>
            </a:r>
            <a:r>
              <a:rPr lang="fr-FR" dirty="0" err="1" smtClean="0"/>
              <a:t>tcp</a:t>
            </a:r>
            <a:endParaRPr lang="fr-FR" dirty="0" smtClean="0"/>
          </a:p>
          <a:p>
            <a:r>
              <a:rPr lang="fr-FR" dirty="0" smtClean="0"/>
              <a:t>Installe un gestionnaire de sécurité pour contrôler les stubs chargés dynamiquement :</a:t>
            </a:r>
          </a:p>
          <a:p>
            <a:pPr>
              <a:buNone/>
            </a:pPr>
            <a:r>
              <a:rPr lang="fr-FR" dirty="0" smtClean="0"/>
              <a:t>      </a:t>
            </a:r>
            <a:r>
              <a:rPr lang="fr-FR" dirty="0" err="1" smtClean="0"/>
              <a:t>System.setSecurityManager</a:t>
            </a:r>
            <a:r>
              <a:rPr lang="fr-FR" dirty="0" smtClean="0"/>
              <a:t>(new </a:t>
            </a:r>
            <a:r>
              <a:rPr lang="fr-FR" dirty="0" err="1" smtClean="0"/>
              <a:t>RMISecurityManager</a:t>
            </a:r>
            <a:r>
              <a:rPr lang="fr-FR" dirty="0" smtClean="0"/>
              <a:t>());</a:t>
            </a:r>
          </a:p>
          <a:p>
            <a:r>
              <a:rPr lang="fr-FR" dirty="0" smtClean="0"/>
              <a:t>Exécute une méthode de l’objet :</a:t>
            </a:r>
          </a:p>
          <a:p>
            <a:pPr>
              <a:buNone/>
            </a:pPr>
            <a:r>
              <a:rPr lang="fr-FR" dirty="0" smtClean="0"/>
              <a:t>     String </a:t>
            </a:r>
            <a:r>
              <a:rPr lang="fr-FR" dirty="0" err="1" smtClean="0"/>
              <a:t>result</a:t>
            </a:r>
            <a:r>
              <a:rPr lang="fr-FR" dirty="0" smtClean="0"/>
              <a:t> = </a:t>
            </a:r>
            <a:r>
              <a:rPr lang="fr-FR" dirty="0" err="1" smtClean="0"/>
              <a:t>ri.reverseString</a:t>
            </a:r>
            <a:r>
              <a:rPr lang="fr-FR" dirty="0" smtClean="0"/>
              <a:t> ("Terre");</a:t>
            </a:r>
            <a:endParaRPr lang="fr-FR"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Le client (2/2)</a:t>
            </a:r>
            <a:endParaRPr lang="fr-FR" dirty="0">
              <a:solidFill>
                <a:srgbClr val="FF0000"/>
              </a:solidFill>
            </a:endParaRPr>
          </a:p>
        </p:txBody>
      </p:sp>
      <p:sp>
        <p:nvSpPr>
          <p:cNvPr id="3" name="Espace réservé du contenu 2"/>
          <p:cNvSpPr>
            <a:spLocks noGrp="1"/>
          </p:cNvSpPr>
          <p:nvPr>
            <p:ph idx="1"/>
          </p:nvPr>
        </p:nvSpPr>
        <p:spPr/>
        <p:txBody>
          <a:bodyPr>
            <a:normAutofit fontScale="55000" lnSpcReduction="20000"/>
          </a:bodyPr>
          <a:lstStyle/>
          <a:p>
            <a:pPr>
              <a:buNone/>
            </a:pPr>
            <a:r>
              <a:rPr lang="fr-FR" dirty="0" smtClean="0"/>
              <a:t>import java.rmi.*;</a:t>
            </a:r>
          </a:p>
          <a:p>
            <a:pPr>
              <a:buNone/>
            </a:pPr>
            <a:r>
              <a:rPr lang="fr-FR" dirty="0" smtClean="0"/>
              <a:t>public class </a:t>
            </a:r>
            <a:r>
              <a:rPr lang="fr-FR" dirty="0" err="1" smtClean="0"/>
              <a:t>ReverseClient</a:t>
            </a:r>
            <a:r>
              <a:rPr lang="fr-FR" dirty="0" smtClean="0"/>
              <a:t> {</a:t>
            </a:r>
          </a:p>
          <a:p>
            <a:pPr>
              <a:buNone/>
            </a:pPr>
            <a:r>
              <a:rPr lang="en-US" dirty="0" smtClean="0"/>
              <a:t>         public static void main (String [] </a:t>
            </a:r>
            <a:r>
              <a:rPr lang="en-US" dirty="0" err="1" smtClean="0"/>
              <a:t>args</a:t>
            </a:r>
            <a:r>
              <a:rPr lang="en-US" dirty="0" smtClean="0"/>
              <a:t>) {</a:t>
            </a:r>
          </a:p>
          <a:p>
            <a:pPr>
              <a:buNone/>
            </a:pPr>
            <a:r>
              <a:rPr lang="en-US" dirty="0" smtClean="0"/>
              <a:t>                  </a:t>
            </a:r>
            <a:r>
              <a:rPr lang="fr-FR" dirty="0" err="1" smtClean="0"/>
              <a:t>System.setSecurityManager</a:t>
            </a:r>
            <a:r>
              <a:rPr lang="fr-FR" dirty="0" smtClean="0"/>
              <a:t>(new </a:t>
            </a:r>
            <a:r>
              <a:rPr lang="fr-FR" dirty="0" err="1" smtClean="0"/>
              <a:t>RMISecurityManager</a:t>
            </a:r>
            <a:r>
              <a:rPr lang="fr-FR" dirty="0" smtClean="0"/>
              <a:t>());</a:t>
            </a:r>
          </a:p>
          <a:p>
            <a:pPr>
              <a:buNone/>
            </a:pPr>
            <a:r>
              <a:rPr lang="fr-FR" dirty="0" smtClean="0"/>
              <a:t>                 </a:t>
            </a:r>
            <a:r>
              <a:rPr lang="fr-FR" dirty="0" err="1" smtClean="0"/>
              <a:t>try</a:t>
            </a:r>
            <a:r>
              <a:rPr lang="fr-FR" dirty="0" smtClean="0"/>
              <a:t>{</a:t>
            </a:r>
          </a:p>
          <a:p>
            <a:pPr>
              <a:buNone/>
            </a:pPr>
            <a:r>
              <a:rPr lang="fr-FR" dirty="0" smtClean="0"/>
              <a:t>                    </a:t>
            </a:r>
            <a:r>
              <a:rPr lang="fr-FR" dirty="0" err="1" smtClean="0"/>
              <a:t>ReverseInterface</a:t>
            </a:r>
            <a:r>
              <a:rPr lang="fr-FR" dirty="0" smtClean="0"/>
              <a:t> </a:t>
            </a:r>
            <a:r>
              <a:rPr lang="fr-FR" dirty="0" err="1" smtClean="0"/>
              <a:t>rev</a:t>
            </a:r>
            <a:r>
              <a:rPr lang="fr-FR" dirty="0" smtClean="0"/>
              <a:t> = (</a:t>
            </a:r>
            <a:r>
              <a:rPr lang="fr-FR" dirty="0" err="1" smtClean="0"/>
              <a:t>ReverseInterface</a:t>
            </a:r>
            <a:r>
              <a:rPr lang="fr-FR" dirty="0" smtClean="0"/>
              <a:t>) </a:t>
            </a:r>
            <a:r>
              <a:rPr lang="fr-FR" dirty="0" err="1" smtClean="0"/>
              <a:t>Naming.lookup</a:t>
            </a:r>
            <a:endParaRPr lang="fr-FR" dirty="0" smtClean="0"/>
          </a:p>
          <a:p>
            <a:pPr>
              <a:buNone/>
            </a:pPr>
            <a:r>
              <a:rPr lang="fr-FR" dirty="0" smtClean="0"/>
              <a:t>                    ("rmi://localhost:1099/MyReverse");</a:t>
            </a:r>
          </a:p>
          <a:p>
            <a:pPr>
              <a:buNone/>
            </a:pPr>
            <a:r>
              <a:rPr lang="fr-FR" dirty="0" smtClean="0"/>
              <a:t>                     String </a:t>
            </a:r>
            <a:r>
              <a:rPr lang="fr-FR" dirty="0" err="1" smtClean="0"/>
              <a:t>result</a:t>
            </a:r>
            <a:r>
              <a:rPr lang="fr-FR" dirty="0" smtClean="0"/>
              <a:t> = </a:t>
            </a:r>
            <a:r>
              <a:rPr lang="fr-FR" dirty="0" err="1" smtClean="0"/>
              <a:t>rev.reverseString</a:t>
            </a:r>
            <a:r>
              <a:rPr lang="fr-FR" dirty="0" smtClean="0"/>
              <a:t> (</a:t>
            </a:r>
            <a:r>
              <a:rPr lang="fr-FR" dirty="0" err="1" smtClean="0"/>
              <a:t>args</a:t>
            </a:r>
            <a:r>
              <a:rPr lang="fr-FR" dirty="0" smtClean="0"/>
              <a:t> [0]);</a:t>
            </a:r>
          </a:p>
          <a:p>
            <a:pPr>
              <a:buNone/>
            </a:pPr>
            <a:r>
              <a:rPr lang="fr-FR" dirty="0" smtClean="0"/>
              <a:t>                    System.out.println ("L’inverse de "+</a:t>
            </a:r>
            <a:r>
              <a:rPr lang="fr-FR" dirty="0" err="1" smtClean="0"/>
              <a:t>args</a:t>
            </a:r>
            <a:r>
              <a:rPr lang="fr-FR" dirty="0" smtClean="0"/>
              <a:t>[0]+" est" +</a:t>
            </a:r>
            <a:r>
              <a:rPr lang="fr-FR" dirty="0" err="1" smtClean="0"/>
              <a:t>result</a:t>
            </a:r>
            <a:r>
              <a:rPr lang="fr-FR" dirty="0" smtClean="0"/>
              <a:t>);</a:t>
            </a:r>
          </a:p>
          <a:p>
            <a:pPr>
              <a:buNone/>
            </a:pPr>
            <a:r>
              <a:rPr lang="fr-FR" dirty="0" smtClean="0"/>
              <a:t>                   }</a:t>
            </a:r>
          </a:p>
          <a:p>
            <a:pPr>
              <a:buNone/>
            </a:pPr>
            <a:r>
              <a:rPr lang="fr-FR" dirty="0" smtClean="0"/>
              <a:t>         catch (Exception e) {</a:t>
            </a:r>
          </a:p>
          <a:p>
            <a:pPr>
              <a:buNone/>
            </a:pPr>
            <a:r>
              <a:rPr lang="fr-FR" dirty="0" smtClean="0"/>
              <a:t>                 System.out.println ("Erreur d’accès à l’objet distant.");</a:t>
            </a:r>
          </a:p>
          <a:p>
            <a:pPr>
              <a:buNone/>
            </a:pPr>
            <a:r>
              <a:rPr lang="fr-FR" dirty="0" smtClean="0"/>
              <a:t>                 System.out.println (</a:t>
            </a:r>
            <a:r>
              <a:rPr lang="fr-FR" dirty="0" err="1" smtClean="0"/>
              <a:t>e.toString</a:t>
            </a:r>
            <a:r>
              <a:rPr lang="fr-FR" dirty="0" smtClean="0"/>
              <a:t>());</a:t>
            </a:r>
          </a:p>
          <a:p>
            <a:pPr>
              <a:buNone/>
            </a:pPr>
            <a:r>
              <a:rPr lang="fr-FR" dirty="0" smtClean="0"/>
              <a:t>            }</a:t>
            </a:r>
          </a:p>
          <a:p>
            <a:pPr>
              <a:buNone/>
            </a:pPr>
            <a:r>
              <a:rPr lang="fr-FR" dirty="0" smtClean="0"/>
              <a:t>        }</a:t>
            </a:r>
          </a:p>
          <a:p>
            <a:pPr>
              <a:buNone/>
            </a:pPr>
            <a:r>
              <a:rPr lang="fr-FR" dirty="0" smtClean="0"/>
              <a:t>     }</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0608" y="-18256"/>
            <a:ext cx="8229600" cy="1143000"/>
          </a:xfrm>
        </p:spPr>
        <p:txBody>
          <a:bodyPr>
            <a:normAutofit/>
          </a:bodyPr>
          <a:lstStyle/>
          <a:p>
            <a:r>
              <a:rPr lang="fr-FR" sz="3600" b="1" dirty="0" smtClean="0">
                <a:solidFill>
                  <a:srgbClr val="FF0000"/>
                </a:solidFill>
              </a:rPr>
              <a:t>1. Architecture </a:t>
            </a:r>
            <a:r>
              <a:rPr lang="fr-FR" sz="3600" b="1" dirty="0" err="1" smtClean="0">
                <a:solidFill>
                  <a:srgbClr val="FF0000"/>
                </a:solidFill>
              </a:rPr>
              <a:t>Client-Serveur</a:t>
            </a:r>
            <a:endParaRPr lang="fr-FR" sz="3600" dirty="0"/>
          </a:p>
        </p:txBody>
      </p:sp>
      <p:sp>
        <p:nvSpPr>
          <p:cNvPr id="3" name="Espace réservé du contenu 2"/>
          <p:cNvSpPr>
            <a:spLocks noGrp="1"/>
          </p:cNvSpPr>
          <p:nvPr>
            <p:ph idx="1"/>
          </p:nvPr>
        </p:nvSpPr>
        <p:spPr>
          <a:xfrm>
            <a:off x="251520" y="764704"/>
            <a:ext cx="8892480" cy="5661248"/>
          </a:xfrm>
        </p:spPr>
        <p:txBody>
          <a:bodyPr>
            <a:normAutofit/>
          </a:bodyPr>
          <a:lstStyle/>
          <a:p>
            <a:pPr>
              <a:buNone/>
            </a:pPr>
            <a:r>
              <a:rPr lang="fr-FR" sz="2000" b="1" dirty="0" smtClean="0">
                <a:solidFill>
                  <a:srgbClr val="0070C0"/>
                </a:solidFill>
              </a:rPr>
              <a:t>Principes généraux (2/2)</a:t>
            </a:r>
          </a:p>
          <a:p>
            <a:pPr>
              <a:buNone/>
            </a:pPr>
            <a:endParaRPr lang="fr-FR" sz="2000" dirty="0" smtClean="0">
              <a:solidFill>
                <a:srgbClr val="00B050"/>
              </a:solidFill>
            </a:endParaRPr>
          </a:p>
          <a:p>
            <a:pPr>
              <a:buFontTx/>
              <a:buChar char="-"/>
            </a:pPr>
            <a:r>
              <a:rPr lang="fr-FR" sz="2000" dirty="0" smtClean="0">
                <a:solidFill>
                  <a:srgbClr val="00B050"/>
                </a:solidFill>
              </a:rPr>
              <a:t>Intégrité:</a:t>
            </a:r>
          </a:p>
          <a:p>
            <a:pPr>
              <a:buNone/>
            </a:pPr>
            <a:r>
              <a:rPr lang="fr-FR" sz="2000" dirty="0" smtClean="0"/>
              <a:t>      Les données du serveur sont gérées sur le serveur de façon centralisée. Les clients restent individuels et indépendants.</a:t>
            </a:r>
          </a:p>
          <a:p>
            <a:pPr>
              <a:buFontTx/>
              <a:buChar char="-"/>
            </a:pPr>
            <a:r>
              <a:rPr lang="fr-FR" sz="2000" dirty="0" smtClean="0">
                <a:solidFill>
                  <a:srgbClr val="00B050"/>
                </a:solidFill>
              </a:rPr>
              <a:t>Hétérogénéité:</a:t>
            </a:r>
          </a:p>
          <a:p>
            <a:pPr>
              <a:buNone/>
            </a:pPr>
            <a:r>
              <a:rPr lang="fr-FR" sz="2000" dirty="0" smtClean="0"/>
              <a:t>      Le logiciel client-serveur est indépendant des plateformes matérielles et logicielles   </a:t>
            </a:r>
          </a:p>
          <a:p>
            <a:pPr>
              <a:buFontTx/>
              <a:buChar char="-"/>
            </a:pPr>
            <a:r>
              <a:rPr lang="fr-FR" sz="2000" dirty="0" smtClean="0">
                <a:solidFill>
                  <a:srgbClr val="00B050"/>
                </a:solidFill>
              </a:rPr>
              <a:t>Souplesse et adaptabilité:</a:t>
            </a:r>
          </a:p>
          <a:p>
            <a:pPr>
              <a:buNone/>
            </a:pPr>
            <a:r>
              <a:rPr lang="fr-FR" sz="2000" dirty="0" smtClean="0"/>
              <a:t>      Ont peut modifier le module serveur sans toucher au module client. La réciproque est vraie. Si, une station est remplacée par un modèle plus récent, on modifie le module client (en améliorant l'interface, par exemple) sans modifier le module serveur.</a:t>
            </a:r>
            <a:endParaRPr lang="fr-FR" sz="2000" b="1"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Compilation et exécution (1/2)</a:t>
            </a:r>
            <a:endParaRPr lang="fr-FR" dirty="0">
              <a:solidFill>
                <a:srgbClr val="FF0000"/>
              </a:solidFill>
            </a:endParaRPr>
          </a:p>
        </p:txBody>
      </p:sp>
      <p:sp>
        <p:nvSpPr>
          <p:cNvPr id="3" name="Espace réservé du contenu 2"/>
          <p:cNvSpPr>
            <a:spLocks noGrp="1"/>
          </p:cNvSpPr>
          <p:nvPr>
            <p:ph idx="1"/>
          </p:nvPr>
        </p:nvSpPr>
        <p:spPr/>
        <p:txBody>
          <a:bodyPr>
            <a:normAutofit fontScale="62500" lnSpcReduction="20000"/>
          </a:bodyPr>
          <a:lstStyle/>
          <a:p>
            <a:pPr>
              <a:buFont typeface="Wingdings" pitchFamily="2" charset="2"/>
              <a:buChar char="q"/>
            </a:pPr>
            <a:r>
              <a:rPr lang="fr-FR" b="1" dirty="0" smtClean="0"/>
              <a:t>Compilation</a:t>
            </a:r>
          </a:p>
          <a:p>
            <a:r>
              <a:rPr lang="fr-FR" b="1" dirty="0" smtClean="0"/>
              <a:t>Sur la machine serveur : compiler les interfaces et les programmes du serveur:</a:t>
            </a:r>
          </a:p>
          <a:p>
            <a:pPr>
              <a:buNone/>
            </a:pPr>
            <a:r>
              <a:rPr lang="fr-FR" b="1" dirty="0" smtClean="0">
                <a:solidFill>
                  <a:srgbClr val="0070C0"/>
                </a:solidFill>
              </a:rPr>
              <a:t>       </a:t>
            </a:r>
            <a:r>
              <a:rPr lang="fr-FR" b="1" dirty="0" err="1" smtClean="0">
                <a:solidFill>
                  <a:srgbClr val="0070C0"/>
                </a:solidFill>
              </a:rPr>
              <a:t>javac</a:t>
            </a:r>
            <a:r>
              <a:rPr lang="fr-FR" b="1" dirty="0" smtClean="0">
                <a:solidFill>
                  <a:srgbClr val="0070C0"/>
                </a:solidFill>
              </a:rPr>
              <a:t> </a:t>
            </a:r>
            <a:r>
              <a:rPr lang="fr-FR" dirty="0" smtClean="0">
                <a:solidFill>
                  <a:srgbClr val="0070C0"/>
                </a:solidFill>
              </a:rPr>
              <a:t>ReverseInterface</a:t>
            </a:r>
            <a:r>
              <a:rPr lang="fr-FR" b="1" dirty="0" smtClean="0">
                <a:solidFill>
                  <a:srgbClr val="0070C0"/>
                </a:solidFill>
              </a:rPr>
              <a:t>.java </a:t>
            </a:r>
            <a:r>
              <a:rPr lang="fr-FR" dirty="0" smtClean="0">
                <a:solidFill>
                  <a:srgbClr val="0070C0"/>
                </a:solidFill>
              </a:rPr>
              <a:t>Reverse</a:t>
            </a:r>
            <a:r>
              <a:rPr lang="fr-FR" b="1" dirty="0" smtClean="0">
                <a:solidFill>
                  <a:srgbClr val="0070C0"/>
                </a:solidFill>
              </a:rPr>
              <a:t>.java </a:t>
            </a:r>
            <a:r>
              <a:rPr lang="fr-FR" dirty="0" smtClean="0">
                <a:solidFill>
                  <a:srgbClr val="0070C0"/>
                </a:solidFill>
              </a:rPr>
              <a:t>ReverseServer</a:t>
            </a:r>
            <a:r>
              <a:rPr lang="fr-FR" b="1" dirty="0" smtClean="0">
                <a:solidFill>
                  <a:srgbClr val="0070C0"/>
                </a:solidFill>
              </a:rPr>
              <a:t>.java</a:t>
            </a:r>
          </a:p>
          <a:p>
            <a:r>
              <a:rPr lang="fr-FR" b="1" dirty="0" smtClean="0"/>
              <a:t>Sur la machine serveur : créer les talons client et serveur pour les objets appelés à distance (à partir de leurs interfaces) - ici une seule classe, </a:t>
            </a:r>
            <a:r>
              <a:rPr lang="fr-FR" dirty="0" smtClean="0">
                <a:solidFill>
                  <a:srgbClr val="0070C0"/>
                </a:solidFill>
              </a:rPr>
              <a:t>Reverse</a:t>
            </a:r>
            <a:endParaRPr lang="fr-FR" b="1" dirty="0" smtClean="0"/>
          </a:p>
          <a:p>
            <a:pPr>
              <a:buNone/>
            </a:pPr>
            <a:r>
              <a:rPr lang="fr-FR" b="1" dirty="0" smtClean="0">
                <a:solidFill>
                  <a:srgbClr val="0070C0"/>
                </a:solidFill>
              </a:rPr>
              <a:t>       </a:t>
            </a:r>
            <a:r>
              <a:rPr lang="fr-FR" b="1" dirty="0" err="1" smtClean="0">
                <a:solidFill>
                  <a:srgbClr val="0070C0"/>
                </a:solidFill>
              </a:rPr>
              <a:t>rmic</a:t>
            </a:r>
            <a:r>
              <a:rPr lang="fr-FR" b="1" dirty="0" smtClean="0">
                <a:solidFill>
                  <a:srgbClr val="0070C0"/>
                </a:solidFill>
              </a:rPr>
              <a:t> –</a:t>
            </a:r>
            <a:r>
              <a:rPr lang="fr-FR" b="1" dirty="0" err="1" smtClean="0">
                <a:solidFill>
                  <a:srgbClr val="0070C0"/>
                </a:solidFill>
              </a:rPr>
              <a:t>keep</a:t>
            </a:r>
            <a:r>
              <a:rPr lang="fr-FR" b="1" dirty="0" smtClean="0">
                <a:solidFill>
                  <a:srgbClr val="0070C0"/>
                </a:solidFill>
              </a:rPr>
              <a:t> </a:t>
            </a:r>
            <a:r>
              <a:rPr lang="fr-FR" dirty="0" smtClean="0">
                <a:solidFill>
                  <a:srgbClr val="0070C0"/>
                </a:solidFill>
              </a:rPr>
              <a:t>Reverse</a:t>
            </a:r>
            <a:endParaRPr lang="fr-FR" b="1" dirty="0" smtClean="0">
              <a:solidFill>
                <a:srgbClr val="0070C0"/>
              </a:solidFill>
            </a:endParaRPr>
          </a:p>
          <a:p>
            <a:pPr>
              <a:buNone/>
            </a:pPr>
            <a:r>
              <a:rPr lang="fr-FR" b="1" dirty="0" smtClean="0"/>
              <a:t>        N.B. cette commande construit et compile les talons client </a:t>
            </a:r>
            <a:r>
              <a:rPr lang="fr-FR" b="1" dirty="0" smtClean="0">
                <a:solidFill>
                  <a:srgbClr val="0070C0"/>
                </a:solidFill>
              </a:rPr>
              <a:t>Reverse_Stub.java</a:t>
            </a:r>
            <a:r>
              <a:rPr lang="fr-FR" b="1" dirty="0" smtClean="0"/>
              <a:t> et serveur </a:t>
            </a:r>
            <a:r>
              <a:rPr lang="fr-FR" b="1" dirty="0" smtClean="0">
                <a:solidFill>
                  <a:srgbClr val="0070C0"/>
                </a:solidFill>
              </a:rPr>
              <a:t>Reverse_Skel.java</a:t>
            </a:r>
            <a:r>
              <a:rPr lang="fr-FR" b="1" dirty="0" smtClean="0"/>
              <a:t>. L’option </a:t>
            </a:r>
            <a:r>
              <a:rPr lang="fr-FR" b="1" dirty="0" smtClean="0">
                <a:solidFill>
                  <a:srgbClr val="0070C0"/>
                </a:solidFill>
              </a:rPr>
              <a:t>-</a:t>
            </a:r>
            <a:r>
              <a:rPr lang="fr-FR" b="1" dirty="0" err="1" smtClean="0">
                <a:solidFill>
                  <a:srgbClr val="0070C0"/>
                </a:solidFill>
              </a:rPr>
              <a:t>keep</a:t>
            </a:r>
            <a:r>
              <a:rPr lang="fr-FR" b="1" dirty="0" smtClean="0"/>
              <a:t> permet de garder les sources de ces talons</a:t>
            </a:r>
          </a:p>
          <a:p>
            <a:r>
              <a:rPr lang="fr-FR" b="1" dirty="0" smtClean="0"/>
              <a:t>Sur la machine client : compiler les interfaces et le programme client</a:t>
            </a:r>
          </a:p>
          <a:p>
            <a:pPr>
              <a:buNone/>
            </a:pPr>
            <a:r>
              <a:rPr lang="fr-FR" b="1" dirty="0" smtClean="0"/>
              <a:t>      </a:t>
            </a:r>
            <a:r>
              <a:rPr lang="fr-FR" b="1" dirty="0" smtClean="0">
                <a:solidFill>
                  <a:srgbClr val="0070C0"/>
                </a:solidFill>
              </a:rPr>
              <a:t> </a:t>
            </a:r>
            <a:r>
              <a:rPr lang="fr-FR" b="1" dirty="0" err="1" smtClean="0">
                <a:solidFill>
                  <a:srgbClr val="0070C0"/>
                </a:solidFill>
              </a:rPr>
              <a:t>javac</a:t>
            </a:r>
            <a:r>
              <a:rPr lang="fr-FR" b="1" dirty="0" smtClean="0">
                <a:solidFill>
                  <a:srgbClr val="0070C0"/>
                </a:solidFill>
              </a:rPr>
              <a:t> ReverseInterface.java ReverseClient.java</a:t>
            </a:r>
          </a:p>
          <a:p>
            <a:pPr>
              <a:buNone/>
            </a:pPr>
            <a:r>
              <a:rPr lang="fr-FR" b="1" dirty="0" smtClean="0"/>
              <a:t>       N.B. il est préférable de regrouper dans un fichier .jar les interfaces des objets appelés à distance, ce qui permet de les réutiliser pour le serveur et le client </a:t>
            </a:r>
            <a:endParaRPr lang="fr-FR" dirty="0">
              <a:solidFill>
                <a:srgbClr val="0070C0"/>
              </a:solidFill>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solidFill>
                  <a:srgbClr val="FF0000"/>
                </a:solidFill>
              </a:rPr>
              <a:t>Compilation et exécution (2/2)</a:t>
            </a:r>
            <a:endParaRPr lang="fr-FR" dirty="0"/>
          </a:p>
        </p:txBody>
      </p:sp>
      <p:sp>
        <p:nvSpPr>
          <p:cNvPr id="3" name="Espace réservé du contenu 2"/>
          <p:cNvSpPr>
            <a:spLocks noGrp="1"/>
          </p:cNvSpPr>
          <p:nvPr>
            <p:ph idx="1"/>
          </p:nvPr>
        </p:nvSpPr>
        <p:spPr/>
        <p:txBody>
          <a:bodyPr>
            <a:normAutofit fontScale="77500" lnSpcReduction="20000"/>
          </a:bodyPr>
          <a:lstStyle/>
          <a:p>
            <a:pPr>
              <a:buFont typeface="Wingdings" pitchFamily="2" charset="2"/>
              <a:buChar char="q"/>
            </a:pPr>
            <a:r>
              <a:rPr lang="fr-FR" dirty="0" smtClean="0"/>
              <a:t> </a:t>
            </a:r>
            <a:r>
              <a:rPr lang="fr-FR" b="1" dirty="0" smtClean="0"/>
              <a:t>Exécution</a:t>
            </a:r>
          </a:p>
          <a:p>
            <a:pPr>
              <a:buFontTx/>
              <a:buChar char="-"/>
            </a:pPr>
            <a:r>
              <a:rPr lang="fr-FR" b="1" dirty="0" smtClean="0"/>
              <a:t>Lancer le serveur de noms (sur la machine serveur)</a:t>
            </a:r>
          </a:p>
          <a:p>
            <a:pPr>
              <a:buNone/>
            </a:pPr>
            <a:r>
              <a:rPr lang="fr-FR" b="1" dirty="0" smtClean="0"/>
              <a:t>        </a:t>
            </a:r>
            <a:r>
              <a:rPr lang="fr-FR" b="1" dirty="0" err="1" smtClean="0">
                <a:solidFill>
                  <a:srgbClr val="0070C0"/>
                </a:solidFill>
              </a:rPr>
              <a:t>rmiregistry</a:t>
            </a:r>
            <a:r>
              <a:rPr lang="fr-FR" b="1" dirty="0" smtClean="0">
                <a:solidFill>
                  <a:srgbClr val="0070C0"/>
                </a:solidFill>
              </a:rPr>
              <a:t> &amp;</a:t>
            </a:r>
          </a:p>
          <a:p>
            <a:pPr>
              <a:buFontTx/>
              <a:buChar char="-"/>
            </a:pPr>
            <a:r>
              <a:rPr lang="fr-FR" b="1" dirty="0" smtClean="0"/>
              <a:t>N.B. Par défaut, le </a:t>
            </a:r>
            <a:r>
              <a:rPr lang="fr-FR" b="1" dirty="0" err="1" smtClean="0"/>
              <a:t>registry</a:t>
            </a:r>
            <a:r>
              <a:rPr lang="fr-FR" b="1" dirty="0" smtClean="0"/>
              <a:t> écoute sur le port 1099.</a:t>
            </a:r>
          </a:p>
          <a:p>
            <a:pPr>
              <a:buFontTx/>
              <a:buChar char="-"/>
            </a:pPr>
            <a:r>
              <a:rPr lang="fr-FR" b="1" dirty="0" smtClean="0"/>
              <a:t>Lancer le serveur </a:t>
            </a:r>
          </a:p>
          <a:p>
            <a:pPr>
              <a:buNone/>
            </a:pPr>
            <a:r>
              <a:rPr lang="fr-FR" dirty="0" smtClean="0">
                <a:solidFill>
                  <a:srgbClr val="0070C0"/>
                </a:solidFill>
              </a:rPr>
              <a:t>        </a:t>
            </a:r>
            <a:r>
              <a:rPr lang="fr-FR" dirty="0" err="1" smtClean="0">
                <a:solidFill>
                  <a:srgbClr val="0070C0"/>
                </a:solidFill>
              </a:rPr>
              <a:t>ReverseServer</a:t>
            </a:r>
            <a:r>
              <a:rPr lang="fr-FR" dirty="0" smtClean="0">
                <a:solidFill>
                  <a:srgbClr val="0070C0"/>
                </a:solidFill>
              </a:rPr>
              <a:t> &amp;</a:t>
            </a:r>
          </a:p>
          <a:p>
            <a:pPr>
              <a:buNone/>
            </a:pPr>
            <a:r>
              <a:rPr lang="fr-FR" dirty="0" smtClean="0">
                <a:solidFill>
                  <a:srgbClr val="0070C0"/>
                </a:solidFill>
              </a:rPr>
              <a:t>       </a:t>
            </a:r>
            <a:r>
              <a:rPr lang="fr-FR" b="1" dirty="0" smtClean="0"/>
              <a:t> </a:t>
            </a:r>
          </a:p>
          <a:p>
            <a:pPr>
              <a:buFontTx/>
              <a:buChar char="-"/>
            </a:pPr>
            <a:r>
              <a:rPr lang="fr-FR" b="1" dirty="0" smtClean="0"/>
              <a:t>Lancer le client</a:t>
            </a:r>
          </a:p>
          <a:p>
            <a:pPr>
              <a:buNone/>
            </a:pPr>
            <a:r>
              <a:rPr lang="fr-FR" dirty="0" smtClean="0">
                <a:solidFill>
                  <a:srgbClr val="0070C0"/>
                </a:solidFill>
              </a:rPr>
              <a:t>         </a:t>
            </a:r>
            <a:r>
              <a:rPr lang="fr-FR" dirty="0" err="1" smtClean="0">
                <a:solidFill>
                  <a:srgbClr val="0070C0"/>
                </a:solidFill>
              </a:rPr>
              <a:t>ReverseClient</a:t>
            </a:r>
            <a:r>
              <a:rPr lang="fr-FR" dirty="0" smtClean="0">
                <a:solidFill>
                  <a:srgbClr val="0070C0"/>
                </a:solidFill>
              </a:rPr>
              <a:t> Alice</a:t>
            </a:r>
          </a:p>
          <a:p>
            <a:pPr>
              <a:buNone/>
            </a:pPr>
            <a:r>
              <a:rPr lang="fr-FR" dirty="0" smtClean="0"/>
              <a:t>    </a:t>
            </a:r>
            <a:r>
              <a:rPr lang="fr-FR" dirty="0" smtClean="0">
                <a:solidFill>
                  <a:srgbClr val="0070C0"/>
                </a:solidFill>
              </a:rPr>
              <a:t>   L’inverse de Alice est </a:t>
            </a:r>
            <a:r>
              <a:rPr lang="fr-FR" dirty="0" err="1" smtClean="0">
                <a:solidFill>
                  <a:srgbClr val="0070C0"/>
                </a:solidFill>
              </a:rPr>
              <a:t>ecilA</a:t>
            </a:r>
            <a:endParaRPr lang="fr-FR" b="1" dirty="0" smtClean="0">
              <a:solidFill>
                <a:srgbClr val="0070C0"/>
              </a:solidFill>
            </a:endParaRPr>
          </a:p>
          <a:p>
            <a:r>
              <a:rPr lang="fr-FR" b="1" dirty="0" smtClean="0"/>
              <a:t>N.B. Le talon client sera chargé par le client depuis le site du serveur</a:t>
            </a:r>
            <a:endParaRPr lang="fr-FR"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Paramètres des méthodes</a:t>
            </a:r>
            <a:endParaRPr lang="fr-FR" dirty="0"/>
          </a:p>
        </p:txBody>
      </p:sp>
      <p:sp>
        <p:nvSpPr>
          <p:cNvPr id="3" name="Espace réservé du contenu 2"/>
          <p:cNvSpPr>
            <a:spLocks noGrp="1"/>
          </p:cNvSpPr>
          <p:nvPr>
            <p:ph idx="1"/>
          </p:nvPr>
        </p:nvSpPr>
        <p:spPr/>
        <p:txBody>
          <a:bodyPr>
            <a:normAutofit/>
          </a:bodyPr>
          <a:lstStyle/>
          <a:p>
            <a:pPr>
              <a:buFont typeface="Wingdings" pitchFamily="2" charset="2"/>
              <a:buChar char="q"/>
            </a:pPr>
            <a:r>
              <a:rPr lang="fr-FR" sz="2000" dirty="0" smtClean="0"/>
              <a:t>Les paramètres et résultats des méthodes distantes peuvent être :</a:t>
            </a:r>
          </a:p>
          <a:p>
            <a:pPr>
              <a:buFontTx/>
              <a:buChar char="-"/>
            </a:pPr>
            <a:r>
              <a:rPr lang="fr-FR" sz="2000" dirty="0" smtClean="0"/>
              <a:t>Des valeurs de types primitifs;</a:t>
            </a:r>
          </a:p>
          <a:p>
            <a:pPr>
              <a:buFontTx/>
              <a:buChar char="-"/>
            </a:pPr>
            <a:r>
              <a:rPr lang="fr-FR" sz="2000" dirty="0" smtClean="0"/>
              <a:t>Des objets de classes implémentant l’interface </a:t>
            </a:r>
            <a:r>
              <a:rPr lang="fr-FR" sz="2000" dirty="0" err="1" smtClean="0"/>
              <a:t>Serializable</a:t>
            </a:r>
            <a:r>
              <a:rPr lang="fr-FR" sz="2000" dirty="0" smtClean="0"/>
              <a:t> (L’objet est sérialisé par la souche et envoyé au squelette pour </a:t>
            </a:r>
            <a:r>
              <a:rPr lang="fr-FR" sz="2000" dirty="0" err="1" smtClean="0"/>
              <a:t>désérialisation</a:t>
            </a:r>
            <a:r>
              <a:rPr lang="fr-FR" sz="2000" dirty="0" smtClean="0"/>
              <a:t>);</a:t>
            </a:r>
          </a:p>
          <a:p>
            <a:pPr>
              <a:buFontTx/>
              <a:buChar char="-"/>
            </a:pPr>
            <a:r>
              <a:rPr lang="fr-FR" sz="2000" dirty="0" smtClean="0"/>
              <a:t>Des objets de classes implémentant l’interface </a:t>
            </a:r>
            <a:r>
              <a:rPr lang="fr-FR" sz="2000" dirty="0" err="1" smtClean="0"/>
              <a:t>Remote</a:t>
            </a:r>
            <a:r>
              <a:rPr lang="fr-FR" sz="2000" dirty="0" smtClean="0"/>
              <a:t> (C’est la souche qui est sérialisée et envoyée)</a:t>
            </a:r>
            <a:endParaRPr lang="fr-FR" sz="2000"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Passage d’objets en paramètre </a:t>
            </a:r>
            <a:endParaRPr lang="fr-FR" dirty="0"/>
          </a:p>
        </p:txBody>
      </p:sp>
      <p:sp>
        <p:nvSpPr>
          <p:cNvPr id="3" name="Espace réservé du contenu 2"/>
          <p:cNvSpPr>
            <a:spLocks noGrp="1"/>
          </p:cNvSpPr>
          <p:nvPr>
            <p:ph idx="1"/>
          </p:nvPr>
        </p:nvSpPr>
        <p:spPr/>
        <p:txBody>
          <a:bodyPr>
            <a:normAutofit fontScale="70000" lnSpcReduction="20000"/>
          </a:bodyPr>
          <a:lstStyle/>
          <a:p>
            <a:pPr>
              <a:buFont typeface="Wingdings" pitchFamily="2" charset="2"/>
              <a:buChar char="q"/>
            </a:pPr>
            <a:r>
              <a:rPr lang="fr-FR" dirty="0" smtClean="0"/>
              <a:t> </a:t>
            </a:r>
            <a:r>
              <a:rPr lang="fr-FR" b="1" dirty="0" smtClean="0"/>
              <a:t>Deux cas possibles</a:t>
            </a:r>
          </a:p>
          <a:p>
            <a:pPr>
              <a:buFont typeface="Wingdings" pitchFamily="2" charset="2"/>
              <a:buChar char="§"/>
            </a:pPr>
            <a:r>
              <a:rPr lang="fr-FR" dirty="0" smtClean="0"/>
              <a:t> </a:t>
            </a:r>
            <a:r>
              <a:rPr lang="fr-FR" b="1" dirty="0" smtClean="0"/>
              <a:t>Passage en paramètre d’un objet local (sur la JVM de l’objet appelant):</a:t>
            </a:r>
          </a:p>
          <a:p>
            <a:pPr>
              <a:buNone/>
            </a:pPr>
            <a:r>
              <a:rPr lang="fr-FR" dirty="0" smtClean="0"/>
              <a:t>  - </a:t>
            </a:r>
            <a:r>
              <a:rPr lang="fr-FR" b="1" dirty="0" smtClean="0"/>
              <a:t>Passage par valeur : on transmet une copie de l’objet (plus précisément : une copie de l’ensemble ses variables d’état) Pour cela l’objet doit être </a:t>
            </a:r>
            <a:r>
              <a:rPr lang="fr-FR" b="1" dirty="0" err="1" smtClean="0"/>
              <a:t>sérialisable</a:t>
            </a:r>
            <a:r>
              <a:rPr lang="fr-FR" b="1" dirty="0" smtClean="0"/>
              <a:t> (i.e. implémenter l’interface java.io.Serializable)</a:t>
            </a:r>
          </a:p>
          <a:p>
            <a:pPr>
              <a:buNone/>
            </a:pPr>
            <a:endParaRPr lang="fr-FR" b="1" dirty="0" smtClean="0"/>
          </a:p>
          <a:p>
            <a:pPr>
              <a:buFont typeface="Wingdings" pitchFamily="2" charset="2"/>
              <a:buChar char="§"/>
            </a:pPr>
            <a:r>
              <a:rPr lang="fr-FR" b="1" dirty="0" smtClean="0"/>
              <a:t>Passage en paramètre d’un objet non-local (hors de la JVM de l’objet appelant, par ex. sur un site distant)</a:t>
            </a:r>
          </a:p>
          <a:p>
            <a:pPr>
              <a:buNone/>
            </a:pPr>
            <a:r>
              <a:rPr lang="fr-FR" b="1" dirty="0" smtClean="0"/>
              <a:t>- Passage par référence : on transmet une référence sur l’objet (plus précisément : un stub de l’objet). Le destinataire utilisera ce stub pour appeler les méthodes de l’objet.</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Chargement dynamique des classes</a:t>
            </a:r>
            <a:endParaRPr lang="fr-FR" dirty="0"/>
          </a:p>
        </p:txBody>
      </p:sp>
      <p:sp>
        <p:nvSpPr>
          <p:cNvPr id="3" name="Espace réservé du contenu 2"/>
          <p:cNvSpPr>
            <a:spLocks noGrp="1"/>
          </p:cNvSpPr>
          <p:nvPr>
            <p:ph idx="1"/>
          </p:nvPr>
        </p:nvSpPr>
        <p:spPr/>
        <p:txBody>
          <a:bodyPr>
            <a:normAutofit/>
          </a:bodyPr>
          <a:lstStyle/>
          <a:p>
            <a:r>
              <a:rPr lang="fr-FR" dirty="0" smtClean="0"/>
              <a:t>Le client doit disposer des classes de stub</a:t>
            </a:r>
          </a:p>
          <a:p>
            <a:pPr lvl="2"/>
            <a:r>
              <a:rPr lang="fr-FR" dirty="0" smtClean="0"/>
              <a:t>copier les classes sur le système de fichiers local du client (CLASSPATH)...</a:t>
            </a:r>
          </a:p>
          <a:p>
            <a:pPr lvl="2"/>
            <a:r>
              <a:rPr lang="fr-FR" dirty="0" smtClean="0"/>
              <a:t>...cependant, si le serveur est mis à jour et que de nouvelles classes apparaissent, il devient vite pénible de mettre à jour le client</a:t>
            </a:r>
          </a:p>
          <a:p>
            <a:pPr lvl="2"/>
            <a:r>
              <a:rPr lang="fr-FR" dirty="0" smtClean="0"/>
              <a:t>C ’est pourquoi les clients RMI peuvent charger automatiquement des classes de stub depuis un autre emplacement</a:t>
            </a:r>
          </a:p>
          <a:p>
            <a:endParaRPr lang="fr-FR"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323528" y="1711349"/>
            <a:ext cx="8229600" cy="4525963"/>
          </a:xfrm>
        </p:spPr>
        <p:txBody>
          <a:bodyPr>
            <a:noAutofit/>
          </a:bodyPr>
          <a:lstStyle/>
          <a:p>
            <a:r>
              <a:rPr lang="fr-FR" sz="2000" dirty="0" smtClean="0"/>
              <a:t>Pour ne plus déployer les classes du serveur chez le client</a:t>
            </a:r>
          </a:p>
          <a:p>
            <a:pPr lvl="2"/>
            <a:r>
              <a:rPr lang="fr-FR" sz="2000" dirty="0" smtClean="0"/>
              <a:t>Utilisation des </a:t>
            </a:r>
            <a:r>
              <a:rPr lang="fr-FR" sz="2000" dirty="0" smtClean="0">
                <a:solidFill>
                  <a:schemeClr val="tx2"/>
                </a:solidFill>
              </a:rPr>
              <a:t>chargeurs de classes</a:t>
            </a:r>
            <a:r>
              <a:rPr lang="fr-FR" sz="2000" dirty="0" smtClean="0"/>
              <a:t> qui téléchargent des classes depuis une URL</a:t>
            </a:r>
          </a:p>
          <a:p>
            <a:pPr lvl="2"/>
            <a:r>
              <a:rPr lang="fr-FR" sz="2000" dirty="0" smtClean="0"/>
              <a:t>Utilisation d ’un </a:t>
            </a:r>
            <a:r>
              <a:rPr lang="fr-FR" sz="2000" dirty="0" smtClean="0">
                <a:solidFill>
                  <a:schemeClr val="tx2"/>
                </a:solidFill>
              </a:rPr>
              <a:t>serveur Web</a:t>
            </a:r>
            <a:r>
              <a:rPr lang="fr-FR" sz="2000" dirty="0" smtClean="0"/>
              <a:t> qui fournit les classes</a:t>
            </a:r>
          </a:p>
          <a:p>
            <a:r>
              <a:rPr lang="fr-FR" sz="2000" dirty="0" smtClean="0"/>
              <a:t>Les définitions de classe sont hébergées sur un serveur Web.</a:t>
            </a:r>
          </a:p>
          <a:p>
            <a:r>
              <a:rPr lang="fr-FR" sz="2000" dirty="0" smtClean="0"/>
              <a:t>Les paramètres, les stubs sont envoyés au client via une connexion au serveur Web.</a:t>
            </a:r>
          </a:p>
          <a:p>
            <a:r>
              <a:rPr lang="fr-FR" sz="2000" dirty="0" smtClean="0"/>
              <a:t>Pour fonctionner, une application doit télécharger les fichiers de classe.</a:t>
            </a:r>
          </a:p>
          <a:p>
            <a:endParaRPr lang="fr-FR" sz="2000" dirty="0"/>
          </a:p>
        </p:txBody>
      </p:sp>
      <p:sp>
        <p:nvSpPr>
          <p:cNvPr id="4" name="Titre 1"/>
          <p:cNvSpPr>
            <a:spLocks noGrp="1"/>
          </p:cNvSpPr>
          <p:nvPr>
            <p:ph type="title"/>
          </p:nvPr>
        </p:nvSpPr>
        <p:spPr>
          <a:xfrm>
            <a:off x="395288" y="197768"/>
            <a:ext cx="8229600" cy="1143000"/>
          </a:xfrm>
        </p:spPr>
        <p:txBody>
          <a:bodyPr>
            <a:normAutofit fontScale="90000"/>
          </a:bodyPr>
          <a:lstStyle/>
          <a:p>
            <a:r>
              <a:rPr lang="fr-FR" dirty="0" smtClean="0"/>
              <a:t>Chargement dynamique des classes</a:t>
            </a:r>
            <a:endParaRPr lang="fr-FR"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FR" dirty="0" smtClean="0"/>
              <a:t>Problème de sécurité</a:t>
            </a:r>
          </a:p>
          <a:p>
            <a:pPr lvl="2"/>
            <a:r>
              <a:rPr lang="fr-FR" dirty="0" smtClean="0"/>
              <a:t>Le programme client télécharge du code sur le réseau</a:t>
            </a:r>
          </a:p>
          <a:p>
            <a:pPr lvl="2"/>
            <a:r>
              <a:rPr lang="fr-FR" dirty="0" smtClean="0"/>
              <a:t>Ce code pourrait contenir des virus ou effectuer des opérations non attendues !!!</a:t>
            </a:r>
          </a:p>
          <a:p>
            <a:pPr lvl="2"/>
            <a:r>
              <a:rPr lang="fr-FR" dirty="0" smtClean="0"/>
              <a:t>Utilisation d ’un gestionnaire de sécurité pour les applications de clients RMI</a:t>
            </a:r>
          </a:p>
          <a:p>
            <a:pPr lvl="2"/>
            <a:r>
              <a:rPr lang="fr-FR" dirty="0" smtClean="0"/>
              <a:t>Possibilité de créer des gestionnaires de sécurité personnalisés pour des applications spécifiques</a:t>
            </a:r>
          </a:p>
          <a:p>
            <a:pPr lvl="2"/>
            <a:r>
              <a:rPr lang="fr-FR" dirty="0" smtClean="0"/>
              <a:t>RMI fournit des gestionnaires de sécurité suffisants pour un usage classique</a:t>
            </a:r>
          </a:p>
          <a:p>
            <a:endParaRPr lang="fr-FR" dirty="0"/>
          </a:p>
        </p:txBody>
      </p:sp>
      <p:sp>
        <p:nvSpPr>
          <p:cNvPr id="4" name="Titre 1"/>
          <p:cNvSpPr>
            <a:spLocks noGrp="1"/>
          </p:cNvSpPr>
          <p:nvPr>
            <p:ph type="title"/>
          </p:nvPr>
        </p:nvSpPr>
        <p:spPr/>
        <p:txBody>
          <a:bodyPr>
            <a:normAutofit fontScale="90000"/>
          </a:bodyPr>
          <a:lstStyle/>
          <a:p>
            <a:r>
              <a:rPr lang="fr-FR" dirty="0" smtClean="0"/>
              <a:t>Chargement dynamique des classes</a:t>
            </a:r>
            <a:endParaRPr lang="fr-FR"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b="1" dirty="0" smtClean="0"/>
              <a:t>Conclusion sur Java RMI</a:t>
            </a:r>
            <a:endParaRPr lang="fr-FR" dirty="0"/>
          </a:p>
        </p:txBody>
      </p:sp>
      <p:sp>
        <p:nvSpPr>
          <p:cNvPr id="3" name="Espace réservé du contenu 2"/>
          <p:cNvSpPr>
            <a:spLocks noGrp="1"/>
          </p:cNvSpPr>
          <p:nvPr>
            <p:ph idx="1"/>
          </p:nvPr>
        </p:nvSpPr>
        <p:spPr/>
        <p:txBody>
          <a:bodyPr>
            <a:normAutofit/>
          </a:bodyPr>
          <a:lstStyle/>
          <a:p>
            <a:pPr>
              <a:buFont typeface="Wingdings" pitchFamily="2" charset="2"/>
              <a:buChar char="§"/>
            </a:pPr>
            <a:r>
              <a:rPr lang="fr-FR" dirty="0" smtClean="0"/>
              <a:t>Extension du RPC aux objets</a:t>
            </a:r>
          </a:p>
          <a:p>
            <a:pPr>
              <a:buFontTx/>
              <a:buChar char="-"/>
            </a:pPr>
            <a:r>
              <a:rPr lang="fr-FR" dirty="0" smtClean="0"/>
              <a:t>Permet l’accès à des objets distants</a:t>
            </a:r>
          </a:p>
          <a:p>
            <a:pPr>
              <a:buFontTx/>
              <a:buChar char="-"/>
            </a:pPr>
            <a:r>
              <a:rPr lang="fr-FR" dirty="0" smtClean="0"/>
              <a:t> Pas de langage séparé de description d’interfaces (IDL fourni par Java)</a:t>
            </a:r>
          </a:p>
          <a:p>
            <a:pPr>
              <a:buFont typeface="Wingdings" pitchFamily="2" charset="2"/>
              <a:buChar char="§"/>
            </a:pPr>
            <a:r>
              <a:rPr lang="fr-FR" dirty="0" smtClean="0"/>
              <a:t>Limitations</a:t>
            </a:r>
          </a:p>
          <a:p>
            <a:pPr>
              <a:buFontTx/>
              <a:buChar char="-"/>
            </a:pPr>
            <a:r>
              <a:rPr lang="fr-FR" dirty="0" smtClean="0"/>
              <a:t>Environnement restreint à un langage unique (Java)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17240" y="-27384"/>
            <a:ext cx="8229600" cy="1143000"/>
          </a:xfrm>
        </p:spPr>
        <p:txBody>
          <a:bodyPr>
            <a:normAutofit/>
          </a:bodyPr>
          <a:lstStyle/>
          <a:p>
            <a:r>
              <a:rPr lang="fr-FR" sz="3600" b="1" dirty="0" smtClean="0">
                <a:solidFill>
                  <a:srgbClr val="FF0000"/>
                </a:solidFill>
              </a:rPr>
              <a:t>1. Architecture </a:t>
            </a:r>
            <a:r>
              <a:rPr lang="fr-FR" sz="3600" b="1" dirty="0" err="1" smtClean="0">
                <a:solidFill>
                  <a:srgbClr val="FF0000"/>
                </a:solidFill>
              </a:rPr>
              <a:t>Client-Serveur</a:t>
            </a:r>
            <a:endParaRPr lang="fr-FR" sz="3600" dirty="0"/>
          </a:p>
        </p:txBody>
      </p:sp>
      <p:sp>
        <p:nvSpPr>
          <p:cNvPr id="3" name="Espace réservé du contenu 2"/>
          <p:cNvSpPr>
            <a:spLocks noGrp="1"/>
          </p:cNvSpPr>
          <p:nvPr>
            <p:ph idx="1"/>
          </p:nvPr>
        </p:nvSpPr>
        <p:spPr>
          <a:xfrm>
            <a:off x="144016" y="1052736"/>
            <a:ext cx="9036496" cy="5805264"/>
          </a:xfrm>
        </p:spPr>
        <p:txBody>
          <a:bodyPr/>
          <a:lstStyle/>
          <a:p>
            <a:pPr>
              <a:buFont typeface="Wingdings" pitchFamily="2" charset="2"/>
              <a:buChar char="q"/>
            </a:pPr>
            <a:r>
              <a:rPr lang="fr-FR" sz="2000" b="1" dirty="0" smtClean="0">
                <a:solidFill>
                  <a:srgbClr val="0070C0"/>
                </a:solidFill>
              </a:rPr>
              <a:t>Répartition des tâches (1/3)</a:t>
            </a:r>
            <a:endParaRPr lang="fr-FR" sz="2000" dirty="0" smtClean="0">
              <a:solidFill>
                <a:srgbClr val="0070C0"/>
              </a:solidFill>
            </a:endParaRPr>
          </a:p>
          <a:p>
            <a:pPr indent="376238">
              <a:buFont typeface="Wingdings" pitchFamily="2" charset="2"/>
              <a:buChar char="§"/>
            </a:pPr>
            <a:r>
              <a:rPr lang="fr-FR" sz="2000" dirty="0" smtClean="0"/>
              <a:t>Dans l'architecture client-serveur, une application est constituée de trois parties:</a:t>
            </a:r>
          </a:p>
          <a:p>
            <a:pPr indent="376238">
              <a:buFontTx/>
              <a:buChar char="-"/>
            </a:pPr>
            <a:r>
              <a:rPr lang="fr-FR" sz="2000" dirty="0" smtClean="0"/>
              <a:t>L'interface utilisateur ;</a:t>
            </a:r>
          </a:p>
          <a:p>
            <a:pPr indent="376238">
              <a:buFontTx/>
              <a:buChar char="-"/>
            </a:pPr>
            <a:r>
              <a:rPr lang="fr-FR" sz="2000" dirty="0" smtClean="0"/>
              <a:t>La logique des traitements ; </a:t>
            </a:r>
          </a:p>
          <a:p>
            <a:pPr indent="376238">
              <a:buFontTx/>
              <a:buChar char="-"/>
            </a:pPr>
            <a:r>
              <a:rPr lang="fr-FR" sz="2000" dirty="0" smtClean="0"/>
              <a:t>La gestion des données.</a:t>
            </a:r>
          </a:p>
          <a:p>
            <a:pPr indent="376238">
              <a:buNone/>
            </a:pPr>
            <a:endParaRPr lang="fr-FR" sz="2000" dirty="0" smtClean="0"/>
          </a:p>
          <a:p>
            <a:pPr indent="376238">
              <a:buFont typeface="Wingdings" pitchFamily="2" charset="2"/>
              <a:buChar char="§"/>
            </a:pPr>
            <a:r>
              <a:rPr lang="fr-FR" sz="2000" dirty="0" smtClean="0"/>
              <a:t>Le client n'exécute que l'interface utilisateur (souvent une interface graphique) ainsi, que la logique des traitements (formuler la requête), laissant au serveur de bases de données la gestion complète des manipulations de données.</a:t>
            </a:r>
          </a:p>
          <a:p>
            <a:endParaRPr lang="fr-FR" sz="2000" dirty="0" smtClean="0"/>
          </a:p>
          <a:p>
            <a:pPr indent="376238">
              <a:buFont typeface="Wingdings" pitchFamily="2" charset="2"/>
              <a:buChar char="§"/>
            </a:pPr>
            <a:r>
              <a:rPr lang="fr-FR" sz="2000" dirty="0" smtClean="0"/>
              <a:t>La liaison entre le client et le serveur correspond à tout un ensemble complexe des logiciels appelé middleware qui se charge de toutes les communications entre les processus.</a:t>
            </a:r>
          </a:p>
          <a:p>
            <a:pPr>
              <a:buNone/>
            </a:pPr>
            <a:endParaRPr lang="fr-FR" sz="2000" b="1" dirty="0" smtClean="0"/>
          </a:p>
          <a:p>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252536" y="-27384"/>
            <a:ext cx="8229600" cy="1143000"/>
          </a:xfrm>
        </p:spPr>
        <p:txBody>
          <a:bodyPr/>
          <a:lstStyle/>
          <a:p>
            <a:r>
              <a:rPr lang="fr-FR" b="1" dirty="0" smtClean="0">
                <a:solidFill>
                  <a:srgbClr val="FF0000"/>
                </a:solidFill>
              </a:rPr>
              <a:t>1. Architecture </a:t>
            </a:r>
            <a:r>
              <a:rPr lang="fr-FR" b="1" dirty="0" err="1" smtClean="0">
                <a:solidFill>
                  <a:srgbClr val="FF0000"/>
                </a:solidFill>
              </a:rPr>
              <a:t>Client-Serveur</a:t>
            </a:r>
            <a:endParaRPr lang="fr-FR" dirty="0"/>
          </a:p>
        </p:txBody>
      </p:sp>
      <p:sp>
        <p:nvSpPr>
          <p:cNvPr id="3" name="Espace réservé du contenu 2"/>
          <p:cNvSpPr>
            <a:spLocks noGrp="1"/>
          </p:cNvSpPr>
          <p:nvPr>
            <p:ph idx="1"/>
          </p:nvPr>
        </p:nvSpPr>
        <p:spPr>
          <a:xfrm>
            <a:off x="35496" y="764704"/>
            <a:ext cx="9108504" cy="5661248"/>
          </a:xfrm>
        </p:spPr>
        <p:txBody>
          <a:bodyPr>
            <a:normAutofit/>
          </a:bodyPr>
          <a:lstStyle/>
          <a:p>
            <a:pPr indent="196850">
              <a:buNone/>
            </a:pPr>
            <a:r>
              <a:rPr lang="fr-FR" sz="2000" b="1" dirty="0" smtClean="0">
                <a:solidFill>
                  <a:srgbClr val="0070C0"/>
                </a:solidFill>
              </a:rPr>
              <a:t>Répartition des tâches (2/3)</a:t>
            </a:r>
          </a:p>
          <a:p>
            <a:pPr indent="196850">
              <a:buNone/>
            </a:pPr>
            <a:endParaRPr lang="fr-FR" sz="2000" b="1" dirty="0" smtClean="0">
              <a:solidFill>
                <a:srgbClr val="0070C0"/>
              </a:solidFill>
            </a:endParaRPr>
          </a:p>
          <a:p>
            <a:pPr indent="196850">
              <a:buNone/>
            </a:pPr>
            <a:endParaRPr lang="fr-FR" sz="2000" dirty="0" smtClean="0">
              <a:solidFill>
                <a:srgbClr val="00B050"/>
              </a:solidFill>
            </a:endParaRPr>
          </a:p>
          <a:p>
            <a:pPr indent="196850">
              <a:buFontTx/>
              <a:buChar char="-"/>
            </a:pPr>
            <a:r>
              <a:rPr lang="fr-FR" sz="2000" dirty="0" smtClean="0">
                <a:solidFill>
                  <a:srgbClr val="00B050"/>
                </a:solidFill>
              </a:rPr>
              <a:t>Interface utilisateur : </a:t>
            </a:r>
          </a:p>
          <a:p>
            <a:pPr indent="196850">
              <a:buNone/>
            </a:pPr>
            <a:r>
              <a:rPr lang="fr-FR" sz="2000" dirty="0" smtClean="0"/>
              <a:t>La partie cliente dans une application implémente, souvent, l’interface utilisateur. Ce niveau permet de gérer l’interaction de l’utilisateur avec l’application.</a:t>
            </a:r>
          </a:p>
          <a:p>
            <a:pPr indent="196850">
              <a:buFontTx/>
              <a:buChar char="-"/>
            </a:pPr>
            <a:r>
              <a:rPr lang="fr-FR" sz="2000" dirty="0" smtClean="0">
                <a:solidFill>
                  <a:srgbClr val="00B050"/>
                </a:solidFill>
              </a:rPr>
              <a:t>La logique des traitements :</a:t>
            </a:r>
          </a:p>
          <a:p>
            <a:pPr indent="196850">
              <a:buNone/>
            </a:pPr>
            <a:r>
              <a:rPr lang="fr-FR" sz="2000" dirty="0" smtClean="0"/>
              <a:t>Le niveau traitement dépend des applications. Il consiste  en un ensemble de fonctionnalités qui se situent entre le niveau interface et le niveau données.</a:t>
            </a:r>
          </a:p>
          <a:p>
            <a:pPr indent="196850">
              <a:buFontTx/>
              <a:buChar char="-"/>
            </a:pPr>
            <a:r>
              <a:rPr lang="fr-FR" sz="2000" dirty="0" smtClean="0">
                <a:solidFill>
                  <a:srgbClr val="00B050"/>
                </a:solidFill>
              </a:rPr>
              <a:t>La gestion des données:</a:t>
            </a:r>
          </a:p>
          <a:p>
            <a:pPr indent="196850">
              <a:buNone/>
            </a:pPr>
            <a:r>
              <a:rPr lang="fr-FR" sz="2000" dirty="0" smtClean="0"/>
              <a:t>Le niveau de données contient les programmes qui maintiennent les données de l’application. Les données à ce niveau sont persistantes. Dans le cas le plus simple il s’agit du système de fichiers, mais souvent, c’est des bases de données complètes qui matérialisent le niveau Données. Dans le cas le plus générale du modèle client-serveur, les données sont du coté du serveur.     </a:t>
            </a:r>
          </a:p>
          <a:p>
            <a:pPr indent="196850">
              <a:buNone/>
            </a:pPr>
            <a:endParaRPr lang="fr-FR" sz="2000" dirty="0" smtClean="0"/>
          </a:p>
          <a:p>
            <a:pPr indent="196850">
              <a:buNone/>
            </a:pPr>
            <a:endParaRPr lang="fr-FR" sz="2000" dirty="0" smtClean="0"/>
          </a:p>
          <a:p>
            <a:pPr indent="196850">
              <a:buNone/>
            </a:pPr>
            <a:endParaRPr lang="fr-FR" sz="2000" dirty="0" smtClean="0"/>
          </a:p>
          <a:p>
            <a:pPr indent="196850">
              <a:buNone/>
            </a:pPr>
            <a:endParaRPr lang="fr-FR" sz="2000" dirty="0" smtClean="0"/>
          </a:p>
          <a:p>
            <a:pPr>
              <a:buNone/>
            </a:pPr>
            <a:endParaRPr lang="fr-FR"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828600" y="44624"/>
            <a:ext cx="8229600" cy="1143000"/>
          </a:xfrm>
        </p:spPr>
        <p:txBody>
          <a:bodyPr>
            <a:normAutofit/>
          </a:bodyPr>
          <a:lstStyle/>
          <a:p>
            <a:r>
              <a:rPr lang="fr-FR" sz="3600" b="1" dirty="0" smtClean="0">
                <a:solidFill>
                  <a:srgbClr val="FF0000"/>
                </a:solidFill>
              </a:rPr>
              <a:t>1. Architecture </a:t>
            </a:r>
            <a:r>
              <a:rPr lang="fr-FR" sz="3600" b="1" dirty="0" err="1" smtClean="0">
                <a:solidFill>
                  <a:srgbClr val="FF0000"/>
                </a:solidFill>
              </a:rPr>
              <a:t>Client-Serveur</a:t>
            </a:r>
            <a:endParaRPr lang="fr-FR" sz="3600" dirty="0"/>
          </a:p>
        </p:txBody>
      </p:sp>
      <p:sp>
        <p:nvSpPr>
          <p:cNvPr id="3" name="Espace réservé du contenu 2"/>
          <p:cNvSpPr>
            <a:spLocks noGrp="1"/>
          </p:cNvSpPr>
          <p:nvPr>
            <p:ph idx="1"/>
          </p:nvPr>
        </p:nvSpPr>
        <p:spPr>
          <a:xfrm>
            <a:off x="457200" y="908720"/>
            <a:ext cx="8229600" cy="4525963"/>
          </a:xfrm>
        </p:spPr>
        <p:txBody>
          <a:bodyPr>
            <a:normAutofit/>
          </a:bodyPr>
          <a:lstStyle/>
          <a:p>
            <a:pPr>
              <a:buNone/>
            </a:pPr>
            <a:r>
              <a:rPr lang="fr-FR" sz="2000" b="1" dirty="0" smtClean="0">
                <a:solidFill>
                  <a:srgbClr val="0070C0"/>
                </a:solidFill>
              </a:rPr>
              <a:t>Répartition des tâches (3/3)</a:t>
            </a:r>
            <a:endParaRPr lang="fr-FR" sz="2000" b="1" u="sng" dirty="0" smtClean="0">
              <a:solidFill>
                <a:srgbClr val="00B050"/>
              </a:solidFill>
            </a:endParaRPr>
          </a:p>
          <a:p>
            <a:pPr>
              <a:buNone/>
            </a:pPr>
            <a:endParaRPr lang="fr-FR" sz="2000" b="1" u="sng" dirty="0" smtClean="0">
              <a:solidFill>
                <a:srgbClr val="00B050"/>
              </a:solidFill>
            </a:endParaRPr>
          </a:p>
          <a:p>
            <a:pPr>
              <a:buNone/>
            </a:pPr>
            <a:endParaRPr lang="fr-FR" sz="2000" b="1" u="sng" dirty="0" smtClean="0">
              <a:solidFill>
                <a:srgbClr val="00B050"/>
              </a:solidFill>
            </a:endParaRPr>
          </a:p>
          <a:p>
            <a:pPr>
              <a:buNone/>
            </a:pPr>
            <a:r>
              <a:rPr lang="fr-FR" sz="2000" b="1" u="sng" dirty="0" smtClean="0">
                <a:solidFill>
                  <a:srgbClr val="00B050"/>
                </a:solidFill>
              </a:rPr>
              <a:t>Exemples</a:t>
            </a:r>
          </a:p>
          <a:p>
            <a:pPr>
              <a:buNone/>
            </a:pPr>
            <a:endParaRPr lang="fr-FR" sz="2000" b="1" u="sng" dirty="0" smtClean="0">
              <a:solidFill>
                <a:srgbClr val="00B050"/>
              </a:solidFill>
            </a:endParaRPr>
          </a:p>
          <a:p>
            <a:r>
              <a:rPr lang="fr-FR" sz="2000" dirty="0" smtClean="0"/>
              <a:t>Serveur de fichiers (NFS)</a:t>
            </a:r>
          </a:p>
          <a:p>
            <a:r>
              <a:rPr lang="fr-FR" sz="2000" dirty="0" smtClean="0"/>
              <a:t>Serveur d’impression (</a:t>
            </a:r>
            <a:r>
              <a:rPr lang="fr-FR" sz="2000" dirty="0" err="1" smtClean="0"/>
              <a:t>lpd</a:t>
            </a:r>
            <a:r>
              <a:rPr lang="fr-FR" sz="2000" dirty="0" smtClean="0"/>
              <a:t>)</a:t>
            </a:r>
          </a:p>
          <a:p>
            <a:r>
              <a:rPr lang="fr-FR" sz="2000" dirty="0" smtClean="0"/>
              <a:t>Serveur de calcul</a:t>
            </a:r>
          </a:p>
          <a:p>
            <a:r>
              <a:rPr lang="fr-FR" sz="2000" dirty="0" smtClean="0"/>
              <a:t>Serveur d’application (spécifique à l’application)</a:t>
            </a:r>
          </a:p>
          <a:p>
            <a:r>
              <a:rPr lang="fr-FR" sz="2000" dirty="0" smtClean="0"/>
              <a:t>Serveur de bases de données</a:t>
            </a:r>
          </a:p>
          <a:p>
            <a:r>
              <a:rPr lang="fr-FR" sz="2000" dirty="0" smtClean="0"/>
              <a:t>Serveur de noms (annuaire des services)</a:t>
            </a:r>
            <a:endParaRPr lang="fr-FR" sz="2000" u="sng" dirty="0">
              <a:solidFill>
                <a:srgbClr val="00B050"/>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00608" y="-27384"/>
            <a:ext cx="8229600" cy="1143000"/>
          </a:xfrm>
        </p:spPr>
        <p:txBody>
          <a:bodyPr>
            <a:normAutofit/>
          </a:bodyPr>
          <a:lstStyle/>
          <a:p>
            <a:r>
              <a:rPr lang="fr-FR" sz="3600" b="1" dirty="0" smtClean="0">
                <a:solidFill>
                  <a:srgbClr val="FF0000"/>
                </a:solidFill>
              </a:rPr>
              <a:t>1. Architecture </a:t>
            </a:r>
            <a:r>
              <a:rPr lang="fr-FR" sz="3600" b="1" dirty="0" err="1" smtClean="0">
                <a:solidFill>
                  <a:srgbClr val="FF0000"/>
                </a:solidFill>
              </a:rPr>
              <a:t>Client-Serveur</a:t>
            </a:r>
            <a:endParaRPr lang="fr-FR" sz="3600" dirty="0"/>
          </a:p>
        </p:txBody>
      </p:sp>
      <p:sp>
        <p:nvSpPr>
          <p:cNvPr id="3" name="Espace réservé du contenu 2"/>
          <p:cNvSpPr>
            <a:spLocks noGrp="1"/>
          </p:cNvSpPr>
          <p:nvPr>
            <p:ph idx="1"/>
          </p:nvPr>
        </p:nvSpPr>
        <p:spPr>
          <a:xfrm>
            <a:off x="72008" y="1124744"/>
            <a:ext cx="8892480" cy="5400600"/>
          </a:xfrm>
        </p:spPr>
        <p:txBody>
          <a:bodyPr>
            <a:normAutofit/>
          </a:bodyPr>
          <a:lstStyle/>
          <a:p>
            <a:pPr>
              <a:buFont typeface="Wingdings" pitchFamily="2" charset="2"/>
              <a:buChar char="q"/>
            </a:pPr>
            <a:r>
              <a:rPr lang="fr-FR" sz="2000" b="1" dirty="0" smtClean="0">
                <a:solidFill>
                  <a:srgbClr val="0070C0"/>
                </a:solidFill>
              </a:rPr>
              <a:t>Différentes architectures</a:t>
            </a:r>
          </a:p>
          <a:p>
            <a:pPr indent="196850">
              <a:buNone/>
            </a:pPr>
            <a:r>
              <a:rPr lang="fr-FR" sz="2000" dirty="0" smtClean="0"/>
              <a:t>La répartition des rôles suggère différentes possibilités de répartition d’une application:</a:t>
            </a:r>
          </a:p>
          <a:p>
            <a:pPr indent="196850">
              <a:buFontTx/>
              <a:buChar char="-"/>
            </a:pPr>
            <a:r>
              <a:rPr lang="fr-FR" sz="2000" b="1" dirty="0" smtClean="0">
                <a:solidFill>
                  <a:srgbClr val="00B050"/>
                </a:solidFill>
              </a:rPr>
              <a:t>Architecture 2-tiers:</a:t>
            </a:r>
          </a:p>
          <a:p>
            <a:pPr indent="196850" algn="just">
              <a:buNone/>
            </a:pPr>
            <a:r>
              <a:rPr lang="fr-FR" sz="2000" dirty="0" smtClean="0"/>
              <a:t>Dans une architecture 2-tiers, encore appelée client-serveur de première génération ou client-serveur de données, le poste client se contente de déléguer la gestion des données à un service spécialisé.</a:t>
            </a:r>
          </a:p>
          <a:p>
            <a:pPr indent="196850" algn="just">
              <a:buNone/>
            </a:pPr>
            <a:r>
              <a:rPr lang="fr-FR" sz="2000" dirty="0" smtClean="0"/>
              <a:t>Dans les architectures deux tiers, l’application est partagée en deux parties qui, naturellement, résident sur deux plateformes distinctes. Le client accède directement au serveur de la base de données et les traitements peuvent être du coté client comme du coté serveur de la base de données sous forme de procédures. </a:t>
            </a:r>
          </a:p>
          <a:p>
            <a:pPr indent="196850">
              <a:buNone/>
            </a:pPr>
            <a:endParaRPr lang="fr-FR" sz="2000" dirty="0" smtClean="0">
              <a:solidFill>
                <a:srgbClr val="00B050"/>
              </a:solidFill>
            </a:endParaRPr>
          </a:p>
          <a:p>
            <a:pPr indent="196850">
              <a:buNone/>
            </a:pPr>
            <a:endParaRPr lang="fr-FR" sz="2000" dirty="0" smtClean="0"/>
          </a:p>
          <a:p>
            <a:pPr>
              <a:buNone/>
            </a:pPr>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2473</TotalTime>
  <Words>4655</Words>
  <Application>Microsoft Office PowerPoint</Application>
  <PresentationFormat>Affichage à l'écran (4:3)</PresentationFormat>
  <Paragraphs>440</Paragraphs>
  <Slides>57</Slides>
  <Notes>1</Notes>
  <HiddenSlides>0</HiddenSlides>
  <MMClips>0</MMClips>
  <ScaleCrop>false</ScaleCrop>
  <HeadingPairs>
    <vt:vector size="4" baseType="variant">
      <vt:variant>
        <vt:lpstr>Thème</vt:lpstr>
      </vt:variant>
      <vt:variant>
        <vt:i4>1</vt:i4>
      </vt:variant>
      <vt:variant>
        <vt:lpstr>Titres des diapositives</vt:lpstr>
      </vt:variant>
      <vt:variant>
        <vt:i4>57</vt:i4>
      </vt:variant>
    </vt:vector>
  </HeadingPairs>
  <TitlesOfParts>
    <vt:vector size="58" baseType="lpstr">
      <vt:lpstr>Thème Office</vt:lpstr>
      <vt:lpstr>Diapositive 1</vt:lpstr>
      <vt:lpstr>1. Architecture Client-Serveur</vt:lpstr>
      <vt:lpstr>1. Architecture Client-Serveur</vt:lpstr>
      <vt:lpstr>1. Architecture Client-Serveur</vt:lpstr>
      <vt:lpstr>1. Architecture Client-Serveur</vt:lpstr>
      <vt:lpstr>1. Architecture Client-Serveur</vt:lpstr>
      <vt:lpstr>1. Architecture Client-Serveur</vt:lpstr>
      <vt:lpstr>1. Architecture Client-Serveur</vt:lpstr>
      <vt:lpstr>1. Architecture Client-Serveur</vt:lpstr>
      <vt:lpstr>1. Architecture Client-Serveur Architecture 2-tiers(suite) </vt:lpstr>
      <vt:lpstr>1. Architecture Client-Serveur</vt:lpstr>
      <vt:lpstr>1. Architecture Client-Serveur</vt:lpstr>
      <vt:lpstr>1. Architecture Client-Serveur Architecture 2-tiers(suite)  </vt:lpstr>
      <vt:lpstr>1. Architecture Client-Serveur </vt:lpstr>
      <vt:lpstr>1. Architecture Client-Serveur </vt:lpstr>
      <vt:lpstr>2. Mise en œuvre du schéma client-serveur</vt:lpstr>
      <vt:lpstr>2.1 Appel de procédure à distance(RPC Remote Procedure Call)</vt:lpstr>
      <vt:lpstr>2.1 Appel de procédure à distance(RPC Remote Procedure Call)</vt:lpstr>
      <vt:lpstr>2.1 Appel de procédure à distance(RPC Remote Procedure Call)</vt:lpstr>
      <vt:lpstr>2.1 Appel de procédure à distance(RPC Remote Procedure Call)</vt:lpstr>
      <vt:lpstr>2.1 Appel de procédure à distance(RPC Remote Procedure Call)</vt:lpstr>
      <vt:lpstr>2.1 Appel de procédure à distance(RPC Remote Procedure Call)</vt:lpstr>
      <vt:lpstr>2.1 Appel de procédure à distance(RPC Remote Procedure Call)</vt:lpstr>
      <vt:lpstr>2.2 Invocation de méthode à distance ( RMI Remote Method Invocation)  </vt:lpstr>
      <vt:lpstr>2.2 Invocation de méthode à distance ( RMI Remote Method Invocation)  </vt:lpstr>
      <vt:lpstr>2.2 Invocation de méthode à distance ( RMI Remote Method Invocation)  </vt:lpstr>
      <vt:lpstr>2.2 Invocation de méthode à distance ( RMI Remote Method Invocation)  </vt:lpstr>
      <vt:lpstr>2.2 Invocation de méthode à distance ( RMI Remote Method Invocation)  </vt:lpstr>
      <vt:lpstr>2.2 Invocation de méthode à distance ( RMI Remote Method Invocation)  </vt:lpstr>
      <vt:lpstr>2.2 Invocation de méthode à distance ( RMI Remote Method Invocation)  </vt:lpstr>
      <vt:lpstr>2.2 Invocation de méthode à distance ( RMI Remote Method Invocation)  </vt:lpstr>
      <vt:lpstr>2.3 Java RMI</vt:lpstr>
      <vt:lpstr>2.3 Java RMI</vt:lpstr>
      <vt:lpstr>Les stubs</vt:lpstr>
      <vt:lpstr>Les squelettes</vt:lpstr>
      <vt:lpstr>La couche des références d’objets Remote Reference Layer</vt:lpstr>
      <vt:lpstr>La couche transport</vt:lpstr>
      <vt:lpstr>Étapes d’un appel de méthode distante</vt:lpstr>
      <vt:lpstr>Développer une application avec RMI : Mise en oeuvre</vt:lpstr>
      <vt:lpstr>Exemple détaillé: Inversion d’une chaîne de caractères à l’aide d’un objet distribué</vt:lpstr>
      <vt:lpstr>Fichiers nécessaires</vt:lpstr>
      <vt:lpstr>Interface de l’objet distribué</vt:lpstr>
      <vt:lpstr>Interface de la classe distante</vt:lpstr>
      <vt:lpstr>Implémentation de l’objet distribué (1/2)</vt:lpstr>
      <vt:lpstr>Implémentation de l’objet distribué (2/2)</vt:lpstr>
      <vt:lpstr>Le serveur (1/2)</vt:lpstr>
      <vt:lpstr>Le serveur (2/2)</vt:lpstr>
      <vt:lpstr>Le client (1/2)</vt:lpstr>
      <vt:lpstr>Le client (2/2)</vt:lpstr>
      <vt:lpstr>Compilation et exécution (1/2)</vt:lpstr>
      <vt:lpstr>Compilation et exécution (2/2)</vt:lpstr>
      <vt:lpstr>Paramètres des méthodes</vt:lpstr>
      <vt:lpstr>Passage d’objets en paramètre </vt:lpstr>
      <vt:lpstr>Chargement dynamique des classes</vt:lpstr>
      <vt:lpstr>Chargement dynamique des classes</vt:lpstr>
      <vt:lpstr>Chargement dynamique des classes</vt:lpstr>
      <vt:lpstr>Conclusion sur Java RMI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modèle Client-Serveur</dc:title>
  <dc:creator>SCC</dc:creator>
  <cp:lastModifiedBy>SCC</cp:lastModifiedBy>
  <cp:revision>246</cp:revision>
  <dcterms:created xsi:type="dcterms:W3CDTF">2014-02-22T23:29:43Z</dcterms:created>
  <dcterms:modified xsi:type="dcterms:W3CDTF">2020-02-16T16:33:45Z</dcterms:modified>
</cp:coreProperties>
</file>