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Style léger 3 - Accentuation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6D9F66E-5EB9-4882-86FB-DCBF35E3C3E4}" styleName="Style moyen 4 - Accentuation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C1ED65-9982-4287-924F-707147F5D542}" type="datetimeFigureOut">
              <a:rPr lang="fr-FR" smtClean="0"/>
              <a:pPr/>
              <a:t>21/03/2020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0BEDE8-FB8B-4521-A86E-868E135CDB9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AF044-23D2-4229-A565-E8D6FF96DAB4}" type="datetimeFigureOut">
              <a:rPr lang="fr-FR" smtClean="0"/>
              <a:pPr/>
              <a:t>21/03/2020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3D85B-8E76-44C6-B2BA-249974BC4F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AF044-23D2-4229-A565-E8D6FF96DAB4}" type="datetimeFigureOut">
              <a:rPr lang="fr-FR" smtClean="0"/>
              <a:pPr/>
              <a:t>21/03/2020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3D85B-8E76-44C6-B2BA-249974BC4F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AF044-23D2-4229-A565-E8D6FF96DAB4}" type="datetimeFigureOut">
              <a:rPr lang="fr-FR" smtClean="0"/>
              <a:pPr/>
              <a:t>21/03/2020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3D85B-8E76-44C6-B2BA-249974BC4F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AF044-23D2-4229-A565-E8D6FF96DAB4}" type="datetimeFigureOut">
              <a:rPr lang="fr-FR" smtClean="0"/>
              <a:pPr/>
              <a:t>21/03/2020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3D85B-8E76-44C6-B2BA-249974BC4F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AF044-23D2-4229-A565-E8D6FF96DAB4}" type="datetimeFigureOut">
              <a:rPr lang="fr-FR" smtClean="0"/>
              <a:pPr/>
              <a:t>21/03/2020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3D85B-8E76-44C6-B2BA-249974BC4F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AF044-23D2-4229-A565-E8D6FF96DAB4}" type="datetimeFigureOut">
              <a:rPr lang="fr-FR" smtClean="0"/>
              <a:pPr/>
              <a:t>21/03/2020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3D85B-8E76-44C6-B2BA-249974BC4F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AF044-23D2-4229-A565-E8D6FF96DAB4}" type="datetimeFigureOut">
              <a:rPr lang="fr-FR" smtClean="0"/>
              <a:pPr/>
              <a:t>21/03/2020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3D85B-8E76-44C6-B2BA-249974BC4F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AF044-23D2-4229-A565-E8D6FF96DAB4}" type="datetimeFigureOut">
              <a:rPr lang="fr-FR" smtClean="0"/>
              <a:pPr/>
              <a:t>21/03/2020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3D85B-8E76-44C6-B2BA-249974BC4F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AF044-23D2-4229-A565-E8D6FF96DAB4}" type="datetimeFigureOut">
              <a:rPr lang="fr-FR" smtClean="0"/>
              <a:pPr/>
              <a:t>21/03/2020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3D85B-8E76-44C6-B2BA-249974BC4F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AF044-23D2-4229-A565-E8D6FF96DAB4}" type="datetimeFigureOut">
              <a:rPr lang="fr-FR" smtClean="0"/>
              <a:pPr/>
              <a:t>21/03/2020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3D85B-8E76-44C6-B2BA-249974BC4F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AF044-23D2-4229-A565-E8D6FF96DAB4}" type="datetimeFigureOut">
              <a:rPr lang="fr-FR" smtClean="0"/>
              <a:pPr/>
              <a:t>21/03/2020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3D85B-8E76-44C6-B2BA-249974BC4F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DAF044-23D2-4229-A565-E8D6FF96DAB4}" type="datetimeFigureOut">
              <a:rPr lang="fr-FR" smtClean="0"/>
              <a:pPr/>
              <a:t>21/03/2020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C3D85B-8E76-44C6-B2BA-249974BC4F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/>
                </a:solidFill>
              </a:rPr>
              <a:t>Unit one: Cause/effect essay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728" y="357188"/>
            <a:ext cx="6357982" cy="6215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 smtClean="0">
                <a:solidFill>
                  <a:schemeClr val="accent2"/>
                </a:solidFill>
              </a:rPr>
              <a:t>Objectives</a:t>
            </a:r>
            <a:br>
              <a:rPr lang="en-US" b="1" dirty="0" smtClean="0">
                <a:solidFill>
                  <a:schemeClr val="accent2"/>
                </a:solidFill>
              </a:rPr>
            </a:br>
            <a:endParaRPr lang="fr-FR" b="1" dirty="0">
              <a:solidFill>
                <a:schemeClr val="accent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By </a:t>
            </a:r>
            <a:r>
              <a:rPr lang="en-US" dirty="0" smtClean="0"/>
              <a:t>the end of this unit, students will be able to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write a three-body paragraph essay following the cause/effect pattern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Write an effective thesis statement expressing the focus of the essay (focus- on- causes essay/focus -on –effects or both)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Develop three coherent and cohesive body paragraphs using the transition signals of cause and effect pattern  </a:t>
            </a:r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6"/>
                </a:solidFill>
              </a:rPr>
              <a:t>Lesson 1: Introducing cause/effect essay</a:t>
            </a:r>
            <a:endParaRPr lang="fr-FR" b="1" dirty="0">
              <a:solidFill>
                <a:schemeClr val="accent6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>
                <a:solidFill>
                  <a:schemeClr val="accent2"/>
                </a:solidFill>
              </a:rPr>
              <a:t>Overview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   This type of academic essays aims to discuss </a:t>
            </a:r>
            <a:r>
              <a:rPr lang="en-US" u="sng" dirty="0" smtClean="0"/>
              <a:t>the reasons </a:t>
            </a:r>
            <a:r>
              <a:rPr lang="en-US" dirty="0" smtClean="0"/>
              <a:t>(causes) and/or </a:t>
            </a:r>
            <a:r>
              <a:rPr lang="en-US" u="sng" dirty="0" smtClean="0"/>
              <a:t>consequences</a:t>
            </a:r>
            <a:r>
              <a:rPr lang="en-US" dirty="0" smtClean="0"/>
              <a:t> (effects) of </a:t>
            </a:r>
            <a:r>
              <a:rPr lang="en-US" dirty="0" smtClean="0">
                <a:solidFill>
                  <a:schemeClr val="accent2"/>
                </a:solidFill>
              </a:rPr>
              <a:t>events</a:t>
            </a:r>
            <a:r>
              <a:rPr lang="en-US" dirty="0" smtClean="0"/>
              <a:t> (road accidents, pollution, world war II, etc), </a:t>
            </a:r>
            <a:r>
              <a:rPr lang="en-US" dirty="0" smtClean="0">
                <a:solidFill>
                  <a:schemeClr val="accent2"/>
                </a:solidFill>
              </a:rPr>
              <a:t>phenomena</a:t>
            </a:r>
            <a:r>
              <a:rPr lang="en-US" dirty="0" smtClean="0"/>
              <a:t> (social as divorce, political as governmental policies, economic as fall of markets, etc), and </a:t>
            </a:r>
            <a:r>
              <a:rPr lang="en-US" dirty="0" smtClean="0">
                <a:solidFill>
                  <a:schemeClr val="accent2"/>
                </a:solidFill>
              </a:rPr>
              <a:t>decisions</a:t>
            </a:r>
            <a:r>
              <a:rPr lang="en-US" dirty="0" smtClean="0"/>
              <a:t> (choosing a vegan diet, choosing a field of study)</a:t>
            </a:r>
            <a:endParaRPr lang="fr-F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0034" y="714356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>
                <a:solidFill>
                  <a:schemeClr val="accent2"/>
                </a:solidFill>
              </a:rPr>
              <a:t>Thesis statement </a:t>
            </a:r>
            <a:endParaRPr lang="fr-FR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smtClean="0"/>
              <a:t>A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smtClean="0"/>
              <a:t>strong thesis statement indicates whether the essay focuses on causes or on effects.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smtClean="0"/>
              <a:t>Sometimes the thesis statement uses the words </a:t>
            </a:r>
            <a:r>
              <a:rPr lang="en-US" i="1" dirty="0" smtClean="0">
                <a:solidFill>
                  <a:srgbClr val="00B0F0"/>
                </a:solidFill>
              </a:rPr>
              <a:t>cause(s)</a:t>
            </a:r>
            <a:r>
              <a:rPr lang="en-US" dirty="0" smtClean="0"/>
              <a:t> or </a:t>
            </a:r>
            <a:r>
              <a:rPr lang="en-US" dirty="0" smtClean="0">
                <a:solidFill>
                  <a:srgbClr val="00B0F0"/>
                </a:solidFill>
              </a:rPr>
              <a:t>effect(s)</a:t>
            </a:r>
            <a:r>
              <a:rPr lang="en-US" dirty="0" smtClean="0"/>
              <a:t>, but this is not necessary if either the cause or the effect is implied in the statement</a:t>
            </a:r>
            <a:r>
              <a:rPr lang="en-US" dirty="0" smtClean="0">
                <a:solidFill>
                  <a:schemeClr val="accent2"/>
                </a:solidFill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smtClean="0"/>
              <a:t>A thesis statement sometimes includes a number, such as three causes or two effects, </a:t>
            </a:r>
            <a:r>
              <a:rPr lang="en-US" dirty="0" smtClean="0">
                <a:solidFill>
                  <a:schemeClr val="accent2"/>
                </a:solidFill>
              </a:rPr>
              <a:t>but this is also optional   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0034" y="571480"/>
            <a:ext cx="8229600" cy="5929354"/>
          </a:xfrm>
        </p:spPr>
        <p:txBody>
          <a:bodyPr/>
          <a:lstStyle/>
          <a:p>
            <a:r>
              <a:rPr lang="en-US" b="1" dirty="0" smtClean="0">
                <a:solidFill>
                  <a:schemeClr val="accent2"/>
                </a:solidFill>
              </a:rPr>
              <a:t>Thesis statement: Example </a:t>
            </a:r>
          </a:p>
          <a:p>
            <a:pPr>
              <a:buNone/>
            </a:pPr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857224" y="1428736"/>
          <a:ext cx="7715304" cy="4939191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989116"/>
                <a:gridCol w="5726188"/>
              </a:tblGrid>
              <a:tr h="335140">
                <a:tc>
                  <a:txBody>
                    <a:bodyPr/>
                    <a:lstStyle/>
                    <a:p>
                      <a:r>
                        <a:rPr lang="en-US" dirty="0" smtClean="0"/>
                        <a:t>Focus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Example </a:t>
                      </a:r>
                      <a:endParaRPr lang="fr-FR" dirty="0"/>
                    </a:p>
                  </a:txBody>
                  <a:tcPr/>
                </a:tc>
              </a:tr>
              <a:tr h="1818017">
                <a:tc>
                  <a:txBody>
                    <a:bodyPr/>
                    <a:lstStyle/>
                    <a:p>
                      <a:r>
                        <a:rPr lang="en-US" dirty="0" smtClean="0"/>
                        <a:t>O n cause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None/>
                      </a:pPr>
                      <a:r>
                        <a:rPr lang="en-US" dirty="0" smtClean="0"/>
                        <a:t>Many students prefer e-books for three main reasons.</a:t>
                      </a:r>
                    </a:p>
                    <a:p>
                      <a:pPr>
                        <a:buFontTx/>
                        <a:buNone/>
                      </a:pPr>
                      <a:endParaRPr lang="en-US" dirty="0" smtClean="0"/>
                    </a:p>
                    <a:p>
                      <a:pPr>
                        <a:buFontTx/>
                        <a:buNone/>
                      </a:pPr>
                      <a:r>
                        <a:rPr lang="en-US" dirty="0" smtClean="0"/>
                        <a:t>The widespread of cheating among tertiary students is due to lack of preparation, time pressure and fear of failure.</a:t>
                      </a:r>
                    </a:p>
                    <a:p>
                      <a:pPr>
                        <a:buFontTx/>
                        <a:buNone/>
                      </a:pPr>
                      <a:endParaRPr lang="en-US" dirty="0" smtClean="0"/>
                    </a:p>
                    <a:p>
                      <a:pPr>
                        <a:buFontTx/>
                        <a:buNone/>
                      </a:pPr>
                      <a:r>
                        <a:rPr lang="en-US" dirty="0" smtClean="0"/>
                        <a:t>Most child labor cases are caused by poverty, unemployment and lack of education</a:t>
                      </a:r>
                      <a:endParaRPr lang="fr-FR" dirty="0"/>
                    </a:p>
                  </a:txBody>
                  <a:tcPr/>
                </a:tc>
              </a:tr>
              <a:tr h="2561751">
                <a:tc>
                  <a:txBody>
                    <a:bodyPr/>
                    <a:lstStyle/>
                    <a:p>
                      <a:r>
                        <a:rPr lang="en-US" dirty="0" smtClean="0"/>
                        <a:t>On effect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Our community is not aware of the positive effects of volunteering on bettering low-class standards of life.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The long</a:t>
                      </a:r>
                      <a:r>
                        <a:rPr lang="en-US" baseline="0" dirty="0" smtClean="0"/>
                        <a:t> hours of gaming affects children’s school achievement, social skills and family relations.</a:t>
                      </a:r>
                    </a:p>
                    <a:p>
                      <a:endParaRPr lang="fr-FR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Media coverage </a:t>
                      </a:r>
                      <a:r>
                        <a:rPr lang="en-US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affects / influences voting patterns.  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71472" y="785794"/>
            <a:ext cx="8229600" cy="4525963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sz="4300" b="1" dirty="0" smtClean="0">
                <a:solidFill>
                  <a:schemeClr val="accent2"/>
                </a:solidFill>
              </a:rPr>
              <a:t>Activity</a:t>
            </a:r>
          </a:p>
          <a:p>
            <a:pPr>
              <a:buNone/>
            </a:pPr>
            <a:r>
              <a:rPr lang="en-US" dirty="0" smtClean="0"/>
              <a:t>Write strong thesis statement for each topic.</a:t>
            </a:r>
          </a:p>
          <a:p>
            <a:pPr>
              <a:buNone/>
            </a:pP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smtClean="0"/>
              <a:t>The causes of depression</a:t>
            </a:r>
          </a:p>
          <a:p>
            <a:pPr marL="514350" indent="-514350">
              <a:buNone/>
            </a:pPr>
            <a:r>
              <a:rPr lang="en-US" dirty="0" smtClean="0"/>
              <a:t>------------------------------------------------------------------------------------------------------------------------------------------------------------------------------------</a:t>
            </a:r>
          </a:p>
          <a:p>
            <a:pPr marL="514350" indent="-514350">
              <a:buNone/>
            </a:pPr>
            <a:r>
              <a:rPr lang="en-US" dirty="0" smtClean="0"/>
              <a:t>2. The effects of being a drug addict</a:t>
            </a:r>
            <a:endParaRPr lang="fr-FR" dirty="0"/>
          </a:p>
          <a:p>
            <a:pPr marL="514350" indent="-514350">
              <a:buNone/>
            </a:pPr>
            <a:r>
              <a:rPr lang="en-US" dirty="0" smtClean="0"/>
              <a:t>------------------------------------------------------------------------------------------------------------------------------------------------------------------------------------</a:t>
            </a:r>
          </a:p>
          <a:p>
            <a:pPr marL="514350" indent="-514350">
              <a:buNone/>
            </a:pPr>
            <a:r>
              <a:rPr lang="en-US" dirty="0" smtClean="0"/>
              <a:t>3. The causes of civil wars</a:t>
            </a:r>
            <a:endParaRPr lang="en-US" dirty="0"/>
          </a:p>
          <a:p>
            <a:pPr marL="514350" indent="-514350">
              <a:buNone/>
            </a:pPr>
            <a:r>
              <a:rPr lang="en-US" dirty="0" smtClean="0"/>
              <a:t>------------------------------------------------------------------------------------------------------------------------------------------------------------------------------------</a:t>
            </a:r>
          </a:p>
          <a:p>
            <a:pPr marL="514350" indent="-514350">
              <a:buNone/>
            </a:pPr>
            <a:r>
              <a:rPr lang="en-US" dirty="0" smtClean="0"/>
              <a:t>4. The effects of unemployment on society</a:t>
            </a:r>
          </a:p>
          <a:p>
            <a:pPr marL="514350" indent="-514350">
              <a:buNone/>
            </a:pPr>
            <a:r>
              <a:rPr lang="en-US" dirty="0" smtClean="0"/>
              <a:t>------------------------------------------------------------------------------------------------------------------------------------------------------------------------------------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357166"/>
            <a:ext cx="8229600" cy="6143668"/>
          </a:xfrm>
        </p:spPr>
        <p:txBody>
          <a:bodyPr/>
          <a:lstStyle/>
          <a:p>
            <a:r>
              <a:rPr lang="en-US" sz="1800" dirty="0" smtClean="0"/>
              <a:t>Structure </a:t>
            </a:r>
          </a:p>
          <a:p>
            <a:pPr>
              <a:buNone/>
            </a:pPr>
            <a:r>
              <a:rPr lang="en-US" sz="1800" dirty="0" smtClean="0"/>
              <a:t>In cause/effect essay two structures can be used: focus-on-cause or focus-on-effect.</a:t>
            </a:r>
          </a:p>
          <a:p>
            <a:pPr>
              <a:buNone/>
            </a:pPr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642910" y="1285860"/>
          <a:ext cx="7429551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3074"/>
                <a:gridCol w="2143140"/>
                <a:gridCol w="3643337"/>
              </a:tblGrid>
              <a:tr h="783821">
                <a:tc>
                  <a:txBody>
                    <a:bodyPr/>
                    <a:lstStyle/>
                    <a:p>
                      <a:r>
                        <a:rPr lang="en-US" b="1" dirty="0" smtClean="0"/>
                        <a:t>Introduction 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Paragraph 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Hook</a:t>
                      </a:r>
                    </a:p>
                    <a:p>
                      <a:r>
                        <a:rPr lang="en-US" dirty="0" smtClean="0"/>
                        <a:t>Connecting information</a:t>
                      </a:r>
                    </a:p>
                    <a:p>
                      <a:r>
                        <a:rPr lang="en-US" dirty="0" smtClean="0"/>
                        <a:t>Thesis statement </a:t>
                      </a:r>
                      <a:endParaRPr lang="fr-FR" dirty="0"/>
                    </a:p>
                  </a:txBody>
                  <a:tcPr/>
                </a:tc>
              </a:tr>
              <a:tr h="783821">
                <a:tc rowSpan="3">
                  <a:txBody>
                    <a:bodyPr/>
                    <a:lstStyle/>
                    <a:p>
                      <a:r>
                        <a:rPr lang="en-US" b="1" dirty="0" smtClean="0"/>
                        <a:t>Body</a:t>
                      </a:r>
                      <a:r>
                        <a:rPr lang="en-US" b="1" baseline="0" dirty="0" smtClean="0"/>
                        <a:t> 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Paragraph 2</a:t>
                      </a:r>
                    </a:p>
                    <a:p>
                      <a:r>
                        <a:rPr lang="en-US" dirty="0" smtClean="0"/>
                        <a:t>Cause 1/effect 1</a:t>
                      </a:r>
                      <a:endParaRPr lang="fr-F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Topic sentence</a:t>
                      </a:r>
                    </a:p>
                    <a:p>
                      <a:r>
                        <a:rPr lang="en-US" dirty="0" smtClean="0"/>
                        <a:t>Major idea (s)</a:t>
                      </a:r>
                    </a:p>
                    <a:p>
                      <a:r>
                        <a:rPr lang="en-US" dirty="0" smtClean="0"/>
                        <a:t>Minor idea )s)</a:t>
                      </a:r>
                      <a:endParaRPr lang="fr-F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382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Paragraph 3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Cause 2/effect 2</a:t>
                      </a:r>
                      <a:endParaRPr lang="fr-FR" dirty="0" smtClean="0"/>
                    </a:p>
                    <a:p>
                      <a:endParaRPr lang="fr-FR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Topic sentence</a:t>
                      </a:r>
                    </a:p>
                    <a:p>
                      <a:r>
                        <a:rPr lang="en-US" dirty="0" smtClean="0"/>
                        <a:t>Major idea (s)</a:t>
                      </a:r>
                    </a:p>
                    <a:p>
                      <a:r>
                        <a:rPr lang="en-US" dirty="0" smtClean="0"/>
                        <a:t>Minor idea )s)</a:t>
                      </a:r>
                      <a:endParaRPr lang="fr-FR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1896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Paragraph 4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Cause 3/effect 3</a:t>
                      </a:r>
                      <a:endParaRPr lang="fr-FR" dirty="0" smtClean="0"/>
                    </a:p>
                    <a:p>
                      <a:endParaRPr lang="fr-FR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Topic sentence</a:t>
                      </a:r>
                    </a:p>
                    <a:p>
                      <a:r>
                        <a:rPr lang="en-US" dirty="0" smtClean="0"/>
                        <a:t>Major idea (s)</a:t>
                      </a:r>
                    </a:p>
                    <a:p>
                      <a:r>
                        <a:rPr lang="en-US" dirty="0" smtClean="0"/>
                        <a:t>Minor idea )s)</a:t>
                      </a:r>
                      <a:endParaRPr lang="fr-FR" dirty="0" smtClean="0"/>
                    </a:p>
                    <a:p>
                      <a:endParaRPr lang="fr-FR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630095">
                <a:tc>
                  <a:txBody>
                    <a:bodyPr/>
                    <a:lstStyle/>
                    <a:p>
                      <a:r>
                        <a:rPr lang="en-US" b="1" dirty="0" smtClean="0"/>
                        <a:t>Conclusion 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Paragraph 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Restating the thesis</a:t>
                      </a:r>
                    </a:p>
                    <a:p>
                      <a:r>
                        <a:rPr lang="en-US" dirty="0" smtClean="0"/>
                        <a:t>Paraphrase/summarize the main ideas</a:t>
                      </a:r>
                    </a:p>
                    <a:p>
                      <a:r>
                        <a:rPr lang="en-US" dirty="0" smtClean="0"/>
                        <a:t>closure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714356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en-US" b="1" dirty="0" smtClean="0">
                <a:solidFill>
                  <a:schemeClr val="accent2"/>
                </a:solidFill>
              </a:rPr>
              <a:t>Transition signals and connectors</a:t>
            </a:r>
          </a:p>
          <a:p>
            <a:pPr>
              <a:buNone/>
            </a:pPr>
            <a:endParaRPr lang="fr-FR" b="1" dirty="0">
              <a:solidFill>
                <a:schemeClr val="accent2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357298"/>
            <a:ext cx="8358246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2"/>
                </a:solidFill>
              </a:rPr>
              <a:t>Test 1</a:t>
            </a:r>
            <a:endParaRPr lang="fr-FR" b="1" dirty="0">
              <a:solidFill>
                <a:schemeClr val="accent2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 fontScale="92500"/>
          </a:bodyPr>
          <a:lstStyle/>
          <a:p>
            <a:r>
              <a:rPr lang="en-US" sz="3000" dirty="0" smtClean="0">
                <a:solidFill>
                  <a:schemeClr val="tx2"/>
                </a:solidFill>
              </a:rPr>
              <a:t>Duration: 1h:30</a:t>
            </a:r>
          </a:p>
          <a:p>
            <a:r>
              <a:rPr lang="en-US" sz="3000" dirty="0" smtClean="0">
                <a:solidFill>
                  <a:schemeClr val="tx2"/>
                </a:solidFill>
              </a:rPr>
              <a:t>Strategy: Group work</a:t>
            </a:r>
          </a:p>
          <a:p>
            <a:r>
              <a:rPr lang="en-US" sz="3000" dirty="0" smtClean="0">
                <a:solidFill>
                  <a:schemeClr val="tx2"/>
                </a:solidFill>
              </a:rPr>
              <a:t>Topics: teacher’s suggestion (guided essay)</a:t>
            </a:r>
          </a:p>
          <a:p>
            <a:pPr>
              <a:buNone/>
            </a:pPr>
            <a:r>
              <a:rPr lang="en-US" dirty="0" smtClean="0"/>
              <a:t>In groups of four, choose one of the following topics and write a three-body cause/effect essay.</a:t>
            </a:r>
          </a:p>
          <a:p>
            <a:pPr marL="514350" indent="-514350">
              <a:buFont typeface="Wingdings" pitchFamily="2" charset="2"/>
              <a:buChar char="q"/>
            </a:pPr>
            <a:r>
              <a:rPr lang="en-US" dirty="0" smtClean="0"/>
              <a:t>The effects of anxiety on students’ achievement</a:t>
            </a:r>
          </a:p>
          <a:p>
            <a:pPr marL="514350" indent="-514350">
              <a:buFont typeface="Wingdings" pitchFamily="2" charset="2"/>
              <a:buChar char="q"/>
            </a:pPr>
            <a:r>
              <a:rPr lang="en-US" dirty="0" smtClean="0"/>
              <a:t>The causes of early dropping out of school</a:t>
            </a:r>
          </a:p>
          <a:p>
            <a:pPr marL="514350" indent="-514350">
              <a:buFont typeface="Wingdings" pitchFamily="2" charset="2"/>
              <a:buChar char="q"/>
            </a:pPr>
            <a:r>
              <a:rPr lang="en-US" dirty="0" smtClean="0"/>
              <a:t>The effects of being a lonely child in the family</a:t>
            </a:r>
          </a:p>
          <a:p>
            <a:pPr marL="514350" indent="-514350">
              <a:buFont typeface="Wingdings" pitchFamily="2" charset="2"/>
              <a:buChar char="q"/>
            </a:pPr>
            <a:r>
              <a:rPr lang="en-US" dirty="0" smtClean="0"/>
              <a:t>The causes of failure in college</a:t>
            </a:r>
          </a:p>
          <a:p>
            <a:pPr marL="514350" indent="-514350">
              <a:buAutoNum type="arabicPeriod"/>
            </a:pPr>
            <a:endParaRPr lang="fr-F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505</Words>
  <Application>Microsoft Office PowerPoint</Application>
  <PresentationFormat>Affichage à l'écran (4:3)</PresentationFormat>
  <Paragraphs>77</Paragraphs>
  <Slides>11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Thème Office</vt:lpstr>
      <vt:lpstr>Unit one: Cause/effect essay</vt:lpstr>
      <vt:lpstr>Objectives </vt:lpstr>
      <vt:lpstr>Lesson 1: Introducing cause/effect essay</vt:lpstr>
      <vt:lpstr>Diapositive 4</vt:lpstr>
      <vt:lpstr>Diapositive 5</vt:lpstr>
      <vt:lpstr>Diapositive 6</vt:lpstr>
      <vt:lpstr>Diapositive 7</vt:lpstr>
      <vt:lpstr>Diapositive 8</vt:lpstr>
      <vt:lpstr>Test 1</vt:lpstr>
      <vt:lpstr>Diapositive 10</vt:lpstr>
      <vt:lpstr>Diapositive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Written expression 3rd year Classes</dc:title>
  <dc:creator>MOSTEFA</dc:creator>
  <cp:lastModifiedBy>MOSTEFA</cp:lastModifiedBy>
  <cp:revision>21</cp:revision>
  <dcterms:created xsi:type="dcterms:W3CDTF">2020-03-15T10:14:13Z</dcterms:created>
  <dcterms:modified xsi:type="dcterms:W3CDTF">2020-03-21T22:06:19Z</dcterms:modified>
</cp:coreProperties>
</file>