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479" r:id="rId2"/>
    <p:sldId id="522" r:id="rId3"/>
    <p:sldId id="425" r:id="rId4"/>
    <p:sldId id="486" r:id="rId5"/>
    <p:sldId id="426" r:id="rId6"/>
    <p:sldId id="523" r:id="rId7"/>
    <p:sldId id="524" r:id="rId8"/>
    <p:sldId id="525" r:id="rId9"/>
    <p:sldId id="526" r:id="rId10"/>
    <p:sldId id="528" r:id="rId11"/>
    <p:sldId id="492" r:id="rId12"/>
    <p:sldId id="517" r:id="rId13"/>
    <p:sldId id="493" r:id="rId14"/>
    <p:sldId id="518" r:id="rId15"/>
    <p:sldId id="530" r:id="rId16"/>
    <p:sldId id="529" r:id="rId17"/>
    <p:sldId id="514" r:id="rId18"/>
    <p:sldId id="519" r:id="rId19"/>
    <p:sldId id="515" r:id="rId20"/>
    <p:sldId id="516" r:id="rId21"/>
    <p:sldId id="521" r:id="rId22"/>
    <p:sldId id="520" r:id="rId23"/>
    <p:sldId id="531" r:id="rId24"/>
    <p:sldId id="532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par défaut" id="{5F3E087C-ECAF-4008-AF8F-5FAE610C6347}">
          <p14:sldIdLst>
            <p14:sldId id="479"/>
            <p14:sldId id="425"/>
            <p14:sldId id="486"/>
            <p14:sldId id="426"/>
            <p14:sldId id="471"/>
            <p14:sldId id="470"/>
            <p14:sldId id="411"/>
            <p14:sldId id="487"/>
            <p14:sldId id="488"/>
            <p14:sldId id="489"/>
            <p14:sldId id="472"/>
            <p14:sldId id="433"/>
            <p14:sldId id="434"/>
            <p14:sldId id="435"/>
            <p14:sldId id="436"/>
            <p14:sldId id="437"/>
            <p14:sldId id="482"/>
            <p14:sldId id="483"/>
            <p14:sldId id="490"/>
            <p14:sldId id="491"/>
            <p14:sldId id="444"/>
            <p14:sldId id="445"/>
            <p14:sldId id="446"/>
            <p14:sldId id="447"/>
            <p14:sldId id="448"/>
            <p14:sldId id="449"/>
            <p14:sldId id="455"/>
            <p14:sldId id="454"/>
            <p14:sldId id="459"/>
            <p14:sldId id="460"/>
            <p14:sldId id="469"/>
            <p14:sldId id="450"/>
            <p14:sldId id="458"/>
            <p14:sldId id="461"/>
            <p14:sldId id="462"/>
            <p14:sldId id="464"/>
            <p14:sldId id="465"/>
            <p14:sldId id="451"/>
            <p14:sldId id="452"/>
            <p14:sldId id="466"/>
            <p14:sldId id="467"/>
            <p14:sldId id="4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6FE4"/>
    <a:srgbClr val="FDCFF6"/>
    <a:srgbClr val="FBAFF0"/>
    <a:srgbClr val="9966FF"/>
    <a:srgbClr val="6699FF"/>
    <a:srgbClr val="E208B8"/>
    <a:srgbClr val="0097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35" autoAdjust="0"/>
    <p:restoredTop sz="89247" autoAdjust="0"/>
  </p:normalViewPr>
  <p:slideViewPr>
    <p:cSldViewPr>
      <p:cViewPr>
        <p:scale>
          <a:sx n="44" d="100"/>
          <a:sy n="44" d="100"/>
        </p:scale>
        <p:origin x="-2328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9C799-5AF9-44C7-8B5C-2031ED364915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80BA9-C524-4932-9CDD-2CB9CC4DA2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253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80BA9-C524-4932-9CDD-2CB9CC4DA2BB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dirty="0" smtClean="0"/>
              <a:t>لاحظ تحليل النتائج في السلسة الخاصة بمقارنة المتوسطات 2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80BA9-C524-4932-9CDD-2CB9CC4DA2BB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80BA9-C524-4932-9CDD-2CB9CC4DA2BB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DZ" dirty="0" smtClean="0"/>
              <a:t>لاحظ تحليل النتائج في السلسة الخاصة بمقارنة المتوسطات التمرين 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80BA9-C524-4932-9CDD-2CB9CC4DA2BB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99E8-9F7F-42CC-9904-C65609F30875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3E3-5210-4359-9149-0F0EC5B16B60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2F01-ED63-4032-99AF-2D1EEDA1F51E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CBBD64-0EE7-40D8-AEE1-6D5F76BAA29A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5723-5B11-42A3-BA4C-5B72BAB523C3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FDC8649-7E21-4C36-814C-B22C5205E31D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017FAB1-207D-4E50-95E5-8317C22640A5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526-8B4E-4991-BFA2-DFE3C594C7B5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045-EB99-423F-82EB-FF1006A37586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97488E6-208A-4E87-B13A-3856A392F683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6DEAA4-A0A1-43B2-A796-6EE037F155BB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459BE62-676B-491A-8F58-43178860AB9C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arabangel.net/vb/imgcache2/6521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arabangel.net/vb/imgcache2/6521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خطط انسيابي: رابط 15"/>
          <p:cNvSpPr/>
          <p:nvPr/>
        </p:nvSpPr>
        <p:spPr>
          <a:xfrm rot="21001314">
            <a:off x="282128" y="803563"/>
            <a:ext cx="5397503" cy="5658218"/>
          </a:xfrm>
          <a:prstGeom prst="flowChartConnector">
            <a:avLst/>
          </a:prstGeom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  <a:defRPr/>
            </a:pPr>
            <a:r>
              <a:rPr lang="ar-DZ" sz="3600" b="1" dirty="0" smtClean="0">
                <a:solidFill>
                  <a:schemeClr val="bg1"/>
                </a:solidFill>
                <a:latin typeface="Simplified Arabic" pitchFamily="18" charset="-78"/>
                <a:ea typeface="Tahoma" pitchFamily="34" charset="0"/>
                <a:cs typeface="Simplified Arabic" pitchFamily="18" charset="-78"/>
              </a:rPr>
              <a:t>المحاضرة رقم 07: المقارنة بين المتوسطات</a:t>
            </a:r>
            <a:endParaRPr lang="ar-SA" sz="3600" b="1" dirty="0">
              <a:solidFill>
                <a:schemeClr val="bg1"/>
              </a:solidFill>
              <a:latin typeface="Simplified Arabic" pitchFamily="18" charset="-78"/>
              <a:ea typeface="Tahoma" pitchFamily="34" charset="0"/>
              <a:cs typeface="Simplified Arabic" pitchFamily="18" charset="-78"/>
            </a:endParaRPr>
          </a:p>
        </p:txBody>
      </p:sp>
      <p:pic>
        <p:nvPicPr>
          <p:cNvPr id="20" name="Picture 2" descr="http://www.arabangel.net/vb/imgcache2/6521.gif"/>
          <p:cNvPicPr>
            <a:picLocks noChangeAspect="1" noChangeArrowheads="1"/>
          </p:cNvPicPr>
          <p:nvPr/>
        </p:nvPicPr>
        <p:blipFill>
          <a:blip r:embed="rId2" r:link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132436">
            <a:off x="6999829" y="4867157"/>
            <a:ext cx="2188161" cy="168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182C87-B3AC-448F-A758-3D47D8CBE94F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045-EB99-423F-82EB-FF1006A37586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0351" t="26562" r="15410" b="17773"/>
          <a:stretch>
            <a:fillRect/>
          </a:stretch>
        </p:blipFill>
        <p:spPr bwMode="auto">
          <a:xfrm>
            <a:off x="285720" y="285728"/>
            <a:ext cx="864399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57298"/>
            <a:ext cx="9144000" cy="2792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ar-DZ" altLang="fr-FR" sz="3600" b="1" dirty="0" smtClean="0">
                <a:solidFill>
                  <a:srgbClr val="FF0000"/>
                </a:solidFill>
              </a:rPr>
              <a:t>2</a:t>
            </a:r>
            <a:r>
              <a:rPr lang="fr-FR" altLang="fr-FR" sz="3600" b="1" dirty="0" smtClean="0">
                <a:solidFill>
                  <a:srgbClr val="FF0000"/>
                </a:solidFill>
              </a:rPr>
              <a:t>-</a:t>
            </a:r>
            <a:r>
              <a:rPr lang="fr-FR" altLang="fr-FR" sz="2800" b="1" dirty="0" smtClean="0">
                <a:solidFill>
                  <a:srgbClr val="FF0000"/>
                </a:solidFill>
              </a:rPr>
              <a:t> </a:t>
            </a:r>
            <a:r>
              <a:rPr lang="fr-FR" altLang="fr-FR" sz="2800" b="1" dirty="0" smtClean="0"/>
              <a:t>Menu Analyse</a:t>
            </a:r>
            <a:r>
              <a:rPr lang="fr-FR" altLang="fr-FR" sz="2800" b="1" dirty="0" smtClean="0">
                <a:sym typeface="Wingdings" pitchFamily="2" charset="2"/>
              </a:rPr>
              <a:t></a:t>
            </a:r>
            <a:r>
              <a:rPr lang="fr-FR" altLang="fr-FR" sz="2800" b="1" dirty="0" smtClean="0"/>
              <a:t>Comparer les moyennes</a:t>
            </a:r>
            <a:r>
              <a:rPr lang="fr-FR" altLang="fr-FR" sz="2800" b="1" dirty="0" smtClean="0">
                <a:sym typeface="Wingdings" pitchFamily="2" charset="2"/>
              </a:rPr>
              <a:t>Moyenne liste des variable dépendante ( </a:t>
            </a:r>
            <a:r>
              <a:rPr lang="fr-FR" altLang="fr-FR" sz="2800" b="1" dirty="0" err="1" smtClean="0">
                <a:sym typeface="Wingdings" pitchFamily="2" charset="2"/>
              </a:rPr>
              <a:t>exp</a:t>
            </a:r>
            <a:r>
              <a:rPr lang="fr-FR" altLang="fr-FR" sz="2800" b="1" dirty="0" smtClean="0">
                <a:sym typeface="Wingdings" pitchFamily="2" charset="2"/>
              </a:rPr>
              <a:t>: Note)  liste de variable indépendante (</a:t>
            </a:r>
            <a:r>
              <a:rPr lang="fr-FR" altLang="fr-FR" sz="2800" b="1" dirty="0" err="1" smtClean="0">
                <a:sym typeface="Wingdings" pitchFamily="2" charset="2"/>
              </a:rPr>
              <a:t>exp</a:t>
            </a:r>
            <a:r>
              <a:rPr lang="fr-FR" altLang="fr-FR" sz="2800" b="1" dirty="0" smtClean="0">
                <a:sym typeface="Wingdings" pitchFamily="2" charset="2"/>
              </a:rPr>
              <a:t>: groupe) option</a:t>
            </a:r>
            <a:r>
              <a:rPr lang="ar-DZ" altLang="fr-FR" sz="2800" b="1" dirty="0" smtClean="0">
                <a:sym typeface="Wingdings" pitchFamily="2" charset="2"/>
              </a:rPr>
              <a:t> (نحدد الإحصائيات)</a:t>
            </a:r>
            <a:r>
              <a:rPr lang="fr-FR" altLang="fr-FR" sz="2800" b="1" dirty="0" smtClean="0">
                <a:sym typeface="Wingdings" pitchFamily="2" charset="2"/>
              </a:rPr>
              <a:t>  Ok. 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762712-AC74-4A4D-9918-25E6B0C3DE97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357430"/>
            <a:ext cx="9144000" cy="324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fr-FR" sz="3000" b="1" dirty="0" smtClean="0"/>
              <a:t>Menu Analyse</a:t>
            </a:r>
            <a:r>
              <a:rPr lang="fr-FR" altLang="fr-FR" sz="3000" b="1" dirty="0" smtClean="0">
                <a:sym typeface="Wingdings" pitchFamily="2" charset="2"/>
              </a:rPr>
              <a:t></a:t>
            </a:r>
            <a:r>
              <a:rPr lang="fr-FR" altLang="fr-FR" sz="3000" b="1" dirty="0" smtClean="0"/>
              <a:t>Comparer les moyennes</a:t>
            </a:r>
            <a:r>
              <a:rPr lang="fr-FR" altLang="fr-FR" sz="3000" b="1" dirty="0" smtClean="0">
                <a:sym typeface="Wingdings" pitchFamily="2" charset="2"/>
              </a:rPr>
              <a:t> liste des variable dépendante ( </a:t>
            </a:r>
            <a:r>
              <a:rPr lang="fr-FR" altLang="fr-FR" sz="3000" b="1" dirty="0" err="1" smtClean="0">
                <a:sym typeface="Wingdings" pitchFamily="2" charset="2"/>
              </a:rPr>
              <a:t>exp</a:t>
            </a:r>
            <a:r>
              <a:rPr lang="fr-FR" altLang="fr-FR" sz="3000" b="1" dirty="0" smtClean="0">
                <a:sym typeface="Wingdings" pitchFamily="2" charset="2"/>
              </a:rPr>
              <a:t>: Note)   liste variable indépendante (</a:t>
            </a:r>
            <a:r>
              <a:rPr lang="fr-FR" altLang="fr-FR" sz="3000" b="1" dirty="0" err="1" smtClean="0">
                <a:sym typeface="Wingdings" pitchFamily="2" charset="2"/>
              </a:rPr>
              <a:t>exp</a:t>
            </a:r>
            <a:r>
              <a:rPr lang="fr-FR" altLang="fr-FR" sz="3000" b="1" dirty="0" smtClean="0">
                <a:sym typeface="Wingdings" pitchFamily="2" charset="2"/>
              </a:rPr>
              <a:t>: groupe) [Mode, Moyenne, Médiane, Ecart type </a:t>
            </a:r>
            <a:r>
              <a:rPr lang="fr-FR" altLang="fr-FR" sz="3000" b="1" dirty="0" err="1" smtClean="0">
                <a:sym typeface="Wingdings" pitchFamily="2" charset="2"/>
              </a:rPr>
              <a:t>Anova</a:t>
            </a:r>
            <a:r>
              <a:rPr lang="fr-FR" altLang="fr-FR" sz="3000" b="1" dirty="0" smtClean="0">
                <a:sym typeface="Wingdings" pitchFamily="2" charset="2"/>
              </a:rPr>
              <a:t> Eta Poursuivre Ok</a:t>
            </a:r>
            <a:endParaRPr lang="fr-FR" altLang="fr-FR" sz="3000" b="1" dirty="0" smtClean="0"/>
          </a:p>
          <a:p>
            <a:pPr>
              <a:lnSpc>
                <a:spcPct val="80000"/>
              </a:lnSpc>
              <a:defRPr/>
            </a:pPr>
            <a:endParaRPr lang="fr-FR" altLang="fr-FR" sz="30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285720" y="357166"/>
            <a:ext cx="8582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500" b="1" dirty="0" smtClean="0">
                <a:solidFill>
                  <a:srgbClr val="00B0F0"/>
                </a:solidFill>
              </a:rPr>
              <a:t>تقسيمات المتوسطات على حساب المتغيرات المستقلة مع بعضها البعض</a:t>
            </a:r>
            <a:r>
              <a:rPr lang="fr-FR" sz="3500" b="1" dirty="0" smtClean="0">
                <a:solidFill>
                  <a:srgbClr val="00B0F0"/>
                </a:solidFill>
              </a:rPr>
              <a:t>:</a:t>
            </a:r>
            <a:endParaRPr lang="ar-DZ" sz="3500" b="1" dirty="0" smtClean="0">
              <a:solidFill>
                <a:srgbClr val="00B0F0"/>
              </a:solidFill>
            </a:endParaRPr>
          </a:p>
          <a:p>
            <a:pPr algn="just" rtl="1"/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5F8C9F-AA7B-4ACD-BE7F-9A39180D993E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500034" y="2239400"/>
            <a:ext cx="807246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يفيد</a:t>
            </a:r>
            <a:r>
              <a:rPr kumimoji="0" lang="ar-DZ" sz="30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هذا الاختبار في الكشف عن ما إذا كان هناك فرق جوهري بين المتوسط الحسابي للمجتمع الذي سحبت منه العينة و قيمة ثابتة ، كما يفيد هذا الاختبار في تقدير مجال الثقة لمتوسط المجتمع و هو اختبار يستخدم في حالة العينات الصغيرة </a:t>
            </a:r>
            <a:r>
              <a:rPr kumimoji="0" lang="ar-DZ" sz="3000" b="1" i="0" u="none" strike="noStrike" cap="none" normalizeH="0" dirty="0" err="1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حيث </a:t>
            </a:r>
            <a:r>
              <a:rPr kumimoji="0" lang="ar-DZ" sz="30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( أقل من 30 مشاهدة</a:t>
            </a:r>
            <a:r>
              <a:rPr kumimoji="0" lang="ar-DZ" sz="3000" b="1" i="0" u="none" strike="noStrike" cap="none" normalizeH="0" dirty="0" err="1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) </a:t>
            </a:r>
            <a:r>
              <a:rPr kumimoji="0" lang="ar-DZ" sz="30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، كما  انه لابد أن يتبع التوزيع الطبيعي.</a:t>
            </a:r>
            <a:endParaRPr kumimoji="0" lang="ar-DZ" sz="3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438" y="306481"/>
            <a:ext cx="907256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3500" b="1" dirty="0" smtClean="0">
                <a:solidFill>
                  <a:srgbClr val="FFFF00"/>
                </a:solidFill>
              </a:rPr>
              <a:t>2- اختبار </a:t>
            </a:r>
            <a:r>
              <a:rPr lang="fr-FR" sz="3500" b="1" dirty="0" smtClean="0">
                <a:solidFill>
                  <a:srgbClr val="FFFF00"/>
                </a:solidFill>
              </a:rPr>
              <a:t>T</a:t>
            </a:r>
            <a:r>
              <a:rPr lang="ar-DZ" sz="3500" b="1" dirty="0" smtClean="0">
                <a:solidFill>
                  <a:srgbClr val="FFFF00"/>
                </a:solidFill>
              </a:rPr>
              <a:t> لعينة واحدة </a:t>
            </a:r>
            <a:r>
              <a:rPr lang="fr-FR" sz="3500" b="1" dirty="0" smtClean="0">
                <a:solidFill>
                  <a:srgbClr val="FFFF00"/>
                </a:solidFill>
              </a:rPr>
              <a:t>(Test T) </a:t>
            </a:r>
            <a:endParaRPr lang="ar-DZ" sz="3500" b="1" dirty="0" smtClean="0">
              <a:solidFill>
                <a:srgbClr val="FFFF00"/>
              </a:solidFill>
            </a:endParaRPr>
          </a:p>
          <a:p>
            <a:pPr algn="just" rtl="1"/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34DB34-B424-4204-8A42-E24EFEFAAE24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48185"/>
            <a:ext cx="9144000" cy="3483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fr-FR" sz="3000" b="1" dirty="0" smtClean="0"/>
              <a:t>Menu Analyse</a:t>
            </a:r>
            <a:r>
              <a:rPr lang="fr-FR" altLang="fr-FR" sz="3000" b="1" dirty="0" smtClean="0">
                <a:sym typeface="Wingdings" pitchFamily="2" charset="2"/>
              </a:rPr>
              <a:t></a:t>
            </a:r>
            <a:r>
              <a:rPr lang="fr-FR" altLang="fr-FR" sz="3000" b="1" dirty="0" smtClean="0"/>
              <a:t> Comparer les moyennes</a:t>
            </a:r>
            <a:r>
              <a:rPr lang="fr-FR" altLang="fr-FR" sz="3000" b="1" dirty="0" smtClean="0">
                <a:sym typeface="Wingdings" pitchFamily="2" charset="2"/>
              </a:rPr>
              <a:t></a:t>
            </a:r>
            <a:r>
              <a:rPr lang="fr-FR" altLang="fr-FR" sz="3000" b="1" dirty="0" smtClean="0"/>
              <a:t> Test pour échantillon unique[</a:t>
            </a:r>
            <a:r>
              <a:rPr lang="ar-DZ" altLang="fr-FR" sz="3000" b="1" dirty="0" smtClean="0"/>
              <a:t>ادخل المتغيرات</a:t>
            </a:r>
            <a:r>
              <a:rPr lang="fr-FR" altLang="fr-FR" sz="3000" b="1" dirty="0" smtClean="0"/>
              <a:t>]</a:t>
            </a:r>
            <a:r>
              <a:rPr lang="fr-FR" altLang="fr-FR" sz="3000" b="1" dirty="0" smtClean="0">
                <a:sym typeface="Wingdings" pitchFamily="2" charset="2"/>
              </a:rPr>
              <a:t> valeur de test [</a:t>
            </a:r>
            <a:r>
              <a:rPr lang="ar-DZ" altLang="fr-FR" sz="3000" b="1" dirty="0" smtClean="0">
                <a:sym typeface="Wingdings" pitchFamily="2" charset="2"/>
              </a:rPr>
              <a:t>ادخل القيمة المقارن </a:t>
            </a:r>
            <a:r>
              <a:rPr lang="ar-DZ" altLang="fr-FR" sz="3000" b="1" dirty="0" err="1" smtClean="0">
                <a:sym typeface="Wingdings" pitchFamily="2" charset="2"/>
              </a:rPr>
              <a:t>بها</a:t>
            </a:r>
            <a:r>
              <a:rPr lang="fr-FR" altLang="fr-FR" sz="3000" b="1" dirty="0" smtClean="0">
                <a:sym typeface="Wingdings" pitchFamily="2" charset="2"/>
              </a:rPr>
              <a:t>]   option</a:t>
            </a:r>
            <a:r>
              <a:rPr lang="ar-DZ" altLang="fr-FR" sz="3000" b="1" dirty="0" smtClean="0">
                <a:sym typeface="Wingdings" pitchFamily="2" charset="2"/>
              </a:rPr>
              <a:t>مجال الثقة </a:t>
            </a:r>
            <a:r>
              <a:rPr lang="fr-FR" altLang="fr-FR" sz="3000" b="1" dirty="0" smtClean="0">
                <a:sym typeface="Wingdings" pitchFamily="2" charset="2"/>
              </a:rPr>
              <a:t> cocher (exclure les observations analyse</a:t>
            </a:r>
            <a:r>
              <a:rPr lang="fr-FR" altLang="fr-FR" sz="3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altLang="fr-FR" sz="3000" b="1" dirty="0" smtClean="0">
                <a:sym typeface="Wingdings" pitchFamily="2" charset="2"/>
              </a:rPr>
              <a:t>par analysePoursuivre Ok</a:t>
            </a:r>
            <a:endParaRPr lang="fr-FR" altLang="fr-FR" sz="3000" b="1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285720" y="142852"/>
            <a:ext cx="85820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500" b="1" dirty="0" smtClean="0">
                <a:solidFill>
                  <a:srgbClr val="00B0F0"/>
                </a:solidFill>
              </a:rPr>
              <a:t>حساب اختبار </a:t>
            </a:r>
            <a:r>
              <a:rPr lang="fr-FR" sz="3500" b="1" dirty="0" smtClean="0">
                <a:solidFill>
                  <a:srgbClr val="00B0F0"/>
                </a:solidFill>
              </a:rPr>
              <a:t>T</a:t>
            </a:r>
            <a:r>
              <a:rPr lang="ar-DZ" sz="3500" b="1" dirty="0" smtClean="0">
                <a:solidFill>
                  <a:srgbClr val="00B0F0"/>
                </a:solidFill>
              </a:rPr>
              <a:t> لعينة واحدة </a:t>
            </a:r>
            <a:r>
              <a:rPr lang="ar-DZ" sz="3500" b="1" dirty="0" err="1" smtClean="0">
                <a:solidFill>
                  <a:srgbClr val="00B0F0"/>
                </a:solidFill>
              </a:rPr>
              <a:t>و</a:t>
            </a:r>
            <a:r>
              <a:rPr lang="ar-DZ" sz="3500" b="1" dirty="0" smtClean="0">
                <a:solidFill>
                  <a:srgbClr val="00B0F0"/>
                </a:solidFill>
              </a:rPr>
              <a:t> مجال الثقة</a:t>
            </a:r>
            <a:r>
              <a:rPr lang="fr-FR" sz="3500" b="1" dirty="0" smtClean="0">
                <a:solidFill>
                  <a:srgbClr val="00B0F0"/>
                </a:solidFill>
              </a:rPr>
              <a:t> </a:t>
            </a:r>
            <a:r>
              <a:rPr lang="ar-DZ" sz="3500" b="1" dirty="0" smtClean="0">
                <a:solidFill>
                  <a:srgbClr val="00B0F0"/>
                </a:solidFill>
              </a:rPr>
              <a:t>باستخدام برنامج </a:t>
            </a:r>
            <a:r>
              <a:rPr lang="ar-DZ" sz="3500" b="1" dirty="0" err="1" smtClean="0">
                <a:solidFill>
                  <a:srgbClr val="00B0F0"/>
                </a:solidFill>
              </a:rPr>
              <a:t>الـ</a:t>
            </a:r>
            <a:r>
              <a:rPr lang="fr-FR" sz="3500" b="1" dirty="0" smtClean="0">
                <a:solidFill>
                  <a:srgbClr val="00B0F0"/>
                </a:solidFill>
              </a:rPr>
              <a:t>SPSS </a:t>
            </a:r>
            <a:endParaRPr lang="ar-DZ" sz="3500" b="1" dirty="0" smtClean="0">
              <a:solidFill>
                <a:srgbClr val="00B0F0"/>
              </a:solidFill>
            </a:endParaRPr>
          </a:p>
          <a:p>
            <a:pPr algn="just" rtl="1"/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2F51C4-AAAE-4555-AC65-977D1CBD7638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045-EB99-423F-82EB-FF1006A37586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916" r="31788" b="54109"/>
          <a:stretch>
            <a:fillRect/>
          </a:stretch>
        </p:blipFill>
        <p:spPr bwMode="auto">
          <a:xfrm>
            <a:off x="683568" y="1268760"/>
            <a:ext cx="756084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514480" y="97468"/>
            <a:ext cx="3616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2800" b="1" dirty="0" smtClean="0">
                <a:solidFill>
                  <a:srgbClr val="FFFF00"/>
                </a:solidFill>
              </a:rPr>
              <a:t>حل التمرين الثاني من السلسة</a:t>
            </a:r>
            <a:endParaRPr lang="fr-F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045-EB99-423F-82EB-FF1006A37586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1003" t="29156" r="30607" b="34422"/>
          <a:stretch>
            <a:fillRect/>
          </a:stretch>
        </p:blipFill>
        <p:spPr bwMode="auto">
          <a:xfrm>
            <a:off x="0" y="404664"/>
            <a:ext cx="428396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6319" t="33093" r="36513" b="39344"/>
          <a:stretch>
            <a:fillRect/>
          </a:stretch>
        </p:blipFill>
        <p:spPr bwMode="auto">
          <a:xfrm>
            <a:off x="4283968" y="548680"/>
            <a:ext cx="486003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1357298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DZ" sz="3000" b="1" dirty="0" smtClean="0">
                <a:latin typeface="Calibri" pitchFamily="34" charset="0"/>
                <a:cs typeface="Arial" pitchFamily="34" charset="0"/>
              </a:rPr>
              <a:t>قبل استخدام اختبار </a:t>
            </a:r>
            <a:r>
              <a:rPr lang="en-US" sz="3000" b="1" dirty="0" smtClean="0">
                <a:latin typeface="Calibri" pitchFamily="34" charset="0"/>
                <a:cs typeface="Arial" pitchFamily="34" charset="0"/>
              </a:rPr>
              <a:t>T</a:t>
            </a:r>
            <a:r>
              <a:rPr lang="ar-DZ" sz="3000" b="1" dirty="0" smtClean="0">
                <a:latin typeface="Calibri" pitchFamily="34" charset="0"/>
                <a:cs typeface="Arial" pitchFamily="34" charset="0"/>
              </a:rPr>
              <a:t> لاختيار فرضيات البحث يجب أولا التأكد من توفر الشروط التالية: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q"/>
              <a:tabLst/>
            </a:pPr>
            <a:r>
              <a:rPr kumimoji="0" lang="ar-DZ" sz="3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يجب أن تكون البيانات في كلتا العينتين مستقلتين.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q"/>
            </a:pPr>
            <a:r>
              <a:rPr lang="ar-DZ" sz="3000" b="1" dirty="0" smtClean="0">
                <a:latin typeface="Calibri" pitchFamily="34" charset="0"/>
                <a:cs typeface="Arial" pitchFamily="34" charset="0"/>
              </a:rPr>
              <a:t>يجب أن تكون البيانات في كلتا العينتين كمية تم قياسها على مستوى المسافات على الأقل.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q"/>
            </a:pPr>
            <a:r>
              <a:rPr kumimoji="0" lang="ar-DZ" sz="3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يجب</a:t>
            </a:r>
            <a:r>
              <a:rPr kumimoji="0" lang="ar-DZ" sz="30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أن تتوزع المجتمعات التي استخرجت منها العينتان وفق التوزيع الطبيعي أو قريب منه.</a:t>
            </a: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q"/>
            </a:pPr>
            <a:r>
              <a:rPr lang="ar-DZ" sz="3000" b="1" baseline="0" dirty="0" smtClean="0">
                <a:latin typeface="Calibri" pitchFamily="34" charset="0"/>
                <a:cs typeface="Arial" pitchFamily="34" charset="0"/>
              </a:rPr>
              <a:t>يجب أن يكون للمجتمعين</a:t>
            </a:r>
            <a:r>
              <a:rPr lang="ar-DZ" sz="3000" b="1" dirty="0" smtClean="0">
                <a:latin typeface="Calibri" pitchFamily="34" charset="0"/>
                <a:cs typeface="Arial" pitchFamily="34" charset="0"/>
              </a:rPr>
              <a:t> الذين استخرج منها العينتان نفس التباين</a:t>
            </a:r>
            <a:r>
              <a:rPr lang="fr-FR" sz="3000" b="1" dirty="0" smtClean="0">
                <a:latin typeface="Calibri" pitchFamily="34" charset="0"/>
                <a:cs typeface="Arial" pitchFamily="34" charset="0"/>
              </a:rPr>
              <a:t>.</a:t>
            </a:r>
            <a:endParaRPr kumimoji="0" lang="ar-DZ" sz="30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438" y="306481"/>
            <a:ext cx="907256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3500" b="1" dirty="0" smtClean="0">
                <a:solidFill>
                  <a:srgbClr val="FFFF00"/>
                </a:solidFill>
              </a:rPr>
              <a:t>3- حساب اختبار </a:t>
            </a:r>
            <a:r>
              <a:rPr lang="fr-FR" sz="3500" b="1" dirty="0" smtClean="0">
                <a:solidFill>
                  <a:srgbClr val="FFFF00"/>
                </a:solidFill>
              </a:rPr>
              <a:t>T</a:t>
            </a:r>
            <a:r>
              <a:rPr lang="ar-DZ" sz="3500" b="1" dirty="0" smtClean="0">
                <a:solidFill>
                  <a:srgbClr val="FFFF00"/>
                </a:solidFill>
              </a:rPr>
              <a:t> لعينتين مستقلتين</a:t>
            </a:r>
          </a:p>
          <a:p>
            <a:pPr algn="just" rtl="1"/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C89A59-C8A6-4F9F-8B88-626A479B5BAF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71612"/>
            <a:ext cx="914400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fr-FR" sz="3000" b="1" dirty="0" smtClean="0"/>
              <a:t>Menu Analyse</a:t>
            </a:r>
            <a:r>
              <a:rPr lang="fr-FR" altLang="fr-FR" sz="3000" b="1" dirty="0" smtClean="0">
                <a:sym typeface="Wingdings" pitchFamily="2" charset="2"/>
              </a:rPr>
              <a:t></a:t>
            </a:r>
            <a:r>
              <a:rPr lang="fr-FR" altLang="fr-FR" sz="3000" b="1" dirty="0" smtClean="0"/>
              <a:t>  Comparer les moyennes</a:t>
            </a:r>
            <a:r>
              <a:rPr lang="fr-FR" altLang="fr-FR" sz="3000" b="1" dirty="0" smtClean="0">
                <a:sym typeface="Wingdings" pitchFamily="2" charset="2"/>
              </a:rPr>
              <a:t></a:t>
            </a:r>
            <a:r>
              <a:rPr lang="fr-FR" altLang="fr-FR" sz="3000" b="1" dirty="0" smtClean="0"/>
              <a:t>Test pour échantillon indépendante</a:t>
            </a:r>
            <a:r>
              <a:rPr lang="fr-FR" altLang="fr-FR" sz="3000" b="1" dirty="0" smtClean="0">
                <a:sym typeface="Wingdings" pitchFamily="2" charset="2"/>
              </a:rPr>
              <a:t> variable à tester[</a:t>
            </a:r>
            <a:r>
              <a:rPr lang="ar-DZ" altLang="fr-FR" sz="3000" b="1" dirty="0" smtClean="0"/>
              <a:t>ادخل المتغيرات</a:t>
            </a:r>
            <a:r>
              <a:rPr lang="fr-FR" altLang="fr-FR" sz="3000" b="1" dirty="0" smtClean="0"/>
              <a:t>]</a:t>
            </a:r>
            <a:r>
              <a:rPr lang="fr-FR" altLang="fr-FR" sz="3000" b="1" dirty="0" smtClean="0">
                <a:sym typeface="Wingdings" pitchFamily="2" charset="2"/>
              </a:rPr>
              <a:t> critère de regroupement qualitatif [</a:t>
            </a:r>
            <a:r>
              <a:rPr lang="ar-DZ" altLang="fr-FR" sz="3000" b="1" dirty="0" smtClean="0"/>
              <a:t>ادخل المتغير</a:t>
            </a:r>
            <a:r>
              <a:rPr lang="fr-FR" altLang="fr-FR" sz="3000" b="1" dirty="0" smtClean="0"/>
              <a:t>] </a:t>
            </a:r>
            <a:r>
              <a:rPr lang="fr-FR" altLang="fr-FR" sz="3000" b="1" dirty="0" smtClean="0">
                <a:sym typeface="Wingdings" pitchFamily="2" charset="2"/>
              </a:rPr>
              <a:t>définir les groupes  groupe1 groupe2 Poursuivre Ok</a:t>
            </a:r>
            <a:endParaRPr lang="fr-FR" altLang="fr-FR" sz="3000" b="1" dirty="0" smtClean="0"/>
          </a:p>
          <a:p>
            <a:pPr rtl="1">
              <a:lnSpc>
                <a:spcPct val="80000"/>
              </a:lnSpc>
              <a:defRPr/>
            </a:pPr>
            <a:endParaRPr lang="fr-FR" altLang="fr-FR" sz="30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0" y="357166"/>
            <a:ext cx="9144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500" b="1" dirty="0" smtClean="0">
                <a:solidFill>
                  <a:srgbClr val="00B0F0"/>
                </a:solidFill>
              </a:rPr>
              <a:t>حساب اختبار </a:t>
            </a:r>
            <a:r>
              <a:rPr lang="fr-FR" sz="3500" b="1" dirty="0" smtClean="0">
                <a:solidFill>
                  <a:srgbClr val="00B0F0"/>
                </a:solidFill>
              </a:rPr>
              <a:t>T</a:t>
            </a:r>
            <a:r>
              <a:rPr lang="ar-DZ" sz="3500" b="1" dirty="0" smtClean="0">
                <a:solidFill>
                  <a:srgbClr val="00B0F0"/>
                </a:solidFill>
              </a:rPr>
              <a:t> لعينتين مستقلتين باستخدام برنامج </a:t>
            </a:r>
            <a:r>
              <a:rPr lang="ar-DZ" sz="3500" b="1" dirty="0" err="1" smtClean="0">
                <a:solidFill>
                  <a:srgbClr val="00B0F0"/>
                </a:solidFill>
              </a:rPr>
              <a:t>الـ</a:t>
            </a:r>
            <a:r>
              <a:rPr lang="fr-FR" sz="3500" b="1" dirty="0" smtClean="0">
                <a:solidFill>
                  <a:srgbClr val="00B0F0"/>
                </a:solidFill>
              </a:rPr>
              <a:t>SPSS </a:t>
            </a:r>
            <a:endParaRPr lang="ar-DZ" sz="3500" b="1" dirty="0" smtClean="0">
              <a:solidFill>
                <a:srgbClr val="00B0F0"/>
              </a:solidFill>
            </a:endParaRPr>
          </a:p>
          <a:p>
            <a:pPr algn="just" rtl="1"/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65E6B7-2721-464F-BFCB-9D432928538D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DZ" sz="3000" b="1" dirty="0" smtClean="0">
                <a:latin typeface="Calibri" pitchFamily="34" charset="0"/>
                <a:cs typeface="Arial" pitchFamily="34" charset="0"/>
              </a:rPr>
              <a:t>توجد ثلاث حالات يمكن أن تكون فيها عينتين مترابطتين </a:t>
            </a:r>
            <a:r>
              <a:rPr lang="ar-DZ" sz="3000" b="1" dirty="0" err="1" smtClean="0">
                <a:latin typeface="Calibri" pitchFamily="34" charset="0"/>
                <a:cs typeface="Arial" pitchFamily="34" charset="0"/>
              </a:rPr>
              <a:t>و</a:t>
            </a:r>
            <a:r>
              <a:rPr lang="ar-DZ" sz="3000" b="1" dirty="0" smtClean="0">
                <a:latin typeface="Calibri" pitchFamily="34" charset="0"/>
                <a:cs typeface="Arial" pitchFamily="34" charset="0"/>
              </a:rPr>
              <a:t> تتمثل في :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الحالة 01: </a:t>
            </a:r>
            <a:r>
              <a:rPr kumimoji="0" lang="ar-DZ" sz="3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و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هي الحالة التي نلاحظ فيها أفراد نفس العينة في موقفين مختلفين.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DZ" sz="3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الحالة 02: </a:t>
            </a:r>
            <a:r>
              <a:rPr lang="ar-DZ" sz="3000" b="1" dirty="0" smtClean="0">
                <a:latin typeface="Calibri" pitchFamily="34" charset="0"/>
                <a:cs typeface="Arial" pitchFamily="34" charset="0"/>
              </a:rPr>
              <a:t>تحدث هذه الحالة عندما نقوم باختبار قبلي </a:t>
            </a:r>
            <a:r>
              <a:rPr lang="ar-DZ" sz="3000" b="1" dirty="0" err="1" smtClean="0">
                <a:latin typeface="Calibri" pitchFamily="34" charset="0"/>
                <a:cs typeface="Arial" pitchFamily="34" charset="0"/>
              </a:rPr>
              <a:t>و</a:t>
            </a:r>
            <a:r>
              <a:rPr lang="ar-DZ" sz="3000" b="1" dirty="0" smtClean="0">
                <a:latin typeface="Calibri" pitchFamily="34" charset="0"/>
                <a:cs typeface="Arial" pitchFamily="34" charset="0"/>
              </a:rPr>
              <a:t> اختبار بعدي على نفس العينة من الأفراد 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الحالة 03: </a:t>
            </a:r>
            <a:r>
              <a:rPr kumimoji="0" lang="ar-DZ" sz="3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و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هي نادرة الحدوث لكونها تتطلب عينة كبيرة الحجم </a:t>
            </a:r>
            <a:r>
              <a:rPr kumimoji="0" lang="ar-DZ" sz="3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و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تتمثل هذه الحالة في اخذ في عينتين تنشر كان في خاصية معينة </a:t>
            </a:r>
            <a:r>
              <a:rPr kumimoji="0" lang="ar-DZ" sz="3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و</a:t>
            </a:r>
            <a:r>
              <a:rPr kumimoji="0" lang="ar-DZ" sz="3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التي تمثل المتغير المستقل بحيث تكون له علاقة قوية مع المتغير التابع.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DZ" sz="3000" b="1" dirty="0" smtClean="0">
                <a:latin typeface="Calibri" pitchFamily="34" charset="0"/>
                <a:cs typeface="Arial" pitchFamily="34" charset="0"/>
              </a:rPr>
              <a:t>و الهدف الأساسي من استخدام اختبار </a:t>
            </a:r>
            <a:r>
              <a:rPr lang="en-US" sz="3000" b="1" dirty="0" smtClean="0">
                <a:latin typeface="Calibri" pitchFamily="34" charset="0"/>
                <a:cs typeface="Arial" pitchFamily="34" charset="0"/>
              </a:rPr>
              <a:t>T</a:t>
            </a:r>
            <a:r>
              <a:rPr lang="ar-DZ" sz="3000" b="1" dirty="0" smtClean="0">
                <a:latin typeface="Calibri" pitchFamily="34" charset="0"/>
                <a:cs typeface="Arial" pitchFamily="34" charset="0"/>
              </a:rPr>
              <a:t> و هو معرفة ما إذا كانت الفروق المشاهدة بين العينتين 1 </a:t>
            </a:r>
            <a:r>
              <a:rPr lang="ar-DZ" sz="3000" b="1" dirty="0" err="1" smtClean="0">
                <a:latin typeface="Calibri" pitchFamily="34" charset="0"/>
                <a:cs typeface="Arial" pitchFamily="34" charset="0"/>
              </a:rPr>
              <a:t>و</a:t>
            </a:r>
            <a:r>
              <a:rPr lang="ar-DZ" sz="3000" b="1" dirty="0" smtClean="0">
                <a:latin typeface="Calibri" pitchFamily="34" charset="0"/>
                <a:cs typeface="Arial" pitchFamily="34" charset="0"/>
              </a:rPr>
              <a:t> 2 هي فروق ذات دلالة إحصائية.</a:t>
            </a:r>
            <a:endParaRPr kumimoji="0" lang="ar-DZ" sz="3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1438" y="306481"/>
            <a:ext cx="907256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3500" b="1" dirty="0" smtClean="0">
                <a:solidFill>
                  <a:srgbClr val="FFFF00"/>
                </a:solidFill>
              </a:rPr>
              <a:t>4- اختبار </a:t>
            </a:r>
            <a:r>
              <a:rPr lang="fr-FR" sz="3500" b="1" dirty="0" smtClean="0">
                <a:solidFill>
                  <a:srgbClr val="FFFF00"/>
                </a:solidFill>
              </a:rPr>
              <a:t>T</a:t>
            </a:r>
            <a:r>
              <a:rPr lang="ar-DZ" sz="3500" b="1" dirty="0" smtClean="0">
                <a:solidFill>
                  <a:srgbClr val="FFFF00"/>
                </a:solidFill>
              </a:rPr>
              <a:t> لعينتين مترابطتين</a:t>
            </a:r>
          </a:p>
          <a:p>
            <a:pPr algn="ctr" rtl="1"/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E88943-A6E6-4C37-9EC3-C311C6964B65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www.arabangel.net/vb/imgcache2/6521.gif"/>
          <p:cNvPicPr>
            <a:picLocks noChangeAspect="1" noChangeArrowheads="1"/>
          </p:cNvPicPr>
          <p:nvPr/>
        </p:nvPicPr>
        <p:blipFill>
          <a:blip r:embed="rId2" r:link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132436">
            <a:off x="6999829" y="4867157"/>
            <a:ext cx="2188161" cy="168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182C87-B3AC-448F-A758-3D47D8CBE94F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142844" y="1142984"/>
            <a:ext cx="6286544" cy="3571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3000" b="1" dirty="0" smtClean="0">
                <a:solidFill>
                  <a:schemeClr val="bg1"/>
                </a:solidFill>
              </a:rPr>
              <a:t>Moyennes</a:t>
            </a:r>
            <a:r>
              <a:rPr lang="ar-DZ" sz="3000" b="1" dirty="0" smtClean="0">
                <a:solidFill>
                  <a:schemeClr val="bg1"/>
                </a:solidFill>
              </a:rPr>
              <a:t> المتوسطات        </a:t>
            </a:r>
          </a:p>
          <a:p>
            <a:pPr algn="just"/>
            <a:endParaRPr lang="ar-DZ" sz="3000" b="1" dirty="0" smtClean="0">
              <a:solidFill>
                <a:schemeClr val="bg1"/>
              </a:solidFill>
            </a:endParaRPr>
          </a:p>
          <a:p>
            <a:pPr algn="just"/>
            <a:endParaRPr lang="fr-FR" sz="3000" b="1" dirty="0" smtClean="0">
              <a:solidFill>
                <a:schemeClr val="bg1"/>
              </a:solidFill>
            </a:endParaRPr>
          </a:p>
          <a:p>
            <a:pPr algn="just"/>
            <a:r>
              <a:rPr lang="fr-FR" sz="3000" b="1" dirty="0" smtClean="0">
                <a:solidFill>
                  <a:schemeClr val="bg1"/>
                </a:solidFill>
              </a:rPr>
              <a:t>Test T                  </a:t>
            </a:r>
            <a:r>
              <a:rPr lang="ar-DZ" sz="3000" b="1" dirty="0" smtClean="0">
                <a:solidFill>
                  <a:schemeClr val="bg1"/>
                </a:solidFill>
              </a:rPr>
              <a:t> </a:t>
            </a:r>
            <a:r>
              <a:rPr lang="fr-FR" sz="3000" b="1" dirty="0" smtClean="0">
                <a:solidFill>
                  <a:schemeClr val="bg1"/>
                </a:solidFill>
                <a:sym typeface="Wingdings" pitchFamily="2" charset="2"/>
              </a:rPr>
              <a:t>Test T</a:t>
            </a:r>
            <a:r>
              <a:rPr lang="ar-DZ" sz="3000" b="1" dirty="0" smtClean="0">
                <a:solidFill>
                  <a:schemeClr val="bg1"/>
                </a:solidFill>
                <a:sym typeface="Wingdings" pitchFamily="2" charset="2"/>
              </a:rPr>
              <a:t> لعينة واحدة </a:t>
            </a:r>
            <a:r>
              <a:rPr lang="fr-FR" sz="30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</a:p>
          <a:p>
            <a:pPr algn="just"/>
            <a:r>
              <a:rPr lang="fr-FR" sz="3000" b="1" dirty="0" smtClean="0">
                <a:solidFill>
                  <a:schemeClr val="bg1"/>
                </a:solidFill>
                <a:sym typeface="Wingdings" pitchFamily="2" charset="2"/>
              </a:rPr>
              <a:t>                              </a:t>
            </a:r>
            <a:r>
              <a:rPr lang="ar-DZ" sz="30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FR" sz="3000" b="1" dirty="0" smtClean="0">
                <a:solidFill>
                  <a:schemeClr val="bg1"/>
                </a:solidFill>
                <a:sym typeface="Wingdings" pitchFamily="2" charset="2"/>
              </a:rPr>
              <a:t>Test T</a:t>
            </a:r>
            <a:r>
              <a:rPr lang="ar-DZ" sz="3000" b="1" dirty="0" smtClean="0">
                <a:solidFill>
                  <a:schemeClr val="bg1"/>
                </a:solidFill>
                <a:sym typeface="Wingdings" pitchFamily="2" charset="2"/>
              </a:rPr>
              <a:t> لعينتين مستقلتين </a:t>
            </a:r>
            <a:endParaRPr lang="fr-FR" sz="30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just"/>
            <a:r>
              <a:rPr lang="fr-FR" sz="3000" b="1" dirty="0" smtClean="0">
                <a:solidFill>
                  <a:schemeClr val="bg1"/>
                </a:solidFill>
                <a:sym typeface="Wingdings" pitchFamily="2" charset="2"/>
              </a:rPr>
              <a:t>                              </a:t>
            </a:r>
            <a:r>
              <a:rPr lang="ar-DZ" sz="30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FR" sz="3000" b="1" dirty="0" smtClean="0">
                <a:solidFill>
                  <a:schemeClr val="bg1"/>
                </a:solidFill>
                <a:sym typeface="Wingdings" pitchFamily="2" charset="2"/>
              </a:rPr>
              <a:t>Test T </a:t>
            </a:r>
            <a:r>
              <a:rPr lang="ar-DZ" sz="3000" b="1" dirty="0" smtClean="0">
                <a:solidFill>
                  <a:schemeClr val="bg1"/>
                </a:solidFill>
                <a:sym typeface="Wingdings" pitchFamily="2" charset="2"/>
              </a:rPr>
              <a:t> لعينتين مرتبطتين 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1357290" y="3143248"/>
            <a:ext cx="1358116" cy="1071570"/>
            <a:chOff x="2713818" y="1785926"/>
            <a:chExt cx="1358116" cy="1071570"/>
          </a:xfrm>
        </p:grpSpPr>
        <p:cxnSp>
          <p:nvCxnSpPr>
            <p:cNvPr id="10" name="Connecteur droit avec flèche 9"/>
            <p:cNvCxnSpPr/>
            <p:nvPr/>
          </p:nvCxnSpPr>
          <p:spPr>
            <a:xfrm>
              <a:off x="2714612" y="1785926"/>
              <a:ext cx="135732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>
              <a:off x="2714612" y="2285992"/>
              <a:ext cx="135732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>
              <a:off x="2714612" y="2786058"/>
              <a:ext cx="135732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rot="5400000">
              <a:off x="2178430" y="2321314"/>
              <a:ext cx="1071570" cy="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47529" t="17773" r="28587" b="63184"/>
          <a:stretch>
            <a:fillRect/>
          </a:stretch>
        </p:blipFill>
        <p:spPr bwMode="auto">
          <a:xfrm>
            <a:off x="6215074" y="1142984"/>
            <a:ext cx="292892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57686"/>
            <a:ext cx="9144000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fr-FR" sz="3000" b="1" dirty="0" smtClean="0"/>
              <a:t>Menu Analyse</a:t>
            </a:r>
            <a:r>
              <a:rPr lang="fr-FR" altLang="fr-FR" sz="3000" b="1" dirty="0" smtClean="0">
                <a:sym typeface="Wingdings" pitchFamily="2" charset="2"/>
              </a:rPr>
              <a:t> </a:t>
            </a:r>
            <a:r>
              <a:rPr lang="fr-FR" altLang="fr-FR" sz="3000" b="1" dirty="0" smtClean="0"/>
              <a:t>Comparer les moyennes</a:t>
            </a:r>
            <a:r>
              <a:rPr lang="fr-FR" altLang="fr-FR" sz="3000" b="1" dirty="0" smtClean="0">
                <a:sym typeface="Wingdings" pitchFamily="2" charset="2"/>
              </a:rPr>
              <a:t> </a:t>
            </a:r>
            <a:r>
              <a:rPr lang="fr-FR" altLang="fr-FR" sz="3000" b="1" dirty="0" smtClean="0"/>
              <a:t>Test pour échantillon appariés [</a:t>
            </a:r>
            <a:r>
              <a:rPr lang="ar-DZ" altLang="fr-FR" sz="3000" b="1" dirty="0" smtClean="0"/>
              <a:t>ادخل المتغيرات</a:t>
            </a:r>
            <a:r>
              <a:rPr lang="fr-FR" altLang="fr-FR" sz="3000" b="1" dirty="0" smtClean="0"/>
              <a:t>]</a:t>
            </a:r>
            <a:r>
              <a:rPr lang="fr-FR" altLang="fr-FR" sz="3000" b="1" dirty="0" smtClean="0">
                <a:sym typeface="Wingdings" pitchFamily="2" charset="2"/>
              </a:rPr>
              <a:t> option  </a:t>
            </a:r>
            <a:r>
              <a:rPr lang="ar-DZ" altLang="fr-FR" sz="3000" b="1" dirty="0" smtClean="0">
                <a:sym typeface="Wingdings" pitchFamily="2" charset="2"/>
              </a:rPr>
              <a:t>أحدد مجال الثقة</a:t>
            </a:r>
            <a:r>
              <a:rPr lang="fr-FR" altLang="fr-FR" sz="3000" b="1" dirty="0" smtClean="0">
                <a:sym typeface="Wingdings" pitchFamily="2" charset="2"/>
              </a:rPr>
              <a:t> Poursuivre Ok</a:t>
            </a:r>
            <a:endParaRPr lang="fr-FR" altLang="fr-FR" sz="3000" b="1" dirty="0" smtClean="0"/>
          </a:p>
          <a:p>
            <a:pPr rtl="1">
              <a:lnSpc>
                <a:spcPct val="80000"/>
              </a:lnSpc>
              <a:defRPr/>
            </a:pPr>
            <a:endParaRPr lang="fr-FR" altLang="fr-FR" sz="30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0" y="357166"/>
            <a:ext cx="9144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500" b="1" dirty="0" smtClean="0">
                <a:solidFill>
                  <a:srgbClr val="00B0F0"/>
                </a:solidFill>
              </a:rPr>
              <a:t>حساب اختبار </a:t>
            </a:r>
            <a:r>
              <a:rPr lang="fr-FR" sz="3500" b="1" dirty="0" smtClean="0">
                <a:solidFill>
                  <a:srgbClr val="00B0F0"/>
                </a:solidFill>
              </a:rPr>
              <a:t>T</a:t>
            </a:r>
            <a:r>
              <a:rPr lang="ar-DZ" sz="3500" b="1" dirty="0" smtClean="0">
                <a:solidFill>
                  <a:srgbClr val="00B0F0"/>
                </a:solidFill>
              </a:rPr>
              <a:t> لعينتين مترابطتين باستخدام برنامج </a:t>
            </a:r>
            <a:r>
              <a:rPr lang="ar-DZ" sz="3500" b="1" dirty="0" err="1" smtClean="0">
                <a:solidFill>
                  <a:srgbClr val="00B0F0"/>
                </a:solidFill>
              </a:rPr>
              <a:t>الـ</a:t>
            </a:r>
            <a:r>
              <a:rPr lang="fr-FR" sz="3500" b="1" dirty="0" smtClean="0">
                <a:solidFill>
                  <a:srgbClr val="00B0F0"/>
                </a:solidFill>
              </a:rPr>
              <a:t>SPSS </a:t>
            </a:r>
            <a:endParaRPr lang="ar-DZ" sz="3500" b="1" dirty="0" smtClean="0">
              <a:solidFill>
                <a:srgbClr val="00B0F0"/>
              </a:solidFill>
            </a:endParaRPr>
          </a:p>
          <a:p>
            <a:pPr algn="just" rtl="1"/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863FF-5F94-4AA3-A966-FDFD1A15E0EB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57686"/>
            <a:ext cx="914400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ar-DZ" altLang="fr-FR" sz="3000" b="1" dirty="0" smtClean="0"/>
              <a:t>هو الأسلوب الذي يجب أن يلجأ إليه الباحث عند مقارنة عدد من المتوسطات مع بعضها البعض، </a:t>
            </a:r>
            <a:r>
              <a:rPr lang="ar-DZ" altLang="fr-FR" sz="3000" b="1" dirty="0" err="1" smtClean="0"/>
              <a:t>و</a:t>
            </a:r>
            <a:r>
              <a:rPr lang="ar-DZ" altLang="fr-FR" sz="3000" b="1" dirty="0" smtClean="0"/>
              <a:t> تتمثل أهداف تحليل التباين فيما يلي:</a:t>
            </a:r>
          </a:p>
          <a:p>
            <a:pPr algn="r" rtl="1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q"/>
              <a:defRPr/>
            </a:pPr>
            <a:r>
              <a:rPr lang="ar-DZ" altLang="fr-FR" sz="3000" b="1" dirty="0" smtClean="0"/>
              <a:t>الكشف عن مدى تجانس العينات و مدى انتسابها لنفس المجتمع.</a:t>
            </a:r>
          </a:p>
          <a:p>
            <a:pPr algn="r" rtl="1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q"/>
              <a:defRPr/>
            </a:pPr>
            <a:r>
              <a:rPr lang="ar-DZ" altLang="fr-FR" sz="3000" b="1" dirty="0" smtClean="0"/>
              <a:t>الكشف عن الفروق بين المجموعات أو بين مستويات نفس المتغير .</a:t>
            </a:r>
          </a:p>
          <a:p>
            <a:pPr algn="r" rtl="1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q"/>
              <a:defRPr/>
            </a:pPr>
            <a:r>
              <a:rPr lang="ar-DZ" altLang="fr-FR" sz="3000" b="1" dirty="0" smtClean="0"/>
              <a:t>الكشف عن الفروق  بين أفراد نفس المجموعة.</a:t>
            </a:r>
            <a:endParaRPr lang="fr-FR" altLang="fr-FR" sz="3000" b="1" dirty="0" smtClean="0"/>
          </a:p>
          <a:p>
            <a:pPr rtl="1">
              <a:lnSpc>
                <a:spcPct val="80000"/>
              </a:lnSpc>
              <a:defRPr/>
            </a:pPr>
            <a:endParaRPr lang="fr-FR" altLang="fr-FR" sz="30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71438" y="306481"/>
            <a:ext cx="907256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3500" b="1" dirty="0" smtClean="0">
                <a:solidFill>
                  <a:srgbClr val="FFFF00"/>
                </a:solidFill>
              </a:rPr>
              <a:t>5- تحليل التباين جدول </a:t>
            </a:r>
            <a:r>
              <a:rPr lang="fr-FR" sz="3500" b="1" dirty="0" smtClean="0">
                <a:solidFill>
                  <a:srgbClr val="FFFF00"/>
                </a:solidFill>
              </a:rPr>
              <a:t>ANOVA</a:t>
            </a:r>
            <a:endParaRPr lang="ar-DZ" sz="3500" b="1" dirty="0" smtClean="0">
              <a:solidFill>
                <a:srgbClr val="FFFF00"/>
              </a:solidFill>
            </a:endParaRPr>
          </a:p>
          <a:p>
            <a:pPr algn="ctr" rtl="1"/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60245E-801D-4CA9-B812-6DEC8E867508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7232"/>
            <a:ext cx="9144000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ar-DZ" altLang="fr-FR" sz="2800" b="1" dirty="0" smtClean="0"/>
              <a:t> في تحليل التباين لتفسير ظاهرة اقتصادية </a:t>
            </a:r>
            <a:r>
              <a:rPr lang="fr-FR" altLang="fr-FR" sz="2800" b="1" dirty="0" err="1" smtClean="0"/>
              <a:t>Anova</a:t>
            </a:r>
            <a:r>
              <a:rPr lang="fr-FR" altLang="fr-FR" sz="2800" b="1" dirty="0" smtClean="0"/>
              <a:t> à 1 facteur</a:t>
            </a:r>
            <a:r>
              <a:rPr lang="ar-DZ" altLang="fr-FR" sz="2800" b="1" dirty="0" smtClean="0"/>
              <a:t> يستخدم </a:t>
            </a:r>
          </a:p>
          <a:p>
            <a:pPr algn="r">
              <a:lnSpc>
                <a:spcPct val="150000"/>
              </a:lnSpc>
              <a:defRPr/>
            </a:pPr>
            <a:r>
              <a:rPr lang="ar-DZ" altLang="fr-FR" sz="2800" b="1" dirty="0" smtClean="0"/>
              <a:t>معينة </a:t>
            </a:r>
            <a:r>
              <a:rPr lang="ar-DZ" altLang="fr-FR" sz="2800" b="1" dirty="0" err="1" smtClean="0"/>
              <a:t>و</a:t>
            </a:r>
            <a:r>
              <a:rPr lang="ar-DZ" altLang="fr-FR" sz="2800" b="1" dirty="0" smtClean="0"/>
              <a:t> ذلك بتحديد متغير تابع يفسر من قبل </a:t>
            </a:r>
            <a:r>
              <a:rPr lang="ar-DZ" altLang="fr-FR" sz="2800" b="1" smtClean="0"/>
              <a:t>متغير آخر. </a:t>
            </a:r>
            <a:endParaRPr lang="ar-DZ" altLang="fr-FR" sz="2800" b="1" dirty="0" smtClean="0"/>
          </a:p>
          <a:p>
            <a:pPr rtl="1">
              <a:lnSpc>
                <a:spcPct val="80000"/>
              </a:lnSpc>
              <a:defRPr/>
            </a:pPr>
            <a:endParaRPr lang="fr-FR" altLang="fr-FR" sz="32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0" y="71414"/>
            <a:ext cx="9144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500" b="1" dirty="0" smtClean="0">
                <a:solidFill>
                  <a:srgbClr val="00B0F0"/>
                </a:solidFill>
              </a:rPr>
              <a:t>حساب تحليل التباين </a:t>
            </a:r>
            <a:r>
              <a:rPr lang="fr-FR" sz="3500" b="1" dirty="0" smtClean="0">
                <a:solidFill>
                  <a:srgbClr val="00B0F0"/>
                </a:solidFill>
              </a:rPr>
              <a:t> (ANOVA)</a:t>
            </a:r>
            <a:r>
              <a:rPr lang="ar-DZ" sz="3500" b="1" dirty="0" smtClean="0">
                <a:solidFill>
                  <a:srgbClr val="00B0F0"/>
                </a:solidFill>
              </a:rPr>
              <a:t>باستخدام برنامج </a:t>
            </a:r>
            <a:r>
              <a:rPr lang="ar-DZ" sz="3500" b="1" dirty="0" err="1" smtClean="0">
                <a:solidFill>
                  <a:srgbClr val="00B0F0"/>
                </a:solidFill>
              </a:rPr>
              <a:t>الـ</a:t>
            </a:r>
            <a:r>
              <a:rPr lang="fr-FR" sz="3500" b="1" dirty="0" smtClean="0">
                <a:solidFill>
                  <a:srgbClr val="00B0F0"/>
                </a:solidFill>
              </a:rPr>
              <a:t>SPSS </a:t>
            </a:r>
            <a:endParaRPr lang="ar-DZ" sz="3500" b="1" dirty="0" smtClean="0">
              <a:solidFill>
                <a:srgbClr val="00B0F0"/>
              </a:solidFill>
            </a:endParaRPr>
          </a:p>
          <a:p>
            <a:pPr algn="just" rtl="1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228599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fr-FR" sz="2800" b="1" dirty="0" smtClean="0"/>
              <a:t>Menu Analyse--&gt;  Comparer les moyennes-&gt; ANOVA à 1 facteur </a:t>
            </a:r>
            <a:r>
              <a:rPr lang="fr-FR" altLang="fr-FR" sz="2800" b="1" dirty="0" smtClean="0">
                <a:sym typeface="Wingdings" pitchFamily="2" charset="2"/>
              </a:rPr>
              <a:t> liste de variable dépendante </a:t>
            </a:r>
            <a:r>
              <a:rPr lang="fr-FR" altLang="fr-FR" sz="2800" b="1" dirty="0" smtClean="0"/>
              <a:t>[</a:t>
            </a:r>
            <a:r>
              <a:rPr lang="ar-DZ" altLang="fr-FR" sz="2800" b="1" dirty="0" smtClean="0"/>
              <a:t>ادخل المتغير</a:t>
            </a:r>
            <a:r>
              <a:rPr lang="fr-FR" altLang="fr-FR" sz="2800" b="1" dirty="0" smtClean="0"/>
              <a:t>]</a:t>
            </a:r>
            <a:r>
              <a:rPr lang="fr-FR" altLang="fr-FR" sz="2800" b="1" dirty="0" smtClean="0">
                <a:sym typeface="Wingdings" pitchFamily="2" charset="2"/>
              </a:rPr>
              <a:t> critère [</a:t>
            </a:r>
            <a:r>
              <a:rPr lang="ar-DZ" altLang="fr-FR" sz="2800" b="1" dirty="0" smtClean="0"/>
              <a:t> ادخل المتغير</a:t>
            </a:r>
            <a:r>
              <a:rPr lang="fr-FR" altLang="fr-FR" sz="2800" b="1" dirty="0" smtClean="0"/>
              <a:t>]</a:t>
            </a:r>
            <a:r>
              <a:rPr lang="fr-FR" altLang="fr-FR" sz="2800" b="1" dirty="0" smtClean="0">
                <a:sym typeface="Wingdings" pitchFamily="2" charset="2"/>
              </a:rPr>
              <a:t>            LSD</a:t>
            </a:r>
          </a:p>
          <a:p>
            <a:pPr>
              <a:lnSpc>
                <a:spcPct val="150000"/>
              </a:lnSpc>
              <a:defRPr/>
            </a:pPr>
            <a:r>
              <a:rPr lang="fr-FR" altLang="fr-FR" sz="2800" b="1" dirty="0" smtClean="0">
                <a:sym typeface="Wingdings" pitchFamily="2" charset="2"/>
              </a:rPr>
              <a:t>                                                       </a:t>
            </a:r>
            <a:r>
              <a:rPr lang="fr-FR" altLang="fr-FR" sz="2800" b="1" dirty="0" err="1" smtClean="0">
                <a:sym typeface="Wingdings" pitchFamily="2" charset="2"/>
              </a:rPr>
              <a:t>Dunnett</a:t>
            </a:r>
            <a:endParaRPr lang="fr-FR" altLang="fr-FR" sz="2800" b="1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fr-FR" altLang="fr-FR" sz="2800" b="1" dirty="0" smtClean="0">
                <a:sym typeface="Wingdings" pitchFamily="2" charset="2"/>
              </a:rPr>
              <a:t>                                                       Modalité de contrôle</a:t>
            </a:r>
          </a:p>
          <a:p>
            <a:pPr>
              <a:lnSpc>
                <a:spcPct val="150000"/>
              </a:lnSpc>
              <a:defRPr/>
            </a:pPr>
            <a:r>
              <a:rPr lang="fr-FR" altLang="fr-FR" sz="2800" b="1" dirty="0" smtClean="0">
                <a:sym typeface="Wingdings" pitchFamily="2" charset="2"/>
              </a:rPr>
              <a:t></a:t>
            </a:r>
            <a:r>
              <a:rPr lang="fr-FR" altLang="fr-FR" sz="2800" b="1" dirty="0" smtClean="0">
                <a:sym typeface="Wingdings" pitchFamily="2" charset="2"/>
              </a:rPr>
              <a:t>Poursuivre Ok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3571868" y="3786190"/>
            <a:ext cx="428628" cy="1600208"/>
            <a:chOff x="3571868" y="4071942"/>
            <a:chExt cx="428628" cy="1600208"/>
          </a:xfrm>
        </p:grpSpPr>
        <p:sp>
          <p:nvSpPr>
            <p:cNvPr id="9" name="Rectangle 8"/>
            <p:cNvSpPr/>
            <p:nvPr/>
          </p:nvSpPr>
          <p:spPr>
            <a:xfrm>
              <a:off x="3571868" y="4071942"/>
              <a:ext cx="42862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1868" y="4643446"/>
              <a:ext cx="42862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71868" y="5314960"/>
              <a:ext cx="42862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e la date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D60201-59B5-4716-8C26-19BC58170F7B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045-EB99-423F-82EB-FF1006A37586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4107" t="3563" r="31197" b="21625"/>
          <a:stretch>
            <a:fillRect/>
          </a:stretch>
        </p:blipFill>
        <p:spPr bwMode="auto">
          <a:xfrm>
            <a:off x="3203848" y="620688"/>
            <a:ext cx="594015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514480" y="97468"/>
            <a:ext cx="3629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2800" b="1" dirty="0" smtClean="0">
                <a:solidFill>
                  <a:srgbClr val="FFFF00"/>
                </a:solidFill>
              </a:rPr>
              <a:t>حل التمرين الثالث من السلسة</a:t>
            </a:r>
            <a:endParaRPr lang="fr-FR" sz="2800" b="1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r="77265" b="40328"/>
          <a:stretch>
            <a:fillRect/>
          </a:stretch>
        </p:blipFill>
        <p:spPr bwMode="auto">
          <a:xfrm>
            <a:off x="0" y="620688"/>
            <a:ext cx="27718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045-EB99-423F-82EB-FF1006A37586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0413" t="30141" r="30016" b="34422"/>
          <a:stretch>
            <a:fillRect/>
          </a:stretch>
        </p:blipFill>
        <p:spPr bwMode="auto">
          <a:xfrm>
            <a:off x="0" y="0"/>
            <a:ext cx="61561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378947" y="1484784"/>
            <a:ext cx="24247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DZ" sz="3000" b="1" dirty="0" smtClean="0">
                <a:solidFill>
                  <a:srgbClr val="FFFF00"/>
                </a:solidFill>
              </a:rPr>
              <a:t>اختر </a:t>
            </a:r>
            <a:r>
              <a:rPr lang="fr-FR" sz="3000" b="1" dirty="0" err="1" smtClean="0">
                <a:solidFill>
                  <a:srgbClr val="FFFF00"/>
                </a:solidFill>
              </a:rPr>
              <a:t>Post_Hoc</a:t>
            </a:r>
            <a:endParaRPr lang="fr-FR" sz="3000" b="1" dirty="0">
              <a:solidFill>
                <a:srgbClr val="FFFF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20372" t="23250" r="21157" b="29500"/>
          <a:stretch>
            <a:fillRect/>
          </a:stretch>
        </p:blipFill>
        <p:spPr bwMode="auto">
          <a:xfrm>
            <a:off x="0" y="3401616"/>
            <a:ext cx="91440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142844" y="1476453"/>
            <a:ext cx="885828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just" rtl="1"/>
            <a:r>
              <a:rPr lang="ar-DZ" sz="3000" b="1" dirty="0" smtClean="0"/>
              <a:t>يفيد هذا التحليل في حساب المتوسطات الحسابية للمجاميع الجزئية لمتغير معين، بالإضافة إلى حساب إحصاءات وصفية أخرى كمجموع كل مجموعة جزئية و الانحراف  المعياري و الوسيط و المنوال…</a:t>
            </a:r>
          </a:p>
          <a:p>
            <a:pPr algn="just" rtl="1"/>
            <a:r>
              <a:rPr lang="ar-DZ" sz="3000" b="1" dirty="0" smtClean="0"/>
              <a:t>و يتعلق الأمر هنا بمجموعة واحدة مقسمة إلى مجموعة جزئية حسب متغير نوعي كأن نحسب الإحصاءات الوصفية لمجموعة  الذكور </a:t>
            </a:r>
            <a:r>
              <a:rPr lang="ar-DZ" sz="3000" b="1" dirty="0" err="1" smtClean="0"/>
              <a:t>و</a:t>
            </a:r>
            <a:r>
              <a:rPr lang="ar-DZ" sz="3000" b="1" dirty="0" smtClean="0"/>
              <a:t> مجموعة الإناث ينتمون كلهم لنفس الفصل الدراسي.</a:t>
            </a:r>
            <a:r>
              <a:rPr lang="fr-FR" sz="3000" b="1" dirty="0" smtClean="0"/>
              <a:t> </a:t>
            </a:r>
            <a:r>
              <a:rPr lang="ar-DZ" sz="3000" b="1" dirty="0" smtClean="0"/>
              <a:t>و يمكن بفضل تحليل المتوسطات إجراء </a:t>
            </a:r>
            <a:r>
              <a:rPr lang="ar-DZ" sz="3000" b="1" dirty="0" smtClean="0">
                <a:solidFill>
                  <a:srgbClr val="FFC000"/>
                </a:solidFill>
              </a:rPr>
              <a:t>تحليل التباين </a:t>
            </a:r>
            <a:r>
              <a:rPr lang="fr-FR" sz="3000" b="1" dirty="0" smtClean="0">
                <a:solidFill>
                  <a:srgbClr val="FFC000"/>
                </a:solidFill>
              </a:rPr>
              <a:t>ANOVA</a:t>
            </a:r>
            <a:r>
              <a:rPr lang="ar-DZ" sz="3000" b="1" dirty="0" smtClean="0">
                <a:solidFill>
                  <a:srgbClr val="FFC000"/>
                </a:solidFill>
              </a:rPr>
              <a:t> </a:t>
            </a:r>
            <a:r>
              <a:rPr lang="ar-DZ" sz="3000" b="1" dirty="0" smtClean="0"/>
              <a:t>لعامل واحد إذا كانت عدد المجموعات الجزئية أكثر من مجموعتين.</a:t>
            </a:r>
            <a:endParaRPr lang="fr-FR" sz="3000" b="1" dirty="0"/>
          </a:p>
        </p:txBody>
      </p:sp>
      <p:sp>
        <p:nvSpPr>
          <p:cNvPr id="10" name="مستطيل مستدير الزوايا 8"/>
          <p:cNvSpPr/>
          <p:nvPr/>
        </p:nvSpPr>
        <p:spPr>
          <a:xfrm>
            <a:off x="1214414" y="247632"/>
            <a:ext cx="6796110" cy="609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400" b="1" dirty="0" smtClean="0">
                <a:solidFill>
                  <a:schemeClr val="bg1"/>
                </a:solidFill>
                <a:cs typeface="+mj-cs"/>
              </a:rPr>
              <a:t>المقارنة بين المتوسطات</a:t>
            </a:r>
            <a:endParaRPr lang="ar-SA" sz="3400" b="1" dirty="0" smtClean="0">
              <a:solidFill>
                <a:schemeClr val="bg1"/>
              </a:solidFill>
              <a:cs typeface="+mj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C113CB-ECA8-4F04-ADD1-3F2178E45BCA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15"/>
          <p:cNvSpPr txBox="1">
            <a:spLocks noGrp="1"/>
          </p:cNvSpPr>
          <p:nvPr>
            <p:ph sz="quarter" idx="13"/>
          </p:nvPr>
        </p:nvSpPr>
        <p:spPr>
          <a:xfrm>
            <a:off x="352426" y="1436922"/>
            <a:ext cx="8540054" cy="4093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just" rtl="1"/>
            <a:r>
              <a:rPr lang="ar-DZ" sz="3000" b="1" dirty="0" smtClean="0">
                <a:cs typeface="+mj-cs"/>
              </a:rPr>
              <a:t>هذا بالإضافة إلى اختبار الاقتران </a:t>
            </a:r>
            <a:r>
              <a:rPr lang="ar-DZ" sz="3000" b="1" dirty="0" smtClean="0">
                <a:solidFill>
                  <a:srgbClr val="FFC000"/>
                </a:solidFill>
                <a:cs typeface="+mj-cs"/>
              </a:rPr>
              <a:t>( معامل </a:t>
            </a:r>
            <a:r>
              <a:rPr lang="ar-DZ" sz="3000" b="1" dirty="0" err="1" smtClean="0">
                <a:solidFill>
                  <a:srgbClr val="FFC000"/>
                </a:solidFill>
                <a:cs typeface="+mj-cs"/>
              </a:rPr>
              <a:t>ايتا</a:t>
            </a:r>
            <a:r>
              <a:rPr lang="ar-DZ" sz="3000" b="1" dirty="0" smtClean="0">
                <a:solidFill>
                  <a:srgbClr val="FFC000"/>
                </a:solidFill>
                <a:cs typeface="+mj-cs"/>
              </a:rPr>
              <a:t> و هو معامل ارتباط غير خطي) </a:t>
            </a:r>
            <a:r>
              <a:rPr lang="ar-DZ" sz="3000" b="1" dirty="0" smtClean="0">
                <a:cs typeface="+mj-cs"/>
              </a:rPr>
              <a:t>بين المتغير التابع وهو المتغير الكمي </a:t>
            </a:r>
            <a:r>
              <a:rPr lang="ar-DZ" sz="3000" b="1" dirty="0" err="1" smtClean="0">
                <a:cs typeface="+mj-cs"/>
              </a:rPr>
              <a:t>و</a:t>
            </a:r>
            <a:r>
              <a:rPr lang="ar-DZ" sz="3000" b="1" dirty="0" smtClean="0">
                <a:cs typeface="+mj-cs"/>
              </a:rPr>
              <a:t> المتغير المستقل و هو المتغير النوعي الذي قسمت على أساسه المجموعة الكلية إلى مجموعات جزئية  </a:t>
            </a:r>
            <a:r>
              <a:rPr lang="ar-DZ" sz="3000" b="1" dirty="0" err="1" smtClean="0">
                <a:cs typeface="+mj-cs"/>
              </a:rPr>
              <a:t>و</a:t>
            </a:r>
            <a:r>
              <a:rPr lang="ar-DZ" sz="3000" b="1" dirty="0" smtClean="0">
                <a:cs typeface="+mj-cs"/>
              </a:rPr>
              <a:t> تقع قيمة معامل </a:t>
            </a:r>
            <a:r>
              <a:rPr lang="ar-DZ" sz="3000" b="1" dirty="0" err="1" smtClean="0">
                <a:cs typeface="+mj-cs"/>
              </a:rPr>
              <a:t>ايتا</a:t>
            </a:r>
            <a:r>
              <a:rPr lang="ar-DZ" sz="3000" b="1" dirty="0" smtClean="0">
                <a:cs typeface="+mj-cs"/>
              </a:rPr>
              <a:t> بين 0 </a:t>
            </a:r>
            <a:r>
              <a:rPr lang="ar-DZ" sz="3000" b="1" dirty="0" err="1" smtClean="0">
                <a:cs typeface="+mj-cs"/>
              </a:rPr>
              <a:t>و</a:t>
            </a:r>
            <a:r>
              <a:rPr lang="ar-DZ" sz="3000" b="1" dirty="0" smtClean="0">
                <a:cs typeface="+mj-cs"/>
              </a:rPr>
              <a:t> 1 حيث تشير الدرجة 0 إلى انعدام الارتباط بين المتغيرين </a:t>
            </a:r>
            <a:r>
              <a:rPr lang="ar-DZ" sz="3000" b="1" dirty="0" err="1" smtClean="0">
                <a:cs typeface="+mj-cs"/>
              </a:rPr>
              <a:t>و</a:t>
            </a:r>
            <a:r>
              <a:rPr lang="ar-DZ" sz="3000" b="1" dirty="0" smtClean="0">
                <a:cs typeface="+mj-cs"/>
              </a:rPr>
              <a:t> تشير الدرجة 1 إلى ارتباط تام بين المتغيرين.</a:t>
            </a:r>
          </a:p>
          <a:p>
            <a:pPr algn="just" rtl="1"/>
            <a:endParaRPr lang="fr-FR" sz="3000" b="1" spc="0" dirty="0" smtClean="0">
              <a:solidFill>
                <a:srgbClr val="FFC000"/>
              </a:solidFill>
              <a:latin typeface="Simplified Arabic" pitchFamily="18" charset="-78"/>
              <a:cs typeface="+mj-cs"/>
            </a:endParaRPr>
          </a:p>
          <a:p>
            <a:pPr algn="ctr" rtl="1"/>
            <a:endParaRPr lang="fr-FR" sz="3000" b="1" spc="0" dirty="0" smtClean="0">
              <a:solidFill>
                <a:srgbClr val="FFC000"/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A1999D-921E-4D37-BFE6-6A3C8F9B5885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1721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ربع نص 20"/>
          <p:cNvSpPr txBox="1"/>
          <p:nvPr/>
        </p:nvSpPr>
        <p:spPr>
          <a:xfrm>
            <a:off x="6072198" y="3714752"/>
            <a:ext cx="9286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6600FF"/>
                </a:solidFill>
              </a:rPr>
              <a:t> </a:t>
            </a:r>
            <a:endParaRPr lang="ar-SA" sz="4400" b="1" dirty="0">
              <a:solidFill>
                <a:srgbClr val="6600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285728"/>
            <a:ext cx="90725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3500" b="1" dirty="0" smtClean="0">
                <a:solidFill>
                  <a:srgbClr val="FFFF00"/>
                </a:solidFill>
              </a:rPr>
              <a:t>1- تحليل المتوسطات باستخدام برنامج </a:t>
            </a:r>
            <a:r>
              <a:rPr lang="ar-DZ" sz="3500" b="1" dirty="0" err="1" smtClean="0">
                <a:solidFill>
                  <a:srgbClr val="FFFF00"/>
                </a:solidFill>
              </a:rPr>
              <a:t>الـ</a:t>
            </a:r>
            <a:r>
              <a:rPr lang="fr-FR" sz="3500" b="1" dirty="0" smtClean="0">
                <a:solidFill>
                  <a:srgbClr val="FFFF00"/>
                </a:solidFill>
              </a:rPr>
              <a:t>SPSS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2149354"/>
            <a:ext cx="9144000" cy="326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fr-FR" sz="3000" b="1" dirty="0" smtClean="0">
                <a:solidFill>
                  <a:srgbClr val="FF0000"/>
                </a:solidFill>
              </a:rPr>
              <a:t>1- </a:t>
            </a:r>
            <a:r>
              <a:rPr lang="fr-FR" altLang="fr-FR" sz="3000" b="1" dirty="0" smtClean="0"/>
              <a:t>Menu Analyse</a:t>
            </a:r>
            <a:r>
              <a:rPr lang="fr-FR" altLang="fr-FR" sz="3000" b="1" dirty="0" smtClean="0">
                <a:sym typeface="Wingdings" pitchFamily="2" charset="2"/>
              </a:rPr>
              <a:t> </a:t>
            </a:r>
            <a:r>
              <a:rPr lang="fr-FR" altLang="fr-FR" sz="3000" b="1" dirty="0" smtClean="0"/>
              <a:t>Comparer les moyennes</a:t>
            </a:r>
            <a:r>
              <a:rPr lang="fr-FR" altLang="fr-FR" sz="3000" b="1" dirty="0" smtClean="0">
                <a:sym typeface="Wingdings" pitchFamily="2" charset="2"/>
              </a:rPr>
              <a:t></a:t>
            </a:r>
            <a:r>
              <a:rPr lang="fr-FR" altLang="fr-FR" sz="3000" b="1" dirty="0" smtClean="0"/>
              <a:t> Moyenne</a:t>
            </a:r>
            <a:r>
              <a:rPr lang="fr-FR" altLang="fr-FR" sz="3000" b="1" dirty="0" smtClean="0">
                <a:sym typeface="Wingdings" pitchFamily="2" charset="2"/>
              </a:rPr>
              <a:t> liste variables dépendantes ( </a:t>
            </a:r>
            <a:r>
              <a:rPr lang="fr-FR" altLang="fr-FR" sz="3000" b="1" dirty="0" err="1" smtClean="0">
                <a:sym typeface="Wingdings" pitchFamily="2" charset="2"/>
              </a:rPr>
              <a:t>exp</a:t>
            </a:r>
            <a:r>
              <a:rPr lang="fr-FR" altLang="fr-FR" sz="3000" b="1" dirty="0" smtClean="0">
                <a:sym typeface="Wingdings" pitchFamily="2" charset="2"/>
              </a:rPr>
              <a:t>: Note)  liste variables  indépendantes (</a:t>
            </a:r>
            <a:r>
              <a:rPr lang="fr-FR" altLang="fr-FR" sz="3000" b="1" dirty="0" err="1" smtClean="0">
                <a:sym typeface="Wingdings" pitchFamily="2" charset="2"/>
              </a:rPr>
              <a:t>exp</a:t>
            </a:r>
            <a:r>
              <a:rPr lang="fr-FR" altLang="fr-FR" sz="3000" b="1" dirty="0" smtClean="0">
                <a:sym typeface="Wingdings" pitchFamily="2" charset="2"/>
              </a:rPr>
              <a:t>: sexe) option</a:t>
            </a:r>
            <a:r>
              <a:rPr lang="ar-DZ" altLang="fr-FR" sz="3000" b="1" dirty="0" smtClean="0">
                <a:sym typeface="Wingdings" pitchFamily="2" charset="2"/>
              </a:rPr>
              <a:t> (نحدد الإحصائيات)</a:t>
            </a:r>
            <a:r>
              <a:rPr lang="fr-FR" altLang="fr-FR" sz="3000" b="1" dirty="0" smtClean="0">
                <a:sym typeface="Wingdings" pitchFamily="2" charset="2"/>
              </a:rPr>
              <a:t>  Ok.</a:t>
            </a:r>
          </a:p>
          <a:p>
            <a:pPr>
              <a:lnSpc>
                <a:spcPct val="80000"/>
              </a:lnSpc>
              <a:defRPr/>
            </a:pPr>
            <a:endParaRPr lang="fr-FR" altLang="fr-FR" sz="300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3143304" y="1092299"/>
            <a:ext cx="585785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500" b="1" dirty="0" smtClean="0">
                <a:solidFill>
                  <a:srgbClr val="00B0F0"/>
                </a:solidFill>
              </a:rPr>
              <a:t>تقسيمات المتوسطات لكل متغير مستقل</a:t>
            </a:r>
          </a:p>
          <a:p>
            <a:pPr algn="r" rtl="1"/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82B804-BEEF-41B1-AC2B-B1AAE1F56FFE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CBBD64-0EE7-40D8-AEE1-6D5F76BAA29A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26940" b="29688"/>
          <a:stretch>
            <a:fillRect/>
          </a:stretch>
        </p:blipFill>
        <p:spPr bwMode="auto">
          <a:xfrm>
            <a:off x="323528" y="836712"/>
            <a:ext cx="857256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601042" y="260648"/>
            <a:ext cx="3542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2800" b="1" dirty="0" smtClean="0">
                <a:solidFill>
                  <a:srgbClr val="FFFF00"/>
                </a:solidFill>
              </a:rPr>
              <a:t>حل التمرين الأول من السلسة</a:t>
            </a:r>
            <a:endParaRPr lang="fr-F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045-EB99-423F-82EB-FF1006A37586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r="26940" b="23633"/>
          <a:stretch>
            <a:fillRect/>
          </a:stretch>
        </p:blipFill>
        <p:spPr bwMode="auto">
          <a:xfrm>
            <a:off x="142844" y="990600"/>
            <a:ext cx="8909050" cy="508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045-EB99-423F-82EB-FF1006A37586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35176" b="16308"/>
          <a:stretch>
            <a:fillRect/>
          </a:stretch>
        </p:blipFill>
        <p:spPr bwMode="auto">
          <a:xfrm>
            <a:off x="234950" y="990600"/>
            <a:ext cx="8551892" cy="536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B045-EB99-423F-82EB-FF1006A37586}" type="datetime1">
              <a:rPr lang="fr-FR" smtClean="0"/>
              <a:pPr/>
              <a:t>05/04/2020</a:t>
            </a:fld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351" t="29492" r="18704" b="32422"/>
          <a:stretch>
            <a:fillRect/>
          </a:stretch>
        </p:blipFill>
        <p:spPr bwMode="auto">
          <a:xfrm>
            <a:off x="0" y="0"/>
            <a:ext cx="9144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0351" t="25097" r="20351" b="35352"/>
          <a:stretch>
            <a:fillRect/>
          </a:stretch>
        </p:blipFill>
        <p:spPr bwMode="auto">
          <a:xfrm>
            <a:off x="0" y="3357562"/>
            <a:ext cx="91440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3278</TotalTime>
  <Words>927</Words>
  <Application>Microsoft Office PowerPoint</Application>
  <PresentationFormat>Affichage à l'écran (4:3)</PresentationFormat>
  <Paragraphs>112</Paragraphs>
  <Slides>24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Mylar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1: مفاهيم اساسية</dc:title>
  <dc:creator>aa</dc:creator>
  <cp:lastModifiedBy>ADMIN</cp:lastModifiedBy>
  <cp:revision>247</cp:revision>
  <dcterms:created xsi:type="dcterms:W3CDTF">2018-02-04T21:26:55Z</dcterms:created>
  <dcterms:modified xsi:type="dcterms:W3CDTF">2020-04-05T13:52:41Z</dcterms:modified>
</cp:coreProperties>
</file>