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C00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409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409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40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224" y="2483675"/>
            <a:ext cx="8045551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712" y="1598655"/>
            <a:ext cx="7101205" cy="228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C00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0964" y="6274568"/>
            <a:ext cx="245109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8866" y="2976880"/>
            <a:ext cx="699833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spc="-1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OpenGL</a:t>
            </a:r>
            <a:r>
              <a:rPr lang="fr-FR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 01</a:t>
            </a:r>
            <a:endParaRPr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31200" y="6275387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1473" y="4797109"/>
            <a:ext cx="5477510" cy="68929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spc="-5" smtClean="0">
                <a:latin typeface="Verdana"/>
                <a:cs typeface="Verdana"/>
              </a:rPr>
              <a:t>Université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Biskra</a:t>
            </a:r>
            <a:endParaRPr sz="2000">
              <a:latin typeface="Verdana"/>
              <a:cs typeface="Verdana"/>
            </a:endParaRPr>
          </a:p>
          <a:p>
            <a:pPr algn="ctr"/>
            <a:r>
              <a:rPr lang="fr-FR" sz="2000" b="1" dirty="0" smtClean="0"/>
              <a:t>2019/2020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161290" y="1905000"/>
            <a:ext cx="5477510" cy="68929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5"/>
              </a:spcBef>
            </a:pPr>
            <a:r>
              <a:rPr lang="fr-FR" sz="2000" b="1" spc="-5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Module: Infographie </a:t>
            </a:r>
            <a:endParaRPr sz="2000" b="1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fr-FR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3</a:t>
            </a:r>
            <a:r>
              <a:rPr lang="fr-FR" sz="2000" b="1" baseline="30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ème</a:t>
            </a:r>
            <a:r>
              <a:rPr lang="fr-FR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licence LMD</a:t>
            </a:r>
            <a:endParaRPr lang="fr-FR" sz="20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079" y="482547"/>
            <a:ext cx="56153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Spécification des primitives  géométriques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4252" y="3998975"/>
            <a:ext cx="5303520" cy="1920239"/>
          </a:xfrm>
          <a:custGeom>
            <a:avLst/>
            <a:gdLst/>
            <a:ahLst/>
            <a:cxnLst/>
            <a:rect l="l" t="t" r="r" b="b"/>
            <a:pathLst>
              <a:path w="5303520" h="1920239">
                <a:moveTo>
                  <a:pt x="5303520" y="0"/>
                </a:moveTo>
                <a:lnTo>
                  <a:pt x="0" y="0"/>
                </a:lnTo>
                <a:lnTo>
                  <a:pt x="0" y="1920239"/>
                </a:lnTo>
                <a:lnTo>
                  <a:pt x="5303520" y="1920239"/>
                </a:lnTo>
                <a:lnTo>
                  <a:pt x="5303520" y="1915667"/>
                </a:lnTo>
                <a:lnTo>
                  <a:pt x="10667" y="1915667"/>
                </a:lnTo>
                <a:lnTo>
                  <a:pt x="6095" y="1911095"/>
                </a:lnTo>
                <a:lnTo>
                  <a:pt x="10667" y="1911095"/>
                </a:lnTo>
                <a:lnTo>
                  <a:pt x="10667" y="10667"/>
                </a:lnTo>
                <a:lnTo>
                  <a:pt x="6095" y="10667"/>
                </a:lnTo>
                <a:lnTo>
                  <a:pt x="10667" y="6095"/>
                </a:lnTo>
                <a:lnTo>
                  <a:pt x="5303520" y="6095"/>
                </a:lnTo>
                <a:lnTo>
                  <a:pt x="5303520" y="0"/>
                </a:lnTo>
                <a:close/>
              </a:path>
              <a:path w="5303520" h="1920239">
                <a:moveTo>
                  <a:pt x="10667" y="1911095"/>
                </a:moveTo>
                <a:lnTo>
                  <a:pt x="6095" y="1911095"/>
                </a:lnTo>
                <a:lnTo>
                  <a:pt x="10667" y="1915667"/>
                </a:lnTo>
                <a:lnTo>
                  <a:pt x="10667" y="1911095"/>
                </a:lnTo>
                <a:close/>
              </a:path>
              <a:path w="5303520" h="1920239">
                <a:moveTo>
                  <a:pt x="5292852" y="1911095"/>
                </a:moveTo>
                <a:lnTo>
                  <a:pt x="10667" y="1911095"/>
                </a:lnTo>
                <a:lnTo>
                  <a:pt x="10667" y="1915667"/>
                </a:lnTo>
                <a:lnTo>
                  <a:pt x="5292852" y="1915667"/>
                </a:lnTo>
                <a:lnTo>
                  <a:pt x="5292852" y="1911095"/>
                </a:lnTo>
                <a:close/>
              </a:path>
              <a:path w="5303520" h="1920239">
                <a:moveTo>
                  <a:pt x="5292852" y="6095"/>
                </a:moveTo>
                <a:lnTo>
                  <a:pt x="5292852" y="1915667"/>
                </a:lnTo>
                <a:lnTo>
                  <a:pt x="5297424" y="1911095"/>
                </a:lnTo>
                <a:lnTo>
                  <a:pt x="5303520" y="1911095"/>
                </a:lnTo>
                <a:lnTo>
                  <a:pt x="5303520" y="10667"/>
                </a:lnTo>
                <a:lnTo>
                  <a:pt x="5297424" y="10667"/>
                </a:lnTo>
                <a:lnTo>
                  <a:pt x="5292852" y="6095"/>
                </a:lnTo>
                <a:close/>
              </a:path>
              <a:path w="5303520" h="1920239">
                <a:moveTo>
                  <a:pt x="5303520" y="1911095"/>
                </a:moveTo>
                <a:lnTo>
                  <a:pt x="5297424" y="1911095"/>
                </a:lnTo>
                <a:lnTo>
                  <a:pt x="5292852" y="1915667"/>
                </a:lnTo>
                <a:lnTo>
                  <a:pt x="5303520" y="1915667"/>
                </a:lnTo>
                <a:lnTo>
                  <a:pt x="5303520" y="1911095"/>
                </a:lnTo>
                <a:close/>
              </a:path>
              <a:path w="5303520" h="1920239">
                <a:moveTo>
                  <a:pt x="10667" y="6095"/>
                </a:moveTo>
                <a:lnTo>
                  <a:pt x="6095" y="10667"/>
                </a:lnTo>
                <a:lnTo>
                  <a:pt x="10667" y="10667"/>
                </a:lnTo>
                <a:lnTo>
                  <a:pt x="10667" y="6095"/>
                </a:lnTo>
                <a:close/>
              </a:path>
              <a:path w="5303520" h="1920239">
                <a:moveTo>
                  <a:pt x="5292852" y="6095"/>
                </a:moveTo>
                <a:lnTo>
                  <a:pt x="10667" y="6095"/>
                </a:lnTo>
                <a:lnTo>
                  <a:pt x="10667" y="10667"/>
                </a:lnTo>
                <a:lnTo>
                  <a:pt x="5292852" y="10667"/>
                </a:lnTo>
                <a:lnTo>
                  <a:pt x="5292852" y="6095"/>
                </a:lnTo>
                <a:close/>
              </a:path>
              <a:path w="5303520" h="1920239">
                <a:moveTo>
                  <a:pt x="5303520" y="6095"/>
                </a:moveTo>
                <a:lnTo>
                  <a:pt x="5292852" y="6095"/>
                </a:lnTo>
                <a:lnTo>
                  <a:pt x="5297424" y="10667"/>
                </a:lnTo>
                <a:lnTo>
                  <a:pt x="5303520" y="10667"/>
                </a:lnTo>
                <a:lnTo>
                  <a:pt x="530352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8675" y="1780866"/>
            <a:ext cx="8091170" cy="40779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819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</a:tabLst>
            </a:pPr>
            <a:r>
              <a:rPr sz="3000" dirty="0">
                <a:latin typeface="Verdana"/>
                <a:cs typeface="Verdana"/>
              </a:rPr>
              <a:t>Primitives sont spécifiées, en</a:t>
            </a:r>
            <a:r>
              <a:rPr sz="3000" spc="-9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utilisant:</a:t>
            </a:r>
            <a:endParaRPr sz="3000">
              <a:latin typeface="Verdana"/>
              <a:cs typeface="Verdana"/>
            </a:endParaRPr>
          </a:p>
          <a:p>
            <a:pPr marL="1320165" marR="3792220">
              <a:lnSpc>
                <a:spcPct val="120000"/>
              </a:lnSpc>
              <a:spcBef>
                <a:spcPts val="5"/>
              </a:spcBef>
            </a:pPr>
            <a:r>
              <a:rPr sz="2000" b="1" spc="-5" dirty="0">
                <a:latin typeface="Verdana"/>
                <a:cs typeface="Verdana"/>
              </a:rPr>
              <a:t>glBegin( </a:t>
            </a:r>
            <a:r>
              <a:rPr sz="2000" b="1" i="1" dirty="0">
                <a:latin typeface="Verdana"/>
                <a:cs typeface="Verdana"/>
              </a:rPr>
              <a:t>primType</a:t>
            </a:r>
            <a:r>
              <a:rPr sz="2000" b="1" i="1" spc="-10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);  glEnd();</a:t>
            </a:r>
            <a:endParaRPr sz="2000">
              <a:latin typeface="Verdana"/>
              <a:cs typeface="Verdana"/>
            </a:endParaRPr>
          </a:p>
          <a:p>
            <a:pPr marL="920750" marR="5080" lvl="1" indent="-437515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200" i="1" spc="-10" dirty="0">
                <a:latin typeface="Verdana"/>
                <a:cs typeface="Verdana"/>
              </a:rPr>
              <a:t>primType </a:t>
            </a:r>
            <a:r>
              <a:rPr sz="2200" spc="-10" dirty="0">
                <a:latin typeface="Verdana"/>
                <a:cs typeface="Verdana"/>
              </a:rPr>
              <a:t>désigne </a:t>
            </a:r>
            <a:r>
              <a:rPr sz="2200" spc="-5" dirty="0">
                <a:latin typeface="Verdana"/>
                <a:cs typeface="Verdana"/>
              </a:rPr>
              <a:t>la façon avec la </a:t>
            </a:r>
            <a:r>
              <a:rPr sz="2200" spc="-10" dirty="0">
                <a:latin typeface="Verdana"/>
                <a:cs typeface="Verdana"/>
              </a:rPr>
              <a:t>quelle les points  </a:t>
            </a:r>
            <a:r>
              <a:rPr sz="2200" spc="-5" dirty="0">
                <a:latin typeface="Verdana"/>
                <a:cs typeface="Verdana"/>
              </a:rPr>
              <a:t>sont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combinés</a:t>
            </a:r>
            <a:endParaRPr sz="2200">
              <a:latin typeface="Verdana"/>
              <a:cs typeface="Verdana"/>
            </a:endParaRPr>
          </a:p>
          <a:p>
            <a:pPr marL="1478280" marR="3190240">
              <a:lnSpc>
                <a:spcPct val="87500"/>
              </a:lnSpc>
              <a:spcBef>
                <a:spcPts val="1595"/>
              </a:spcBef>
            </a:pPr>
            <a:r>
              <a:rPr sz="1800" b="1" spc="-10" dirty="0">
                <a:latin typeface="Courier New"/>
                <a:cs typeface="Courier New"/>
              </a:rPr>
              <a:t>GLfloat red, greed, blue;  Glfloat coords[3];  glBegin( </a:t>
            </a:r>
            <a:r>
              <a:rPr sz="1800" b="1" i="1" spc="-10" dirty="0">
                <a:latin typeface="Courier New"/>
                <a:cs typeface="Courier New"/>
              </a:rPr>
              <a:t>primType</a:t>
            </a:r>
            <a:r>
              <a:rPr sz="1800" b="1" i="1" spc="-3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1752600" marR="2234565" indent="-274320" algn="just">
              <a:lnSpc>
                <a:spcPct val="80000"/>
              </a:lnSpc>
              <a:spcBef>
                <a:spcPts val="110"/>
              </a:spcBef>
            </a:pPr>
            <a:r>
              <a:rPr sz="1800" b="1" spc="-5" dirty="0">
                <a:latin typeface="Courier New"/>
                <a:cs typeface="Courier New"/>
              </a:rPr>
              <a:t>for </a:t>
            </a:r>
            <a:r>
              <a:rPr sz="1800" b="1" dirty="0">
                <a:latin typeface="Courier New"/>
                <a:cs typeface="Courier New"/>
              </a:rPr>
              <a:t>( i = </a:t>
            </a:r>
            <a:r>
              <a:rPr sz="1800" b="1" spc="-5" dirty="0">
                <a:latin typeface="Courier New"/>
                <a:cs typeface="Courier New"/>
              </a:rPr>
              <a:t>0; </a:t>
            </a:r>
            <a:r>
              <a:rPr sz="1800" b="1" dirty="0">
                <a:latin typeface="Courier New"/>
                <a:cs typeface="Courier New"/>
              </a:rPr>
              <a:t>i &lt; </a:t>
            </a:r>
            <a:r>
              <a:rPr sz="1800" b="1" spc="-10" dirty="0">
                <a:latin typeface="Courier New"/>
                <a:cs typeface="Courier New"/>
              </a:rPr>
              <a:t>nVerts; ++i </a:t>
            </a:r>
            <a:r>
              <a:rPr sz="1800" b="1" dirty="0">
                <a:latin typeface="Courier New"/>
                <a:cs typeface="Courier New"/>
              </a:rPr>
              <a:t>)</a:t>
            </a:r>
            <a:r>
              <a:rPr sz="1800" b="1" spc="-18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{  </a:t>
            </a:r>
            <a:r>
              <a:rPr sz="1800" b="1" spc="-10" dirty="0">
                <a:latin typeface="Courier New"/>
                <a:cs typeface="Courier New"/>
              </a:rPr>
              <a:t>glColor3f( </a:t>
            </a:r>
            <a:r>
              <a:rPr sz="1800" b="1" spc="-15" dirty="0">
                <a:latin typeface="Courier New"/>
                <a:cs typeface="Courier New"/>
              </a:rPr>
              <a:t>red, </a:t>
            </a:r>
            <a:r>
              <a:rPr sz="1800" b="1" spc="-10" dirty="0">
                <a:latin typeface="Courier New"/>
                <a:cs typeface="Courier New"/>
              </a:rPr>
              <a:t>green, blue </a:t>
            </a:r>
            <a:r>
              <a:rPr sz="1800" b="1" spc="-5" dirty="0">
                <a:latin typeface="Courier New"/>
                <a:cs typeface="Courier New"/>
              </a:rPr>
              <a:t>);  </a:t>
            </a:r>
            <a:r>
              <a:rPr sz="1800" b="1" spc="-10" dirty="0">
                <a:latin typeface="Courier New"/>
                <a:cs typeface="Courier New"/>
              </a:rPr>
              <a:t>glVertex3fv( coords</a:t>
            </a:r>
            <a:r>
              <a:rPr sz="1800" b="1" spc="-55" dirty="0">
                <a:latin typeface="Courier New"/>
                <a:cs typeface="Courier New"/>
              </a:rPr>
              <a:t> </a:t>
            </a:r>
            <a:r>
              <a:rPr sz="1800" b="1" spc="-5" dirty="0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1478280">
              <a:lnSpc>
                <a:spcPts val="1510"/>
              </a:lnSpc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1478280">
              <a:lnSpc>
                <a:spcPts val="1945"/>
              </a:lnSpc>
            </a:pPr>
            <a:r>
              <a:rPr sz="1800" b="1" spc="-10" dirty="0">
                <a:latin typeface="Courier New"/>
                <a:cs typeface="Courier New"/>
              </a:rPr>
              <a:t>glEnd();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14" y="377501"/>
            <a:ext cx="4817110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10" dirty="0"/>
              <a:t>GLUT </a:t>
            </a:r>
            <a:r>
              <a:rPr sz="3400" spc="-5" dirty="0"/>
              <a:t>: </a:t>
            </a:r>
            <a:r>
              <a:rPr sz="3400" i="1" spc="-10" dirty="0">
                <a:latin typeface="Verdana"/>
                <a:cs typeface="Verdana"/>
              </a:rPr>
              <a:t>OpenGL </a:t>
            </a:r>
            <a:r>
              <a:rPr sz="3400" i="1" dirty="0">
                <a:latin typeface="Verdana"/>
                <a:cs typeface="Verdana"/>
              </a:rPr>
              <a:t>Utility  </a:t>
            </a:r>
            <a:r>
              <a:rPr sz="3400" i="1" spc="-10" dirty="0">
                <a:latin typeface="Verdana"/>
                <a:cs typeface="Verdana"/>
              </a:rPr>
              <a:t>Toolkit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5668" y="1755126"/>
            <a:ext cx="7443470" cy="4144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1800" dirty="0">
                <a:latin typeface="Verdana"/>
                <a:cs typeface="Verdana"/>
              </a:rPr>
              <a:t>Initialisation</a:t>
            </a:r>
            <a:endParaRPr sz="18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65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glutInit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(int 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*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argc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, char **</a:t>
            </a:r>
            <a:r>
              <a:rPr sz="1100" b="1" spc="-27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argv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</a:t>
            </a:r>
            <a:endParaRPr sz="11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195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glutInitDisplayMode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(unsigned int</a:t>
            </a:r>
            <a:r>
              <a:rPr sz="1100" b="1" spc="-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mode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</a:t>
            </a:r>
            <a:endParaRPr sz="11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19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glutInitWindowPosition</a:t>
            </a:r>
            <a:r>
              <a:rPr sz="1600" b="1" spc="-3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b="1" spc="5" dirty="0">
                <a:solidFill>
                  <a:srgbClr val="CC0000"/>
                </a:solidFill>
                <a:latin typeface="Courier New"/>
                <a:cs typeface="Courier New"/>
              </a:rPr>
              <a:t>(</a:t>
            </a:r>
            <a:r>
              <a:rPr sz="1600" b="1" spc="5" dirty="0">
                <a:solidFill>
                  <a:srgbClr val="CC0000"/>
                </a:solidFill>
                <a:latin typeface="Courier New"/>
                <a:cs typeface="Courier New"/>
              </a:rPr>
              <a:t>x</a:t>
            </a:r>
            <a:r>
              <a:rPr sz="1100" b="1" spc="5" dirty="0">
                <a:solidFill>
                  <a:srgbClr val="CC0000"/>
                </a:solidFill>
                <a:latin typeface="Courier New"/>
                <a:cs typeface="Courier New"/>
              </a:rPr>
              <a:t>,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CC0000"/>
                </a:solidFill>
                <a:latin typeface="Courier New"/>
                <a:cs typeface="Courier New"/>
              </a:rPr>
              <a:t>y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)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/</a:t>
            </a:r>
            <a:r>
              <a:rPr sz="1600" b="1" spc="-29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glutInitWindowSize</a:t>
            </a:r>
            <a:r>
              <a:rPr sz="1600" b="1" spc="-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(</a:t>
            </a:r>
            <a:r>
              <a:rPr sz="1600" b="1" dirty="0">
                <a:solidFill>
                  <a:srgbClr val="CC0000"/>
                </a:solidFill>
                <a:latin typeface="Courier New"/>
                <a:cs typeface="Courier New"/>
              </a:rPr>
              <a:t>w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,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CC0000"/>
                </a:solidFill>
                <a:latin typeface="Courier New"/>
                <a:cs typeface="Courier New"/>
              </a:rPr>
              <a:t>h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)</a:t>
            </a:r>
            <a:endParaRPr sz="11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19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10" dirty="0">
                <a:solidFill>
                  <a:srgbClr val="CC0000"/>
                </a:solidFill>
                <a:latin typeface="Courier New"/>
                <a:cs typeface="Courier New"/>
              </a:rPr>
              <a:t>int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glutCreateWindow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(char 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*</a:t>
            </a:r>
            <a:r>
              <a:rPr sz="1100" b="1" spc="-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title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</a:t>
            </a:r>
            <a:endParaRPr sz="1100">
              <a:latin typeface="Courier New"/>
              <a:cs typeface="Courier New"/>
            </a:endParaRPr>
          </a:p>
          <a:p>
            <a:pPr marL="481965" indent="-469900">
              <a:lnSpc>
                <a:spcPct val="100000"/>
              </a:lnSpc>
              <a:spcBef>
                <a:spcPts val="34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1800" dirty="0">
                <a:latin typeface="Verdana"/>
                <a:cs typeface="Verdana"/>
              </a:rPr>
              <a:t>Affichage</a:t>
            </a:r>
            <a:endParaRPr sz="18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7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glutDisplayFunc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(void</a:t>
            </a:r>
            <a:r>
              <a:rPr sz="1100" b="1" spc="-29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(*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f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)())</a:t>
            </a:r>
            <a:endParaRPr sz="11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19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smtClean="0">
                <a:solidFill>
                  <a:srgbClr val="CC0000"/>
                </a:solidFill>
                <a:latin typeface="Courier New"/>
                <a:cs typeface="Courier New"/>
              </a:rPr>
              <a:t>glutSwapBuffers</a:t>
            </a:r>
            <a:r>
              <a:rPr sz="1600" b="1" spc="-300" smtClean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()</a:t>
            </a:r>
            <a:endParaRPr sz="1100">
              <a:latin typeface="Courier New"/>
              <a:cs typeface="Courier New"/>
            </a:endParaRPr>
          </a:p>
          <a:p>
            <a:pPr marL="481965" indent="-469900">
              <a:lnSpc>
                <a:spcPct val="100000"/>
              </a:lnSpc>
              <a:spcBef>
                <a:spcPts val="34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1800" spc="-5" dirty="0">
                <a:latin typeface="Verdana"/>
                <a:cs typeface="Verdana"/>
              </a:rPr>
              <a:t>Gestion des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événements</a:t>
            </a:r>
            <a:endParaRPr sz="18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7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glutReshapeFunc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(void (*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f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)(int </a:t>
            </a:r>
            <a:r>
              <a:rPr sz="1600" b="1" dirty="0">
                <a:solidFill>
                  <a:srgbClr val="CC0000"/>
                </a:solidFill>
                <a:latin typeface="Courier New"/>
                <a:cs typeface="Courier New"/>
              </a:rPr>
              <a:t>w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int</a:t>
            </a:r>
            <a:r>
              <a:rPr sz="1100" b="1" spc="-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h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))</a:t>
            </a:r>
            <a:endParaRPr sz="11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19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glutKeyboardFunc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(void (*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f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)(unsigned char </a:t>
            </a:r>
            <a:r>
              <a:rPr sz="1600" b="1" dirty="0">
                <a:solidFill>
                  <a:srgbClr val="CC0000"/>
                </a:solidFill>
                <a:latin typeface="Courier New"/>
                <a:cs typeface="Courier New"/>
              </a:rPr>
              <a:t>key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int </a:t>
            </a:r>
            <a:r>
              <a:rPr sz="1600" b="1" spc="5" dirty="0">
                <a:solidFill>
                  <a:srgbClr val="CC0000"/>
                </a:solidFill>
                <a:latin typeface="Courier New"/>
                <a:cs typeface="Courier New"/>
              </a:rPr>
              <a:t>x</a:t>
            </a:r>
            <a:r>
              <a:rPr sz="1100" b="1" spc="5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int</a:t>
            </a:r>
            <a:r>
              <a:rPr sz="1100" b="1" spc="-26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y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))</a:t>
            </a:r>
            <a:endParaRPr sz="11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19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glutMouseFunc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(void (*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f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)(int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button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, int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state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, int </a:t>
            </a:r>
            <a:r>
              <a:rPr sz="1600" b="1" dirty="0">
                <a:solidFill>
                  <a:srgbClr val="CC0000"/>
                </a:solidFill>
                <a:latin typeface="Courier New"/>
                <a:cs typeface="Courier New"/>
              </a:rPr>
              <a:t>x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int</a:t>
            </a:r>
            <a:r>
              <a:rPr sz="1100" b="1" spc="-19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y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))</a:t>
            </a:r>
            <a:endParaRPr sz="11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195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glutMotionFunc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(void (*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f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)(int </a:t>
            </a:r>
            <a:r>
              <a:rPr sz="1600" b="1" dirty="0">
                <a:solidFill>
                  <a:srgbClr val="CC0000"/>
                </a:solidFill>
                <a:latin typeface="Courier New"/>
                <a:cs typeface="Courier New"/>
              </a:rPr>
              <a:t>x</a:t>
            </a:r>
            <a:r>
              <a:rPr sz="1100" b="1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int</a:t>
            </a:r>
            <a:r>
              <a:rPr sz="1100" b="1" spc="-28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y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))</a:t>
            </a:r>
            <a:endParaRPr sz="11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19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glutIdleFunc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(void</a:t>
            </a:r>
            <a:r>
              <a:rPr sz="1100" b="1" spc="-27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(*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f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)())</a:t>
            </a:r>
            <a:endParaRPr sz="11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195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glutMainLoop</a:t>
            </a:r>
            <a:r>
              <a:rPr sz="1600" b="1" spc="-27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()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14" y="377501"/>
            <a:ext cx="5440045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Mon </a:t>
            </a:r>
            <a:r>
              <a:rPr sz="3400" spc="-10" dirty="0"/>
              <a:t>premier programme  OpenGL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5668" y="1933407"/>
            <a:ext cx="317690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Courier New"/>
                <a:cs typeface="Courier New"/>
              </a:rPr>
              <a:t>#include</a:t>
            </a:r>
            <a:r>
              <a:rPr sz="1300" b="1" spc="-15" dirty="0">
                <a:latin typeface="Courier New"/>
                <a:cs typeface="Courier New"/>
              </a:rPr>
              <a:t> </a:t>
            </a:r>
            <a:r>
              <a:rPr sz="1300" b="1" spc="-10" dirty="0">
                <a:latin typeface="Courier New"/>
                <a:cs typeface="Courier New"/>
              </a:rPr>
              <a:t>&lt;GL/glut.h&gt;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latin typeface="Courier New"/>
                <a:cs typeface="Courier New"/>
              </a:rPr>
              <a:t>void </a:t>
            </a:r>
            <a:r>
              <a:rPr sz="1300" b="1" spc="-10" dirty="0">
                <a:solidFill>
                  <a:srgbClr val="003366"/>
                </a:solidFill>
                <a:latin typeface="Courier New"/>
                <a:cs typeface="Courier New"/>
              </a:rPr>
              <a:t>display</a:t>
            </a:r>
            <a:r>
              <a:rPr sz="1300" b="1" spc="-35" dirty="0">
                <a:solidFill>
                  <a:srgbClr val="003366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Courier New"/>
                <a:cs typeface="Courier New"/>
              </a:rPr>
              <a:t>{</a:t>
            </a:r>
            <a:endParaRPr sz="1300">
              <a:latin typeface="Courier New"/>
              <a:cs typeface="Courier New"/>
            </a:endParaRPr>
          </a:p>
          <a:p>
            <a:pPr marL="210820">
              <a:lnSpc>
                <a:spcPct val="100000"/>
              </a:lnSpc>
            </a:pPr>
            <a:r>
              <a:rPr sz="1300" b="1" spc="-5" dirty="0">
                <a:solidFill>
                  <a:srgbClr val="009900"/>
                </a:solidFill>
                <a:latin typeface="Courier New"/>
                <a:cs typeface="Courier New"/>
              </a:rPr>
              <a:t>// Un </a:t>
            </a:r>
            <a:r>
              <a:rPr sz="1300" b="1" spc="-10" dirty="0">
                <a:solidFill>
                  <a:srgbClr val="009900"/>
                </a:solidFill>
                <a:latin typeface="Courier New"/>
                <a:cs typeface="Courier New"/>
              </a:rPr>
              <a:t>peu </a:t>
            </a:r>
            <a:r>
              <a:rPr sz="1300" b="1" spc="-15" dirty="0">
                <a:solidFill>
                  <a:srgbClr val="009900"/>
                </a:solidFill>
                <a:latin typeface="Courier New"/>
                <a:cs typeface="Courier New"/>
              </a:rPr>
              <a:t>de </a:t>
            </a:r>
            <a:r>
              <a:rPr sz="1300" b="1" spc="-10" dirty="0">
                <a:solidFill>
                  <a:srgbClr val="009900"/>
                </a:solidFill>
                <a:latin typeface="Courier New"/>
                <a:cs typeface="Courier New"/>
              </a:rPr>
              <a:t>ménage</a:t>
            </a:r>
            <a:r>
              <a:rPr sz="1300" b="1" spc="-35" dirty="0">
                <a:solidFill>
                  <a:srgbClr val="009900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009900"/>
                </a:solidFill>
                <a:latin typeface="Courier New"/>
                <a:cs typeface="Courier New"/>
              </a:rPr>
              <a:t>!</a:t>
            </a:r>
            <a:endParaRPr sz="1300">
              <a:latin typeface="Courier New"/>
              <a:cs typeface="Courier New"/>
            </a:endParaRPr>
          </a:p>
          <a:p>
            <a:pPr marL="210820">
              <a:lnSpc>
                <a:spcPct val="100000"/>
              </a:lnSpc>
            </a:pP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glClear</a:t>
            </a:r>
            <a:r>
              <a:rPr sz="1300" b="1" spc="-7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latin typeface="Courier New"/>
                <a:cs typeface="Courier New"/>
              </a:rPr>
              <a:t>(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GL_COLOR_BUFFER_BIT</a:t>
            </a:r>
            <a:r>
              <a:rPr sz="1300" b="1" spc="-10" dirty="0">
                <a:latin typeface="Courier New"/>
                <a:cs typeface="Courier New"/>
              </a:rPr>
              <a:t>);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210820" marR="397510">
              <a:lnSpc>
                <a:spcPct val="100000"/>
              </a:lnSpc>
            </a:pPr>
            <a:r>
              <a:rPr sz="1300" b="1" spc="-5" dirty="0">
                <a:solidFill>
                  <a:srgbClr val="009900"/>
                </a:solidFill>
                <a:latin typeface="Courier New"/>
                <a:cs typeface="Courier New"/>
              </a:rPr>
              <a:t>// </a:t>
            </a:r>
            <a:r>
              <a:rPr sz="1300" b="1" spc="-10" dirty="0">
                <a:solidFill>
                  <a:srgbClr val="009900"/>
                </a:solidFill>
                <a:latin typeface="Courier New"/>
                <a:cs typeface="Courier New"/>
              </a:rPr>
              <a:t>Rectangle blanc.  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glBegin </a:t>
            </a:r>
            <a:r>
              <a:rPr sz="1300" b="1" spc="-10" dirty="0">
                <a:latin typeface="Courier New"/>
                <a:cs typeface="Courier New"/>
              </a:rPr>
              <a:t>(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GL_POLYGON</a:t>
            </a:r>
            <a:r>
              <a:rPr sz="1300" b="1" spc="-10" dirty="0">
                <a:latin typeface="Courier New"/>
                <a:cs typeface="Courier New"/>
              </a:rPr>
              <a:t>);  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glColor3f </a:t>
            </a:r>
            <a:r>
              <a:rPr sz="1300" b="1" spc="-10" dirty="0">
                <a:latin typeface="Courier New"/>
                <a:cs typeface="Courier New"/>
              </a:rPr>
              <a:t>(1.0, 1.0,</a:t>
            </a:r>
            <a:r>
              <a:rPr sz="1300" b="1" spc="-75" dirty="0">
                <a:latin typeface="Courier New"/>
                <a:cs typeface="Courier New"/>
              </a:rPr>
              <a:t> </a:t>
            </a:r>
            <a:r>
              <a:rPr sz="1300" b="1" spc="-10" dirty="0">
                <a:latin typeface="Courier New"/>
                <a:cs typeface="Courier New"/>
              </a:rPr>
              <a:t>1.0);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12</a:t>
            </a:fld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4786" y="3954867"/>
          <a:ext cx="2917824" cy="97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5530"/>
                <a:gridCol w="688975"/>
                <a:gridCol w="590550"/>
                <a:gridCol w="572769"/>
              </a:tblGrid>
              <a:tr h="192310">
                <a:tc>
                  <a:txBody>
                    <a:bodyPr/>
                    <a:lstStyle/>
                    <a:p>
                      <a:pPr marL="31750">
                        <a:lnSpc>
                          <a:spcPts val="1340"/>
                        </a:lnSpc>
                      </a:pPr>
                      <a:r>
                        <a:rPr sz="1300" b="1" spc="-10" dirty="0">
                          <a:solidFill>
                            <a:srgbClr val="CC0000"/>
                          </a:solidFill>
                          <a:latin typeface="Courier New"/>
                          <a:cs typeface="Courier New"/>
                        </a:rPr>
                        <a:t>glVertex3f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(0.25,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0.25,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340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0.0);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98168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300" b="1" spc="-10" dirty="0">
                          <a:solidFill>
                            <a:srgbClr val="CC0000"/>
                          </a:solidFill>
                          <a:latin typeface="Courier New"/>
                          <a:cs typeface="Courier New"/>
                        </a:rPr>
                        <a:t>glVertex3f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(0.75,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0.25,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38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0.0);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98086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300" b="1" spc="-10" dirty="0">
                          <a:solidFill>
                            <a:srgbClr val="CC0000"/>
                          </a:solidFill>
                          <a:latin typeface="Courier New"/>
                          <a:cs typeface="Courier New"/>
                        </a:rPr>
                        <a:t>glVertex3f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(0.75,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0.75,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38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0.0);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98086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300" b="1" spc="-10" dirty="0">
                          <a:solidFill>
                            <a:srgbClr val="CC0000"/>
                          </a:solidFill>
                          <a:latin typeface="Courier New"/>
                          <a:cs typeface="Courier New"/>
                        </a:rPr>
                        <a:t>glVertex3f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(0.25,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0.75,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38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0.0);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92310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300" b="1" spc="-10" dirty="0">
                          <a:solidFill>
                            <a:srgbClr val="CC0000"/>
                          </a:solidFill>
                          <a:latin typeface="Courier New"/>
                          <a:cs typeface="Courier New"/>
                        </a:rPr>
                        <a:t>glEnd</a:t>
                      </a:r>
                      <a:r>
                        <a:rPr sz="1300" b="1" spc="-45" dirty="0">
                          <a:solidFill>
                            <a:srgbClr val="CC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();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45668" y="5103449"/>
            <a:ext cx="2487930" cy="619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820" marR="508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9900"/>
                </a:solidFill>
                <a:latin typeface="Courier New"/>
                <a:cs typeface="Courier New"/>
              </a:rPr>
              <a:t>// </a:t>
            </a:r>
            <a:r>
              <a:rPr sz="1300" b="1" spc="-10" dirty="0">
                <a:solidFill>
                  <a:srgbClr val="009900"/>
                </a:solidFill>
                <a:latin typeface="Courier New"/>
                <a:cs typeface="Courier New"/>
              </a:rPr>
              <a:t>Échange des </a:t>
            </a:r>
            <a:r>
              <a:rPr sz="1300" b="1" i="1" spc="-10" dirty="0">
                <a:solidFill>
                  <a:srgbClr val="009900"/>
                </a:solidFill>
                <a:latin typeface="Courier New"/>
                <a:cs typeface="Courier New"/>
              </a:rPr>
              <a:t>buffers</a:t>
            </a:r>
            <a:r>
              <a:rPr sz="1300" b="1" spc="-10" dirty="0">
                <a:solidFill>
                  <a:srgbClr val="009900"/>
                </a:solidFill>
                <a:latin typeface="Courier New"/>
                <a:cs typeface="Courier New"/>
              </a:rPr>
              <a:t>.  </a:t>
            </a:r>
            <a:r>
              <a:rPr sz="1300" b="1" spc="-10" dirty="0">
                <a:solidFill>
                  <a:srgbClr val="336699"/>
                </a:solidFill>
                <a:latin typeface="Courier New"/>
                <a:cs typeface="Courier New"/>
              </a:rPr>
              <a:t>glutSwapBuffers</a:t>
            </a:r>
            <a:r>
              <a:rPr sz="1300" b="1" spc="-35" dirty="0">
                <a:solidFill>
                  <a:srgbClr val="336699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latin typeface="Courier New"/>
                <a:cs typeface="Courier New"/>
              </a:rPr>
              <a:t>();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Courier New"/>
                <a:cs typeface="Courier New"/>
              </a:rPr>
              <a:t>}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9464" y="3417826"/>
            <a:ext cx="1098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ourier New"/>
                <a:cs typeface="Courier New"/>
              </a:rPr>
              <a:t>}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29464" y="1909048"/>
            <a:ext cx="4483735" cy="388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ourier New"/>
                <a:cs typeface="Courier New"/>
              </a:rPr>
              <a:t>void </a:t>
            </a:r>
            <a:r>
              <a:rPr sz="1100" b="1" spc="-5" dirty="0">
                <a:solidFill>
                  <a:srgbClr val="003366"/>
                </a:solidFill>
                <a:latin typeface="Courier New"/>
                <a:cs typeface="Courier New"/>
              </a:rPr>
              <a:t>init</a:t>
            </a:r>
            <a:r>
              <a:rPr sz="1100" b="1" spc="-10" dirty="0">
                <a:solidFill>
                  <a:srgbClr val="003366"/>
                </a:solidFill>
                <a:latin typeface="Courier New"/>
                <a:cs typeface="Courier New"/>
              </a:rPr>
              <a:t> </a:t>
            </a:r>
            <a:r>
              <a:rPr sz="1100" b="1" spc="-5" dirty="0">
                <a:latin typeface="Courier New"/>
                <a:cs typeface="Courier New"/>
              </a:rPr>
              <a:t>()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</a:pPr>
            <a:r>
              <a:rPr sz="1100" b="1" spc="-5" dirty="0">
                <a:solidFill>
                  <a:srgbClr val="009900"/>
                </a:solidFill>
                <a:latin typeface="Courier New"/>
                <a:cs typeface="Courier New"/>
              </a:rPr>
              <a:t>// Couleur du</a:t>
            </a:r>
            <a:r>
              <a:rPr sz="1100" b="1" spc="5" dirty="0">
                <a:solidFill>
                  <a:srgbClr val="009900"/>
                </a:solidFill>
                <a:latin typeface="Courier New"/>
                <a:cs typeface="Courier New"/>
              </a:rPr>
              <a:t> </a:t>
            </a:r>
            <a:r>
              <a:rPr sz="1100" b="1" spc="-5" dirty="0">
                <a:solidFill>
                  <a:srgbClr val="009900"/>
                </a:solidFill>
                <a:latin typeface="Courier New"/>
                <a:cs typeface="Courier New"/>
              </a:rPr>
              <a:t>fond.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</a:pP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glClearColor </a:t>
            </a:r>
            <a:r>
              <a:rPr sz="1100" b="1" dirty="0">
                <a:latin typeface="Courier New"/>
                <a:cs typeface="Courier New"/>
              </a:rPr>
              <a:t>(0.0, </a:t>
            </a:r>
            <a:r>
              <a:rPr sz="1100" b="1" spc="-5" dirty="0">
                <a:latin typeface="Courier New"/>
                <a:cs typeface="Courier New"/>
              </a:rPr>
              <a:t>1.0, 0.0,</a:t>
            </a:r>
            <a:r>
              <a:rPr sz="1100" b="1" dirty="0">
                <a:latin typeface="Courier New"/>
                <a:cs typeface="Courier New"/>
              </a:rPr>
              <a:t> </a:t>
            </a:r>
            <a:r>
              <a:rPr sz="1100" b="1" spc="-5" dirty="0">
                <a:latin typeface="Courier New"/>
                <a:cs typeface="Courier New"/>
              </a:rPr>
              <a:t>0.0);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80340" marR="1856105">
              <a:lnSpc>
                <a:spcPct val="100000"/>
              </a:lnSpc>
            </a:pPr>
            <a:r>
              <a:rPr sz="1100" b="1" spc="-5" dirty="0">
                <a:solidFill>
                  <a:srgbClr val="009900"/>
                </a:solidFill>
                <a:latin typeface="Courier New"/>
                <a:cs typeface="Courier New"/>
              </a:rPr>
              <a:t>// Projection orthogonale. 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glMatrixMode </a:t>
            </a:r>
            <a:r>
              <a:rPr sz="1100" b="1" spc="-5" dirty="0">
                <a:latin typeface="Courier New"/>
                <a:cs typeface="Courier New"/>
              </a:rPr>
              <a:t>(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GL_PROJECTION</a:t>
            </a:r>
            <a:r>
              <a:rPr sz="1100" b="1" spc="-5" dirty="0">
                <a:latin typeface="Courier New"/>
                <a:cs typeface="Courier New"/>
              </a:rPr>
              <a:t>);  </a:t>
            </a: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glLoadIdentity </a:t>
            </a:r>
            <a:r>
              <a:rPr sz="1100" b="1" spc="-5" dirty="0">
                <a:latin typeface="Courier New"/>
                <a:cs typeface="Courier New"/>
              </a:rPr>
              <a:t>();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</a:pPr>
            <a:r>
              <a:rPr sz="1100" b="1" spc="-5" dirty="0">
                <a:solidFill>
                  <a:srgbClr val="CC0000"/>
                </a:solidFill>
                <a:latin typeface="Courier New"/>
                <a:cs typeface="Courier New"/>
              </a:rPr>
              <a:t>glOrtho </a:t>
            </a:r>
            <a:r>
              <a:rPr sz="1100" b="1" spc="-5" dirty="0">
                <a:latin typeface="Courier New"/>
                <a:cs typeface="Courier New"/>
              </a:rPr>
              <a:t>(0.0, </a:t>
            </a:r>
            <a:r>
              <a:rPr sz="1100" b="1" dirty="0">
                <a:latin typeface="Courier New"/>
                <a:cs typeface="Courier New"/>
              </a:rPr>
              <a:t>1.0, </a:t>
            </a:r>
            <a:r>
              <a:rPr sz="1100" b="1" spc="-5" dirty="0">
                <a:latin typeface="Courier New"/>
                <a:cs typeface="Courier New"/>
              </a:rPr>
              <a:t>0.0, 1.0, -1.0,</a:t>
            </a:r>
            <a:r>
              <a:rPr sz="1100" b="1" spc="35" dirty="0">
                <a:latin typeface="Courier New"/>
                <a:cs typeface="Courier New"/>
              </a:rPr>
              <a:t> </a:t>
            </a:r>
            <a:r>
              <a:rPr sz="1100" b="1" spc="-5" dirty="0">
                <a:latin typeface="Courier New"/>
                <a:cs typeface="Courier New"/>
              </a:rPr>
              <a:t>1.0);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ourier New"/>
                <a:cs typeface="Courier New"/>
              </a:rPr>
              <a:t>int </a:t>
            </a:r>
            <a:r>
              <a:rPr sz="1100" b="1" spc="-5" dirty="0">
                <a:solidFill>
                  <a:srgbClr val="003366"/>
                </a:solidFill>
                <a:latin typeface="Courier New"/>
                <a:cs typeface="Courier New"/>
              </a:rPr>
              <a:t>main </a:t>
            </a:r>
            <a:r>
              <a:rPr sz="1100" b="1" spc="-5" dirty="0">
                <a:latin typeface="Courier New"/>
                <a:cs typeface="Courier New"/>
              </a:rPr>
              <a:t>(int </a:t>
            </a:r>
            <a:r>
              <a:rPr sz="1100" b="1" dirty="0">
                <a:latin typeface="Courier New"/>
                <a:cs typeface="Courier New"/>
              </a:rPr>
              <a:t>argc, </a:t>
            </a:r>
            <a:r>
              <a:rPr sz="1100" b="1" spc="-5" dirty="0">
                <a:latin typeface="Courier New"/>
                <a:cs typeface="Courier New"/>
              </a:rPr>
              <a:t>char **</a:t>
            </a:r>
            <a:r>
              <a:rPr sz="1100" b="1" dirty="0">
                <a:latin typeface="Courier New"/>
                <a:cs typeface="Courier New"/>
              </a:rPr>
              <a:t> </a:t>
            </a:r>
            <a:r>
              <a:rPr sz="1100" b="1" spc="-5" dirty="0">
                <a:latin typeface="Courier New"/>
                <a:cs typeface="Courier New"/>
              </a:rPr>
              <a:t>argv)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</a:pPr>
            <a:r>
              <a:rPr sz="1100" b="1" spc="-5" dirty="0">
                <a:solidFill>
                  <a:srgbClr val="336699"/>
                </a:solidFill>
                <a:latin typeface="Courier New"/>
                <a:cs typeface="Courier New"/>
              </a:rPr>
              <a:t>glutInit </a:t>
            </a:r>
            <a:r>
              <a:rPr sz="1100" b="1" spc="-5" dirty="0">
                <a:latin typeface="Courier New"/>
                <a:cs typeface="Courier New"/>
              </a:rPr>
              <a:t>(&amp;argc,</a:t>
            </a:r>
            <a:r>
              <a:rPr sz="1100" b="1" spc="10" dirty="0">
                <a:latin typeface="Courier New"/>
                <a:cs typeface="Courier New"/>
              </a:rPr>
              <a:t> </a:t>
            </a:r>
            <a:r>
              <a:rPr sz="1100" b="1" spc="-5" dirty="0">
                <a:latin typeface="Courier New"/>
                <a:cs typeface="Courier New"/>
              </a:rPr>
              <a:t>argv);</a:t>
            </a:r>
            <a:endParaRPr sz="1100">
              <a:latin typeface="Courier New"/>
              <a:cs typeface="Courier New"/>
            </a:endParaRPr>
          </a:p>
          <a:p>
            <a:pPr marL="180340" marR="676275">
              <a:lnSpc>
                <a:spcPct val="100000"/>
              </a:lnSpc>
            </a:pPr>
            <a:r>
              <a:rPr sz="1100" b="1" spc="-5" dirty="0">
                <a:solidFill>
                  <a:srgbClr val="336699"/>
                </a:solidFill>
                <a:latin typeface="Courier New"/>
                <a:cs typeface="Courier New"/>
              </a:rPr>
              <a:t>glutInitDisplayMode </a:t>
            </a:r>
            <a:r>
              <a:rPr sz="1100" b="1" spc="-5" dirty="0">
                <a:latin typeface="Courier New"/>
                <a:cs typeface="Courier New"/>
              </a:rPr>
              <a:t>(</a:t>
            </a:r>
            <a:r>
              <a:rPr sz="1100" b="1" spc="-5" dirty="0">
                <a:solidFill>
                  <a:srgbClr val="336699"/>
                </a:solidFill>
                <a:latin typeface="Courier New"/>
                <a:cs typeface="Courier New"/>
              </a:rPr>
              <a:t>GLUT_DOUBLE</a:t>
            </a:r>
            <a:r>
              <a:rPr sz="1100" b="1" spc="-5" dirty="0">
                <a:latin typeface="Courier New"/>
                <a:cs typeface="Courier New"/>
              </a:rPr>
              <a:t>|</a:t>
            </a:r>
            <a:r>
              <a:rPr sz="1100" b="1" spc="-5" dirty="0">
                <a:solidFill>
                  <a:srgbClr val="336699"/>
                </a:solidFill>
                <a:latin typeface="Courier New"/>
                <a:cs typeface="Courier New"/>
              </a:rPr>
              <a:t>GLUT_RGB</a:t>
            </a:r>
            <a:r>
              <a:rPr sz="1100" b="1" spc="-5" dirty="0">
                <a:latin typeface="Courier New"/>
                <a:cs typeface="Courier New"/>
              </a:rPr>
              <a:t>);  </a:t>
            </a:r>
            <a:r>
              <a:rPr sz="1100" b="1" spc="-5" dirty="0">
                <a:solidFill>
                  <a:srgbClr val="336699"/>
                </a:solidFill>
                <a:latin typeface="Courier New"/>
                <a:cs typeface="Courier New"/>
              </a:rPr>
              <a:t>glutInitWindowSize </a:t>
            </a:r>
            <a:r>
              <a:rPr sz="1100" b="1" spc="-5" dirty="0">
                <a:latin typeface="Courier New"/>
                <a:cs typeface="Courier New"/>
              </a:rPr>
              <a:t>(512,</a:t>
            </a:r>
            <a:r>
              <a:rPr sz="1100" b="1" dirty="0">
                <a:latin typeface="Courier New"/>
                <a:cs typeface="Courier New"/>
              </a:rPr>
              <a:t> </a:t>
            </a:r>
            <a:r>
              <a:rPr sz="1100" b="1" spc="-5" dirty="0">
                <a:latin typeface="Courier New"/>
                <a:cs typeface="Courier New"/>
              </a:rPr>
              <a:t>512);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</a:pPr>
            <a:r>
              <a:rPr sz="1100" b="1" spc="-5" dirty="0">
                <a:solidFill>
                  <a:srgbClr val="336699"/>
                </a:solidFill>
                <a:latin typeface="Courier New"/>
                <a:cs typeface="Courier New"/>
              </a:rPr>
              <a:t>glutInitWindowPosition </a:t>
            </a:r>
            <a:r>
              <a:rPr sz="1100" b="1" spc="-5" dirty="0">
                <a:latin typeface="Courier New"/>
                <a:cs typeface="Courier New"/>
              </a:rPr>
              <a:t>(64,</a:t>
            </a:r>
            <a:r>
              <a:rPr sz="1100" b="1" spc="5" dirty="0">
                <a:latin typeface="Courier New"/>
                <a:cs typeface="Courier New"/>
              </a:rPr>
              <a:t> </a:t>
            </a:r>
            <a:r>
              <a:rPr sz="1100" b="1" spc="-5" dirty="0">
                <a:latin typeface="Courier New"/>
                <a:cs typeface="Courier New"/>
              </a:rPr>
              <a:t>64);</a:t>
            </a:r>
            <a:endParaRPr sz="1100">
              <a:latin typeface="Courier New"/>
              <a:cs typeface="Courier New"/>
            </a:endParaRPr>
          </a:p>
          <a:p>
            <a:pPr marL="180340" marR="5080">
              <a:lnSpc>
                <a:spcPct val="100000"/>
              </a:lnSpc>
            </a:pPr>
            <a:r>
              <a:rPr sz="1100" b="1" spc="-5" dirty="0">
                <a:solidFill>
                  <a:srgbClr val="336699"/>
                </a:solidFill>
                <a:latin typeface="Courier New"/>
                <a:cs typeface="Courier New"/>
              </a:rPr>
              <a:t>glutCreateWindow </a:t>
            </a:r>
            <a:r>
              <a:rPr sz="1100" b="1" spc="-5" dirty="0">
                <a:latin typeface="Courier New"/>
                <a:cs typeface="Courier New"/>
              </a:rPr>
              <a:t>(« Mon premier programme OpenGL");  </a:t>
            </a:r>
            <a:r>
              <a:rPr sz="1100" b="1" spc="-5" dirty="0">
                <a:solidFill>
                  <a:srgbClr val="003366"/>
                </a:solidFill>
                <a:latin typeface="Courier New"/>
                <a:cs typeface="Courier New"/>
              </a:rPr>
              <a:t>init </a:t>
            </a:r>
            <a:r>
              <a:rPr sz="1100" b="1" spc="-5" dirty="0">
                <a:latin typeface="Courier New"/>
                <a:cs typeface="Courier New"/>
              </a:rPr>
              <a:t>();</a:t>
            </a:r>
            <a:endParaRPr sz="1100">
              <a:latin typeface="Courier New"/>
              <a:cs typeface="Courier New"/>
            </a:endParaRPr>
          </a:p>
          <a:p>
            <a:pPr marL="180340" marR="2107565">
              <a:lnSpc>
                <a:spcPct val="100000"/>
              </a:lnSpc>
            </a:pPr>
            <a:r>
              <a:rPr sz="1100" b="1" spc="-5" dirty="0">
                <a:solidFill>
                  <a:srgbClr val="336699"/>
                </a:solidFill>
                <a:latin typeface="Courier New"/>
                <a:cs typeface="Courier New"/>
              </a:rPr>
              <a:t>glutDisplayFunc </a:t>
            </a:r>
            <a:r>
              <a:rPr sz="1100" b="1" spc="-5" dirty="0">
                <a:latin typeface="Courier New"/>
                <a:cs typeface="Courier New"/>
              </a:rPr>
              <a:t>(</a:t>
            </a:r>
            <a:r>
              <a:rPr sz="1100" b="1" spc="-5" dirty="0">
                <a:solidFill>
                  <a:srgbClr val="003366"/>
                </a:solidFill>
                <a:latin typeface="Courier New"/>
                <a:cs typeface="Courier New"/>
              </a:rPr>
              <a:t>display</a:t>
            </a:r>
            <a:r>
              <a:rPr sz="1100" b="1" spc="-5" dirty="0">
                <a:latin typeface="Courier New"/>
                <a:cs typeface="Courier New"/>
              </a:rPr>
              <a:t>);  </a:t>
            </a:r>
            <a:r>
              <a:rPr sz="1100" b="1" spc="-5" dirty="0">
                <a:solidFill>
                  <a:srgbClr val="336699"/>
                </a:solidFill>
                <a:latin typeface="Courier New"/>
                <a:cs typeface="Courier New"/>
              </a:rPr>
              <a:t>glutMainLoop</a:t>
            </a:r>
            <a:r>
              <a:rPr sz="1100" b="1" spc="-15" dirty="0">
                <a:solidFill>
                  <a:srgbClr val="336699"/>
                </a:solidFill>
                <a:latin typeface="Courier New"/>
                <a:cs typeface="Courier New"/>
              </a:rPr>
              <a:t> </a:t>
            </a:r>
            <a:r>
              <a:rPr sz="1100" b="1" spc="-5" dirty="0">
                <a:latin typeface="Courier New"/>
                <a:cs typeface="Courier New"/>
              </a:rPr>
              <a:t>();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</a:pPr>
            <a:r>
              <a:rPr sz="1100" b="1" spc="-5" dirty="0">
                <a:latin typeface="Courier New"/>
                <a:cs typeface="Courier New"/>
              </a:rPr>
              <a:t>return 0;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}</a:t>
            </a:r>
            <a:endParaRPr sz="11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64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Système de</a:t>
            </a:r>
            <a:r>
              <a:rPr spc="-60" dirty="0"/>
              <a:t> </a:t>
            </a:r>
            <a:r>
              <a:rPr dirty="0"/>
              <a:t>vision</a:t>
            </a:r>
          </a:p>
        </p:txBody>
      </p:sp>
      <p:sp>
        <p:nvSpPr>
          <p:cNvPr id="6" name="object 6"/>
          <p:cNvSpPr/>
          <p:nvPr/>
        </p:nvSpPr>
        <p:spPr>
          <a:xfrm>
            <a:off x="316991" y="2779775"/>
            <a:ext cx="2444496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5873" y="3573420"/>
            <a:ext cx="401066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3840"/>
              </a:lnSpc>
              <a:spcBef>
                <a:spcPts val="105"/>
              </a:spcBef>
            </a:pPr>
            <a:r>
              <a:rPr sz="3200" spc="-5" dirty="0">
                <a:latin typeface="Verdana"/>
                <a:cs typeface="Verdana"/>
              </a:rPr>
              <a:t>Caméras,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matrices,</a:t>
            </a:r>
            <a:endParaRPr sz="3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3200" i="1" dirty="0">
                <a:latin typeface="Verdana"/>
                <a:cs typeface="Verdana"/>
              </a:rPr>
              <a:t>etc.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6991" y="3427475"/>
            <a:ext cx="2444496" cy="2372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760349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Analogies avec </a:t>
            </a:r>
            <a:r>
              <a:rPr sz="3800" spc="-5" dirty="0"/>
              <a:t>la</a:t>
            </a:r>
            <a:r>
              <a:rPr sz="3800" spc="-120" dirty="0"/>
              <a:t> </a:t>
            </a:r>
            <a:r>
              <a:rPr sz="3800" dirty="0"/>
              <a:t>photographie</a:t>
            </a:r>
            <a:endParaRPr sz="3800"/>
          </a:p>
        </p:txBody>
      </p:sp>
      <p:sp>
        <p:nvSpPr>
          <p:cNvPr id="5" name="object 5"/>
          <p:cNvSpPr/>
          <p:nvPr/>
        </p:nvSpPr>
        <p:spPr>
          <a:xfrm>
            <a:off x="1755648" y="1770887"/>
            <a:ext cx="1953768" cy="165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4479" y="1697735"/>
            <a:ext cx="3023616" cy="1728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60476" y="3941063"/>
          <a:ext cx="7613649" cy="2072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85"/>
                <a:gridCol w="2579370"/>
                <a:gridCol w="2968624"/>
                <a:gridCol w="1677670"/>
              </a:tblGrid>
              <a:tr h="5181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dirty="0">
                          <a:latin typeface="Verdana"/>
                          <a:cs typeface="Verdana"/>
                        </a:rPr>
                        <a:t>1</a:t>
                      </a:r>
                      <a:endParaRPr sz="27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4940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Arranger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les éléments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de la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scène à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capturer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Composer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une scène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virtuelle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600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Transformation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modélisation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700" dirty="0">
                          <a:latin typeface="Verdana"/>
                          <a:cs typeface="Verdana"/>
                        </a:rPr>
                        <a:t>2</a:t>
                      </a:r>
                      <a:endParaRPr sz="27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0979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Positionner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l'appareil</a:t>
                      </a:r>
                      <a:r>
                        <a:rPr sz="14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photo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Positionner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la caméra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virtuelle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298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3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ansformation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vision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700" dirty="0">
                          <a:latin typeface="Verdana"/>
                          <a:cs typeface="Verdana"/>
                        </a:rPr>
                        <a:t>3</a:t>
                      </a:r>
                      <a:endParaRPr sz="27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Régler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focale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de l'appareil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photo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5798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Configurer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une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projection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298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3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ansformation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projection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700" dirty="0">
                          <a:latin typeface="Verdana"/>
                          <a:cs typeface="Verdana"/>
                        </a:rPr>
                        <a:t>4</a:t>
                      </a:r>
                      <a:endParaRPr sz="27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170" marR="3130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Choisir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taille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des  tirages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photographiques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 marR="8756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Choisir les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dimensions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de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l’image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video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2298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3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ansformation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cadrage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755648" y="3427475"/>
            <a:ext cx="1953768" cy="288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4479" y="3427475"/>
            <a:ext cx="3023616" cy="431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80" y="205415"/>
            <a:ext cx="3882390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Visualisation sous  </a:t>
            </a:r>
            <a:r>
              <a:rPr sz="3400" spc="-10" dirty="0"/>
              <a:t>OpenGL</a:t>
            </a:r>
            <a:endParaRPr sz="3400"/>
          </a:p>
        </p:txBody>
      </p:sp>
      <p:sp>
        <p:nvSpPr>
          <p:cNvPr id="80" name="object 80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03420" y="1781068"/>
            <a:ext cx="8215630" cy="2261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105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000" spc="-5" dirty="0">
                <a:latin typeface="Verdana"/>
                <a:cs typeface="Verdana"/>
              </a:rPr>
              <a:t>Trois types de matrices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prédéfinies:</a:t>
            </a:r>
            <a:endParaRPr sz="2000">
              <a:latin typeface="Verdana"/>
              <a:cs typeface="Verdana"/>
            </a:endParaRPr>
          </a:p>
          <a:p>
            <a:pPr marL="1316990" lvl="1" indent="-395605">
              <a:lnSpc>
                <a:spcPct val="100000"/>
              </a:lnSpc>
              <a:buChar char="•"/>
              <a:tabLst>
                <a:tab pos="1316990" algn="l"/>
                <a:tab pos="1317625" algn="l"/>
              </a:tabLst>
            </a:pPr>
            <a:r>
              <a:rPr sz="1900" spc="-5" dirty="0">
                <a:latin typeface="Verdana"/>
                <a:cs typeface="Verdana"/>
              </a:rPr>
              <a:t>Matrices de modélisation-visualisation :</a:t>
            </a:r>
            <a:r>
              <a:rPr sz="1900" spc="60" dirty="0"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CC0000"/>
                </a:solidFill>
                <a:latin typeface="Verdana"/>
                <a:cs typeface="Verdana"/>
              </a:rPr>
              <a:t>GL_MODELVIEW</a:t>
            </a:r>
            <a:endParaRPr sz="1900">
              <a:latin typeface="Verdana"/>
              <a:cs typeface="Verdana"/>
            </a:endParaRPr>
          </a:p>
          <a:p>
            <a:pPr marL="1316990" lvl="1" indent="-395605">
              <a:lnSpc>
                <a:spcPct val="100000"/>
              </a:lnSpc>
              <a:buChar char="•"/>
              <a:tabLst>
                <a:tab pos="1316990" algn="l"/>
                <a:tab pos="1317625" algn="l"/>
              </a:tabLst>
            </a:pPr>
            <a:r>
              <a:rPr sz="1900" spc="-5" dirty="0">
                <a:latin typeface="Verdana"/>
                <a:cs typeface="Verdana"/>
              </a:rPr>
              <a:t>Matrices de </a:t>
            </a:r>
            <a:r>
              <a:rPr sz="1900" spc="-10" dirty="0">
                <a:latin typeface="Verdana"/>
                <a:cs typeface="Verdana"/>
              </a:rPr>
              <a:t>projection </a:t>
            </a:r>
            <a:r>
              <a:rPr sz="1900" spc="-5" dirty="0">
                <a:latin typeface="Verdana"/>
                <a:cs typeface="Verdana"/>
              </a:rPr>
              <a:t>:</a:t>
            </a:r>
            <a:r>
              <a:rPr sz="1900" spc="55" dirty="0"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CC0000"/>
                </a:solidFill>
                <a:latin typeface="Verdana"/>
                <a:cs typeface="Verdana"/>
              </a:rPr>
              <a:t>GL_PROJECTION</a:t>
            </a:r>
            <a:endParaRPr sz="1900">
              <a:latin typeface="Verdana"/>
              <a:cs typeface="Verdana"/>
            </a:endParaRPr>
          </a:p>
          <a:p>
            <a:pPr marL="1316990" lvl="1" indent="-395605">
              <a:lnSpc>
                <a:spcPct val="100000"/>
              </a:lnSpc>
              <a:buChar char="•"/>
              <a:tabLst>
                <a:tab pos="1316990" algn="l"/>
                <a:tab pos="1317625" algn="l"/>
                <a:tab pos="3833495" algn="l"/>
              </a:tabLst>
            </a:pPr>
            <a:r>
              <a:rPr sz="1900" spc="-5" dirty="0">
                <a:latin typeface="Verdana"/>
                <a:cs typeface="Verdana"/>
              </a:rPr>
              <a:t>Matrices</a:t>
            </a:r>
            <a:r>
              <a:rPr sz="1900" spc="2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de</a:t>
            </a:r>
            <a:r>
              <a:rPr sz="1900" spc="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texture	</a:t>
            </a:r>
            <a:r>
              <a:rPr sz="1900" spc="-5" dirty="0">
                <a:latin typeface="Verdana"/>
                <a:cs typeface="Verdana"/>
              </a:rPr>
              <a:t>: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CC0000"/>
                </a:solidFill>
                <a:latin typeface="Verdana"/>
                <a:cs typeface="Verdana"/>
              </a:rPr>
              <a:t>GL_TEXTURE</a:t>
            </a:r>
            <a:endParaRPr sz="1900">
              <a:latin typeface="Verdana"/>
              <a:cs typeface="Verdana"/>
            </a:endParaRPr>
          </a:p>
          <a:p>
            <a:pPr marL="481965" indent="-469900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000" dirty="0">
                <a:latin typeface="Verdana"/>
                <a:cs typeface="Verdana"/>
              </a:rPr>
              <a:t>Une </a:t>
            </a:r>
            <a:r>
              <a:rPr sz="2000" spc="-5" dirty="0">
                <a:latin typeface="Verdana"/>
                <a:cs typeface="Verdana"/>
              </a:rPr>
              <a:t>seule matrice active </a:t>
            </a:r>
            <a:r>
              <a:rPr sz="2000" dirty="0">
                <a:latin typeface="Verdana"/>
                <a:cs typeface="Verdana"/>
              </a:rPr>
              <a:t>à </a:t>
            </a:r>
            <a:r>
              <a:rPr sz="2000" spc="-5" dirty="0">
                <a:latin typeface="Verdana"/>
                <a:cs typeface="Verdana"/>
              </a:rPr>
              <a:t>la </a:t>
            </a:r>
            <a:r>
              <a:rPr sz="2000" dirty="0">
                <a:latin typeface="Verdana"/>
                <a:cs typeface="Verdana"/>
              </a:rPr>
              <a:t>fois: 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glMatrixMode</a:t>
            </a:r>
            <a:r>
              <a:rPr sz="2000" b="1" spc="-22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(mode)</a:t>
            </a:r>
            <a:endParaRPr sz="1800">
              <a:latin typeface="Courier New"/>
              <a:cs typeface="Courier New"/>
            </a:endParaRPr>
          </a:p>
          <a:p>
            <a:pPr marL="481965" indent="-469900">
              <a:lnSpc>
                <a:spcPct val="100000"/>
              </a:lnSpc>
              <a:spcBef>
                <a:spcPts val="645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000" spc="-5" dirty="0">
                <a:latin typeface="Verdana"/>
                <a:cs typeface="Verdana"/>
              </a:rPr>
              <a:t>Pipeline de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transformation</a:t>
            </a:r>
            <a:endParaRPr sz="2000">
              <a:latin typeface="Verdana"/>
              <a:cs typeface="Verdana"/>
            </a:endParaRPr>
          </a:p>
          <a:p>
            <a:pPr marL="483234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Verdana"/>
                <a:cs typeface="Verdana"/>
              </a:rPr>
              <a:t>Etapes de transformation des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sommets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340864" y="4078223"/>
            <a:ext cx="4678680" cy="1950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80" y="205415"/>
            <a:ext cx="3882390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Visualisation sous  </a:t>
            </a:r>
            <a:r>
              <a:rPr sz="3400" spc="-10" dirty="0"/>
              <a:t>OpenGL</a:t>
            </a:r>
            <a:endParaRPr sz="3400"/>
          </a:p>
        </p:txBody>
      </p:sp>
      <p:sp>
        <p:nvSpPr>
          <p:cNvPr id="80" name="object 80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45739" y="1701842"/>
            <a:ext cx="8013065" cy="4251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105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dirty="0">
                <a:latin typeface="Verdana"/>
                <a:cs typeface="Verdana"/>
              </a:rPr>
              <a:t>Les matrices sont stockées sur </a:t>
            </a:r>
            <a:r>
              <a:rPr sz="2600" spc="-5" dirty="0">
                <a:latin typeface="Verdana"/>
                <a:cs typeface="Verdana"/>
              </a:rPr>
              <a:t>des</a:t>
            </a:r>
            <a:r>
              <a:rPr sz="2600" spc="-13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piles</a:t>
            </a:r>
            <a:endParaRPr sz="2600">
              <a:latin typeface="Verdana"/>
              <a:cs typeface="Verdana"/>
            </a:endParaRPr>
          </a:p>
          <a:p>
            <a:pPr marL="481965" marR="220345" indent="-469900">
              <a:lnSpc>
                <a:spcPts val="2500"/>
              </a:lnSpc>
              <a:spcBef>
                <a:spcPts val="595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dirty="0">
                <a:latin typeface="Verdana"/>
                <a:cs typeface="Verdana"/>
              </a:rPr>
              <a:t>Les commandes sont post-multipliées sur</a:t>
            </a:r>
            <a:r>
              <a:rPr sz="2600" spc="-16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la  </a:t>
            </a:r>
            <a:r>
              <a:rPr sz="2600" dirty="0">
                <a:latin typeface="Verdana"/>
                <a:cs typeface="Verdana"/>
              </a:rPr>
              <a:t>matrice</a:t>
            </a:r>
            <a:r>
              <a:rPr sz="2600" spc="-4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courante</a:t>
            </a:r>
            <a:endParaRPr sz="2600">
              <a:latin typeface="Verdana"/>
              <a:cs typeface="Verdana"/>
            </a:endParaRPr>
          </a:p>
          <a:p>
            <a:pPr marL="920750" marR="5080" lvl="1" indent="-437515">
              <a:lnSpc>
                <a:spcPts val="2110"/>
              </a:lnSpc>
              <a:spcBef>
                <a:spcPts val="535"/>
              </a:spcBef>
              <a:buFont typeface="Wingdings"/>
              <a:buChar char=""/>
              <a:tabLst>
                <a:tab pos="920115" algn="l"/>
                <a:tab pos="921385" algn="l"/>
              </a:tabLst>
            </a:pPr>
            <a:r>
              <a:rPr sz="2200" b="1" spc="-10" dirty="0">
                <a:solidFill>
                  <a:srgbClr val="CC0000"/>
                </a:solidFill>
                <a:latin typeface="Verdana"/>
                <a:cs typeface="Verdana"/>
              </a:rPr>
              <a:t>La dernière commande </a:t>
            </a:r>
            <a:r>
              <a:rPr sz="2200" b="1" spc="-5" dirty="0">
                <a:solidFill>
                  <a:srgbClr val="CC0000"/>
                </a:solidFill>
                <a:latin typeface="Verdana"/>
                <a:cs typeface="Verdana"/>
              </a:rPr>
              <a:t>émise </a:t>
            </a:r>
            <a:r>
              <a:rPr sz="2200" b="1" spc="-10" dirty="0">
                <a:solidFill>
                  <a:srgbClr val="CC0000"/>
                </a:solidFill>
                <a:latin typeface="Verdana"/>
                <a:cs typeface="Verdana"/>
              </a:rPr>
              <a:t>est </a:t>
            </a:r>
            <a:r>
              <a:rPr sz="2200" b="1" spc="-5" dirty="0">
                <a:solidFill>
                  <a:srgbClr val="CC0000"/>
                </a:solidFill>
                <a:latin typeface="Verdana"/>
                <a:cs typeface="Verdana"/>
              </a:rPr>
              <a:t>la première  appliquée </a:t>
            </a:r>
            <a:r>
              <a:rPr sz="2200" b="1" spc="-10" dirty="0">
                <a:solidFill>
                  <a:srgbClr val="CC0000"/>
                </a:solidFill>
                <a:latin typeface="Verdana"/>
                <a:cs typeface="Verdana"/>
              </a:rPr>
              <a:t>sur</a:t>
            </a:r>
            <a:r>
              <a:rPr sz="2200" b="1" spc="-2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Verdana"/>
                <a:cs typeface="Verdana"/>
              </a:rPr>
              <a:t>l'objet.</a:t>
            </a:r>
            <a:endParaRPr sz="2200">
              <a:latin typeface="Verdana"/>
              <a:cs typeface="Verdana"/>
            </a:endParaRPr>
          </a:p>
          <a:p>
            <a:pPr marL="481965" marR="1515110" indent="-469900">
              <a:lnSpc>
                <a:spcPct val="80000"/>
              </a:lnSpc>
              <a:spcBef>
                <a:spcPts val="64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dirty="0">
                <a:latin typeface="Verdana"/>
                <a:cs typeface="Verdana"/>
              </a:rPr>
              <a:t>On </a:t>
            </a:r>
            <a:r>
              <a:rPr sz="2600" spc="-5" dirty="0">
                <a:latin typeface="Verdana"/>
                <a:cs typeface="Verdana"/>
              </a:rPr>
              <a:t>peut </a:t>
            </a:r>
            <a:r>
              <a:rPr sz="2600" dirty="0">
                <a:latin typeface="Verdana"/>
                <a:cs typeface="Verdana"/>
              </a:rPr>
              <a:t>sauver/restaurer </a:t>
            </a:r>
            <a:r>
              <a:rPr sz="2600" spc="-5" dirty="0">
                <a:latin typeface="Verdana"/>
                <a:cs typeface="Verdana"/>
              </a:rPr>
              <a:t>la</a:t>
            </a:r>
            <a:r>
              <a:rPr sz="2600" spc="-8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matrice  courante.</a:t>
            </a:r>
            <a:endParaRPr sz="2600">
              <a:latin typeface="Verdana"/>
              <a:cs typeface="Verdana"/>
            </a:endParaRPr>
          </a:p>
          <a:p>
            <a:pPr marL="481965" indent="-469900">
              <a:lnSpc>
                <a:spcPct val="100000"/>
              </a:lnSpc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dirty="0">
                <a:latin typeface="Verdana"/>
                <a:cs typeface="Verdana"/>
              </a:rPr>
              <a:t>Sauver/restaurer </a:t>
            </a:r>
            <a:r>
              <a:rPr sz="2600" spc="-5" dirty="0">
                <a:latin typeface="Verdana"/>
                <a:cs typeface="Verdana"/>
              </a:rPr>
              <a:t>la </a:t>
            </a:r>
            <a:r>
              <a:rPr sz="2600" dirty="0">
                <a:latin typeface="Verdana"/>
                <a:cs typeface="Verdana"/>
              </a:rPr>
              <a:t>matrice</a:t>
            </a:r>
            <a:r>
              <a:rPr sz="2600" spc="-6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courante</a:t>
            </a:r>
            <a:endParaRPr sz="26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5"/>
              </a:spcBef>
              <a:buFont typeface="Wingdings"/>
              <a:buChar char=""/>
              <a:tabLst>
                <a:tab pos="920115" algn="l"/>
                <a:tab pos="921385" algn="l"/>
              </a:tabLst>
            </a:pPr>
            <a:r>
              <a:rPr sz="2200" spc="-10" dirty="0">
                <a:solidFill>
                  <a:srgbClr val="CC0000"/>
                </a:solidFill>
                <a:latin typeface="Verdana"/>
                <a:cs typeface="Verdana"/>
              </a:rPr>
              <a:t>glPushMatrix()</a:t>
            </a:r>
            <a:endParaRPr sz="2200">
              <a:latin typeface="Verdana"/>
              <a:cs typeface="Verdana"/>
            </a:endParaRPr>
          </a:p>
          <a:p>
            <a:pPr marL="920750" lvl="1" indent="-438150">
              <a:lnSpc>
                <a:spcPts val="2640"/>
              </a:lnSpc>
              <a:buFont typeface="Wingdings"/>
              <a:buChar char=""/>
              <a:tabLst>
                <a:tab pos="920115" algn="l"/>
                <a:tab pos="921385" algn="l"/>
              </a:tabLst>
            </a:pPr>
            <a:r>
              <a:rPr sz="2200" spc="-10" dirty="0">
                <a:solidFill>
                  <a:srgbClr val="CC0000"/>
                </a:solidFill>
                <a:latin typeface="Verdana"/>
                <a:cs typeface="Verdana"/>
              </a:rPr>
              <a:t>glPopMatrix()</a:t>
            </a:r>
            <a:endParaRPr sz="2200">
              <a:latin typeface="Verdana"/>
              <a:cs typeface="Verdana"/>
            </a:endParaRPr>
          </a:p>
          <a:p>
            <a:pPr marL="481965" indent="-469900">
              <a:lnSpc>
                <a:spcPts val="3120"/>
              </a:lnSpc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spc="-5" dirty="0">
                <a:latin typeface="Verdana"/>
                <a:cs typeface="Verdana"/>
              </a:rPr>
              <a:t>Changer la pile </a:t>
            </a:r>
            <a:r>
              <a:rPr sz="2600" dirty="0">
                <a:latin typeface="Verdana"/>
                <a:cs typeface="Verdana"/>
              </a:rPr>
              <a:t>courante </a:t>
            </a:r>
            <a:r>
              <a:rPr sz="2600" spc="-5" dirty="0">
                <a:latin typeface="Verdana"/>
                <a:cs typeface="Verdana"/>
              </a:rPr>
              <a:t>de</a:t>
            </a:r>
            <a:r>
              <a:rPr sz="2600" spc="-3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matrices:</a:t>
            </a:r>
            <a:endParaRPr sz="26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5"/>
              </a:spcBef>
              <a:buFont typeface="Wingdings"/>
              <a:buChar char=""/>
              <a:tabLst>
                <a:tab pos="920115" algn="l"/>
                <a:tab pos="921385" algn="l"/>
              </a:tabLst>
            </a:pPr>
            <a:r>
              <a:rPr sz="2200" spc="-10" dirty="0">
                <a:solidFill>
                  <a:srgbClr val="CC0000"/>
                </a:solidFill>
                <a:latin typeface="Verdana"/>
                <a:cs typeface="Verdana"/>
              </a:rPr>
              <a:t>glMatrixMode(mode)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7680"/>
            <a:ext cx="773430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Transformation </a:t>
            </a:r>
            <a:r>
              <a:rPr sz="3800" spc="5" dirty="0"/>
              <a:t>de</a:t>
            </a:r>
            <a:r>
              <a:rPr sz="3800" spc="-40" dirty="0"/>
              <a:t> </a:t>
            </a:r>
            <a:r>
              <a:rPr sz="3800" dirty="0"/>
              <a:t>modélisation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350"/>
              </a:spcBef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000" spc="-5" dirty="0"/>
              <a:t>glMatrixMode</a:t>
            </a:r>
            <a:r>
              <a:rPr sz="2000" spc="-145" dirty="0"/>
              <a:t> </a:t>
            </a:r>
            <a:r>
              <a:rPr spc="-10" dirty="0"/>
              <a:t>(GL_MODELVIEW)</a:t>
            </a:r>
            <a:endParaRPr sz="2000"/>
          </a:p>
          <a:p>
            <a:pPr marL="481965">
              <a:lnSpc>
                <a:spcPct val="100000"/>
              </a:lnSpc>
              <a:spcBef>
                <a:spcPts val="225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Active 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la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matrice 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b="0" spc="-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modélisation.</a:t>
            </a:r>
          </a:p>
          <a:p>
            <a:pPr marL="481965" indent="-469900">
              <a:lnSpc>
                <a:spcPct val="100000"/>
              </a:lnSpc>
              <a:spcBef>
                <a:spcPts val="254"/>
              </a:spcBef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000" spc="-5" dirty="0"/>
              <a:t>glTranslate </a:t>
            </a:r>
            <a:r>
              <a:rPr sz="1300" spc="-10" dirty="0"/>
              <a:t>(GLdouble </a:t>
            </a:r>
            <a:r>
              <a:rPr spc="-10" dirty="0"/>
              <a:t>tx</a:t>
            </a:r>
            <a:r>
              <a:rPr sz="1300" spc="-10" dirty="0"/>
              <a:t>, GLdouble </a:t>
            </a:r>
            <a:r>
              <a:rPr spc="-10" dirty="0"/>
              <a:t>ty</a:t>
            </a:r>
            <a:r>
              <a:rPr sz="1300" spc="-10" dirty="0"/>
              <a:t>, GLdouble</a:t>
            </a:r>
            <a:r>
              <a:rPr sz="1300" spc="-450" dirty="0"/>
              <a:t> </a:t>
            </a:r>
            <a:r>
              <a:rPr spc="-10" dirty="0"/>
              <a:t>tz</a:t>
            </a:r>
            <a:r>
              <a:rPr sz="1300" spc="-10" dirty="0"/>
              <a:t>)</a:t>
            </a:r>
            <a:endParaRPr sz="1300"/>
          </a:p>
          <a:p>
            <a:pPr marL="481965">
              <a:lnSpc>
                <a:spcPct val="100000"/>
              </a:lnSpc>
              <a:spcBef>
                <a:spcPts val="70"/>
              </a:spcBef>
            </a:pP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Effectue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une 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translation de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vecteur </a:t>
            </a:r>
            <a:r>
              <a:rPr spc="-5" dirty="0"/>
              <a:t>[tx ty</a:t>
            </a:r>
            <a:r>
              <a:rPr spc="-45" dirty="0"/>
              <a:t> </a:t>
            </a:r>
            <a:r>
              <a:rPr spc="-5" dirty="0"/>
              <a:t>tz]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pPr marL="481965" indent="-469900">
              <a:lnSpc>
                <a:spcPct val="100000"/>
              </a:lnSpc>
              <a:spcBef>
                <a:spcPts val="409"/>
              </a:spcBef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000" spc="-5" dirty="0"/>
              <a:t>glRotate </a:t>
            </a:r>
            <a:r>
              <a:rPr sz="1300" spc="-10" dirty="0"/>
              <a:t>(GLdouble </a:t>
            </a:r>
            <a:r>
              <a:rPr spc="-5" dirty="0"/>
              <a:t>a</a:t>
            </a:r>
            <a:r>
              <a:rPr sz="1300" spc="-5" dirty="0"/>
              <a:t>, </a:t>
            </a:r>
            <a:r>
              <a:rPr sz="1300" spc="-10" dirty="0"/>
              <a:t>GLdouble </a:t>
            </a:r>
            <a:r>
              <a:rPr spc="-5" dirty="0"/>
              <a:t>rx</a:t>
            </a:r>
            <a:r>
              <a:rPr sz="1300" spc="-5" dirty="0"/>
              <a:t>, </a:t>
            </a:r>
            <a:r>
              <a:rPr sz="1300" spc="-10" dirty="0"/>
              <a:t>GLdouble </a:t>
            </a:r>
            <a:r>
              <a:rPr spc="-10" dirty="0"/>
              <a:t>ry</a:t>
            </a:r>
            <a:r>
              <a:rPr sz="1300" spc="-10" dirty="0"/>
              <a:t>, GLdouble</a:t>
            </a:r>
            <a:r>
              <a:rPr sz="1300" spc="-459" dirty="0"/>
              <a:t> </a:t>
            </a:r>
            <a:r>
              <a:rPr spc="-10" dirty="0"/>
              <a:t>rz</a:t>
            </a:r>
            <a:r>
              <a:rPr sz="1300" spc="-10" dirty="0"/>
              <a:t>)</a:t>
            </a:r>
            <a:endParaRPr sz="1300"/>
          </a:p>
          <a:p>
            <a:pPr marL="481965">
              <a:lnSpc>
                <a:spcPct val="100000"/>
              </a:lnSpc>
              <a:spcBef>
                <a:spcPts val="70"/>
              </a:spcBef>
            </a:pP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Rotation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d’angle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a autour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du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vecteur </a:t>
            </a:r>
            <a:r>
              <a:rPr spc="-5" dirty="0"/>
              <a:t>[rx ry</a:t>
            </a:r>
            <a:r>
              <a:rPr spc="-15" dirty="0"/>
              <a:t> </a:t>
            </a:r>
            <a:r>
              <a:rPr spc="-5" dirty="0"/>
              <a:t>rz]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pPr marL="481965" indent="-469900">
              <a:lnSpc>
                <a:spcPct val="100000"/>
              </a:lnSpc>
              <a:spcBef>
                <a:spcPts val="409"/>
              </a:spcBef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000" spc="-5" dirty="0"/>
              <a:t>glScale </a:t>
            </a:r>
            <a:r>
              <a:rPr sz="1300" spc="-10" dirty="0"/>
              <a:t>(GLdouble </a:t>
            </a:r>
            <a:r>
              <a:rPr spc="-10" dirty="0"/>
              <a:t>sx</a:t>
            </a:r>
            <a:r>
              <a:rPr sz="1300" spc="-10" dirty="0"/>
              <a:t>, GLdouble </a:t>
            </a:r>
            <a:r>
              <a:rPr spc="-10" dirty="0"/>
              <a:t>sy</a:t>
            </a:r>
            <a:r>
              <a:rPr sz="1300" spc="-10" dirty="0"/>
              <a:t>, GLdouble</a:t>
            </a:r>
            <a:r>
              <a:rPr sz="1300" spc="-430" dirty="0"/>
              <a:t> </a:t>
            </a:r>
            <a:r>
              <a:rPr spc="-10" dirty="0"/>
              <a:t>sz</a:t>
            </a:r>
            <a:r>
              <a:rPr sz="1300" spc="-10" dirty="0"/>
              <a:t>)</a:t>
            </a:r>
            <a:endParaRPr sz="1300"/>
          </a:p>
        </p:txBody>
      </p:sp>
      <p:sp>
        <p:nvSpPr>
          <p:cNvPr id="9" name="object 9"/>
          <p:cNvSpPr txBox="1"/>
          <p:nvPr/>
        </p:nvSpPr>
        <p:spPr>
          <a:xfrm>
            <a:off x="1114983" y="3864419"/>
            <a:ext cx="373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Échelle de </a:t>
            </a:r>
            <a:r>
              <a:rPr sz="1800" dirty="0">
                <a:latin typeface="Verdana"/>
                <a:cs typeface="Verdana"/>
              </a:rPr>
              <a:t>facteurs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sx</a:t>
            </a:r>
            <a:r>
              <a:rPr sz="1800" spc="-5" dirty="0">
                <a:latin typeface="Verdana"/>
                <a:cs typeface="Verdana"/>
              </a:rPr>
              <a:t>,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sy</a:t>
            </a:r>
            <a:r>
              <a:rPr sz="1800" b="1" spc="-51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latin typeface="Verdana"/>
                <a:cs typeface="Verdana"/>
              </a:rPr>
              <a:t>et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sz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33388" y="4148327"/>
            <a:ext cx="114300" cy="2001520"/>
          </a:xfrm>
          <a:custGeom>
            <a:avLst/>
            <a:gdLst/>
            <a:ahLst/>
            <a:cxnLst/>
            <a:rect l="l" t="t" r="r" b="b"/>
            <a:pathLst>
              <a:path w="114300" h="2001520">
                <a:moveTo>
                  <a:pt x="38100" y="1890530"/>
                </a:moveTo>
                <a:lnTo>
                  <a:pt x="34718" y="1891236"/>
                </a:lnTo>
                <a:lnTo>
                  <a:pt x="16764" y="1903476"/>
                </a:lnTo>
                <a:lnTo>
                  <a:pt x="4524" y="1921430"/>
                </a:lnTo>
                <a:lnTo>
                  <a:pt x="0" y="1943100"/>
                </a:lnTo>
                <a:lnTo>
                  <a:pt x="4524" y="1965650"/>
                </a:lnTo>
                <a:lnTo>
                  <a:pt x="16764" y="1984057"/>
                </a:lnTo>
                <a:lnTo>
                  <a:pt x="34718" y="1996463"/>
                </a:lnTo>
                <a:lnTo>
                  <a:pt x="56387" y="2001012"/>
                </a:lnTo>
                <a:lnTo>
                  <a:pt x="78938" y="1996463"/>
                </a:lnTo>
                <a:lnTo>
                  <a:pt x="97345" y="1984057"/>
                </a:lnTo>
                <a:lnTo>
                  <a:pt x="109751" y="1965650"/>
                </a:lnTo>
                <a:lnTo>
                  <a:pt x="114300" y="1943100"/>
                </a:lnTo>
                <a:lnTo>
                  <a:pt x="38100" y="1943100"/>
                </a:lnTo>
                <a:lnTo>
                  <a:pt x="38100" y="1890530"/>
                </a:lnTo>
                <a:close/>
              </a:path>
              <a:path w="114300" h="2001520">
                <a:moveTo>
                  <a:pt x="56387" y="1886712"/>
                </a:moveTo>
                <a:lnTo>
                  <a:pt x="38100" y="1890530"/>
                </a:lnTo>
                <a:lnTo>
                  <a:pt x="38100" y="1943100"/>
                </a:lnTo>
                <a:lnTo>
                  <a:pt x="76200" y="1943100"/>
                </a:lnTo>
                <a:lnTo>
                  <a:pt x="76200" y="1890686"/>
                </a:lnTo>
                <a:lnTo>
                  <a:pt x="56387" y="1886712"/>
                </a:lnTo>
                <a:close/>
              </a:path>
              <a:path w="114300" h="2001520">
                <a:moveTo>
                  <a:pt x="76200" y="1890686"/>
                </a:moveTo>
                <a:lnTo>
                  <a:pt x="76200" y="1943100"/>
                </a:lnTo>
                <a:lnTo>
                  <a:pt x="114300" y="1943100"/>
                </a:lnTo>
                <a:lnTo>
                  <a:pt x="109751" y="1921430"/>
                </a:lnTo>
                <a:lnTo>
                  <a:pt x="97345" y="1903476"/>
                </a:lnTo>
                <a:lnTo>
                  <a:pt x="78938" y="1891236"/>
                </a:lnTo>
                <a:lnTo>
                  <a:pt x="76200" y="1890686"/>
                </a:lnTo>
                <a:close/>
              </a:path>
              <a:path w="114300" h="2001520">
                <a:moveTo>
                  <a:pt x="76200" y="1886712"/>
                </a:moveTo>
                <a:lnTo>
                  <a:pt x="56387" y="1886712"/>
                </a:lnTo>
                <a:lnTo>
                  <a:pt x="76200" y="1890686"/>
                </a:lnTo>
                <a:lnTo>
                  <a:pt x="76200" y="1886712"/>
                </a:lnTo>
                <a:close/>
              </a:path>
              <a:path w="114300" h="2001520">
                <a:moveTo>
                  <a:pt x="76200" y="96012"/>
                </a:moveTo>
                <a:lnTo>
                  <a:pt x="38100" y="96012"/>
                </a:lnTo>
                <a:lnTo>
                  <a:pt x="38100" y="1890530"/>
                </a:lnTo>
                <a:lnTo>
                  <a:pt x="56387" y="1886712"/>
                </a:lnTo>
                <a:lnTo>
                  <a:pt x="76200" y="1886712"/>
                </a:lnTo>
                <a:lnTo>
                  <a:pt x="76200" y="96012"/>
                </a:lnTo>
                <a:close/>
              </a:path>
              <a:path w="114300" h="2001520">
                <a:moveTo>
                  <a:pt x="56387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6012"/>
                </a:lnTo>
                <a:lnTo>
                  <a:pt x="105034" y="96012"/>
                </a:lnTo>
                <a:lnTo>
                  <a:pt x="56387" y="0"/>
                </a:lnTo>
                <a:close/>
              </a:path>
              <a:path w="114300" h="2001520">
                <a:moveTo>
                  <a:pt x="105034" y="96012"/>
                </a:moveTo>
                <a:lnTo>
                  <a:pt x="76200" y="96012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5034" y="96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3388" y="6035039"/>
            <a:ext cx="1999614" cy="114300"/>
          </a:xfrm>
          <a:custGeom>
            <a:avLst/>
            <a:gdLst/>
            <a:ahLst/>
            <a:cxnLst/>
            <a:rect l="l" t="t" r="r" b="b"/>
            <a:pathLst>
              <a:path w="1999615" h="114300">
                <a:moveTo>
                  <a:pt x="56387" y="0"/>
                </a:moveTo>
                <a:lnTo>
                  <a:pt x="34718" y="4524"/>
                </a:lnTo>
                <a:lnTo>
                  <a:pt x="16764" y="16764"/>
                </a:lnTo>
                <a:lnTo>
                  <a:pt x="4524" y="34718"/>
                </a:lnTo>
                <a:lnTo>
                  <a:pt x="0" y="56387"/>
                </a:lnTo>
                <a:lnTo>
                  <a:pt x="4524" y="78938"/>
                </a:lnTo>
                <a:lnTo>
                  <a:pt x="16764" y="97345"/>
                </a:lnTo>
                <a:lnTo>
                  <a:pt x="34718" y="109751"/>
                </a:lnTo>
                <a:lnTo>
                  <a:pt x="56387" y="114299"/>
                </a:lnTo>
                <a:lnTo>
                  <a:pt x="78938" y="109751"/>
                </a:lnTo>
                <a:lnTo>
                  <a:pt x="97345" y="97345"/>
                </a:lnTo>
                <a:lnTo>
                  <a:pt x="109751" y="78938"/>
                </a:lnTo>
                <a:lnTo>
                  <a:pt x="110304" y="76199"/>
                </a:lnTo>
                <a:lnTo>
                  <a:pt x="56387" y="76199"/>
                </a:lnTo>
                <a:lnTo>
                  <a:pt x="56387" y="38099"/>
                </a:lnTo>
                <a:lnTo>
                  <a:pt x="110461" y="38099"/>
                </a:lnTo>
                <a:lnTo>
                  <a:pt x="109751" y="34718"/>
                </a:lnTo>
                <a:lnTo>
                  <a:pt x="97345" y="16764"/>
                </a:lnTo>
                <a:lnTo>
                  <a:pt x="78938" y="4524"/>
                </a:lnTo>
                <a:lnTo>
                  <a:pt x="56387" y="0"/>
                </a:lnTo>
                <a:close/>
              </a:path>
              <a:path w="1999615" h="114300">
                <a:moveTo>
                  <a:pt x="1885187" y="0"/>
                </a:moveTo>
                <a:lnTo>
                  <a:pt x="1885187" y="114299"/>
                </a:lnTo>
                <a:lnTo>
                  <a:pt x="1960385" y="76199"/>
                </a:lnTo>
                <a:lnTo>
                  <a:pt x="1905000" y="76199"/>
                </a:lnTo>
                <a:lnTo>
                  <a:pt x="1905000" y="38099"/>
                </a:lnTo>
                <a:lnTo>
                  <a:pt x="1962417" y="38099"/>
                </a:lnTo>
                <a:lnTo>
                  <a:pt x="1885187" y="0"/>
                </a:lnTo>
                <a:close/>
              </a:path>
              <a:path w="1999615" h="114300">
                <a:moveTo>
                  <a:pt x="110461" y="38099"/>
                </a:moveTo>
                <a:lnTo>
                  <a:pt x="56387" y="38099"/>
                </a:lnTo>
                <a:lnTo>
                  <a:pt x="56387" y="76199"/>
                </a:lnTo>
                <a:lnTo>
                  <a:pt x="110304" y="76199"/>
                </a:lnTo>
                <a:lnTo>
                  <a:pt x="114300" y="56387"/>
                </a:lnTo>
                <a:lnTo>
                  <a:pt x="110461" y="38099"/>
                </a:lnTo>
                <a:close/>
              </a:path>
              <a:path w="1999615" h="114300">
                <a:moveTo>
                  <a:pt x="1885187" y="38099"/>
                </a:moveTo>
                <a:lnTo>
                  <a:pt x="110461" y="38099"/>
                </a:lnTo>
                <a:lnTo>
                  <a:pt x="114300" y="56387"/>
                </a:lnTo>
                <a:lnTo>
                  <a:pt x="110304" y="76199"/>
                </a:lnTo>
                <a:lnTo>
                  <a:pt x="1885187" y="76199"/>
                </a:lnTo>
                <a:lnTo>
                  <a:pt x="1885187" y="38099"/>
                </a:lnTo>
                <a:close/>
              </a:path>
              <a:path w="1999615" h="114300">
                <a:moveTo>
                  <a:pt x="1962417" y="38099"/>
                </a:moveTo>
                <a:lnTo>
                  <a:pt x="1905000" y="38099"/>
                </a:lnTo>
                <a:lnTo>
                  <a:pt x="1905000" y="76199"/>
                </a:lnTo>
                <a:lnTo>
                  <a:pt x="1960385" y="76199"/>
                </a:lnTo>
                <a:lnTo>
                  <a:pt x="1999487" y="56387"/>
                </a:lnTo>
                <a:lnTo>
                  <a:pt x="1962417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39988" y="5874575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X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67143" y="4561331"/>
            <a:ext cx="1316990" cy="466725"/>
          </a:xfrm>
          <a:custGeom>
            <a:avLst/>
            <a:gdLst/>
            <a:ahLst/>
            <a:cxnLst/>
            <a:rect l="l" t="t" r="r" b="b"/>
            <a:pathLst>
              <a:path w="1316990" h="466725">
                <a:moveTo>
                  <a:pt x="662939" y="0"/>
                </a:moveTo>
                <a:lnTo>
                  <a:pt x="653796" y="0"/>
                </a:lnTo>
                <a:lnTo>
                  <a:pt x="647700" y="3048"/>
                </a:lnTo>
                <a:lnTo>
                  <a:pt x="0" y="435864"/>
                </a:lnTo>
                <a:lnTo>
                  <a:pt x="21335" y="466344"/>
                </a:lnTo>
                <a:lnTo>
                  <a:pt x="658367" y="42155"/>
                </a:lnTo>
                <a:lnTo>
                  <a:pt x="647700" y="35052"/>
                </a:lnTo>
                <a:lnTo>
                  <a:pt x="716929" y="35052"/>
                </a:lnTo>
                <a:lnTo>
                  <a:pt x="669035" y="3048"/>
                </a:lnTo>
                <a:lnTo>
                  <a:pt x="662939" y="0"/>
                </a:lnTo>
                <a:close/>
              </a:path>
              <a:path w="1316990" h="466725">
                <a:moveTo>
                  <a:pt x="716929" y="35052"/>
                </a:moveTo>
                <a:lnTo>
                  <a:pt x="669035" y="35052"/>
                </a:lnTo>
                <a:lnTo>
                  <a:pt x="658367" y="42155"/>
                </a:lnTo>
                <a:lnTo>
                  <a:pt x="1295400" y="466344"/>
                </a:lnTo>
                <a:lnTo>
                  <a:pt x="1316735" y="435864"/>
                </a:lnTo>
                <a:lnTo>
                  <a:pt x="716929" y="35052"/>
                </a:lnTo>
                <a:close/>
              </a:path>
              <a:path w="1316990" h="466725">
                <a:moveTo>
                  <a:pt x="669035" y="35052"/>
                </a:moveTo>
                <a:lnTo>
                  <a:pt x="647700" y="35052"/>
                </a:lnTo>
                <a:lnTo>
                  <a:pt x="658367" y="42155"/>
                </a:lnTo>
                <a:lnTo>
                  <a:pt x="669035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4407" y="4869179"/>
            <a:ext cx="902335" cy="668020"/>
          </a:xfrm>
          <a:custGeom>
            <a:avLst/>
            <a:gdLst/>
            <a:ahLst/>
            <a:cxnLst/>
            <a:rect l="l" t="t" r="r" b="b"/>
            <a:pathLst>
              <a:path w="902334" h="668020">
                <a:moveTo>
                  <a:pt x="38100" y="0"/>
                </a:moveTo>
                <a:lnTo>
                  <a:pt x="0" y="0"/>
                </a:lnTo>
                <a:lnTo>
                  <a:pt x="0" y="647700"/>
                </a:lnTo>
                <a:lnTo>
                  <a:pt x="1595" y="655296"/>
                </a:lnTo>
                <a:lnTo>
                  <a:pt x="5905" y="661606"/>
                </a:lnTo>
                <a:lnTo>
                  <a:pt x="12215" y="665916"/>
                </a:lnTo>
                <a:lnTo>
                  <a:pt x="19812" y="667512"/>
                </a:lnTo>
                <a:lnTo>
                  <a:pt x="882396" y="667512"/>
                </a:lnTo>
                <a:lnTo>
                  <a:pt x="889992" y="665916"/>
                </a:lnTo>
                <a:lnTo>
                  <a:pt x="896302" y="661606"/>
                </a:lnTo>
                <a:lnTo>
                  <a:pt x="900612" y="655296"/>
                </a:lnTo>
                <a:lnTo>
                  <a:pt x="902208" y="647700"/>
                </a:lnTo>
                <a:lnTo>
                  <a:pt x="38100" y="647700"/>
                </a:lnTo>
                <a:lnTo>
                  <a:pt x="19812" y="629412"/>
                </a:lnTo>
                <a:lnTo>
                  <a:pt x="38100" y="629412"/>
                </a:lnTo>
                <a:lnTo>
                  <a:pt x="38100" y="0"/>
                </a:lnTo>
                <a:close/>
              </a:path>
              <a:path w="902334" h="668020">
                <a:moveTo>
                  <a:pt x="38100" y="629412"/>
                </a:moveTo>
                <a:lnTo>
                  <a:pt x="19812" y="629412"/>
                </a:lnTo>
                <a:lnTo>
                  <a:pt x="38100" y="647700"/>
                </a:lnTo>
                <a:lnTo>
                  <a:pt x="38100" y="629412"/>
                </a:lnTo>
                <a:close/>
              </a:path>
              <a:path w="902334" h="668020">
                <a:moveTo>
                  <a:pt x="864108" y="629412"/>
                </a:moveTo>
                <a:lnTo>
                  <a:pt x="38100" y="629412"/>
                </a:lnTo>
                <a:lnTo>
                  <a:pt x="38100" y="647700"/>
                </a:lnTo>
                <a:lnTo>
                  <a:pt x="864108" y="647700"/>
                </a:lnTo>
                <a:lnTo>
                  <a:pt x="864108" y="629412"/>
                </a:lnTo>
                <a:close/>
              </a:path>
              <a:path w="902334" h="668020">
                <a:moveTo>
                  <a:pt x="902208" y="0"/>
                </a:moveTo>
                <a:lnTo>
                  <a:pt x="864108" y="0"/>
                </a:lnTo>
                <a:lnTo>
                  <a:pt x="864108" y="647700"/>
                </a:lnTo>
                <a:lnTo>
                  <a:pt x="882396" y="629412"/>
                </a:lnTo>
                <a:lnTo>
                  <a:pt x="902208" y="629412"/>
                </a:lnTo>
                <a:lnTo>
                  <a:pt x="902208" y="0"/>
                </a:lnTo>
                <a:close/>
              </a:path>
              <a:path w="902334" h="668020">
                <a:moveTo>
                  <a:pt x="902208" y="629412"/>
                </a:moveTo>
                <a:lnTo>
                  <a:pt x="882396" y="629412"/>
                </a:lnTo>
                <a:lnTo>
                  <a:pt x="864108" y="647700"/>
                </a:lnTo>
                <a:lnTo>
                  <a:pt x="902208" y="647700"/>
                </a:lnTo>
                <a:lnTo>
                  <a:pt x="902208" y="629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5956" y="4271771"/>
            <a:ext cx="2039620" cy="733425"/>
          </a:xfrm>
          <a:custGeom>
            <a:avLst/>
            <a:gdLst/>
            <a:ahLst/>
            <a:cxnLst/>
            <a:rect l="l" t="t" r="r" b="b"/>
            <a:pathLst>
              <a:path w="2039620" h="733425">
                <a:moveTo>
                  <a:pt x="1024127" y="0"/>
                </a:moveTo>
                <a:lnTo>
                  <a:pt x="1014984" y="0"/>
                </a:lnTo>
                <a:lnTo>
                  <a:pt x="1008888" y="4571"/>
                </a:lnTo>
                <a:lnTo>
                  <a:pt x="0" y="702563"/>
                </a:lnTo>
                <a:lnTo>
                  <a:pt x="22860" y="733043"/>
                </a:lnTo>
                <a:lnTo>
                  <a:pt x="1019555" y="42443"/>
                </a:lnTo>
                <a:lnTo>
                  <a:pt x="1008888" y="35051"/>
                </a:lnTo>
                <a:lnTo>
                  <a:pt x="1074280" y="35051"/>
                </a:lnTo>
                <a:lnTo>
                  <a:pt x="1030224" y="4571"/>
                </a:lnTo>
                <a:lnTo>
                  <a:pt x="1024127" y="0"/>
                </a:lnTo>
                <a:close/>
              </a:path>
              <a:path w="2039620" h="733425">
                <a:moveTo>
                  <a:pt x="1074280" y="35051"/>
                </a:moveTo>
                <a:lnTo>
                  <a:pt x="1030224" y="35051"/>
                </a:lnTo>
                <a:lnTo>
                  <a:pt x="1019555" y="42443"/>
                </a:lnTo>
                <a:lnTo>
                  <a:pt x="2016252" y="733043"/>
                </a:lnTo>
                <a:lnTo>
                  <a:pt x="2039112" y="702563"/>
                </a:lnTo>
                <a:lnTo>
                  <a:pt x="1074280" y="35051"/>
                </a:lnTo>
                <a:close/>
              </a:path>
              <a:path w="2039620" h="733425">
                <a:moveTo>
                  <a:pt x="1030224" y="35051"/>
                </a:moveTo>
                <a:lnTo>
                  <a:pt x="1008888" y="35051"/>
                </a:lnTo>
                <a:lnTo>
                  <a:pt x="1019555" y="42443"/>
                </a:lnTo>
                <a:lnTo>
                  <a:pt x="1030224" y="35051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3616" y="4757927"/>
            <a:ext cx="1382395" cy="1065530"/>
          </a:xfrm>
          <a:custGeom>
            <a:avLst/>
            <a:gdLst/>
            <a:ahLst/>
            <a:cxnLst/>
            <a:rect l="l" t="t" r="r" b="b"/>
            <a:pathLst>
              <a:path w="1382395" h="1065529">
                <a:moveTo>
                  <a:pt x="38100" y="0"/>
                </a:moveTo>
                <a:lnTo>
                  <a:pt x="0" y="0"/>
                </a:lnTo>
                <a:lnTo>
                  <a:pt x="0" y="1046988"/>
                </a:lnTo>
                <a:lnTo>
                  <a:pt x="1595" y="1054346"/>
                </a:lnTo>
                <a:lnTo>
                  <a:pt x="5905" y="1060132"/>
                </a:lnTo>
                <a:lnTo>
                  <a:pt x="12215" y="1063918"/>
                </a:lnTo>
                <a:lnTo>
                  <a:pt x="19811" y="1065276"/>
                </a:lnTo>
                <a:lnTo>
                  <a:pt x="1363979" y="1065276"/>
                </a:lnTo>
                <a:lnTo>
                  <a:pt x="1371338" y="1063918"/>
                </a:lnTo>
                <a:lnTo>
                  <a:pt x="1377124" y="1060132"/>
                </a:lnTo>
                <a:lnTo>
                  <a:pt x="1380910" y="1054346"/>
                </a:lnTo>
                <a:lnTo>
                  <a:pt x="1382267" y="1046988"/>
                </a:lnTo>
                <a:lnTo>
                  <a:pt x="38100" y="1046988"/>
                </a:lnTo>
                <a:lnTo>
                  <a:pt x="19811" y="1027176"/>
                </a:lnTo>
                <a:lnTo>
                  <a:pt x="38100" y="1027176"/>
                </a:lnTo>
                <a:lnTo>
                  <a:pt x="38100" y="0"/>
                </a:lnTo>
                <a:close/>
              </a:path>
              <a:path w="1382395" h="1065529">
                <a:moveTo>
                  <a:pt x="38100" y="1027176"/>
                </a:moveTo>
                <a:lnTo>
                  <a:pt x="19811" y="1027176"/>
                </a:lnTo>
                <a:lnTo>
                  <a:pt x="38100" y="1046988"/>
                </a:lnTo>
                <a:lnTo>
                  <a:pt x="38100" y="1027176"/>
                </a:lnTo>
                <a:close/>
              </a:path>
              <a:path w="1382395" h="1065529">
                <a:moveTo>
                  <a:pt x="1344167" y="1027176"/>
                </a:moveTo>
                <a:lnTo>
                  <a:pt x="38100" y="1027176"/>
                </a:lnTo>
                <a:lnTo>
                  <a:pt x="38100" y="1046988"/>
                </a:lnTo>
                <a:lnTo>
                  <a:pt x="1344167" y="1046988"/>
                </a:lnTo>
                <a:lnTo>
                  <a:pt x="1344167" y="1027176"/>
                </a:lnTo>
                <a:close/>
              </a:path>
              <a:path w="1382395" h="1065529">
                <a:moveTo>
                  <a:pt x="1382267" y="0"/>
                </a:moveTo>
                <a:lnTo>
                  <a:pt x="1344167" y="0"/>
                </a:lnTo>
                <a:lnTo>
                  <a:pt x="1344167" y="1046988"/>
                </a:lnTo>
                <a:lnTo>
                  <a:pt x="1363979" y="1027176"/>
                </a:lnTo>
                <a:lnTo>
                  <a:pt x="1382267" y="1027176"/>
                </a:lnTo>
                <a:lnTo>
                  <a:pt x="1382267" y="0"/>
                </a:lnTo>
                <a:close/>
              </a:path>
              <a:path w="1382395" h="1065529">
                <a:moveTo>
                  <a:pt x="1382267" y="1027176"/>
                </a:moveTo>
                <a:lnTo>
                  <a:pt x="1363979" y="1027176"/>
                </a:lnTo>
                <a:lnTo>
                  <a:pt x="1344167" y="1046988"/>
                </a:lnTo>
                <a:lnTo>
                  <a:pt x="1382267" y="1046988"/>
                </a:lnTo>
                <a:lnTo>
                  <a:pt x="1382267" y="1027176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79876" y="4148327"/>
            <a:ext cx="114300" cy="2001520"/>
          </a:xfrm>
          <a:custGeom>
            <a:avLst/>
            <a:gdLst/>
            <a:ahLst/>
            <a:cxnLst/>
            <a:rect l="l" t="t" r="r" b="b"/>
            <a:pathLst>
              <a:path w="114300" h="2001520">
                <a:moveTo>
                  <a:pt x="38100" y="1890686"/>
                </a:moveTo>
                <a:lnTo>
                  <a:pt x="35361" y="1891236"/>
                </a:lnTo>
                <a:lnTo>
                  <a:pt x="16954" y="1903476"/>
                </a:lnTo>
                <a:lnTo>
                  <a:pt x="4548" y="1921430"/>
                </a:lnTo>
                <a:lnTo>
                  <a:pt x="0" y="1943100"/>
                </a:lnTo>
                <a:lnTo>
                  <a:pt x="4548" y="1965650"/>
                </a:lnTo>
                <a:lnTo>
                  <a:pt x="16954" y="1984057"/>
                </a:lnTo>
                <a:lnTo>
                  <a:pt x="35361" y="1996463"/>
                </a:lnTo>
                <a:lnTo>
                  <a:pt x="57912" y="2001012"/>
                </a:lnTo>
                <a:lnTo>
                  <a:pt x="80224" y="1996463"/>
                </a:lnTo>
                <a:lnTo>
                  <a:pt x="98107" y="1984057"/>
                </a:lnTo>
                <a:lnTo>
                  <a:pt x="109989" y="1965650"/>
                </a:lnTo>
                <a:lnTo>
                  <a:pt x="114300" y="1943100"/>
                </a:lnTo>
                <a:lnTo>
                  <a:pt x="38100" y="1943100"/>
                </a:lnTo>
                <a:lnTo>
                  <a:pt x="38100" y="1890686"/>
                </a:lnTo>
                <a:close/>
              </a:path>
              <a:path w="114300" h="2001520">
                <a:moveTo>
                  <a:pt x="57912" y="1886712"/>
                </a:moveTo>
                <a:lnTo>
                  <a:pt x="38100" y="1890686"/>
                </a:lnTo>
                <a:lnTo>
                  <a:pt x="38100" y="1943100"/>
                </a:lnTo>
                <a:lnTo>
                  <a:pt x="76200" y="1943100"/>
                </a:lnTo>
                <a:lnTo>
                  <a:pt x="76200" y="1890420"/>
                </a:lnTo>
                <a:lnTo>
                  <a:pt x="57912" y="1886712"/>
                </a:lnTo>
                <a:close/>
              </a:path>
              <a:path w="114300" h="2001520">
                <a:moveTo>
                  <a:pt x="76200" y="1890420"/>
                </a:moveTo>
                <a:lnTo>
                  <a:pt x="76200" y="1943100"/>
                </a:lnTo>
                <a:lnTo>
                  <a:pt x="114300" y="1943100"/>
                </a:lnTo>
                <a:lnTo>
                  <a:pt x="109989" y="1921430"/>
                </a:lnTo>
                <a:lnTo>
                  <a:pt x="98107" y="1903476"/>
                </a:lnTo>
                <a:lnTo>
                  <a:pt x="80224" y="1891236"/>
                </a:lnTo>
                <a:lnTo>
                  <a:pt x="76200" y="1890420"/>
                </a:lnTo>
                <a:close/>
              </a:path>
              <a:path w="114300" h="2001520">
                <a:moveTo>
                  <a:pt x="76200" y="96012"/>
                </a:moveTo>
                <a:lnTo>
                  <a:pt x="38100" y="96012"/>
                </a:lnTo>
                <a:lnTo>
                  <a:pt x="38100" y="1890686"/>
                </a:lnTo>
                <a:lnTo>
                  <a:pt x="57912" y="1886712"/>
                </a:lnTo>
                <a:lnTo>
                  <a:pt x="76200" y="1886712"/>
                </a:lnTo>
                <a:lnTo>
                  <a:pt x="76200" y="96012"/>
                </a:lnTo>
                <a:close/>
              </a:path>
              <a:path w="114300" h="2001520">
                <a:moveTo>
                  <a:pt x="76200" y="1886712"/>
                </a:moveTo>
                <a:lnTo>
                  <a:pt x="57912" y="1886712"/>
                </a:lnTo>
                <a:lnTo>
                  <a:pt x="76200" y="1890420"/>
                </a:lnTo>
                <a:lnTo>
                  <a:pt x="76200" y="1886712"/>
                </a:lnTo>
                <a:close/>
              </a:path>
              <a:path w="114300" h="2001520">
                <a:moveTo>
                  <a:pt x="57912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6012"/>
                </a:lnTo>
                <a:lnTo>
                  <a:pt x="105277" y="96012"/>
                </a:lnTo>
                <a:lnTo>
                  <a:pt x="57912" y="0"/>
                </a:lnTo>
                <a:close/>
              </a:path>
              <a:path w="114300" h="2001520">
                <a:moveTo>
                  <a:pt x="105277" y="96012"/>
                </a:moveTo>
                <a:lnTo>
                  <a:pt x="76200" y="96012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5277" y="96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79876" y="6035039"/>
            <a:ext cx="2001520" cy="114300"/>
          </a:xfrm>
          <a:custGeom>
            <a:avLst/>
            <a:gdLst/>
            <a:ahLst/>
            <a:cxnLst/>
            <a:rect l="l" t="t" r="r" b="b"/>
            <a:pathLst>
              <a:path w="2001520" h="114300">
                <a:moveTo>
                  <a:pt x="57912" y="0"/>
                </a:moveTo>
                <a:lnTo>
                  <a:pt x="35361" y="4524"/>
                </a:lnTo>
                <a:lnTo>
                  <a:pt x="16954" y="16764"/>
                </a:lnTo>
                <a:lnTo>
                  <a:pt x="4548" y="34718"/>
                </a:lnTo>
                <a:lnTo>
                  <a:pt x="0" y="56387"/>
                </a:lnTo>
                <a:lnTo>
                  <a:pt x="4548" y="78938"/>
                </a:lnTo>
                <a:lnTo>
                  <a:pt x="16954" y="97345"/>
                </a:lnTo>
                <a:lnTo>
                  <a:pt x="35361" y="109751"/>
                </a:lnTo>
                <a:lnTo>
                  <a:pt x="57912" y="114299"/>
                </a:lnTo>
                <a:lnTo>
                  <a:pt x="80224" y="109751"/>
                </a:lnTo>
                <a:lnTo>
                  <a:pt x="98107" y="97345"/>
                </a:lnTo>
                <a:lnTo>
                  <a:pt x="109989" y="78938"/>
                </a:lnTo>
                <a:lnTo>
                  <a:pt x="110513" y="76199"/>
                </a:lnTo>
                <a:lnTo>
                  <a:pt x="57912" y="76199"/>
                </a:lnTo>
                <a:lnTo>
                  <a:pt x="57912" y="38099"/>
                </a:lnTo>
                <a:lnTo>
                  <a:pt x="110662" y="38099"/>
                </a:lnTo>
                <a:lnTo>
                  <a:pt x="109989" y="34718"/>
                </a:lnTo>
                <a:lnTo>
                  <a:pt x="98107" y="16764"/>
                </a:lnTo>
                <a:lnTo>
                  <a:pt x="80224" y="4524"/>
                </a:lnTo>
                <a:lnTo>
                  <a:pt x="57912" y="0"/>
                </a:lnTo>
                <a:close/>
              </a:path>
              <a:path w="2001520" h="114300">
                <a:moveTo>
                  <a:pt x="1886712" y="0"/>
                </a:moveTo>
                <a:lnTo>
                  <a:pt x="1886712" y="114299"/>
                </a:lnTo>
                <a:lnTo>
                  <a:pt x="1961909" y="76199"/>
                </a:lnTo>
                <a:lnTo>
                  <a:pt x="1905000" y="76199"/>
                </a:lnTo>
                <a:lnTo>
                  <a:pt x="1905000" y="38099"/>
                </a:lnTo>
                <a:lnTo>
                  <a:pt x="1963941" y="38099"/>
                </a:lnTo>
                <a:lnTo>
                  <a:pt x="1886712" y="0"/>
                </a:lnTo>
                <a:close/>
              </a:path>
              <a:path w="2001520" h="114300">
                <a:moveTo>
                  <a:pt x="110662" y="38099"/>
                </a:moveTo>
                <a:lnTo>
                  <a:pt x="57912" y="38099"/>
                </a:lnTo>
                <a:lnTo>
                  <a:pt x="57912" y="76199"/>
                </a:lnTo>
                <a:lnTo>
                  <a:pt x="110513" y="76199"/>
                </a:lnTo>
                <a:lnTo>
                  <a:pt x="114300" y="56387"/>
                </a:lnTo>
                <a:lnTo>
                  <a:pt x="110662" y="38099"/>
                </a:lnTo>
                <a:close/>
              </a:path>
              <a:path w="2001520" h="114300">
                <a:moveTo>
                  <a:pt x="1886712" y="38099"/>
                </a:moveTo>
                <a:lnTo>
                  <a:pt x="110662" y="38099"/>
                </a:lnTo>
                <a:lnTo>
                  <a:pt x="114300" y="56387"/>
                </a:lnTo>
                <a:lnTo>
                  <a:pt x="110513" y="76199"/>
                </a:lnTo>
                <a:lnTo>
                  <a:pt x="1886712" y="76199"/>
                </a:lnTo>
                <a:lnTo>
                  <a:pt x="1886712" y="38099"/>
                </a:lnTo>
                <a:close/>
              </a:path>
              <a:path w="2001520" h="114300">
                <a:moveTo>
                  <a:pt x="1963941" y="38099"/>
                </a:moveTo>
                <a:lnTo>
                  <a:pt x="1905000" y="38099"/>
                </a:lnTo>
                <a:lnTo>
                  <a:pt x="1905000" y="76199"/>
                </a:lnTo>
                <a:lnTo>
                  <a:pt x="1961909" y="76199"/>
                </a:lnTo>
                <a:lnTo>
                  <a:pt x="2001012" y="56387"/>
                </a:lnTo>
                <a:lnTo>
                  <a:pt x="1963941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55340" y="4027487"/>
            <a:ext cx="315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66085" algn="l"/>
              </a:tabLst>
            </a:pPr>
            <a:r>
              <a:rPr sz="2400" dirty="0">
                <a:latin typeface="Trebuchet MS"/>
                <a:cs typeface="Trebuchet MS"/>
              </a:rPr>
              <a:t>Y	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8000" y="5874575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X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86784" y="4561331"/>
            <a:ext cx="1316990" cy="466725"/>
          </a:xfrm>
          <a:custGeom>
            <a:avLst/>
            <a:gdLst/>
            <a:ahLst/>
            <a:cxnLst/>
            <a:rect l="l" t="t" r="r" b="b"/>
            <a:pathLst>
              <a:path w="1316989" h="466725">
                <a:moveTo>
                  <a:pt x="662939" y="0"/>
                </a:moveTo>
                <a:lnTo>
                  <a:pt x="655319" y="0"/>
                </a:lnTo>
                <a:lnTo>
                  <a:pt x="647700" y="3048"/>
                </a:lnTo>
                <a:lnTo>
                  <a:pt x="0" y="435864"/>
                </a:lnTo>
                <a:lnTo>
                  <a:pt x="21336" y="466344"/>
                </a:lnTo>
                <a:lnTo>
                  <a:pt x="658367" y="42155"/>
                </a:lnTo>
                <a:lnTo>
                  <a:pt x="647700" y="35052"/>
                </a:lnTo>
                <a:lnTo>
                  <a:pt x="716929" y="35052"/>
                </a:lnTo>
                <a:lnTo>
                  <a:pt x="669036" y="3048"/>
                </a:lnTo>
                <a:lnTo>
                  <a:pt x="662939" y="0"/>
                </a:lnTo>
                <a:close/>
              </a:path>
              <a:path w="1316989" h="466725">
                <a:moveTo>
                  <a:pt x="716929" y="35052"/>
                </a:moveTo>
                <a:lnTo>
                  <a:pt x="669036" y="35052"/>
                </a:lnTo>
                <a:lnTo>
                  <a:pt x="658367" y="42155"/>
                </a:lnTo>
                <a:lnTo>
                  <a:pt x="1295400" y="466344"/>
                </a:lnTo>
                <a:lnTo>
                  <a:pt x="1316736" y="435864"/>
                </a:lnTo>
                <a:lnTo>
                  <a:pt x="716929" y="35052"/>
                </a:lnTo>
                <a:close/>
              </a:path>
              <a:path w="1316989" h="466725">
                <a:moveTo>
                  <a:pt x="669036" y="35052"/>
                </a:moveTo>
                <a:lnTo>
                  <a:pt x="647700" y="35052"/>
                </a:lnTo>
                <a:lnTo>
                  <a:pt x="658367" y="42155"/>
                </a:lnTo>
                <a:lnTo>
                  <a:pt x="669036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5571" y="4869179"/>
            <a:ext cx="901065" cy="668020"/>
          </a:xfrm>
          <a:custGeom>
            <a:avLst/>
            <a:gdLst/>
            <a:ahLst/>
            <a:cxnLst/>
            <a:rect l="l" t="t" r="r" b="b"/>
            <a:pathLst>
              <a:path w="901064" h="668020">
                <a:moveTo>
                  <a:pt x="38100" y="0"/>
                </a:moveTo>
                <a:lnTo>
                  <a:pt x="0" y="0"/>
                </a:lnTo>
                <a:lnTo>
                  <a:pt x="0" y="647700"/>
                </a:lnTo>
                <a:lnTo>
                  <a:pt x="1357" y="655296"/>
                </a:lnTo>
                <a:lnTo>
                  <a:pt x="5143" y="661606"/>
                </a:lnTo>
                <a:lnTo>
                  <a:pt x="10929" y="665916"/>
                </a:lnTo>
                <a:lnTo>
                  <a:pt x="18287" y="667512"/>
                </a:lnTo>
                <a:lnTo>
                  <a:pt x="882395" y="667512"/>
                </a:lnTo>
                <a:lnTo>
                  <a:pt x="889754" y="665916"/>
                </a:lnTo>
                <a:lnTo>
                  <a:pt x="895540" y="661606"/>
                </a:lnTo>
                <a:lnTo>
                  <a:pt x="899326" y="655296"/>
                </a:lnTo>
                <a:lnTo>
                  <a:pt x="900683" y="647700"/>
                </a:lnTo>
                <a:lnTo>
                  <a:pt x="38100" y="647700"/>
                </a:lnTo>
                <a:lnTo>
                  <a:pt x="18287" y="629412"/>
                </a:lnTo>
                <a:lnTo>
                  <a:pt x="38100" y="629412"/>
                </a:lnTo>
                <a:lnTo>
                  <a:pt x="38100" y="0"/>
                </a:lnTo>
                <a:close/>
              </a:path>
              <a:path w="901064" h="668020">
                <a:moveTo>
                  <a:pt x="38100" y="629412"/>
                </a:moveTo>
                <a:lnTo>
                  <a:pt x="18287" y="629412"/>
                </a:lnTo>
                <a:lnTo>
                  <a:pt x="38100" y="647700"/>
                </a:lnTo>
                <a:lnTo>
                  <a:pt x="38100" y="629412"/>
                </a:lnTo>
                <a:close/>
              </a:path>
              <a:path w="901064" h="668020">
                <a:moveTo>
                  <a:pt x="862583" y="629412"/>
                </a:moveTo>
                <a:lnTo>
                  <a:pt x="38100" y="629412"/>
                </a:lnTo>
                <a:lnTo>
                  <a:pt x="38100" y="647700"/>
                </a:lnTo>
                <a:lnTo>
                  <a:pt x="862583" y="647700"/>
                </a:lnTo>
                <a:lnTo>
                  <a:pt x="862583" y="629412"/>
                </a:lnTo>
                <a:close/>
              </a:path>
              <a:path w="901064" h="668020">
                <a:moveTo>
                  <a:pt x="900683" y="0"/>
                </a:moveTo>
                <a:lnTo>
                  <a:pt x="862583" y="0"/>
                </a:lnTo>
                <a:lnTo>
                  <a:pt x="862583" y="647700"/>
                </a:lnTo>
                <a:lnTo>
                  <a:pt x="882395" y="629412"/>
                </a:lnTo>
                <a:lnTo>
                  <a:pt x="900683" y="629412"/>
                </a:lnTo>
                <a:lnTo>
                  <a:pt x="900683" y="0"/>
                </a:lnTo>
                <a:close/>
              </a:path>
              <a:path w="901064" h="668020">
                <a:moveTo>
                  <a:pt x="900683" y="629412"/>
                </a:moveTo>
                <a:lnTo>
                  <a:pt x="882395" y="629412"/>
                </a:lnTo>
                <a:lnTo>
                  <a:pt x="862583" y="647700"/>
                </a:lnTo>
                <a:lnTo>
                  <a:pt x="900683" y="647700"/>
                </a:lnTo>
                <a:lnTo>
                  <a:pt x="900683" y="629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5911" y="4215383"/>
            <a:ext cx="587375" cy="1932939"/>
          </a:xfrm>
          <a:custGeom>
            <a:avLst/>
            <a:gdLst/>
            <a:ahLst/>
            <a:cxnLst/>
            <a:rect l="l" t="t" r="r" b="b"/>
            <a:pathLst>
              <a:path w="587375" h="1932939">
                <a:moveTo>
                  <a:pt x="497935" y="1829616"/>
                </a:moveTo>
                <a:lnTo>
                  <a:pt x="494990" y="1831062"/>
                </a:lnTo>
                <a:lnTo>
                  <a:pt x="481012" y="1847659"/>
                </a:lnTo>
                <a:lnTo>
                  <a:pt x="474178" y="1868543"/>
                </a:lnTo>
                <a:lnTo>
                  <a:pt x="475488" y="1891284"/>
                </a:lnTo>
                <a:lnTo>
                  <a:pt x="485370" y="1911619"/>
                </a:lnTo>
                <a:lnTo>
                  <a:pt x="501967" y="1925955"/>
                </a:lnTo>
                <a:lnTo>
                  <a:pt x="522851" y="1932860"/>
                </a:lnTo>
                <a:lnTo>
                  <a:pt x="545591" y="1930908"/>
                </a:lnTo>
                <a:lnTo>
                  <a:pt x="565927" y="1921263"/>
                </a:lnTo>
                <a:lnTo>
                  <a:pt x="580263" y="1905190"/>
                </a:lnTo>
                <a:lnTo>
                  <a:pt x="587168" y="1884830"/>
                </a:lnTo>
                <a:lnTo>
                  <a:pt x="586935" y="1882140"/>
                </a:lnTo>
                <a:lnTo>
                  <a:pt x="512063" y="1882140"/>
                </a:lnTo>
                <a:lnTo>
                  <a:pt x="497935" y="1829616"/>
                </a:lnTo>
                <a:close/>
              </a:path>
              <a:path w="587375" h="1932939">
                <a:moveTo>
                  <a:pt x="534861" y="1820249"/>
                </a:moveTo>
                <a:lnTo>
                  <a:pt x="515112" y="1821180"/>
                </a:lnTo>
                <a:lnTo>
                  <a:pt x="497935" y="1829616"/>
                </a:lnTo>
                <a:lnTo>
                  <a:pt x="512063" y="1882140"/>
                </a:lnTo>
                <a:lnTo>
                  <a:pt x="548639" y="1871472"/>
                </a:lnTo>
                <a:lnTo>
                  <a:pt x="534861" y="1820249"/>
                </a:lnTo>
                <a:close/>
              </a:path>
              <a:path w="587375" h="1932939">
                <a:moveTo>
                  <a:pt x="537852" y="1820108"/>
                </a:moveTo>
                <a:lnTo>
                  <a:pt x="534861" y="1820249"/>
                </a:lnTo>
                <a:lnTo>
                  <a:pt x="548639" y="1871472"/>
                </a:lnTo>
                <a:lnTo>
                  <a:pt x="512063" y="1882140"/>
                </a:lnTo>
                <a:lnTo>
                  <a:pt x="586935" y="1882140"/>
                </a:lnTo>
                <a:lnTo>
                  <a:pt x="585215" y="1862328"/>
                </a:lnTo>
                <a:lnTo>
                  <a:pt x="575333" y="1841968"/>
                </a:lnTo>
                <a:lnTo>
                  <a:pt x="558736" y="1827466"/>
                </a:lnTo>
                <a:lnTo>
                  <a:pt x="537852" y="1820108"/>
                </a:lnTo>
                <a:close/>
              </a:path>
              <a:path w="587375" h="1932939">
                <a:moveTo>
                  <a:pt x="73604" y="105544"/>
                </a:moveTo>
                <a:lnTo>
                  <a:pt x="36772" y="115264"/>
                </a:lnTo>
                <a:lnTo>
                  <a:pt x="497935" y="1829616"/>
                </a:lnTo>
                <a:lnTo>
                  <a:pt x="515112" y="1821180"/>
                </a:lnTo>
                <a:lnTo>
                  <a:pt x="534861" y="1820249"/>
                </a:lnTo>
                <a:lnTo>
                  <a:pt x="73604" y="105544"/>
                </a:lnTo>
                <a:close/>
              </a:path>
              <a:path w="587375" h="1932939">
                <a:moveTo>
                  <a:pt x="24383" y="0"/>
                </a:moveTo>
                <a:lnTo>
                  <a:pt x="0" y="124968"/>
                </a:lnTo>
                <a:lnTo>
                  <a:pt x="36772" y="115264"/>
                </a:lnTo>
                <a:lnTo>
                  <a:pt x="32004" y="97536"/>
                </a:lnTo>
                <a:lnTo>
                  <a:pt x="68580" y="86868"/>
                </a:lnTo>
                <a:lnTo>
                  <a:pt x="101600" y="86868"/>
                </a:lnTo>
                <a:lnTo>
                  <a:pt x="24383" y="0"/>
                </a:lnTo>
                <a:close/>
              </a:path>
              <a:path w="587375" h="1932939">
                <a:moveTo>
                  <a:pt x="68580" y="86868"/>
                </a:moveTo>
                <a:lnTo>
                  <a:pt x="32004" y="97536"/>
                </a:lnTo>
                <a:lnTo>
                  <a:pt x="36772" y="115264"/>
                </a:lnTo>
                <a:lnTo>
                  <a:pt x="73604" y="105544"/>
                </a:lnTo>
                <a:lnTo>
                  <a:pt x="68580" y="86868"/>
                </a:lnTo>
                <a:close/>
              </a:path>
              <a:path w="587375" h="1932939">
                <a:moveTo>
                  <a:pt x="101600" y="86868"/>
                </a:moveTo>
                <a:lnTo>
                  <a:pt x="68580" y="86868"/>
                </a:lnTo>
                <a:lnTo>
                  <a:pt x="73604" y="105544"/>
                </a:lnTo>
                <a:lnTo>
                  <a:pt x="109727" y="96012"/>
                </a:lnTo>
                <a:lnTo>
                  <a:pt x="101600" y="86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79447" y="5559551"/>
            <a:ext cx="1932939" cy="588010"/>
          </a:xfrm>
          <a:custGeom>
            <a:avLst/>
            <a:gdLst/>
            <a:ahLst/>
            <a:cxnLst/>
            <a:rect l="l" t="t" r="r" b="b"/>
            <a:pathLst>
              <a:path w="1932939" h="588010">
                <a:moveTo>
                  <a:pt x="64317" y="474416"/>
                </a:moveTo>
                <a:lnTo>
                  <a:pt x="41576" y="475488"/>
                </a:lnTo>
                <a:lnTo>
                  <a:pt x="21240" y="486013"/>
                </a:lnTo>
                <a:lnTo>
                  <a:pt x="6905" y="502538"/>
                </a:lnTo>
                <a:lnTo>
                  <a:pt x="0" y="523065"/>
                </a:lnTo>
                <a:lnTo>
                  <a:pt x="1952" y="545591"/>
                </a:lnTo>
                <a:lnTo>
                  <a:pt x="11834" y="565951"/>
                </a:lnTo>
                <a:lnTo>
                  <a:pt x="28432" y="580453"/>
                </a:lnTo>
                <a:lnTo>
                  <a:pt x="49315" y="587811"/>
                </a:lnTo>
                <a:lnTo>
                  <a:pt x="72056" y="586740"/>
                </a:lnTo>
                <a:lnTo>
                  <a:pt x="92392" y="576214"/>
                </a:lnTo>
                <a:lnTo>
                  <a:pt x="106727" y="559688"/>
                </a:lnTo>
                <a:lnTo>
                  <a:pt x="109932" y="550163"/>
                </a:lnTo>
                <a:lnTo>
                  <a:pt x="61388" y="550163"/>
                </a:lnTo>
                <a:lnTo>
                  <a:pt x="52244" y="513587"/>
                </a:lnTo>
                <a:lnTo>
                  <a:pt x="103484" y="499748"/>
                </a:lnTo>
                <a:lnTo>
                  <a:pt x="101798" y="496276"/>
                </a:lnTo>
                <a:lnTo>
                  <a:pt x="85201" y="481774"/>
                </a:lnTo>
                <a:lnTo>
                  <a:pt x="64317" y="474416"/>
                </a:lnTo>
                <a:close/>
              </a:path>
              <a:path w="1932939" h="588010">
                <a:moveTo>
                  <a:pt x="103484" y="499748"/>
                </a:moveTo>
                <a:lnTo>
                  <a:pt x="52244" y="513587"/>
                </a:lnTo>
                <a:lnTo>
                  <a:pt x="61388" y="550163"/>
                </a:lnTo>
                <a:lnTo>
                  <a:pt x="113370" y="536136"/>
                </a:lnTo>
                <a:lnTo>
                  <a:pt x="111680" y="516635"/>
                </a:lnTo>
                <a:lnTo>
                  <a:pt x="103484" y="499748"/>
                </a:lnTo>
                <a:close/>
              </a:path>
              <a:path w="1932939" h="588010">
                <a:moveTo>
                  <a:pt x="113370" y="536136"/>
                </a:moveTo>
                <a:lnTo>
                  <a:pt x="61388" y="550163"/>
                </a:lnTo>
                <a:lnTo>
                  <a:pt x="109932" y="550163"/>
                </a:lnTo>
                <a:lnTo>
                  <a:pt x="113633" y="539162"/>
                </a:lnTo>
                <a:lnTo>
                  <a:pt x="113370" y="536136"/>
                </a:lnTo>
                <a:close/>
              </a:path>
              <a:path w="1932939" h="588010">
                <a:moveTo>
                  <a:pt x="1817601" y="36790"/>
                </a:moveTo>
                <a:lnTo>
                  <a:pt x="103484" y="499748"/>
                </a:lnTo>
                <a:lnTo>
                  <a:pt x="111680" y="516635"/>
                </a:lnTo>
                <a:lnTo>
                  <a:pt x="113370" y="536136"/>
                </a:lnTo>
                <a:lnTo>
                  <a:pt x="1827319" y="73618"/>
                </a:lnTo>
                <a:lnTo>
                  <a:pt x="1817601" y="36790"/>
                </a:lnTo>
                <a:close/>
              </a:path>
              <a:path w="1932939" h="588010">
                <a:moveTo>
                  <a:pt x="1925877" y="32003"/>
                </a:moveTo>
                <a:lnTo>
                  <a:pt x="1835324" y="32003"/>
                </a:lnTo>
                <a:lnTo>
                  <a:pt x="1845992" y="68579"/>
                </a:lnTo>
                <a:lnTo>
                  <a:pt x="1827319" y="73618"/>
                </a:lnTo>
                <a:lnTo>
                  <a:pt x="1836848" y="109728"/>
                </a:lnTo>
                <a:lnTo>
                  <a:pt x="1925877" y="32003"/>
                </a:lnTo>
                <a:close/>
              </a:path>
              <a:path w="1932939" h="588010">
                <a:moveTo>
                  <a:pt x="1835324" y="32003"/>
                </a:moveTo>
                <a:lnTo>
                  <a:pt x="1817601" y="36790"/>
                </a:lnTo>
                <a:lnTo>
                  <a:pt x="1827319" y="73618"/>
                </a:lnTo>
                <a:lnTo>
                  <a:pt x="1845992" y="68579"/>
                </a:lnTo>
                <a:lnTo>
                  <a:pt x="1835324" y="32003"/>
                </a:lnTo>
                <a:close/>
              </a:path>
              <a:path w="1932939" h="588010">
                <a:moveTo>
                  <a:pt x="1807892" y="0"/>
                </a:moveTo>
                <a:lnTo>
                  <a:pt x="1817601" y="36790"/>
                </a:lnTo>
                <a:lnTo>
                  <a:pt x="1835324" y="32003"/>
                </a:lnTo>
                <a:lnTo>
                  <a:pt x="1925877" y="32003"/>
                </a:lnTo>
                <a:lnTo>
                  <a:pt x="1932860" y="25907"/>
                </a:lnTo>
                <a:lnTo>
                  <a:pt x="1807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8079" y="4349495"/>
            <a:ext cx="1271270" cy="619125"/>
          </a:xfrm>
          <a:custGeom>
            <a:avLst/>
            <a:gdLst/>
            <a:ahLst/>
            <a:cxnLst/>
            <a:rect l="l" t="t" r="r" b="b"/>
            <a:pathLst>
              <a:path w="1271270" h="619125">
                <a:moveTo>
                  <a:pt x="527304" y="0"/>
                </a:moveTo>
                <a:lnTo>
                  <a:pt x="518160" y="1523"/>
                </a:lnTo>
                <a:lnTo>
                  <a:pt x="513588" y="7619"/>
                </a:lnTo>
                <a:lnTo>
                  <a:pt x="0" y="592835"/>
                </a:lnTo>
                <a:lnTo>
                  <a:pt x="28956" y="618743"/>
                </a:lnTo>
                <a:lnTo>
                  <a:pt x="534579" y="42603"/>
                </a:lnTo>
                <a:lnTo>
                  <a:pt x="521208" y="38099"/>
                </a:lnTo>
                <a:lnTo>
                  <a:pt x="542544" y="33527"/>
                </a:lnTo>
                <a:lnTo>
                  <a:pt x="624463" y="33527"/>
                </a:lnTo>
                <a:lnTo>
                  <a:pt x="533400" y="3047"/>
                </a:lnTo>
                <a:lnTo>
                  <a:pt x="527304" y="0"/>
                </a:lnTo>
                <a:close/>
              </a:path>
              <a:path w="1271270" h="619125">
                <a:moveTo>
                  <a:pt x="624463" y="33527"/>
                </a:moveTo>
                <a:lnTo>
                  <a:pt x="542544" y="33527"/>
                </a:lnTo>
                <a:lnTo>
                  <a:pt x="534579" y="42603"/>
                </a:lnTo>
                <a:lnTo>
                  <a:pt x="1258824" y="286511"/>
                </a:lnTo>
                <a:lnTo>
                  <a:pt x="1271016" y="249935"/>
                </a:lnTo>
                <a:lnTo>
                  <a:pt x="624463" y="33527"/>
                </a:lnTo>
                <a:close/>
              </a:path>
              <a:path w="1271270" h="619125">
                <a:moveTo>
                  <a:pt x="542544" y="33527"/>
                </a:moveTo>
                <a:lnTo>
                  <a:pt x="521208" y="38099"/>
                </a:lnTo>
                <a:lnTo>
                  <a:pt x="534579" y="42603"/>
                </a:lnTo>
                <a:lnTo>
                  <a:pt x="542544" y="3352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55720" y="4530851"/>
            <a:ext cx="1040130" cy="875030"/>
          </a:xfrm>
          <a:custGeom>
            <a:avLst/>
            <a:gdLst/>
            <a:ahLst/>
            <a:cxnLst/>
            <a:rect l="l" t="t" r="r" b="b"/>
            <a:pathLst>
              <a:path w="1040129" h="875029">
                <a:moveTo>
                  <a:pt x="36575" y="225551"/>
                </a:moveTo>
                <a:lnTo>
                  <a:pt x="169163" y="861060"/>
                </a:lnTo>
                <a:lnTo>
                  <a:pt x="192024" y="874776"/>
                </a:lnTo>
                <a:lnTo>
                  <a:pt x="282145" y="850391"/>
                </a:lnTo>
                <a:lnTo>
                  <a:pt x="205739" y="850391"/>
                </a:lnTo>
                <a:lnTo>
                  <a:pt x="181355" y="836676"/>
                </a:lnTo>
                <a:lnTo>
                  <a:pt x="200627" y="831506"/>
                </a:lnTo>
                <a:lnTo>
                  <a:pt x="36575" y="225551"/>
                </a:lnTo>
                <a:close/>
              </a:path>
              <a:path w="1040129" h="875029">
                <a:moveTo>
                  <a:pt x="200627" y="831506"/>
                </a:moveTo>
                <a:lnTo>
                  <a:pt x="181355" y="836676"/>
                </a:lnTo>
                <a:lnTo>
                  <a:pt x="205739" y="850391"/>
                </a:lnTo>
                <a:lnTo>
                  <a:pt x="200627" y="831506"/>
                </a:lnTo>
                <a:close/>
              </a:path>
              <a:path w="1040129" h="875029">
                <a:moveTo>
                  <a:pt x="997950" y="617625"/>
                </a:moveTo>
                <a:lnTo>
                  <a:pt x="200627" y="831506"/>
                </a:lnTo>
                <a:lnTo>
                  <a:pt x="205739" y="850391"/>
                </a:lnTo>
                <a:lnTo>
                  <a:pt x="282145" y="850391"/>
                </a:lnTo>
                <a:lnTo>
                  <a:pt x="1025651" y="649224"/>
                </a:lnTo>
                <a:lnTo>
                  <a:pt x="1032724" y="645652"/>
                </a:lnTo>
                <a:lnTo>
                  <a:pt x="1037653" y="640080"/>
                </a:lnTo>
                <a:lnTo>
                  <a:pt x="1039258" y="635507"/>
                </a:lnTo>
                <a:lnTo>
                  <a:pt x="1002791" y="635507"/>
                </a:lnTo>
                <a:lnTo>
                  <a:pt x="997950" y="617625"/>
                </a:lnTo>
                <a:close/>
              </a:path>
              <a:path w="1040129" h="875029">
                <a:moveTo>
                  <a:pt x="1016507" y="612647"/>
                </a:moveTo>
                <a:lnTo>
                  <a:pt x="997950" y="617625"/>
                </a:lnTo>
                <a:lnTo>
                  <a:pt x="1002791" y="635507"/>
                </a:lnTo>
                <a:lnTo>
                  <a:pt x="1016507" y="612647"/>
                </a:lnTo>
                <a:close/>
              </a:path>
              <a:path w="1040129" h="875029">
                <a:moveTo>
                  <a:pt x="1035663" y="612647"/>
                </a:moveTo>
                <a:lnTo>
                  <a:pt x="1016507" y="612647"/>
                </a:lnTo>
                <a:lnTo>
                  <a:pt x="1002791" y="635507"/>
                </a:lnTo>
                <a:lnTo>
                  <a:pt x="1039258" y="635507"/>
                </a:lnTo>
                <a:lnTo>
                  <a:pt x="1040010" y="633364"/>
                </a:lnTo>
                <a:lnTo>
                  <a:pt x="1039367" y="626363"/>
                </a:lnTo>
                <a:lnTo>
                  <a:pt x="1035663" y="612647"/>
                </a:lnTo>
                <a:close/>
              </a:path>
              <a:path w="1040129" h="875029">
                <a:moveTo>
                  <a:pt x="870203" y="0"/>
                </a:moveTo>
                <a:lnTo>
                  <a:pt x="833627" y="10668"/>
                </a:lnTo>
                <a:lnTo>
                  <a:pt x="997950" y="617625"/>
                </a:lnTo>
                <a:lnTo>
                  <a:pt x="1016507" y="612647"/>
                </a:lnTo>
                <a:lnTo>
                  <a:pt x="1035663" y="612647"/>
                </a:lnTo>
                <a:lnTo>
                  <a:pt x="87020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4736" y="4148327"/>
            <a:ext cx="114300" cy="2001520"/>
          </a:xfrm>
          <a:custGeom>
            <a:avLst/>
            <a:gdLst/>
            <a:ahLst/>
            <a:cxnLst/>
            <a:rect l="l" t="t" r="r" b="b"/>
            <a:pathLst>
              <a:path w="114300" h="2001520">
                <a:moveTo>
                  <a:pt x="38100" y="1890686"/>
                </a:moveTo>
                <a:lnTo>
                  <a:pt x="35361" y="1891236"/>
                </a:lnTo>
                <a:lnTo>
                  <a:pt x="16954" y="1903476"/>
                </a:lnTo>
                <a:lnTo>
                  <a:pt x="4548" y="1921430"/>
                </a:lnTo>
                <a:lnTo>
                  <a:pt x="0" y="1943100"/>
                </a:lnTo>
                <a:lnTo>
                  <a:pt x="4548" y="1965650"/>
                </a:lnTo>
                <a:lnTo>
                  <a:pt x="16954" y="1984057"/>
                </a:lnTo>
                <a:lnTo>
                  <a:pt x="35361" y="1996463"/>
                </a:lnTo>
                <a:lnTo>
                  <a:pt x="57912" y="2001012"/>
                </a:lnTo>
                <a:lnTo>
                  <a:pt x="79581" y="1996463"/>
                </a:lnTo>
                <a:lnTo>
                  <a:pt x="97536" y="1984057"/>
                </a:lnTo>
                <a:lnTo>
                  <a:pt x="109775" y="1965650"/>
                </a:lnTo>
                <a:lnTo>
                  <a:pt x="114300" y="1943100"/>
                </a:lnTo>
                <a:lnTo>
                  <a:pt x="38100" y="1943100"/>
                </a:lnTo>
                <a:lnTo>
                  <a:pt x="38100" y="1890686"/>
                </a:lnTo>
                <a:close/>
              </a:path>
              <a:path w="114300" h="2001520">
                <a:moveTo>
                  <a:pt x="57912" y="1886712"/>
                </a:moveTo>
                <a:lnTo>
                  <a:pt x="38100" y="1890686"/>
                </a:lnTo>
                <a:lnTo>
                  <a:pt x="38100" y="1943100"/>
                </a:lnTo>
                <a:lnTo>
                  <a:pt x="76200" y="1943100"/>
                </a:lnTo>
                <a:lnTo>
                  <a:pt x="76200" y="1890530"/>
                </a:lnTo>
                <a:lnTo>
                  <a:pt x="57912" y="1886712"/>
                </a:lnTo>
                <a:close/>
              </a:path>
              <a:path w="114300" h="2001520">
                <a:moveTo>
                  <a:pt x="76200" y="1890530"/>
                </a:moveTo>
                <a:lnTo>
                  <a:pt x="76200" y="1943100"/>
                </a:lnTo>
                <a:lnTo>
                  <a:pt x="114300" y="1943100"/>
                </a:lnTo>
                <a:lnTo>
                  <a:pt x="109775" y="1921430"/>
                </a:lnTo>
                <a:lnTo>
                  <a:pt x="97536" y="1903476"/>
                </a:lnTo>
                <a:lnTo>
                  <a:pt x="79581" y="1891236"/>
                </a:lnTo>
                <a:lnTo>
                  <a:pt x="76200" y="1890530"/>
                </a:lnTo>
                <a:close/>
              </a:path>
              <a:path w="114300" h="2001520">
                <a:moveTo>
                  <a:pt x="76200" y="96012"/>
                </a:moveTo>
                <a:lnTo>
                  <a:pt x="38100" y="96012"/>
                </a:lnTo>
                <a:lnTo>
                  <a:pt x="38100" y="1890686"/>
                </a:lnTo>
                <a:lnTo>
                  <a:pt x="57912" y="1886712"/>
                </a:lnTo>
                <a:lnTo>
                  <a:pt x="76200" y="1886712"/>
                </a:lnTo>
                <a:lnTo>
                  <a:pt x="76200" y="96012"/>
                </a:lnTo>
                <a:close/>
              </a:path>
              <a:path w="114300" h="2001520">
                <a:moveTo>
                  <a:pt x="76200" y="1886712"/>
                </a:moveTo>
                <a:lnTo>
                  <a:pt x="57912" y="1886712"/>
                </a:lnTo>
                <a:lnTo>
                  <a:pt x="76200" y="1890530"/>
                </a:lnTo>
                <a:lnTo>
                  <a:pt x="76200" y="1886712"/>
                </a:lnTo>
                <a:close/>
              </a:path>
              <a:path w="114300" h="2001520">
                <a:moveTo>
                  <a:pt x="57912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6012"/>
                </a:lnTo>
                <a:lnTo>
                  <a:pt x="105277" y="96012"/>
                </a:lnTo>
                <a:lnTo>
                  <a:pt x="57912" y="0"/>
                </a:lnTo>
                <a:close/>
              </a:path>
              <a:path w="114300" h="2001520">
                <a:moveTo>
                  <a:pt x="105277" y="96012"/>
                </a:moveTo>
                <a:lnTo>
                  <a:pt x="76200" y="96012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5277" y="96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4736" y="6035039"/>
            <a:ext cx="2001520" cy="114300"/>
          </a:xfrm>
          <a:custGeom>
            <a:avLst/>
            <a:gdLst/>
            <a:ahLst/>
            <a:cxnLst/>
            <a:rect l="l" t="t" r="r" b="b"/>
            <a:pathLst>
              <a:path w="2001520" h="114300">
                <a:moveTo>
                  <a:pt x="57912" y="0"/>
                </a:moveTo>
                <a:lnTo>
                  <a:pt x="35361" y="4524"/>
                </a:lnTo>
                <a:lnTo>
                  <a:pt x="16954" y="16764"/>
                </a:lnTo>
                <a:lnTo>
                  <a:pt x="4548" y="34718"/>
                </a:lnTo>
                <a:lnTo>
                  <a:pt x="0" y="56387"/>
                </a:lnTo>
                <a:lnTo>
                  <a:pt x="4548" y="78938"/>
                </a:lnTo>
                <a:lnTo>
                  <a:pt x="16954" y="97345"/>
                </a:lnTo>
                <a:lnTo>
                  <a:pt x="35361" y="109751"/>
                </a:lnTo>
                <a:lnTo>
                  <a:pt x="57912" y="114299"/>
                </a:lnTo>
                <a:lnTo>
                  <a:pt x="79581" y="109751"/>
                </a:lnTo>
                <a:lnTo>
                  <a:pt x="97536" y="97345"/>
                </a:lnTo>
                <a:lnTo>
                  <a:pt x="109775" y="78938"/>
                </a:lnTo>
                <a:lnTo>
                  <a:pt x="110325" y="76199"/>
                </a:lnTo>
                <a:lnTo>
                  <a:pt x="57912" y="76199"/>
                </a:lnTo>
                <a:lnTo>
                  <a:pt x="57912" y="38099"/>
                </a:lnTo>
                <a:lnTo>
                  <a:pt x="110481" y="38099"/>
                </a:lnTo>
                <a:lnTo>
                  <a:pt x="109775" y="34718"/>
                </a:lnTo>
                <a:lnTo>
                  <a:pt x="97536" y="16764"/>
                </a:lnTo>
                <a:lnTo>
                  <a:pt x="79581" y="4524"/>
                </a:lnTo>
                <a:lnTo>
                  <a:pt x="57912" y="0"/>
                </a:lnTo>
                <a:close/>
              </a:path>
              <a:path w="2001520" h="114300">
                <a:moveTo>
                  <a:pt x="1886712" y="0"/>
                </a:moveTo>
                <a:lnTo>
                  <a:pt x="1886712" y="114299"/>
                </a:lnTo>
                <a:lnTo>
                  <a:pt x="1961909" y="76199"/>
                </a:lnTo>
                <a:lnTo>
                  <a:pt x="1905000" y="76199"/>
                </a:lnTo>
                <a:lnTo>
                  <a:pt x="1905000" y="38099"/>
                </a:lnTo>
                <a:lnTo>
                  <a:pt x="1963941" y="38099"/>
                </a:lnTo>
                <a:lnTo>
                  <a:pt x="1886712" y="0"/>
                </a:lnTo>
                <a:close/>
              </a:path>
              <a:path w="2001520" h="114300">
                <a:moveTo>
                  <a:pt x="110481" y="38099"/>
                </a:moveTo>
                <a:lnTo>
                  <a:pt x="57912" y="38099"/>
                </a:lnTo>
                <a:lnTo>
                  <a:pt x="57912" y="76199"/>
                </a:lnTo>
                <a:lnTo>
                  <a:pt x="110325" y="76199"/>
                </a:lnTo>
                <a:lnTo>
                  <a:pt x="114300" y="56387"/>
                </a:lnTo>
                <a:lnTo>
                  <a:pt x="110481" y="38099"/>
                </a:lnTo>
                <a:close/>
              </a:path>
              <a:path w="2001520" h="114300">
                <a:moveTo>
                  <a:pt x="1886712" y="38099"/>
                </a:moveTo>
                <a:lnTo>
                  <a:pt x="110481" y="38099"/>
                </a:lnTo>
                <a:lnTo>
                  <a:pt x="114300" y="56387"/>
                </a:lnTo>
                <a:lnTo>
                  <a:pt x="110325" y="76199"/>
                </a:lnTo>
                <a:lnTo>
                  <a:pt x="1886712" y="76199"/>
                </a:lnTo>
                <a:lnTo>
                  <a:pt x="1886712" y="38099"/>
                </a:lnTo>
                <a:close/>
              </a:path>
              <a:path w="2001520" h="114300">
                <a:moveTo>
                  <a:pt x="1963941" y="38099"/>
                </a:moveTo>
                <a:lnTo>
                  <a:pt x="1905000" y="38099"/>
                </a:lnTo>
                <a:lnTo>
                  <a:pt x="1905000" y="76199"/>
                </a:lnTo>
                <a:lnTo>
                  <a:pt x="1961909" y="76199"/>
                </a:lnTo>
                <a:lnTo>
                  <a:pt x="2001012" y="56387"/>
                </a:lnTo>
                <a:lnTo>
                  <a:pt x="1963941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0200" y="4027487"/>
            <a:ext cx="199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61335" y="5874575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X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0016" y="4561331"/>
            <a:ext cx="1316990" cy="466725"/>
          </a:xfrm>
          <a:custGeom>
            <a:avLst/>
            <a:gdLst/>
            <a:ahLst/>
            <a:cxnLst/>
            <a:rect l="l" t="t" r="r" b="b"/>
            <a:pathLst>
              <a:path w="1316989" h="466725">
                <a:moveTo>
                  <a:pt x="662940" y="0"/>
                </a:moveTo>
                <a:lnTo>
                  <a:pt x="653796" y="0"/>
                </a:lnTo>
                <a:lnTo>
                  <a:pt x="647700" y="3048"/>
                </a:lnTo>
                <a:lnTo>
                  <a:pt x="0" y="435864"/>
                </a:lnTo>
                <a:lnTo>
                  <a:pt x="21336" y="466344"/>
                </a:lnTo>
                <a:lnTo>
                  <a:pt x="658368" y="42155"/>
                </a:lnTo>
                <a:lnTo>
                  <a:pt x="647700" y="35052"/>
                </a:lnTo>
                <a:lnTo>
                  <a:pt x="716929" y="35052"/>
                </a:lnTo>
                <a:lnTo>
                  <a:pt x="669036" y="3048"/>
                </a:lnTo>
                <a:lnTo>
                  <a:pt x="662940" y="0"/>
                </a:lnTo>
                <a:close/>
              </a:path>
              <a:path w="1316989" h="466725">
                <a:moveTo>
                  <a:pt x="716929" y="35052"/>
                </a:moveTo>
                <a:lnTo>
                  <a:pt x="669036" y="35052"/>
                </a:lnTo>
                <a:lnTo>
                  <a:pt x="658368" y="42155"/>
                </a:lnTo>
                <a:lnTo>
                  <a:pt x="1295400" y="466344"/>
                </a:lnTo>
                <a:lnTo>
                  <a:pt x="1316736" y="435864"/>
                </a:lnTo>
                <a:lnTo>
                  <a:pt x="716929" y="35052"/>
                </a:lnTo>
                <a:close/>
              </a:path>
              <a:path w="1316989" h="466725">
                <a:moveTo>
                  <a:pt x="669036" y="35052"/>
                </a:moveTo>
                <a:lnTo>
                  <a:pt x="647700" y="35052"/>
                </a:lnTo>
                <a:lnTo>
                  <a:pt x="658368" y="42155"/>
                </a:lnTo>
                <a:lnTo>
                  <a:pt x="669036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7280" y="4869179"/>
            <a:ext cx="902335" cy="668020"/>
          </a:xfrm>
          <a:custGeom>
            <a:avLst/>
            <a:gdLst/>
            <a:ahLst/>
            <a:cxnLst/>
            <a:rect l="l" t="t" r="r" b="b"/>
            <a:pathLst>
              <a:path w="902335" h="668020">
                <a:moveTo>
                  <a:pt x="38100" y="0"/>
                </a:moveTo>
                <a:lnTo>
                  <a:pt x="0" y="0"/>
                </a:lnTo>
                <a:lnTo>
                  <a:pt x="0" y="647700"/>
                </a:lnTo>
                <a:lnTo>
                  <a:pt x="1595" y="655296"/>
                </a:lnTo>
                <a:lnTo>
                  <a:pt x="5905" y="661606"/>
                </a:lnTo>
                <a:lnTo>
                  <a:pt x="12215" y="665916"/>
                </a:lnTo>
                <a:lnTo>
                  <a:pt x="19811" y="667512"/>
                </a:lnTo>
                <a:lnTo>
                  <a:pt x="882395" y="667512"/>
                </a:lnTo>
                <a:lnTo>
                  <a:pt x="889992" y="665916"/>
                </a:lnTo>
                <a:lnTo>
                  <a:pt x="896302" y="661606"/>
                </a:lnTo>
                <a:lnTo>
                  <a:pt x="900612" y="655296"/>
                </a:lnTo>
                <a:lnTo>
                  <a:pt x="902207" y="647700"/>
                </a:lnTo>
                <a:lnTo>
                  <a:pt x="38100" y="647700"/>
                </a:lnTo>
                <a:lnTo>
                  <a:pt x="19811" y="629412"/>
                </a:lnTo>
                <a:lnTo>
                  <a:pt x="38100" y="629412"/>
                </a:lnTo>
                <a:lnTo>
                  <a:pt x="38100" y="0"/>
                </a:lnTo>
                <a:close/>
              </a:path>
              <a:path w="902335" h="668020">
                <a:moveTo>
                  <a:pt x="38100" y="629412"/>
                </a:moveTo>
                <a:lnTo>
                  <a:pt x="19811" y="629412"/>
                </a:lnTo>
                <a:lnTo>
                  <a:pt x="38100" y="647700"/>
                </a:lnTo>
                <a:lnTo>
                  <a:pt x="38100" y="629412"/>
                </a:lnTo>
                <a:close/>
              </a:path>
              <a:path w="902335" h="668020">
                <a:moveTo>
                  <a:pt x="864107" y="629412"/>
                </a:moveTo>
                <a:lnTo>
                  <a:pt x="38100" y="629412"/>
                </a:lnTo>
                <a:lnTo>
                  <a:pt x="38100" y="647700"/>
                </a:lnTo>
                <a:lnTo>
                  <a:pt x="864107" y="647700"/>
                </a:lnTo>
                <a:lnTo>
                  <a:pt x="864107" y="629412"/>
                </a:lnTo>
                <a:close/>
              </a:path>
              <a:path w="902335" h="668020">
                <a:moveTo>
                  <a:pt x="902207" y="0"/>
                </a:moveTo>
                <a:lnTo>
                  <a:pt x="864107" y="0"/>
                </a:lnTo>
                <a:lnTo>
                  <a:pt x="864107" y="647700"/>
                </a:lnTo>
                <a:lnTo>
                  <a:pt x="882395" y="629412"/>
                </a:lnTo>
                <a:lnTo>
                  <a:pt x="902207" y="629412"/>
                </a:lnTo>
                <a:lnTo>
                  <a:pt x="902207" y="0"/>
                </a:lnTo>
                <a:close/>
              </a:path>
              <a:path w="902335" h="668020">
                <a:moveTo>
                  <a:pt x="902207" y="629412"/>
                </a:moveTo>
                <a:lnTo>
                  <a:pt x="882395" y="629412"/>
                </a:lnTo>
                <a:lnTo>
                  <a:pt x="864107" y="647700"/>
                </a:lnTo>
                <a:lnTo>
                  <a:pt x="902207" y="647700"/>
                </a:lnTo>
                <a:lnTo>
                  <a:pt x="902207" y="629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8052" y="4200143"/>
            <a:ext cx="1316990" cy="467995"/>
          </a:xfrm>
          <a:custGeom>
            <a:avLst/>
            <a:gdLst/>
            <a:ahLst/>
            <a:cxnLst/>
            <a:rect l="l" t="t" r="r" b="b"/>
            <a:pathLst>
              <a:path w="1316989" h="467995">
                <a:moveTo>
                  <a:pt x="661416" y="0"/>
                </a:moveTo>
                <a:lnTo>
                  <a:pt x="653796" y="0"/>
                </a:lnTo>
                <a:lnTo>
                  <a:pt x="647699" y="4572"/>
                </a:lnTo>
                <a:lnTo>
                  <a:pt x="0" y="435864"/>
                </a:lnTo>
                <a:lnTo>
                  <a:pt x="21335" y="467868"/>
                </a:lnTo>
                <a:lnTo>
                  <a:pt x="658367" y="43679"/>
                </a:lnTo>
                <a:lnTo>
                  <a:pt x="647699" y="36576"/>
                </a:lnTo>
                <a:lnTo>
                  <a:pt x="717098" y="36576"/>
                </a:lnTo>
                <a:lnTo>
                  <a:pt x="669035" y="4572"/>
                </a:lnTo>
                <a:lnTo>
                  <a:pt x="661416" y="0"/>
                </a:lnTo>
                <a:close/>
              </a:path>
              <a:path w="1316989" h="467995">
                <a:moveTo>
                  <a:pt x="717098" y="36576"/>
                </a:moveTo>
                <a:lnTo>
                  <a:pt x="669035" y="36576"/>
                </a:lnTo>
                <a:lnTo>
                  <a:pt x="658367" y="43679"/>
                </a:lnTo>
                <a:lnTo>
                  <a:pt x="1295399" y="467868"/>
                </a:lnTo>
                <a:lnTo>
                  <a:pt x="1316736" y="435864"/>
                </a:lnTo>
                <a:lnTo>
                  <a:pt x="717098" y="36576"/>
                </a:lnTo>
                <a:close/>
              </a:path>
              <a:path w="1316989" h="467995">
                <a:moveTo>
                  <a:pt x="669035" y="36576"/>
                </a:moveTo>
                <a:lnTo>
                  <a:pt x="647699" y="36576"/>
                </a:lnTo>
                <a:lnTo>
                  <a:pt x="658367" y="43679"/>
                </a:lnTo>
                <a:lnTo>
                  <a:pt x="669035" y="36576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5316" y="4509515"/>
            <a:ext cx="901065" cy="666115"/>
          </a:xfrm>
          <a:custGeom>
            <a:avLst/>
            <a:gdLst/>
            <a:ahLst/>
            <a:cxnLst/>
            <a:rect l="l" t="t" r="r" b="b"/>
            <a:pathLst>
              <a:path w="901064" h="666114">
                <a:moveTo>
                  <a:pt x="38100" y="0"/>
                </a:moveTo>
                <a:lnTo>
                  <a:pt x="0" y="0"/>
                </a:lnTo>
                <a:lnTo>
                  <a:pt x="0" y="647700"/>
                </a:lnTo>
                <a:lnTo>
                  <a:pt x="1357" y="655058"/>
                </a:lnTo>
                <a:lnTo>
                  <a:pt x="5143" y="660844"/>
                </a:lnTo>
                <a:lnTo>
                  <a:pt x="10929" y="664630"/>
                </a:lnTo>
                <a:lnTo>
                  <a:pt x="18287" y="665988"/>
                </a:lnTo>
                <a:lnTo>
                  <a:pt x="882396" y="665988"/>
                </a:lnTo>
                <a:lnTo>
                  <a:pt x="889754" y="664630"/>
                </a:lnTo>
                <a:lnTo>
                  <a:pt x="895540" y="660844"/>
                </a:lnTo>
                <a:lnTo>
                  <a:pt x="899326" y="655058"/>
                </a:lnTo>
                <a:lnTo>
                  <a:pt x="900684" y="647700"/>
                </a:lnTo>
                <a:lnTo>
                  <a:pt x="38100" y="647700"/>
                </a:lnTo>
                <a:lnTo>
                  <a:pt x="18287" y="627888"/>
                </a:lnTo>
                <a:lnTo>
                  <a:pt x="38100" y="627888"/>
                </a:lnTo>
                <a:lnTo>
                  <a:pt x="38100" y="0"/>
                </a:lnTo>
                <a:close/>
              </a:path>
              <a:path w="901064" h="666114">
                <a:moveTo>
                  <a:pt x="38100" y="627888"/>
                </a:moveTo>
                <a:lnTo>
                  <a:pt x="18287" y="627888"/>
                </a:lnTo>
                <a:lnTo>
                  <a:pt x="38100" y="647700"/>
                </a:lnTo>
                <a:lnTo>
                  <a:pt x="38100" y="627888"/>
                </a:lnTo>
                <a:close/>
              </a:path>
              <a:path w="901064" h="666114">
                <a:moveTo>
                  <a:pt x="862584" y="627888"/>
                </a:moveTo>
                <a:lnTo>
                  <a:pt x="38100" y="627888"/>
                </a:lnTo>
                <a:lnTo>
                  <a:pt x="38100" y="647700"/>
                </a:lnTo>
                <a:lnTo>
                  <a:pt x="862584" y="647700"/>
                </a:lnTo>
                <a:lnTo>
                  <a:pt x="862584" y="627888"/>
                </a:lnTo>
                <a:close/>
              </a:path>
              <a:path w="901064" h="666114">
                <a:moveTo>
                  <a:pt x="900684" y="0"/>
                </a:moveTo>
                <a:lnTo>
                  <a:pt x="862584" y="0"/>
                </a:lnTo>
                <a:lnTo>
                  <a:pt x="862584" y="647700"/>
                </a:lnTo>
                <a:lnTo>
                  <a:pt x="882396" y="627888"/>
                </a:lnTo>
                <a:lnTo>
                  <a:pt x="900684" y="627888"/>
                </a:lnTo>
                <a:lnTo>
                  <a:pt x="900684" y="0"/>
                </a:lnTo>
                <a:close/>
              </a:path>
              <a:path w="901064" h="666114">
                <a:moveTo>
                  <a:pt x="900684" y="627888"/>
                </a:moveTo>
                <a:lnTo>
                  <a:pt x="882396" y="627888"/>
                </a:lnTo>
                <a:lnTo>
                  <a:pt x="862584" y="647700"/>
                </a:lnTo>
                <a:lnTo>
                  <a:pt x="900684" y="647700"/>
                </a:lnTo>
                <a:lnTo>
                  <a:pt x="900684" y="62788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09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773430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Transformation </a:t>
            </a:r>
            <a:r>
              <a:rPr sz="3800" spc="5" dirty="0"/>
              <a:t>de</a:t>
            </a:r>
            <a:r>
              <a:rPr sz="3800" spc="-40" dirty="0"/>
              <a:t> </a:t>
            </a:r>
            <a:r>
              <a:rPr sz="3800" dirty="0"/>
              <a:t>modélisation</a:t>
            </a:r>
            <a:endParaRPr sz="3800"/>
          </a:p>
        </p:txBody>
      </p:sp>
      <p:sp>
        <p:nvSpPr>
          <p:cNvPr id="8" name="object 8"/>
          <p:cNvSpPr/>
          <p:nvPr/>
        </p:nvSpPr>
        <p:spPr>
          <a:xfrm>
            <a:off x="658368" y="1874519"/>
            <a:ext cx="201168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5024" y="1781068"/>
            <a:ext cx="5298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Verdana"/>
                <a:cs typeface="Verdana"/>
              </a:rPr>
              <a:t>La </a:t>
            </a:r>
            <a:r>
              <a:rPr sz="2000" spc="-5" dirty="0">
                <a:latin typeface="Verdana"/>
                <a:cs typeface="Verdana"/>
              </a:rPr>
              <a:t>multiplication </a:t>
            </a:r>
            <a:r>
              <a:rPr sz="2000" dirty="0">
                <a:latin typeface="Verdana"/>
                <a:cs typeface="Verdana"/>
              </a:rPr>
              <a:t>n’est </a:t>
            </a:r>
            <a:r>
              <a:rPr sz="2000" spc="-5" dirty="0">
                <a:latin typeface="Verdana"/>
                <a:cs typeface="Verdana"/>
              </a:rPr>
              <a:t>pas </a:t>
            </a:r>
            <a:r>
              <a:rPr sz="2000" dirty="0">
                <a:latin typeface="Verdana"/>
                <a:cs typeface="Verdana"/>
              </a:rPr>
              <a:t>commutative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!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94560" y="2014727"/>
            <a:ext cx="4824984" cy="1411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5712" y="4303226"/>
            <a:ext cx="5165725" cy="16624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39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000" spc="-5" dirty="0">
                <a:latin typeface="Verdana"/>
                <a:cs typeface="Verdana"/>
              </a:rPr>
              <a:t>Convention </a:t>
            </a:r>
            <a:r>
              <a:rPr sz="2000" dirty="0">
                <a:latin typeface="Verdana"/>
                <a:cs typeface="Verdana"/>
              </a:rPr>
              <a:t>: T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dirty="0">
                <a:latin typeface="Verdana"/>
                <a:cs typeface="Verdana"/>
              </a:rPr>
              <a:t>R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dirty="0">
                <a:latin typeface="Verdana"/>
                <a:cs typeface="Verdana"/>
              </a:rPr>
              <a:t>S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dirty="0">
                <a:latin typeface="Verdana"/>
                <a:cs typeface="Verdana"/>
              </a:rPr>
              <a:t>v</a:t>
            </a:r>
            <a:endParaRPr sz="20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26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glTranslated (T.x, T.y,</a:t>
            </a:r>
            <a:r>
              <a:rPr sz="1800" b="1" spc="-5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T.z);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4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glRotated (R.a, R.x, R.y,</a:t>
            </a:r>
            <a:r>
              <a:rPr sz="1800" b="1" spc="-6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R.z);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glScaled (S.x, S.y,</a:t>
            </a:r>
            <a:r>
              <a:rPr sz="1800" b="1" spc="-7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S.z);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glVertex3d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(v.x, 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v.y,</a:t>
            </a:r>
            <a:r>
              <a:rPr sz="1800" b="1" spc="-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v.z);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94560" y="3427475"/>
            <a:ext cx="4824984" cy="790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605345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Transformation </a:t>
            </a:r>
            <a:r>
              <a:rPr sz="3800" spc="5" dirty="0"/>
              <a:t>de</a:t>
            </a:r>
            <a:r>
              <a:rPr sz="3800" spc="-55" dirty="0"/>
              <a:t> </a:t>
            </a:r>
            <a:r>
              <a:rPr sz="3800" dirty="0"/>
              <a:t>vision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668" y="1707519"/>
            <a:ext cx="6894195" cy="30778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415"/>
              </a:spcBef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400" b="1" spc="-10" dirty="0">
                <a:solidFill>
                  <a:srgbClr val="CC0000"/>
                </a:solidFill>
                <a:latin typeface="Courier New"/>
                <a:cs typeface="Courier New"/>
              </a:rPr>
              <a:t>glMatrixMode</a:t>
            </a:r>
            <a:r>
              <a:rPr sz="2400" b="1" spc="-24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(GL_MODELVIEW)</a:t>
            </a:r>
            <a:endParaRPr sz="2000">
              <a:latin typeface="Courier New"/>
              <a:cs typeface="Courier New"/>
            </a:endParaRPr>
          </a:p>
          <a:p>
            <a:pPr marL="481965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Verdana"/>
                <a:cs typeface="Verdana"/>
              </a:rPr>
              <a:t>Il </a:t>
            </a:r>
            <a:r>
              <a:rPr sz="2000" spc="-5" dirty="0">
                <a:latin typeface="Verdana"/>
                <a:cs typeface="Verdana"/>
              </a:rPr>
              <a:t>s’agit de </a:t>
            </a:r>
            <a:r>
              <a:rPr sz="2000" spc="-10" dirty="0">
                <a:latin typeface="Verdana"/>
                <a:cs typeface="Verdana"/>
              </a:rPr>
              <a:t>la </a:t>
            </a:r>
            <a:r>
              <a:rPr sz="2000" spc="-5" dirty="0">
                <a:latin typeface="Verdana"/>
                <a:cs typeface="Verdana"/>
              </a:rPr>
              <a:t>même matrice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!</a:t>
            </a:r>
            <a:endParaRPr sz="2000">
              <a:latin typeface="Verdana"/>
              <a:cs typeface="Verdana"/>
            </a:endParaRPr>
          </a:p>
          <a:p>
            <a:pPr marL="481965" marR="39497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Aucune </a:t>
            </a:r>
            <a:r>
              <a:rPr sz="2000" spc="-5" dirty="0">
                <a:latin typeface="Verdana"/>
                <a:cs typeface="Verdana"/>
              </a:rPr>
              <a:t>différence </a:t>
            </a:r>
            <a:r>
              <a:rPr sz="2000" dirty="0">
                <a:latin typeface="Verdana"/>
                <a:cs typeface="Verdana"/>
              </a:rPr>
              <a:t>entre </a:t>
            </a:r>
            <a:r>
              <a:rPr sz="2000" spc="-5" dirty="0">
                <a:latin typeface="Verdana"/>
                <a:cs typeface="Verdana"/>
              </a:rPr>
              <a:t>vision </a:t>
            </a:r>
            <a:r>
              <a:rPr sz="2000" dirty="0">
                <a:latin typeface="Verdana"/>
                <a:cs typeface="Verdana"/>
              </a:rPr>
              <a:t>et </a:t>
            </a:r>
            <a:r>
              <a:rPr sz="2000" spc="-10" dirty="0">
                <a:latin typeface="Verdana"/>
                <a:cs typeface="Verdana"/>
              </a:rPr>
              <a:t>modélisation.  </a:t>
            </a:r>
            <a:r>
              <a:rPr sz="2000" spc="-5" dirty="0">
                <a:latin typeface="Verdana"/>
                <a:cs typeface="Verdana"/>
              </a:rPr>
              <a:t>Position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relative</a:t>
            </a:r>
            <a:r>
              <a:rPr sz="2000" spc="-5" dirty="0">
                <a:latin typeface="Verdana"/>
                <a:cs typeface="Verdana"/>
              </a:rPr>
              <a:t> de la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caméra.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marL="481965" marR="5080" indent="-469900">
              <a:lnSpc>
                <a:spcPct val="101699"/>
              </a:lnSpc>
              <a:buFont typeface="Wingdings"/>
              <a:buChar char=""/>
              <a:tabLst>
                <a:tab pos="481965" algn="l"/>
                <a:tab pos="482600" algn="l"/>
                <a:tab pos="2307590" algn="l"/>
              </a:tabLst>
            </a:pPr>
            <a:r>
              <a:rPr sz="2400" b="1" spc="-10" dirty="0">
                <a:solidFill>
                  <a:srgbClr val="CC0000"/>
                </a:solidFill>
                <a:latin typeface="Courier New"/>
                <a:cs typeface="Courier New"/>
              </a:rPr>
              <a:t>gluLookAt	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(px,py,pz, cx,cy,cz, ux,uy,uz) </a:t>
            </a:r>
            <a:r>
              <a:rPr sz="2000" b="1" spc="-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Verdana"/>
                <a:cs typeface="Verdana"/>
              </a:rPr>
              <a:t>Positionne la </a:t>
            </a:r>
            <a:r>
              <a:rPr sz="2000" dirty="0">
                <a:latin typeface="Verdana"/>
                <a:cs typeface="Verdana"/>
              </a:rPr>
              <a:t>caméra au </a:t>
            </a:r>
            <a:r>
              <a:rPr sz="2000" spc="-5" dirty="0">
                <a:latin typeface="Verdana"/>
                <a:cs typeface="Verdana"/>
              </a:rPr>
              <a:t>point 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[px </a:t>
            </a:r>
            <a:r>
              <a:rPr sz="2000" b="1" spc="-10" dirty="0">
                <a:solidFill>
                  <a:srgbClr val="CC0000"/>
                </a:solidFill>
                <a:latin typeface="Courier New"/>
                <a:cs typeface="Courier New"/>
              </a:rPr>
              <a:t>py 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pz]</a:t>
            </a:r>
            <a:r>
              <a:rPr sz="2000" spc="-5" dirty="0">
                <a:latin typeface="Verdana"/>
                <a:cs typeface="Verdana"/>
              </a:rPr>
              <a:t>,  oriente </a:t>
            </a:r>
            <a:r>
              <a:rPr sz="2000" spc="-10" dirty="0">
                <a:latin typeface="Verdana"/>
                <a:cs typeface="Verdana"/>
              </a:rPr>
              <a:t>les </a:t>
            </a:r>
            <a:r>
              <a:rPr sz="2000" dirty="0">
                <a:latin typeface="Verdana"/>
                <a:cs typeface="Verdana"/>
              </a:rPr>
              <a:t>Z vers </a:t>
            </a:r>
            <a:r>
              <a:rPr sz="2000" spc="-5" dirty="0">
                <a:latin typeface="Verdana"/>
                <a:cs typeface="Verdana"/>
              </a:rPr>
              <a:t>la cible 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[cx </a:t>
            </a:r>
            <a:r>
              <a:rPr sz="2000" b="1" spc="-10" dirty="0">
                <a:solidFill>
                  <a:srgbClr val="CC0000"/>
                </a:solidFill>
                <a:latin typeface="Courier New"/>
                <a:cs typeface="Courier New"/>
              </a:rPr>
              <a:t>cy</a:t>
            </a:r>
            <a:r>
              <a:rPr sz="2000" b="1" spc="-3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cz]</a:t>
            </a:r>
            <a:endParaRPr sz="2000">
              <a:latin typeface="Courier New"/>
              <a:cs typeface="Courier New"/>
            </a:endParaRPr>
          </a:p>
          <a:p>
            <a:pPr marL="481965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et </a:t>
            </a:r>
            <a:r>
              <a:rPr sz="2000" spc="-10" dirty="0">
                <a:latin typeface="Verdana"/>
                <a:cs typeface="Verdana"/>
              </a:rPr>
              <a:t>les </a:t>
            </a:r>
            <a:r>
              <a:rPr sz="2000" dirty="0">
                <a:latin typeface="Verdana"/>
                <a:cs typeface="Verdana"/>
              </a:rPr>
              <a:t>Y </a:t>
            </a:r>
            <a:r>
              <a:rPr sz="2000" spc="-5" dirty="0">
                <a:latin typeface="Verdana"/>
                <a:cs typeface="Verdana"/>
              </a:rPr>
              <a:t>selon </a:t>
            </a:r>
            <a:r>
              <a:rPr sz="2000" spc="-15" dirty="0">
                <a:latin typeface="Verdana"/>
                <a:cs typeface="Verdana"/>
              </a:rPr>
              <a:t>le </a:t>
            </a:r>
            <a:r>
              <a:rPr sz="2000" dirty="0">
                <a:latin typeface="Verdana"/>
                <a:cs typeface="Verdana"/>
              </a:rPr>
              <a:t>vecteur 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[ux </a:t>
            </a:r>
            <a:r>
              <a:rPr sz="2000" b="1" spc="-10" dirty="0">
                <a:solidFill>
                  <a:srgbClr val="CC0000"/>
                </a:solidFill>
                <a:latin typeface="Courier New"/>
                <a:cs typeface="Courier New"/>
              </a:rPr>
              <a:t>uy</a:t>
            </a:r>
            <a:r>
              <a:rPr sz="2000" b="1" spc="-5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uz]</a:t>
            </a:r>
            <a:r>
              <a:rPr sz="2000" spc="-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277114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Généralités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6803135" y="475487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3352" y="1657514"/>
            <a:ext cx="7868284" cy="44881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1800" b="1" spc="-5" dirty="0">
                <a:latin typeface="Verdana"/>
                <a:cs typeface="Verdana"/>
              </a:rPr>
              <a:t>Qu’est ce qu’OpenGL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?</a:t>
            </a:r>
            <a:endParaRPr sz="18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434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dirty="0">
                <a:latin typeface="Verdana"/>
                <a:cs typeface="Verdana"/>
              </a:rPr>
              <a:t>Une </a:t>
            </a:r>
            <a:r>
              <a:rPr sz="1800" spc="-5" dirty="0">
                <a:latin typeface="Verdana"/>
                <a:cs typeface="Verdana"/>
              </a:rPr>
              <a:t>interface de programmation (API)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graphique</a:t>
            </a:r>
            <a:endParaRPr sz="1800">
              <a:latin typeface="Verdana"/>
              <a:cs typeface="Verdana"/>
            </a:endParaRPr>
          </a:p>
          <a:p>
            <a:pPr marL="1316990" lvl="2" indent="-395605">
              <a:lnSpc>
                <a:spcPct val="100000"/>
              </a:lnSpc>
              <a:spcBef>
                <a:spcPts val="359"/>
              </a:spcBef>
              <a:buClr>
                <a:srgbClr val="CC0000"/>
              </a:buClr>
              <a:buFont typeface="Wingdings"/>
              <a:buChar char=""/>
              <a:tabLst>
                <a:tab pos="1316990" algn="l"/>
                <a:tab pos="1317625" algn="l"/>
              </a:tabLst>
            </a:pPr>
            <a:r>
              <a:rPr sz="1500" spc="-5" dirty="0">
                <a:latin typeface="Verdana"/>
                <a:cs typeface="Verdana"/>
              </a:rPr>
              <a:t>indépendante du langage de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programmation</a:t>
            </a:r>
            <a:endParaRPr sz="1500">
              <a:latin typeface="Verdana"/>
              <a:cs typeface="Verdana"/>
            </a:endParaRPr>
          </a:p>
          <a:p>
            <a:pPr marL="1382395" lvl="2" indent="-461009">
              <a:lnSpc>
                <a:spcPct val="100000"/>
              </a:lnSpc>
              <a:spcBef>
                <a:spcPts val="359"/>
              </a:spcBef>
              <a:buClr>
                <a:srgbClr val="CC0000"/>
              </a:buClr>
              <a:buFont typeface="Wingdings"/>
              <a:buChar char=""/>
              <a:tabLst>
                <a:tab pos="1382395" algn="l"/>
                <a:tab pos="1383030" algn="l"/>
              </a:tabLst>
            </a:pPr>
            <a:r>
              <a:rPr sz="1500" spc="-5" dirty="0">
                <a:latin typeface="Verdana"/>
                <a:cs typeface="Verdana"/>
              </a:rPr>
              <a:t>indépendante du système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d’exploitation</a:t>
            </a:r>
            <a:endParaRPr sz="1500">
              <a:latin typeface="Verdana"/>
              <a:cs typeface="Verdana"/>
            </a:endParaRPr>
          </a:p>
          <a:p>
            <a:pPr marL="1382395" lvl="2" indent="-461009">
              <a:lnSpc>
                <a:spcPct val="100000"/>
              </a:lnSpc>
              <a:spcBef>
                <a:spcPts val="359"/>
              </a:spcBef>
              <a:buClr>
                <a:srgbClr val="CC0000"/>
              </a:buClr>
              <a:buFont typeface="Wingdings"/>
              <a:buChar char=""/>
              <a:tabLst>
                <a:tab pos="1382395" algn="l"/>
                <a:tab pos="1383030" algn="l"/>
              </a:tabLst>
            </a:pPr>
            <a:r>
              <a:rPr sz="1500" spc="-5" dirty="0">
                <a:latin typeface="Verdana"/>
                <a:cs typeface="Verdana"/>
              </a:rPr>
              <a:t>indépendante du système de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fenêtrage</a:t>
            </a:r>
            <a:endParaRPr sz="15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spc="-5" dirty="0">
                <a:latin typeface="Verdana"/>
                <a:cs typeface="Verdana"/>
              </a:rPr>
              <a:t>Caractéristiques </a:t>
            </a:r>
            <a:r>
              <a:rPr sz="1800" dirty="0">
                <a:latin typeface="Verdana"/>
                <a:cs typeface="Verdana"/>
              </a:rPr>
              <a:t>et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implémentation</a:t>
            </a:r>
            <a:endParaRPr sz="1800">
              <a:latin typeface="Verdana"/>
              <a:cs typeface="Verdana"/>
            </a:endParaRPr>
          </a:p>
          <a:p>
            <a:pPr marL="1316990" lvl="2" indent="-395605">
              <a:lnSpc>
                <a:spcPct val="100000"/>
              </a:lnSpc>
              <a:spcBef>
                <a:spcPts val="360"/>
              </a:spcBef>
              <a:buClr>
                <a:srgbClr val="CC0000"/>
              </a:buClr>
              <a:buFont typeface="Wingdings"/>
              <a:buChar char=""/>
              <a:tabLst>
                <a:tab pos="1316990" algn="l"/>
                <a:tab pos="1317625" algn="l"/>
              </a:tabLst>
            </a:pPr>
            <a:r>
              <a:rPr sz="1500" spc="-5" dirty="0">
                <a:latin typeface="Verdana"/>
                <a:cs typeface="Verdana"/>
              </a:rPr>
              <a:t>Simplicité, performance </a:t>
            </a:r>
            <a:r>
              <a:rPr sz="1500" dirty="0">
                <a:latin typeface="Verdana"/>
                <a:cs typeface="Verdana"/>
              </a:rPr>
              <a:t>et </a:t>
            </a:r>
            <a:r>
              <a:rPr sz="1500" spc="-10" dirty="0">
                <a:latin typeface="Verdana"/>
                <a:cs typeface="Verdana"/>
              </a:rPr>
              <a:t>qualité </a:t>
            </a:r>
            <a:r>
              <a:rPr sz="1500" spc="-5" dirty="0">
                <a:latin typeface="Verdana"/>
                <a:cs typeface="Verdana"/>
              </a:rPr>
              <a:t>du</a:t>
            </a:r>
            <a:r>
              <a:rPr sz="1500" spc="4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rendu</a:t>
            </a:r>
            <a:endParaRPr sz="1500">
              <a:latin typeface="Verdana"/>
              <a:cs typeface="Verdana"/>
            </a:endParaRPr>
          </a:p>
          <a:p>
            <a:pPr marL="1316990" lvl="2" indent="-395605">
              <a:lnSpc>
                <a:spcPct val="100000"/>
              </a:lnSpc>
              <a:spcBef>
                <a:spcPts val="360"/>
              </a:spcBef>
              <a:buClr>
                <a:srgbClr val="CC0000"/>
              </a:buClr>
              <a:buFont typeface="Wingdings"/>
              <a:buChar char=""/>
              <a:tabLst>
                <a:tab pos="1316990" algn="l"/>
                <a:tab pos="1317625" algn="l"/>
              </a:tabLst>
            </a:pPr>
            <a:r>
              <a:rPr sz="1500" spc="-5" dirty="0">
                <a:latin typeface="Verdana"/>
                <a:cs typeface="Verdana"/>
              </a:rPr>
              <a:t>Implémentation logicielle, </a:t>
            </a:r>
            <a:r>
              <a:rPr sz="1500" spc="-10" dirty="0">
                <a:latin typeface="Verdana"/>
                <a:cs typeface="Verdana"/>
              </a:rPr>
              <a:t>matérielle </a:t>
            </a:r>
            <a:r>
              <a:rPr sz="1500" spc="-5" dirty="0">
                <a:latin typeface="Verdana"/>
                <a:cs typeface="Verdana"/>
              </a:rPr>
              <a:t>(GPU),</a:t>
            </a:r>
            <a:r>
              <a:rPr sz="1500" spc="9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hybride</a:t>
            </a:r>
            <a:endParaRPr sz="1500">
              <a:latin typeface="Verdana"/>
              <a:cs typeface="Verdana"/>
            </a:endParaRPr>
          </a:p>
          <a:p>
            <a:pPr marL="481965" indent="-469900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1800" b="1" spc="-5" dirty="0">
                <a:latin typeface="Verdana"/>
                <a:cs typeface="Verdana"/>
              </a:rPr>
              <a:t>Que sait faire OpenGL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?</a:t>
            </a:r>
            <a:endParaRPr sz="1800">
              <a:latin typeface="Verdana"/>
              <a:cs typeface="Verdana"/>
            </a:endParaRPr>
          </a:p>
          <a:p>
            <a:pPr marL="920750" marR="5080" lvl="1" indent="-437515">
              <a:lnSpc>
                <a:spcPct val="100000"/>
              </a:lnSpc>
              <a:spcBef>
                <a:spcPts val="434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  <a:tab pos="5690235" algn="l"/>
              </a:tabLst>
            </a:pPr>
            <a:r>
              <a:rPr sz="1800" spc="-10" dirty="0">
                <a:latin typeface="Verdana"/>
                <a:cs typeface="Verdana"/>
              </a:rPr>
              <a:t>Géométrie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500" spc="-10" dirty="0">
                <a:latin typeface="Verdana"/>
                <a:cs typeface="Verdana"/>
              </a:rPr>
              <a:t>Définition </a:t>
            </a:r>
            <a:r>
              <a:rPr sz="1500" spc="-5" dirty="0">
                <a:latin typeface="Verdana"/>
                <a:cs typeface="Verdana"/>
              </a:rPr>
              <a:t>d’objets</a:t>
            </a:r>
            <a:r>
              <a:rPr sz="1500" spc="1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(primitives)</a:t>
            </a:r>
            <a:r>
              <a:rPr sz="1500" spc="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	</a:t>
            </a:r>
            <a:r>
              <a:rPr sz="1500" spc="-5" dirty="0">
                <a:latin typeface="Verdana"/>
                <a:cs typeface="Verdana"/>
              </a:rPr>
              <a:t>Positionnement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spatial  </a:t>
            </a:r>
            <a:r>
              <a:rPr sz="1500" spc="-10" dirty="0">
                <a:latin typeface="Verdana"/>
                <a:cs typeface="Verdana"/>
              </a:rPr>
              <a:t>(translation, </a:t>
            </a:r>
            <a:r>
              <a:rPr sz="1500" spc="-5" dirty="0">
                <a:latin typeface="Verdana"/>
                <a:cs typeface="Verdana"/>
              </a:rPr>
              <a:t>rotation,. </a:t>
            </a:r>
            <a:r>
              <a:rPr sz="1500" dirty="0">
                <a:latin typeface="Verdana"/>
                <a:cs typeface="Verdana"/>
              </a:rPr>
              <a:t>. .</a:t>
            </a:r>
            <a:r>
              <a:rPr sz="1500" spc="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)</a:t>
            </a:r>
            <a:endParaRPr sz="15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spc="-5" dirty="0">
                <a:latin typeface="Verdana"/>
                <a:cs typeface="Verdana"/>
              </a:rPr>
              <a:t>Apparence :</a:t>
            </a:r>
            <a:r>
              <a:rPr sz="1500" spc="-5" dirty="0">
                <a:latin typeface="Verdana"/>
                <a:cs typeface="Verdana"/>
              </a:rPr>
              <a:t>Couleurs explicites, matériaux </a:t>
            </a:r>
            <a:r>
              <a:rPr sz="1500" dirty="0">
                <a:latin typeface="Verdana"/>
                <a:cs typeface="Verdana"/>
              </a:rPr>
              <a:t>/ </a:t>
            </a:r>
            <a:r>
              <a:rPr sz="1500" spc="-10" dirty="0">
                <a:latin typeface="Verdana"/>
                <a:cs typeface="Verdana"/>
              </a:rPr>
              <a:t>lumières </a:t>
            </a:r>
            <a:r>
              <a:rPr sz="1500" dirty="0">
                <a:latin typeface="Verdana"/>
                <a:cs typeface="Verdana"/>
              </a:rPr>
              <a:t>/</a:t>
            </a:r>
            <a:r>
              <a:rPr sz="1500" spc="12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textures</a:t>
            </a:r>
            <a:endParaRPr sz="1500">
              <a:latin typeface="Verdana"/>
              <a:cs typeface="Verdana"/>
            </a:endParaRPr>
          </a:p>
          <a:p>
            <a:pPr marL="920750" marR="285750" lvl="1" indent="-437515">
              <a:lnSpc>
                <a:spcPct val="100000"/>
              </a:lnSpc>
              <a:spcBef>
                <a:spcPts val="434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spc="-5" dirty="0">
                <a:latin typeface="Verdana"/>
                <a:cs typeface="Verdana"/>
              </a:rPr>
              <a:t>Point de </a:t>
            </a:r>
            <a:r>
              <a:rPr sz="1800" dirty="0">
                <a:latin typeface="Verdana"/>
                <a:cs typeface="Verdana"/>
              </a:rPr>
              <a:t>vue : </a:t>
            </a:r>
            <a:r>
              <a:rPr sz="1500" spc="-5" dirty="0">
                <a:latin typeface="Verdana"/>
                <a:cs typeface="Verdana"/>
              </a:rPr>
              <a:t>Volume de </a:t>
            </a:r>
            <a:r>
              <a:rPr sz="1500" spc="-10" dirty="0">
                <a:latin typeface="Verdana"/>
                <a:cs typeface="Verdana"/>
              </a:rPr>
              <a:t>projection (orthographique, perspective,  </a:t>
            </a:r>
            <a:r>
              <a:rPr sz="1500" spc="-5" dirty="0">
                <a:latin typeface="Verdana"/>
                <a:cs typeface="Verdana"/>
              </a:rPr>
              <a:t>clipping,...)</a:t>
            </a:r>
            <a:endParaRPr sz="15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spc="-5" dirty="0">
                <a:latin typeface="Verdana"/>
                <a:cs typeface="Verdana"/>
              </a:rPr>
              <a:t>Rasterization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500" spc="-10" dirty="0">
                <a:latin typeface="Verdana"/>
                <a:cs typeface="Verdana"/>
              </a:rPr>
              <a:t>Transformation </a:t>
            </a:r>
            <a:r>
              <a:rPr sz="1500" spc="-5" dirty="0">
                <a:latin typeface="Verdana"/>
                <a:cs typeface="Verdana"/>
              </a:rPr>
              <a:t>de </a:t>
            </a:r>
            <a:r>
              <a:rPr sz="1500" spc="-15" dirty="0">
                <a:latin typeface="Verdana"/>
                <a:cs typeface="Verdana"/>
              </a:rPr>
              <a:t>la </a:t>
            </a:r>
            <a:r>
              <a:rPr sz="1500" dirty="0">
                <a:latin typeface="Verdana"/>
                <a:cs typeface="Verdana"/>
              </a:rPr>
              <a:t>scène en </a:t>
            </a:r>
            <a:r>
              <a:rPr sz="1500" spc="-10" dirty="0">
                <a:latin typeface="Verdana"/>
                <a:cs typeface="Verdana"/>
              </a:rPr>
              <a:t>pixels </a:t>
            </a:r>
            <a:r>
              <a:rPr sz="1500" dirty="0">
                <a:latin typeface="Verdana"/>
                <a:cs typeface="Verdana"/>
              </a:rPr>
              <a:t>à</a:t>
            </a:r>
            <a:r>
              <a:rPr sz="1500" spc="9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l’écran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318500" y="6274568"/>
            <a:ext cx="147955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dirty="0">
                <a:latin typeface="Verdana"/>
                <a:cs typeface="Verdana"/>
              </a:rPr>
              <a:pPr marL="25400">
                <a:lnSpc>
                  <a:spcPct val="100000"/>
                </a:lnSpc>
                <a:spcBef>
                  <a:spcPts val="105"/>
                </a:spcBef>
              </a:pPr>
              <a:t>2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17290" y="6439020"/>
            <a:ext cx="139065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solidFill>
                  <a:srgbClr val="DDDDDD"/>
                </a:solidFill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707898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Transformation </a:t>
            </a:r>
            <a:r>
              <a:rPr sz="3800" spc="5" dirty="0"/>
              <a:t>de</a:t>
            </a:r>
            <a:r>
              <a:rPr sz="3800" spc="-45" dirty="0"/>
              <a:t> </a:t>
            </a:r>
            <a:r>
              <a:rPr sz="3800" spc="-5" dirty="0"/>
              <a:t>projection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645668" y="1727504"/>
            <a:ext cx="4085590" cy="5981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481330" algn="l"/>
              </a:tabLst>
            </a:pPr>
            <a:r>
              <a:rPr sz="18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8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glMatrixMode</a:t>
            </a:r>
            <a:r>
              <a:rPr sz="1800" b="1" spc="-18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(GL_PROJECTION)</a:t>
            </a:r>
            <a:endParaRPr sz="1600">
              <a:latin typeface="Courier New"/>
              <a:cs typeface="Courier New"/>
            </a:endParaRPr>
          </a:p>
          <a:p>
            <a:pPr marL="73025" algn="ctr">
              <a:lnSpc>
                <a:spcPct val="100000"/>
              </a:lnSpc>
              <a:spcBef>
                <a:spcPts val="200"/>
              </a:spcBef>
            </a:pPr>
            <a:r>
              <a:rPr sz="1600" spc="-5" dirty="0">
                <a:latin typeface="Verdana"/>
                <a:cs typeface="Verdana"/>
              </a:rPr>
              <a:t>Active la matrice de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projection.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668" y="2329598"/>
            <a:ext cx="1726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330" algn="l"/>
              </a:tabLst>
            </a:pPr>
            <a:r>
              <a:rPr sz="18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8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glFrustum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2070" y="2379904"/>
            <a:ext cx="36436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CC0000"/>
                </a:solidFill>
                <a:latin typeface="Courier New"/>
                <a:cs typeface="Courier New"/>
              </a:rPr>
              <a:t>(left,right, bottom,top,</a:t>
            </a:r>
            <a:r>
              <a:rPr sz="1400" b="1" spc="-1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CC0000"/>
                </a:solidFill>
                <a:latin typeface="Courier New"/>
                <a:cs typeface="Courier New"/>
              </a:rPr>
              <a:t>near,far)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2240" y="3269965"/>
            <a:ext cx="308546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400" b="1" spc="-10" dirty="0">
                <a:solidFill>
                  <a:srgbClr val="CC0000"/>
                </a:solidFill>
                <a:latin typeface="Courier New"/>
                <a:cs typeface="Courier New"/>
              </a:rPr>
              <a:t>,right, bottom,top,</a:t>
            </a:r>
            <a:r>
              <a:rPr sz="1400" b="1" spc="-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CC0000"/>
                </a:solidFill>
                <a:latin typeface="Courier New"/>
                <a:cs typeface="Courier New"/>
              </a:rPr>
              <a:t>near,far)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7583" y="3252215"/>
            <a:ext cx="3819144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427475"/>
            <a:ext cx="9144000" cy="3424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5668" y="2574928"/>
            <a:ext cx="7964932" cy="116570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330"/>
              </a:spcBef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gluPerspective </a:t>
            </a:r>
            <a:r>
              <a:rPr sz="1600" b="1" spc="-10" dirty="0">
                <a:solidFill>
                  <a:srgbClr val="CC0000"/>
                </a:solidFill>
                <a:latin typeface="Courier New"/>
                <a:cs typeface="Courier New"/>
              </a:rPr>
              <a:t>(fovy,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aspect,</a:t>
            </a:r>
            <a:r>
              <a:rPr sz="1600" b="1" spc="-24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Courier New"/>
                <a:cs typeface="Courier New"/>
              </a:rPr>
              <a:t>near,far)</a:t>
            </a:r>
            <a:endParaRPr sz="1600">
              <a:latin typeface="Courier New"/>
              <a:cs typeface="Courier New"/>
            </a:endParaRPr>
          </a:p>
          <a:p>
            <a:pPr marL="481965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latin typeface="Verdana"/>
                <a:cs typeface="Verdana"/>
              </a:rPr>
              <a:t>Définit le volume de </a:t>
            </a:r>
            <a:r>
              <a:rPr sz="1600" spc="-10" dirty="0">
                <a:latin typeface="Verdana"/>
                <a:cs typeface="Verdana"/>
              </a:rPr>
              <a:t>projection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perspective.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  <a:tabLst>
                <a:tab pos="481330" algn="l"/>
              </a:tabLst>
            </a:pPr>
            <a:r>
              <a:rPr sz="18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8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glOrtho</a:t>
            </a:r>
            <a:r>
              <a:rPr sz="1800" b="1" spc="-31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400" b="1" spc="-10">
                <a:solidFill>
                  <a:srgbClr val="CC0000"/>
                </a:solidFill>
                <a:latin typeface="Courier New"/>
                <a:cs typeface="Courier New"/>
              </a:rPr>
              <a:t>(</a:t>
            </a:r>
            <a:r>
              <a:rPr sz="1400" b="1" spc="-10" smtClean="0">
                <a:solidFill>
                  <a:srgbClr val="CC0000"/>
                </a:solidFill>
                <a:latin typeface="Courier New"/>
                <a:cs typeface="Courier New"/>
              </a:rPr>
              <a:t>left</a:t>
            </a:r>
            <a:r>
              <a:rPr lang="fr-FR" sz="1400" b="1" spc="-10" dirty="0" smtClean="0">
                <a:solidFill>
                  <a:srgbClr val="CC0000"/>
                </a:solidFill>
                <a:latin typeface="Courier New"/>
                <a:cs typeface="Courier New"/>
              </a:rPr>
              <a:t>, right , </a:t>
            </a:r>
            <a:r>
              <a:rPr lang="fr-FR" sz="1400" b="1" spc="-10" dirty="0" err="1" smtClean="0">
                <a:solidFill>
                  <a:srgbClr val="CC0000"/>
                </a:solidFill>
                <a:latin typeface="Courier New"/>
                <a:cs typeface="Courier New"/>
              </a:rPr>
              <a:t>bottom</a:t>
            </a:r>
            <a:r>
              <a:rPr lang="fr-FR" sz="1400" b="1" spc="-10" dirty="0" smtClean="0">
                <a:solidFill>
                  <a:srgbClr val="CC0000"/>
                </a:solidFill>
                <a:latin typeface="Courier New"/>
                <a:cs typeface="Courier New"/>
              </a:rPr>
              <a:t> , top , </a:t>
            </a:r>
            <a:r>
              <a:rPr lang="fr-FR" sz="1400" b="1" spc="-10" dirty="0" err="1" smtClean="0">
                <a:solidFill>
                  <a:srgbClr val="CC0000"/>
                </a:solidFill>
                <a:latin typeface="Courier New"/>
                <a:cs typeface="Courier New"/>
              </a:rPr>
              <a:t>nearVal</a:t>
            </a:r>
            <a:r>
              <a:rPr lang="fr-FR" sz="1400" b="1" spc="-10" dirty="0" smtClean="0">
                <a:solidFill>
                  <a:srgbClr val="CC0000"/>
                </a:solidFill>
                <a:latin typeface="Courier New"/>
                <a:cs typeface="Courier New"/>
              </a:rPr>
              <a:t> , </a:t>
            </a:r>
            <a:r>
              <a:rPr lang="fr-FR" sz="1400" b="1" spc="-10" dirty="0" err="1" smtClean="0">
                <a:solidFill>
                  <a:srgbClr val="CC0000"/>
                </a:solidFill>
                <a:latin typeface="Courier New"/>
                <a:cs typeface="Courier New"/>
              </a:rPr>
              <a:t>farVal</a:t>
            </a:r>
            <a:r>
              <a:rPr lang="fr-FR" sz="1400" b="1" spc="-10" dirty="0" smtClean="0">
                <a:solidFill>
                  <a:srgbClr val="CC0000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481965">
              <a:lnSpc>
                <a:spcPct val="100000"/>
              </a:lnSpc>
              <a:spcBef>
                <a:spcPts val="200"/>
              </a:spcBef>
            </a:pPr>
            <a:r>
              <a:rPr sz="1600" spc="-5" dirty="0">
                <a:latin typeface="Verdana"/>
                <a:cs typeface="Verdana"/>
              </a:rPr>
              <a:t>Définit le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volum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36965" y="3488832"/>
            <a:ext cx="2899410" cy="24637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Verdana"/>
                <a:cs typeface="Verdana"/>
              </a:rPr>
              <a:t>e de </a:t>
            </a:r>
            <a:r>
              <a:rPr sz="1600" spc="-10" dirty="0">
                <a:latin typeface="Verdana"/>
                <a:cs typeface="Verdana"/>
              </a:rPr>
              <a:t>projection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orthogonale.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3200" y="4287012"/>
            <a:ext cx="3819144" cy="2570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962400"/>
            <a:ext cx="7808976" cy="2151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20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65779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Transformation </a:t>
            </a:r>
            <a:r>
              <a:rPr sz="3800" spc="5" dirty="0"/>
              <a:t>de</a:t>
            </a:r>
            <a:r>
              <a:rPr sz="3800" spc="-40" dirty="0"/>
              <a:t> </a:t>
            </a:r>
            <a:r>
              <a:rPr sz="3800" spc="-5" dirty="0"/>
              <a:t>cadrage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0" y="3427475"/>
            <a:ext cx="9144000" cy="342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668" y="1738526"/>
            <a:ext cx="7762875" cy="250761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81965" marR="490855" indent="-469900">
              <a:lnSpc>
                <a:spcPct val="101400"/>
              </a:lnSpc>
              <a:spcBef>
                <a:spcPts val="50"/>
              </a:spcBef>
            </a:pPr>
            <a:r>
              <a:rPr sz="30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CC0000"/>
                </a:solidFill>
                <a:latin typeface="Courier New"/>
                <a:cs typeface="Courier New"/>
              </a:rPr>
              <a:t>glViewport </a:t>
            </a:r>
            <a:r>
              <a:rPr sz="1900" b="1" spc="-10" dirty="0">
                <a:solidFill>
                  <a:srgbClr val="CC0000"/>
                </a:solidFill>
                <a:latin typeface="Courier New"/>
                <a:cs typeface="Courier New"/>
              </a:rPr>
              <a:t>(GLint </a:t>
            </a: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x</a:t>
            </a:r>
            <a:r>
              <a:rPr sz="1900" b="1" spc="-5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900" b="1" spc="-10" dirty="0">
                <a:solidFill>
                  <a:srgbClr val="CC0000"/>
                </a:solidFill>
                <a:latin typeface="Courier New"/>
                <a:cs typeface="Courier New"/>
              </a:rPr>
              <a:t>GLint </a:t>
            </a: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y</a:t>
            </a:r>
            <a:r>
              <a:rPr sz="1900" b="1" spc="-5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900" b="1" spc="-10" dirty="0">
                <a:solidFill>
                  <a:srgbClr val="CC0000"/>
                </a:solidFill>
                <a:latin typeface="Courier New"/>
                <a:cs typeface="Courier New"/>
              </a:rPr>
              <a:t>GLsizei</a:t>
            </a:r>
            <a:r>
              <a:rPr sz="1900" b="1" spc="-40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w</a:t>
            </a:r>
            <a:r>
              <a:rPr sz="1900" b="1" spc="-5" dirty="0">
                <a:solidFill>
                  <a:srgbClr val="CC0000"/>
                </a:solidFill>
                <a:latin typeface="Courier New"/>
                <a:cs typeface="Courier New"/>
              </a:rPr>
              <a:t>,  GLsizei</a:t>
            </a:r>
            <a:r>
              <a:rPr sz="1900" b="1" spc="-1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h</a:t>
            </a:r>
            <a:r>
              <a:rPr sz="1900" b="1" spc="-5" dirty="0">
                <a:solidFill>
                  <a:srgbClr val="CC0000"/>
                </a:solidFill>
                <a:latin typeface="Courier New"/>
                <a:cs typeface="Courier New"/>
              </a:rPr>
              <a:t>)</a:t>
            </a:r>
            <a:endParaRPr sz="1900">
              <a:latin typeface="Courier New"/>
              <a:cs typeface="Courier New"/>
            </a:endParaRPr>
          </a:p>
          <a:p>
            <a:pPr marL="481965" marR="5080">
              <a:lnSpc>
                <a:spcPct val="100000"/>
              </a:lnSpc>
              <a:spcBef>
                <a:spcPts val="285"/>
              </a:spcBef>
            </a:pPr>
            <a:r>
              <a:rPr sz="2600" spc="-5" dirty="0">
                <a:latin typeface="Verdana"/>
                <a:cs typeface="Verdana"/>
              </a:rPr>
              <a:t>Cadre la fenêtre de </a:t>
            </a:r>
            <a:r>
              <a:rPr sz="2600" dirty="0">
                <a:latin typeface="Verdana"/>
                <a:cs typeface="Verdana"/>
              </a:rPr>
              <a:t>visualisation </a:t>
            </a:r>
            <a:r>
              <a:rPr sz="2600" spc="-5" dirty="0">
                <a:latin typeface="Verdana"/>
                <a:cs typeface="Verdana"/>
              </a:rPr>
              <a:t>OpenGL.  </a:t>
            </a:r>
            <a:r>
              <a:rPr sz="2600" dirty="0">
                <a:latin typeface="Verdana"/>
                <a:cs typeface="Verdana"/>
              </a:rPr>
              <a:t>Coordonnées du </a:t>
            </a:r>
            <a:r>
              <a:rPr sz="2600" i="1" spc="-5" dirty="0">
                <a:latin typeface="Verdana"/>
                <a:cs typeface="Verdana"/>
              </a:rPr>
              <a:t>framebuffer </a:t>
            </a:r>
            <a:r>
              <a:rPr sz="2600" spc="-5" dirty="0">
                <a:latin typeface="Verdana"/>
                <a:cs typeface="Verdana"/>
              </a:rPr>
              <a:t>dans </a:t>
            </a:r>
            <a:r>
              <a:rPr sz="2600" spc="5" dirty="0">
                <a:latin typeface="Verdana"/>
                <a:cs typeface="Verdana"/>
              </a:rPr>
              <a:t>le</a:t>
            </a:r>
            <a:r>
              <a:rPr sz="2600" spc="-7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repère  </a:t>
            </a:r>
            <a:r>
              <a:rPr sz="2600" spc="-5" dirty="0">
                <a:latin typeface="Verdana"/>
                <a:cs typeface="Verdana"/>
              </a:rPr>
              <a:t>de l’environnement graphique (KDE,  Gnome, </a:t>
            </a:r>
            <a:r>
              <a:rPr sz="2600" dirty="0">
                <a:latin typeface="Verdana"/>
                <a:cs typeface="Verdana"/>
              </a:rPr>
              <a:t>Windows,</a:t>
            </a:r>
            <a:r>
              <a:rPr sz="2600" spc="-60" dirty="0">
                <a:latin typeface="Verdana"/>
                <a:cs typeface="Verdana"/>
              </a:rPr>
              <a:t> </a:t>
            </a:r>
            <a:r>
              <a:rPr sz="2600" i="1" dirty="0">
                <a:latin typeface="Verdana"/>
                <a:cs typeface="Verdana"/>
              </a:rPr>
              <a:t>etc.</a:t>
            </a:r>
            <a:r>
              <a:rPr sz="2600" dirty="0">
                <a:latin typeface="Verdana"/>
                <a:cs typeface="Verdana"/>
              </a:rPr>
              <a:t>)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56362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Pile de</a:t>
            </a:r>
            <a:r>
              <a:rPr sz="3800" spc="-75" dirty="0"/>
              <a:t> </a:t>
            </a:r>
            <a:r>
              <a:rPr sz="3800" spc="-5" dirty="0"/>
              <a:t>transformations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645764" y="1716787"/>
            <a:ext cx="4077970" cy="11576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615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200" spc="-5" dirty="0">
                <a:latin typeface="Verdana"/>
                <a:cs typeface="Verdana"/>
              </a:rPr>
              <a:t>Modélisation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hiérarchique</a:t>
            </a:r>
            <a:endParaRPr sz="22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47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spc="-5" dirty="0">
                <a:latin typeface="Verdana"/>
                <a:cs typeface="Verdana"/>
              </a:rPr>
              <a:t>Modélisation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récursive</a:t>
            </a:r>
            <a:endParaRPr sz="20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spc="-5" dirty="0">
                <a:latin typeface="Verdana"/>
                <a:cs typeface="Verdana"/>
              </a:rPr>
              <a:t>Graphe de </a:t>
            </a:r>
            <a:r>
              <a:rPr sz="2000" dirty="0">
                <a:latin typeface="Verdana"/>
                <a:cs typeface="Verdana"/>
              </a:rPr>
              <a:t>scène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(DAG)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87295" y="2926079"/>
            <a:ext cx="408431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27475"/>
            <a:ext cx="9144000" cy="3421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8408" y="3419855"/>
            <a:ext cx="5614416" cy="2596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562673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Pile de</a:t>
            </a:r>
            <a:r>
              <a:rPr sz="3800" spc="-85" dirty="0"/>
              <a:t> </a:t>
            </a:r>
            <a:r>
              <a:rPr sz="3800" spc="-10" dirty="0"/>
              <a:t>transformations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0" y="3427475"/>
            <a:ext cx="9144000" cy="342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739" y="1715391"/>
            <a:ext cx="7477125" cy="4031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 indent="-469900">
              <a:lnSpc>
                <a:spcPts val="264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200" spc="-5" dirty="0">
                <a:latin typeface="Verdana"/>
                <a:cs typeface="Verdana"/>
              </a:rPr>
              <a:t>Modélisation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hiérarchique</a:t>
            </a:r>
            <a:endParaRPr sz="2200">
              <a:latin typeface="Verdana"/>
              <a:cs typeface="Verdana"/>
            </a:endParaRPr>
          </a:p>
          <a:p>
            <a:pPr marL="920750" lvl="1" indent="-438150">
              <a:lnSpc>
                <a:spcPts val="2400"/>
              </a:lnSpc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spc="-5" dirty="0">
                <a:latin typeface="Verdana"/>
                <a:cs typeface="Verdana"/>
              </a:rPr>
              <a:t>Modélisation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récursive</a:t>
            </a:r>
            <a:endParaRPr sz="2000">
              <a:latin typeface="Verdana"/>
              <a:cs typeface="Verdana"/>
            </a:endParaRPr>
          </a:p>
          <a:p>
            <a:pPr marL="920750" lvl="1" indent="-438150">
              <a:lnSpc>
                <a:spcPts val="2335"/>
              </a:lnSpc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spc="-5" dirty="0">
                <a:latin typeface="Verdana"/>
                <a:cs typeface="Verdana"/>
              </a:rPr>
              <a:t>Graphe de </a:t>
            </a:r>
            <a:r>
              <a:rPr sz="2000" dirty="0">
                <a:latin typeface="Verdana"/>
                <a:cs typeface="Verdana"/>
              </a:rPr>
              <a:t>scène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(DAG)</a:t>
            </a:r>
            <a:endParaRPr sz="2000">
              <a:latin typeface="Verdana"/>
              <a:cs typeface="Verdana"/>
            </a:endParaRPr>
          </a:p>
          <a:p>
            <a:pPr marL="481965" indent="-469900">
              <a:lnSpc>
                <a:spcPts val="2895"/>
              </a:lnSpc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glPushMatrix</a:t>
            </a:r>
            <a:r>
              <a:rPr sz="2600" b="1" spc="-13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Courier New"/>
                <a:cs typeface="Courier New"/>
              </a:rPr>
              <a:t>()</a:t>
            </a:r>
            <a:endParaRPr sz="2400">
              <a:latin typeface="Courier New"/>
              <a:cs typeface="Courier New"/>
            </a:endParaRPr>
          </a:p>
          <a:p>
            <a:pPr marL="481965">
              <a:lnSpc>
                <a:spcPts val="1889"/>
              </a:lnSpc>
            </a:pPr>
            <a:r>
              <a:rPr sz="1900" spc="-10" dirty="0">
                <a:latin typeface="Verdana"/>
                <a:cs typeface="Verdana"/>
              </a:rPr>
              <a:t>Enregistre </a:t>
            </a:r>
            <a:r>
              <a:rPr sz="1900" spc="-5" dirty="0">
                <a:latin typeface="Verdana"/>
                <a:cs typeface="Verdana"/>
              </a:rPr>
              <a:t>la </a:t>
            </a:r>
            <a:r>
              <a:rPr sz="1900" spc="-10" dirty="0">
                <a:latin typeface="Verdana"/>
                <a:cs typeface="Verdana"/>
              </a:rPr>
              <a:t>matrice </a:t>
            </a:r>
            <a:r>
              <a:rPr sz="1900" spc="-5" dirty="0">
                <a:latin typeface="Verdana"/>
                <a:cs typeface="Verdana"/>
              </a:rPr>
              <a:t>actuelle </a:t>
            </a:r>
            <a:r>
              <a:rPr sz="1900" spc="-10" dirty="0">
                <a:latin typeface="Verdana"/>
                <a:cs typeface="Verdana"/>
              </a:rPr>
              <a:t>(du </a:t>
            </a:r>
            <a:r>
              <a:rPr sz="1900" spc="-5" dirty="0">
                <a:latin typeface="Verdana"/>
                <a:cs typeface="Verdana"/>
              </a:rPr>
              <a:t>mode</a:t>
            </a:r>
            <a:r>
              <a:rPr sz="1900" spc="14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actuel)</a:t>
            </a:r>
            <a:endParaRPr sz="1900">
              <a:latin typeface="Verdana"/>
              <a:cs typeface="Verdana"/>
            </a:endParaRPr>
          </a:p>
          <a:p>
            <a:pPr marL="481965">
              <a:lnSpc>
                <a:spcPts val="1985"/>
              </a:lnSpc>
            </a:pPr>
            <a:r>
              <a:rPr sz="1900" spc="-5" dirty="0">
                <a:latin typeface="Verdana"/>
                <a:cs typeface="Verdana"/>
              </a:rPr>
              <a:t>et </a:t>
            </a:r>
            <a:r>
              <a:rPr sz="1900" spc="-10" dirty="0">
                <a:latin typeface="Verdana"/>
                <a:cs typeface="Verdana"/>
              </a:rPr>
              <a:t>prépare </a:t>
            </a:r>
            <a:r>
              <a:rPr sz="1900" spc="-5" dirty="0">
                <a:latin typeface="Verdana"/>
                <a:cs typeface="Verdana"/>
              </a:rPr>
              <a:t>un nouveau contexte </a:t>
            </a:r>
            <a:r>
              <a:rPr sz="1900" spc="-10" dirty="0">
                <a:latin typeface="Verdana"/>
                <a:cs typeface="Verdana"/>
              </a:rPr>
              <a:t>(avec </a:t>
            </a:r>
            <a:r>
              <a:rPr sz="1900" spc="-5" dirty="0">
                <a:latin typeface="Verdana"/>
                <a:cs typeface="Verdana"/>
              </a:rPr>
              <a:t>la même</a:t>
            </a:r>
            <a:r>
              <a:rPr sz="1900" spc="9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matrice).</a:t>
            </a:r>
            <a:endParaRPr sz="1900">
              <a:latin typeface="Verdana"/>
              <a:cs typeface="Verdana"/>
            </a:endParaRPr>
          </a:p>
          <a:p>
            <a:pPr marL="481965" indent="-469900">
              <a:lnSpc>
                <a:spcPts val="2880"/>
              </a:lnSpc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glPopMatrix</a:t>
            </a:r>
            <a:r>
              <a:rPr sz="2600" b="1" spc="-13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Courier New"/>
                <a:cs typeface="Courier New"/>
              </a:rPr>
              <a:t>()</a:t>
            </a:r>
            <a:endParaRPr sz="2400">
              <a:latin typeface="Courier New"/>
              <a:cs typeface="Courier New"/>
            </a:endParaRPr>
          </a:p>
          <a:p>
            <a:pPr marL="481965">
              <a:lnSpc>
                <a:spcPts val="2050"/>
              </a:lnSpc>
            </a:pPr>
            <a:r>
              <a:rPr sz="1900" spc="-10" dirty="0">
                <a:latin typeface="Verdana"/>
                <a:cs typeface="Verdana"/>
              </a:rPr>
              <a:t>Restaure </a:t>
            </a:r>
            <a:r>
              <a:rPr sz="1900" spc="-5" dirty="0">
                <a:latin typeface="Verdana"/>
                <a:cs typeface="Verdana"/>
              </a:rPr>
              <a:t>le contexte</a:t>
            </a:r>
            <a:r>
              <a:rPr sz="1900" spc="3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précédent.</a:t>
            </a:r>
            <a:endParaRPr sz="1900">
              <a:latin typeface="Verdana"/>
              <a:cs typeface="Verdana"/>
            </a:endParaRPr>
          </a:p>
          <a:p>
            <a:pPr marL="481965" indent="-469900">
              <a:lnSpc>
                <a:spcPts val="3065"/>
              </a:lnSpc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glLoadIdentity</a:t>
            </a:r>
            <a:r>
              <a:rPr sz="2600" b="1" spc="-12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Courier New"/>
                <a:cs typeface="Courier New"/>
              </a:rPr>
              <a:t>()</a:t>
            </a:r>
            <a:endParaRPr sz="2400">
              <a:latin typeface="Courier New"/>
              <a:cs typeface="Courier New"/>
            </a:endParaRPr>
          </a:p>
          <a:p>
            <a:pPr marL="481965" indent="-469900">
              <a:lnSpc>
                <a:spcPct val="100000"/>
              </a:lnSpc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glLoadMatrix </a:t>
            </a:r>
            <a:r>
              <a:rPr sz="2400" b="1" spc="-5" dirty="0">
                <a:solidFill>
                  <a:srgbClr val="CC0000"/>
                </a:solidFill>
                <a:latin typeface="Courier New"/>
                <a:cs typeface="Courier New"/>
              </a:rPr>
              <a:t>(const </a:t>
            </a:r>
            <a:r>
              <a:rPr sz="2400" b="1" spc="-10" dirty="0">
                <a:solidFill>
                  <a:srgbClr val="CC0000"/>
                </a:solidFill>
                <a:latin typeface="Courier New"/>
                <a:cs typeface="Courier New"/>
              </a:rPr>
              <a:t>GLdouble</a:t>
            </a:r>
            <a:r>
              <a:rPr sz="2400" b="1" spc="-17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400" b="1" spc="-10" dirty="0">
                <a:solidFill>
                  <a:srgbClr val="CC0000"/>
                </a:solidFill>
                <a:latin typeface="Courier New"/>
                <a:cs typeface="Courier New"/>
              </a:rPr>
              <a:t>[16])</a:t>
            </a:r>
            <a:endParaRPr sz="2400">
              <a:latin typeface="Courier New"/>
              <a:cs typeface="Courier New"/>
            </a:endParaRPr>
          </a:p>
          <a:p>
            <a:pPr marL="481965" indent="-469900">
              <a:lnSpc>
                <a:spcPct val="100000"/>
              </a:lnSpc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glMultMatrix </a:t>
            </a:r>
            <a:r>
              <a:rPr sz="2400" b="1" spc="-5" dirty="0">
                <a:solidFill>
                  <a:srgbClr val="CC0000"/>
                </a:solidFill>
                <a:latin typeface="Courier New"/>
                <a:cs typeface="Courier New"/>
              </a:rPr>
              <a:t>(const </a:t>
            </a:r>
            <a:r>
              <a:rPr sz="2400" b="1" spc="-10" dirty="0">
                <a:solidFill>
                  <a:srgbClr val="CC0000"/>
                </a:solidFill>
                <a:latin typeface="Courier New"/>
                <a:cs typeface="Courier New"/>
              </a:rPr>
              <a:t>GLdouble</a:t>
            </a:r>
            <a:r>
              <a:rPr sz="2400" b="1" spc="-17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400" b="1" spc="-10" dirty="0">
                <a:solidFill>
                  <a:srgbClr val="CC0000"/>
                </a:solidFill>
                <a:latin typeface="Courier New"/>
                <a:cs typeface="Courier New"/>
              </a:rPr>
              <a:t>[16])</a:t>
            </a:r>
            <a:endParaRPr sz="2400">
              <a:latin typeface="Courier New"/>
              <a:cs typeface="Courier New"/>
            </a:endParaRPr>
          </a:p>
          <a:p>
            <a:pPr marL="481965" indent="-469900">
              <a:lnSpc>
                <a:spcPct val="100000"/>
              </a:lnSpc>
              <a:spcBef>
                <a:spcPts val="50"/>
              </a:spcBef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glTranslate</a:t>
            </a:r>
            <a:r>
              <a:rPr sz="2600" b="1" spc="-65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latin typeface="Verdana"/>
                <a:cs typeface="Verdana"/>
              </a:rPr>
              <a:t>/</a:t>
            </a:r>
            <a:r>
              <a:rPr sz="2600" spc="-15" dirty="0"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glRotate</a:t>
            </a:r>
            <a:r>
              <a:rPr sz="2600" b="1" spc="-63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latin typeface="Verdana"/>
                <a:cs typeface="Verdana"/>
              </a:rPr>
              <a:t>/</a:t>
            </a:r>
            <a:r>
              <a:rPr sz="2600" spc="-15" dirty="0"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CC0000"/>
                </a:solidFill>
                <a:latin typeface="Courier New"/>
                <a:cs typeface="Courier New"/>
              </a:rPr>
              <a:t>glScale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557339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Présentation</a:t>
            </a:r>
            <a:r>
              <a:rPr sz="3800" spc="-95" dirty="0"/>
              <a:t> </a:t>
            </a:r>
            <a:r>
              <a:rPr sz="3800" dirty="0"/>
              <a:t>d’OpenGL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5712" y="1718938"/>
            <a:ext cx="8269688" cy="369203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35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400" dirty="0">
                <a:latin typeface="Verdana"/>
                <a:cs typeface="Verdana"/>
              </a:rPr>
              <a:t>Langage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</a:t>
            </a:r>
            <a:endParaRPr sz="2400">
              <a:latin typeface="Verdana"/>
              <a:cs typeface="Verdana"/>
            </a:endParaRPr>
          </a:p>
          <a:p>
            <a:pPr marL="920750" lvl="1" indent="-438150">
              <a:lnSpc>
                <a:spcPts val="2050"/>
              </a:lnSpc>
              <a:spcBef>
                <a:spcPts val="2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spc="-5" dirty="0">
                <a:latin typeface="Verdana"/>
                <a:cs typeface="Verdana"/>
              </a:rPr>
              <a:t>Pas de </a:t>
            </a:r>
            <a:r>
              <a:rPr sz="2000" dirty="0">
                <a:latin typeface="Verdana"/>
                <a:cs typeface="Verdana"/>
              </a:rPr>
              <a:t>classes !</a:t>
            </a:r>
            <a:endParaRPr sz="2000">
              <a:latin typeface="Verdana"/>
              <a:cs typeface="Verdana"/>
            </a:endParaRPr>
          </a:p>
          <a:p>
            <a:pPr marL="920750">
              <a:lnSpc>
                <a:spcPts val="1889"/>
              </a:lnSpc>
            </a:pPr>
            <a:r>
              <a:rPr sz="2000" spc="-10" dirty="0">
                <a:latin typeface="Verdana"/>
                <a:cs typeface="Verdana"/>
              </a:rPr>
              <a:t>OpenGL </a:t>
            </a:r>
            <a:r>
              <a:rPr sz="2000" dirty="0">
                <a:latin typeface="Verdana"/>
                <a:cs typeface="Verdana"/>
              </a:rPr>
              <a:t>fonctionne uniquement </a:t>
            </a:r>
            <a:r>
              <a:rPr sz="2000" spc="-5" dirty="0">
                <a:latin typeface="Verdana"/>
                <a:cs typeface="Verdana"/>
              </a:rPr>
              <a:t>par</a:t>
            </a:r>
            <a:r>
              <a:rPr sz="2000" dirty="0">
                <a:latin typeface="Verdana"/>
                <a:cs typeface="Verdana"/>
              </a:rPr>
              <a:t> états.</a:t>
            </a:r>
            <a:endParaRPr sz="2000">
              <a:latin typeface="Verdana"/>
              <a:cs typeface="Verdana"/>
            </a:endParaRPr>
          </a:p>
          <a:p>
            <a:pPr marL="920750">
              <a:lnSpc>
                <a:spcPts val="2000"/>
              </a:lnSpc>
            </a:pPr>
            <a:r>
              <a:rPr b="1" spc="-5" dirty="0">
                <a:solidFill>
                  <a:srgbClr val="CC0000"/>
                </a:solidFill>
                <a:latin typeface="Courier New"/>
                <a:cs typeface="Courier New"/>
              </a:rPr>
              <a:t>glEnable</a:t>
            </a:r>
            <a:r>
              <a:rPr b="1" spc="-31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latin typeface="Verdana"/>
                <a:cs typeface="Verdana"/>
              </a:rPr>
              <a:t>/ </a:t>
            </a:r>
            <a:r>
              <a:rPr b="1" spc="-10" dirty="0">
                <a:solidFill>
                  <a:srgbClr val="CC0000"/>
                </a:solidFill>
                <a:latin typeface="Courier New"/>
                <a:cs typeface="Courier New"/>
              </a:rPr>
              <a:t>glDisable</a:t>
            </a:r>
            <a:r>
              <a:rPr b="1" spc="-29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latin typeface="Verdana"/>
                <a:cs typeface="Verdana"/>
              </a:rPr>
              <a:t>/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CC0000"/>
                </a:solidFill>
                <a:latin typeface="Courier New"/>
                <a:cs typeface="Courier New"/>
              </a:rPr>
              <a:t>glGetInteger</a:t>
            </a:r>
            <a:r>
              <a:rPr b="1" spc="-27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latin typeface="Verdana"/>
                <a:cs typeface="Verdana"/>
              </a:rPr>
              <a:t>/ </a:t>
            </a:r>
            <a:r>
              <a:rPr sz="2000" i="1" dirty="0">
                <a:latin typeface="Verdana"/>
                <a:cs typeface="Verdana"/>
              </a:rPr>
              <a:t>etc.</a:t>
            </a:r>
            <a:endParaRPr sz="2000">
              <a:latin typeface="Verdana"/>
              <a:cs typeface="Verdana"/>
            </a:endParaRPr>
          </a:p>
          <a:p>
            <a:pPr marL="920750" lvl="1" indent="-438150">
              <a:lnSpc>
                <a:spcPts val="2050"/>
              </a:lnSpc>
              <a:spcBef>
                <a:spcPts val="3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spc="-5" dirty="0">
                <a:latin typeface="Verdana"/>
                <a:cs typeface="Verdana"/>
              </a:rPr>
              <a:t>Pas de </a:t>
            </a:r>
            <a:r>
              <a:rPr sz="2000" dirty="0">
                <a:latin typeface="Verdana"/>
                <a:cs typeface="Verdana"/>
              </a:rPr>
              <a:t>surcharge </a:t>
            </a:r>
            <a:r>
              <a:rPr sz="2000" spc="-5" dirty="0">
                <a:latin typeface="Verdana"/>
                <a:cs typeface="Verdana"/>
              </a:rPr>
              <a:t>des </a:t>
            </a:r>
            <a:r>
              <a:rPr sz="2000" dirty="0">
                <a:latin typeface="Verdana"/>
                <a:cs typeface="Verdana"/>
              </a:rPr>
              <a:t>fonctions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!</a:t>
            </a:r>
            <a:endParaRPr sz="2000">
              <a:latin typeface="Verdana"/>
              <a:cs typeface="Verdana"/>
            </a:endParaRPr>
          </a:p>
          <a:p>
            <a:pPr marL="920750" marR="1012825">
              <a:lnSpc>
                <a:spcPts val="1839"/>
              </a:lnSpc>
              <a:spcBef>
                <a:spcPts val="220"/>
              </a:spcBef>
            </a:pPr>
            <a:r>
              <a:rPr sz="2000" spc="-5" dirty="0">
                <a:latin typeface="Verdana"/>
                <a:cs typeface="Verdana"/>
              </a:rPr>
              <a:t>Noms différents </a:t>
            </a:r>
            <a:r>
              <a:rPr sz="2000" dirty="0">
                <a:latin typeface="Verdana"/>
                <a:cs typeface="Verdana"/>
              </a:rPr>
              <a:t>selon </a:t>
            </a:r>
            <a:r>
              <a:rPr sz="2000" spc="5" dirty="0">
                <a:latin typeface="Verdana"/>
                <a:cs typeface="Verdana"/>
              </a:rPr>
              <a:t>le </a:t>
            </a:r>
            <a:r>
              <a:rPr sz="2000" spc="-5" dirty="0">
                <a:latin typeface="Verdana"/>
                <a:cs typeface="Verdana"/>
              </a:rPr>
              <a:t>type des paramètres.  Exemple </a:t>
            </a:r>
            <a:r>
              <a:rPr sz="2000" dirty="0">
                <a:latin typeface="Verdana"/>
                <a:cs typeface="Verdana"/>
              </a:rPr>
              <a:t>: </a:t>
            </a:r>
            <a:r>
              <a:rPr b="1" spc="-10" dirty="0">
                <a:solidFill>
                  <a:srgbClr val="CC0000"/>
                </a:solidFill>
                <a:latin typeface="Courier New"/>
                <a:cs typeface="Courier New"/>
              </a:rPr>
              <a:t>glVertex3d </a:t>
            </a:r>
            <a:r>
              <a:rPr sz="2000" dirty="0">
                <a:latin typeface="Verdana"/>
                <a:cs typeface="Verdana"/>
              </a:rPr>
              <a:t>vs.</a:t>
            </a:r>
            <a:r>
              <a:rPr sz="2000" spc="-285" dirty="0"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CC0000"/>
                </a:solidFill>
                <a:latin typeface="Courier New"/>
                <a:cs typeface="Courier New"/>
              </a:rPr>
              <a:t>glVertex3f</a:t>
            </a:r>
            <a:endParaRPr>
              <a:latin typeface="Courier New"/>
              <a:cs typeface="Courier New"/>
            </a:endParaRPr>
          </a:p>
          <a:p>
            <a:pPr marL="481965" indent="-469900">
              <a:lnSpc>
                <a:spcPct val="100000"/>
              </a:lnSpc>
              <a:spcBef>
                <a:spcPts val="340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400" spc="-5" smtClean="0">
                <a:latin typeface="Verdana"/>
                <a:cs typeface="Verdana"/>
              </a:rPr>
              <a:t>OpenGL </a:t>
            </a:r>
            <a:r>
              <a:rPr sz="2400" spc="-5" dirty="0">
                <a:latin typeface="Verdana"/>
                <a:cs typeface="Verdana"/>
              </a:rPr>
              <a:t>Utility Library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(GLU)</a:t>
            </a:r>
            <a:endParaRPr sz="2400">
              <a:latin typeface="Verdana"/>
              <a:cs typeface="Verdana"/>
            </a:endParaRPr>
          </a:p>
          <a:p>
            <a:pPr marL="920750" marR="870585" lvl="1" indent="-437515">
              <a:lnSpc>
                <a:spcPts val="1939"/>
              </a:lnSpc>
              <a:spcBef>
                <a:spcPts val="47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spc="-5" dirty="0">
                <a:latin typeface="Verdana"/>
                <a:cs typeface="Verdana"/>
              </a:rPr>
              <a:t>Ensemble de </a:t>
            </a:r>
            <a:r>
              <a:rPr sz="2000" dirty="0">
                <a:latin typeface="Verdana"/>
                <a:cs typeface="Verdana"/>
              </a:rPr>
              <a:t>fonctions </a:t>
            </a:r>
            <a:r>
              <a:rPr sz="2000" spc="-5" dirty="0">
                <a:latin typeface="Verdana"/>
                <a:cs typeface="Verdana"/>
              </a:rPr>
              <a:t>de plus </a:t>
            </a:r>
            <a:r>
              <a:rPr sz="2000" dirty="0">
                <a:latin typeface="Verdana"/>
                <a:cs typeface="Verdana"/>
              </a:rPr>
              <a:t>haut niveau  </a:t>
            </a:r>
            <a:r>
              <a:rPr sz="2000" spc="-5" dirty="0">
                <a:latin typeface="Verdana"/>
                <a:cs typeface="Verdana"/>
              </a:rPr>
              <a:t>censées </a:t>
            </a:r>
            <a:r>
              <a:rPr sz="2000" dirty="0">
                <a:latin typeface="Verdana"/>
                <a:cs typeface="Verdana"/>
              </a:rPr>
              <a:t>faciliter l’utilisation </a:t>
            </a:r>
            <a:r>
              <a:rPr sz="2000" spc="-5" dirty="0">
                <a:latin typeface="Verdana"/>
                <a:cs typeface="Verdana"/>
              </a:rPr>
              <a:t>du </a:t>
            </a:r>
            <a:r>
              <a:rPr sz="2000" dirty="0">
                <a:latin typeface="Verdana"/>
                <a:cs typeface="Verdana"/>
              </a:rPr>
              <a:t>cœur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d’OpenGL.</a:t>
            </a:r>
            <a:endParaRPr sz="2000">
              <a:latin typeface="Verdana"/>
              <a:cs typeface="Verdana"/>
            </a:endParaRPr>
          </a:p>
          <a:p>
            <a:pPr marL="481965" indent="-469900">
              <a:lnSpc>
                <a:spcPct val="100000"/>
              </a:lnSpc>
              <a:spcBef>
                <a:spcPts val="204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400" spc="-5" dirty="0">
                <a:latin typeface="Verdana"/>
                <a:cs typeface="Verdana"/>
              </a:rPr>
              <a:t>GLUT </a:t>
            </a:r>
            <a:r>
              <a:rPr sz="2400" dirty="0">
                <a:latin typeface="Verdana"/>
                <a:cs typeface="Verdana"/>
              </a:rPr>
              <a:t>/ </a:t>
            </a:r>
            <a:r>
              <a:rPr sz="2400" spc="-5" dirty="0">
                <a:latin typeface="Verdana"/>
                <a:cs typeface="Verdana"/>
              </a:rPr>
              <a:t>GLUI </a:t>
            </a:r>
            <a:r>
              <a:rPr sz="2400" dirty="0">
                <a:latin typeface="Verdana"/>
                <a:cs typeface="Verdana"/>
              </a:rPr>
              <a:t>/ </a:t>
            </a:r>
            <a:r>
              <a:rPr sz="2400" spc="-5" dirty="0">
                <a:latin typeface="Verdana"/>
                <a:cs typeface="Verdana"/>
              </a:rPr>
              <a:t>GTK+ </a:t>
            </a:r>
            <a:r>
              <a:rPr sz="2400" dirty="0">
                <a:latin typeface="Verdana"/>
                <a:cs typeface="Verdana"/>
              </a:rPr>
              <a:t>/ </a:t>
            </a:r>
            <a:r>
              <a:rPr sz="2400" spc="-5" dirty="0">
                <a:latin typeface="Verdana"/>
                <a:cs typeface="Verdana"/>
              </a:rPr>
              <a:t>wxWidgets </a:t>
            </a:r>
            <a:r>
              <a:rPr sz="2400" dirty="0">
                <a:latin typeface="Verdana"/>
                <a:cs typeface="Verdana"/>
              </a:rPr>
              <a:t>/ </a:t>
            </a:r>
            <a:r>
              <a:rPr sz="2400" spc="-5" dirty="0">
                <a:latin typeface="Verdana"/>
                <a:cs typeface="Verdana"/>
              </a:rPr>
              <a:t>Qt </a:t>
            </a:r>
            <a:r>
              <a:rPr sz="2400" dirty="0">
                <a:latin typeface="Verdana"/>
                <a:cs typeface="Verdana"/>
              </a:rPr>
              <a:t>/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MFC</a:t>
            </a:r>
            <a:endParaRPr sz="24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2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dirty="0">
                <a:latin typeface="Verdana"/>
                <a:cs typeface="Verdana"/>
              </a:rPr>
              <a:t>La </a:t>
            </a:r>
            <a:r>
              <a:rPr sz="2000" spc="-5" dirty="0">
                <a:latin typeface="Verdana"/>
                <a:cs typeface="Verdana"/>
              </a:rPr>
              <a:t>plupart des </a:t>
            </a:r>
            <a:r>
              <a:rPr sz="2000" i="1" spc="-5" dirty="0">
                <a:latin typeface="Verdana"/>
                <a:cs typeface="Verdana"/>
              </a:rPr>
              <a:t>toolkits </a:t>
            </a:r>
            <a:r>
              <a:rPr sz="2000" spc="-5" dirty="0">
                <a:latin typeface="Verdana"/>
                <a:cs typeface="Verdana"/>
              </a:rPr>
              <a:t>supportent </a:t>
            </a:r>
            <a:r>
              <a:rPr sz="2000" dirty="0">
                <a:latin typeface="Verdana"/>
                <a:cs typeface="Verdana"/>
              </a:rPr>
              <a:t>nativement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OpenGL.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318500" y="6274568"/>
            <a:ext cx="147955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dirty="0">
                <a:latin typeface="Verdana"/>
                <a:cs typeface="Verdana"/>
              </a:rPr>
              <a:pPr marL="25400">
                <a:lnSpc>
                  <a:spcPct val="100000"/>
                </a:lnSpc>
                <a:spcBef>
                  <a:spcPts val="105"/>
                </a:spcBef>
              </a:pPr>
              <a:t>3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17290" y="6439020"/>
            <a:ext cx="139065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solidFill>
                  <a:srgbClr val="DDDDDD"/>
                </a:solidFill>
                <a:latin typeface="Verdana"/>
                <a:cs typeface="Verdana"/>
              </a:rPr>
              <a:t>3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467423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OpenGL et </a:t>
            </a:r>
            <a:r>
              <a:rPr sz="3800" spc="-5" dirty="0"/>
              <a:t>les</a:t>
            </a:r>
            <a:r>
              <a:rPr sz="3800" spc="-125" dirty="0"/>
              <a:t> </a:t>
            </a:r>
            <a:r>
              <a:rPr sz="3800" dirty="0"/>
              <a:t>APIs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0244" y="1863740"/>
            <a:ext cx="8629650" cy="3059171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735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dirty="0">
                <a:latin typeface="Verdana"/>
                <a:cs typeface="Verdana"/>
              </a:rPr>
              <a:t>AGL(Macintoch), GLX(XWindow),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WGL(Windows)</a:t>
            </a:r>
            <a:endParaRPr sz="26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53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200" spc="-10" dirty="0">
                <a:latin typeface="Verdana"/>
                <a:cs typeface="Verdana"/>
              </a:rPr>
              <a:t>Permet </a:t>
            </a:r>
            <a:r>
              <a:rPr sz="2200" spc="-5" dirty="0">
                <a:latin typeface="Verdana"/>
                <a:cs typeface="Verdana"/>
              </a:rPr>
              <a:t>de </a:t>
            </a:r>
            <a:r>
              <a:rPr sz="2200" spc="-10" dirty="0">
                <a:latin typeface="Verdana"/>
                <a:cs typeface="Verdana"/>
              </a:rPr>
              <a:t>lier OpenGL </a:t>
            </a:r>
            <a:r>
              <a:rPr sz="2200" dirty="0">
                <a:latin typeface="Verdana"/>
                <a:cs typeface="Verdana"/>
              </a:rPr>
              <a:t>aux </a:t>
            </a:r>
            <a:r>
              <a:rPr sz="2200" spc="-5" dirty="0">
                <a:latin typeface="Verdana"/>
                <a:cs typeface="Verdana"/>
              </a:rPr>
              <a:t>systèmes de</a:t>
            </a:r>
            <a:r>
              <a:rPr sz="2200" spc="8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fenêtrage</a:t>
            </a:r>
            <a:endParaRPr sz="2200">
              <a:latin typeface="Verdana"/>
              <a:cs typeface="Verdana"/>
            </a:endParaRPr>
          </a:p>
          <a:p>
            <a:pPr marL="481965" indent="-469900">
              <a:lnSpc>
                <a:spcPct val="100000"/>
              </a:lnSpc>
              <a:spcBef>
                <a:spcPts val="615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spc="-5" dirty="0">
                <a:latin typeface="Verdana"/>
                <a:cs typeface="Verdana"/>
              </a:rPr>
              <a:t>GLU (OpenGL </a:t>
            </a:r>
            <a:r>
              <a:rPr sz="2600" dirty="0">
                <a:latin typeface="Verdana"/>
                <a:cs typeface="Verdana"/>
              </a:rPr>
              <a:t>Utility</a:t>
            </a:r>
            <a:r>
              <a:rPr sz="2600" spc="-8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Library)</a:t>
            </a:r>
            <a:endParaRPr sz="26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53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200" spc="-10" dirty="0">
                <a:latin typeface="Verdana"/>
                <a:cs typeface="Verdana"/>
              </a:rPr>
              <a:t>Partie </a:t>
            </a:r>
            <a:r>
              <a:rPr sz="2200" spc="-5" dirty="0">
                <a:latin typeface="Verdana"/>
                <a:cs typeface="Verdana"/>
              </a:rPr>
              <a:t>de </a:t>
            </a:r>
            <a:r>
              <a:rPr sz="2200" spc="-10" dirty="0">
                <a:latin typeface="Verdana"/>
                <a:cs typeface="Verdana"/>
              </a:rPr>
              <a:t>OpenGL</a:t>
            </a:r>
            <a:endParaRPr sz="2200">
              <a:latin typeface="Verdana"/>
              <a:cs typeface="Verdana"/>
            </a:endParaRPr>
          </a:p>
          <a:p>
            <a:pPr marL="481965" indent="-469900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600" spc="-5" smtClean="0">
                <a:latin typeface="Verdana"/>
                <a:cs typeface="Verdana"/>
              </a:rPr>
              <a:t>GLUT </a:t>
            </a:r>
            <a:r>
              <a:rPr sz="2600" spc="-5" dirty="0">
                <a:latin typeface="Verdana"/>
                <a:cs typeface="Verdana"/>
              </a:rPr>
              <a:t>(OpenGL </a:t>
            </a:r>
            <a:r>
              <a:rPr sz="2600" dirty="0">
                <a:latin typeface="Verdana"/>
                <a:cs typeface="Verdana"/>
              </a:rPr>
              <a:t>Utility</a:t>
            </a:r>
            <a:r>
              <a:rPr sz="2600" spc="-8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Toolkit)</a:t>
            </a:r>
            <a:endParaRPr sz="26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200" spc="-5" dirty="0">
                <a:latin typeface="Verdana"/>
                <a:cs typeface="Verdana"/>
              </a:rPr>
              <a:t>API de fenêtrage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portable</a:t>
            </a:r>
            <a:endParaRPr sz="22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200" spc="-10" dirty="0">
                <a:latin typeface="Verdana"/>
                <a:cs typeface="Verdana"/>
              </a:rPr>
              <a:t>N’est pas </a:t>
            </a:r>
            <a:r>
              <a:rPr sz="2200" spc="-5" dirty="0">
                <a:latin typeface="Verdana"/>
                <a:cs typeface="Verdana"/>
              </a:rPr>
              <a:t>une </a:t>
            </a:r>
            <a:r>
              <a:rPr sz="2200" spc="-10" dirty="0">
                <a:latin typeface="Verdana"/>
                <a:cs typeface="Verdana"/>
              </a:rPr>
              <a:t>partie </a:t>
            </a:r>
            <a:r>
              <a:rPr sz="2200" spc="-5" dirty="0">
                <a:latin typeface="Verdana"/>
                <a:cs typeface="Verdana"/>
              </a:rPr>
              <a:t>officielle de</a:t>
            </a:r>
            <a:r>
              <a:rPr sz="2200" spc="8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OpenGL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318500" y="6274568"/>
            <a:ext cx="147955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dirty="0">
                <a:latin typeface="Verdana"/>
                <a:cs typeface="Verdana"/>
              </a:rPr>
              <a:pPr marL="25400">
                <a:lnSpc>
                  <a:spcPct val="100000"/>
                </a:lnSpc>
                <a:spcBef>
                  <a:spcPts val="105"/>
                </a:spcBef>
              </a:pPr>
              <a:t>4</a:t>
            </a:fld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843" y="389798"/>
            <a:ext cx="6176010" cy="1184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Format </a:t>
            </a:r>
            <a:r>
              <a:rPr sz="3800" dirty="0"/>
              <a:t>d’une </a:t>
            </a:r>
            <a:r>
              <a:rPr sz="3800" spc="-5" dirty="0"/>
              <a:t>Commande  </a:t>
            </a:r>
            <a:r>
              <a:rPr sz="3800" dirty="0"/>
              <a:t>OpenGL</a:t>
            </a:r>
            <a:endParaRPr sz="3800"/>
          </a:p>
        </p:txBody>
      </p:sp>
      <p:sp>
        <p:nvSpPr>
          <p:cNvPr id="4" name="object 4"/>
          <p:cNvSpPr txBox="1"/>
          <p:nvPr/>
        </p:nvSpPr>
        <p:spPr>
          <a:xfrm>
            <a:off x="2517046" y="1611717"/>
            <a:ext cx="3935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glVertex3fv( </a:t>
            </a:r>
            <a:r>
              <a:rPr sz="3200" b="1" i="1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v</a:t>
            </a:r>
            <a:r>
              <a:rPr sz="3200" b="1" i="1" spc="-30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)</a:t>
            </a:r>
            <a:endParaRPr sz="3200">
              <a:solidFill>
                <a:schemeClr val="tx2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86428" y="2112263"/>
            <a:ext cx="728980" cy="1315720"/>
          </a:xfrm>
          <a:custGeom>
            <a:avLst/>
            <a:gdLst/>
            <a:ahLst/>
            <a:cxnLst/>
            <a:rect l="l" t="t" r="r" b="b"/>
            <a:pathLst>
              <a:path w="728979" h="1315720">
                <a:moveTo>
                  <a:pt x="684276" y="672250"/>
                </a:moveTo>
                <a:lnTo>
                  <a:pt x="3048" y="1050036"/>
                </a:lnTo>
                <a:lnTo>
                  <a:pt x="0" y="1053084"/>
                </a:lnTo>
                <a:lnTo>
                  <a:pt x="0" y="1315212"/>
                </a:lnTo>
                <a:lnTo>
                  <a:pt x="13716" y="1315212"/>
                </a:lnTo>
                <a:lnTo>
                  <a:pt x="13716" y="1060703"/>
                </a:lnTo>
                <a:lnTo>
                  <a:pt x="10668" y="1060703"/>
                </a:lnTo>
                <a:lnTo>
                  <a:pt x="13716" y="1056131"/>
                </a:lnTo>
                <a:lnTo>
                  <a:pt x="18893" y="1056131"/>
                </a:lnTo>
                <a:lnTo>
                  <a:pt x="693420" y="681227"/>
                </a:lnTo>
                <a:lnTo>
                  <a:pt x="696468" y="681227"/>
                </a:lnTo>
                <a:lnTo>
                  <a:pt x="697992" y="678179"/>
                </a:lnTo>
                <a:lnTo>
                  <a:pt x="697992" y="676655"/>
                </a:lnTo>
                <a:lnTo>
                  <a:pt x="684276" y="676655"/>
                </a:lnTo>
                <a:lnTo>
                  <a:pt x="684276" y="672250"/>
                </a:lnTo>
                <a:close/>
              </a:path>
              <a:path w="728979" h="1315720">
                <a:moveTo>
                  <a:pt x="13716" y="1056131"/>
                </a:moveTo>
                <a:lnTo>
                  <a:pt x="10668" y="1060703"/>
                </a:lnTo>
                <a:lnTo>
                  <a:pt x="13716" y="1059009"/>
                </a:lnTo>
                <a:lnTo>
                  <a:pt x="13716" y="1056131"/>
                </a:lnTo>
                <a:close/>
              </a:path>
              <a:path w="728979" h="1315720">
                <a:moveTo>
                  <a:pt x="13716" y="1059009"/>
                </a:moveTo>
                <a:lnTo>
                  <a:pt x="10668" y="1060703"/>
                </a:lnTo>
                <a:lnTo>
                  <a:pt x="13716" y="1060703"/>
                </a:lnTo>
                <a:lnTo>
                  <a:pt x="13716" y="1059009"/>
                </a:lnTo>
                <a:close/>
              </a:path>
              <a:path w="728979" h="1315720">
                <a:moveTo>
                  <a:pt x="18893" y="1056131"/>
                </a:moveTo>
                <a:lnTo>
                  <a:pt x="13716" y="1056131"/>
                </a:lnTo>
                <a:lnTo>
                  <a:pt x="13716" y="1059009"/>
                </a:lnTo>
                <a:lnTo>
                  <a:pt x="18893" y="1056131"/>
                </a:lnTo>
                <a:close/>
              </a:path>
              <a:path w="728979" h="1315720">
                <a:moveTo>
                  <a:pt x="687324" y="670560"/>
                </a:moveTo>
                <a:lnTo>
                  <a:pt x="684276" y="672250"/>
                </a:lnTo>
                <a:lnTo>
                  <a:pt x="684276" y="676655"/>
                </a:lnTo>
                <a:lnTo>
                  <a:pt x="687324" y="670560"/>
                </a:lnTo>
                <a:close/>
              </a:path>
              <a:path w="728979" h="1315720">
                <a:moveTo>
                  <a:pt x="697992" y="670560"/>
                </a:moveTo>
                <a:lnTo>
                  <a:pt x="687324" y="670560"/>
                </a:lnTo>
                <a:lnTo>
                  <a:pt x="684276" y="676655"/>
                </a:lnTo>
                <a:lnTo>
                  <a:pt x="697992" y="676655"/>
                </a:lnTo>
                <a:lnTo>
                  <a:pt x="697992" y="670560"/>
                </a:lnTo>
                <a:close/>
              </a:path>
              <a:path w="728979" h="1315720">
                <a:moveTo>
                  <a:pt x="690372" y="76200"/>
                </a:moveTo>
                <a:lnTo>
                  <a:pt x="684276" y="84246"/>
                </a:lnTo>
                <a:lnTo>
                  <a:pt x="684276" y="672250"/>
                </a:lnTo>
                <a:lnTo>
                  <a:pt x="687324" y="670560"/>
                </a:lnTo>
                <a:lnTo>
                  <a:pt x="697992" y="670560"/>
                </a:lnTo>
                <a:lnTo>
                  <a:pt x="697992" y="86258"/>
                </a:lnTo>
                <a:lnTo>
                  <a:pt x="690372" y="76200"/>
                </a:lnTo>
                <a:close/>
              </a:path>
              <a:path w="728979" h="1315720">
                <a:moveTo>
                  <a:pt x="690372" y="0"/>
                </a:moveTo>
                <a:lnTo>
                  <a:pt x="652272" y="126491"/>
                </a:lnTo>
                <a:lnTo>
                  <a:pt x="684276" y="84246"/>
                </a:lnTo>
                <a:lnTo>
                  <a:pt x="684276" y="73151"/>
                </a:lnTo>
                <a:lnTo>
                  <a:pt x="687324" y="70103"/>
                </a:lnTo>
                <a:lnTo>
                  <a:pt x="711487" y="70103"/>
                </a:lnTo>
                <a:lnTo>
                  <a:pt x="690372" y="0"/>
                </a:lnTo>
                <a:close/>
              </a:path>
              <a:path w="728979" h="1315720">
                <a:moveTo>
                  <a:pt x="711487" y="70103"/>
                </a:moveTo>
                <a:lnTo>
                  <a:pt x="694944" y="70103"/>
                </a:lnTo>
                <a:lnTo>
                  <a:pt x="697992" y="73151"/>
                </a:lnTo>
                <a:lnTo>
                  <a:pt x="697992" y="86258"/>
                </a:lnTo>
                <a:lnTo>
                  <a:pt x="728472" y="126491"/>
                </a:lnTo>
                <a:lnTo>
                  <a:pt x="711487" y="70103"/>
                </a:lnTo>
                <a:close/>
              </a:path>
              <a:path w="728979" h="1315720">
                <a:moveTo>
                  <a:pt x="697992" y="76200"/>
                </a:moveTo>
                <a:lnTo>
                  <a:pt x="690372" y="76200"/>
                </a:lnTo>
                <a:lnTo>
                  <a:pt x="697992" y="86258"/>
                </a:lnTo>
                <a:lnTo>
                  <a:pt x="697992" y="76200"/>
                </a:lnTo>
                <a:close/>
              </a:path>
              <a:path w="728979" h="1315720">
                <a:moveTo>
                  <a:pt x="694944" y="70103"/>
                </a:moveTo>
                <a:lnTo>
                  <a:pt x="687324" y="70103"/>
                </a:lnTo>
                <a:lnTo>
                  <a:pt x="684276" y="73151"/>
                </a:lnTo>
                <a:lnTo>
                  <a:pt x="684276" y="84246"/>
                </a:lnTo>
                <a:lnTo>
                  <a:pt x="690372" y="76200"/>
                </a:lnTo>
                <a:lnTo>
                  <a:pt x="697992" y="76200"/>
                </a:lnTo>
                <a:lnTo>
                  <a:pt x="697992" y="73151"/>
                </a:lnTo>
                <a:lnTo>
                  <a:pt x="694944" y="7010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0932" y="2087879"/>
            <a:ext cx="3281679" cy="1339850"/>
          </a:xfrm>
          <a:custGeom>
            <a:avLst/>
            <a:gdLst/>
            <a:ahLst/>
            <a:cxnLst/>
            <a:rect l="l" t="t" r="r" b="b"/>
            <a:pathLst>
              <a:path w="3281679" h="1339850">
                <a:moveTo>
                  <a:pt x="3236976" y="517342"/>
                </a:moveTo>
                <a:lnTo>
                  <a:pt x="6096" y="891539"/>
                </a:lnTo>
                <a:lnTo>
                  <a:pt x="3048" y="891539"/>
                </a:lnTo>
                <a:lnTo>
                  <a:pt x="0" y="894588"/>
                </a:lnTo>
                <a:lnTo>
                  <a:pt x="0" y="1339596"/>
                </a:lnTo>
                <a:lnTo>
                  <a:pt x="13715" y="1339596"/>
                </a:lnTo>
                <a:lnTo>
                  <a:pt x="13715" y="903732"/>
                </a:lnTo>
                <a:lnTo>
                  <a:pt x="7620" y="903732"/>
                </a:lnTo>
                <a:lnTo>
                  <a:pt x="13715" y="897636"/>
                </a:lnTo>
                <a:lnTo>
                  <a:pt x="60253" y="897636"/>
                </a:lnTo>
                <a:lnTo>
                  <a:pt x="3244596" y="528827"/>
                </a:lnTo>
                <a:lnTo>
                  <a:pt x="3247644" y="528827"/>
                </a:lnTo>
                <a:lnTo>
                  <a:pt x="3249168" y="525780"/>
                </a:lnTo>
                <a:lnTo>
                  <a:pt x="3249168" y="522732"/>
                </a:lnTo>
                <a:lnTo>
                  <a:pt x="3236976" y="522732"/>
                </a:lnTo>
                <a:lnTo>
                  <a:pt x="3236976" y="517342"/>
                </a:lnTo>
                <a:close/>
              </a:path>
              <a:path w="3281679" h="1339850">
                <a:moveTo>
                  <a:pt x="13715" y="897636"/>
                </a:moveTo>
                <a:lnTo>
                  <a:pt x="7620" y="903732"/>
                </a:lnTo>
                <a:lnTo>
                  <a:pt x="13716" y="903025"/>
                </a:lnTo>
                <a:lnTo>
                  <a:pt x="13715" y="897636"/>
                </a:lnTo>
                <a:close/>
              </a:path>
              <a:path w="3281679" h="1339850">
                <a:moveTo>
                  <a:pt x="13715" y="903025"/>
                </a:moveTo>
                <a:lnTo>
                  <a:pt x="7620" y="903732"/>
                </a:lnTo>
                <a:lnTo>
                  <a:pt x="13715" y="903732"/>
                </a:lnTo>
                <a:lnTo>
                  <a:pt x="13715" y="903025"/>
                </a:lnTo>
                <a:close/>
              </a:path>
              <a:path w="3281679" h="1339850">
                <a:moveTo>
                  <a:pt x="60253" y="897636"/>
                </a:moveTo>
                <a:lnTo>
                  <a:pt x="13715" y="897636"/>
                </a:lnTo>
                <a:lnTo>
                  <a:pt x="13715" y="903025"/>
                </a:lnTo>
                <a:lnTo>
                  <a:pt x="60253" y="897636"/>
                </a:lnTo>
                <a:close/>
              </a:path>
              <a:path w="3281679" h="1339850">
                <a:moveTo>
                  <a:pt x="3243072" y="516636"/>
                </a:moveTo>
                <a:lnTo>
                  <a:pt x="3236976" y="517342"/>
                </a:lnTo>
                <a:lnTo>
                  <a:pt x="3236976" y="522732"/>
                </a:lnTo>
                <a:lnTo>
                  <a:pt x="3243072" y="516636"/>
                </a:lnTo>
                <a:close/>
              </a:path>
              <a:path w="3281679" h="1339850">
                <a:moveTo>
                  <a:pt x="3249168" y="516636"/>
                </a:moveTo>
                <a:lnTo>
                  <a:pt x="3243072" y="516636"/>
                </a:lnTo>
                <a:lnTo>
                  <a:pt x="3236976" y="522732"/>
                </a:lnTo>
                <a:lnTo>
                  <a:pt x="3249168" y="522732"/>
                </a:lnTo>
                <a:lnTo>
                  <a:pt x="3249168" y="516636"/>
                </a:lnTo>
                <a:close/>
              </a:path>
              <a:path w="3281679" h="1339850">
                <a:moveTo>
                  <a:pt x="3243072" y="76200"/>
                </a:moveTo>
                <a:lnTo>
                  <a:pt x="3236976" y="84490"/>
                </a:lnTo>
                <a:lnTo>
                  <a:pt x="3236976" y="517342"/>
                </a:lnTo>
                <a:lnTo>
                  <a:pt x="3243072" y="516636"/>
                </a:lnTo>
                <a:lnTo>
                  <a:pt x="3249168" y="516636"/>
                </a:lnTo>
                <a:lnTo>
                  <a:pt x="3249168" y="84490"/>
                </a:lnTo>
                <a:lnTo>
                  <a:pt x="3243072" y="76200"/>
                </a:lnTo>
                <a:close/>
              </a:path>
              <a:path w="3281679" h="1339850">
                <a:moveTo>
                  <a:pt x="3243072" y="0"/>
                </a:moveTo>
                <a:lnTo>
                  <a:pt x="3204972" y="128015"/>
                </a:lnTo>
                <a:lnTo>
                  <a:pt x="3236975" y="84490"/>
                </a:lnTo>
                <a:lnTo>
                  <a:pt x="3236976" y="73151"/>
                </a:lnTo>
                <a:lnTo>
                  <a:pt x="3240023" y="70103"/>
                </a:lnTo>
                <a:lnTo>
                  <a:pt x="3263936" y="70103"/>
                </a:lnTo>
                <a:lnTo>
                  <a:pt x="3243072" y="0"/>
                </a:lnTo>
                <a:close/>
              </a:path>
              <a:path w="3281679" h="1339850">
                <a:moveTo>
                  <a:pt x="3263936" y="70103"/>
                </a:moveTo>
                <a:lnTo>
                  <a:pt x="3247644" y="70103"/>
                </a:lnTo>
                <a:lnTo>
                  <a:pt x="3249168" y="73151"/>
                </a:lnTo>
                <a:lnTo>
                  <a:pt x="3249168" y="84490"/>
                </a:lnTo>
                <a:lnTo>
                  <a:pt x="3281172" y="128015"/>
                </a:lnTo>
                <a:lnTo>
                  <a:pt x="3263936" y="70103"/>
                </a:lnTo>
                <a:close/>
              </a:path>
              <a:path w="3281679" h="1339850">
                <a:moveTo>
                  <a:pt x="3247644" y="70103"/>
                </a:moveTo>
                <a:lnTo>
                  <a:pt x="3240023" y="70103"/>
                </a:lnTo>
                <a:lnTo>
                  <a:pt x="3236976" y="73151"/>
                </a:lnTo>
                <a:lnTo>
                  <a:pt x="3236976" y="84490"/>
                </a:lnTo>
                <a:lnTo>
                  <a:pt x="3243072" y="76200"/>
                </a:lnTo>
                <a:lnTo>
                  <a:pt x="3249168" y="76200"/>
                </a:lnTo>
                <a:lnTo>
                  <a:pt x="3249168" y="73151"/>
                </a:lnTo>
                <a:lnTo>
                  <a:pt x="3247644" y="70103"/>
                </a:lnTo>
                <a:close/>
              </a:path>
              <a:path w="3281679" h="1339850">
                <a:moveTo>
                  <a:pt x="3249168" y="76200"/>
                </a:moveTo>
                <a:lnTo>
                  <a:pt x="3243072" y="76200"/>
                </a:lnTo>
                <a:lnTo>
                  <a:pt x="3249168" y="84490"/>
                </a:lnTo>
                <a:lnTo>
                  <a:pt x="3249168" y="762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9491" y="2119883"/>
            <a:ext cx="2251075" cy="1308100"/>
          </a:xfrm>
          <a:custGeom>
            <a:avLst/>
            <a:gdLst/>
            <a:ahLst/>
            <a:cxnLst/>
            <a:rect l="l" t="t" r="r" b="b"/>
            <a:pathLst>
              <a:path w="2251075" h="1308100">
                <a:moveTo>
                  <a:pt x="2238756" y="977397"/>
                </a:moveTo>
                <a:lnTo>
                  <a:pt x="2238756" y="1307592"/>
                </a:lnTo>
                <a:lnTo>
                  <a:pt x="2250948" y="1307592"/>
                </a:lnTo>
                <a:lnTo>
                  <a:pt x="2250948" y="978408"/>
                </a:lnTo>
                <a:lnTo>
                  <a:pt x="2243328" y="978408"/>
                </a:lnTo>
                <a:lnTo>
                  <a:pt x="2238756" y="977397"/>
                </a:lnTo>
                <a:close/>
              </a:path>
              <a:path w="2251075" h="1308100">
                <a:moveTo>
                  <a:pt x="2238756" y="972312"/>
                </a:moveTo>
                <a:lnTo>
                  <a:pt x="2238756" y="977397"/>
                </a:lnTo>
                <a:lnTo>
                  <a:pt x="2243328" y="978408"/>
                </a:lnTo>
                <a:lnTo>
                  <a:pt x="2238756" y="972312"/>
                </a:lnTo>
                <a:close/>
              </a:path>
              <a:path w="2251075" h="1308100">
                <a:moveTo>
                  <a:pt x="2250948" y="972312"/>
                </a:moveTo>
                <a:lnTo>
                  <a:pt x="2238756" y="972312"/>
                </a:lnTo>
                <a:lnTo>
                  <a:pt x="2243328" y="978408"/>
                </a:lnTo>
                <a:lnTo>
                  <a:pt x="2250948" y="978408"/>
                </a:lnTo>
                <a:lnTo>
                  <a:pt x="2250948" y="972312"/>
                </a:lnTo>
                <a:close/>
              </a:path>
              <a:path w="2251075" h="1308100">
                <a:moveTo>
                  <a:pt x="38100" y="76200"/>
                </a:moveTo>
                <a:lnTo>
                  <a:pt x="32004" y="84246"/>
                </a:lnTo>
                <a:lnTo>
                  <a:pt x="32004" y="487680"/>
                </a:lnTo>
                <a:lnTo>
                  <a:pt x="33528" y="489204"/>
                </a:lnTo>
                <a:lnTo>
                  <a:pt x="36575" y="490728"/>
                </a:lnTo>
                <a:lnTo>
                  <a:pt x="2238756" y="977397"/>
                </a:lnTo>
                <a:lnTo>
                  <a:pt x="2238756" y="972312"/>
                </a:lnTo>
                <a:lnTo>
                  <a:pt x="2250948" y="972312"/>
                </a:lnTo>
                <a:lnTo>
                  <a:pt x="2250948" y="969264"/>
                </a:lnTo>
                <a:lnTo>
                  <a:pt x="2247900" y="966216"/>
                </a:lnTo>
                <a:lnTo>
                  <a:pt x="2246376" y="966216"/>
                </a:lnTo>
                <a:lnTo>
                  <a:pt x="67208" y="484632"/>
                </a:lnTo>
                <a:lnTo>
                  <a:pt x="44196" y="484632"/>
                </a:lnTo>
                <a:lnTo>
                  <a:pt x="39624" y="478536"/>
                </a:lnTo>
                <a:lnTo>
                  <a:pt x="44196" y="478536"/>
                </a:lnTo>
                <a:lnTo>
                  <a:pt x="44196" y="84246"/>
                </a:lnTo>
                <a:lnTo>
                  <a:pt x="38100" y="76200"/>
                </a:lnTo>
                <a:close/>
              </a:path>
              <a:path w="2251075" h="1308100">
                <a:moveTo>
                  <a:pt x="39624" y="478536"/>
                </a:moveTo>
                <a:lnTo>
                  <a:pt x="44196" y="484632"/>
                </a:lnTo>
                <a:lnTo>
                  <a:pt x="44196" y="479546"/>
                </a:lnTo>
                <a:lnTo>
                  <a:pt x="39624" y="478536"/>
                </a:lnTo>
                <a:close/>
              </a:path>
              <a:path w="2251075" h="1308100">
                <a:moveTo>
                  <a:pt x="44196" y="479546"/>
                </a:moveTo>
                <a:lnTo>
                  <a:pt x="44196" y="484632"/>
                </a:lnTo>
                <a:lnTo>
                  <a:pt x="67208" y="484632"/>
                </a:lnTo>
                <a:lnTo>
                  <a:pt x="44196" y="479546"/>
                </a:lnTo>
                <a:close/>
              </a:path>
              <a:path w="2251075" h="1308100">
                <a:moveTo>
                  <a:pt x="44196" y="478536"/>
                </a:moveTo>
                <a:lnTo>
                  <a:pt x="39624" y="478536"/>
                </a:lnTo>
                <a:lnTo>
                  <a:pt x="44196" y="479546"/>
                </a:lnTo>
                <a:lnTo>
                  <a:pt x="44196" y="478536"/>
                </a:lnTo>
                <a:close/>
              </a:path>
              <a:path w="2251075" h="1308100">
                <a:moveTo>
                  <a:pt x="38100" y="0"/>
                </a:moveTo>
                <a:lnTo>
                  <a:pt x="0" y="126492"/>
                </a:lnTo>
                <a:lnTo>
                  <a:pt x="32003" y="84246"/>
                </a:lnTo>
                <a:lnTo>
                  <a:pt x="32004" y="73152"/>
                </a:lnTo>
                <a:lnTo>
                  <a:pt x="33528" y="70104"/>
                </a:lnTo>
                <a:lnTo>
                  <a:pt x="59215" y="70104"/>
                </a:lnTo>
                <a:lnTo>
                  <a:pt x="38100" y="0"/>
                </a:lnTo>
                <a:close/>
              </a:path>
              <a:path w="2251075" h="1308100">
                <a:moveTo>
                  <a:pt x="59215" y="70104"/>
                </a:moveTo>
                <a:lnTo>
                  <a:pt x="41148" y="70104"/>
                </a:lnTo>
                <a:lnTo>
                  <a:pt x="44196" y="73152"/>
                </a:lnTo>
                <a:lnTo>
                  <a:pt x="44196" y="84246"/>
                </a:lnTo>
                <a:lnTo>
                  <a:pt x="76200" y="126492"/>
                </a:lnTo>
                <a:lnTo>
                  <a:pt x="59215" y="70104"/>
                </a:lnTo>
                <a:close/>
              </a:path>
              <a:path w="2251075" h="1308100">
                <a:moveTo>
                  <a:pt x="41148" y="70104"/>
                </a:moveTo>
                <a:lnTo>
                  <a:pt x="33528" y="70104"/>
                </a:lnTo>
                <a:lnTo>
                  <a:pt x="32004" y="73152"/>
                </a:lnTo>
                <a:lnTo>
                  <a:pt x="32004" y="84246"/>
                </a:lnTo>
                <a:lnTo>
                  <a:pt x="38100" y="76200"/>
                </a:lnTo>
                <a:lnTo>
                  <a:pt x="44196" y="76200"/>
                </a:lnTo>
                <a:lnTo>
                  <a:pt x="44196" y="73152"/>
                </a:lnTo>
                <a:lnTo>
                  <a:pt x="41148" y="70104"/>
                </a:lnTo>
                <a:close/>
              </a:path>
              <a:path w="2251075" h="1308100">
                <a:moveTo>
                  <a:pt x="44196" y="76200"/>
                </a:moveTo>
                <a:lnTo>
                  <a:pt x="38100" y="76200"/>
                </a:lnTo>
                <a:lnTo>
                  <a:pt x="44196" y="84246"/>
                </a:lnTo>
                <a:lnTo>
                  <a:pt x="44196" y="762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3285" y="342794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3716">
            <a:solidFill>
              <a:srgbClr val="FEBF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012" y="4351019"/>
            <a:ext cx="1798320" cy="850900"/>
          </a:xfrm>
          <a:custGeom>
            <a:avLst/>
            <a:gdLst/>
            <a:ahLst/>
            <a:cxnLst/>
            <a:rect l="l" t="t" r="r" b="b"/>
            <a:pathLst>
              <a:path w="1798320" h="850900">
                <a:moveTo>
                  <a:pt x="1798320" y="0"/>
                </a:moveTo>
                <a:lnTo>
                  <a:pt x="0" y="0"/>
                </a:lnTo>
                <a:lnTo>
                  <a:pt x="0" y="850391"/>
                </a:lnTo>
                <a:lnTo>
                  <a:pt x="1798320" y="850391"/>
                </a:lnTo>
                <a:lnTo>
                  <a:pt x="1798320" y="844295"/>
                </a:lnTo>
                <a:lnTo>
                  <a:pt x="12192" y="844295"/>
                </a:lnTo>
                <a:lnTo>
                  <a:pt x="6095" y="838199"/>
                </a:lnTo>
                <a:lnTo>
                  <a:pt x="12192" y="838199"/>
                </a:lnTo>
                <a:lnTo>
                  <a:pt x="12192" y="12191"/>
                </a:lnTo>
                <a:lnTo>
                  <a:pt x="6095" y="12191"/>
                </a:lnTo>
                <a:lnTo>
                  <a:pt x="12192" y="6095"/>
                </a:lnTo>
                <a:lnTo>
                  <a:pt x="1798320" y="6095"/>
                </a:lnTo>
                <a:lnTo>
                  <a:pt x="1798320" y="0"/>
                </a:lnTo>
                <a:close/>
              </a:path>
              <a:path w="1798320" h="850900">
                <a:moveTo>
                  <a:pt x="12192" y="838199"/>
                </a:moveTo>
                <a:lnTo>
                  <a:pt x="6095" y="838199"/>
                </a:lnTo>
                <a:lnTo>
                  <a:pt x="12192" y="844295"/>
                </a:lnTo>
                <a:lnTo>
                  <a:pt x="12192" y="838199"/>
                </a:lnTo>
                <a:close/>
              </a:path>
              <a:path w="1798320" h="850900">
                <a:moveTo>
                  <a:pt x="1786127" y="838199"/>
                </a:moveTo>
                <a:lnTo>
                  <a:pt x="12192" y="838199"/>
                </a:lnTo>
                <a:lnTo>
                  <a:pt x="12192" y="844295"/>
                </a:lnTo>
                <a:lnTo>
                  <a:pt x="1786127" y="844295"/>
                </a:lnTo>
                <a:lnTo>
                  <a:pt x="1786127" y="838199"/>
                </a:lnTo>
                <a:close/>
              </a:path>
              <a:path w="1798320" h="850900">
                <a:moveTo>
                  <a:pt x="1786127" y="6095"/>
                </a:moveTo>
                <a:lnTo>
                  <a:pt x="1786127" y="844295"/>
                </a:lnTo>
                <a:lnTo>
                  <a:pt x="1792224" y="838199"/>
                </a:lnTo>
                <a:lnTo>
                  <a:pt x="1798320" y="838199"/>
                </a:lnTo>
                <a:lnTo>
                  <a:pt x="1798320" y="12191"/>
                </a:lnTo>
                <a:lnTo>
                  <a:pt x="1792224" y="12191"/>
                </a:lnTo>
                <a:lnTo>
                  <a:pt x="1786127" y="6095"/>
                </a:lnTo>
                <a:close/>
              </a:path>
              <a:path w="1798320" h="850900">
                <a:moveTo>
                  <a:pt x="1798320" y="838199"/>
                </a:moveTo>
                <a:lnTo>
                  <a:pt x="1792224" y="838199"/>
                </a:lnTo>
                <a:lnTo>
                  <a:pt x="1786127" y="844295"/>
                </a:lnTo>
                <a:lnTo>
                  <a:pt x="1798320" y="844295"/>
                </a:lnTo>
                <a:lnTo>
                  <a:pt x="1798320" y="838199"/>
                </a:lnTo>
                <a:close/>
              </a:path>
              <a:path w="1798320" h="850900">
                <a:moveTo>
                  <a:pt x="12192" y="6095"/>
                </a:moveTo>
                <a:lnTo>
                  <a:pt x="6095" y="12191"/>
                </a:lnTo>
                <a:lnTo>
                  <a:pt x="12192" y="12191"/>
                </a:lnTo>
                <a:lnTo>
                  <a:pt x="12192" y="6095"/>
                </a:lnTo>
                <a:close/>
              </a:path>
              <a:path w="1798320" h="850900">
                <a:moveTo>
                  <a:pt x="1786127" y="6095"/>
                </a:moveTo>
                <a:lnTo>
                  <a:pt x="12192" y="6095"/>
                </a:lnTo>
                <a:lnTo>
                  <a:pt x="12192" y="12191"/>
                </a:lnTo>
                <a:lnTo>
                  <a:pt x="1786127" y="12191"/>
                </a:lnTo>
                <a:lnTo>
                  <a:pt x="1786127" y="6095"/>
                </a:lnTo>
                <a:close/>
              </a:path>
              <a:path w="1798320" h="850900">
                <a:moveTo>
                  <a:pt x="1798320" y="6095"/>
                </a:moveTo>
                <a:lnTo>
                  <a:pt x="1786127" y="6095"/>
                </a:lnTo>
                <a:lnTo>
                  <a:pt x="1792224" y="12191"/>
                </a:lnTo>
                <a:lnTo>
                  <a:pt x="1798320" y="12191"/>
                </a:lnTo>
                <a:lnTo>
                  <a:pt x="1798320" y="6095"/>
                </a:lnTo>
                <a:close/>
              </a:path>
            </a:pathLst>
          </a:custGeom>
          <a:solidFill>
            <a:srgbClr val="FEBF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1931" y="3597746"/>
            <a:ext cx="1613535" cy="1525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31115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Nombre de  compo</a:t>
            </a:r>
            <a:r>
              <a:rPr sz="2000" b="1" i="1" spc="-15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s</a:t>
            </a:r>
            <a:r>
              <a:rPr sz="2000" b="1" i="1" spc="-5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ants</a:t>
            </a:r>
            <a:endParaRPr sz="2000">
              <a:solidFill>
                <a:schemeClr val="tx2">
                  <a:lumMod val="50000"/>
                </a:schemeClr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600" b="1" spc="-5" dirty="0">
                <a:latin typeface="Courier New"/>
                <a:cs typeface="Courier New"/>
              </a:rPr>
              <a:t>2 -</a:t>
            </a:r>
            <a:r>
              <a:rPr sz="1600" b="1" spc="-25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(x,y)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ourier New"/>
                <a:cs typeface="Courier New"/>
              </a:rPr>
              <a:t>3 -</a:t>
            </a:r>
            <a:r>
              <a:rPr sz="1600" b="1" spc="-40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(x,y,z)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ourier New"/>
                <a:cs typeface="Courier New"/>
              </a:rPr>
              <a:t>4 -</a:t>
            </a:r>
            <a:r>
              <a:rPr sz="1600" b="1" spc="-60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(x,y,z,w)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80944" y="3971543"/>
            <a:ext cx="2776855" cy="2072639"/>
          </a:xfrm>
          <a:custGeom>
            <a:avLst/>
            <a:gdLst/>
            <a:ahLst/>
            <a:cxnLst/>
            <a:rect l="l" t="t" r="r" b="b"/>
            <a:pathLst>
              <a:path w="2776854" h="2072639">
                <a:moveTo>
                  <a:pt x="2776728" y="0"/>
                </a:moveTo>
                <a:lnTo>
                  <a:pt x="0" y="0"/>
                </a:lnTo>
                <a:lnTo>
                  <a:pt x="0" y="2072640"/>
                </a:lnTo>
                <a:lnTo>
                  <a:pt x="2776728" y="2072640"/>
                </a:lnTo>
                <a:lnTo>
                  <a:pt x="2776728" y="2066544"/>
                </a:lnTo>
                <a:lnTo>
                  <a:pt x="12192" y="2066544"/>
                </a:lnTo>
                <a:lnTo>
                  <a:pt x="6095" y="2060448"/>
                </a:lnTo>
                <a:lnTo>
                  <a:pt x="12192" y="2060448"/>
                </a:lnTo>
                <a:lnTo>
                  <a:pt x="12192" y="12192"/>
                </a:lnTo>
                <a:lnTo>
                  <a:pt x="6095" y="12192"/>
                </a:lnTo>
                <a:lnTo>
                  <a:pt x="12192" y="6096"/>
                </a:lnTo>
                <a:lnTo>
                  <a:pt x="2776728" y="6096"/>
                </a:lnTo>
                <a:lnTo>
                  <a:pt x="2776728" y="0"/>
                </a:lnTo>
                <a:close/>
              </a:path>
              <a:path w="2776854" h="2072639">
                <a:moveTo>
                  <a:pt x="12192" y="2060448"/>
                </a:moveTo>
                <a:lnTo>
                  <a:pt x="6095" y="2060448"/>
                </a:lnTo>
                <a:lnTo>
                  <a:pt x="12192" y="2066544"/>
                </a:lnTo>
                <a:lnTo>
                  <a:pt x="12192" y="2060448"/>
                </a:lnTo>
                <a:close/>
              </a:path>
              <a:path w="2776854" h="2072639">
                <a:moveTo>
                  <a:pt x="2763011" y="2060448"/>
                </a:moveTo>
                <a:lnTo>
                  <a:pt x="12192" y="2060448"/>
                </a:lnTo>
                <a:lnTo>
                  <a:pt x="12192" y="2066544"/>
                </a:lnTo>
                <a:lnTo>
                  <a:pt x="2763011" y="2066544"/>
                </a:lnTo>
                <a:lnTo>
                  <a:pt x="2763011" y="2060448"/>
                </a:lnTo>
                <a:close/>
              </a:path>
              <a:path w="2776854" h="2072639">
                <a:moveTo>
                  <a:pt x="2763011" y="6096"/>
                </a:moveTo>
                <a:lnTo>
                  <a:pt x="2763011" y="2066544"/>
                </a:lnTo>
                <a:lnTo>
                  <a:pt x="2769108" y="2060448"/>
                </a:lnTo>
                <a:lnTo>
                  <a:pt x="2776728" y="2060448"/>
                </a:lnTo>
                <a:lnTo>
                  <a:pt x="2776728" y="12192"/>
                </a:lnTo>
                <a:lnTo>
                  <a:pt x="2769108" y="12192"/>
                </a:lnTo>
                <a:lnTo>
                  <a:pt x="2763011" y="6096"/>
                </a:lnTo>
                <a:close/>
              </a:path>
              <a:path w="2776854" h="2072639">
                <a:moveTo>
                  <a:pt x="2776728" y="2060448"/>
                </a:moveTo>
                <a:lnTo>
                  <a:pt x="2769108" y="2060448"/>
                </a:lnTo>
                <a:lnTo>
                  <a:pt x="2763011" y="2066544"/>
                </a:lnTo>
                <a:lnTo>
                  <a:pt x="2776728" y="2066544"/>
                </a:lnTo>
                <a:lnTo>
                  <a:pt x="2776728" y="2060448"/>
                </a:lnTo>
                <a:close/>
              </a:path>
              <a:path w="2776854" h="2072639">
                <a:moveTo>
                  <a:pt x="12192" y="6096"/>
                </a:moveTo>
                <a:lnTo>
                  <a:pt x="6095" y="12192"/>
                </a:lnTo>
                <a:lnTo>
                  <a:pt x="12192" y="12192"/>
                </a:lnTo>
                <a:lnTo>
                  <a:pt x="12192" y="6096"/>
                </a:lnTo>
                <a:close/>
              </a:path>
              <a:path w="2776854" h="2072639">
                <a:moveTo>
                  <a:pt x="2763011" y="6096"/>
                </a:moveTo>
                <a:lnTo>
                  <a:pt x="12192" y="6096"/>
                </a:lnTo>
                <a:lnTo>
                  <a:pt x="12192" y="12192"/>
                </a:lnTo>
                <a:lnTo>
                  <a:pt x="2763011" y="12192"/>
                </a:lnTo>
                <a:lnTo>
                  <a:pt x="2763011" y="6096"/>
                </a:lnTo>
                <a:close/>
              </a:path>
              <a:path w="2776854" h="2072639">
                <a:moveTo>
                  <a:pt x="2776728" y="6096"/>
                </a:moveTo>
                <a:lnTo>
                  <a:pt x="2763011" y="6096"/>
                </a:lnTo>
                <a:lnTo>
                  <a:pt x="2769108" y="12192"/>
                </a:lnTo>
                <a:lnTo>
                  <a:pt x="2776728" y="12192"/>
                </a:lnTo>
                <a:lnTo>
                  <a:pt x="2776728" y="6096"/>
                </a:lnTo>
                <a:close/>
              </a:path>
            </a:pathLst>
          </a:custGeom>
          <a:solidFill>
            <a:srgbClr val="FEBF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65786" y="3501542"/>
            <a:ext cx="2345055" cy="1974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Type </a:t>
            </a:r>
            <a:r>
              <a:rPr sz="2000" b="1" i="1" spc="-10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de</a:t>
            </a:r>
            <a:r>
              <a:rPr sz="2000" b="1" i="1" spc="-55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000" b="1" i="1" spc="-5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données</a:t>
            </a:r>
            <a:endParaRPr sz="2000">
              <a:solidFill>
                <a:schemeClr val="tx2">
                  <a:lumMod val="50000"/>
                </a:schemeClr>
              </a:solidFill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1420"/>
              </a:spcBef>
              <a:tabLst>
                <a:tab pos="377825" algn="l"/>
              </a:tabLst>
            </a:pPr>
            <a:r>
              <a:rPr sz="1600" b="1" spc="-5" dirty="0">
                <a:latin typeface="Courier New"/>
                <a:cs typeface="Courier New"/>
              </a:rPr>
              <a:t>b	- entier 8 </a:t>
            </a:r>
            <a:r>
              <a:rPr sz="1600" b="1" spc="-10" dirty="0">
                <a:latin typeface="Courier New"/>
                <a:cs typeface="Courier New"/>
              </a:rPr>
              <a:t>bits  </a:t>
            </a:r>
            <a:r>
              <a:rPr sz="1600" b="1" spc="-5" dirty="0">
                <a:latin typeface="Courier New"/>
                <a:cs typeface="Courier New"/>
              </a:rPr>
              <a:t>ub - unsigned </a:t>
            </a:r>
            <a:r>
              <a:rPr sz="1600" b="1" spc="-10" dirty="0">
                <a:latin typeface="Courier New"/>
                <a:cs typeface="Courier New"/>
              </a:rPr>
              <a:t>byte  </a:t>
            </a:r>
            <a:r>
              <a:rPr sz="1600" b="1" spc="-5" dirty="0">
                <a:latin typeface="Courier New"/>
                <a:cs typeface="Courier New"/>
              </a:rPr>
              <a:t>s	- short(16 bits)  us - unsigned short  </a:t>
            </a:r>
            <a:r>
              <a:rPr sz="1600" b="1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i	- int(32 </a:t>
            </a:r>
            <a:r>
              <a:rPr sz="1600" b="1" spc="-10" dirty="0">
                <a:latin typeface="Courier New"/>
                <a:cs typeface="Courier New"/>
              </a:rPr>
              <a:t>bits)  </a:t>
            </a:r>
            <a:r>
              <a:rPr sz="1600" b="1" spc="-5" dirty="0">
                <a:latin typeface="Courier New"/>
                <a:cs typeface="Courier New"/>
              </a:rPr>
              <a:t>ui - unsigned</a:t>
            </a:r>
            <a:r>
              <a:rPr sz="1600" b="1" spc="-30" dirty="0">
                <a:latin typeface="Courier New"/>
                <a:cs typeface="Courier New"/>
              </a:rPr>
              <a:t> </a:t>
            </a:r>
            <a:r>
              <a:rPr sz="1600" b="1" spc="-10" dirty="0">
                <a:latin typeface="Courier New"/>
                <a:cs typeface="Courier New"/>
              </a:rPr>
              <a:t>int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5786" y="5450833"/>
            <a:ext cx="25895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77825" algn="l"/>
              </a:tabLst>
            </a:pPr>
            <a:r>
              <a:rPr sz="1600" b="1" spc="-5" dirty="0">
                <a:latin typeface="Courier New"/>
                <a:cs typeface="Courier New"/>
              </a:rPr>
              <a:t>f	- float </a:t>
            </a:r>
            <a:r>
              <a:rPr sz="1600" b="1" dirty="0">
                <a:latin typeface="Courier New"/>
                <a:cs typeface="Courier New"/>
              </a:rPr>
              <a:t>(32 </a:t>
            </a:r>
            <a:r>
              <a:rPr sz="1600" b="1" spc="-5" dirty="0">
                <a:latin typeface="Courier New"/>
                <a:cs typeface="Courier New"/>
              </a:rPr>
              <a:t>bits)  d	- double </a:t>
            </a:r>
            <a:r>
              <a:rPr sz="1600" b="1" spc="-10" dirty="0">
                <a:latin typeface="Courier New"/>
                <a:cs typeface="Courier New"/>
              </a:rPr>
              <a:t>(64</a:t>
            </a:r>
            <a:r>
              <a:rPr sz="1600" b="1" spc="-30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bits)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06084" y="4032503"/>
            <a:ext cx="2821305" cy="1216660"/>
          </a:xfrm>
          <a:custGeom>
            <a:avLst/>
            <a:gdLst/>
            <a:ahLst/>
            <a:cxnLst/>
            <a:rect l="l" t="t" r="r" b="b"/>
            <a:pathLst>
              <a:path w="2821304" h="1216660">
                <a:moveTo>
                  <a:pt x="2820923" y="0"/>
                </a:moveTo>
                <a:lnTo>
                  <a:pt x="0" y="0"/>
                </a:lnTo>
                <a:lnTo>
                  <a:pt x="0" y="1216152"/>
                </a:lnTo>
                <a:lnTo>
                  <a:pt x="2820923" y="1216152"/>
                </a:lnTo>
                <a:lnTo>
                  <a:pt x="2820923" y="1210056"/>
                </a:lnTo>
                <a:lnTo>
                  <a:pt x="12191" y="1210056"/>
                </a:lnTo>
                <a:lnTo>
                  <a:pt x="6095" y="1203960"/>
                </a:lnTo>
                <a:lnTo>
                  <a:pt x="12191" y="1203960"/>
                </a:lnTo>
                <a:lnTo>
                  <a:pt x="12191" y="13716"/>
                </a:lnTo>
                <a:lnTo>
                  <a:pt x="6095" y="13716"/>
                </a:lnTo>
                <a:lnTo>
                  <a:pt x="12191" y="7619"/>
                </a:lnTo>
                <a:lnTo>
                  <a:pt x="2820923" y="7619"/>
                </a:lnTo>
                <a:lnTo>
                  <a:pt x="2820923" y="0"/>
                </a:lnTo>
                <a:close/>
              </a:path>
              <a:path w="2821304" h="1216660">
                <a:moveTo>
                  <a:pt x="12191" y="1203960"/>
                </a:moveTo>
                <a:lnTo>
                  <a:pt x="6095" y="1203960"/>
                </a:lnTo>
                <a:lnTo>
                  <a:pt x="12191" y="1210056"/>
                </a:lnTo>
                <a:lnTo>
                  <a:pt x="12191" y="1203960"/>
                </a:lnTo>
                <a:close/>
              </a:path>
              <a:path w="2821304" h="1216660">
                <a:moveTo>
                  <a:pt x="2808732" y="1203960"/>
                </a:moveTo>
                <a:lnTo>
                  <a:pt x="12191" y="1203960"/>
                </a:lnTo>
                <a:lnTo>
                  <a:pt x="12191" y="1210056"/>
                </a:lnTo>
                <a:lnTo>
                  <a:pt x="2808732" y="1210056"/>
                </a:lnTo>
                <a:lnTo>
                  <a:pt x="2808732" y="1203960"/>
                </a:lnTo>
                <a:close/>
              </a:path>
              <a:path w="2821304" h="1216660">
                <a:moveTo>
                  <a:pt x="2808732" y="7619"/>
                </a:moveTo>
                <a:lnTo>
                  <a:pt x="2808732" y="1210056"/>
                </a:lnTo>
                <a:lnTo>
                  <a:pt x="2814827" y="1203960"/>
                </a:lnTo>
                <a:lnTo>
                  <a:pt x="2820923" y="1203960"/>
                </a:lnTo>
                <a:lnTo>
                  <a:pt x="2820923" y="13716"/>
                </a:lnTo>
                <a:lnTo>
                  <a:pt x="2814827" y="13716"/>
                </a:lnTo>
                <a:lnTo>
                  <a:pt x="2808732" y="7619"/>
                </a:lnTo>
                <a:close/>
              </a:path>
              <a:path w="2821304" h="1216660">
                <a:moveTo>
                  <a:pt x="2820923" y="1203960"/>
                </a:moveTo>
                <a:lnTo>
                  <a:pt x="2814827" y="1203960"/>
                </a:lnTo>
                <a:lnTo>
                  <a:pt x="2808732" y="1210056"/>
                </a:lnTo>
                <a:lnTo>
                  <a:pt x="2820923" y="1210056"/>
                </a:lnTo>
                <a:lnTo>
                  <a:pt x="2820923" y="1203960"/>
                </a:lnTo>
                <a:close/>
              </a:path>
              <a:path w="2821304" h="1216660">
                <a:moveTo>
                  <a:pt x="12191" y="7619"/>
                </a:moveTo>
                <a:lnTo>
                  <a:pt x="6095" y="13716"/>
                </a:lnTo>
                <a:lnTo>
                  <a:pt x="12191" y="13716"/>
                </a:lnTo>
                <a:lnTo>
                  <a:pt x="12191" y="7619"/>
                </a:lnTo>
                <a:close/>
              </a:path>
              <a:path w="2821304" h="1216660">
                <a:moveTo>
                  <a:pt x="2808732" y="7619"/>
                </a:moveTo>
                <a:lnTo>
                  <a:pt x="12191" y="7619"/>
                </a:lnTo>
                <a:lnTo>
                  <a:pt x="12191" y="13716"/>
                </a:lnTo>
                <a:lnTo>
                  <a:pt x="2808732" y="13716"/>
                </a:lnTo>
                <a:lnTo>
                  <a:pt x="2808732" y="7619"/>
                </a:lnTo>
                <a:close/>
              </a:path>
              <a:path w="2821304" h="1216660">
                <a:moveTo>
                  <a:pt x="2820923" y="7619"/>
                </a:moveTo>
                <a:lnTo>
                  <a:pt x="2808732" y="7619"/>
                </a:lnTo>
                <a:lnTo>
                  <a:pt x="2814827" y="13716"/>
                </a:lnTo>
                <a:lnTo>
                  <a:pt x="2820923" y="13716"/>
                </a:lnTo>
                <a:lnTo>
                  <a:pt x="2820923" y="7619"/>
                </a:lnTo>
                <a:close/>
              </a:path>
            </a:pathLst>
          </a:custGeom>
          <a:solidFill>
            <a:srgbClr val="FEBF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74816" y="3574841"/>
            <a:ext cx="2484120" cy="1591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Vecteur</a:t>
            </a:r>
            <a:endParaRPr sz="2000">
              <a:solidFill>
                <a:schemeClr val="tx2">
                  <a:lumMod val="50000"/>
                </a:schemeClr>
              </a:solidFill>
              <a:latin typeface="Courier New"/>
              <a:cs typeface="Courier New"/>
            </a:endParaRPr>
          </a:p>
          <a:p>
            <a:pPr marL="285115" marR="140335" indent="1270">
              <a:lnSpc>
                <a:spcPct val="100000"/>
              </a:lnSpc>
              <a:spcBef>
                <a:spcPts val="1290"/>
              </a:spcBef>
            </a:pPr>
            <a:r>
              <a:rPr sz="1800" b="1" spc="-10" dirty="0">
                <a:latin typeface="Courier New"/>
                <a:cs typeface="Courier New"/>
              </a:rPr>
              <a:t>“v” est </a:t>
            </a:r>
            <a:r>
              <a:rPr sz="1800" b="1" spc="-15" dirty="0">
                <a:latin typeface="Courier New"/>
                <a:cs typeface="Courier New"/>
              </a:rPr>
              <a:t>omit </a:t>
            </a:r>
            <a:r>
              <a:rPr sz="1800" b="1" spc="-5" dirty="0">
                <a:latin typeface="Courier New"/>
                <a:cs typeface="Courier New"/>
              </a:rPr>
              <a:t>si  </a:t>
            </a:r>
            <a:r>
              <a:rPr sz="1800" b="1" spc="-10" dirty="0">
                <a:latin typeface="Courier New"/>
                <a:cs typeface="Courier New"/>
              </a:rPr>
              <a:t>l’argument</a:t>
            </a:r>
            <a:r>
              <a:rPr sz="1800" b="1" spc="-65" dirty="0">
                <a:latin typeface="Courier New"/>
                <a:cs typeface="Courier New"/>
              </a:rPr>
              <a:t> </a:t>
            </a:r>
            <a:r>
              <a:rPr sz="1800" b="1" spc="-5" dirty="0">
                <a:latin typeface="Courier New"/>
                <a:cs typeface="Courier New"/>
              </a:rPr>
              <a:t>est</a:t>
            </a:r>
            <a:endParaRPr sz="1800">
              <a:latin typeface="Courier New"/>
              <a:cs typeface="Courier New"/>
            </a:endParaRPr>
          </a:p>
          <a:p>
            <a:pPr marL="12700" marR="5080" indent="68199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scalaire  glVertex2f( </a:t>
            </a:r>
            <a:r>
              <a:rPr sz="1800" b="1" spc="-5" dirty="0">
                <a:latin typeface="Courier New"/>
                <a:cs typeface="Courier New"/>
              </a:rPr>
              <a:t>x,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10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67789" y="3427945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13715">
            <a:solidFill>
              <a:srgbClr val="FEBF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24343" y="3427945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12192">
            <a:solidFill>
              <a:srgbClr val="FEBF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8318500" y="6274568"/>
            <a:ext cx="147955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dirty="0">
                <a:latin typeface="Verdana"/>
                <a:cs typeface="Verdana"/>
              </a:rPr>
              <a:pPr marL="25400">
                <a:lnSpc>
                  <a:spcPct val="100000"/>
                </a:lnSpc>
                <a:spcBef>
                  <a:spcPts val="105"/>
                </a:spcBef>
              </a:pPr>
              <a:t>5</a:t>
            </a:fld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239" y="589321"/>
            <a:ext cx="517779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Les </a:t>
            </a:r>
            <a:r>
              <a:rPr sz="3800" spc="-5" dirty="0"/>
              <a:t>tampons</a:t>
            </a:r>
            <a:r>
              <a:rPr sz="3800" spc="-100" dirty="0"/>
              <a:t> </a:t>
            </a:r>
            <a:r>
              <a:rPr sz="3800" spc="-5" dirty="0"/>
              <a:t>(Buffer)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5782" y="1750669"/>
            <a:ext cx="7799070" cy="402145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81965" marR="787400" indent="-469900">
              <a:lnSpc>
                <a:spcPts val="2270"/>
              </a:lnSpc>
              <a:spcBef>
                <a:spcPts val="380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100" dirty="0">
                <a:latin typeface="Verdana"/>
                <a:cs typeface="Verdana"/>
              </a:rPr>
              <a:t>Après </a:t>
            </a:r>
            <a:r>
              <a:rPr sz="2100" spc="-5" dirty="0">
                <a:latin typeface="Verdana"/>
                <a:cs typeface="Verdana"/>
              </a:rPr>
              <a:t>la </a:t>
            </a:r>
            <a:r>
              <a:rPr sz="2100" dirty="0">
                <a:latin typeface="Verdana"/>
                <a:cs typeface="Verdana"/>
              </a:rPr>
              <a:t>rasterisation, </a:t>
            </a:r>
            <a:r>
              <a:rPr sz="2100" spc="-5" dirty="0">
                <a:latin typeface="Verdana"/>
                <a:cs typeface="Verdana"/>
              </a:rPr>
              <a:t>OpenGL dessine dans </a:t>
            </a:r>
            <a:r>
              <a:rPr sz="2100" dirty="0">
                <a:latin typeface="Verdana"/>
                <a:cs typeface="Verdana"/>
              </a:rPr>
              <a:t>une  </a:t>
            </a:r>
            <a:r>
              <a:rPr sz="2100" spc="-5" dirty="0">
                <a:latin typeface="Verdana"/>
                <a:cs typeface="Verdana"/>
              </a:rPr>
              <a:t>image tampon</a:t>
            </a:r>
            <a:r>
              <a:rPr sz="2100" spc="-35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(buffer)</a:t>
            </a:r>
            <a:endParaRPr sz="2100">
              <a:latin typeface="Verdana"/>
              <a:cs typeface="Verdana"/>
            </a:endParaRPr>
          </a:p>
          <a:p>
            <a:pPr marL="481965" marR="5080" indent="-469900">
              <a:lnSpc>
                <a:spcPts val="2270"/>
              </a:lnSpc>
              <a:spcBef>
                <a:spcPts val="500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100" dirty="0">
                <a:latin typeface="Verdana"/>
                <a:cs typeface="Verdana"/>
              </a:rPr>
              <a:t>L’image </a:t>
            </a:r>
            <a:r>
              <a:rPr sz="2100" spc="-5" dirty="0">
                <a:latin typeface="Verdana"/>
                <a:cs typeface="Verdana"/>
              </a:rPr>
              <a:t>tampon peut </a:t>
            </a:r>
            <a:r>
              <a:rPr sz="2100" dirty="0">
                <a:latin typeface="Verdana"/>
                <a:cs typeface="Verdana"/>
              </a:rPr>
              <a:t>être </a:t>
            </a:r>
            <a:r>
              <a:rPr sz="2100" spc="-5" dirty="0">
                <a:latin typeface="Verdana"/>
                <a:cs typeface="Verdana"/>
              </a:rPr>
              <a:t>la mémoire </a:t>
            </a:r>
            <a:r>
              <a:rPr sz="2100" dirty="0">
                <a:latin typeface="Verdana"/>
                <a:cs typeface="Verdana"/>
              </a:rPr>
              <a:t>vidéo </a:t>
            </a:r>
            <a:r>
              <a:rPr sz="2100" spc="-5" dirty="0">
                <a:latin typeface="Verdana"/>
                <a:cs typeface="Verdana"/>
              </a:rPr>
              <a:t>de la  </a:t>
            </a:r>
            <a:r>
              <a:rPr sz="2100" dirty="0">
                <a:latin typeface="Verdana"/>
                <a:cs typeface="Verdana"/>
              </a:rPr>
              <a:t>fenêtre </a:t>
            </a:r>
            <a:r>
              <a:rPr sz="2100" spc="-5" dirty="0">
                <a:latin typeface="Verdana"/>
                <a:cs typeface="Verdana"/>
              </a:rPr>
              <a:t>graphique </a:t>
            </a:r>
            <a:r>
              <a:rPr sz="2100" dirty="0">
                <a:latin typeface="Verdana"/>
                <a:cs typeface="Verdana"/>
              </a:rPr>
              <a:t>ou une </a:t>
            </a:r>
            <a:r>
              <a:rPr sz="2100" spc="-5" dirty="0">
                <a:latin typeface="Verdana"/>
                <a:cs typeface="Verdana"/>
              </a:rPr>
              <a:t>image tampon intermédiaire  </a:t>
            </a:r>
            <a:r>
              <a:rPr sz="2100" spc="-10" dirty="0">
                <a:latin typeface="Verdana"/>
                <a:cs typeface="Verdana"/>
              </a:rPr>
              <a:t>(permettant </a:t>
            </a:r>
            <a:r>
              <a:rPr sz="2100" spc="-5" dirty="0">
                <a:latin typeface="Verdana"/>
                <a:cs typeface="Verdana"/>
              </a:rPr>
              <a:t>le </a:t>
            </a:r>
            <a:r>
              <a:rPr sz="2100" dirty="0">
                <a:latin typeface="Verdana"/>
                <a:cs typeface="Verdana"/>
              </a:rPr>
              <a:t>« </a:t>
            </a:r>
            <a:r>
              <a:rPr sz="2100" spc="-5" dirty="0">
                <a:latin typeface="Verdana"/>
                <a:cs typeface="Verdana"/>
              </a:rPr>
              <a:t>double buffering</a:t>
            </a:r>
            <a:r>
              <a:rPr sz="2100" spc="-2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»)</a:t>
            </a:r>
            <a:endParaRPr sz="2100">
              <a:latin typeface="Verdana"/>
              <a:cs typeface="Verdana"/>
            </a:endParaRPr>
          </a:p>
          <a:p>
            <a:pPr marL="572770" indent="-560705">
              <a:lnSpc>
                <a:spcPct val="100000"/>
              </a:lnSpc>
              <a:spcBef>
                <a:spcPts val="215"/>
              </a:spcBef>
              <a:buClr>
                <a:srgbClr val="CC0000"/>
              </a:buClr>
              <a:buFont typeface="Wingdings"/>
              <a:buChar char=""/>
              <a:tabLst>
                <a:tab pos="572770" algn="l"/>
                <a:tab pos="573405" algn="l"/>
              </a:tabLst>
            </a:pPr>
            <a:r>
              <a:rPr sz="2100" spc="-5" dirty="0">
                <a:latin typeface="Verdana"/>
                <a:cs typeface="Verdana"/>
              </a:rPr>
              <a:t>Existance de plusieurs </a:t>
            </a:r>
            <a:r>
              <a:rPr sz="2100" dirty="0">
                <a:latin typeface="Verdana"/>
                <a:cs typeface="Verdana"/>
              </a:rPr>
              <a:t>buffers</a:t>
            </a:r>
            <a:r>
              <a:rPr sz="2100" spc="-7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:</a:t>
            </a:r>
            <a:endParaRPr sz="21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21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spc="-5" dirty="0">
                <a:latin typeface="Verdana"/>
                <a:cs typeface="Verdana"/>
              </a:rPr>
              <a:t>buffer de</a:t>
            </a:r>
            <a:r>
              <a:rPr sz="1800" dirty="0">
                <a:latin typeface="Verdana"/>
                <a:cs typeface="Verdana"/>
              </a:rPr>
              <a:t> couleur</a:t>
            </a:r>
            <a:endParaRPr sz="18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219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spc="-5" dirty="0">
                <a:latin typeface="Verdana"/>
                <a:cs typeface="Verdana"/>
              </a:rPr>
              <a:t>buffer de profondeur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(Z-buffer)</a:t>
            </a:r>
            <a:endParaRPr sz="18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21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spc="-5" dirty="0">
                <a:latin typeface="Verdana"/>
                <a:cs typeface="Verdana"/>
              </a:rPr>
              <a:t>buffer d’accumulation (pour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l’antialiasing)</a:t>
            </a:r>
            <a:endParaRPr sz="1800">
              <a:latin typeface="Verdana"/>
              <a:cs typeface="Verdana"/>
            </a:endParaRPr>
          </a:p>
          <a:p>
            <a:pPr marL="572770" indent="-560705">
              <a:lnSpc>
                <a:spcPct val="100000"/>
              </a:lnSpc>
              <a:spcBef>
                <a:spcPts val="250"/>
              </a:spcBef>
              <a:buClr>
                <a:srgbClr val="CC0000"/>
              </a:buClr>
              <a:buFont typeface="Wingdings"/>
              <a:buChar char=""/>
              <a:tabLst>
                <a:tab pos="572770" algn="l"/>
                <a:tab pos="573405" algn="l"/>
              </a:tabLst>
            </a:pPr>
            <a:r>
              <a:rPr sz="2100" dirty="0">
                <a:latin typeface="Verdana"/>
                <a:cs typeface="Verdana"/>
              </a:rPr>
              <a:t>Le buffer </a:t>
            </a:r>
            <a:r>
              <a:rPr sz="2100" spc="-5" dirty="0">
                <a:latin typeface="Verdana"/>
                <a:cs typeface="Verdana"/>
              </a:rPr>
              <a:t>de </a:t>
            </a:r>
            <a:r>
              <a:rPr sz="2100" dirty="0">
                <a:latin typeface="Verdana"/>
                <a:cs typeface="Verdana"/>
              </a:rPr>
              <a:t>couleur est</a:t>
            </a:r>
            <a:r>
              <a:rPr sz="2100" spc="-2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multiple:</a:t>
            </a:r>
            <a:endParaRPr sz="2100">
              <a:latin typeface="Verdana"/>
              <a:cs typeface="Verdana"/>
            </a:endParaRPr>
          </a:p>
          <a:p>
            <a:pPr marL="920750" marR="321945" lvl="1" indent="-437515">
              <a:lnSpc>
                <a:spcPts val="1939"/>
              </a:lnSpc>
              <a:spcBef>
                <a:spcPts val="46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  <a:tab pos="6459220" algn="l"/>
              </a:tabLst>
            </a:pPr>
            <a:r>
              <a:rPr sz="1800" spc="-5" dirty="0">
                <a:latin typeface="Verdana"/>
                <a:cs typeface="Verdana"/>
              </a:rPr>
              <a:t>buffer</a:t>
            </a:r>
            <a:r>
              <a:rPr sz="1800" dirty="0">
                <a:latin typeface="Verdana"/>
                <a:cs typeface="Verdana"/>
              </a:rPr>
              <a:t>s </a:t>
            </a:r>
            <a:r>
              <a:rPr sz="1800" spc="-5" dirty="0">
                <a:latin typeface="Verdana"/>
                <a:cs typeface="Verdana"/>
              </a:rPr>
              <a:t>gau</a:t>
            </a:r>
            <a:r>
              <a:rPr sz="1800" spc="-15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he/dr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spc="-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pou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v</a:t>
            </a:r>
            <a:r>
              <a:rPr sz="1800" spc="-5" dirty="0">
                <a:latin typeface="Verdana"/>
                <a:cs typeface="Verdana"/>
              </a:rPr>
              <a:t>is</a:t>
            </a:r>
            <a:r>
              <a:rPr sz="1800" spc="1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on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stér</a:t>
            </a:r>
            <a:r>
              <a:rPr sz="1800" spc="-15" dirty="0">
                <a:latin typeface="Verdana"/>
                <a:cs typeface="Verdana"/>
              </a:rPr>
              <a:t>é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(no</a:t>
            </a:r>
            <a:r>
              <a:rPr sz="1800" dirty="0">
                <a:latin typeface="Verdana"/>
                <a:cs typeface="Verdana"/>
              </a:rPr>
              <a:t>n	su</a:t>
            </a:r>
            <a:r>
              <a:rPr sz="1800" spc="-15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porté  </a:t>
            </a:r>
            <a:r>
              <a:rPr sz="1800" dirty="0">
                <a:latin typeface="Verdana"/>
                <a:cs typeface="Verdana"/>
              </a:rPr>
              <a:t>sous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Windows)</a:t>
            </a:r>
            <a:endParaRPr sz="18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19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spc="-5" dirty="0">
                <a:latin typeface="Verdana"/>
                <a:cs typeface="Verdana"/>
              </a:rPr>
              <a:t>buffers </a:t>
            </a:r>
            <a:r>
              <a:rPr sz="1800" dirty="0">
                <a:latin typeface="Verdana"/>
                <a:cs typeface="Verdana"/>
              </a:rPr>
              <a:t>avant/arrière </a:t>
            </a:r>
            <a:r>
              <a:rPr sz="1800" spc="-5" dirty="0">
                <a:latin typeface="Verdana"/>
                <a:cs typeface="Verdana"/>
              </a:rPr>
              <a:t>pour les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animations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318500" y="6274568"/>
            <a:ext cx="147955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dirty="0">
                <a:latin typeface="Verdana"/>
                <a:cs typeface="Verdana"/>
              </a:rPr>
              <a:pPr marL="25400">
                <a:lnSpc>
                  <a:spcPct val="100000"/>
                </a:lnSpc>
                <a:spcBef>
                  <a:spcPts val="105"/>
                </a:spcBef>
              </a:pPr>
              <a:t>6</a:t>
            </a:fld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14" y="377501"/>
            <a:ext cx="3973195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Modèle de</a:t>
            </a:r>
            <a:r>
              <a:rPr sz="3400" spc="-70" dirty="0"/>
              <a:t> </a:t>
            </a:r>
            <a:r>
              <a:rPr sz="3400" spc="-5" dirty="0"/>
              <a:t>couleur  </a:t>
            </a:r>
            <a:r>
              <a:rPr sz="3400" spc="-10" dirty="0"/>
              <a:t>OpenGL</a:t>
            </a:r>
            <a:endParaRPr sz="3400"/>
          </a:p>
        </p:txBody>
      </p:sp>
      <p:sp>
        <p:nvSpPr>
          <p:cNvPr id="6" name="object 6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900" y="1746885"/>
            <a:ext cx="7950200" cy="44253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30225" indent="-469900">
              <a:lnSpc>
                <a:spcPct val="100000"/>
              </a:lnSpc>
              <a:spcBef>
                <a:spcPts val="365"/>
              </a:spcBef>
              <a:buClr>
                <a:srgbClr val="CC0000"/>
              </a:buClr>
              <a:buFont typeface="Wingdings"/>
              <a:buChar char=""/>
              <a:tabLst>
                <a:tab pos="530225" algn="l"/>
                <a:tab pos="530860" algn="l"/>
              </a:tabLst>
            </a:pPr>
            <a:r>
              <a:rPr sz="2000" i="1" dirty="0">
                <a:latin typeface="Verdana"/>
                <a:cs typeface="Verdana"/>
              </a:rPr>
              <a:t>True-color </a:t>
            </a:r>
            <a:r>
              <a:rPr sz="2000" spc="-5" dirty="0">
                <a:latin typeface="Verdana"/>
                <a:cs typeface="Verdana"/>
              </a:rPr>
              <a:t>(24 </a:t>
            </a:r>
            <a:r>
              <a:rPr sz="2000" dirty="0">
                <a:latin typeface="Verdana"/>
                <a:cs typeface="Verdana"/>
              </a:rPr>
              <a:t>ou 32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bits)</a:t>
            </a:r>
            <a:endParaRPr sz="2000">
              <a:latin typeface="Verdana"/>
              <a:cs typeface="Verdana"/>
            </a:endParaRPr>
          </a:p>
          <a:p>
            <a:pPr marL="969644" lvl="1" indent="-438150">
              <a:lnSpc>
                <a:spcPct val="100000"/>
              </a:lnSpc>
              <a:spcBef>
                <a:spcPts val="235"/>
              </a:spcBef>
              <a:buFont typeface="Wingdings"/>
              <a:buChar char=""/>
              <a:tabLst>
                <a:tab pos="969010" algn="l"/>
                <a:tab pos="970280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glColor3f </a:t>
            </a:r>
            <a:r>
              <a:rPr sz="1400" b="1" spc="-10" dirty="0">
                <a:solidFill>
                  <a:srgbClr val="CC0000"/>
                </a:solidFill>
                <a:latin typeface="Courier New"/>
                <a:cs typeface="Courier New"/>
              </a:rPr>
              <a:t>(GLfloat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r</a:t>
            </a:r>
            <a:r>
              <a:rPr sz="1400" b="1" spc="-5" dirty="0">
                <a:solidFill>
                  <a:srgbClr val="CC0000"/>
                </a:solidFill>
                <a:latin typeface="Courier New"/>
                <a:cs typeface="Courier New"/>
              </a:rPr>
              <a:t>, GLfloat </a:t>
            </a:r>
            <a:r>
              <a:rPr sz="1800" b="1" dirty="0">
                <a:solidFill>
                  <a:srgbClr val="CC0000"/>
                </a:solidFill>
                <a:latin typeface="Courier New"/>
                <a:cs typeface="Courier New"/>
              </a:rPr>
              <a:t>g</a:t>
            </a:r>
            <a:r>
              <a:rPr sz="1400" b="1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400" b="1" spc="-5" dirty="0">
                <a:solidFill>
                  <a:srgbClr val="CC0000"/>
                </a:solidFill>
                <a:latin typeface="Courier New"/>
                <a:cs typeface="Courier New"/>
              </a:rPr>
              <a:t>GLfloat</a:t>
            </a:r>
            <a:r>
              <a:rPr sz="1400" b="1" spc="-29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b</a:t>
            </a:r>
            <a:r>
              <a:rPr sz="1400" b="1" spc="-5" dirty="0">
                <a:solidFill>
                  <a:srgbClr val="CC0000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969644">
              <a:lnSpc>
                <a:spcPct val="100000"/>
              </a:lnSpc>
              <a:spcBef>
                <a:spcPts val="204"/>
              </a:spcBef>
            </a:pPr>
            <a:r>
              <a:rPr sz="1800" dirty="0">
                <a:latin typeface="Verdana"/>
                <a:cs typeface="Verdana"/>
              </a:rPr>
              <a:t>Définition </a:t>
            </a:r>
            <a:r>
              <a:rPr sz="1800" spc="-5" dirty="0">
                <a:latin typeface="Verdana"/>
                <a:cs typeface="Verdana"/>
              </a:rPr>
              <a:t>des </a:t>
            </a:r>
            <a:r>
              <a:rPr sz="1800" dirty="0">
                <a:latin typeface="Verdana"/>
                <a:cs typeface="Verdana"/>
              </a:rPr>
              <a:t>3 composantes </a:t>
            </a:r>
            <a:r>
              <a:rPr sz="1800" spc="-5" dirty="0">
                <a:latin typeface="Verdana"/>
                <a:cs typeface="Verdana"/>
              </a:rPr>
              <a:t>R, </a:t>
            </a:r>
            <a:r>
              <a:rPr sz="1800" dirty="0">
                <a:latin typeface="Verdana"/>
                <a:cs typeface="Verdana"/>
              </a:rPr>
              <a:t>G &amp; B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(RGB).</a:t>
            </a:r>
            <a:endParaRPr sz="1800">
              <a:latin typeface="Verdana"/>
              <a:cs typeface="Verdana"/>
            </a:endParaRPr>
          </a:p>
          <a:p>
            <a:pPr marL="969644" marR="833755" lvl="1" indent="-437515">
              <a:lnSpc>
                <a:spcPct val="104700"/>
              </a:lnSpc>
              <a:spcBef>
                <a:spcPts val="125"/>
              </a:spcBef>
              <a:buFont typeface="Wingdings"/>
              <a:buChar char=""/>
              <a:tabLst>
                <a:tab pos="969010" algn="l"/>
                <a:tab pos="970280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glColor4f </a:t>
            </a:r>
            <a:r>
              <a:rPr sz="1400" b="1" spc="-10" dirty="0">
                <a:solidFill>
                  <a:srgbClr val="CC0000"/>
                </a:solidFill>
                <a:latin typeface="Courier New"/>
                <a:cs typeface="Courier New"/>
              </a:rPr>
              <a:t>(GLfloat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r</a:t>
            </a:r>
            <a:r>
              <a:rPr sz="1400" b="1" spc="-5" dirty="0">
                <a:solidFill>
                  <a:srgbClr val="CC0000"/>
                </a:solidFill>
                <a:latin typeface="Courier New"/>
                <a:cs typeface="Courier New"/>
              </a:rPr>
              <a:t>, GLfloat </a:t>
            </a:r>
            <a:r>
              <a:rPr sz="1800" b="1" dirty="0">
                <a:solidFill>
                  <a:srgbClr val="CC0000"/>
                </a:solidFill>
                <a:latin typeface="Courier New"/>
                <a:cs typeface="Courier New"/>
              </a:rPr>
              <a:t>g</a:t>
            </a:r>
            <a:r>
              <a:rPr sz="1400" b="1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400" b="1" spc="-5" dirty="0">
                <a:solidFill>
                  <a:srgbClr val="CC0000"/>
                </a:solidFill>
                <a:latin typeface="Courier New"/>
                <a:cs typeface="Courier New"/>
              </a:rPr>
              <a:t>GLfloat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b</a:t>
            </a:r>
            <a:r>
              <a:rPr sz="1400" b="1" spc="-5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400" b="1" spc="-10" dirty="0">
                <a:solidFill>
                  <a:srgbClr val="CC0000"/>
                </a:solidFill>
                <a:latin typeface="Courier New"/>
                <a:cs typeface="Courier New"/>
              </a:rPr>
              <a:t>GLfloat</a:t>
            </a:r>
            <a:r>
              <a:rPr sz="1400" b="1" spc="-28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a</a:t>
            </a:r>
            <a:r>
              <a:rPr sz="1400" b="1" spc="-5" dirty="0">
                <a:solidFill>
                  <a:srgbClr val="CC0000"/>
                </a:solidFill>
                <a:latin typeface="Courier New"/>
                <a:cs typeface="Courier New"/>
              </a:rPr>
              <a:t>) </a:t>
            </a:r>
            <a:r>
              <a:rPr sz="1400" b="1" spc="-5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Verdana"/>
                <a:cs typeface="Verdana"/>
              </a:rPr>
              <a:t>Canal </a:t>
            </a:r>
            <a:r>
              <a:rPr sz="1800" i="1" dirty="0">
                <a:latin typeface="Verdana"/>
                <a:cs typeface="Verdana"/>
              </a:rPr>
              <a:t>alpha </a:t>
            </a:r>
            <a:r>
              <a:rPr sz="1800" dirty="0">
                <a:latin typeface="Verdana"/>
                <a:cs typeface="Verdana"/>
              </a:rPr>
              <a:t>optionnel </a:t>
            </a:r>
            <a:r>
              <a:rPr sz="1800" spc="-5" dirty="0">
                <a:latin typeface="Verdana"/>
                <a:cs typeface="Verdana"/>
              </a:rPr>
              <a:t>détermine le </a:t>
            </a:r>
            <a:r>
              <a:rPr sz="1800" dirty="0">
                <a:latin typeface="Verdana"/>
                <a:cs typeface="Verdana"/>
              </a:rPr>
              <a:t>niveau </a:t>
            </a:r>
            <a:r>
              <a:rPr sz="1800" spc="-5" dirty="0">
                <a:latin typeface="Verdana"/>
                <a:cs typeface="Verdana"/>
              </a:rPr>
              <a:t>d’opacité  (RGBA).</a:t>
            </a:r>
            <a:endParaRPr sz="1800">
              <a:latin typeface="Verdana"/>
              <a:cs typeface="Verdana"/>
            </a:endParaRPr>
          </a:p>
          <a:p>
            <a:pPr marL="530225" indent="-469900">
              <a:lnSpc>
                <a:spcPct val="100000"/>
              </a:lnSpc>
              <a:spcBef>
                <a:spcPts val="470"/>
              </a:spcBef>
              <a:buClr>
                <a:srgbClr val="CC0000"/>
              </a:buClr>
              <a:buFont typeface="Wingdings"/>
              <a:buChar char=""/>
              <a:tabLst>
                <a:tab pos="530225" algn="l"/>
                <a:tab pos="530860" algn="l"/>
              </a:tabLst>
            </a:pPr>
            <a:r>
              <a:rPr sz="2000" spc="-5" dirty="0">
                <a:latin typeface="Verdana"/>
                <a:cs typeface="Verdana"/>
              </a:rPr>
              <a:t>Couleurs indexées (8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bits)</a:t>
            </a:r>
            <a:endParaRPr sz="2000">
              <a:latin typeface="Verdana"/>
              <a:cs typeface="Verdana"/>
            </a:endParaRPr>
          </a:p>
          <a:p>
            <a:pPr marL="969644" lvl="1" indent="-438150">
              <a:lnSpc>
                <a:spcPct val="100000"/>
              </a:lnSpc>
              <a:spcBef>
                <a:spcPts val="440"/>
              </a:spcBef>
              <a:buClr>
                <a:srgbClr val="CC0000"/>
              </a:buClr>
              <a:buFont typeface="Wingdings"/>
              <a:buChar char=""/>
              <a:tabLst>
                <a:tab pos="969010" algn="l"/>
                <a:tab pos="970280" algn="l"/>
              </a:tabLst>
            </a:pPr>
            <a:r>
              <a:rPr sz="1800" spc="-5" dirty="0">
                <a:latin typeface="Verdana"/>
                <a:cs typeface="Verdana"/>
              </a:rPr>
              <a:t>Remonte </a:t>
            </a:r>
            <a:r>
              <a:rPr sz="1800" dirty="0">
                <a:latin typeface="Verdana"/>
                <a:cs typeface="Verdana"/>
              </a:rPr>
              <a:t>à </a:t>
            </a:r>
            <a:r>
              <a:rPr sz="1800" spc="-5" dirty="0">
                <a:latin typeface="Verdana"/>
                <a:cs typeface="Verdana"/>
              </a:rPr>
              <a:t>l’époque </a:t>
            </a:r>
            <a:r>
              <a:rPr sz="1800" dirty="0">
                <a:latin typeface="Verdana"/>
                <a:cs typeface="Verdana"/>
              </a:rPr>
              <a:t>où les ordinateurs</a:t>
            </a:r>
            <a:endParaRPr sz="1800">
              <a:latin typeface="Verdana"/>
              <a:cs typeface="Verdana"/>
            </a:endParaRPr>
          </a:p>
          <a:p>
            <a:pPr marL="969644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ne </a:t>
            </a:r>
            <a:r>
              <a:rPr sz="1800" spc="-10" dirty="0">
                <a:latin typeface="Verdana"/>
                <a:cs typeface="Verdana"/>
              </a:rPr>
              <a:t>géraient </a:t>
            </a:r>
            <a:r>
              <a:rPr sz="1800" spc="-5" dirty="0">
                <a:latin typeface="Verdana"/>
                <a:cs typeface="Verdana"/>
              </a:rPr>
              <a:t>pas plus de </a:t>
            </a:r>
            <a:r>
              <a:rPr sz="1800" dirty="0">
                <a:latin typeface="Verdana"/>
                <a:cs typeface="Verdana"/>
              </a:rPr>
              <a:t>256 couleurs à </a:t>
            </a:r>
            <a:r>
              <a:rPr sz="1800" spc="-5" dirty="0">
                <a:latin typeface="Verdana"/>
                <a:cs typeface="Verdana"/>
              </a:rPr>
              <a:t>la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fois.</a:t>
            </a:r>
            <a:endParaRPr sz="1800">
              <a:latin typeface="Verdana"/>
              <a:cs typeface="Verdana"/>
            </a:endParaRPr>
          </a:p>
          <a:p>
            <a:pPr marL="969644" lvl="1" indent="-438150">
              <a:lnSpc>
                <a:spcPct val="100000"/>
              </a:lnSpc>
              <a:spcBef>
                <a:spcPts val="434"/>
              </a:spcBef>
              <a:buClr>
                <a:srgbClr val="CC0000"/>
              </a:buClr>
              <a:buFont typeface="Wingdings"/>
              <a:buChar char=""/>
              <a:tabLst>
                <a:tab pos="969010" algn="l"/>
                <a:tab pos="970280" algn="l"/>
              </a:tabLst>
            </a:pPr>
            <a:r>
              <a:rPr sz="1800" dirty="0">
                <a:latin typeface="Verdana"/>
                <a:cs typeface="Verdana"/>
              </a:rPr>
              <a:t>Indices en référence à une </a:t>
            </a:r>
            <a:r>
              <a:rPr sz="1800" spc="-5" dirty="0">
                <a:latin typeface="Verdana"/>
                <a:cs typeface="Verdana"/>
              </a:rPr>
              <a:t>palette.</a:t>
            </a:r>
            <a:endParaRPr sz="1800">
              <a:latin typeface="Verdana"/>
              <a:cs typeface="Verdana"/>
            </a:endParaRPr>
          </a:p>
          <a:p>
            <a:pPr marL="530225" indent="-469900">
              <a:lnSpc>
                <a:spcPct val="100000"/>
              </a:lnSpc>
              <a:spcBef>
                <a:spcPts val="254"/>
              </a:spcBef>
              <a:buFont typeface="Wingdings"/>
              <a:buChar char=""/>
              <a:tabLst>
                <a:tab pos="530225" algn="l"/>
                <a:tab pos="530860" algn="l"/>
              </a:tabLst>
            </a:pP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glClear</a:t>
            </a:r>
            <a:r>
              <a:rPr sz="2000" b="1" spc="-13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(GL_COLOR_BUFFER_BIT)</a:t>
            </a:r>
            <a:endParaRPr sz="1800">
              <a:latin typeface="Courier New"/>
              <a:cs typeface="Courier New"/>
            </a:endParaRPr>
          </a:p>
          <a:p>
            <a:pPr marL="530225">
              <a:lnSpc>
                <a:spcPct val="100000"/>
              </a:lnSpc>
              <a:spcBef>
                <a:spcPts val="225"/>
              </a:spcBef>
            </a:pPr>
            <a:r>
              <a:rPr sz="1800" spc="-5" dirty="0">
                <a:latin typeface="Verdana"/>
                <a:cs typeface="Verdana"/>
              </a:rPr>
              <a:t>Efface le </a:t>
            </a:r>
            <a:r>
              <a:rPr sz="1800" i="1" spc="-5" dirty="0">
                <a:latin typeface="Verdana"/>
                <a:cs typeface="Verdana"/>
              </a:rPr>
              <a:t>buffer</a:t>
            </a:r>
            <a:r>
              <a:rPr sz="1800" i="1" spc="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actif.</a:t>
            </a:r>
            <a:endParaRPr sz="1800">
              <a:latin typeface="Verdana"/>
              <a:cs typeface="Verdana"/>
            </a:endParaRPr>
          </a:p>
          <a:p>
            <a:pPr marL="530225" indent="-469900">
              <a:lnSpc>
                <a:spcPct val="100000"/>
              </a:lnSpc>
              <a:spcBef>
                <a:spcPts val="254"/>
              </a:spcBef>
              <a:buFont typeface="Wingdings"/>
              <a:buChar char=""/>
              <a:tabLst>
                <a:tab pos="530225" algn="l"/>
                <a:tab pos="530860" algn="l"/>
              </a:tabLst>
            </a:pP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glClearColor 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(GLfloat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r</a:t>
            </a:r>
            <a:r>
              <a:rPr sz="1300" b="1" spc="-5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GLfloat 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, GLfloat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b</a:t>
            </a:r>
            <a:r>
              <a:rPr sz="1300" b="1" spc="-5" dirty="0">
                <a:solidFill>
                  <a:srgbClr val="CC0000"/>
                </a:solidFill>
                <a:latin typeface="Courier New"/>
                <a:cs typeface="Courier New"/>
              </a:rPr>
              <a:t>, 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GLfloat</a:t>
            </a:r>
            <a:r>
              <a:rPr sz="1300" b="1" spc="-459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a</a:t>
            </a:r>
            <a:r>
              <a:rPr sz="1300" b="1" spc="-5" dirty="0">
                <a:solidFill>
                  <a:srgbClr val="CC0000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530225" algn="l"/>
                <a:tab pos="7936865" algn="l"/>
              </a:tabLst>
            </a:pPr>
            <a:r>
              <a:rPr sz="1800" u="sng" dirty="0">
                <a:uFill>
                  <a:solidFill>
                    <a:srgbClr val="CC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Définit </a:t>
            </a:r>
            <a:r>
              <a:rPr sz="18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la </a:t>
            </a:r>
            <a:r>
              <a:rPr sz="1800" u="sng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couleur utilisée </a:t>
            </a:r>
            <a:r>
              <a:rPr sz="18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pour </a:t>
            </a:r>
            <a:r>
              <a:rPr sz="1800" u="sng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effacer </a:t>
            </a:r>
            <a:r>
              <a:rPr sz="1800" u="sng" spc="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1800" i="1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framebuffer</a:t>
            </a:r>
            <a:r>
              <a:rPr sz="18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.	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318500" y="6274568"/>
            <a:ext cx="147955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dirty="0">
                <a:latin typeface="Verdana"/>
                <a:cs typeface="Verdana"/>
              </a:rPr>
              <a:pPr marL="25400">
                <a:lnSpc>
                  <a:spcPct val="100000"/>
                </a:lnSpc>
                <a:spcBef>
                  <a:spcPts val="105"/>
                </a:spcBef>
              </a:pPr>
              <a:t>7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7290" y="6439020"/>
            <a:ext cx="139065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solidFill>
                  <a:srgbClr val="DDDDDD"/>
                </a:solidFill>
                <a:latin typeface="Verdana"/>
                <a:cs typeface="Verdana"/>
              </a:rPr>
              <a:t>9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1770887"/>
            <a:ext cx="6227064" cy="165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505" y="314916"/>
            <a:ext cx="4441190" cy="118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Modèle </a:t>
            </a:r>
            <a:r>
              <a:rPr sz="3800" spc="-5" dirty="0"/>
              <a:t>de</a:t>
            </a:r>
            <a:r>
              <a:rPr sz="3800" spc="-114" dirty="0"/>
              <a:t> </a:t>
            </a:r>
            <a:r>
              <a:rPr sz="3800" dirty="0"/>
              <a:t>couleur  OpenGL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8383" y="3427475"/>
            <a:ext cx="6227064" cy="2625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1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5">
                <a:moveTo>
                  <a:pt x="0" y="108203"/>
                </a:moveTo>
                <a:lnTo>
                  <a:pt x="4655820" y="108203"/>
                </a:lnTo>
                <a:lnTo>
                  <a:pt x="4655820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09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1066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05" y="604298"/>
            <a:ext cx="588518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Primitives</a:t>
            </a:r>
            <a:r>
              <a:rPr sz="3800" spc="-90" dirty="0"/>
              <a:t> </a:t>
            </a:r>
            <a:r>
              <a:rPr sz="3800" spc="-5" dirty="0"/>
              <a:t>géométriques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7019543" y="402335"/>
            <a:ext cx="1908048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1584" y="2496311"/>
            <a:ext cx="4026408" cy="929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617143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4571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3420" y="1598655"/>
            <a:ext cx="8333105" cy="42056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350"/>
              </a:spcBef>
              <a:buFont typeface="Wingdings"/>
              <a:buChar char=""/>
              <a:tabLst>
                <a:tab pos="481330" algn="l"/>
                <a:tab pos="482600" algn="l"/>
              </a:tabLst>
            </a:pP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glBegin</a:t>
            </a:r>
            <a:r>
              <a:rPr sz="2000" b="1" spc="-43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(GLenum</a:t>
            </a:r>
            <a:r>
              <a:rPr sz="1300" b="1" spc="-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mode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) </a:t>
            </a:r>
            <a:r>
              <a:rPr sz="1800" b="1" dirty="0">
                <a:solidFill>
                  <a:srgbClr val="CC0000"/>
                </a:solidFill>
                <a:latin typeface="Courier New"/>
                <a:cs typeface="Courier New"/>
              </a:rPr>
              <a:t>/</a:t>
            </a:r>
            <a:r>
              <a:rPr sz="1800" b="1" spc="-305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Courier New"/>
                <a:cs typeface="Courier New"/>
              </a:rPr>
              <a:t>glEnd</a:t>
            </a:r>
            <a:r>
              <a:rPr sz="2000" b="1" spc="-434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CC0000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  <a:p>
            <a:pPr marL="481330">
              <a:lnSpc>
                <a:spcPts val="2085"/>
              </a:lnSpc>
              <a:spcBef>
                <a:spcPts val="225"/>
              </a:spcBef>
            </a:pPr>
            <a:r>
              <a:rPr sz="1800" dirty="0">
                <a:latin typeface="Verdana"/>
                <a:cs typeface="Verdana"/>
              </a:rPr>
              <a:t>Annonce </a:t>
            </a:r>
            <a:r>
              <a:rPr sz="1800" spc="-5" dirty="0">
                <a:latin typeface="Verdana"/>
                <a:cs typeface="Verdana"/>
              </a:rPr>
              <a:t>le début </a:t>
            </a:r>
            <a:r>
              <a:rPr sz="1800" dirty="0">
                <a:latin typeface="Verdana"/>
                <a:cs typeface="Verdana"/>
              </a:rPr>
              <a:t>/ </a:t>
            </a:r>
            <a:r>
              <a:rPr sz="1800" spc="-5" dirty="0">
                <a:latin typeface="Verdana"/>
                <a:cs typeface="Verdana"/>
              </a:rPr>
              <a:t>la </a:t>
            </a:r>
            <a:r>
              <a:rPr sz="1800" dirty="0">
                <a:latin typeface="Verdana"/>
                <a:cs typeface="Verdana"/>
              </a:rPr>
              <a:t>fin </a:t>
            </a:r>
            <a:r>
              <a:rPr sz="1800" spc="-5" dirty="0">
                <a:latin typeface="Verdana"/>
                <a:cs typeface="Verdana"/>
              </a:rPr>
              <a:t>d’une </a:t>
            </a:r>
            <a:r>
              <a:rPr sz="1800" dirty="0">
                <a:latin typeface="Verdana"/>
                <a:cs typeface="Verdana"/>
              </a:rPr>
              <a:t>série </a:t>
            </a:r>
            <a:r>
              <a:rPr sz="1800" spc="-5" dirty="0">
                <a:latin typeface="Verdana"/>
                <a:cs typeface="Verdana"/>
              </a:rPr>
              <a:t>de </a:t>
            </a:r>
            <a:r>
              <a:rPr sz="1800" dirty="0">
                <a:latin typeface="Verdana"/>
                <a:cs typeface="Verdana"/>
              </a:rPr>
              <a:t>sommets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3D.</a:t>
            </a:r>
            <a:endParaRPr sz="1800">
              <a:latin typeface="Verdana"/>
              <a:cs typeface="Verdana"/>
            </a:endParaRPr>
          </a:p>
          <a:p>
            <a:pPr marL="481330">
              <a:lnSpc>
                <a:spcPts val="2085"/>
              </a:lnSpc>
            </a:pPr>
            <a:r>
              <a:rPr sz="1800" dirty="0">
                <a:latin typeface="Verdana"/>
                <a:cs typeface="Verdana"/>
              </a:rPr>
              <a:t>La nature </a:t>
            </a:r>
            <a:r>
              <a:rPr sz="1800" spc="-10" dirty="0">
                <a:latin typeface="Verdana"/>
                <a:cs typeface="Verdana"/>
              </a:rPr>
              <a:t>des </a:t>
            </a:r>
            <a:r>
              <a:rPr sz="1800" spc="-5" dirty="0">
                <a:latin typeface="Verdana"/>
                <a:cs typeface="Verdana"/>
              </a:rPr>
              <a:t>primitives générées </a:t>
            </a:r>
            <a:r>
              <a:rPr sz="1800" dirty="0">
                <a:latin typeface="Verdana"/>
                <a:cs typeface="Verdana"/>
              </a:rPr>
              <a:t>varie en fonction </a:t>
            </a:r>
            <a:r>
              <a:rPr sz="1800" spc="-10" dirty="0">
                <a:latin typeface="Verdana"/>
                <a:cs typeface="Verdana"/>
              </a:rPr>
              <a:t>du </a:t>
            </a:r>
            <a:r>
              <a:rPr sz="1800" b="1" spc="-5" dirty="0">
                <a:solidFill>
                  <a:srgbClr val="CC0000"/>
                </a:solidFill>
                <a:latin typeface="Courier New"/>
                <a:cs typeface="Courier New"/>
              </a:rPr>
              <a:t>mode </a:t>
            </a:r>
            <a:r>
              <a:rPr sz="1800" dirty="0">
                <a:latin typeface="Verdana"/>
                <a:cs typeface="Verdana"/>
              </a:rPr>
              <a:t>choisi</a:t>
            </a:r>
            <a:r>
              <a:rPr sz="1800" spc="-4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920750" lvl="1" indent="-438150">
              <a:lnSpc>
                <a:spcPct val="100000"/>
              </a:lnSpc>
              <a:spcBef>
                <a:spcPts val="38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GL_POINTS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4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GL_LINES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GL_LINE_STRIP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4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GL_LINE_LOOP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GL_TRIANGLES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GL_TRIANGLE_STRIP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4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GL_TRIANGLE_FAN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GL_QUADS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4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GL_QUAD_STRIP</a:t>
            </a:r>
            <a:endParaRPr sz="1800">
              <a:latin typeface="Courier New"/>
              <a:cs typeface="Courier New"/>
            </a:endParaRPr>
          </a:p>
          <a:p>
            <a:pPr marL="920750" lvl="1" indent="-438150">
              <a:lnSpc>
                <a:spcPct val="100000"/>
              </a:lnSpc>
              <a:spcBef>
                <a:spcPts val="430"/>
              </a:spcBef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1800" b="1" spc="-10" dirty="0">
                <a:solidFill>
                  <a:srgbClr val="CC0000"/>
                </a:solidFill>
                <a:latin typeface="Courier New"/>
                <a:cs typeface="Courier New"/>
              </a:rPr>
              <a:t>GL_POLYGON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91584" y="3427475"/>
            <a:ext cx="4026408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3282188" y="6274568"/>
            <a:ext cx="25800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 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lang="fr-FR" dirty="0" smtClean="0"/>
              <a:t>  </a:t>
            </a:r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1386</Words>
  <Application>Microsoft Office PowerPoint</Application>
  <PresentationFormat>Affichage à l'écran (4:3)</PresentationFormat>
  <Paragraphs>329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Office Theme</vt:lpstr>
      <vt:lpstr>Introduction à OpenGL partie 01</vt:lpstr>
      <vt:lpstr>Généralités</vt:lpstr>
      <vt:lpstr>Présentation d’OpenGL</vt:lpstr>
      <vt:lpstr>OpenGL et les APIs</vt:lpstr>
      <vt:lpstr>Format d’une Commande  OpenGL</vt:lpstr>
      <vt:lpstr>Les tampons (Buffer)</vt:lpstr>
      <vt:lpstr>Modèle de couleur  OpenGL</vt:lpstr>
      <vt:lpstr>Modèle de couleur  OpenGL</vt:lpstr>
      <vt:lpstr>Primitives géométriques</vt:lpstr>
      <vt:lpstr>Spécification des primitives  géométriques</vt:lpstr>
      <vt:lpstr>GLUT : OpenGL Utility  Toolkit</vt:lpstr>
      <vt:lpstr>Mon premier programme  OpenGL</vt:lpstr>
      <vt:lpstr>Système de vision</vt:lpstr>
      <vt:lpstr>Analogies avec la photographie</vt:lpstr>
      <vt:lpstr>Visualisation sous  OpenGL</vt:lpstr>
      <vt:lpstr>Visualisation sous  OpenGL</vt:lpstr>
      <vt:lpstr>Transformation de modélisation</vt:lpstr>
      <vt:lpstr>Transformation de modélisation</vt:lpstr>
      <vt:lpstr>Transformation de vision</vt:lpstr>
      <vt:lpstr>Transformation de projection</vt:lpstr>
      <vt:lpstr>Transformation de cadrage</vt:lpstr>
      <vt:lpstr>Pile de transformations</vt:lpstr>
      <vt:lpstr>Pile de transformations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OpenGL</dc:title>
  <cp:lastModifiedBy>Farid</cp:lastModifiedBy>
  <cp:revision>8</cp:revision>
  <dcterms:created xsi:type="dcterms:W3CDTF">2020-04-07T11:58:01Z</dcterms:created>
  <dcterms:modified xsi:type="dcterms:W3CDTF">2020-04-07T13:06:08Z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LastSaved">
    <vt:filetime>2020-04-07T00:00:00Z</vt:filetime>
  </property>
</Properties>
</file>