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CAB05-94A4-41AD-8971-792CCD0EA86F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61F7C-9511-4FBF-AEEC-737D630580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61F7C-9511-4FBF-AEEC-737D630580D4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9D773-3451-4073-AE14-64A00FF2F046}" type="datetimeFigureOut">
              <a:rPr lang="fr-FR" smtClean="0"/>
              <a:pPr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31A36-6B59-461B-97B4-16A2E42002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Chapitre 4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La mise en place d’une application CORBA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 Développer le serveur</a:t>
            </a:r>
            <a:br>
              <a:rPr lang="fr-FR" b="1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Un serveur CORBA suit toujours le même scénario quel que soit le langage de programmation utilisé, il doit :</a:t>
            </a:r>
          </a:p>
          <a:p>
            <a:pPr>
              <a:buNone/>
            </a:pPr>
            <a:r>
              <a:rPr lang="fr-FR" dirty="0" smtClean="0"/>
              <a:t>1. initialiser le bus CORBA, c’est-à-dire créer l’objet ORB ;</a:t>
            </a:r>
          </a:p>
          <a:p>
            <a:pPr>
              <a:buNone/>
            </a:pPr>
            <a:r>
              <a:rPr lang="fr-FR" dirty="0" smtClean="0"/>
              <a:t>2. initialiser l’adaptateur d’objets ;</a:t>
            </a:r>
          </a:p>
          <a:p>
            <a:pPr>
              <a:buNone/>
            </a:pPr>
            <a:r>
              <a:rPr lang="fr-FR" dirty="0" smtClean="0"/>
              <a:t>3. créer une implantation de l’objet (ou des implantations) ;</a:t>
            </a:r>
          </a:p>
          <a:p>
            <a:pPr>
              <a:buNone/>
            </a:pPr>
            <a:r>
              <a:rPr lang="fr-FR" dirty="0" smtClean="0"/>
              <a:t>4. enregistrer ces implantations auprès de l’adaptateur d’objets ;</a:t>
            </a:r>
          </a:p>
          <a:p>
            <a:pPr>
              <a:buNone/>
            </a:pPr>
            <a:r>
              <a:rPr lang="fr-FR" dirty="0" smtClean="0"/>
              <a:t>5. diffuser la référence de ces objets aux applications clientes ;</a:t>
            </a:r>
          </a:p>
          <a:p>
            <a:pPr>
              <a:buNone/>
            </a:pPr>
            <a:r>
              <a:rPr lang="fr-FR" dirty="0" smtClean="0"/>
              <a:t>6. se mettre en attente des requêtes aux objets.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Initialiser l'ORB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400" dirty="0" smtClean="0"/>
              <a:t>Pour cela, on fait appel à la fonction statique « </a:t>
            </a:r>
            <a:r>
              <a:rPr lang="fr-FR" sz="2400" dirty="0" err="1" smtClean="0"/>
              <a:t>init</a:t>
            </a:r>
            <a:r>
              <a:rPr lang="fr-FR" sz="2400" dirty="0" smtClean="0"/>
              <a:t> » de la classe « org.omg.CORBA.ORB ».</a:t>
            </a:r>
          </a:p>
          <a:p>
            <a:pPr>
              <a:lnSpc>
                <a:spcPct val="80000"/>
              </a:lnSpc>
            </a:pPr>
            <a:r>
              <a:rPr lang="fr-FR" sz="2400" dirty="0" smtClean="0"/>
              <a:t> Deux formes de cette fonction sont disponibles 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fr-FR" sz="2000" dirty="0" smtClean="0"/>
              <a:t>– org.omg.CORBA.ORB.init( 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fr-FR" sz="2000" dirty="0" smtClean="0"/>
              <a:t>– org.omg.CORBA.ORB.init( String [] </a:t>
            </a:r>
            <a:r>
              <a:rPr lang="fr-FR" sz="2000" dirty="0" err="1" smtClean="0"/>
              <a:t>args</a:t>
            </a:r>
            <a:r>
              <a:rPr lang="fr-FR" sz="2000" dirty="0" smtClean="0"/>
              <a:t>, </a:t>
            </a:r>
            <a:r>
              <a:rPr lang="fr-FR" sz="2000" dirty="0" err="1" smtClean="0"/>
              <a:t>java.util.Properties</a:t>
            </a:r>
            <a:r>
              <a:rPr lang="fr-FR" sz="2000" dirty="0" smtClean="0"/>
              <a:t> </a:t>
            </a:r>
            <a:r>
              <a:rPr lang="fr-FR" sz="2000" dirty="0" err="1" smtClean="0"/>
              <a:t>prop</a:t>
            </a:r>
            <a:r>
              <a:rPr lang="fr-FR" sz="2000" dirty="0" smtClean="0"/>
              <a:t> 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fr-FR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400" dirty="0" smtClean="0"/>
              <a:t>public </a:t>
            </a:r>
            <a:r>
              <a:rPr lang="fr-FR" sz="2400" dirty="0" err="1" smtClean="0"/>
              <a:t>static</a:t>
            </a:r>
            <a:r>
              <a:rPr lang="fr-FR" sz="2400" dirty="0" smtClean="0"/>
              <a:t> </a:t>
            </a:r>
            <a:r>
              <a:rPr lang="fr-FR" sz="2400" dirty="0" err="1" smtClean="0"/>
              <a:t>void</a:t>
            </a:r>
            <a:r>
              <a:rPr lang="fr-FR" sz="2400" dirty="0" smtClean="0"/>
              <a:t> main( String [ ] </a:t>
            </a:r>
            <a:r>
              <a:rPr lang="fr-FR" sz="2400" dirty="0" err="1" smtClean="0"/>
              <a:t>args</a:t>
            </a:r>
            <a:r>
              <a:rPr lang="fr-FR" sz="2400" dirty="0" smtClean="0"/>
              <a:t> 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fr-FR" sz="2400" dirty="0" smtClean="0"/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fr-FR" sz="2000" dirty="0" smtClean="0">
                <a:solidFill>
                  <a:schemeClr val="tx2"/>
                </a:solidFill>
              </a:rPr>
              <a:t>org.omg.CORBA.ORB </a:t>
            </a:r>
            <a:r>
              <a:rPr lang="fr-FR" sz="2000" dirty="0" err="1" smtClean="0">
                <a:solidFill>
                  <a:schemeClr val="tx2"/>
                </a:solidFill>
              </a:rPr>
              <a:t>orb</a:t>
            </a:r>
            <a:r>
              <a:rPr lang="fr-FR" sz="2000" dirty="0" smtClean="0">
                <a:solidFill>
                  <a:schemeClr val="tx2"/>
                </a:solidFill>
              </a:rPr>
              <a:t> = org.omg.CORBA.ORB.init( </a:t>
            </a:r>
            <a:r>
              <a:rPr lang="fr-FR" sz="2000" dirty="0" err="1" smtClean="0">
                <a:solidFill>
                  <a:schemeClr val="tx2"/>
                </a:solidFill>
              </a:rPr>
              <a:t>args</a:t>
            </a:r>
            <a:r>
              <a:rPr lang="fr-FR" sz="2000" dirty="0" smtClean="0">
                <a:solidFill>
                  <a:schemeClr val="tx2"/>
                </a:solidFill>
              </a:rPr>
              <a:t>,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dirty="0" err="1" smtClean="0">
                <a:solidFill>
                  <a:schemeClr val="tx2"/>
                </a:solidFill>
              </a:rPr>
              <a:t>null</a:t>
            </a:r>
            <a:r>
              <a:rPr lang="fr-FR" sz="2000" dirty="0" smtClean="0">
                <a:solidFill>
                  <a:schemeClr val="tx2"/>
                </a:solidFill>
              </a:rPr>
              <a:t> 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500" dirty="0" smtClean="0"/>
              <a:t>// 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fr-FR" sz="2400" dirty="0" smtClean="0"/>
              <a:t>}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2. initialiser l'adaptateur d'objets</a:t>
            </a:r>
            <a:br>
              <a:rPr lang="fr-FR" dirty="0" smtClean="0"/>
            </a:br>
            <a:r>
              <a:rPr lang="fr-FR" dirty="0" smtClean="0"/>
              <a:t>(POA)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sz="2800" dirty="0" smtClean="0"/>
              <a:t>Une application serveur contient au minimum un POA (elle peut en avoir plusieurs) appelé le </a:t>
            </a:r>
            <a:r>
              <a:rPr lang="fr-FR" sz="2800" dirty="0" err="1" smtClean="0"/>
              <a:t>RootPOA</a:t>
            </a:r>
            <a:endParaRPr lang="fr-FR" sz="2800" dirty="0" smtClean="0"/>
          </a:p>
          <a:p>
            <a:pPr>
              <a:lnSpc>
                <a:spcPct val="90000"/>
              </a:lnSpc>
            </a:pPr>
            <a:r>
              <a:rPr lang="fr-FR" sz="2800" dirty="0" smtClean="0"/>
              <a:t>Le(s) POA(s) sont gérés par le POA Manager</a:t>
            </a:r>
          </a:p>
          <a:p>
            <a:r>
              <a:rPr lang="fr-FR" sz="2800" dirty="0" smtClean="0"/>
              <a:t>Une application serveur doit</a:t>
            </a:r>
          </a:p>
          <a:p>
            <a:pPr lvl="1">
              <a:buFontTx/>
              <a:buNone/>
            </a:pPr>
            <a:r>
              <a:rPr lang="fr-FR" b="1" dirty="0" smtClean="0">
                <a:solidFill>
                  <a:schemeClr val="tx2"/>
                </a:solidFill>
              </a:rPr>
              <a:t>– Récupérer une référence d’objet</a:t>
            </a:r>
            <a:r>
              <a:rPr lang="fr-FR" dirty="0" smtClean="0"/>
              <a:t> </a:t>
            </a:r>
            <a:r>
              <a:rPr lang="fr-FR" dirty="0" err="1" smtClean="0"/>
              <a:t>RootPOA</a:t>
            </a:r>
            <a:endParaRPr lang="fr-FR" dirty="0" smtClean="0"/>
          </a:p>
          <a:p>
            <a:pPr lvl="3">
              <a:buFontTx/>
              <a:buNone/>
            </a:pPr>
            <a:r>
              <a:rPr lang="fr-FR" sz="2400" dirty="0" smtClean="0"/>
              <a:t>POA </a:t>
            </a:r>
            <a:r>
              <a:rPr lang="fr-FR" sz="2400" dirty="0" err="1" smtClean="0"/>
              <a:t>rootpoa</a:t>
            </a:r>
            <a:r>
              <a:rPr lang="fr-FR" sz="2400" dirty="0" smtClean="0"/>
              <a:t> = </a:t>
            </a:r>
            <a:r>
              <a:rPr lang="fr-FR" sz="2400" dirty="0" err="1" smtClean="0"/>
              <a:t>POAHelper.narrow</a:t>
            </a:r>
            <a:endParaRPr lang="fr-FR" sz="2400" dirty="0" smtClean="0"/>
          </a:p>
          <a:p>
            <a:pPr lvl="3">
              <a:buFontTx/>
              <a:buNone/>
            </a:pPr>
            <a:r>
              <a:rPr lang="fr-FR" sz="2400" dirty="0" smtClean="0"/>
              <a:t>(</a:t>
            </a:r>
            <a:r>
              <a:rPr lang="fr-FR" sz="2400" dirty="0" err="1" smtClean="0"/>
              <a:t>orb.resolve_initial_references</a:t>
            </a:r>
            <a:r>
              <a:rPr lang="fr-FR" sz="2400" dirty="0" smtClean="0"/>
              <a:t> («</a:t>
            </a:r>
            <a:r>
              <a:rPr lang="fr-FR" sz="2400" dirty="0" err="1" smtClean="0"/>
              <a:t>RootPOA</a:t>
            </a:r>
            <a:r>
              <a:rPr lang="fr-FR" sz="2400" dirty="0" smtClean="0"/>
              <a:t>»));</a:t>
            </a:r>
          </a:p>
          <a:p>
            <a:pPr lvl="1">
              <a:buFontTx/>
              <a:buNone/>
            </a:pPr>
            <a:r>
              <a:rPr lang="fr-FR" b="1" dirty="0" smtClean="0">
                <a:solidFill>
                  <a:schemeClr val="tx2"/>
                </a:solidFill>
              </a:rPr>
              <a:t>et</a:t>
            </a:r>
          </a:p>
          <a:p>
            <a:pPr lvl="1">
              <a:buFontTx/>
              <a:buNone/>
            </a:pPr>
            <a:r>
              <a:rPr lang="fr-FR" b="1" dirty="0" smtClean="0">
                <a:solidFill>
                  <a:schemeClr val="tx2"/>
                </a:solidFill>
              </a:rPr>
              <a:t>– Activer le POA Manager</a:t>
            </a:r>
          </a:p>
          <a:p>
            <a:pPr lvl="3">
              <a:buFontTx/>
              <a:buNone/>
            </a:pPr>
            <a:r>
              <a:rPr lang="fr-FR" sz="2400" dirty="0" err="1" smtClean="0"/>
              <a:t>rootpoa</a:t>
            </a:r>
            <a:r>
              <a:rPr lang="fr-FR" sz="2400" dirty="0" smtClean="0"/>
              <a:t>.</a:t>
            </a:r>
            <a:r>
              <a:rPr lang="fr-FR" sz="2400" dirty="0" err="1" smtClean="0"/>
              <a:t>the_POAManager</a:t>
            </a:r>
            <a:r>
              <a:rPr lang="fr-FR" sz="2400" dirty="0" smtClean="0"/>
              <a:t>().</a:t>
            </a:r>
            <a:r>
              <a:rPr lang="fr-FR" sz="2400" dirty="0" err="1" smtClean="0"/>
              <a:t>activate</a:t>
            </a:r>
            <a:r>
              <a:rPr lang="fr-FR" sz="2400" dirty="0" smtClean="0"/>
              <a:t>();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ET 4. Cr</a:t>
            </a:r>
            <a:r>
              <a:rPr lang="fr-FR" dirty="0" err="1" smtClean="0"/>
              <a:t>ée</a:t>
            </a:r>
            <a:r>
              <a:rPr lang="en-US" dirty="0" smtClean="0"/>
              <a:t>r </a:t>
            </a:r>
            <a:r>
              <a:rPr lang="en-US" dirty="0" err="1" smtClean="0"/>
              <a:t>l’objet</a:t>
            </a:r>
            <a:r>
              <a:rPr lang="en-US" dirty="0" smtClean="0"/>
              <a:t> CORBA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256584"/>
          </a:xfrm>
        </p:spPr>
        <p:txBody>
          <a:bodyPr>
            <a:normAutofit fontScale="92500" lnSpcReduction="10000"/>
          </a:bodyPr>
          <a:lstStyle/>
          <a:p>
            <a:pPr marL="590550" indent="-590550"/>
            <a:r>
              <a:rPr lang="fr-FR" dirty="0" smtClean="0"/>
              <a:t>Cette construction se fait en deux étapes :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fr-FR" dirty="0" smtClean="0"/>
              <a:t>On créé l’objet (servant) qui implémente le service CORBA.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fr-FR" dirty="0" smtClean="0"/>
              <a:t>On associe une référence à l’objet créé et on l</a:t>
            </a:r>
            <a:r>
              <a:rPr lang="en-US" dirty="0" smtClean="0"/>
              <a:t>’</a:t>
            </a:r>
            <a:r>
              <a:rPr lang="fr-FR" dirty="0" smtClean="0"/>
              <a:t>enregistre dans </a:t>
            </a:r>
            <a:r>
              <a:rPr lang="en-US" dirty="0" smtClean="0"/>
              <a:t>le POA </a:t>
            </a:r>
            <a:r>
              <a:rPr lang="fr-FR" dirty="0" smtClean="0"/>
              <a:t>pour le rendre accessible aux clients.</a:t>
            </a:r>
          </a:p>
          <a:p>
            <a:pPr marL="590550" indent="-590550"/>
            <a:r>
              <a:rPr lang="fr-FR" dirty="0" smtClean="0"/>
              <a:t>Pour créer l'objet CORBA, il suffit de créer une instance de la classe d'implantation de l'objet. 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sz="2800" dirty="0" smtClean="0"/>
              <a:t>Enregistrer un servant revient à lui associer une référence :</a:t>
            </a:r>
          </a:p>
          <a:p>
            <a:pPr lvl="2">
              <a:buFontTx/>
              <a:buNone/>
            </a:pPr>
            <a:r>
              <a:rPr lang="fr-FR" dirty="0" smtClean="0">
                <a:solidFill>
                  <a:schemeClr val="tx2"/>
                </a:solidFill>
              </a:rPr>
              <a:t>org.omg.CORBA.Object </a:t>
            </a:r>
            <a:r>
              <a:rPr lang="fr-FR" dirty="0" err="1" smtClean="0">
                <a:solidFill>
                  <a:schemeClr val="tx2"/>
                </a:solidFill>
              </a:rPr>
              <a:t>ref</a:t>
            </a:r>
            <a:r>
              <a:rPr lang="fr-FR" dirty="0" smtClean="0">
                <a:solidFill>
                  <a:schemeClr val="tx2"/>
                </a:solidFill>
              </a:rPr>
              <a:t> =</a:t>
            </a:r>
          </a:p>
          <a:p>
            <a:pPr lvl="2">
              <a:buFontTx/>
              <a:buNone/>
            </a:pPr>
            <a:r>
              <a:rPr lang="fr-FR" dirty="0" err="1" smtClean="0">
                <a:solidFill>
                  <a:schemeClr val="tx2"/>
                </a:solidFill>
              </a:rPr>
              <a:t>rootpoa</a:t>
            </a:r>
            <a:r>
              <a:rPr lang="fr-FR" dirty="0" smtClean="0">
                <a:solidFill>
                  <a:schemeClr val="tx2"/>
                </a:solidFill>
              </a:rPr>
              <a:t>.</a:t>
            </a:r>
            <a:r>
              <a:rPr lang="fr-FR" dirty="0" err="1" smtClean="0">
                <a:solidFill>
                  <a:schemeClr val="tx2"/>
                </a:solidFill>
              </a:rPr>
              <a:t>servant_to_reference</a:t>
            </a:r>
            <a:r>
              <a:rPr lang="fr-FR" dirty="0" smtClean="0">
                <a:solidFill>
                  <a:schemeClr val="tx2"/>
                </a:solidFill>
              </a:rPr>
              <a:t>(OBJ );</a:t>
            </a:r>
          </a:p>
          <a:p>
            <a:pPr marL="590550" indent="-590550">
              <a:buNone/>
            </a:pPr>
            <a:endParaRPr lang="fr-FR" b="1" dirty="0" smtClean="0">
              <a:solidFill>
                <a:schemeClr val="tx2"/>
              </a:solidFill>
            </a:endParaRPr>
          </a:p>
          <a:p>
            <a:pPr marL="590550" indent="-590550"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5. Exporter la référence de l’objet</a:t>
            </a:r>
            <a:br>
              <a:rPr lang="fr-FR" dirty="0" smtClean="0"/>
            </a:br>
            <a:r>
              <a:rPr lang="fr-FR" dirty="0" smtClean="0"/>
              <a:t>(Publier sa référence</a:t>
            </a:r>
            <a:r>
              <a:rPr lang="en-US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Chaque objet CORBA dispose d'une identité ( la référence d'objet ).</a:t>
            </a:r>
          </a:p>
          <a:p>
            <a:r>
              <a:rPr lang="fr-FR" sz="2400" dirty="0" smtClean="0"/>
              <a:t>Pour qu'un client puisse appeler un objet CORBA, celui-ci doit en connaître la référence de l'objet. C'est pourquoi l'objet CORBA doit échanger avec le client sa référence d'objet. on fait appelle au service de nommage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6. Attendre les requêtes Clientes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serveur</a:t>
            </a:r>
            <a:r>
              <a:rPr lang="en-US" dirty="0" smtClean="0"/>
              <a:t> se met </a:t>
            </a:r>
            <a:r>
              <a:rPr lang="fr-FR" dirty="0" smtClean="0"/>
              <a:t>à l’écoute des requêtes clientes en lançant une boucle du serveur 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err="1" smtClean="0">
                <a:solidFill>
                  <a:schemeClr val="tx2"/>
                </a:solidFill>
              </a:rPr>
              <a:t>orb.run</a:t>
            </a:r>
            <a:endParaRPr lang="fr-FR" dirty="0" smtClean="0">
              <a:solidFill>
                <a:schemeClr val="tx2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6669360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Ecrire le serveur : </a:t>
            </a:r>
            <a:r>
              <a:rPr lang="fr-FR" b="1" dirty="0" smtClean="0"/>
              <a:t>Serveur.java </a:t>
            </a:r>
          </a:p>
          <a:p>
            <a:pPr>
              <a:buNone/>
            </a:pPr>
            <a:r>
              <a:rPr lang="fr-FR" dirty="0" smtClean="0"/>
              <a:t>import org.omg.CORBA.ORB;</a:t>
            </a:r>
          </a:p>
          <a:p>
            <a:pPr>
              <a:buNone/>
            </a:pPr>
            <a:r>
              <a:rPr lang="fr-FR" dirty="0" smtClean="0"/>
              <a:t>import org.omg.CosNaming.NameComponent;</a:t>
            </a:r>
          </a:p>
          <a:p>
            <a:pPr>
              <a:buNone/>
            </a:pPr>
            <a:r>
              <a:rPr lang="fr-FR" dirty="0" smtClean="0"/>
              <a:t>import org.omg.CosNaming.NamingContextExt;</a:t>
            </a:r>
          </a:p>
          <a:p>
            <a:pPr>
              <a:buNone/>
            </a:pPr>
            <a:r>
              <a:rPr lang="fr-FR" dirty="0" smtClean="0"/>
              <a:t>import org.omg.CosNaming.NamingContextExtHelper;</a:t>
            </a:r>
          </a:p>
          <a:p>
            <a:pPr>
              <a:buNone/>
            </a:pPr>
            <a:r>
              <a:rPr lang="fr-FR" dirty="0" smtClean="0"/>
              <a:t>import org.omg.PortableServer.POA;</a:t>
            </a:r>
          </a:p>
          <a:p>
            <a:pPr>
              <a:buNone/>
            </a:pPr>
            <a:r>
              <a:rPr lang="fr-FR" dirty="0" smtClean="0"/>
              <a:t>import org.omg.PortableServer.POAHelper;</a:t>
            </a:r>
          </a:p>
          <a:p>
            <a:pPr>
              <a:buNone/>
            </a:pPr>
            <a:r>
              <a:rPr lang="fr-FR" dirty="0" smtClean="0"/>
              <a:t>import ReverseApp.*; // contient les souches</a:t>
            </a:r>
          </a:p>
          <a:p>
            <a:pPr>
              <a:buNone/>
            </a:pPr>
            <a:r>
              <a:rPr lang="fr-FR" dirty="0" smtClean="0"/>
              <a:t>public class Serveur {</a:t>
            </a:r>
          </a:p>
          <a:p>
            <a:pPr>
              <a:buNone/>
            </a:pPr>
            <a:r>
              <a:rPr lang="en-US" dirty="0" smtClean="0"/>
              <a:t>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pPr>
              <a:buNone/>
            </a:pPr>
            <a:r>
              <a:rPr lang="fr-FR" dirty="0" smtClean="0"/>
              <a:t>     </a:t>
            </a:r>
            <a:r>
              <a:rPr lang="fr-FR" dirty="0" err="1" smtClean="0"/>
              <a:t>try</a:t>
            </a:r>
            <a:r>
              <a:rPr lang="fr-FR" dirty="0" smtClean="0"/>
              <a:t> { // </a:t>
            </a:r>
            <a:r>
              <a:rPr lang="fr-FR" dirty="0" err="1" smtClean="0"/>
              <a:t>creer</a:t>
            </a:r>
            <a:r>
              <a:rPr lang="fr-FR" dirty="0" smtClean="0"/>
              <a:t> et initialiser l'ORB</a:t>
            </a:r>
          </a:p>
          <a:p>
            <a:pPr>
              <a:buNone/>
            </a:pPr>
            <a:r>
              <a:rPr lang="fr-FR" dirty="0" smtClean="0"/>
              <a:t>    ORB </a:t>
            </a:r>
            <a:r>
              <a:rPr lang="fr-FR" dirty="0" err="1" smtClean="0"/>
              <a:t>orb</a:t>
            </a:r>
            <a:r>
              <a:rPr lang="fr-FR" dirty="0" smtClean="0"/>
              <a:t>=</a:t>
            </a:r>
            <a:r>
              <a:rPr lang="fr-FR" dirty="0" err="1" smtClean="0"/>
              <a:t>ORB.init</a:t>
            </a:r>
            <a:r>
              <a:rPr lang="fr-FR" dirty="0" smtClean="0"/>
              <a:t>(</a:t>
            </a:r>
            <a:r>
              <a:rPr lang="fr-FR" dirty="0" err="1" smtClean="0"/>
              <a:t>args</a:t>
            </a:r>
            <a:r>
              <a:rPr lang="fr-FR" dirty="0" smtClean="0"/>
              <a:t>, </a:t>
            </a:r>
            <a:r>
              <a:rPr lang="fr-FR" dirty="0" err="1" smtClean="0"/>
              <a:t>null</a:t>
            </a:r>
            <a:r>
              <a:rPr lang="fr-FR" dirty="0" smtClean="0"/>
              <a:t>);</a:t>
            </a:r>
          </a:p>
          <a:p>
            <a:pPr>
              <a:buNone/>
            </a:pPr>
            <a:r>
              <a:rPr lang="fr-FR" dirty="0" smtClean="0"/>
              <a:t>   //obtenir la </a:t>
            </a:r>
            <a:r>
              <a:rPr lang="fr-FR" dirty="0" err="1" smtClean="0"/>
              <a:t>reference</a:t>
            </a:r>
            <a:r>
              <a:rPr lang="fr-FR" dirty="0" smtClean="0"/>
              <a:t> de </a:t>
            </a:r>
            <a:r>
              <a:rPr lang="fr-FR" dirty="0" err="1" smtClean="0"/>
              <a:t>rootpoa</a:t>
            </a:r>
            <a:r>
              <a:rPr lang="fr-FR" dirty="0" smtClean="0"/>
              <a:t> &amp; activer le </a:t>
            </a:r>
            <a:r>
              <a:rPr lang="fr-FR" dirty="0" err="1" smtClean="0"/>
              <a:t>POAManager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POA </a:t>
            </a:r>
            <a:r>
              <a:rPr lang="fr-FR" dirty="0" err="1" smtClean="0"/>
              <a:t>rootpoa</a:t>
            </a:r>
            <a:r>
              <a:rPr lang="fr-FR" dirty="0" smtClean="0"/>
              <a:t> =</a:t>
            </a:r>
          </a:p>
          <a:p>
            <a:pPr>
              <a:buNone/>
            </a:pPr>
            <a:r>
              <a:rPr lang="fr-FR" dirty="0" smtClean="0"/>
              <a:t>   </a:t>
            </a:r>
            <a:r>
              <a:rPr lang="fr-FR" dirty="0" err="1" smtClean="0"/>
              <a:t>POAHelper.narrow</a:t>
            </a:r>
            <a:r>
              <a:rPr lang="fr-FR" dirty="0" smtClean="0"/>
              <a:t>(</a:t>
            </a:r>
            <a:r>
              <a:rPr lang="fr-FR" dirty="0" err="1" smtClean="0"/>
              <a:t>orb.resolve_initial_references</a:t>
            </a:r>
            <a:r>
              <a:rPr lang="fr-FR" dirty="0" smtClean="0"/>
              <a:t>("</a:t>
            </a:r>
            <a:r>
              <a:rPr lang="fr-FR" dirty="0" err="1" smtClean="0"/>
              <a:t>RootPOA</a:t>
            </a:r>
            <a:r>
              <a:rPr lang="fr-FR" dirty="0" smtClean="0"/>
              <a:t>"));</a:t>
            </a:r>
          </a:p>
          <a:p>
            <a:pPr>
              <a:buNone/>
            </a:pPr>
            <a:r>
              <a:rPr lang="fr-FR" dirty="0" smtClean="0"/>
              <a:t>   </a:t>
            </a:r>
            <a:r>
              <a:rPr lang="fr-FR" dirty="0" err="1" smtClean="0"/>
              <a:t>rootpoa</a:t>
            </a:r>
            <a:r>
              <a:rPr lang="fr-FR" dirty="0" smtClean="0"/>
              <a:t>.</a:t>
            </a:r>
            <a:r>
              <a:rPr lang="fr-FR" dirty="0" err="1" smtClean="0"/>
              <a:t>the_POAManager</a:t>
            </a:r>
            <a:r>
              <a:rPr lang="fr-FR" dirty="0" smtClean="0"/>
              <a:t>().</a:t>
            </a:r>
            <a:r>
              <a:rPr lang="fr-FR" dirty="0" err="1" smtClean="0"/>
              <a:t>activate</a:t>
            </a:r>
            <a:r>
              <a:rPr lang="fr-FR" dirty="0" smtClean="0"/>
              <a:t>();</a:t>
            </a:r>
          </a:p>
          <a:p>
            <a:pPr>
              <a:buNone/>
            </a:pPr>
            <a:r>
              <a:rPr lang="fr-FR" dirty="0" smtClean="0"/>
              <a:t>// </a:t>
            </a:r>
            <a:r>
              <a:rPr lang="fr-FR" dirty="0" err="1" smtClean="0"/>
              <a:t>creer</a:t>
            </a:r>
            <a:r>
              <a:rPr lang="fr-FR" dirty="0" smtClean="0"/>
              <a:t> une instance du servant</a:t>
            </a:r>
          </a:p>
          <a:p>
            <a:pPr>
              <a:buNone/>
            </a:pPr>
            <a:r>
              <a:rPr lang="fr-FR" dirty="0" smtClean="0"/>
              <a:t>     </a:t>
            </a:r>
            <a:r>
              <a:rPr lang="fr-FR" dirty="0" err="1" smtClean="0"/>
              <a:t>ReverseServant</a:t>
            </a:r>
            <a:r>
              <a:rPr lang="fr-FR" dirty="0" smtClean="0"/>
              <a:t> revRef1= new </a:t>
            </a:r>
            <a:r>
              <a:rPr lang="fr-FR" dirty="0" err="1" smtClean="0"/>
              <a:t>ReverseServant</a:t>
            </a:r>
            <a:r>
              <a:rPr lang="fr-FR" dirty="0" smtClean="0"/>
              <a:t>();</a:t>
            </a:r>
          </a:p>
          <a:p>
            <a:pPr>
              <a:buNone/>
            </a:pPr>
            <a:r>
              <a:rPr lang="fr-FR" dirty="0" smtClean="0"/>
              <a:t>//obtenir la </a:t>
            </a:r>
            <a:r>
              <a:rPr lang="fr-FR" dirty="0" err="1" smtClean="0"/>
              <a:t>reference</a:t>
            </a:r>
            <a:r>
              <a:rPr lang="fr-FR" dirty="0" smtClean="0"/>
              <a:t> CORBA du servant</a:t>
            </a:r>
          </a:p>
          <a:p>
            <a:pPr>
              <a:buNone/>
            </a:pPr>
            <a:r>
              <a:rPr lang="fr-FR" dirty="0" smtClean="0"/>
              <a:t>     org.omg.CORBA.Object ref1 = </a:t>
            </a:r>
            <a:r>
              <a:rPr lang="fr-FR" dirty="0" err="1" smtClean="0"/>
              <a:t>rootpoa</a:t>
            </a:r>
            <a:r>
              <a:rPr lang="fr-FR" dirty="0" smtClean="0"/>
              <a:t>.</a:t>
            </a:r>
            <a:r>
              <a:rPr lang="fr-FR" dirty="0" err="1" smtClean="0"/>
              <a:t>servant_to_reference</a:t>
            </a:r>
            <a:r>
              <a:rPr lang="fr-FR" dirty="0" smtClean="0"/>
              <a:t>(revRef1);</a:t>
            </a:r>
          </a:p>
          <a:p>
            <a:pPr>
              <a:buNone/>
            </a:pPr>
            <a:r>
              <a:rPr lang="fr-FR" dirty="0" smtClean="0"/>
              <a:t>     Reverse </a:t>
            </a:r>
            <a:r>
              <a:rPr lang="fr-FR" dirty="0" err="1" smtClean="0"/>
              <a:t>href</a:t>
            </a:r>
            <a:r>
              <a:rPr lang="fr-FR" dirty="0" smtClean="0"/>
              <a:t> = </a:t>
            </a:r>
            <a:r>
              <a:rPr lang="fr-FR" dirty="0" err="1" smtClean="0"/>
              <a:t>ReverseHelper.narrow</a:t>
            </a:r>
            <a:r>
              <a:rPr lang="fr-FR" dirty="0" smtClean="0"/>
              <a:t>(ref1);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8640"/>
            <a:ext cx="8568952" cy="6912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dirty="0" smtClean="0"/>
              <a:t>// </a:t>
            </a:r>
            <a:r>
              <a:rPr lang="fr-FR" sz="2000" dirty="0" err="1" smtClean="0"/>
              <a:t>recuperer</a:t>
            </a:r>
            <a:r>
              <a:rPr lang="fr-FR" sz="2000" dirty="0" smtClean="0"/>
              <a:t> le contexte de nommage</a:t>
            </a:r>
          </a:p>
          <a:p>
            <a:pPr>
              <a:buNone/>
            </a:pPr>
            <a:r>
              <a:rPr lang="fr-FR" sz="2000" dirty="0" smtClean="0"/>
              <a:t>    org.omg.CORBA.Object </a:t>
            </a:r>
            <a:r>
              <a:rPr lang="fr-FR" sz="2000" dirty="0" err="1" smtClean="0"/>
              <a:t>objRef</a:t>
            </a:r>
            <a:r>
              <a:rPr lang="fr-FR" sz="2000" dirty="0" smtClean="0"/>
              <a:t>=</a:t>
            </a:r>
          </a:p>
          <a:p>
            <a:pPr>
              <a:buNone/>
            </a:pPr>
            <a:r>
              <a:rPr lang="fr-FR" sz="2000" dirty="0" smtClean="0"/>
              <a:t>    </a:t>
            </a:r>
            <a:r>
              <a:rPr lang="fr-FR" sz="2000" dirty="0" err="1" smtClean="0"/>
              <a:t>orb.resolve_initial_references</a:t>
            </a:r>
            <a:r>
              <a:rPr lang="fr-FR" sz="2000" dirty="0" smtClean="0"/>
              <a:t>("</a:t>
            </a:r>
            <a:r>
              <a:rPr lang="fr-FR" sz="2000" dirty="0" err="1" smtClean="0"/>
              <a:t>NameService</a:t>
            </a:r>
            <a:r>
              <a:rPr lang="fr-FR" sz="2000" dirty="0" smtClean="0"/>
              <a:t>");</a:t>
            </a:r>
          </a:p>
          <a:p>
            <a:pPr>
              <a:buNone/>
            </a:pPr>
            <a:r>
              <a:rPr lang="fr-FR" sz="2000" dirty="0" smtClean="0"/>
              <a:t>     </a:t>
            </a:r>
            <a:r>
              <a:rPr lang="fr-FR" sz="2000" dirty="0" err="1" smtClean="0"/>
              <a:t>NamingContextExt</a:t>
            </a:r>
            <a:r>
              <a:rPr lang="fr-FR" sz="2000" dirty="0" smtClean="0"/>
              <a:t> </a:t>
            </a:r>
            <a:r>
              <a:rPr lang="fr-FR" sz="2000" dirty="0" err="1" smtClean="0"/>
              <a:t>ncRef</a:t>
            </a:r>
            <a:r>
              <a:rPr lang="fr-FR" sz="2000" dirty="0" smtClean="0"/>
              <a:t> = </a:t>
            </a:r>
            <a:r>
              <a:rPr lang="fr-FR" sz="2000" dirty="0" err="1" smtClean="0"/>
              <a:t>NamingContextExtHelper.narrow</a:t>
            </a:r>
            <a:r>
              <a:rPr lang="fr-FR" sz="2000" dirty="0" smtClean="0"/>
              <a:t>(</a:t>
            </a:r>
            <a:r>
              <a:rPr lang="fr-FR" sz="2000" dirty="0" err="1" smtClean="0"/>
              <a:t>objRef</a:t>
            </a:r>
            <a:r>
              <a:rPr lang="fr-FR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//bind the Object Reference in Naming</a:t>
            </a:r>
          </a:p>
          <a:p>
            <a:pPr>
              <a:buNone/>
            </a:pPr>
            <a:r>
              <a:rPr lang="fr-FR" sz="2000" dirty="0" smtClean="0"/>
              <a:t>    String name1 = "</a:t>
            </a:r>
            <a:r>
              <a:rPr lang="fr-FR" sz="2000" dirty="0" err="1" smtClean="0"/>
              <a:t>MyReverse</a:t>
            </a:r>
            <a:r>
              <a:rPr lang="fr-FR" sz="2000" dirty="0" smtClean="0"/>
              <a:t>";</a:t>
            </a:r>
          </a:p>
          <a:p>
            <a:pPr>
              <a:buNone/>
            </a:pPr>
            <a:r>
              <a:rPr lang="fr-FR" sz="2000" dirty="0" smtClean="0"/>
              <a:t>     </a:t>
            </a:r>
            <a:r>
              <a:rPr lang="fr-FR" sz="2000" dirty="0" err="1" smtClean="0"/>
              <a:t>NameComponent</a:t>
            </a:r>
            <a:r>
              <a:rPr lang="fr-FR" sz="2000" dirty="0" smtClean="0"/>
              <a:t> path1[] = ncRef.to_name( name1 );</a:t>
            </a:r>
          </a:p>
          <a:p>
            <a:pPr>
              <a:buNone/>
            </a:pPr>
            <a:r>
              <a:rPr lang="fr-FR" sz="2000" dirty="0" smtClean="0"/>
              <a:t>    </a:t>
            </a:r>
            <a:r>
              <a:rPr lang="fr-FR" sz="2000" dirty="0" err="1" smtClean="0"/>
              <a:t>ncRef.rebind</a:t>
            </a:r>
            <a:r>
              <a:rPr lang="fr-FR" sz="2000" dirty="0" smtClean="0"/>
              <a:t>(path1, </a:t>
            </a:r>
            <a:r>
              <a:rPr lang="fr-FR" sz="2000" dirty="0" err="1" smtClean="0"/>
              <a:t>href</a:t>
            </a:r>
            <a:r>
              <a:rPr lang="fr-FR" sz="2000" dirty="0" smtClean="0"/>
              <a:t>);</a:t>
            </a:r>
          </a:p>
          <a:p>
            <a:pPr>
              <a:buNone/>
            </a:pPr>
            <a:r>
              <a:rPr lang="fr-FR" sz="2000" b="1" dirty="0" smtClean="0"/>
              <a:t>    </a:t>
            </a:r>
            <a:r>
              <a:rPr lang="fr-FR" sz="2000" dirty="0" smtClean="0"/>
              <a:t>System.out.println("</a:t>
            </a:r>
            <a:r>
              <a:rPr lang="fr-FR" sz="2000" dirty="0" err="1" smtClean="0"/>
              <a:t>ReverseServer</a:t>
            </a:r>
            <a:r>
              <a:rPr lang="fr-FR" sz="2000" dirty="0" smtClean="0"/>
              <a:t> est </a:t>
            </a:r>
            <a:r>
              <a:rPr lang="fr-FR" sz="2000" dirty="0" err="1" smtClean="0"/>
              <a:t>pret</a:t>
            </a:r>
            <a:r>
              <a:rPr lang="fr-FR" sz="2000" dirty="0" smtClean="0"/>
              <a:t> et est en attente ...");</a:t>
            </a:r>
          </a:p>
          <a:p>
            <a:pPr>
              <a:buNone/>
            </a:pPr>
            <a:r>
              <a:rPr lang="en-US" sz="2000" dirty="0" smtClean="0"/>
              <a:t>// wait for invocations from clients</a:t>
            </a:r>
          </a:p>
          <a:p>
            <a:pPr>
              <a:buNone/>
            </a:pPr>
            <a:r>
              <a:rPr lang="fr-FR" sz="2000" dirty="0" smtClean="0"/>
              <a:t>      orb.run();</a:t>
            </a:r>
          </a:p>
          <a:p>
            <a:pPr>
              <a:buNone/>
            </a:pPr>
            <a:r>
              <a:rPr lang="fr-FR" sz="2000" dirty="0" smtClean="0"/>
              <a:t>    }</a:t>
            </a:r>
          </a:p>
          <a:p>
            <a:pPr>
              <a:buNone/>
            </a:pPr>
            <a:r>
              <a:rPr lang="fr-FR" sz="2000" dirty="0" smtClean="0"/>
              <a:t>     catch(Exception e) {</a:t>
            </a:r>
          </a:p>
          <a:p>
            <a:pPr>
              <a:buNone/>
            </a:pPr>
            <a:r>
              <a:rPr lang="fr-FR" sz="2000" dirty="0" smtClean="0"/>
              <a:t>     System.err.println("Erreur : "+e);</a:t>
            </a:r>
          </a:p>
          <a:p>
            <a:pPr>
              <a:buNone/>
            </a:pPr>
            <a:r>
              <a:rPr lang="fr-FR" sz="2000" dirty="0" smtClean="0"/>
              <a:t>     </a:t>
            </a:r>
            <a:r>
              <a:rPr lang="fr-FR" sz="2000" dirty="0" err="1" smtClean="0"/>
              <a:t>e.printStackTrace</a:t>
            </a:r>
            <a:r>
              <a:rPr lang="fr-FR" sz="2000" dirty="0" smtClean="0"/>
              <a:t>(System.out);</a:t>
            </a:r>
          </a:p>
          <a:p>
            <a:pPr>
              <a:buNone/>
            </a:pPr>
            <a:r>
              <a:rPr lang="fr-FR" sz="2000" dirty="0" smtClean="0"/>
              <a:t>      }</a:t>
            </a:r>
          </a:p>
          <a:p>
            <a:pPr>
              <a:buNone/>
            </a:pPr>
            <a:r>
              <a:rPr lang="fr-FR" sz="2000" dirty="0" smtClean="0"/>
              <a:t>    }</a:t>
            </a:r>
          </a:p>
          <a:p>
            <a:pPr>
              <a:buNone/>
            </a:pPr>
            <a:r>
              <a:rPr lang="fr-FR" sz="2000" dirty="0" smtClean="0"/>
              <a:t>} // fin du serveur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Implémentation  des objets CORBA</a:t>
            </a:r>
            <a:br>
              <a:rPr lang="fr-FR" b="1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C’est dans le servant que l’on écrit le code des opérations définies dans le fichier IDL :</a:t>
            </a:r>
          </a:p>
          <a:p>
            <a:pPr>
              <a:buNone/>
            </a:pPr>
            <a:r>
              <a:rPr lang="fr-FR" dirty="0" smtClean="0"/>
              <a:t>// le servant hérite du squelette </a:t>
            </a:r>
            <a:r>
              <a:rPr lang="fr-FR" dirty="0" err="1" smtClean="0"/>
              <a:t>ReversePOA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class </a:t>
            </a:r>
            <a:r>
              <a:rPr lang="fr-FR" dirty="0" err="1" smtClean="0"/>
              <a:t>ReverseServant</a:t>
            </a:r>
            <a:r>
              <a:rPr lang="fr-FR" dirty="0" smtClean="0"/>
              <a:t> </a:t>
            </a:r>
            <a:r>
              <a:rPr lang="fr-FR" dirty="0" err="1" smtClean="0"/>
              <a:t>extends</a:t>
            </a:r>
            <a:r>
              <a:rPr lang="fr-FR" dirty="0" smtClean="0"/>
              <a:t> </a:t>
            </a:r>
            <a:r>
              <a:rPr lang="fr-FR" dirty="0" err="1" smtClean="0"/>
              <a:t>ReversePOA</a:t>
            </a:r>
            <a:r>
              <a:rPr lang="fr-FR" dirty="0" smtClean="0"/>
              <a:t> {</a:t>
            </a:r>
          </a:p>
          <a:p>
            <a:pPr>
              <a:buNone/>
            </a:pPr>
            <a:r>
              <a:rPr lang="fr-FR" dirty="0" smtClean="0"/>
              <a:t>        public String </a:t>
            </a:r>
            <a:r>
              <a:rPr lang="fr-FR" dirty="0" err="1" smtClean="0"/>
              <a:t>reverseString</a:t>
            </a:r>
            <a:r>
              <a:rPr lang="fr-FR" dirty="0" smtClean="0"/>
              <a:t>(String </a:t>
            </a:r>
            <a:r>
              <a:rPr lang="fr-FR" dirty="0" err="1" smtClean="0"/>
              <a:t>chaineOrigine</a:t>
            </a:r>
            <a:r>
              <a:rPr lang="fr-FR" dirty="0" smtClean="0"/>
              <a:t>) {</a:t>
            </a:r>
          </a:p>
          <a:p>
            <a:pPr>
              <a:buNone/>
            </a:pPr>
            <a:r>
              <a:rPr lang="fr-FR" dirty="0" smtClean="0"/>
              <a:t>        </a:t>
            </a:r>
            <a:r>
              <a:rPr lang="fr-FR" dirty="0" err="1" smtClean="0"/>
              <a:t>int</a:t>
            </a:r>
            <a:r>
              <a:rPr lang="fr-FR" dirty="0" smtClean="0"/>
              <a:t> longueur=</a:t>
            </a:r>
            <a:r>
              <a:rPr lang="fr-FR" dirty="0" err="1" smtClean="0"/>
              <a:t>chaineOrigine.length</a:t>
            </a:r>
            <a:r>
              <a:rPr lang="fr-FR" dirty="0" smtClean="0"/>
              <a:t>();</a:t>
            </a:r>
          </a:p>
          <a:p>
            <a:pPr>
              <a:buNone/>
            </a:pPr>
            <a:r>
              <a:rPr lang="fr-FR" dirty="0" smtClean="0"/>
              <a:t>        </a:t>
            </a:r>
            <a:r>
              <a:rPr lang="fr-FR" dirty="0" err="1" smtClean="0"/>
              <a:t>StringBuffer</a:t>
            </a:r>
            <a:r>
              <a:rPr lang="fr-FR" dirty="0" smtClean="0"/>
              <a:t> </a:t>
            </a:r>
            <a:r>
              <a:rPr lang="fr-FR" dirty="0" err="1" smtClean="0"/>
              <a:t>temp</a:t>
            </a:r>
            <a:r>
              <a:rPr lang="fr-FR" dirty="0" smtClean="0"/>
              <a:t> = new </a:t>
            </a:r>
            <a:r>
              <a:rPr lang="fr-FR" dirty="0" err="1" smtClean="0"/>
              <a:t>StringBuffer</a:t>
            </a:r>
            <a:r>
              <a:rPr lang="fr-FR" dirty="0" smtClean="0"/>
              <a:t> (longueur);</a:t>
            </a:r>
          </a:p>
          <a:p>
            <a:pPr>
              <a:buNone/>
            </a:pPr>
            <a:r>
              <a:rPr lang="nn-NO" dirty="0" smtClean="0"/>
              <a:t>        for (int i=longueur; i&gt;0; i--) {</a:t>
            </a:r>
          </a:p>
          <a:p>
            <a:pPr>
              <a:buNone/>
            </a:pPr>
            <a:r>
              <a:rPr lang="fr-FR" dirty="0" smtClean="0"/>
              <a:t>             </a:t>
            </a:r>
            <a:r>
              <a:rPr lang="fr-FR" dirty="0" err="1" smtClean="0"/>
              <a:t>temp.append</a:t>
            </a:r>
            <a:r>
              <a:rPr lang="fr-FR" dirty="0" smtClean="0"/>
              <a:t>(</a:t>
            </a:r>
            <a:r>
              <a:rPr lang="fr-FR" dirty="0" err="1" smtClean="0"/>
              <a:t>chaineOrigine.substring</a:t>
            </a:r>
            <a:r>
              <a:rPr lang="fr-FR" dirty="0" smtClean="0"/>
              <a:t>(i-1, i));</a:t>
            </a:r>
          </a:p>
          <a:p>
            <a:pPr>
              <a:buNone/>
            </a:pPr>
            <a:r>
              <a:rPr lang="fr-FR" dirty="0" smtClean="0"/>
              <a:t>       }</a:t>
            </a:r>
          </a:p>
          <a:p>
            <a:pPr>
              <a:buNone/>
            </a:pPr>
            <a:r>
              <a:rPr lang="fr-FR" dirty="0" smtClean="0"/>
              <a:t>      return </a:t>
            </a:r>
            <a:r>
              <a:rPr lang="fr-FR" dirty="0" err="1" smtClean="0"/>
              <a:t>temp.toString</a:t>
            </a:r>
            <a:r>
              <a:rPr lang="fr-FR" dirty="0" smtClean="0"/>
              <a:t>();</a:t>
            </a:r>
          </a:p>
          <a:p>
            <a:pPr>
              <a:buNone/>
            </a:pPr>
            <a:r>
              <a:rPr lang="fr-FR" dirty="0" smtClean="0"/>
              <a:t>     }</a:t>
            </a:r>
          </a:p>
          <a:p>
            <a:pPr>
              <a:buNone/>
            </a:pPr>
            <a:r>
              <a:rPr lang="fr-FR" dirty="0" smtClean="0"/>
              <a:t>  } // </a:t>
            </a:r>
            <a:r>
              <a:rPr lang="fr-FR" i="1" dirty="0" smtClean="0"/>
              <a:t>fin de Servant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Compilation du serveur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err="1" smtClean="0"/>
              <a:t>Machine_serv</a:t>
            </a:r>
            <a:r>
              <a:rPr lang="fr-FR" dirty="0" smtClean="0"/>
              <a:t>&gt; </a:t>
            </a:r>
            <a:r>
              <a:rPr lang="fr-FR" dirty="0" err="1" smtClean="0"/>
              <a:t>ls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Specification.idl Serveur.java  ReverseServant.java </a:t>
            </a:r>
            <a:r>
              <a:rPr lang="fr-FR" dirty="0" err="1" smtClean="0"/>
              <a:t>ReverseApp</a:t>
            </a:r>
            <a:r>
              <a:rPr lang="fr-FR" dirty="0" smtClean="0"/>
              <a:t>/</a:t>
            </a:r>
          </a:p>
          <a:p>
            <a:pPr>
              <a:buNone/>
            </a:pPr>
            <a:r>
              <a:rPr lang="fr-FR" dirty="0" err="1" smtClean="0"/>
              <a:t>Machine_serv</a:t>
            </a:r>
            <a:r>
              <a:rPr lang="fr-FR" dirty="0" smtClean="0"/>
              <a:t>&gt; </a:t>
            </a:r>
            <a:r>
              <a:rPr lang="fr-FR" dirty="0" err="1" smtClean="0"/>
              <a:t>ls</a:t>
            </a:r>
            <a:r>
              <a:rPr lang="fr-FR" dirty="0" smtClean="0"/>
              <a:t> </a:t>
            </a:r>
            <a:r>
              <a:rPr lang="fr-FR" dirty="0" err="1" smtClean="0"/>
              <a:t>ReverseApp</a:t>
            </a:r>
            <a:r>
              <a:rPr lang="fr-FR" dirty="0" smtClean="0"/>
              <a:t>/</a:t>
            </a:r>
          </a:p>
          <a:p>
            <a:pPr>
              <a:buNone/>
            </a:pPr>
            <a:r>
              <a:rPr lang="fr-FR" dirty="0" smtClean="0"/>
              <a:t>    Reverse.java ReverseOperations.java</a:t>
            </a:r>
          </a:p>
          <a:p>
            <a:pPr>
              <a:buNone/>
            </a:pPr>
            <a:r>
              <a:rPr lang="fr-FR" dirty="0" smtClean="0"/>
              <a:t>    ReversePOA.java ReverseHelper.java</a:t>
            </a:r>
          </a:p>
          <a:p>
            <a:pPr>
              <a:buNone/>
            </a:pPr>
            <a:r>
              <a:rPr lang="fr-FR" dirty="0" smtClean="0"/>
              <a:t>    ReverseHolder.java _ReverseStub.java</a:t>
            </a:r>
          </a:p>
          <a:p>
            <a:pPr>
              <a:buNone/>
            </a:pPr>
            <a:r>
              <a:rPr lang="fr-FR" dirty="0" err="1" smtClean="0"/>
              <a:t>Machine_serv</a:t>
            </a:r>
            <a:r>
              <a:rPr lang="fr-FR" dirty="0" smtClean="0"/>
              <a:t>&gt; </a:t>
            </a:r>
            <a:r>
              <a:rPr lang="fr-FR" dirty="0" err="1" smtClean="0"/>
              <a:t>javac</a:t>
            </a:r>
            <a:r>
              <a:rPr lang="fr-FR" dirty="0" smtClean="0"/>
              <a:t> Serveur.java ReverseServant.java </a:t>
            </a:r>
            <a:r>
              <a:rPr lang="fr-FR" dirty="0" err="1" smtClean="0"/>
              <a:t>ReverseApp</a:t>
            </a:r>
            <a:r>
              <a:rPr lang="fr-FR" dirty="0" smtClean="0"/>
              <a:t>/*.java</a:t>
            </a:r>
          </a:p>
          <a:p>
            <a:pPr>
              <a:buNone/>
            </a:pPr>
            <a:r>
              <a:rPr lang="fr-FR" dirty="0" err="1" smtClean="0"/>
              <a:t>Machine_serv</a:t>
            </a:r>
            <a:r>
              <a:rPr lang="fr-FR" dirty="0" smtClean="0"/>
              <a:t>&gt; </a:t>
            </a:r>
            <a:r>
              <a:rPr lang="fr-FR" dirty="0" err="1" smtClean="0"/>
              <a:t>ls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Specification.idl Serveur.java ReverseServant.java </a:t>
            </a:r>
            <a:r>
              <a:rPr lang="fr-FR" dirty="0" err="1" smtClean="0"/>
              <a:t>Serveur.class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</a:t>
            </a:r>
            <a:r>
              <a:rPr lang="fr-FR" dirty="0" err="1" smtClean="0"/>
              <a:t>ReverseServant.class</a:t>
            </a:r>
            <a:r>
              <a:rPr lang="fr-FR" dirty="0" smtClean="0"/>
              <a:t> </a:t>
            </a:r>
            <a:r>
              <a:rPr lang="fr-FR" dirty="0" err="1" smtClean="0"/>
              <a:t>ReverseApp</a:t>
            </a:r>
            <a:r>
              <a:rPr lang="fr-FR" dirty="0" smtClean="0"/>
              <a:t>/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la mise en place </a:t>
            </a:r>
            <a:r>
              <a:rPr lang="fr-FR" dirty="0" smtClean="0"/>
              <a:t>d’une application </a:t>
            </a:r>
            <a:r>
              <a:rPr lang="fr-FR" dirty="0"/>
              <a:t>CORBA suit toujours à peu près </a:t>
            </a:r>
            <a:r>
              <a:rPr lang="fr-FR" dirty="0" smtClean="0"/>
              <a:t>le </a:t>
            </a:r>
            <a:r>
              <a:rPr lang="fr-FR" dirty="0"/>
              <a:t>même scénario </a:t>
            </a:r>
            <a:r>
              <a:rPr lang="fr-FR" dirty="0" smtClean="0"/>
              <a:t>:</a:t>
            </a:r>
          </a:p>
          <a:p>
            <a:pPr>
              <a:buNone/>
            </a:pPr>
            <a:endParaRPr lang="fr-FR" dirty="0" smtClean="0"/>
          </a:p>
          <a:p>
            <a:pPr marL="514350" indent="-514350">
              <a:buAutoNum type="arabicPeriod"/>
            </a:pPr>
            <a:r>
              <a:rPr lang="fr-FR" b="1" dirty="0" smtClean="0"/>
              <a:t>La </a:t>
            </a:r>
            <a:r>
              <a:rPr lang="fr-FR" b="1" dirty="0"/>
              <a:t>définition du contrat IDL : </a:t>
            </a:r>
            <a:r>
              <a:rPr lang="fr-FR" dirty="0"/>
              <a:t>à partir du cahier des charges, il faut définir les objets </a:t>
            </a:r>
            <a:r>
              <a:rPr lang="fr-FR" dirty="0" smtClean="0"/>
              <a:t>composant l’application </a:t>
            </a:r>
            <a:r>
              <a:rPr lang="fr-FR" dirty="0"/>
              <a:t>à l’aide d’une méthodologie orientée objet (</a:t>
            </a:r>
            <a:r>
              <a:rPr lang="fr-FR" dirty="0" err="1"/>
              <a:t>e.g</a:t>
            </a:r>
            <a:r>
              <a:rPr lang="fr-FR" dirty="0"/>
              <a:t>. OMT). Cette modélisation est ensuite </a:t>
            </a:r>
            <a:r>
              <a:rPr lang="fr-FR" dirty="0" smtClean="0"/>
              <a:t>traduite sous </a:t>
            </a:r>
            <a:r>
              <a:rPr lang="fr-FR" dirty="0"/>
              <a:t>la forme de contrats IDL composés des interfaces des objets et des types de données utiles </a:t>
            </a:r>
            <a:r>
              <a:rPr lang="fr-FR" dirty="0" smtClean="0"/>
              <a:t>aux échanges </a:t>
            </a:r>
            <a:r>
              <a:rPr lang="fr-FR" dirty="0"/>
              <a:t>d’informations entre les </a:t>
            </a:r>
            <a:r>
              <a:rPr lang="fr-FR" dirty="0" smtClean="0"/>
              <a:t>objets.</a:t>
            </a:r>
          </a:p>
          <a:p>
            <a:pPr marL="514350" indent="-514350">
              <a:buAutoNum type="arabicPeriod"/>
            </a:pPr>
            <a:endParaRPr lang="fr-FR" b="1" dirty="0" smtClean="0"/>
          </a:p>
          <a:p>
            <a:pPr marL="514350" indent="-514350">
              <a:buAutoNum type="arabicPeriod"/>
            </a:pPr>
            <a:r>
              <a:rPr lang="fr-FR" b="1" dirty="0" smtClean="0"/>
              <a:t>La </a:t>
            </a:r>
            <a:r>
              <a:rPr lang="fr-FR" b="1" dirty="0"/>
              <a:t>pré-compilation du contrat IDL :</a:t>
            </a:r>
            <a:r>
              <a:rPr lang="fr-FR" dirty="0"/>
              <a:t> les interfaces des objets sont décrites dans des fichiers texte. Le </a:t>
            </a:r>
            <a:r>
              <a:rPr lang="fr-FR" dirty="0" smtClean="0"/>
              <a:t>pré-compilateur prend </a:t>
            </a:r>
            <a:r>
              <a:rPr lang="fr-FR" dirty="0"/>
              <a:t>en entrée un tel fichier et opère un contrôle syntaxique et sémantique des </a:t>
            </a:r>
            <a:r>
              <a:rPr lang="fr-FR" dirty="0" smtClean="0"/>
              <a:t>définitions OMG-IDL </a:t>
            </a:r>
            <a:r>
              <a:rPr lang="fr-FR" dirty="0"/>
              <a:t>contenues dans ce fichier. Le pré-compilateur peut aussi charger ces définitions dans </a:t>
            </a:r>
            <a:r>
              <a:rPr lang="fr-FR" dirty="0" smtClean="0"/>
              <a:t>le référentiel </a:t>
            </a:r>
            <a:r>
              <a:rPr lang="fr-FR" dirty="0"/>
              <a:t>des interfaces. C'est la partie frontale commune à tous les pré-compilateurs IDL.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Développer le client</a:t>
            </a:r>
            <a:br>
              <a:rPr lang="fr-FR" b="1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scénario de base d’une application cliente est le suivant :</a:t>
            </a:r>
          </a:p>
          <a:p>
            <a:pPr>
              <a:buNone/>
            </a:pPr>
            <a:r>
              <a:rPr lang="fr-FR" dirty="0" smtClean="0"/>
              <a:t>1. initialiser le bus CORBA, c’est-à-dire créer l’objet ORB ;</a:t>
            </a:r>
          </a:p>
          <a:p>
            <a:pPr>
              <a:buNone/>
            </a:pPr>
            <a:r>
              <a:rPr lang="fr-FR" dirty="0" smtClean="0"/>
              <a:t>2. obtenir les références des objets utilisés par l’application ;</a:t>
            </a:r>
          </a:p>
          <a:p>
            <a:pPr>
              <a:buNone/>
            </a:pPr>
            <a:r>
              <a:rPr lang="fr-FR" dirty="0" smtClean="0"/>
              <a:t>3. appliquer des traitements sur les objets obtenus.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Écrire le client Client.java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/>
              <a:t>import org.omg.CORBA.ORB;</a:t>
            </a:r>
          </a:p>
          <a:p>
            <a:pPr>
              <a:buNone/>
            </a:pPr>
            <a:r>
              <a:rPr lang="fr-FR" dirty="0" smtClean="0"/>
              <a:t>import org.omg.CosNaming.NamingContextExt;</a:t>
            </a:r>
          </a:p>
          <a:p>
            <a:pPr>
              <a:buNone/>
            </a:pPr>
            <a:r>
              <a:rPr lang="fr-FR" dirty="0" smtClean="0"/>
              <a:t>import org.omg.CosNaming.NamingContextExtHelper;</a:t>
            </a:r>
          </a:p>
          <a:p>
            <a:pPr>
              <a:buNone/>
            </a:pPr>
            <a:r>
              <a:rPr lang="fr-FR" dirty="0" smtClean="0"/>
              <a:t>import ReverseApp.*;</a:t>
            </a:r>
          </a:p>
          <a:p>
            <a:pPr>
              <a:buNone/>
            </a:pPr>
            <a:r>
              <a:rPr lang="fr-FR" dirty="0" smtClean="0"/>
              <a:t>public class Client {</a:t>
            </a:r>
          </a:p>
          <a:p>
            <a:pPr>
              <a:buNone/>
            </a:pPr>
            <a:r>
              <a:rPr lang="en-US" dirty="0" smtClean="0"/>
              <a:t>     public static void main 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try</a:t>
            </a:r>
            <a:r>
              <a:rPr lang="fr-FR" dirty="0" smtClean="0"/>
              <a:t> {</a:t>
            </a:r>
          </a:p>
          <a:p>
            <a:pPr>
              <a:buNone/>
            </a:pPr>
            <a:r>
              <a:rPr lang="fr-FR" dirty="0" smtClean="0"/>
              <a:t>      // </a:t>
            </a:r>
            <a:r>
              <a:rPr lang="fr-FR" dirty="0" err="1" smtClean="0"/>
              <a:t>creer</a:t>
            </a:r>
            <a:r>
              <a:rPr lang="fr-FR" dirty="0" smtClean="0"/>
              <a:t> et initialiser l'ORB</a:t>
            </a:r>
          </a:p>
          <a:p>
            <a:pPr>
              <a:buNone/>
            </a:pPr>
            <a:r>
              <a:rPr lang="fr-FR" dirty="0" smtClean="0"/>
              <a:t>       ORB </a:t>
            </a:r>
            <a:r>
              <a:rPr lang="fr-FR" dirty="0" err="1" smtClean="0"/>
              <a:t>orb</a:t>
            </a:r>
            <a:r>
              <a:rPr lang="fr-FR" dirty="0" smtClean="0"/>
              <a:t> = </a:t>
            </a:r>
            <a:r>
              <a:rPr lang="fr-FR" dirty="0" err="1" smtClean="0"/>
              <a:t>ORB.init</a:t>
            </a:r>
            <a:r>
              <a:rPr lang="fr-FR" dirty="0" smtClean="0"/>
              <a:t>(</a:t>
            </a:r>
            <a:r>
              <a:rPr lang="fr-FR" dirty="0" err="1" smtClean="0"/>
              <a:t>args</a:t>
            </a:r>
            <a:r>
              <a:rPr lang="fr-FR" dirty="0" smtClean="0"/>
              <a:t>, </a:t>
            </a:r>
            <a:r>
              <a:rPr lang="fr-FR" dirty="0" err="1" smtClean="0"/>
              <a:t>null</a:t>
            </a:r>
            <a:r>
              <a:rPr lang="fr-FR" dirty="0" smtClean="0"/>
              <a:t>);</a:t>
            </a:r>
          </a:p>
          <a:p>
            <a:pPr>
              <a:buNone/>
            </a:pPr>
            <a:r>
              <a:rPr lang="fr-FR" dirty="0" smtClean="0"/>
              <a:t>     //</a:t>
            </a:r>
            <a:r>
              <a:rPr lang="fr-FR" dirty="0" err="1" smtClean="0"/>
              <a:t>recuperer</a:t>
            </a:r>
            <a:r>
              <a:rPr lang="fr-FR" dirty="0" smtClean="0"/>
              <a:t> le contexte de nommage</a:t>
            </a:r>
          </a:p>
          <a:p>
            <a:pPr>
              <a:buNone/>
            </a:pPr>
            <a:r>
              <a:rPr lang="fr-FR" dirty="0" smtClean="0"/>
              <a:t>      org.omg.CORBA.Object </a:t>
            </a:r>
            <a:r>
              <a:rPr lang="fr-FR" dirty="0" err="1" smtClean="0"/>
              <a:t>objRef</a:t>
            </a:r>
            <a:r>
              <a:rPr lang="fr-FR" dirty="0" smtClean="0"/>
              <a:t> =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orb.resolve_initial_references</a:t>
            </a:r>
            <a:r>
              <a:rPr lang="fr-FR" dirty="0" smtClean="0"/>
              <a:t>("</a:t>
            </a:r>
            <a:r>
              <a:rPr lang="fr-FR" dirty="0" err="1" smtClean="0"/>
              <a:t>NameService</a:t>
            </a:r>
            <a:r>
              <a:rPr lang="fr-FR" dirty="0" smtClean="0"/>
              <a:t>");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NamingContextExt</a:t>
            </a:r>
            <a:r>
              <a:rPr lang="fr-FR" dirty="0" smtClean="0"/>
              <a:t> </a:t>
            </a:r>
            <a:r>
              <a:rPr lang="fr-FR" dirty="0" err="1" smtClean="0"/>
              <a:t>ncRef</a:t>
            </a:r>
            <a:r>
              <a:rPr lang="fr-FR" dirty="0" smtClean="0"/>
              <a:t> = </a:t>
            </a:r>
            <a:r>
              <a:rPr lang="fr-FR" dirty="0" err="1" smtClean="0"/>
              <a:t>NamingContextExtHelper.narrow</a:t>
            </a:r>
            <a:r>
              <a:rPr lang="fr-FR" dirty="0" smtClean="0"/>
              <a:t>(</a:t>
            </a:r>
            <a:r>
              <a:rPr lang="fr-FR" dirty="0" err="1" smtClean="0"/>
              <a:t>objRef</a:t>
            </a:r>
            <a:r>
              <a:rPr lang="fr-FR" dirty="0" smtClean="0"/>
              <a:t>);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    // demander la </a:t>
            </a:r>
            <a:r>
              <a:rPr lang="fr-FR" dirty="0" err="1" smtClean="0"/>
              <a:t>reference</a:t>
            </a:r>
            <a:r>
              <a:rPr lang="fr-FR" dirty="0" smtClean="0"/>
              <a:t> de l'objet au service de noms</a:t>
            </a:r>
          </a:p>
          <a:p>
            <a:pPr>
              <a:buNone/>
            </a:pPr>
            <a:r>
              <a:rPr lang="fr-FR" dirty="0" smtClean="0"/>
              <a:t>    String nom1 = "</a:t>
            </a:r>
            <a:r>
              <a:rPr lang="fr-FR" dirty="0" err="1" smtClean="0"/>
              <a:t>MyReverse</a:t>
            </a:r>
            <a:r>
              <a:rPr lang="fr-FR" dirty="0" smtClean="0"/>
              <a:t>";</a:t>
            </a:r>
          </a:p>
          <a:p>
            <a:pPr>
              <a:buNone/>
            </a:pPr>
            <a:r>
              <a:rPr lang="fr-FR" dirty="0" smtClean="0"/>
              <a:t>    Reverse Ref1 = </a:t>
            </a:r>
            <a:r>
              <a:rPr lang="fr-FR" dirty="0" err="1" smtClean="0"/>
              <a:t>ReverseHelper.narrow</a:t>
            </a:r>
            <a:r>
              <a:rPr lang="fr-FR" dirty="0" smtClean="0"/>
              <a:t> (</a:t>
            </a:r>
            <a:r>
              <a:rPr lang="fr-FR" dirty="0" err="1" smtClean="0"/>
              <a:t>ncRef.resolve_str</a:t>
            </a:r>
            <a:r>
              <a:rPr lang="fr-FR" dirty="0" smtClean="0"/>
              <a:t>(nom1));</a:t>
            </a:r>
          </a:p>
          <a:p>
            <a:pPr>
              <a:buNone/>
            </a:pPr>
            <a:r>
              <a:rPr lang="fr-FR" dirty="0" smtClean="0"/>
              <a:t>    String P="Paris";</a:t>
            </a:r>
          </a:p>
          <a:p>
            <a:pPr>
              <a:buNone/>
            </a:pPr>
            <a:r>
              <a:rPr lang="fr-FR" dirty="0" smtClean="0"/>
              <a:t>    String </a:t>
            </a:r>
            <a:r>
              <a:rPr lang="fr-FR" dirty="0" err="1" smtClean="0"/>
              <a:t>resultat</a:t>
            </a:r>
            <a:r>
              <a:rPr lang="fr-FR" dirty="0" smtClean="0"/>
              <a:t>=Ref1.</a:t>
            </a:r>
            <a:r>
              <a:rPr lang="fr-FR" dirty="0" err="1" smtClean="0"/>
              <a:t>reverseString</a:t>
            </a:r>
            <a:r>
              <a:rPr lang="fr-FR" dirty="0" smtClean="0"/>
              <a:t>(P);</a:t>
            </a:r>
          </a:p>
          <a:p>
            <a:pPr>
              <a:buNone/>
            </a:pPr>
            <a:r>
              <a:rPr lang="fr-FR" dirty="0" smtClean="0"/>
              <a:t>     System.out.println("Le mot inverse de " + P +" est :" + </a:t>
            </a:r>
            <a:r>
              <a:rPr lang="fr-FR" dirty="0" err="1" smtClean="0"/>
              <a:t>resultat</a:t>
            </a:r>
            <a:r>
              <a:rPr lang="fr-FR" dirty="0" smtClean="0"/>
              <a:t>);</a:t>
            </a:r>
          </a:p>
          <a:p>
            <a:pPr>
              <a:buNone/>
            </a:pPr>
            <a:r>
              <a:rPr lang="fr-FR" dirty="0" smtClean="0"/>
              <a:t>     }</a:t>
            </a:r>
          </a:p>
          <a:p>
            <a:pPr>
              <a:buNone/>
            </a:pPr>
            <a:r>
              <a:rPr lang="fr-FR" dirty="0" smtClean="0"/>
              <a:t>     catch(Exception e) {</a:t>
            </a:r>
          </a:p>
          <a:p>
            <a:pPr>
              <a:buNone/>
            </a:pPr>
            <a:r>
              <a:rPr lang="fr-FR" dirty="0" smtClean="0"/>
              <a:t>       System.out.println("Erreur : " + e);</a:t>
            </a:r>
          </a:p>
          <a:p>
            <a:pPr>
              <a:buNone/>
            </a:pPr>
            <a:r>
              <a:rPr lang="fr-FR" dirty="0" smtClean="0"/>
              <a:t>       </a:t>
            </a:r>
            <a:r>
              <a:rPr lang="fr-FR" dirty="0" err="1" smtClean="0"/>
              <a:t>e.printStackTrace</a:t>
            </a:r>
            <a:r>
              <a:rPr lang="fr-FR" dirty="0" smtClean="0"/>
              <a:t>(System.out);</a:t>
            </a:r>
          </a:p>
          <a:p>
            <a:pPr>
              <a:buNone/>
            </a:pPr>
            <a:r>
              <a:rPr lang="fr-FR" dirty="0" smtClean="0"/>
              <a:t>      }</a:t>
            </a:r>
          </a:p>
          <a:p>
            <a:pPr>
              <a:buNone/>
            </a:pPr>
            <a:r>
              <a:rPr lang="fr-FR" dirty="0" smtClean="0"/>
              <a:t>   } // fin du main</a:t>
            </a:r>
          </a:p>
          <a:p>
            <a:pPr>
              <a:buNone/>
            </a:pPr>
            <a:r>
              <a:rPr lang="fr-FR" dirty="0" smtClean="0"/>
              <a:t>} // fin de la classe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Compilation du client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 </a:t>
            </a:r>
            <a:r>
              <a:rPr lang="fr-FR" dirty="0" err="1" smtClean="0"/>
              <a:t>ls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Specification.idl Client.java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 </a:t>
            </a:r>
            <a:r>
              <a:rPr lang="fr-FR" dirty="0" err="1" smtClean="0"/>
              <a:t>idlj</a:t>
            </a:r>
            <a:r>
              <a:rPr lang="fr-FR" dirty="0" smtClean="0"/>
              <a:t> Specification.idl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 </a:t>
            </a:r>
            <a:r>
              <a:rPr lang="fr-FR" dirty="0" err="1" smtClean="0"/>
              <a:t>ls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Specification.idl </a:t>
            </a:r>
            <a:r>
              <a:rPr lang="fr-FR" dirty="0" err="1" smtClean="0"/>
              <a:t>ReverseApp</a:t>
            </a:r>
            <a:r>
              <a:rPr lang="fr-FR" dirty="0" smtClean="0"/>
              <a:t>/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 </a:t>
            </a:r>
            <a:r>
              <a:rPr lang="fr-FR" dirty="0" err="1" smtClean="0"/>
              <a:t>ls</a:t>
            </a:r>
            <a:r>
              <a:rPr lang="fr-FR" dirty="0" smtClean="0"/>
              <a:t> </a:t>
            </a:r>
            <a:r>
              <a:rPr lang="fr-FR" dirty="0" err="1" smtClean="0"/>
              <a:t>ReverseApp</a:t>
            </a:r>
            <a:r>
              <a:rPr lang="fr-FR" dirty="0" smtClean="0"/>
              <a:t>/</a:t>
            </a:r>
          </a:p>
          <a:p>
            <a:pPr>
              <a:buNone/>
            </a:pPr>
            <a:r>
              <a:rPr lang="fr-FR" dirty="0" smtClean="0"/>
              <a:t>     Reverse.java ReverseOperations.java</a:t>
            </a:r>
          </a:p>
          <a:p>
            <a:pPr>
              <a:buNone/>
            </a:pPr>
            <a:r>
              <a:rPr lang="fr-FR" dirty="0" smtClean="0"/>
              <a:t>     _ReverseStub.java ReverseHelper.java</a:t>
            </a:r>
          </a:p>
          <a:p>
            <a:pPr>
              <a:buNone/>
            </a:pPr>
            <a:r>
              <a:rPr lang="fr-FR" dirty="0" smtClean="0"/>
              <a:t>      ReverseHolder.java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 </a:t>
            </a:r>
            <a:r>
              <a:rPr lang="fr-FR" dirty="0" err="1" smtClean="0"/>
              <a:t>javac</a:t>
            </a:r>
            <a:r>
              <a:rPr lang="fr-FR" dirty="0" smtClean="0"/>
              <a:t> Client.java </a:t>
            </a:r>
            <a:r>
              <a:rPr lang="fr-FR" dirty="0" err="1" smtClean="0"/>
              <a:t>ReverseApp</a:t>
            </a:r>
            <a:r>
              <a:rPr lang="fr-FR" dirty="0" smtClean="0"/>
              <a:t>/*.java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 </a:t>
            </a:r>
            <a:r>
              <a:rPr lang="fr-FR" dirty="0" err="1" smtClean="0"/>
              <a:t>ls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Specification.idl Client.java </a:t>
            </a:r>
            <a:r>
              <a:rPr lang="fr-FR" dirty="0" err="1" smtClean="0"/>
              <a:t>Client.class</a:t>
            </a:r>
            <a:r>
              <a:rPr lang="fr-FR" dirty="0" smtClean="0"/>
              <a:t> </a:t>
            </a:r>
            <a:r>
              <a:rPr lang="fr-FR" dirty="0" err="1" smtClean="0"/>
              <a:t>ReverseApp</a:t>
            </a:r>
            <a:r>
              <a:rPr lang="fr-FR" dirty="0" smtClean="0"/>
              <a:t>/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Exécution de l’application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Lancer le service de nommage en lui associant un numéro de port supérieur à 1024.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serv</a:t>
            </a:r>
            <a:r>
              <a:rPr lang="fr-FR" dirty="0" smtClean="0"/>
              <a:t>&gt;  </a:t>
            </a:r>
            <a:r>
              <a:rPr lang="fr-FR" dirty="0" err="1" smtClean="0"/>
              <a:t>start</a:t>
            </a:r>
            <a:r>
              <a:rPr lang="fr-FR" dirty="0" smtClean="0"/>
              <a:t>   </a:t>
            </a:r>
            <a:r>
              <a:rPr lang="fr-FR" dirty="0" err="1" smtClean="0"/>
              <a:t>orbd</a:t>
            </a:r>
            <a:r>
              <a:rPr lang="fr-FR" dirty="0" smtClean="0"/>
              <a:t>  –</a:t>
            </a:r>
            <a:r>
              <a:rPr lang="fr-FR" dirty="0" err="1" smtClean="0"/>
              <a:t>ORBInitialPort</a:t>
            </a:r>
            <a:r>
              <a:rPr lang="fr-FR" dirty="0" smtClean="0"/>
              <a:t>  1500&amp;</a:t>
            </a:r>
          </a:p>
          <a:p>
            <a:r>
              <a:rPr lang="fr-FR" dirty="0" smtClean="0"/>
              <a:t>Lancer le serveur :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serv</a:t>
            </a:r>
            <a:r>
              <a:rPr lang="fr-FR" dirty="0" smtClean="0"/>
              <a:t>&gt; java Serveur –</a:t>
            </a:r>
            <a:r>
              <a:rPr lang="fr-FR" dirty="0" err="1" smtClean="0"/>
              <a:t>ORBInitialPort</a:t>
            </a:r>
            <a:r>
              <a:rPr lang="fr-FR" dirty="0" smtClean="0"/>
              <a:t> 1500&amp;</a:t>
            </a:r>
          </a:p>
          <a:p>
            <a:r>
              <a:rPr lang="fr-FR" dirty="0" smtClean="0"/>
              <a:t>Lancer le client.</a:t>
            </a:r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 java </a:t>
            </a:r>
            <a:r>
              <a:rPr lang="fr-FR" smtClean="0"/>
              <a:t>Client –</a:t>
            </a:r>
            <a:r>
              <a:rPr lang="fr-FR" dirty="0" err="1" smtClean="0"/>
              <a:t>ORBInitialHost</a:t>
            </a:r>
            <a:r>
              <a:rPr lang="fr-FR" dirty="0" smtClean="0"/>
              <a:t> &lt;</a:t>
            </a:r>
            <a:r>
              <a:rPr lang="fr-FR" dirty="0" err="1" smtClean="0"/>
              <a:t>servermachinename</a:t>
            </a:r>
            <a:r>
              <a:rPr lang="fr-FR" dirty="0" smtClean="0"/>
              <a:t>&gt;  –</a:t>
            </a:r>
            <a:r>
              <a:rPr lang="fr-FR" dirty="0" err="1" smtClean="0"/>
              <a:t>ORBInitialPort</a:t>
            </a:r>
            <a:r>
              <a:rPr lang="fr-FR" dirty="0" smtClean="0"/>
              <a:t>  1500</a:t>
            </a:r>
          </a:p>
          <a:p>
            <a:pPr>
              <a:buNone/>
            </a:pPr>
            <a:r>
              <a:rPr lang="fr-FR" dirty="0" smtClean="0"/>
              <a:t>     La chaine </a:t>
            </a:r>
            <a:r>
              <a:rPr lang="fr-FR" dirty="0" err="1" smtClean="0"/>
              <a:t>inversee</a:t>
            </a:r>
            <a:r>
              <a:rPr lang="fr-FR" dirty="0" smtClean="0"/>
              <a:t> de Paris est : </a:t>
            </a:r>
            <a:r>
              <a:rPr lang="fr-FR" dirty="0" err="1" smtClean="0"/>
              <a:t>siraP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Machine-</a:t>
            </a:r>
            <a:r>
              <a:rPr lang="fr-FR" dirty="0" err="1" smtClean="0"/>
              <a:t>cli</a:t>
            </a:r>
            <a:r>
              <a:rPr lang="fr-FR" dirty="0" smtClean="0"/>
              <a:t>&gt;</a:t>
            </a: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Gestion des exceptions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 marL="514350" indent="-514350">
              <a:buAutoNum type="arabicPeriod"/>
            </a:pPr>
            <a:r>
              <a:rPr lang="fr-FR" dirty="0" smtClean="0"/>
              <a:t>Décrire une exception en IDL</a:t>
            </a:r>
          </a:p>
          <a:p>
            <a:pPr marL="514350" indent="-514350">
              <a:buAutoNum type="arabicPeriod"/>
            </a:pPr>
            <a:r>
              <a:rPr lang="fr-FR" dirty="0" smtClean="0"/>
              <a:t>Signaler qu'une opération peut lancer une exception.</a:t>
            </a:r>
          </a:p>
          <a:p>
            <a:pPr marL="514350" indent="-514350">
              <a:buAutoNum type="arabicPeriod"/>
            </a:pPr>
            <a:r>
              <a:rPr lang="fr-FR" dirty="0" smtClean="0"/>
              <a:t>Les catégories d'exceptions</a:t>
            </a:r>
          </a:p>
          <a:p>
            <a:pPr marL="514350" indent="-514350">
              <a:buAutoNum type="arabicPeriod"/>
            </a:pPr>
            <a:r>
              <a:rPr lang="fr-FR" dirty="0" smtClean="0"/>
              <a:t>Lancer une exception depuis l'objet CORBA</a:t>
            </a:r>
          </a:p>
          <a:p>
            <a:pPr marL="514350" indent="-514350">
              <a:buAutoNum type="arabicPeriod"/>
            </a:pPr>
            <a:r>
              <a:rPr lang="fr-FR" dirty="0" smtClean="0"/>
              <a:t>Intercepter l'exception dans le client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Gestion des exceptions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pPr>
              <a:buNone/>
            </a:pPr>
            <a:r>
              <a:rPr lang="fr-FR" dirty="0" smtClean="0"/>
              <a:t>•Le modèle de gestion des exceptions gère à la fois les exceptions du système et celles des utilisateurs.</a:t>
            </a:r>
          </a:p>
          <a:p>
            <a:pPr>
              <a:buNone/>
            </a:pPr>
            <a:r>
              <a:rPr lang="fr-FR" dirty="0" smtClean="0"/>
              <a:t>•CORBA définit un ensemble d'exceptions systèmes connues lors des invocations par les clients.</a:t>
            </a:r>
          </a:p>
          <a:p>
            <a:pPr>
              <a:buNone/>
            </a:pPr>
            <a:r>
              <a:rPr lang="fr-FR" dirty="0" smtClean="0"/>
              <a:t>•L'utilisateur peut aussi définir dans l'IDL des exceptions utilisateur et les circonstances dans lesquelles elles doivent être traitées (si elles arrivent).</a:t>
            </a:r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Si une erreur se produit lors du traitement de l'objet CORBA, il est possible de faire </a:t>
            </a:r>
            <a:r>
              <a:rPr lang="fr-FR" b="1" i="1" dirty="0" smtClean="0"/>
              <a:t>remonter une exception du côté client.</a:t>
            </a:r>
          </a:p>
          <a:p>
            <a:pPr>
              <a:buNone/>
            </a:pPr>
            <a:r>
              <a:rPr lang="fr-FR" dirty="0" smtClean="0"/>
              <a:t>• Cette exception </a:t>
            </a:r>
            <a:r>
              <a:rPr lang="fr-FR" b="1" i="1" dirty="0" smtClean="0"/>
              <a:t>sera véhiculée sur le réseau entre le serveur et le client.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•Comme tout élément échangé sur le réseau avec CORBA </a:t>
            </a:r>
            <a:r>
              <a:rPr lang="fr-FR" b="1" i="1" dirty="0" smtClean="0"/>
              <a:t>une exception doit être décrite en IDL.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396536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1.Décrire une exception en IDL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Pour décrire une exception, on fait appel au mot </a:t>
            </a:r>
            <a:r>
              <a:rPr lang="fr-FR" dirty="0" err="1" smtClean="0"/>
              <a:t>clé«exception</a:t>
            </a:r>
            <a:r>
              <a:rPr lang="fr-FR" dirty="0" smtClean="0"/>
              <a:t> »:</a:t>
            </a:r>
          </a:p>
          <a:p>
            <a:endParaRPr lang="fr-FR" dirty="0" smtClean="0"/>
          </a:p>
          <a:p>
            <a:pPr>
              <a:buNone/>
            </a:pPr>
            <a:r>
              <a:rPr lang="fr-FR" b="1" dirty="0" smtClean="0"/>
              <a:t>Exception </a:t>
            </a:r>
            <a:r>
              <a:rPr lang="fr-FR" b="1" dirty="0" err="1" smtClean="0"/>
              <a:t>nom_de_l</a:t>
            </a:r>
            <a:r>
              <a:rPr lang="fr-FR" b="1" dirty="0" smtClean="0"/>
              <a:t>'exception</a:t>
            </a:r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dirty="0" err="1" smtClean="0"/>
              <a:t>membres_de_l</a:t>
            </a:r>
            <a:r>
              <a:rPr lang="fr-FR" dirty="0" smtClean="0"/>
              <a:t>'exception;</a:t>
            </a:r>
          </a:p>
          <a:p>
            <a:pPr>
              <a:buNone/>
            </a:pPr>
            <a:r>
              <a:rPr lang="fr-FR" dirty="0" smtClean="0"/>
              <a:t>};</a:t>
            </a:r>
          </a:p>
          <a:p>
            <a:r>
              <a:rPr lang="fr-FR" dirty="0" smtClean="0"/>
              <a:t>Chaque membre respecte le format suivant :</a:t>
            </a:r>
          </a:p>
          <a:p>
            <a:endParaRPr lang="fr-FR" dirty="0" smtClean="0"/>
          </a:p>
          <a:p>
            <a:pPr lvl="1">
              <a:buNone/>
            </a:pPr>
            <a:r>
              <a:rPr lang="fr-FR" dirty="0" err="1" smtClean="0"/>
              <a:t>type_idl</a:t>
            </a:r>
            <a:r>
              <a:rPr lang="fr-FR" dirty="0" smtClean="0"/>
              <a:t>      </a:t>
            </a:r>
            <a:r>
              <a:rPr lang="fr-FR" dirty="0" err="1" smtClean="0"/>
              <a:t>nom_du_membre</a:t>
            </a:r>
            <a:r>
              <a:rPr lang="fr-FR" dirty="0" smtClean="0"/>
              <a:t>;</a:t>
            </a:r>
          </a:p>
          <a:p>
            <a:r>
              <a:rPr lang="fr-FR" dirty="0" smtClean="0"/>
              <a:t>L'exception peut ne pas avoir de membre.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2. Signaler qu'une opération peut lancer une exception.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fr-FR" dirty="0" smtClean="0"/>
              <a:t>Comme en Java, une opération décrite avec l'IDL </a:t>
            </a:r>
            <a:r>
              <a:rPr lang="fr-FR" b="1" i="1" dirty="0" smtClean="0"/>
              <a:t>doit signaler sa capacité à lancer une exception</a:t>
            </a:r>
            <a:r>
              <a:rPr lang="fr-FR" dirty="0" smtClean="0"/>
              <a:t>.</a:t>
            </a:r>
          </a:p>
          <a:p>
            <a:pPr>
              <a:lnSpc>
                <a:spcPct val="120000"/>
              </a:lnSpc>
            </a:pPr>
            <a:endParaRPr lang="fr-FR" sz="1800" dirty="0" smtClean="0"/>
          </a:p>
          <a:p>
            <a:pPr>
              <a:lnSpc>
                <a:spcPct val="120000"/>
              </a:lnSpc>
            </a:pPr>
            <a:r>
              <a:rPr lang="fr-FR" dirty="0" smtClean="0"/>
              <a:t>Pour cela, la description d'une opération </a:t>
            </a:r>
            <a:r>
              <a:rPr lang="fr-FR" b="1" i="1" dirty="0" smtClean="0"/>
              <a:t>doit comporter une clause supplémentaire</a:t>
            </a:r>
            <a:r>
              <a:rPr lang="fr-FR" dirty="0" smtClean="0"/>
              <a:t> qui énumère les exceptions pouvant être lancées.</a:t>
            </a:r>
          </a:p>
          <a:p>
            <a:pPr>
              <a:lnSpc>
                <a:spcPct val="120000"/>
              </a:lnSpc>
            </a:pPr>
            <a:endParaRPr lang="fr-FR" sz="1800" dirty="0" smtClean="0"/>
          </a:p>
          <a:p>
            <a:pPr>
              <a:lnSpc>
                <a:spcPct val="120000"/>
              </a:lnSpc>
            </a:pPr>
            <a:r>
              <a:rPr lang="fr-FR" dirty="0" smtClean="0"/>
              <a:t>Format de la clause « </a:t>
            </a:r>
            <a:r>
              <a:rPr lang="fr-FR" dirty="0" err="1" smtClean="0"/>
              <a:t>raises</a:t>
            </a:r>
            <a:r>
              <a:rPr lang="fr-FR" dirty="0" smtClean="0"/>
              <a:t> » 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fr-FR" sz="2800" dirty="0" smtClean="0">
                <a:latin typeface="Arial Narrow" pitchFamily="34" charset="0"/>
              </a:rPr>
              <a:t>			</a:t>
            </a:r>
            <a:r>
              <a:rPr lang="fr-FR" sz="2800" b="1" i="1" dirty="0" err="1" smtClean="0">
                <a:latin typeface="Arial Narrow" pitchFamily="34" charset="0"/>
              </a:rPr>
              <a:t>raises</a:t>
            </a:r>
            <a:r>
              <a:rPr lang="fr-FR" sz="2800" dirty="0" smtClean="0">
                <a:latin typeface="Arial Narrow" pitchFamily="34" charset="0"/>
              </a:rPr>
              <a:t> ( </a:t>
            </a:r>
            <a:r>
              <a:rPr lang="fr-FR" sz="2800" dirty="0" err="1" smtClean="0">
                <a:latin typeface="Arial Narrow" pitchFamily="34" charset="0"/>
              </a:rPr>
              <a:t>liste_des_noms_d</a:t>
            </a:r>
            <a:r>
              <a:rPr lang="fr-FR" sz="2800" dirty="0" smtClean="0">
                <a:latin typeface="Arial Narrow" pitchFamily="34" charset="0"/>
              </a:rPr>
              <a:t>'exceptions )</a:t>
            </a:r>
            <a:endParaRPr lang="fr-FR" dirty="0" smtClean="0"/>
          </a:p>
          <a:p>
            <a:pPr>
              <a:lnSpc>
                <a:spcPct val="120000"/>
              </a:lnSpc>
            </a:pPr>
            <a:endParaRPr lang="fr-FR" sz="1200" dirty="0" smtClean="0"/>
          </a:p>
          <a:p>
            <a:pPr>
              <a:lnSpc>
                <a:spcPct val="120000"/>
              </a:lnSpc>
            </a:pPr>
            <a:r>
              <a:rPr lang="fr-FR" dirty="0" smtClean="0"/>
              <a:t>Exemple 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fr-FR" sz="2800" dirty="0" smtClean="0">
                <a:latin typeface="Arial Narrow" pitchFamily="34" charset="0"/>
              </a:rPr>
              <a:t>			</a:t>
            </a:r>
            <a:r>
              <a:rPr lang="fr-FR" sz="2800" dirty="0" err="1" smtClean="0">
                <a:latin typeface="Arial Narrow" pitchFamily="34" charset="0"/>
              </a:rPr>
              <a:t>void</a:t>
            </a:r>
            <a:r>
              <a:rPr lang="fr-FR" sz="2800" dirty="0" smtClean="0">
                <a:latin typeface="Arial Narrow" pitchFamily="34" charset="0"/>
              </a:rPr>
              <a:t> f( ) </a:t>
            </a:r>
            <a:r>
              <a:rPr lang="fr-FR" sz="2800" dirty="0" err="1" smtClean="0">
                <a:latin typeface="Arial Narrow" pitchFamily="34" charset="0"/>
              </a:rPr>
              <a:t>raises</a:t>
            </a:r>
            <a:r>
              <a:rPr lang="fr-FR" sz="2800" dirty="0" smtClean="0">
                <a:latin typeface="Arial Narrow" pitchFamily="34" charset="0"/>
              </a:rPr>
              <a:t> ( </a:t>
            </a:r>
            <a:r>
              <a:rPr lang="fr-FR" sz="2800" dirty="0" err="1" smtClean="0">
                <a:latin typeface="Arial Narrow" pitchFamily="34" charset="0"/>
              </a:rPr>
              <a:t>monException</a:t>
            </a:r>
            <a:r>
              <a:rPr lang="fr-FR" sz="2800" dirty="0" smtClean="0">
                <a:latin typeface="Arial Narrow" pitchFamily="34" charset="0"/>
              </a:rPr>
              <a:t> );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5257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/>
              <a:t>3. </a:t>
            </a:r>
            <a:r>
              <a:rPr lang="fr-FR" b="1" dirty="0"/>
              <a:t>La projection vers les langages de programmation : </a:t>
            </a:r>
            <a:r>
              <a:rPr lang="fr-FR" dirty="0"/>
              <a:t>le pré-compilateur IDL génère le code des </a:t>
            </a:r>
            <a:r>
              <a:rPr lang="fr-FR" dirty="0" smtClean="0"/>
              <a:t>souches qui </a:t>
            </a:r>
            <a:r>
              <a:rPr lang="fr-FR" dirty="0"/>
              <a:t>sera utilisé par les applications clientes des interfaces décrites dans le fichier IDL, ainsi que le code </a:t>
            </a:r>
            <a:r>
              <a:rPr lang="fr-FR" dirty="0" smtClean="0"/>
              <a:t>des squelettes </a:t>
            </a:r>
            <a:r>
              <a:rPr lang="fr-FR" dirty="0"/>
              <a:t>pour les programmes serveurs implantant ces types. Cette projection est spécifique à </a:t>
            </a:r>
            <a:r>
              <a:rPr lang="fr-FR" dirty="0" smtClean="0"/>
              <a:t>chaque langage </a:t>
            </a:r>
            <a:r>
              <a:rPr lang="fr-FR" dirty="0"/>
              <a:t>de programmation : un environnement CORBA fournit un pré-compilateur IDL pour chacun </a:t>
            </a:r>
            <a:r>
              <a:rPr lang="fr-FR" dirty="0" smtClean="0"/>
              <a:t>des langages </a:t>
            </a:r>
            <a:r>
              <a:rPr lang="fr-FR" dirty="0"/>
              <a:t>supportés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4</a:t>
            </a:r>
            <a:r>
              <a:rPr lang="fr-FR" dirty="0"/>
              <a:t>. </a:t>
            </a:r>
            <a:r>
              <a:rPr lang="fr-FR" b="1" dirty="0"/>
              <a:t>L'implantation des interfaces IDL : </a:t>
            </a:r>
            <a:r>
              <a:rPr lang="fr-FR" dirty="0"/>
              <a:t>en complétant et/ou en réutilisant le code généré pour les squelettes, </a:t>
            </a:r>
            <a:r>
              <a:rPr lang="fr-FR" dirty="0" smtClean="0"/>
              <a:t>le développeur </a:t>
            </a:r>
            <a:r>
              <a:rPr lang="fr-FR" dirty="0"/>
              <a:t>implante les objets dans le langage de son choix ou dans le langage le mieux adapté à </a:t>
            </a:r>
            <a:r>
              <a:rPr lang="fr-FR" dirty="0" smtClean="0"/>
              <a:t>la réalisation </a:t>
            </a:r>
            <a:r>
              <a:rPr lang="fr-FR" dirty="0"/>
              <a:t>de ses objets. Il doit tout de même se plier aux règles de </a:t>
            </a:r>
            <a:r>
              <a:rPr lang="fr-FR" dirty="0" smtClean="0"/>
              <a:t>projection </a:t>
            </a:r>
            <a:r>
              <a:rPr lang="fr-FR" dirty="0"/>
              <a:t>vers ce langage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5</a:t>
            </a:r>
            <a:r>
              <a:rPr lang="fr-FR" dirty="0"/>
              <a:t>. </a:t>
            </a:r>
            <a:r>
              <a:rPr lang="fr-FR" b="1" dirty="0"/>
              <a:t>L'implantation des serveurs d'objets : </a:t>
            </a:r>
            <a:r>
              <a:rPr lang="fr-FR" dirty="0"/>
              <a:t>le développeur doit écrire les programmes serveurs qui </a:t>
            </a:r>
            <a:r>
              <a:rPr lang="fr-FR" dirty="0" smtClean="0"/>
              <a:t>incluent l'implantation </a:t>
            </a:r>
            <a:r>
              <a:rPr lang="fr-FR" dirty="0"/>
              <a:t>des objets et les squelettes pré-générés. Ces programmes contiennent le code pour </a:t>
            </a:r>
            <a:r>
              <a:rPr lang="fr-FR" dirty="0" smtClean="0"/>
              <a:t>se connecter </a:t>
            </a:r>
            <a:r>
              <a:rPr lang="fr-FR" dirty="0"/>
              <a:t>au bus, instancier les objets racines du serveur, rendre publiques les références sur ces objets </a:t>
            </a:r>
            <a:r>
              <a:rPr lang="fr-FR" dirty="0" smtClean="0"/>
              <a:t>à l'aide </a:t>
            </a:r>
            <a:r>
              <a:rPr lang="fr-FR" dirty="0"/>
              <a:t>par exemple du service Nommage et se mettre en attente de requêtes pour ces objets</a:t>
            </a:r>
            <a:r>
              <a:rPr lang="fr-FR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3.Les catégories d'exceptions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70000"/>
              </a:lnSpc>
            </a:pPr>
            <a:r>
              <a:rPr lang="fr-FR" sz="2000" dirty="0" smtClean="0"/>
              <a:t>Il existe deux catégories d'exceptions sous C.O.R.B.A. :</a:t>
            </a:r>
          </a:p>
          <a:p>
            <a:pPr lvl="1">
              <a:lnSpc>
                <a:spcPct val="170000"/>
              </a:lnSpc>
            </a:pPr>
            <a:r>
              <a:rPr lang="fr-FR" sz="1800" b="1" i="1" dirty="0" smtClean="0"/>
              <a:t>les exceptions systèmes</a:t>
            </a:r>
            <a:r>
              <a:rPr lang="fr-FR" sz="1800" dirty="0" smtClean="0"/>
              <a:t> ( héritent de org.omg.CORBA.SystemException ),</a:t>
            </a:r>
          </a:p>
          <a:p>
            <a:pPr lvl="1">
              <a:lnSpc>
                <a:spcPct val="170000"/>
              </a:lnSpc>
            </a:pPr>
            <a:r>
              <a:rPr lang="fr-FR" sz="1800" b="1" i="1" dirty="0" smtClean="0"/>
              <a:t>les exceptions utilisateurs</a:t>
            </a:r>
            <a:r>
              <a:rPr lang="fr-FR" sz="1800" dirty="0" smtClean="0"/>
              <a:t> ( héritent de org.omg.CORBA.UserException ).</a:t>
            </a:r>
          </a:p>
          <a:p>
            <a:pPr lvl="1">
              <a:lnSpc>
                <a:spcPct val="170000"/>
              </a:lnSpc>
            </a:pPr>
            <a:endParaRPr lang="fr-FR" sz="1800" dirty="0" smtClean="0"/>
          </a:p>
          <a:p>
            <a:pPr>
              <a:lnSpc>
                <a:spcPct val="170000"/>
              </a:lnSpc>
            </a:pPr>
            <a:r>
              <a:rPr lang="fr-FR" sz="2000" dirty="0" smtClean="0"/>
              <a:t>Une exception décrite en IDL est une exception utilisateur qui sera traduite en Java sous forme d'une classe.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4. Lancer une exception </a:t>
            </a:r>
            <a:br>
              <a:rPr lang="fr-FR" dirty="0" smtClean="0"/>
            </a:br>
            <a:r>
              <a:rPr lang="fr-FR" dirty="0" smtClean="0"/>
              <a:t>depuis l'objet CORBA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Pour lancer une exception CORBA on procède exactement de la même façon qu'en Java.</a:t>
            </a:r>
          </a:p>
          <a:p>
            <a:r>
              <a:rPr lang="fr-FR" dirty="0" smtClean="0"/>
              <a:t>Chaque opération doit avoir une clause «</a:t>
            </a:r>
            <a:r>
              <a:rPr lang="fr-FR" dirty="0" err="1" smtClean="0"/>
              <a:t>throws</a:t>
            </a:r>
            <a:r>
              <a:rPr lang="fr-FR" dirty="0" smtClean="0"/>
              <a:t>» et on lance l'exception avec l'instruction «</a:t>
            </a:r>
            <a:r>
              <a:rPr lang="fr-FR" dirty="0" err="1" smtClean="0"/>
              <a:t>throw</a:t>
            </a:r>
            <a:r>
              <a:rPr lang="fr-FR" dirty="0" smtClean="0"/>
              <a:t>».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// </a:t>
            </a:r>
            <a:r>
              <a:rPr lang="fr-FR" dirty="0" err="1" smtClean="0"/>
              <a:t>Idl</a:t>
            </a:r>
            <a:r>
              <a:rPr lang="fr-FR" dirty="0" smtClean="0"/>
              <a:t> </a:t>
            </a:r>
            <a:r>
              <a:rPr lang="fr-FR" dirty="0" err="1" smtClean="0"/>
              <a:t>void</a:t>
            </a:r>
            <a:r>
              <a:rPr lang="fr-FR" dirty="0" smtClean="0"/>
              <a:t> f( ) </a:t>
            </a:r>
            <a:r>
              <a:rPr lang="fr-FR" dirty="0" err="1" smtClean="0"/>
              <a:t>raises</a:t>
            </a:r>
            <a:r>
              <a:rPr lang="fr-FR" dirty="0" smtClean="0"/>
              <a:t>( </a:t>
            </a:r>
            <a:r>
              <a:rPr lang="fr-FR" dirty="0" err="1" smtClean="0"/>
              <a:t>monException</a:t>
            </a:r>
            <a:r>
              <a:rPr lang="fr-FR" dirty="0" smtClean="0"/>
              <a:t>);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public </a:t>
            </a:r>
            <a:r>
              <a:rPr lang="fr-FR" dirty="0" err="1" smtClean="0"/>
              <a:t>voidf</a:t>
            </a:r>
            <a:r>
              <a:rPr lang="fr-FR" dirty="0" smtClean="0"/>
              <a:t>() </a:t>
            </a:r>
            <a:r>
              <a:rPr lang="fr-FR" b="1" i="1" dirty="0" err="1" smtClean="0"/>
              <a:t>throws</a:t>
            </a:r>
            <a:r>
              <a:rPr lang="fr-FR" b="1" i="1" dirty="0" smtClean="0"/>
              <a:t> </a:t>
            </a:r>
            <a:r>
              <a:rPr lang="fr-FR" b="1" i="1" dirty="0" err="1" smtClean="0"/>
              <a:t>monException</a:t>
            </a:r>
            <a:endParaRPr lang="fr-FR" b="1" i="1" dirty="0" smtClean="0"/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dirty="0" smtClean="0"/>
              <a:t>     // …</a:t>
            </a:r>
          </a:p>
          <a:p>
            <a:pPr>
              <a:buNone/>
            </a:pPr>
            <a:r>
              <a:rPr lang="fr-FR" b="1" i="1" dirty="0" smtClean="0"/>
              <a:t>     </a:t>
            </a:r>
            <a:r>
              <a:rPr lang="fr-FR" b="1" i="1" dirty="0" err="1" smtClean="0"/>
              <a:t>throw</a:t>
            </a:r>
            <a:r>
              <a:rPr lang="fr-FR" b="1" i="1" dirty="0" smtClean="0"/>
              <a:t> new </a:t>
            </a:r>
            <a:r>
              <a:rPr lang="fr-FR" b="1" i="1" dirty="0" err="1" smtClean="0"/>
              <a:t>monException</a:t>
            </a:r>
            <a:r>
              <a:rPr lang="fr-FR" b="1" i="1" dirty="0" smtClean="0"/>
              <a:t>();</a:t>
            </a:r>
          </a:p>
          <a:p>
            <a:pPr>
              <a:buNone/>
            </a:pPr>
            <a:r>
              <a:rPr lang="fr-FR" dirty="0" smtClean="0"/>
              <a:t>}</a:t>
            </a:r>
            <a:endParaRPr lang="fr-F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5. Intercepter l'exception dans le client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/>
              <a:t>L'interception du côté client s'effectue toujours sur le même principe qu'en Java.</a:t>
            </a:r>
          </a:p>
          <a:p>
            <a:endParaRPr lang="fr-FR" sz="2000" dirty="0" smtClean="0"/>
          </a:p>
          <a:p>
            <a:r>
              <a:rPr lang="fr-FR" sz="2000" dirty="0" smtClean="0"/>
              <a:t>Un gestionnaire « </a:t>
            </a:r>
            <a:r>
              <a:rPr lang="fr-FR" sz="2000" b="1" i="1" dirty="0" smtClean="0"/>
              <a:t>catch</a:t>
            </a:r>
            <a:r>
              <a:rPr lang="fr-FR" sz="2000" dirty="0" smtClean="0"/>
              <a:t> » doit être placé pour intercepter l'exception.</a:t>
            </a:r>
          </a:p>
          <a:p>
            <a:endParaRPr lang="fr-FR" sz="800" dirty="0" smtClean="0"/>
          </a:p>
          <a:p>
            <a:pPr lvl="3">
              <a:buFontTx/>
              <a:buNone/>
            </a:pPr>
            <a:r>
              <a:rPr lang="fr-FR" dirty="0" err="1" smtClean="0">
                <a:latin typeface="Arial Narrow" pitchFamily="34" charset="0"/>
              </a:rPr>
              <a:t>try</a:t>
            </a:r>
            <a:endParaRPr lang="fr-FR" dirty="0" smtClean="0">
              <a:latin typeface="Arial Narrow" pitchFamily="34" charset="0"/>
            </a:endParaRPr>
          </a:p>
          <a:p>
            <a:pPr lvl="3">
              <a:buFontTx/>
              <a:buNone/>
            </a:pPr>
            <a:r>
              <a:rPr lang="fr-FR" dirty="0" smtClean="0">
                <a:latin typeface="Arial Narrow" pitchFamily="34" charset="0"/>
              </a:rPr>
              <a:t>{</a:t>
            </a:r>
          </a:p>
          <a:p>
            <a:pPr lvl="3">
              <a:buFontTx/>
              <a:buNone/>
            </a:pPr>
            <a:r>
              <a:rPr lang="fr-FR" dirty="0" smtClean="0">
                <a:latin typeface="Arial Narrow" pitchFamily="34" charset="0"/>
              </a:rPr>
              <a:t>	</a:t>
            </a:r>
            <a:r>
              <a:rPr lang="fr-FR" dirty="0" err="1" smtClean="0">
                <a:latin typeface="Arial Narrow" pitchFamily="34" charset="0"/>
              </a:rPr>
              <a:t>objet.f</a:t>
            </a:r>
            <a:r>
              <a:rPr lang="fr-FR" dirty="0" smtClean="0">
                <a:latin typeface="Arial Narrow" pitchFamily="34" charset="0"/>
              </a:rPr>
              <a:t>();</a:t>
            </a:r>
          </a:p>
          <a:p>
            <a:pPr lvl="3">
              <a:buFontTx/>
              <a:buNone/>
            </a:pPr>
            <a:r>
              <a:rPr lang="fr-FR" dirty="0" smtClean="0">
                <a:latin typeface="Arial Narrow" pitchFamily="34" charset="0"/>
              </a:rPr>
              <a:t>}</a:t>
            </a:r>
          </a:p>
          <a:p>
            <a:pPr lvl="3">
              <a:buFontTx/>
              <a:buNone/>
            </a:pPr>
            <a:r>
              <a:rPr lang="fr-FR" dirty="0" smtClean="0">
                <a:latin typeface="Arial Narrow" pitchFamily="34" charset="0"/>
              </a:rPr>
              <a:t>catch ( </a:t>
            </a:r>
            <a:r>
              <a:rPr lang="fr-FR" dirty="0" err="1" smtClean="0">
                <a:latin typeface="Arial Narrow" pitchFamily="34" charset="0"/>
              </a:rPr>
              <a:t>monException</a:t>
            </a:r>
            <a:r>
              <a:rPr lang="fr-FR" dirty="0" smtClean="0">
                <a:latin typeface="Arial Narrow" pitchFamily="34" charset="0"/>
              </a:rPr>
              <a:t> ex )</a:t>
            </a:r>
          </a:p>
          <a:p>
            <a:pPr lvl="3">
              <a:buFontTx/>
              <a:buNone/>
            </a:pPr>
            <a:r>
              <a:rPr lang="fr-FR" dirty="0" smtClean="0">
                <a:latin typeface="Arial Narrow" pitchFamily="34" charset="0"/>
              </a:rPr>
              <a:t>{</a:t>
            </a:r>
          </a:p>
          <a:p>
            <a:pPr lvl="3">
              <a:buFontTx/>
              <a:buNone/>
            </a:pPr>
            <a:r>
              <a:rPr lang="fr-FR" dirty="0" smtClean="0">
                <a:latin typeface="Arial Narrow" pitchFamily="34" charset="0"/>
              </a:rPr>
              <a:t>	System.out.println("Une exception s'est produite…");</a:t>
            </a:r>
          </a:p>
          <a:p>
            <a:pPr lvl="3">
              <a:buFontTx/>
              <a:buNone/>
            </a:pPr>
            <a:r>
              <a:rPr lang="fr-FR" dirty="0" smtClean="0">
                <a:latin typeface="Arial Narrow" pitchFamily="34" charset="0"/>
              </a:rPr>
              <a:t>}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Exemple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interface </a:t>
            </a:r>
            <a:r>
              <a:rPr lang="fr-FR" dirty="0" err="1" smtClean="0"/>
              <a:t>Repertoire</a:t>
            </a:r>
            <a:r>
              <a:rPr lang="fr-FR" dirty="0" smtClean="0"/>
              <a:t> {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readonly</a:t>
            </a:r>
            <a:r>
              <a:rPr lang="fr-FR" dirty="0" smtClean="0"/>
              <a:t> </a:t>
            </a:r>
            <a:r>
              <a:rPr lang="fr-FR" dirty="0" err="1" smtClean="0"/>
              <a:t>attribute</a:t>
            </a:r>
            <a:r>
              <a:rPr lang="fr-FR" dirty="0" smtClean="0"/>
              <a:t> string libelle ;</a:t>
            </a:r>
          </a:p>
          <a:p>
            <a:pPr>
              <a:buNone/>
            </a:pPr>
            <a:r>
              <a:rPr lang="fr-FR" dirty="0" smtClean="0"/>
              <a:t>      exception </a:t>
            </a:r>
            <a:r>
              <a:rPr lang="fr-FR" dirty="0" err="1" smtClean="0"/>
              <a:t>ExisteDeja</a:t>
            </a:r>
            <a:r>
              <a:rPr lang="fr-FR" dirty="0" smtClean="0"/>
              <a:t> { Nom </a:t>
            </a:r>
            <a:r>
              <a:rPr lang="fr-FR" dirty="0" err="1" smtClean="0"/>
              <a:t>nom</a:t>
            </a:r>
            <a:r>
              <a:rPr lang="fr-FR" dirty="0" smtClean="0"/>
              <a:t>; } ;</a:t>
            </a:r>
          </a:p>
          <a:p>
            <a:pPr>
              <a:buNone/>
            </a:pPr>
            <a:r>
              <a:rPr lang="fr-FR" dirty="0" smtClean="0"/>
              <a:t>      exception Inconnu { Nom </a:t>
            </a:r>
            <a:r>
              <a:rPr lang="fr-FR" dirty="0" err="1" smtClean="0"/>
              <a:t>nom</a:t>
            </a:r>
            <a:r>
              <a:rPr lang="fr-FR" dirty="0" smtClean="0"/>
              <a:t>; } ;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ajouterPersonne</a:t>
            </a:r>
            <a:r>
              <a:rPr lang="fr-FR" dirty="0" smtClean="0"/>
              <a:t>(in Personne </a:t>
            </a:r>
            <a:r>
              <a:rPr lang="fr-FR" dirty="0" err="1" smtClean="0"/>
              <a:t>personne</a:t>
            </a:r>
            <a:r>
              <a:rPr lang="fr-FR" dirty="0" smtClean="0"/>
              <a:t>)  </a:t>
            </a:r>
            <a:r>
              <a:rPr lang="fr-FR" dirty="0" err="1" smtClean="0"/>
              <a:t>raises</a:t>
            </a:r>
            <a:r>
              <a:rPr lang="fr-FR" dirty="0" smtClean="0"/>
              <a:t>(</a:t>
            </a:r>
            <a:r>
              <a:rPr lang="fr-FR" dirty="0" err="1" smtClean="0"/>
              <a:t>ExisteDeja</a:t>
            </a:r>
            <a:r>
              <a:rPr lang="fr-FR" dirty="0" smtClean="0"/>
              <a:t>) ;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retirerPersonne</a:t>
            </a:r>
            <a:r>
              <a:rPr lang="fr-FR" dirty="0" smtClean="0"/>
              <a:t>(in Nom </a:t>
            </a:r>
            <a:r>
              <a:rPr lang="fr-FR" dirty="0" err="1" smtClean="0"/>
              <a:t>nom</a:t>
            </a:r>
            <a:r>
              <a:rPr lang="fr-FR" dirty="0" smtClean="0"/>
              <a:t>) </a:t>
            </a:r>
            <a:r>
              <a:rPr lang="fr-FR" dirty="0" err="1" smtClean="0"/>
              <a:t>raises</a:t>
            </a:r>
            <a:r>
              <a:rPr lang="fr-FR" dirty="0" smtClean="0"/>
              <a:t> (Inconnu) ;</a:t>
            </a:r>
          </a:p>
          <a:p>
            <a:pPr>
              <a:buNone/>
            </a:pPr>
            <a:r>
              <a:rPr lang="fr-FR" dirty="0" smtClean="0"/>
              <a:t>    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modifierPersonne</a:t>
            </a:r>
            <a:r>
              <a:rPr lang="fr-FR" dirty="0" smtClean="0"/>
              <a:t>(in Nom </a:t>
            </a:r>
            <a:r>
              <a:rPr lang="fr-FR" dirty="0" err="1" smtClean="0"/>
              <a:t>nom</a:t>
            </a:r>
            <a:r>
              <a:rPr lang="fr-FR" dirty="0" smtClean="0"/>
              <a:t>, in Personne p) </a:t>
            </a:r>
            <a:r>
              <a:rPr lang="fr-FR" dirty="0" err="1" smtClean="0"/>
              <a:t>raises</a:t>
            </a:r>
            <a:r>
              <a:rPr lang="fr-FR" dirty="0" smtClean="0"/>
              <a:t>(Inconnu) ;</a:t>
            </a:r>
          </a:p>
          <a:p>
            <a:pPr>
              <a:buNone/>
            </a:pPr>
            <a:r>
              <a:rPr lang="fr-FR" dirty="0" smtClean="0"/>
              <a:t>     Personne </a:t>
            </a:r>
            <a:r>
              <a:rPr lang="fr-FR" dirty="0" err="1" smtClean="0"/>
              <a:t>obtenirPersonne</a:t>
            </a:r>
            <a:r>
              <a:rPr lang="fr-FR" dirty="0" smtClean="0"/>
              <a:t>(in Nom </a:t>
            </a:r>
            <a:r>
              <a:rPr lang="fr-FR" dirty="0" err="1" smtClean="0"/>
              <a:t>nom</a:t>
            </a:r>
            <a:r>
              <a:rPr lang="fr-FR" dirty="0" smtClean="0"/>
              <a:t>) </a:t>
            </a:r>
            <a:r>
              <a:rPr lang="fr-FR" dirty="0" err="1" smtClean="0"/>
              <a:t>raises</a:t>
            </a:r>
            <a:r>
              <a:rPr lang="fr-FR" dirty="0" smtClean="0"/>
              <a:t>(Inconnu) ;</a:t>
            </a:r>
          </a:p>
          <a:p>
            <a:pPr>
              <a:buNone/>
            </a:pPr>
            <a:r>
              <a:rPr lang="fr-FR" dirty="0" smtClean="0"/>
              <a:t>     </a:t>
            </a:r>
            <a:r>
              <a:rPr lang="fr-FR" dirty="0" err="1" smtClean="0"/>
              <a:t>DesNoms</a:t>
            </a:r>
            <a:r>
              <a:rPr lang="fr-FR" dirty="0" smtClean="0"/>
              <a:t> </a:t>
            </a:r>
            <a:r>
              <a:rPr lang="fr-FR" dirty="0" err="1" smtClean="0"/>
              <a:t>listerNoms</a:t>
            </a:r>
            <a:r>
              <a:rPr lang="fr-FR" dirty="0" smtClean="0"/>
              <a:t>() ;</a:t>
            </a:r>
          </a:p>
          <a:p>
            <a:pPr>
              <a:buNone/>
            </a:pPr>
            <a:r>
              <a:rPr lang="fr-FR" dirty="0" smtClean="0"/>
              <a:t>  };</a:t>
            </a:r>
          </a:p>
          <a:p>
            <a:pPr>
              <a:buNone/>
            </a:pPr>
            <a:r>
              <a:rPr lang="fr-FR" dirty="0" smtClean="0"/>
              <a:t>};</a:t>
            </a:r>
            <a:endParaRPr lang="fr-F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Projection vers JAVA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dirty="0" smtClean="0"/>
              <a:t>      public interface </a:t>
            </a:r>
            <a:r>
              <a:rPr lang="fr-FR" dirty="0" err="1" smtClean="0"/>
              <a:t>RepertoireOperations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dirty="0" smtClean="0"/>
              <a:t>      public String libelle;</a:t>
            </a:r>
          </a:p>
          <a:p>
            <a:pPr>
              <a:buNone/>
            </a:pPr>
            <a:r>
              <a:rPr lang="fr-FR" dirty="0" smtClean="0"/>
              <a:t>     public </a:t>
            </a:r>
            <a:r>
              <a:rPr lang="fr-FR" dirty="0" err="1" smtClean="0"/>
              <a:t>void</a:t>
            </a:r>
            <a:r>
              <a:rPr lang="fr-FR" dirty="0" smtClean="0"/>
              <a:t>   </a:t>
            </a:r>
            <a:r>
              <a:rPr lang="fr-FR" dirty="0" err="1" smtClean="0"/>
              <a:t>ajouterPersonne</a:t>
            </a:r>
            <a:r>
              <a:rPr lang="fr-FR" dirty="0" smtClean="0"/>
              <a:t> (Personne </a:t>
            </a:r>
            <a:r>
              <a:rPr lang="fr-FR" dirty="0" err="1" smtClean="0"/>
              <a:t>personne</a:t>
            </a:r>
            <a:r>
              <a:rPr lang="fr-FR" dirty="0" smtClean="0"/>
              <a:t>) </a:t>
            </a:r>
            <a:r>
              <a:rPr lang="fr-FR" dirty="0" err="1" smtClean="0"/>
              <a:t>throws</a:t>
            </a:r>
            <a:r>
              <a:rPr lang="fr-FR" dirty="0" smtClean="0"/>
              <a:t> </a:t>
            </a:r>
            <a:r>
              <a:rPr lang="fr-FR" dirty="0" err="1" smtClean="0"/>
              <a:t>annuaire.RepertoirePackage.ExisteDeja</a:t>
            </a:r>
            <a:r>
              <a:rPr lang="fr-FR" dirty="0" smtClean="0"/>
              <a:t> ;</a:t>
            </a:r>
          </a:p>
          <a:p>
            <a:pPr>
              <a:buNone/>
            </a:pPr>
            <a:r>
              <a:rPr lang="fr-FR" dirty="0" smtClean="0"/>
              <a:t>     public </a:t>
            </a:r>
            <a:r>
              <a:rPr lang="fr-FR" dirty="0" err="1" smtClean="0"/>
              <a:t>void</a:t>
            </a:r>
            <a:r>
              <a:rPr lang="fr-FR" dirty="0" smtClean="0"/>
              <a:t>    </a:t>
            </a:r>
            <a:r>
              <a:rPr lang="fr-FR" dirty="0" err="1" smtClean="0"/>
              <a:t>retirerPersonne</a:t>
            </a:r>
            <a:r>
              <a:rPr lang="fr-FR" dirty="0" smtClean="0"/>
              <a:t>(String nom) </a:t>
            </a:r>
            <a:r>
              <a:rPr lang="fr-FR" dirty="0" err="1" smtClean="0"/>
              <a:t>throws</a:t>
            </a:r>
            <a:r>
              <a:rPr lang="fr-FR" dirty="0" smtClean="0"/>
              <a:t> </a:t>
            </a:r>
            <a:r>
              <a:rPr lang="fr-FR" dirty="0" err="1" smtClean="0"/>
              <a:t>annuaire.RepertoirePackage.Inconnu</a:t>
            </a:r>
            <a:r>
              <a:rPr lang="fr-FR" dirty="0" smtClean="0"/>
              <a:t> ;</a:t>
            </a:r>
          </a:p>
          <a:p>
            <a:pPr>
              <a:buNone/>
            </a:pPr>
            <a:r>
              <a:rPr lang="fr-FR" dirty="0" smtClean="0"/>
              <a:t>     public </a:t>
            </a:r>
            <a:r>
              <a:rPr lang="fr-FR" dirty="0" err="1" smtClean="0"/>
              <a:t>void</a:t>
            </a:r>
            <a:r>
              <a:rPr lang="fr-FR" dirty="0" smtClean="0"/>
              <a:t>   </a:t>
            </a:r>
            <a:r>
              <a:rPr lang="fr-FR" dirty="0" err="1" smtClean="0"/>
              <a:t>modifierPersonne</a:t>
            </a:r>
            <a:r>
              <a:rPr lang="fr-FR" dirty="0" smtClean="0"/>
              <a:t> (String nom, Personne </a:t>
            </a:r>
            <a:r>
              <a:rPr lang="fr-FR" dirty="0" err="1" smtClean="0"/>
              <a:t>personne</a:t>
            </a:r>
            <a:r>
              <a:rPr lang="fr-FR" dirty="0" smtClean="0"/>
              <a:t>) </a:t>
            </a:r>
            <a:r>
              <a:rPr lang="fr-FR" dirty="0" err="1" smtClean="0"/>
              <a:t>throws</a:t>
            </a:r>
            <a:r>
              <a:rPr lang="fr-FR" dirty="0" smtClean="0"/>
              <a:t>  </a:t>
            </a:r>
            <a:r>
              <a:rPr lang="fr-FR" dirty="0" err="1" smtClean="0"/>
              <a:t>annuaire.RepertoirePackage.Inconnu</a:t>
            </a:r>
            <a:r>
              <a:rPr lang="fr-FR" dirty="0" smtClean="0"/>
              <a:t> ;</a:t>
            </a:r>
          </a:p>
          <a:p>
            <a:pPr>
              <a:buNone/>
            </a:pPr>
            <a:r>
              <a:rPr lang="fr-FR" dirty="0" smtClean="0"/>
              <a:t>     public Personne    </a:t>
            </a:r>
            <a:r>
              <a:rPr lang="fr-FR" dirty="0" err="1" smtClean="0"/>
              <a:t>obtenirPersonne</a:t>
            </a:r>
            <a:r>
              <a:rPr lang="fr-FR" dirty="0" smtClean="0"/>
              <a:t> (String nom) </a:t>
            </a:r>
            <a:r>
              <a:rPr lang="fr-FR" dirty="0" err="1" smtClean="0"/>
              <a:t>throws</a:t>
            </a:r>
            <a:r>
              <a:rPr lang="fr-FR" dirty="0" smtClean="0"/>
              <a:t> </a:t>
            </a:r>
            <a:r>
              <a:rPr lang="fr-FR" dirty="0" err="1" smtClean="0"/>
              <a:t>annuaire.RepertoirePackage.Inconnu</a:t>
            </a:r>
            <a:r>
              <a:rPr lang="fr-FR" dirty="0" smtClean="0"/>
              <a:t> ;</a:t>
            </a:r>
          </a:p>
          <a:p>
            <a:pPr>
              <a:buNone/>
            </a:pPr>
            <a:r>
              <a:rPr lang="fr-FR" dirty="0" smtClean="0"/>
              <a:t>      public String()    </a:t>
            </a:r>
            <a:r>
              <a:rPr lang="fr-FR" dirty="0" err="1" smtClean="0"/>
              <a:t>listerNoms</a:t>
            </a:r>
            <a:r>
              <a:rPr lang="fr-FR" dirty="0" smtClean="0"/>
              <a:t> ();</a:t>
            </a:r>
          </a:p>
          <a:p>
            <a:pPr>
              <a:buNone/>
            </a:pPr>
            <a:r>
              <a:rPr lang="fr-FR" dirty="0" smtClean="0"/>
              <a:t>   };</a:t>
            </a:r>
          </a:p>
          <a:p>
            <a:r>
              <a:rPr lang="fr-FR" b="1" dirty="0" smtClean="0"/>
              <a:t>Les classes pour les exceptions</a:t>
            </a:r>
          </a:p>
          <a:p>
            <a:pPr>
              <a:buNone/>
            </a:pPr>
            <a:r>
              <a:rPr lang="fr-FR" dirty="0" smtClean="0"/>
              <a:t>        </a:t>
            </a:r>
            <a:r>
              <a:rPr lang="fr-FR" b="1" dirty="0" err="1" smtClean="0"/>
              <a:t>annuaire.RepertoirePackage.ExisteDeja</a:t>
            </a:r>
            <a:endParaRPr lang="fr-FR" b="1" dirty="0" smtClean="0"/>
          </a:p>
          <a:p>
            <a:pPr>
              <a:buNone/>
            </a:pPr>
            <a:r>
              <a:rPr lang="fr-FR" dirty="0" smtClean="0"/>
              <a:t>        </a:t>
            </a:r>
            <a:r>
              <a:rPr lang="fr-FR" b="1" dirty="0" err="1" smtClean="0"/>
              <a:t>annuaire.RepertoirePackage.Inconnu</a:t>
            </a:r>
            <a:endParaRPr lang="fr-F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classe d’implantation Java RepertoireImpl.java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// importation de la projection IDL/Java</a:t>
            </a:r>
          </a:p>
          <a:p>
            <a:pPr>
              <a:buNone/>
            </a:pPr>
            <a:r>
              <a:rPr lang="fr-FR" dirty="0" smtClean="0"/>
              <a:t>Import      annuaire.*; // le module annuaire</a:t>
            </a:r>
          </a:p>
          <a:p>
            <a:pPr>
              <a:buNone/>
            </a:pPr>
            <a:r>
              <a:rPr lang="fr-FR" dirty="0" smtClean="0"/>
              <a:t>Import      </a:t>
            </a:r>
            <a:r>
              <a:rPr lang="fr-FR" dirty="0" err="1" smtClean="0"/>
              <a:t>RepertoirePackage</a:t>
            </a:r>
            <a:r>
              <a:rPr lang="fr-FR" dirty="0" smtClean="0"/>
              <a:t> ; // les exceptions</a:t>
            </a:r>
          </a:p>
          <a:p>
            <a:pPr>
              <a:buNone/>
            </a:pPr>
            <a:r>
              <a:rPr lang="fr-FR" dirty="0" smtClean="0"/>
              <a:t>public class </a:t>
            </a:r>
            <a:r>
              <a:rPr lang="fr-FR" dirty="0" err="1" smtClean="0"/>
              <a:t>RepertoireImpl</a:t>
            </a:r>
            <a:r>
              <a:rPr lang="fr-FR" dirty="0" smtClean="0"/>
              <a:t> </a:t>
            </a:r>
            <a:r>
              <a:rPr lang="fr-FR" dirty="0" err="1" smtClean="0"/>
              <a:t>extends</a:t>
            </a:r>
            <a:r>
              <a:rPr lang="fr-FR" dirty="0" smtClean="0"/>
              <a:t> annuaire.</a:t>
            </a:r>
            <a:r>
              <a:rPr lang="fr-FR" dirty="0" err="1" smtClean="0"/>
              <a:t>_RepertoirePOA</a:t>
            </a:r>
            <a:r>
              <a:rPr lang="fr-FR" dirty="0" smtClean="0"/>
              <a:t> {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protected</a:t>
            </a:r>
            <a:r>
              <a:rPr lang="fr-FR" dirty="0" smtClean="0"/>
              <a:t> String </a:t>
            </a:r>
            <a:r>
              <a:rPr lang="fr-FR" dirty="0" err="1" smtClean="0"/>
              <a:t>le_libelle</a:t>
            </a:r>
            <a:r>
              <a:rPr lang="fr-FR" dirty="0" smtClean="0"/>
              <a:t> ;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protected</a:t>
            </a:r>
            <a:r>
              <a:rPr lang="fr-FR" dirty="0" smtClean="0"/>
              <a:t> </a:t>
            </a:r>
            <a:r>
              <a:rPr lang="fr-FR" dirty="0" err="1" smtClean="0"/>
              <a:t>java.util.Hashtable</a:t>
            </a:r>
            <a:r>
              <a:rPr lang="fr-FR" dirty="0" smtClean="0"/>
              <a:t> personnes ;</a:t>
            </a:r>
          </a:p>
          <a:p>
            <a:pPr>
              <a:buNone/>
            </a:pPr>
            <a:r>
              <a:rPr lang="fr-FR" dirty="0" smtClean="0"/>
              <a:t>      // le constructeur</a:t>
            </a:r>
          </a:p>
          <a:p>
            <a:pPr>
              <a:buNone/>
            </a:pPr>
            <a:r>
              <a:rPr lang="fr-FR" dirty="0" smtClean="0"/>
              <a:t>      public </a:t>
            </a:r>
            <a:r>
              <a:rPr lang="fr-FR" dirty="0" err="1" smtClean="0"/>
              <a:t>RepertoireImpl</a:t>
            </a:r>
            <a:r>
              <a:rPr lang="fr-FR" dirty="0" smtClean="0"/>
              <a:t> (String </a:t>
            </a:r>
            <a:r>
              <a:rPr lang="fr-FR" dirty="0" err="1" smtClean="0"/>
              <a:t>le_libelle</a:t>
            </a:r>
            <a:r>
              <a:rPr lang="fr-FR" dirty="0" smtClean="0"/>
              <a:t>) {</a:t>
            </a:r>
          </a:p>
          <a:p>
            <a:pPr>
              <a:buNone/>
            </a:pPr>
            <a:r>
              <a:rPr lang="fr-FR" dirty="0" smtClean="0"/>
              <a:t>            </a:t>
            </a:r>
            <a:r>
              <a:rPr lang="fr-FR" dirty="0" err="1" smtClean="0"/>
              <a:t>this</a:t>
            </a:r>
            <a:r>
              <a:rPr lang="fr-FR" dirty="0" smtClean="0"/>
              <a:t>.</a:t>
            </a:r>
            <a:r>
              <a:rPr lang="fr-FR" dirty="0" err="1" smtClean="0"/>
              <a:t>le_libelle</a:t>
            </a:r>
            <a:r>
              <a:rPr lang="fr-FR" dirty="0" smtClean="0"/>
              <a:t> = </a:t>
            </a:r>
            <a:r>
              <a:rPr lang="fr-FR" dirty="0" err="1" smtClean="0"/>
              <a:t>le_libelle</a:t>
            </a:r>
            <a:r>
              <a:rPr lang="fr-FR" dirty="0" smtClean="0"/>
              <a:t> ;</a:t>
            </a:r>
          </a:p>
          <a:p>
            <a:pPr>
              <a:buNone/>
            </a:pPr>
            <a:r>
              <a:rPr lang="fr-FR" dirty="0" smtClean="0"/>
              <a:t>            </a:t>
            </a:r>
            <a:r>
              <a:rPr lang="fr-FR" dirty="0" err="1" smtClean="0"/>
              <a:t>this.personnes</a:t>
            </a:r>
            <a:r>
              <a:rPr lang="fr-FR" dirty="0" smtClean="0"/>
              <a:t> = new </a:t>
            </a:r>
            <a:r>
              <a:rPr lang="fr-FR" dirty="0" err="1" smtClean="0"/>
              <a:t>java.util.Hashtable</a:t>
            </a:r>
            <a:r>
              <a:rPr lang="fr-FR" dirty="0" smtClean="0"/>
              <a:t>();</a:t>
            </a:r>
          </a:p>
          <a:p>
            <a:pPr>
              <a:buNone/>
            </a:pPr>
            <a:r>
              <a:rPr lang="fr-FR" dirty="0" smtClean="0"/>
              <a:t>       }</a:t>
            </a:r>
            <a:endParaRPr lang="fr-F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//OMG IDL : </a:t>
            </a:r>
            <a:r>
              <a:rPr lang="en-US" dirty="0" err="1" smtClean="0"/>
              <a:t>readonly</a:t>
            </a:r>
            <a:r>
              <a:rPr lang="en-US" dirty="0" smtClean="0"/>
              <a:t> attribute string </a:t>
            </a:r>
            <a:r>
              <a:rPr lang="en-US" dirty="0" err="1" smtClean="0"/>
              <a:t>libelle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      public String libelle() {</a:t>
            </a:r>
          </a:p>
          <a:p>
            <a:pPr>
              <a:buNone/>
            </a:pPr>
            <a:r>
              <a:rPr lang="fr-FR" dirty="0" smtClean="0"/>
              <a:t>            return </a:t>
            </a:r>
            <a:r>
              <a:rPr lang="fr-FR" dirty="0" err="1" smtClean="0"/>
              <a:t>this</a:t>
            </a:r>
            <a:r>
              <a:rPr lang="fr-FR" dirty="0" smtClean="0"/>
              <a:t>.</a:t>
            </a:r>
            <a:r>
              <a:rPr lang="fr-FR" dirty="0" err="1" smtClean="0"/>
              <a:t>le_libelle</a:t>
            </a:r>
            <a:r>
              <a:rPr lang="fr-FR" dirty="0" smtClean="0"/>
              <a:t>;</a:t>
            </a:r>
          </a:p>
          <a:p>
            <a:pPr>
              <a:buNone/>
            </a:pPr>
            <a:r>
              <a:rPr lang="fr-FR" dirty="0" smtClean="0"/>
              <a:t>     }</a:t>
            </a:r>
          </a:p>
          <a:p>
            <a:pPr>
              <a:buNone/>
            </a:pPr>
            <a:r>
              <a:rPr lang="fr-FR" dirty="0" smtClean="0"/>
              <a:t>//OMG IDL :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ajouterPersonne</a:t>
            </a:r>
            <a:r>
              <a:rPr lang="fr-FR" dirty="0" smtClean="0"/>
              <a:t> (in Personne </a:t>
            </a:r>
            <a:r>
              <a:rPr lang="fr-FR" dirty="0" err="1" smtClean="0"/>
              <a:t>personne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// </a:t>
            </a:r>
            <a:r>
              <a:rPr lang="fr-FR" dirty="0" err="1" smtClean="0"/>
              <a:t>raises</a:t>
            </a:r>
            <a:r>
              <a:rPr lang="fr-FR" dirty="0" smtClean="0"/>
              <a:t> </a:t>
            </a:r>
            <a:r>
              <a:rPr lang="fr-FR" dirty="0" err="1" smtClean="0"/>
              <a:t>ExisteDeja</a:t>
            </a:r>
            <a:r>
              <a:rPr lang="fr-FR" dirty="0" smtClean="0"/>
              <a:t> ;</a:t>
            </a:r>
          </a:p>
          <a:p>
            <a:pPr>
              <a:buNone/>
            </a:pPr>
            <a:r>
              <a:rPr lang="fr-FR" dirty="0" smtClean="0"/>
              <a:t>      public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ajouterPersonne</a:t>
            </a:r>
            <a:r>
              <a:rPr lang="fr-FR" dirty="0" smtClean="0"/>
              <a:t> (Personne </a:t>
            </a:r>
            <a:r>
              <a:rPr lang="fr-FR" dirty="0" err="1" smtClean="0"/>
              <a:t>personne</a:t>
            </a:r>
            <a:r>
              <a:rPr lang="fr-FR" dirty="0" smtClean="0"/>
              <a:t>) </a:t>
            </a:r>
            <a:r>
              <a:rPr lang="fr-FR" dirty="0" err="1" smtClean="0"/>
              <a:t>throws</a:t>
            </a:r>
            <a:r>
              <a:rPr lang="fr-FR" dirty="0" smtClean="0"/>
              <a:t> </a:t>
            </a:r>
            <a:r>
              <a:rPr lang="fr-FR" dirty="0" err="1" smtClean="0"/>
              <a:t>ExisteDeja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dirty="0" smtClean="0"/>
              <a:t>       if (</a:t>
            </a:r>
            <a:r>
              <a:rPr lang="fr-FR" dirty="0" err="1" smtClean="0"/>
              <a:t>this.personnes.containsKey</a:t>
            </a:r>
            <a:r>
              <a:rPr lang="fr-FR" dirty="0" smtClean="0"/>
              <a:t>(personne.nom))</a:t>
            </a:r>
          </a:p>
          <a:p>
            <a:pPr>
              <a:buNone/>
            </a:pPr>
            <a:r>
              <a:rPr lang="fr-FR" dirty="0" smtClean="0"/>
              <a:t>            </a:t>
            </a:r>
            <a:r>
              <a:rPr lang="fr-FR" dirty="0" err="1" smtClean="0"/>
              <a:t>throw</a:t>
            </a:r>
            <a:r>
              <a:rPr lang="fr-FR" dirty="0" smtClean="0"/>
              <a:t> new </a:t>
            </a:r>
            <a:r>
              <a:rPr lang="fr-FR" dirty="0" err="1" smtClean="0"/>
              <a:t>ExisteDeja</a:t>
            </a:r>
            <a:r>
              <a:rPr lang="fr-FR" dirty="0" smtClean="0"/>
              <a:t>(personne.nom) ;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this.personnes.put</a:t>
            </a:r>
            <a:r>
              <a:rPr lang="fr-FR" dirty="0" smtClean="0"/>
              <a:t>(personne.nom, personne);</a:t>
            </a:r>
          </a:p>
          <a:p>
            <a:pPr>
              <a:buNone/>
            </a:pPr>
            <a:r>
              <a:rPr lang="fr-FR" dirty="0" smtClean="0"/>
              <a:t>}</a:t>
            </a:r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/>
              <a:t>// OMG IDL :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retirerPersonne</a:t>
            </a:r>
            <a:r>
              <a:rPr lang="fr-FR" dirty="0" smtClean="0"/>
              <a:t> (in Nom </a:t>
            </a:r>
            <a:r>
              <a:rPr lang="fr-FR" dirty="0" err="1" smtClean="0"/>
              <a:t>nom</a:t>
            </a:r>
            <a:r>
              <a:rPr lang="fr-FR" dirty="0" smtClean="0"/>
              <a:t>) </a:t>
            </a:r>
            <a:r>
              <a:rPr lang="fr-FR" dirty="0" err="1" smtClean="0"/>
              <a:t>raises</a:t>
            </a:r>
            <a:r>
              <a:rPr lang="fr-FR" dirty="0" smtClean="0"/>
              <a:t> inconnu ;</a:t>
            </a:r>
          </a:p>
          <a:p>
            <a:pPr>
              <a:buNone/>
            </a:pPr>
            <a:r>
              <a:rPr lang="fr-FR" dirty="0" smtClean="0"/>
              <a:t>       public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retirerPersonne</a:t>
            </a:r>
            <a:r>
              <a:rPr lang="fr-FR" dirty="0" smtClean="0"/>
              <a:t> (String nom) </a:t>
            </a:r>
            <a:r>
              <a:rPr lang="fr-FR" dirty="0" err="1" smtClean="0"/>
              <a:t>throws</a:t>
            </a:r>
            <a:r>
              <a:rPr lang="fr-FR" dirty="0" smtClean="0"/>
              <a:t> Inconnu </a:t>
            </a:r>
          </a:p>
          <a:p>
            <a:pPr>
              <a:buNone/>
            </a:pPr>
            <a:r>
              <a:rPr lang="fr-FR" dirty="0" smtClean="0"/>
              <a:t>      {</a:t>
            </a:r>
          </a:p>
          <a:p>
            <a:pPr>
              <a:buNone/>
            </a:pPr>
            <a:r>
              <a:rPr lang="fr-FR" dirty="0" smtClean="0"/>
              <a:t>          if (</a:t>
            </a:r>
            <a:r>
              <a:rPr lang="fr-FR" dirty="0" err="1" smtClean="0"/>
              <a:t>this.personnes.remove</a:t>
            </a:r>
            <a:r>
              <a:rPr lang="fr-FR" dirty="0" smtClean="0"/>
              <a:t>(nom) == </a:t>
            </a:r>
            <a:r>
              <a:rPr lang="fr-FR" dirty="0" err="1" smtClean="0"/>
              <a:t>null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            </a:t>
            </a:r>
            <a:r>
              <a:rPr lang="fr-FR" dirty="0" err="1" smtClean="0"/>
              <a:t>throw</a:t>
            </a:r>
            <a:r>
              <a:rPr lang="fr-FR" dirty="0" smtClean="0"/>
              <a:t> new Inconnu (nom);</a:t>
            </a:r>
          </a:p>
          <a:p>
            <a:pPr>
              <a:buNone/>
            </a:pPr>
            <a:r>
              <a:rPr lang="fr-FR" dirty="0" smtClean="0"/>
              <a:t>    }</a:t>
            </a:r>
          </a:p>
          <a:p>
            <a:pPr>
              <a:buNone/>
            </a:pPr>
            <a:r>
              <a:rPr lang="fr-FR" dirty="0" smtClean="0"/>
              <a:t>// OMG IDL :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modifierPersonne</a:t>
            </a:r>
            <a:r>
              <a:rPr lang="fr-FR" dirty="0" smtClean="0"/>
              <a:t> (in Nom </a:t>
            </a:r>
            <a:r>
              <a:rPr lang="fr-FR" dirty="0" err="1" smtClean="0"/>
              <a:t>nom</a:t>
            </a:r>
            <a:r>
              <a:rPr lang="fr-FR" dirty="0" smtClean="0"/>
              <a:t>, in Personne </a:t>
            </a:r>
            <a:r>
              <a:rPr lang="fr-FR" dirty="0" err="1" smtClean="0"/>
              <a:t>personne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// </a:t>
            </a:r>
            <a:r>
              <a:rPr lang="fr-FR" dirty="0" err="1" smtClean="0"/>
              <a:t>raises</a:t>
            </a:r>
            <a:r>
              <a:rPr lang="fr-FR" dirty="0" smtClean="0"/>
              <a:t> inconnu ;</a:t>
            </a:r>
          </a:p>
          <a:p>
            <a:pPr>
              <a:buNone/>
            </a:pPr>
            <a:r>
              <a:rPr lang="fr-FR" dirty="0" smtClean="0"/>
              <a:t>       public </a:t>
            </a: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modifierPersonne</a:t>
            </a:r>
            <a:r>
              <a:rPr lang="fr-FR" dirty="0" smtClean="0"/>
              <a:t> (String nom, Personne </a:t>
            </a:r>
            <a:r>
              <a:rPr lang="fr-FR" dirty="0" err="1" smtClean="0"/>
              <a:t>personne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throws</a:t>
            </a:r>
            <a:r>
              <a:rPr lang="fr-FR" dirty="0" smtClean="0"/>
              <a:t> Inconnu </a:t>
            </a:r>
          </a:p>
          <a:p>
            <a:pPr>
              <a:buNone/>
            </a:pPr>
            <a:r>
              <a:rPr lang="fr-FR" dirty="0" smtClean="0"/>
              <a:t>       {</a:t>
            </a:r>
          </a:p>
          <a:p>
            <a:pPr>
              <a:buNone/>
            </a:pPr>
            <a:r>
              <a:rPr lang="fr-FR" dirty="0" smtClean="0"/>
              <a:t>      if (</a:t>
            </a:r>
            <a:r>
              <a:rPr lang="fr-FR" dirty="0" err="1" smtClean="0"/>
              <a:t>this.personnes.remove</a:t>
            </a:r>
            <a:r>
              <a:rPr lang="fr-FR" dirty="0" smtClean="0"/>
              <a:t>(nom) == </a:t>
            </a:r>
            <a:r>
              <a:rPr lang="fr-FR" dirty="0" err="1" smtClean="0"/>
              <a:t>null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           </a:t>
            </a:r>
            <a:r>
              <a:rPr lang="fr-FR" dirty="0" err="1" smtClean="0"/>
              <a:t>throw</a:t>
            </a:r>
            <a:r>
              <a:rPr lang="fr-FR" dirty="0" smtClean="0"/>
              <a:t> new Inconnu (nom);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this.personnes.put</a:t>
            </a:r>
            <a:r>
              <a:rPr lang="fr-FR" dirty="0" smtClean="0"/>
              <a:t>(personne.nom, personne);</a:t>
            </a:r>
          </a:p>
          <a:p>
            <a:pPr>
              <a:buNone/>
            </a:pPr>
            <a:r>
              <a:rPr lang="fr-FR" dirty="0" smtClean="0"/>
              <a:t>      }</a:t>
            </a:r>
            <a:endParaRPr lang="fr-F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dirty="0" smtClean="0"/>
              <a:t>// OMG IDL : Personne </a:t>
            </a:r>
            <a:r>
              <a:rPr lang="fr-FR" sz="1800" dirty="0" err="1" smtClean="0"/>
              <a:t>obtenirPersonne</a:t>
            </a:r>
            <a:r>
              <a:rPr lang="fr-FR" sz="1800" dirty="0" smtClean="0"/>
              <a:t> (in Nom </a:t>
            </a:r>
            <a:r>
              <a:rPr lang="fr-FR" sz="1800" dirty="0" err="1" smtClean="0"/>
              <a:t>nom</a:t>
            </a:r>
            <a:r>
              <a:rPr lang="fr-FR" sz="1800" dirty="0" smtClean="0"/>
              <a:t>) </a:t>
            </a:r>
            <a:r>
              <a:rPr lang="fr-FR" sz="1800" dirty="0" err="1" smtClean="0"/>
              <a:t>raises</a:t>
            </a:r>
            <a:r>
              <a:rPr lang="fr-FR" sz="1800" dirty="0" smtClean="0"/>
              <a:t> inconnu ;</a:t>
            </a:r>
          </a:p>
          <a:p>
            <a:pPr>
              <a:buNone/>
            </a:pPr>
            <a:r>
              <a:rPr lang="fr-FR" sz="1800" dirty="0" smtClean="0"/>
              <a:t>       public Personne </a:t>
            </a:r>
            <a:r>
              <a:rPr lang="fr-FR" sz="1800" dirty="0" err="1" smtClean="0"/>
              <a:t>obtenirPersonne</a:t>
            </a:r>
            <a:r>
              <a:rPr lang="fr-FR" sz="1800" dirty="0" smtClean="0"/>
              <a:t> (String nom) </a:t>
            </a:r>
            <a:r>
              <a:rPr lang="fr-FR" sz="1800" dirty="0" err="1" smtClean="0"/>
              <a:t>throws</a:t>
            </a:r>
            <a:r>
              <a:rPr lang="fr-FR" sz="1800" dirty="0" smtClean="0"/>
              <a:t> </a:t>
            </a:r>
            <a:r>
              <a:rPr lang="fr-FR" sz="1800" dirty="0" err="1" smtClean="0"/>
              <a:t>fr.lifl.annuaire.RepertoirePackage.Inconnu</a:t>
            </a:r>
            <a:r>
              <a:rPr lang="fr-FR" sz="1800" dirty="0" smtClean="0"/>
              <a:t> </a:t>
            </a:r>
          </a:p>
          <a:p>
            <a:pPr>
              <a:buNone/>
            </a:pPr>
            <a:r>
              <a:rPr lang="fr-FR" sz="1800" dirty="0" smtClean="0"/>
              <a:t>        {</a:t>
            </a:r>
          </a:p>
          <a:p>
            <a:pPr>
              <a:buNone/>
            </a:pPr>
            <a:r>
              <a:rPr lang="fr-FR" sz="1800" dirty="0" smtClean="0"/>
              <a:t>            Personne </a:t>
            </a:r>
            <a:r>
              <a:rPr lang="fr-FR" sz="1800" dirty="0" err="1" smtClean="0"/>
              <a:t>resultat</a:t>
            </a:r>
            <a:r>
              <a:rPr lang="fr-FR" sz="1800" dirty="0" smtClean="0"/>
              <a:t> = (Personne) </a:t>
            </a:r>
            <a:r>
              <a:rPr lang="fr-FR" sz="1800" dirty="0" err="1" smtClean="0"/>
              <a:t>this.personnes.get</a:t>
            </a:r>
            <a:r>
              <a:rPr lang="fr-FR" sz="1800" dirty="0" smtClean="0"/>
              <a:t>(nom);</a:t>
            </a:r>
          </a:p>
          <a:p>
            <a:pPr>
              <a:buNone/>
            </a:pPr>
            <a:r>
              <a:rPr lang="fr-FR" sz="1800" dirty="0" smtClean="0"/>
              <a:t>           if (</a:t>
            </a:r>
            <a:r>
              <a:rPr lang="fr-FR" sz="1800" dirty="0" err="1" smtClean="0"/>
              <a:t>resultat</a:t>
            </a:r>
            <a:r>
              <a:rPr lang="fr-FR" sz="1800" dirty="0" smtClean="0"/>
              <a:t> == </a:t>
            </a:r>
            <a:r>
              <a:rPr lang="fr-FR" sz="1800" dirty="0" err="1" smtClean="0"/>
              <a:t>null</a:t>
            </a:r>
            <a:r>
              <a:rPr lang="fr-FR" sz="1800" dirty="0" smtClean="0"/>
              <a:t>)</a:t>
            </a:r>
          </a:p>
          <a:p>
            <a:pPr>
              <a:buNone/>
            </a:pPr>
            <a:r>
              <a:rPr lang="fr-FR" sz="1800" dirty="0" smtClean="0"/>
              <a:t>                 </a:t>
            </a:r>
            <a:r>
              <a:rPr lang="fr-FR" sz="1800" dirty="0" err="1" smtClean="0"/>
              <a:t>throw</a:t>
            </a:r>
            <a:r>
              <a:rPr lang="fr-FR" sz="1800" dirty="0" smtClean="0"/>
              <a:t> new Inconnu(nom);</a:t>
            </a:r>
          </a:p>
          <a:p>
            <a:pPr>
              <a:buNone/>
            </a:pPr>
            <a:r>
              <a:rPr lang="fr-FR" sz="1800" dirty="0" smtClean="0"/>
              <a:t>          return </a:t>
            </a:r>
            <a:r>
              <a:rPr lang="fr-FR" sz="1800" dirty="0" err="1" smtClean="0"/>
              <a:t>resultat</a:t>
            </a:r>
            <a:r>
              <a:rPr lang="fr-FR" sz="1800" dirty="0" smtClean="0"/>
              <a:t>;</a:t>
            </a:r>
          </a:p>
          <a:p>
            <a:pPr>
              <a:buNone/>
            </a:pPr>
            <a:r>
              <a:rPr lang="fr-FR" sz="1800" dirty="0" smtClean="0"/>
              <a:t>      }</a:t>
            </a:r>
          </a:p>
          <a:p>
            <a:pPr>
              <a:buNone/>
            </a:pPr>
            <a:r>
              <a:rPr lang="fr-FR" sz="1800" dirty="0" smtClean="0"/>
              <a:t>// OMG IDL : </a:t>
            </a:r>
            <a:r>
              <a:rPr lang="fr-FR" sz="1800" dirty="0" err="1" smtClean="0"/>
              <a:t>DesNoms</a:t>
            </a:r>
            <a:r>
              <a:rPr lang="fr-FR" sz="1800" dirty="0" smtClean="0"/>
              <a:t> </a:t>
            </a:r>
            <a:r>
              <a:rPr lang="fr-FR" sz="1800" dirty="0" err="1" smtClean="0"/>
              <a:t>listerNoms</a:t>
            </a:r>
            <a:r>
              <a:rPr lang="fr-FR" sz="1800" dirty="0" smtClean="0"/>
              <a:t> () ;</a:t>
            </a:r>
          </a:p>
          <a:p>
            <a:pPr>
              <a:buNone/>
            </a:pPr>
            <a:r>
              <a:rPr lang="fr-FR" sz="1800" dirty="0" smtClean="0"/>
              <a:t>       public String[ ] </a:t>
            </a:r>
            <a:r>
              <a:rPr lang="fr-FR" sz="1800" dirty="0" err="1" smtClean="0"/>
              <a:t>listerNoms</a:t>
            </a:r>
            <a:r>
              <a:rPr lang="fr-FR" sz="1800" dirty="0" smtClean="0"/>
              <a:t> () </a:t>
            </a:r>
          </a:p>
          <a:p>
            <a:pPr>
              <a:buNone/>
            </a:pPr>
            <a:r>
              <a:rPr lang="fr-FR" sz="1800" dirty="0" smtClean="0"/>
              <a:t>    {</a:t>
            </a:r>
          </a:p>
          <a:p>
            <a:pPr>
              <a:buNone/>
            </a:pPr>
            <a:r>
              <a:rPr lang="fr-FR" sz="1800" dirty="0" smtClean="0"/>
              <a:t>        </a:t>
            </a:r>
            <a:r>
              <a:rPr lang="fr-FR" sz="1800" dirty="0" err="1" smtClean="0"/>
              <a:t>int</a:t>
            </a:r>
            <a:r>
              <a:rPr lang="fr-FR" sz="1800" dirty="0" smtClean="0"/>
              <a:t> i = 0;</a:t>
            </a:r>
          </a:p>
          <a:p>
            <a:pPr>
              <a:buNone/>
            </a:pPr>
            <a:r>
              <a:rPr lang="fr-FR" sz="1800" dirty="0" smtClean="0"/>
              <a:t>       String[ ] </a:t>
            </a:r>
            <a:r>
              <a:rPr lang="fr-FR" sz="1800" dirty="0" err="1" smtClean="0"/>
              <a:t>resultat</a:t>
            </a:r>
            <a:r>
              <a:rPr lang="fr-FR" sz="1800" dirty="0" smtClean="0"/>
              <a:t> = new String[</a:t>
            </a:r>
            <a:r>
              <a:rPr lang="fr-FR" sz="1800" dirty="0" err="1" smtClean="0"/>
              <a:t>this.personnes.size</a:t>
            </a:r>
            <a:r>
              <a:rPr lang="fr-FR" sz="1800" dirty="0" smtClean="0"/>
              <a:t>()];</a:t>
            </a:r>
          </a:p>
          <a:p>
            <a:pPr>
              <a:buNone/>
            </a:pPr>
            <a:r>
              <a:rPr lang="fr-FR" sz="1800" dirty="0" smtClean="0"/>
              <a:t>        for </a:t>
            </a:r>
            <a:r>
              <a:rPr lang="fr-FR" sz="1800" dirty="0" err="1" smtClean="0"/>
              <a:t>java.util.Enumeration</a:t>
            </a:r>
            <a:r>
              <a:rPr lang="fr-FR" sz="1800" dirty="0" smtClean="0"/>
              <a:t> e = </a:t>
            </a:r>
            <a:r>
              <a:rPr lang="fr-FR" sz="1800" dirty="0" err="1" smtClean="0"/>
              <a:t>this.personnes.keys</a:t>
            </a:r>
            <a:r>
              <a:rPr lang="fr-FR" sz="1800" dirty="0" smtClean="0"/>
              <a:t>(); </a:t>
            </a:r>
            <a:r>
              <a:rPr lang="fr-FR" sz="1800" dirty="0" err="1" smtClean="0"/>
              <a:t>e.hasMoreElements</a:t>
            </a:r>
            <a:r>
              <a:rPr lang="fr-FR" sz="1800" dirty="0" smtClean="0"/>
              <a:t>(), i++) </a:t>
            </a:r>
          </a:p>
          <a:p>
            <a:pPr>
              <a:buNone/>
            </a:pPr>
            <a:r>
              <a:rPr lang="fr-FR" sz="1800" dirty="0" smtClean="0"/>
              <a:t>       {</a:t>
            </a:r>
          </a:p>
          <a:p>
            <a:pPr>
              <a:buNone/>
            </a:pPr>
            <a:r>
              <a:rPr lang="fr-FR" sz="1800" dirty="0" smtClean="0"/>
              <a:t>          </a:t>
            </a:r>
            <a:r>
              <a:rPr lang="fr-FR" sz="1800" dirty="0" err="1" smtClean="0"/>
              <a:t>resultat</a:t>
            </a:r>
            <a:r>
              <a:rPr lang="fr-FR" sz="1800" dirty="0" smtClean="0"/>
              <a:t>[i] = (String) </a:t>
            </a:r>
            <a:r>
              <a:rPr lang="fr-FR" sz="1800" dirty="0" err="1" smtClean="0"/>
              <a:t>e.nextElement</a:t>
            </a:r>
            <a:r>
              <a:rPr lang="fr-FR" sz="1800" dirty="0" smtClean="0"/>
              <a:t>(); }</a:t>
            </a:r>
          </a:p>
          <a:p>
            <a:pPr>
              <a:buNone/>
            </a:pPr>
            <a:r>
              <a:rPr lang="fr-FR" sz="1800" dirty="0" smtClean="0"/>
              <a:t>          return </a:t>
            </a:r>
            <a:r>
              <a:rPr lang="fr-FR" sz="1800" dirty="0" err="1" smtClean="0"/>
              <a:t>resultat</a:t>
            </a:r>
            <a:r>
              <a:rPr lang="fr-FR" sz="1800" dirty="0" smtClean="0"/>
              <a:t>;</a:t>
            </a:r>
          </a:p>
          <a:p>
            <a:pPr>
              <a:buNone/>
            </a:pPr>
            <a:r>
              <a:rPr lang="fr-FR" sz="1800" dirty="0" smtClean="0"/>
              <a:t>       }</a:t>
            </a:r>
          </a:p>
          <a:p>
            <a:pPr>
              <a:buNone/>
            </a:pPr>
            <a:r>
              <a:rPr lang="fr-FR" sz="1800" dirty="0" smtClean="0"/>
              <a:t>    } // fin classe</a:t>
            </a:r>
            <a:endParaRPr lang="fr-FR" sz="1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classe cliente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err="1" smtClean="0"/>
              <a:t>annuaire.Personne</a:t>
            </a:r>
            <a:r>
              <a:rPr lang="fr-FR" dirty="0" smtClean="0"/>
              <a:t> personne = new </a:t>
            </a:r>
            <a:r>
              <a:rPr lang="fr-FR" dirty="0" err="1" smtClean="0"/>
              <a:t>annuaire.Personne</a:t>
            </a:r>
            <a:r>
              <a:rPr lang="fr-FR" dirty="0" smtClean="0"/>
              <a:t> ();</a:t>
            </a:r>
          </a:p>
          <a:p>
            <a:pPr>
              <a:buNone/>
            </a:pPr>
            <a:r>
              <a:rPr lang="fr-FR" dirty="0" smtClean="0"/>
              <a:t>personne.nom = "Merle Philippe" ;</a:t>
            </a:r>
          </a:p>
          <a:p>
            <a:pPr>
              <a:buNone/>
            </a:pPr>
            <a:r>
              <a:rPr lang="fr-FR" dirty="0" err="1" smtClean="0"/>
              <a:t>personne.informations</a:t>
            </a:r>
            <a:r>
              <a:rPr lang="fr-FR" dirty="0" smtClean="0"/>
              <a:t> = "chercheur" ;</a:t>
            </a:r>
          </a:p>
          <a:p>
            <a:pPr>
              <a:buNone/>
            </a:pPr>
            <a:r>
              <a:rPr lang="fr-FR" dirty="0" smtClean="0"/>
              <a:t>…</a:t>
            </a:r>
          </a:p>
          <a:p>
            <a:pPr>
              <a:buNone/>
            </a:pPr>
            <a:r>
              <a:rPr lang="fr-FR" dirty="0" err="1" smtClean="0"/>
              <a:t>try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dirty="0" err="1" smtClean="0"/>
              <a:t>repertoire.ajouterPersonne</a:t>
            </a:r>
            <a:r>
              <a:rPr lang="fr-FR" dirty="0" smtClean="0"/>
              <a:t>(personne);</a:t>
            </a:r>
          </a:p>
          <a:p>
            <a:pPr>
              <a:buNone/>
            </a:pPr>
            <a:r>
              <a:rPr lang="fr-FR" dirty="0" smtClean="0"/>
              <a:t>}</a:t>
            </a:r>
          </a:p>
          <a:p>
            <a:pPr>
              <a:buNone/>
            </a:pPr>
            <a:r>
              <a:rPr lang="fr-FR" dirty="0" smtClean="0"/>
              <a:t> catch (</a:t>
            </a:r>
            <a:r>
              <a:rPr lang="fr-FR" dirty="0" err="1" smtClean="0"/>
              <a:t>annuaire.RepertoirePackage.ExisteDeja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) </a:t>
            </a:r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dirty="0" smtClean="0"/>
              <a:t>  System.out.println("attention, Merle Philippe déjà ajouté");</a:t>
            </a:r>
          </a:p>
          <a:p>
            <a:pPr>
              <a:buNone/>
            </a:pPr>
            <a:r>
              <a:rPr lang="fr-FR" dirty="0" smtClean="0"/>
              <a:t>}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dirty="0"/>
              <a:t>6. </a:t>
            </a:r>
            <a:r>
              <a:rPr lang="fr-FR" b="1" dirty="0"/>
              <a:t>L'implantation des applications clientes des objets : </a:t>
            </a:r>
            <a:r>
              <a:rPr lang="fr-FR" dirty="0"/>
              <a:t>le développeur écrit un ensemble de </a:t>
            </a:r>
            <a:r>
              <a:rPr lang="fr-FR" dirty="0" smtClean="0"/>
              <a:t>programmes clients </a:t>
            </a:r>
            <a:r>
              <a:rPr lang="fr-FR" dirty="0"/>
              <a:t>qui agissent sur les objets en les parcourant et en invoquant des opérations sur ceux-ci. </a:t>
            </a:r>
            <a:r>
              <a:rPr lang="fr-FR" dirty="0" smtClean="0"/>
              <a:t>Ces programmes </a:t>
            </a:r>
            <a:r>
              <a:rPr lang="fr-FR" dirty="0"/>
              <a:t>incluent le code des souches, le code pour l'interface Homme-Machine et le code spécifique </a:t>
            </a:r>
            <a:r>
              <a:rPr lang="fr-FR" dirty="0" smtClean="0"/>
              <a:t>à l'application</a:t>
            </a:r>
            <a:r>
              <a:rPr lang="fr-FR" dirty="0"/>
              <a:t>. Les clients obtiennent les références des objets serveurs en consultant le service Nommage. </a:t>
            </a:r>
            <a:r>
              <a:rPr lang="fr-FR" dirty="0" smtClean="0"/>
              <a:t>Il faut </a:t>
            </a:r>
            <a:r>
              <a:rPr lang="fr-FR" dirty="0"/>
              <a:t>tout de même souvent développer une multitude de programmes clients des objets en fonction des </a:t>
            </a:r>
            <a:r>
              <a:rPr lang="fr-FR" dirty="0" smtClean="0"/>
              <a:t>rôles et </a:t>
            </a:r>
            <a:r>
              <a:rPr lang="fr-FR" dirty="0"/>
              <a:t>des activités de chacun des utilisateurs de l’application répartie.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7</a:t>
            </a:r>
            <a:r>
              <a:rPr lang="fr-FR" dirty="0"/>
              <a:t>. </a:t>
            </a:r>
            <a:r>
              <a:rPr lang="fr-FR" b="1" dirty="0"/>
              <a:t>L'installation et la configuration des serveurs :</a:t>
            </a:r>
            <a:r>
              <a:rPr lang="fr-FR" dirty="0"/>
              <a:t> cette phase consiste à installer dans le référentiel </a:t>
            </a:r>
            <a:r>
              <a:rPr lang="fr-FR" dirty="0" smtClean="0"/>
              <a:t>des implantations </a:t>
            </a:r>
            <a:r>
              <a:rPr lang="fr-FR" dirty="0"/>
              <a:t>les serveurs pour automatiser leur activation lorsque des requêtes arrivent pour leurs objets.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8</a:t>
            </a:r>
            <a:r>
              <a:rPr lang="fr-FR" dirty="0"/>
              <a:t>. </a:t>
            </a:r>
            <a:r>
              <a:rPr lang="fr-FR" b="1" dirty="0"/>
              <a:t>La diffusion et la configuration des clients : </a:t>
            </a:r>
            <a:r>
              <a:rPr lang="fr-FR" dirty="0"/>
              <a:t>une fois les programmes clients mis au point, il est </a:t>
            </a:r>
            <a:r>
              <a:rPr lang="fr-FR" dirty="0" smtClean="0"/>
              <a:t>nécessaire de </a:t>
            </a:r>
            <a:r>
              <a:rPr lang="fr-FR" dirty="0"/>
              <a:t>diffuser les exécutables sur les sites de leur future utilisation et de configurer les sites clients pour </a:t>
            </a:r>
            <a:r>
              <a:rPr lang="fr-FR" dirty="0" smtClean="0"/>
              <a:t>qu'ils sachent </a:t>
            </a:r>
            <a:r>
              <a:rPr lang="fr-FR" dirty="0"/>
              <a:t>où se trouvent les serveurs utilisés.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9</a:t>
            </a:r>
            <a:r>
              <a:rPr lang="fr-FR" dirty="0"/>
              <a:t>. </a:t>
            </a:r>
            <a:r>
              <a:rPr lang="fr-FR" b="1" dirty="0"/>
              <a:t>L'exécution répartie de l’application : </a:t>
            </a:r>
            <a:r>
              <a:rPr lang="fr-FR" dirty="0"/>
              <a:t>enfin, l'exploitation de l’application peut commencer. Le </a:t>
            </a:r>
            <a:r>
              <a:rPr lang="fr-FR" dirty="0" smtClean="0"/>
              <a:t>bus d'objets </a:t>
            </a:r>
            <a:r>
              <a:rPr lang="fr-FR" dirty="0"/>
              <a:t>répartis CORBA assure alors les communications entre les programmes clients et les objets via </a:t>
            </a:r>
            <a:r>
              <a:rPr lang="fr-FR" dirty="0" smtClean="0"/>
              <a:t>le protocole </a:t>
            </a:r>
            <a:r>
              <a:rPr lang="fr-FR" dirty="0"/>
              <a:t>IIOP.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17140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Développement d'une application </a:t>
            </a:r>
            <a:r>
              <a:rPr lang="fr-FR" dirty="0" smtClean="0"/>
              <a:t> CORBA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8384" y="1600200"/>
            <a:ext cx="52472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Exemple </a:t>
            </a:r>
            <a:r>
              <a:rPr lang="fr-FR" b="1" dirty="0" smtClean="0"/>
              <a:t>complet</a:t>
            </a:r>
            <a:br>
              <a:rPr lang="fr-FR" b="1" dirty="0" smtClean="0"/>
            </a:br>
            <a:r>
              <a:rPr lang="fr-FR" b="1" dirty="0" smtClean="0">
                <a:solidFill>
                  <a:schemeClr val="tx2"/>
                </a:solidFill>
              </a:rPr>
              <a:t>Écriture des contrats IDL</a:t>
            </a:r>
            <a:br>
              <a:rPr lang="fr-FR" b="1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/>
              <a:t>Construction d'une interface IDL qui sera partagée par le client et le serveur</a:t>
            </a:r>
          </a:p>
          <a:p>
            <a:pPr>
              <a:buNone/>
            </a:pPr>
            <a:r>
              <a:rPr lang="fr-FR" dirty="0"/>
              <a:t>// fichier Specification.idl</a:t>
            </a:r>
          </a:p>
          <a:p>
            <a:pPr>
              <a:buNone/>
            </a:pPr>
            <a:r>
              <a:rPr lang="fr-FR" dirty="0"/>
              <a:t>module </a:t>
            </a:r>
            <a:r>
              <a:rPr lang="fr-FR" dirty="0" err="1"/>
              <a:t>ReverseApp</a:t>
            </a:r>
            <a:endParaRPr lang="fr-FR" dirty="0"/>
          </a:p>
          <a:p>
            <a:pPr>
              <a:buNone/>
            </a:pPr>
            <a:r>
              <a:rPr lang="fr-FR" dirty="0"/>
              <a:t>{</a:t>
            </a:r>
          </a:p>
          <a:p>
            <a:pPr>
              <a:buNone/>
            </a:pPr>
            <a:r>
              <a:rPr lang="fr-FR" dirty="0" smtClean="0"/>
              <a:t>      Interface </a:t>
            </a:r>
            <a:r>
              <a:rPr lang="fr-FR" dirty="0"/>
              <a:t>Reverse</a:t>
            </a:r>
          </a:p>
          <a:p>
            <a:pPr>
              <a:buNone/>
            </a:pPr>
            <a:r>
              <a:rPr lang="fr-FR" dirty="0" smtClean="0"/>
              <a:t>      {</a:t>
            </a:r>
            <a:endParaRPr lang="fr-FR" dirty="0"/>
          </a:p>
          <a:p>
            <a:pPr>
              <a:buNone/>
            </a:pPr>
            <a:r>
              <a:rPr lang="fr-FR" dirty="0" smtClean="0"/>
              <a:t>         string </a:t>
            </a:r>
            <a:r>
              <a:rPr lang="fr-FR" dirty="0" err="1"/>
              <a:t>reverseString</a:t>
            </a:r>
            <a:r>
              <a:rPr lang="fr-FR" dirty="0"/>
              <a:t>(in string </a:t>
            </a:r>
            <a:r>
              <a:rPr lang="fr-FR" dirty="0" err="1"/>
              <a:t>chaineOrigine</a:t>
            </a:r>
            <a:r>
              <a:rPr lang="fr-FR" dirty="0"/>
              <a:t>);</a:t>
            </a:r>
          </a:p>
          <a:p>
            <a:pPr>
              <a:buNone/>
            </a:pPr>
            <a:r>
              <a:rPr lang="fr-FR" dirty="0" smtClean="0"/>
              <a:t>      };</a:t>
            </a:r>
            <a:endParaRPr lang="fr-FR" dirty="0"/>
          </a:p>
          <a:p>
            <a:pPr>
              <a:buNone/>
            </a:pPr>
            <a:r>
              <a:rPr lang="fr-FR" dirty="0" smtClean="0"/>
              <a:t>};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 Compilation d’une description IDL</a:t>
            </a:r>
            <a:br>
              <a:rPr lang="fr-FR" b="1" dirty="0" smtClean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fr-FR" b="1" dirty="0" smtClean="0"/>
              <a:t>Projection en Java sur la machine du serveur :</a:t>
            </a:r>
          </a:p>
          <a:p>
            <a:pPr>
              <a:buNone/>
            </a:pPr>
            <a:r>
              <a:rPr lang="fr-FR" dirty="0" smtClean="0"/>
              <a:t>   On peut générer les squelettes avec la commande suivante :</a:t>
            </a:r>
          </a:p>
          <a:p>
            <a:pPr>
              <a:buNone/>
            </a:pPr>
            <a:r>
              <a:rPr lang="fr-FR" b="1" dirty="0" smtClean="0"/>
              <a:t>    </a:t>
            </a:r>
            <a:r>
              <a:rPr lang="fr-FR" b="1" dirty="0" err="1" smtClean="0"/>
              <a:t>idlj</a:t>
            </a:r>
            <a:r>
              <a:rPr lang="fr-FR" b="1" dirty="0" smtClean="0"/>
              <a:t> –</a:t>
            </a:r>
            <a:r>
              <a:rPr lang="fr-FR" b="1" dirty="0" err="1" smtClean="0"/>
              <a:t>fall</a:t>
            </a:r>
            <a:r>
              <a:rPr lang="fr-FR" b="1" dirty="0" smtClean="0"/>
              <a:t> Specification.idl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Un </a:t>
            </a:r>
            <a:r>
              <a:rPr lang="fr-FR" dirty="0"/>
              <a:t>sous-répertoire pour le package </a:t>
            </a:r>
            <a:r>
              <a:rPr lang="fr-FR" b="1" dirty="0" err="1"/>
              <a:t>ReverseApp</a:t>
            </a:r>
            <a:r>
              <a:rPr lang="fr-FR" b="1" dirty="0"/>
              <a:t> </a:t>
            </a:r>
            <a:r>
              <a:rPr lang="fr-FR" dirty="0"/>
              <a:t>est généré : il </a:t>
            </a:r>
            <a:r>
              <a:rPr lang="fr-FR" dirty="0" smtClean="0"/>
              <a:t>correspond au </a:t>
            </a:r>
            <a:r>
              <a:rPr lang="fr-FR" dirty="0"/>
              <a:t>module de même nom.</a:t>
            </a:r>
          </a:p>
          <a:p>
            <a:r>
              <a:rPr lang="fr-FR" dirty="0"/>
              <a:t>Les fichiers générés dans le répertoire </a:t>
            </a:r>
            <a:r>
              <a:rPr lang="fr-FR" dirty="0" err="1"/>
              <a:t>ReverseApp</a:t>
            </a:r>
            <a:r>
              <a:rPr lang="fr-FR" dirty="0"/>
              <a:t> par le compilateur </a:t>
            </a:r>
            <a:r>
              <a:rPr lang="fr-FR" dirty="0" err="1" smtClean="0"/>
              <a:t>idlj</a:t>
            </a:r>
            <a:r>
              <a:rPr lang="fr-FR" dirty="0" smtClean="0"/>
              <a:t> sont </a:t>
            </a:r>
            <a:r>
              <a:rPr lang="fr-FR" dirty="0"/>
              <a:t>:</a:t>
            </a:r>
          </a:p>
          <a:p>
            <a:pPr>
              <a:buNone/>
            </a:pPr>
            <a:r>
              <a:rPr lang="fr-FR" b="1" dirty="0" smtClean="0"/>
              <a:t>-  Reverse.java </a:t>
            </a:r>
            <a:r>
              <a:rPr lang="fr-FR" b="1" dirty="0"/>
              <a:t>: </a:t>
            </a:r>
            <a:r>
              <a:rPr lang="fr-FR" dirty="0"/>
              <a:t>interface Java de l'interface IDL dérivant elle-même </a:t>
            </a:r>
            <a:r>
              <a:rPr lang="fr-FR" dirty="0" smtClean="0"/>
              <a:t>de l'interface </a:t>
            </a:r>
            <a:r>
              <a:rPr lang="fr-FR" dirty="0" err="1"/>
              <a:t>ReverseOperations</a:t>
            </a:r>
            <a:r>
              <a:rPr lang="fr-FR" dirty="0"/>
              <a:t>, de </a:t>
            </a:r>
            <a:r>
              <a:rPr lang="fr-FR" dirty="0" err="1"/>
              <a:t>CORBA.Object</a:t>
            </a:r>
            <a:r>
              <a:rPr lang="fr-FR" dirty="0"/>
              <a:t> et de </a:t>
            </a:r>
            <a:r>
              <a:rPr lang="fr-FR" dirty="0" err="1"/>
              <a:t>IDLEntity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b="1" dirty="0" smtClean="0"/>
              <a:t>ReverseOperations.java : </a:t>
            </a:r>
            <a:r>
              <a:rPr lang="fr-FR" dirty="0" smtClean="0"/>
              <a:t>contient toutes les opérations définies dans l’interface IDL. Dans cet exemple, elle contient la méthode </a:t>
            </a:r>
            <a:r>
              <a:rPr lang="fr-FR" dirty="0" err="1" smtClean="0"/>
              <a:t>reverseString</a:t>
            </a:r>
            <a:r>
              <a:rPr lang="fr-FR" dirty="0" smtClean="0"/>
              <a:t>().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b="1" dirty="0"/>
              <a:t>ReverseHelper.java : </a:t>
            </a:r>
            <a:r>
              <a:rPr lang="fr-FR" dirty="0"/>
              <a:t>Classe qui regroupe des méthodes </a:t>
            </a:r>
            <a:r>
              <a:rPr lang="fr-FR" dirty="0" smtClean="0"/>
              <a:t>d'utilisation (</a:t>
            </a:r>
            <a:r>
              <a:rPr lang="fr-FR" dirty="0" err="1" smtClean="0"/>
              <a:t>lect</a:t>
            </a:r>
            <a:r>
              <a:rPr lang="fr-FR" dirty="0" smtClean="0"/>
              <a:t>/écrit</a:t>
            </a:r>
            <a:r>
              <a:rPr lang="fr-FR" dirty="0"/>
              <a:t>, conversion) des objets distribués;</a:t>
            </a:r>
          </a:p>
          <a:p>
            <a:pPr>
              <a:buNone/>
            </a:pPr>
            <a:r>
              <a:rPr lang="fr-FR" dirty="0"/>
              <a:t>- </a:t>
            </a:r>
            <a:r>
              <a:rPr lang="fr-FR" b="1" dirty="0"/>
              <a:t>ReverseHolder.java : </a:t>
            </a:r>
            <a:r>
              <a:rPr lang="fr-FR" dirty="0"/>
              <a:t>Classe "enveloppe" pour le passage </a:t>
            </a:r>
            <a:r>
              <a:rPr lang="fr-FR" dirty="0" smtClean="0"/>
              <a:t>de paramètres</a:t>
            </a:r>
            <a:endParaRPr lang="fr-FR" dirty="0"/>
          </a:p>
          <a:p>
            <a:pPr>
              <a:buNone/>
            </a:pPr>
            <a:r>
              <a:rPr lang="fr-FR" dirty="0" smtClean="0"/>
              <a:t>- </a:t>
            </a:r>
            <a:r>
              <a:rPr lang="fr-FR" b="1" dirty="0"/>
              <a:t>ReversePOA.java : </a:t>
            </a:r>
            <a:r>
              <a:rPr lang="fr-FR" dirty="0"/>
              <a:t>squelette de l'objet Reverse utilisé </a:t>
            </a:r>
            <a:r>
              <a:rPr lang="fr-FR" dirty="0" smtClean="0"/>
              <a:t>pour implémenter </a:t>
            </a:r>
            <a:r>
              <a:rPr lang="fr-FR" dirty="0"/>
              <a:t>le service.</a:t>
            </a:r>
          </a:p>
          <a:p>
            <a:pPr>
              <a:buNone/>
            </a:pPr>
            <a:r>
              <a:rPr lang="fr-FR" dirty="0"/>
              <a:t>- </a:t>
            </a:r>
            <a:r>
              <a:rPr lang="fr-FR" b="1" dirty="0"/>
              <a:t>_ReverseStub.java : </a:t>
            </a:r>
            <a:r>
              <a:rPr lang="fr-FR" dirty="0"/>
              <a:t>souche de l'objet Reverse utile côté client.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Le fichier Reverse.java généré est le suivant :</a:t>
            </a:r>
          </a:p>
          <a:p>
            <a:pPr>
              <a:buNone/>
            </a:pPr>
            <a:r>
              <a:rPr lang="fr-FR" b="1" dirty="0" smtClean="0"/>
              <a:t>package </a:t>
            </a:r>
            <a:r>
              <a:rPr lang="fr-FR" b="1" dirty="0" err="1" smtClean="0"/>
              <a:t>ReverseApp</a:t>
            </a:r>
            <a:r>
              <a:rPr lang="fr-FR" b="1" dirty="0" smtClean="0"/>
              <a:t>;</a:t>
            </a:r>
          </a:p>
          <a:p>
            <a:pPr>
              <a:buNone/>
            </a:pPr>
            <a:r>
              <a:rPr lang="fr-FR" dirty="0" smtClean="0"/>
              <a:t>/**</a:t>
            </a:r>
          </a:p>
          <a:p>
            <a:pPr>
              <a:buNone/>
            </a:pPr>
            <a:r>
              <a:rPr lang="fr-FR" dirty="0" smtClean="0"/>
              <a:t>* </a:t>
            </a:r>
            <a:r>
              <a:rPr lang="fr-FR" dirty="0" err="1" smtClean="0"/>
              <a:t>ReverseApp</a:t>
            </a:r>
            <a:r>
              <a:rPr lang="fr-FR" dirty="0" smtClean="0"/>
              <a:t>/Reverse.java .</a:t>
            </a:r>
          </a:p>
          <a:p>
            <a:pPr>
              <a:buNone/>
            </a:pPr>
            <a:r>
              <a:rPr lang="en-US" dirty="0" smtClean="0"/>
              <a:t>* Generated by the IDL-to-Java compiler (portable),</a:t>
            </a:r>
          </a:p>
          <a:p>
            <a:pPr>
              <a:buNone/>
            </a:pPr>
            <a:r>
              <a:rPr lang="fr-FR" dirty="0" smtClean="0"/>
              <a:t>* </a:t>
            </a:r>
            <a:r>
              <a:rPr lang="fr-FR" dirty="0" err="1" smtClean="0"/>
              <a:t>from</a:t>
            </a:r>
            <a:r>
              <a:rPr lang="fr-FR" dirty="0" smtClean="0"/>
              <a:t> Reverse.idl</a:t>
            </a:r>
          </a:p>
          <a:p>
            <a:pPr>
              <a:buNone/>
            </a:pPr>
            <a:r>
              <a:rPr lang="fr-FR" dirty="0" smtClean="0"/>
              <a:t>*/</a:t>
            </a:r>
          </a:p>
          <a:p>
            <a:pPr>
              <a:buNone/>
            </a:pPr>
            <a:r>
              <a:rPr lang="fr-FR" b="1" dirty="0" smtClean="0"/>
              <a:t>public interface Reverse </a:t>
            </a:r>
            <a:r>
              <a:rPr lang="fr-FR" b="1" dirty="0" err="1" smtClean="0"/>
              <a:t>extends</a:t>
            </a:r>
            <a:r>
              <a:rPr lang="fr-FR" b="1" dirty="0" smtClean="0"/>
              <a:t>  </a:t>
            </a:r>
            <a:r>
              <a:rPr lang="fr-FR" b="1" dirty="0" err="1" smtClean="0"/>
              <a:t>ReverseOperations</a:t>
            </a:r>
            <a:r>
              <a:rPr lang="fr-FR" b="1" dirty="0" smtClean="0"/>
              <a:t>,</a:t>
            </a:r>
          </a:p>
          <a:p>
            <a:pPr>
              <a:buNone/>
            </a:pPr>
            <a:r>
              <a:rPr lang="fr-FR" b="1" dirty="0" smtClean="0"/>
              <a:t>org.omg.CORBA.Object, org.omg.CORBA.portable.IDLEntity</a:t>
            </a:r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dirty="0" smtClean="0"/>
              <a:t>} // interface Reverse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La projection des méthodes de Reverse se trouve dans l'interface </a:t>
            </a:r>
            <a:r>
              <a:rPr lang="fr-FR" b="1" dirty="0" smtClean="0"/>
              <a:t>ReverseOperations.java :</a:t>
            </a:r>
          </a:p>
          <a:p>
            <a:r>
              <a:rPr lang="fr-FR" b="1" dirty="0" smtClean="0"/>
              <a:t>package </a:t>
            </a:r>
            <a:r>
              <a:rPr lang="fr-FR" b="1" dirty="0" err="1" smtClean="0"/>
              <a:t>ReverseApp</a:t>
            </a:r>
            <a:r>
              <a:rPr lang="fr-FR" b="1" dirty="0" smtClean="0"/>
              <a:t>;</a:t>
            </a:r>
          </a:p>
          <a:p>
            <a:pPr>
              <a:buNone/>
            </a:pPr>
            <a:r>
              <a:rPr lang="fr-FR" dirty="0" smtClean="0"/>
              <a:t>/**</a:t>
            </a:r>
          </a:p>
          <a:p>
            <a:pPr>
              <a:buNone/>
            </a:pPr>
            <a:r>
              <a:rPr lang="fr-FR" dirty="0" smtClean="0"/>
              <a:t>* </a:t>
            </a:r>
            <a:r>
              <a:rPr lang="fr-FR" dirty="0" err="1" smtClean="0"/>
              <a:t>ReverseApp</a:t>
            </a:r>
            <a:r>
              <a:rPr lang="fr-FR" dirty="0" smtClean="0"/>
              <a:t>/ReverseOperations.java .</a:t>
            </a:r>
          </a:p>
          <a:p>
            <a:pPr>
              <a:buNone/>
            </a:pPr>
            <a:r>
              <a:rPr lang="en-US" dirty="0" smtClean="0"/>
              <a:t>* Generated by the IDL-to-Java compiler (portable),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* </a:t>
            </a:r>
            <a:r>
              <a:rPr lang="fr-FR" dirty="0" err="1" smtClean="0"/>
              <a:t>from</a:t>
            </a:r>
            <a:r>
              <a:rPr lang="fr-FR" dirty="0" smtClean="0"/>
              <a:t> Reverse.idl</a:t>
            </a:r>
          </a:p>
          <a:p>
            <a:pPr>
              <a:buNone/>
            </a:pPr>
            <a:r>
              <a:rPr lang="fr-FR" dirty="0" smtClean="0"/>
              <a:t>**/</a:t>
            </a:r>
          </a:p>
          <a:p>
            <a:pPr>
              <a:buNone/>
            </a:pPr>
            <a:r>
              <a:rPr lang="fr-FR" dirty="0" smtClean="0"/>
              <a:t>public interface </a:t>
            </a:r>
            <a:r>
              <a:rPr lang="fr-FR" b="1" dirty="0" err="1" smtClean="0"/>
              <a:t>ReverseOperations</a:t>
            </a:r>
            <a:endParaRPr lang="fr-FR" b="1" dirty="0" smtClean="0"/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b="1" dirty="0" smtClean="0"/>
              <a:t>      String </a:t>
            </a:r>
            <a:r>
              <a:rPr lang="fr-FR" b="1" dirty="0" err="1" smtClean="0"/>
              <a:t>reverseString</a:t>
            </a:r>
            <a:r>
              <a:rPr lang="fr-FR" b="1" dirty="0" smtClean="0"/>
              <a:t> (String </a:t>
            </a:r>
            <a:r>
              <a:rPr lang="fr-FR" b="1" dirty="0" err="1" smtClean="0"/>
              <a:t>chaineOrigine</a:t>
            </a:r>
            <a:r>
              <a:rPr lang="fr-FR" b="1" dirty="0" smtClean="0"/>
              <a:t>);</a:t>
            </a:r>
          </a:p>
          <a:p>
            <a:pPr>
              <a:buNone/>
            </a:pPr>
            <a:r>
              <a:rPr lang="fr-FR" dirty="0" smtClean="0"/>
              <a:t>} // interface </a:t>
            </a:r>
            <a:r>
              <a:rPr lang="fr-FR" dirty="0" err="1" smtClean="0"/>
              <a:t>ReverseOperations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2815</Words>
  <Application>Microsoft Office PowerPoint</Application>
  <PresentationFormat>Affichage à l'écran (4:3)</PresentationFormat>
  <Paragraphs>396</Paragraphs>
  <Slides>39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Thème Office</vt:lpstr>
      <vt:lpstr>Chapitre 4</vt:lpstr>
      <vt:lpstr>Diapositive 2</vt:lpstr>
      <vt:lpstr>Diapositive 3</vt:lpstr>
      <vt:lpstr>Diapositive 4</vt:lpstr>
      <vt:lpstr> Développement d'une application  CORBA</vt:lpstr>
      <vt:lpstr>Exemple complet Écriture des contrats IDL </vt:lpstr>
      <vt:lpstr> Compilation d’une description IDL </vt:lpstr>
      <vt:lpstr>Diapositive 8</vt:lpstr>
      <vt:lpstr>Diapositive 9</vt:lpstr>
      <vt:lpstr> Développer le serveur </vt:lpstr>
      <vt:lpstr>1. Initialiser l'ORB</vt:lpstr>
      <vt:lpstr>2. initialiser l'adaptateur d'objets (POA) </vt:lpstr>
      <vt:lpstr>3 ET 4. Créer l’objet CORBA</vt:lpstr>
      <vt:lpstr>5. Exporter la référence de l’objet (Publier sa référence)</vt:lpstr>
      <vt:lpstr>6. Attendre les requêtes Clientes </vt:lpstr>
      <vt:lpstr>Diapositive 16</vt:lpstr>
      <vt:lpstr>Diapositive 17</vt:lpstr>
      <vt:lpstr>Implémentation  des objets CORBA </vt:lpstr>
      <vt:lpstr>Compilation du serveur</vt:lpstr>
      <vt:lpstr>Développer le client </vt:lpstr>
      <vt:lpstr>Écrire le client Client.java</vt:lpstr>
      <vt:lpstr>Diapositive 22</vt:lpstr>
      <vt:lpstr>Compilation du client</vt:lpstr>
      <vt:lpstr>Exécution de l’application </vt:lpstr>
      <vt:lpstr> Gestion des exceptions</vt:lpstr>
      <vt:lpstr> Gestion des exceptions </vt:lpstr>
      <vt:lpstr>Diapositive 27</vt:lpstr>
      <vt:lpstr>1.Décrire une exception en IDL</vt:lpstr>
      <vt:lpstr>2. Signaler qu'une opération peut lancer une exception.</vt:lpstr>
      <vt:lpstr>3.Les catégories d'exceptions</vt:lpstr>
      <vt:lpstr>4. Lancer une exception  depuis l'objet CORBA</vt:lpstr>
      <vt:lpstr>5. Intercepter l'exception dans le client</vt:lpstr>
      <vt:lpstr>  Exemple </vt:lpstr>
      <vt:lpstr>Projection vers JAVA</vt:lpstr>
      <vt:lpstr>La classe d’implantation Java RepertoireImpl.java</vt:lpstr>
      <vt:lpstr>Diapositive 36</vt:lpstr>
      <vt:lpstr>Diapositive 37</vt:lpstr>
      <vt:lpstr>Diapositive 38</vt:lpstr>
      <vt:lpstr>La classe cliente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</dc:title>
  <dc:creator>SCC</dc:creator>
  <cp:lastModifiedBy>SCC</cp:lastModifiedBy>
  <cp:revision>85</cp:revision>
  <dcterms:created xsi:type="dcterms:W3CDTF">2014-04-05T12:39:07Z</dcterms:created>
  <dcterms:modified xsi:type="dcterms:W3CDTF">2019-06-19T17:10:05Z</dcterms:modified>
</cp:coreProperties>
</file>