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67" r:id="rId3"/>
    <p:sldId id="273" r:id="rId4"/>
    <p:sldId id="285" r:id="rId5"/>
    <p:sldId id="296" r:id="rId6"/>
    <p:sldId id="301" r:id="rId7"/>
    <p:sldId id="295" r:id="rId8"/>
    <p:sldId id="287" r:id="rId9"/>
    <p:sldId id="274" r:id="rId10"/>
    <p:sldId id="275" r:id="rId11"/>
    <p:sldId id="276" r:id="rId12"/>
    <p:sldId id="28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>
        <p:scale>
          <a:sx n="64" d="100"/>
          <a:sy n="64" d="100"/>
        </p:scale>
        <p:origin x="-1512" y="-186"/>
      </p:cViewPr>
      <p:guideLst>
        <p:guide orient="horz" pos="2160"/>
        <p:guide pos="33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A06DC-A14C-437A-AF63-C290FB675252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FE388-7440-4373-A54B-987917A701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endParaRPr lang="fr-FR" dirty="0" smtClean="0"/>
          </a:p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الإدارة الإستراتجية للموارد البشرية</a:t>
            </a:r>
          </a:p>
          <a:p>
            <a:pPr algn="ctr" rtl="1">
              <a:buNone/>
            </a:pPr>
            <a:r>
              <a:rPr lang="ar-DZ" sz="2000" b="1" dirty="0" smtClean="0">
                <a:solidFill>
                  <a:srgbClr val="00B0F0"/>
                </a:solidFill>
              </a:rPr>
              <a:t>السنة الأولى </a:t>
            </a:r>
            <a:r>
              <a:rPr lang="ar-DZ" sz="2000" b="1" dirty="0" err="1" smtClean="0">
                <a:solidFill>
                  <a:srgbClr val="00B0F0"/>
                </a:solidFill>
              </a:rPr>
              <a:t>ماستر</a:t>
            </a:r>
            <a:r>
              <a:rPr lang="ar-DZ" sz="2000" b="1" dirty="0" smtClean="0">
                <a:solidFill>
                  <a:srgbClr val="00B0F0"/>
                </a:solidFill>
              </a:rPr>
              <a:t> إدارة الموارد البشرية</a:t>
            </a:r>
            <a:endParaRPr lang="fr-FR" sz="2000" b="1" dirty="0" smtClean="0">
              <a:solidFill>
                <a:srgbClr val="00B0F0"/>
              </a:solidFill>
            </a:endParaRPr>
          </a:p>
          <a:p>
            <a:pPr algn="ctr" rtl="1">
              <a:buNone/>
            </a:pPr>
            <a:r>
              <a:rPr lang="fr-FR" sz="1400" b="1" dirty="0" smtClean="0">
                <a:solidFill>
                  <a:srgbClr val="00B0F0"/>
                </a:solidFill>
              </a:rPr>
              <a:t>2019/2020</a:t>
            </a:r>
            <a:endParaRPr lang="ar-DZ" sz="14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dirty="0" smtClean="0"/>
              <a:t>المحاضرة  السابعة     </a:t>
            </a:r>
            <a:endParaRPr lang="fr-FR" dirty="0" smtClean="0"/>
          </a:p>
          <a:p>
            <a:pPr algn="ctr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sz="1800" b="1" dirty="0" smtClean="0"/>
              <a:t>ا.د حجازي إسماعيل</a:t>
            </a:r>
          </a:p>
          <a:p>
            <a:pPr algn="ctr" rtl="1">
              <a:buNone/>
            </a:pPr>
            <a:r>
              <a:rPr lang="fr-FR" sz="1200" dirty="0" smtClean="0"/>
              <a:t>Smail.hedjazi@univ_biskra.dz</a:t>
            </a:r>
            <a:endParaRPr lang="fr-FR" sz="1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sz="2400" dirty="0" smtClean="0"/>
              <a:t>وزارة التعليم العالي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البحث العلمي</a:t>
            </a:r>
            <a:br>
              <a:rPr lang="ar-DZ" sz="2400" dirty="0" smtClean="0"/>
            </a:br>
            <a:r>
              <a:rPr lang="ar-DZ" sz="2400" dirty="0" smtClean="0"/>
              <a:t>جامعة محمد </a:t>
            </a:r>
            <a:r>
              <a:rPr lang="ar-DZ" sz="2400" dirty="0" err="1" smtClean="0"/>
              <a:t>خيضر</a:t>
            </a:r>
            <a:r>
              <a:rPr lang="ar-DZ" sz="2400" dirty="0" smtClean="0"/>
              <a:t> بسكرة</a:t>
            </a:r>
            <a:br>
              <a:rPr lang="ar-DZ" sz="2400" dirty="0" smtClean="0"/>
            </a:br>
            <a:r>
              <a:rPr lang="ar-DZ" sz="2400" dirty="0" smtClean="0"/>
              <a:t>كلية العلوم الاقتصادية التجارية </a:t>
            </a:r>
            <a:r>
              <a:rPr lang="ar-DZ" sz="2400" dirty="0" err="1" smtClean="0"/>
              <a:t>و</a:t>
            </a:r>
            <a:r>
              <a:rPr lang="ar-DZ" sz="2400" dirty="0" smtClean="0"/>
              <a:t> علوم التسيير</a:t>
            </a:r>
            <a:br>
              <a:rPr lang="ar-DZ" sz="2400" dirty="0" smtClean="0"/>
            </a:br>
            <a:r>
              <a:rPr lang="ar-DZ" sz="2200" dirty="0" smtClean="0"/>
              <a:t>قسم علوم التسيير</a:t>
            </a:r>
            <a:endParaRPr lang="fr-FR" sz="2200" dirty="0"/>
          </a:p>
        </p:txBody>
      </p:sp>
    </p:spTree>
  </p:cSld>
  <p:clrMapOvr>
    <a:masterClrMapping/>
  </p:clrMapOvr>
  <p:transition advTm="2106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مبدئيا يمكن تعريف الإدارة الإستراتجية للموارد البشرية بالشكل التالي 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071538" y="1643050"/>
            <a:ext cx="3143272" cy="7858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الموارد البشرية</a:t>
            </a:r>
            <a:endParaRPr lang="fr-FR" sz="2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929190" y="1643050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الإدارة الإستراتجية</a:t>
            </a:r>
            <a:endParaRPr lang="fr-FR" sz="24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071670" y="3714752"/>
            <a:ext cx="5000660" cy="785818"/>
          </a:xfrm>
          <a:prstGeom prst="roundRect">
            <a:avLst/>
          </a:prstGeom>
          <a:ln w="571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</a:rPr>
              <a:t>الإدارة الإستراتجية للموارد البشرية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143504" y="2571744"/>
            <a:ext cx="3071834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مجموعة القرارات والأفعال التي تهدف .إلى خلق الأفضلية التنافسية الدائمة</a:t>
            </a:r>
            <a:endParaRPr lang="fr-FR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071538" y="2571744"/>
            <a:ext cx="2857520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مجموع الأفراد الذين تتوفر عليهم .المؤسسة. </a:t>
            </a:r>
            <a:endParaRPr lang="fr-FR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2357422" y="5000636"/>
            <a:ext cx="4357718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مجموعة القرارات والأفعال </a:t>
            </a:r>
            <a:r>
              <a:rPr lang="ar-DZ" b="1" dirty="0" err="1" smtClean="0"/>
              <a:t>و</a:t>
            </a:r>
            <a:r>
              <a:rPr lang="ar-DZ" b="1" dirty="0" smtClean="0"/>
              <a:t> المتعلقة بالموارد البشرية </a:t>
            </a:r>
            <a:r>
              <a:rPr lang="ar-DZ" b="1" dirty="0" err="1" smtClean="0"/>
              <a:t>و</a:t>
            </a:r>
            <a:r>
              <a:rPr lang="ar-DZ" b="1" dirty="0" smtClean="0"/>
              <a:t> التي تهدف إلى خلق الأفضلية التنافسية الدائمة</a:t>
            </a:r>
            <a:endParaRPr lang="fr-FR" b="1" dirty="0"/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4750595" y="325040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929058" y="328612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bas 16"/>
          <p:cNvSpPr/>
          <p:nvPr/>
        </p:nvSpPr>
        <p:spPr>
          <a:xfrm>
            <a:off x="4572000" y="457200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توجد العديد من </a:t>
            </a:r>
            <a:r>
              <a:rPr lang="ar-DZ" dirty="0" err="1" smtClean="0"/>
              <a:t>التعاريف</a:t>
            </a:r>
            <a:r>
              <a:rPr lang="ar-DZ" dirty="0" smtClean="0"/>
              <a:t> للإدارة الإستراتجية للموارد البشرية  نوجزها في الجدول الموالي: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3200" dirty="0" smtClean="0"/>
              <a:t>تعريف </a:t>
            </a:r>
            <a:r>
              <a:rPr lang="ar-DZ" sz="3200" dirty="0" err="1" smtClean="0"/>
              <a:t>الادارة</a:t>
            </a:r>
            <a:r>
              <a:rPr lang="ar-DZ" sz="3200" dirty="0" smtClean="0"/>
              <a:t> الإستراتجية للموارد البشرية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15436" cy="3840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232622"/>
                <a:gridCol w="14828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bg1"/>
                          </a:solidFill>
                        </a:rPr>
                        <a:t>التعريف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</a:t>
                      </a:r>
                      <a:r>
                        <a:rPr lang="ar-DZ" sz="2400" dirty="0" smtClean="0"/>
                        <a:t>لباحث 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التسيير الاستراتجي للموارد البشرية يشمل كل القرارات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الأفعال المرتبطة بتسيير الأفراد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ي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كل المستويات المنظمة 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تسيير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التوجيه نحو خلق ميزة تنافسية دائمة </a:t>
                      </a:r>
                      <a:r>
                        <a:rPr kumimoji="0" lang="ar-DZ" sz="1800" b="1" i="1" kern="1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solidFill>
                            <a:srgbClr val="FF0000"/>
                          </a:solidFill>
                        </a:rPr>
                        <a:t>Miller (1989)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التسيير الاستراتجي للموارد البشرية تتعلق بوسائل تعديل تسيير الموارد البشرية  مع محتوى إستراتجية المنظمة</a:t>
                      </a:r>
                      <a:r>
                        <a:rPr kumimoji="0" lang="ar-DZ" sz="1800" b="1" i="1" kern="1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solidFill>
                            <a:srgbClr val="FF0000"/>
                          </a:solidFill>
                        </a:rPr>
                        <a:t>Walker 1992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التسيير الاستراتجي للموارد البشرية له كأولوية مركزية إدماج تسيير الموارد البشرية في التسيير الاستراتجي </a:t>
                      </a:r>
                      <a:r>
                        <a:rPr kumimoji="0" lang="ar-DZ" sz="1800" b="1" i="1" kern="1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 err="1" smtClean="0">
                          <a:solidFill>
                            <a:srgbClr val="FF0000"/>
                          </a:solidFill>
                        </a:rPr>
                        <a:t>Boxall</a:t>
                      </a:r>
                      <a:r>
                        <a:rPr lang="fr-FR" sz="1800" b="1" i="1" dirty="0" smtClean="0">
                          <a:solidFill>
                            <a:srgbClr val="FF0000"/>
                          </a:solidFill>
                        </a:rPr>
                        <a:t> (1994) 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تقوم </a:t>
                      </a:r>
                      <a:r>
                        <a:rPr lang="ar-DZ" b="1" i="1" dirty="0" err="1" smtClean="0">
                          <a:solidFill>
                            <a:srgbClr val="FF0000"/>
                          </a:solidFill>
                        </a:rPr>
                        <a:t>الادارة</a:t>
                      </a: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dirty="0" err="1" smtClean="0">
                          <a:solidFill>
                            <a:srgbClr val="FF0000"/>
                          </a:solidFill>
                        </a:rPr>
                        <a:t>الاستراتجية</a:t>
                      </a: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 للموارد البشرية على ثلاث عناصر </a:t>
                      </a:r>
                      <a:r>
                        <a:rPr lang="ar-DZ" b="1" i="1" dirty="0" err="1" smtClean="0">
                          <a:solidFill>
                            <a:srgbClr val="FF0000"/>
                          </a:solidFill>
                        </a:rPr>
                        <a:t>اساسية</a:t>
                      </a: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العمل على تكامل 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انشطة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ادارة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الموارد البشرية مع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الاهداف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الأساسية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الاستراتدية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المنظمة.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التناسق ما بيت تطبيقات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ادارة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الموارد البشرية 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السياساتالاخرى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للمنظكة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تواجد هذه التطبيقات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ادارة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الموارد البشرية في تنفيذ اليومي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لانشطة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الانتاج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endParaRPr lang="fr-FR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b="1" i="1" dirty="0" smtClean="0">
                          <a:solidFill>
                            <a:srgbClr val="FF0000"/>
                          </a:solidFill>
                        </a:rPr>
                        <a:t>Schuler (1992)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مفهوم الإستراتجية</a:t>
            </a:r>
          </a:p>
          <a:p>
            <a:pPr algn="r" rtl="1"/>
            <a:endParaRPr lang="fr-FR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dirty="0" smtClean="0"/>
              <a:t>لا يوجد تعريف موحد </a:t>
            </a:r>
            <a:r>
              <a:rPr lang="ar-DZ" dirty="0" err="1" smtClean="0"/>
              <a:t>للاستراتجية</a:t>
            </a:r>
            <a:r>
              <a:rPr lang="ar-DZ" dirty="0" smtClean="0"/>
              <a:t> و يعود ذلك أساسا إلى: </a:t>
            </a:r>
          </a:p>
          <a:p>
            <a:pPr algn="r" rtl="1"/>
            <a:endParaRPr lang="ar-DZ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dirty="0" smtClean="0"/>
              <a:t>غياب نظرية إستراتجية</a:t>
            </a:r>
          </a:p>
          <a:p>
            <a:pPr marL="624078" indent="-514350" algn="r" rtl="1">
              <a:buFont typeface="+mj-lt"/>
              <a:buAutoNum type="arabicPeriod"/>
            </a:pPr>
            <a:endParaRPr lang="ar-DZ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dirty="0" smtClean="0"/>
              <a:t>تعدد مدارس الفكر الاستراتجي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FF0000"/>
                </a:solidFill>
              </a:rPr>
              <a:t>أساسيات حول الإدارة الإستراتجية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19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مفهوم </a:t>
                      </a:r>
                      <a:r>
                        <a:rPr lang="ar-DZ" dirty="0" err="1" smtClean="0"/>
                        <a:t>الاستراتجية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المدرسة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عملية</a:t>
                      </a:r>
                      <a:r>
                        <a:rPr lang="ar-DZ" baseline="0" dirty="0" smtClean="0"/>
                        <a:t> إبداعية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المدرسة </a:t>
                      </a:r>
                      <a:r>
                        <a:rPr lang="ar-DZ" dirty="0" err="1" smtClean="0"/>
                        <a:t>الابداعية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خطة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المدرسة التخطيطية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عملية تحليلية نمكن من حسن اختيار الموقع المؤسسة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مدرسة </a:t>
                      </a:r>
                      <a:r>
                        <a:rPr lang="ar-DZ" dirty="0" err="1" smtClean="0"/>
                        <a:t>التموقع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تصور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مدرسة المبادرة </a:t>
                      </a:r>
                      <a:r>
                        <a:rPr lang="ar-DZ" dirty="0" err="1" smtClean="0"/>
                        <a:t>او</a:t>
                      </a:r>
                      <a:r>
                        <a:rPr lang="ar-DZ" dirty="0" smtClean="0"/>
                        <a:t> المقاولة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عملية ذهنية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المدرسة </a:t>
                      </a:r>
                      <a:r>
                        <a:rPr lang="ar-DZ" dirty="0" err="1" smtClean="0"/>
                        <a:t>الاداراكية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عملية </a:t>
                      </a:r>
                      <a:r>
                        <a:rPr lang="ar-DZ" dirty="0" err="1" smtClean="0"/>
                        <a:t>تعلمية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مدرسة التعلم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مفاوضات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مدرسة السلطة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عملية جماعية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المدرسة الثقافية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رد فعل لتحيات البيئة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المدرسة البيئية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عملية تحويلية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مدرسة التشكل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sz="3600" dirty="0" smtClean="0">
                <a:solidFill>
                  <a:srgbClr val="FF0000"/>
                </a:solidFill>
              </a:rPr>
              <a:t>مدارس الفكر الاستراتجي عند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Mintzberg</a:t>
            </a:r>
            <a:r>
              <a:rPr lang="fr-FR" sz="3200" dirty="0" smtClean="0">
                <a:solidFill>
                  <a:srgbClr val="FF0000"/>
                </a:solidFill>
              </a:rPr>
              <a:t/>
            </a:r>
            <a:br>
              <a:rPr lang="fr-FR" sz="3200" dirty="0" smtClean="0">
                <a:solidFill>
                  <a:srgbClr val="FF0000"/>
                </a:solidFill>
              </a:rPr>
            </a:br>
            <a:r>
              <a:rPr lang="ar-DZ" sz="3600" dirty="0" smtClean="0">
                <a:solidFill>
                  <a:srgbClr val="FF0000"/>
                </a:solidFill>
              </a:rPr>
              <a:t>   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97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 تعريف </a:t>
            </a:r>
            <a:r>
              <a:rPr lang="fr-FR" b="1" dirty="0" smtClean="0"/>
              <a:t>ALFRED Chandler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       الإستراتجية هي تحديد الأهداف المنشاة في المدى الطويل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تحضير العمليات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تخصيص المورد الضرورية لتحقيق هذه الأهداف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pPr algn="r" rtl="1"/>
            <a:r>
              <a:rPr lang="ar-DZ" b="1" dirty="0" smtClean="0"/>
              <a:t>تعريف  </a:t>
            </a:r>
            <a:r>
              <a:rPr lang="fr-FR" b="1" dirty="0" smtClean="0"/>
              <a:t>Peter Drucker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        </a:t>
            </a:r>
            <a:r>
              <a:rPr lang="ar-DZ" b="1" dirty="0" smtClean="0">
                <a:solidFill>
                  <a:srgbClr val="00B050"/>
                </a:solidFill>
              </a:rPr>
              <a:t>الإستراتجية هي ادارك البيئة وعرضها على الرجال لتمكينهم </a:t>
            </a:r>
            <a:r>
              <a:rPr lang="ar-DZ" b="1" dirty="0" err="1" smtClean="0">
                <a:solidFill>
                  <a:srgbClr val="00B050"/>
                </a:solidFill>
              </a:rPr>
              <a:t>نت</a:t>
            </a:r>
            <a:r>
              <a:rPr lang="ar-DZ" b="1" dirty="0" smtClean="0">
                <a:solidFill>
                  <a:srgbClr val="00B050"/>
                </a:solidFill>
              </a:rPr>
              <a:t> القيام بالعمل.</a:t>
            </a:r>
            <a:endParaRPr lang="fr-FR" b="1" dirty="0" smtClean="0">
              <a:solidFill>
                <a:srgbClr val="00B050"/>
              </a:solidFill>
            </a:endParaRPr>
          </a:p>
          <a:p>
            <a:pPr algn="r" rtl="1"/>
            <a:r>
              <a:rPr lang="ar-DZ" b="1" dirty="0" smtClean="0"/>
              <a:t>تعريف </a:t>
            </a:r>
            <a:r>
              <a:rPr lang="fr-FR" b="1" dirty="0" smtClean="0"/>
              <a:t>Michel porter</a:t>
            </a:r>
            <a:endParaRPr lang="ar-DZ" b="1" dirty="0" smtClean="0"/>
          </a:p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  </a:t>
            </a:r>
            <a:r>
              <a:rPr lang="ar-DZ" b="1" dirty="0" err="1" smtClean="0">
                <a:solidFill>
                  <a:srgbClr val="FF0000"/>
                </a:solidFill>
              </a:rPr>
              <a:t>الاستراتجية</a:t>
            </a:r>
            <a:r>
              <a:rPr lang="ar-DZ" b="1" dirty="0" smtClean="0">
                <a:solidFill>
                  <a:srgbClr val="FF0000"/>
                </a:solidFill>
              </a:rPr>
              <a:t> هي خلق موقع فريد ومثمن خاص بمجموعة من </a:t>
            </a:r>
            <a:r>
              <a:rPr lang="ar-DZ" b="1" dirty="0" err="1" smtClean="0">
                <a:solidFill>
                  <a:srgbClr val="FF0000"/>
                </a:solidFill>
              </a:rPr>
              <a:t>الانشطة</a:t>
            </a:r>
            <a:r>
              <a:rPr lang="ar-DZ" b="1" dirty="0" smtClean="0">
                <a:solidFill>
                  <a:srgbClr val="FF0000"/>
                </a:solidFill>
              </a:rPr>
              <a:t> و مختلف عن موقع المنافسين</a:t>
            </a:r>
          </a:p>
          <a:p>
            <a:pPr algn="r" rtl="1"/>
            <a:endParaRPr lang="ar-DZ" b="1" dirty="0" smtClean="0">
              <a:solidFill>
                <a:srgbClr val="FF0000"/>
              </a:solidFill>
            </a:endParaRPr>
          </a:p>
          <a:p>
            <a:pPr algn="r" rtl="1"/>
            <a:endParaRPr lang="ar-DZ" b="1" dirty="0" smtClean="0">
              <a:solidFill>
                <a:srgbClr val="FF0000"/>
              </a:solidFill>
            </a:endParaRPr>
          </a:p>
          <a:p>
            <a:pPr algn="r" rtl="1"/>
            <a:endParaRPr lang="ar-DZ" b="1" dirty="0" smtClean="0">
              <a:solidFill>
                <a:srgbClr val="FF0000"/>
              </a:solidFill>
            </a:endParaRPr>
          </a:p>
          <a:p>
            <a:pPr algn="r" rtl="1"/>
            <a:endParaRPr lang="ar-DZ" b="1" dirty="0" smtClean="0">
              <a:solidFill>
                <a:srgbClr val="FF0000"/>
              </a:solidFill>
            </a:endParaRPr>
          </a:p>
          <a:p>
            <a:pPr algn="r" rtl="1"/>
            <a:endParaRPr lang="fr-FR" b="1" dirty="0" smtClean="0">
              <a:solidFill>
                <a:srgbClr val="FF0000"/>
              </a:solidFill>
            </a:endParaRPr>
          </a:p>
          <a:p>
            <a:pPr algn="r" rtl="1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أهم </a:t>
            </a:r>
            <a:r>
              <a:rPr lang="ar-DZ" dirty="0" err="1" smtClean="0"/>
              <a:t>تعاريف</a:t>
            </a:r>
            <a:r>
              <a:rPr lang="ar-DZ" dirty="0" smtClean="0"/>
              <a:t> الإستراتجية</a:t>
            </a:r>
            <a:endParaRPr lang="fr-FR" dirty="0"/>
          </a:p>
        </p:txBody>
      </p:sp>
    </p:spTree>
  </p:cSld>
  <p:clrMapOvr>
    <a:masterClrMapping/>
  </p:clrMapOvr>
  <p:transition advTm="751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 algn="r"/>
            <a:endParaRPr lang="ar-DZ" dirty="0" smtClean="0"/>
          </a:p>
          <a:p>
            <a:pPr algn="r"/>
            <a:endParaRPr lang="ar-DZ" dirty="0" smtClean="0"/>
          </a:p>
          <a:p>
            <a:pPr algn="r"/>
            <a:endParaRPr lang="ar-DZ" dirty="0" smtClean="0"/>
          </a:p>
          <a:p>
            <a:pPr algn="r"/>
            <a:endParaRPr lang="ar-DZ" dirty="0" smtClean="0"/>
          </a:p>
          <a:p>
            <a:pPr algn="r"/>
            <a:endParaRPr lang="ar-DZ" dirty="0" smtClean="0"/>
          </a:p>
          <a:p>
            <a:pPr algn="r"/>
            <a:endParaRPr lang="ar-DZ" dirty="0" smtClean="0"/>
          </a:p>
          <a:p>
            <a:pPr algn="ctr" rtl="1"/>
            <a:endParaRPr lang="ar-DZ" b="1" dirty="0" smtClean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 smtClean="0"/>
              <a:t>تطور الفكر الاستراتجي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 flipH="1">
            <a:off x="1071538" y="3178967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785918" y="357166"/>
            <a:ext cx="250033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حسب تصور الإستراتجية</a:t>
            </a:r>
            <a:endParaRPr lang="fr-FR" sz="20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286248" y="3071810"/>
            <a:ext cx="30003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مرحلة التناسب الاستراتجي</a:t>
            </a:r>
          </a:p>
          <a:p>
            <a:pPr algn="ctr"/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00100" y="1428736"/>
            <a:ext cx="328614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/>
                </a:solidFill>
              </a:rPr>
              <a:t>مرحلة النية الإستراتجية نظرية الموارد</a:t>
            </a:r>
          </a:p>
          <a:p>
            <a:pPr algn="ctr" rtl="1"/>
            <a:r>
              <a:rPr lang="ar-DZ" b="1" dirty="0" smtClean="0">
                <a:solidFill>
                  <a:schemeClr val="bg1"/>
                </a:solidFill>
              </a:rPr>
              <a:t>الإستراتجية على </a:t>
            </a:r>
            <a:r>
              <a:rPr lang="ar-DZ" b="1" dirty="0" err="1" smtClean="0">
                <a:solidFill>
                  <a:schemeClr val="bg1"/>
                </a:solidFill>
              </a:rPr>
              <a:t>اساس</a:t>
            </a:r>
            <a:r>
              <a:rPr lang="ar-DZ" b="1" dirty="0" smtClean="0">
                <a:solidFill>
                  <a:schemeClr val="bg1"/>
                </a:solidFill>
              </a:rPr>
              <a:t> الموارد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42910" y="3857604"/>
            <a:ext cx="2143140" cy="30003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D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 تعتبر الإطار </a:t>
            </a:r>
            <a:r>
              <a:rPr lang="ar-DZ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الاكاديمي</a:t>
            </a:r>
            <a:r>
              <a:rPr lang="ar-D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الذي أعطى التبريرات الأكاديمية لتطور الأعمال و التطبيقات الخاصة بالموارد البشرية </a:t>
            </a:r>
            <a:endParaRPr lang="fr-F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rot="10800000">
            <a:off x="4357686" y="221455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gauche 12"/>
          <p:cNvSpPr/>
          <p:nvPr/>
        </p:nvSpPr>
        <p:spPr>
          <a:xfrm rot="1465050">
            <a:off x="4301302" y="2408740"/>
            <a:ext cx="1398649" cy="375461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endParaRPr lang="ar-DZ" dirty="0" smtClean="0"/>
          </a:p>
          <a:p>
            <a:pPr algn="r" rtl="1">
              <a:buFont typeface="Wingdings" pitchFamily="2" charset="2"/>
              <a:buChar char="q"/>
            </a:pPr>
            <a:endParaRPr lang="ar-DZ" dirty="0" smtClean="0"/>
          </a:p>
          <a:p>
            <a:pPr algn="r" rtl="1">
              <a:buFont typeface="Wingdings" pitchFamily="2" charset="2"/>
              <a:buChar char="q"/>
            </a:pPr>
            <a:r>
              <a:rPr lang="ar-DZ" dirty="0" smtClean="0"/>
              <a:t>مرحلة التخطيط الاستراتجي</a:t>
            </a:r>
          </a:p>
          <a:p>
            <a:pPr algn="r" rtl="1">
              <a:buFont typeface="Wingdings" pitchFamily="2" charset="2"/>
              <a:buChar char="q"/>
            </a:pPr>
            <a:endParaRPr lang="ar-DZ" dirty="0" smtClean="0"/>
          </a:p>
          <a:p>
            <a:pPr algn="r" rtl="1">
              <a:buFont typeface="Wingdings" pitchFamily="2" charset="2"/>
              <a:buChar char="q"/>
            </a:pPr>
            <a:r>
              <a:rPr lang="ar-DZ" dirty="0" smtClean="0"/>
              <a:t>مرحلة الإدارة الإستراتجية.</a:t>
            </a:r>
            <a:endParaRPr lang="fr-FR" dirty="0" smtClean="0"/>
          </a:p>
          <a:p>
            <a:pPr algn="r" rtl="1">
              <a:buFont typeface="Wingdings" pitchFamily="2" charset="2"/>
              <a:buChar char="q"/>
            </a:pPr>
            <a:endParaRPr lang="fr-FR" dirty="0" smtClean="0"/>
          </a:p>
          <a:p>
            <a:pPr algn="r" rtl="1">
              <a:buFont typeface="Wingdings" pitchFamily="2" charset="2"/>
              <a:buChar char="q"/>
            </a:pPr>
            <a:r>
              <a:rPr lang="ar-DZ" dirty="0" smtClean="0"/>
              <a:t>مرحلة </a:t>
            </a:r>
            <a:r>
              <a:rPr lang="ar-DZ" dirty="0" err="1" smtClean="0"/>
              <a:t>استراتجية</a:t>
            </a:r>
            <a:r>
              <a:rPr lang="ar-DZ" dirty="0" smtClean="0"/>
              <a:t> المؤسسة</a:t>
            </a:r>
          </a:p>
          <a:p>
            <a:pPr algn="r" rtl="1">
              <a:buFont typeface="Wingdings" pitchFamily="2" charset="2"/>
              <a:buChar char="q"/>
            </a:pPr>
            <a:endParaRPr lang="ar-DZ" dirty="0" smtClean="0"/>
          </a:p>
          <a:p>
            <a:pPr algn="r" rtl="1">
              <a:buFont typeface="Wingdings" pitchFamily="2" charset="2"/>
              <a:buChar char="q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357422" y="642918"/>
            <a:ext cx="442915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حسب صيغة العمل الاستراتجي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2800" b="1" dirty="0" smtClean="0"/>
              <a:t>عيسى </a:t>
            </a:r>
            <a:r>
              <a:rPr lang="ar-DZ" sz="2800" b="1" dirty="0" err="1" smtClean="0"/>
              <a:t>حيرش</a:t>
            </a:r>
            <a:r>
              <a:rPr lang="ar-DZ" sz="2800" b="1" dirty="0" smtClean="0"/>
              <a:t>: الإدارة الإستراتجية الحديثة، دار الهدى ،عين </a:t>
            </a:r>
            <a:r>
              <a:rPr lang="ar-DZ" sz="2800" b="1" dirty="0" err="1" smtClean="0"/>
              <a:t>مليلة</a:t>
            </a:r>
            <a:r>
              <a:rPr lang="ar-DZ" sz="2800" b="1" dirty="0" smtClean="0"/>
              <a:t>، الجزائر 2012.</a:t>
            </a:r>
            <a:endParaRPr lang="fr-FR" sz="2800" b="1" dirty="0" smtClean="0"/>
          </a:p>
          <a:p>
            <a:pPr algn="r" rt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200" dirty="0" smtClean="0">
                <a:solidFill>
                  <a:srgbClr val="FF0000"/>
                </a:solidFill>
              </a:rPr>
              <a:t>مراجع هذا الجزء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550072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000" dirty="0" smtClean="0"/>
              <a:t>تتمثل تصورات الجديدة : </a:t>
            </a:r>
            <a:r>
              <a:rPr lang="fr-FR" sz="2000" smtClean="0"/>
              <a:t>G.</a:t>
            </a:r>
            <a:r>
              <a:rPr lang="fr-FR" sz="2000" i="1" smtClean="0"/>
              <a:t> </a:t>
            </a:r>
            <a:r>
              <a:rPr lang="fr-FR" sz="2000" i="1" dirty="0" err="1" smtClean="0"/>
              <a:t>hamel</a:t>
            </a:r>
            <a:r>
              <a:rPr lang="fr-FR" sz="2000" i="1" dirty="0" smtClean="0"/>
              <a:t> et </a:t>
            </a:r>
            <a:r>
              <a:rPr lang="fr-FR" sz="2000" i="1" dirty="0" err="1" smtClean="0"/>
              <a:t>c.k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prahalad</a:t>
            </a:r>
            <a:r>
              <a:rPr lang="ar-DZ" sz="2000" dirty="0" smtClean="0"/>
              <a:t>  للإستراتجية في أنها:</a:t>
            </a:r>
            <a:endParaRPr lang="fr-FR" sz="2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57224" y="1643050"/>
          <a:ext cx="7072362" cy="4929222"/>
        </p:xfrm>
        <a:graphic>
          <a:graphicData uri="http://schemas.openxmlformats.org/presentationml/2006/ole">
            <p:oleObj spid="_x0000_s1027" name="Document" r:id="rId3" imgW="5860725" imgH="6565363" progId="Word.Document.12">
              <p:embed/>
            </p:oleObj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571472" y="6072206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i="1" dirty="0" err="1" smtClean="0"/>
              <a:t>G.Hamel</a:t>
            </a:r>
            <a:r>
              <a:rPr lang="fr-FR" sz="1400" b="1" i="1" dirty="0" smtClean="0"/>
              <a:t> et C.K </a:t>
            </a:r>
            <a:r>
              <a:rPr lang="fr-FR" sz="1400" b="1" i="1" dirty="0" err="1" smtClean="0"/>
              <a:t>Prahalad</a:t>
            </a:r>
            <a:r>
              <a:rPr lang="fr-FR" sz="1400" b="1" i="1" dirty="0" smtClean="0"/>
              <a:t>: la Conquête de futur, Ed 1990</a:t>
            </a:r>
            <a:endParaRPr lang="fr-F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b="1" dirty="0" smtClean="0">
              <a:solidFill>
                <a:schemeClr val="accent3"/>
              </a:solidFill>
            </a:endParaRPr>
          </a:p>
          <a:p>
            <a:pPr algn="r" rtl="1"/>
            <a:r>
              <a:rPr lang="ar-DZ" b="1" dirty="0" smtClean="0">
                <a:solidFill>
                  <a:schemeClr val="accent3"/>
                </a:solidFill>
              </a:rPr>
              <a:t>الإدارة الإستراتجية</a:t>
            </a:r>
          </a:p>
          <a:p>
            <a:pPr algn="r" rtl="1"/>
            <a:endParaRPr lang="ar-DZ" b="1" dirty="0" smtClean="0">
              <a:solidFill>
                <a:schemeClr val="accent3"/>
              </a:solidFill>
            </a:endParaRPr>
          </a:p>
          <a:p>
            <a:pPr algn="r" rtl="1"/>
            <a:r>
              <a:rPr lang="ar-DZ" b="1" dirty="0" smtClean="0">
                <a:solidFill>
                  <a:srgbClr val="0070C0"/>
                </a:solidFill>
              </a:rPr>
              <a:t>مجموعة القرارات والأفعال التي تهدف إلى خلق الأفضلية التنافسية الدائمة.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dirty="0" smtClean="0">
                <a:solidFill>
                  <a:schemeClr val="accent3"/>
                </a:solidFill>
              </a:rPr>
              <a:t>الإدارة الإستراتجية</a:t>
            </a:r>
            <a:br>
              <a:rPr lang="ar-DZ" dirty="0" smtClean="0">
                <a:solidFill>
                  <a:schemeClr val="accent3"/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785</TotalTime>
  <Words>459</Words>
  <Application>Microsoft Office PowerPoint</Application>
  <PresentationFormat>Affichage à l'écran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Rotonde</vt:lpstr>
      <vt:lpstr>Document</vt:lpstr>
      <vt:lpstr>وزارة التعليم العالي و البحث العلمي جامعة محمد خيضر بسكرة كلية العلوم الاقتصادية التجارية و علوم التسيير قسم علوم التسيير</vt:lpstr>
      <vt:lpstr>أساسيات حول الإدارة الإستراتجية </vt:lpstr>
      <vt:lpstr>مدارس الفكر الاستراتجي عند  Mintzberg    </vt:lpstr>
      <vt:lpstr>أهم تعاريف الإستراتجية</vt:lpstr>
      <vt:lpstr>تطور الفكر الاستراتجي</vt:lpstr>
      <vt:lpstr>Diapositive 6</vt:lpstr>
      <vt:lpstr>مراجع هذا الجزء</vt:lpstr>
      <vt:lpstr>تتمثل تصورات الجديدة : G. hamel et c.k prahalad  للإستراتجية في أنها:</vt:lpstr>
      <vt:lpstr>الإدارة الإستراتجية </vt:lpstr>
      <vt:lpstr>مبدئيا يمكن تعريف الإدارة الإستراتجية للموارد البشرية بالشكل التالي :</vt:lpstr>
      <vt:lpstr>تعريف الادارة الإستراتجية للموارد البشرية</vt:lpstr>
      <vt:lpstr>Diapositive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Admin</cp:lastModifiedBy>
  <cp:revision>94</cp:revision>
  <dcterms:created xsi:type="dcterms:W3CDTF">2020-03-06T17:21:46Z</dcterms:created>
  <dcterms:modified xsi:type="dcterms:W3CDTF">2020-04-20T19:44:37Z</dcterms:modified>
</cp:coreProperties>
</file>