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7" r:id="rId2"/>
    <p:sldId id="267" r:id="rId3"/>
    <p:sldId id="273" r:id="rId4"/>
    <p:sldId id="285" r:id="rId5"/>
    <p:sldId id="296" r:id="rId6"/>
    <p:sldId id="301" r:id="rId7"/>
    <p:sldId id="295" r:id="rId8"/>
    <p:sldId id="287" r:id="rId9"/>
    <p:sldId id="274" r:id="rId10"/>
    <p:sldId id="275" r:id="rId11"/>
    <p:sldId id="276" r:id="rId12"/>
    <p:sldId id="284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912" autoAdjust="0"/>
    <p:restoredTop sz="94660"/>
  </p:normalViewPr>
  <p:slideViewPr>
    <p:cSldViewPr>
      <p:cViewPr>
        <p:scale>
          <a:sx n="64" d="100"/>
          <a:sy n="64" d="100"/>
        </p:scale>
        <p:origin x="-1512" y="-186"/>
      </p:cViewPr>
      <p:guideLst>
        <p:guide orient="horz" pos="2160"/>
        <p:guide pos="333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A06DC-A14C-437A-AF63-C290FB675252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FE388-7440-4373-A54B-987917A7012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22DA03-6A3A-4E1B-AC06-C9C4CA7E0CE5}" type="datetimeFigureOut">
              <a:rPr lang="fr-FR" smtClean="0"/>
              <a:pPr/>
              <a:t>20/04/2020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0728029-3B6F-490A-915B-206FAD26553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/>
          </a:bodyPr>
          <a:lstStyle/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endParaRPr lang="fr-FR" dirty="0" smtClean="0"/>
          </a:p>
          <a:p>
            <a:pPr algn="ctr" rtl="1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الإدارة الإستراتجية للموارد البشرية</a:t>
            </a:r>
          </a:p>
          <a:p>
            <a:pPr algn="ctr" rtl="1">
              <a:buNone/>
            </a:pPr>
            <a:r>
              <a:rPr lang="ar-DZ" sz="2000" b="1" dirty="0" smtClean="0">
                <a:solidFill>
                  <a:srgbClr val="00B0F0"/>
                </a:solidFill>
              </a:rPr>
              <a:t>السنة الأولى </a:t>
            </a:r>
            <a:r>
              <a:rPr lang="ar-DZ" sz="2000" b="1" dirty="0" err="1" smtClean="0">
                <a:solidFill>
                  <a:srgbClr val="00B0F0"/>
                </a:solidFill>
              </a:rPr>
              <a:t>ماستر</a:t>
            </a:r>
            <a:r>
              <a:rPr lang="ar-DZ" sz="2000" b="1" dirty="0" smtClean="0">
                <a:solidFill>
                  <a:srgbClr val="00B0F0"/>
                </a:solidFill>
              </a:rPr>
              <a:t> إدارة الموارد البشرية</a:t>
            </a:r>
            <a:endParaRPr lang="fr-FR" sz="2000" b="1" dirty="0" smtClean="0">
              <a:solidFill>
                <a:srgbClr val="00B0F0"/>
              </a:solidFill>
            </a:endParaRPr>
          </a:p>
          <a:p>
            <a:pPr algn="ctr" rtl="1">
              <a:buNone/>
            </a:pPr>
            <a:r>
              <a:rPr lang="fr-FR" sz="1400" b="1" dirty="0" smtClean="0">
                <a:solidFill>
                  <a:srgbClr val="00B0F0"/>
                </a:solidFill>
              </a:rPr>
              <a:t>2019/2020</a:t>
            </a:r>
            <a:endParaRPr lang="ar-DZ" sz="1400" b="1" dirty="0" smtClean="0">
              <a:solidFill>
                <a:srgbClr val="00B0F0"/>
              </a:solidFill>
            </a:endParaRPr>
          </a:p>
          <a:p>
            <a:pPr algn="ctr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dirty="0" smtClean="0"/>
              <a:t>المحاضرة  السابعة     </a:t>
            </a:r>
            <a:endParaRPr lang="fr-FR" dirty="0" smtClean="0"/>
          </a:p>
          <a:p>
            <a:pPr algn="ctr">
              <a:buNone/>
            </a:pPr>
            <a:endParaRPr lang="ar-DZ" dirty="0" smtClean="0"/>
          </a:p>
          <a:p>
            <a:pPr algn="ctr" rtl="1">
              <a:buNone/>
            </a:pPr>
            <a:r>
              <a:rPr lang="ar-DZ" sz="1800" b="1" dirty="0" smtClean="0"/>
              <a:t>ا.د حجازي إسماعيل</a:t>
            </a:r>
          </a:p>
          <a:p>
            <a:pPr algn="ctr" rtl="1">
              <a:buNone/>
            </a:pPr>
            <a:r>
              <a:rPr lang="fr-FR" sz="1200" dirty="0" smtClean="0"/>
              <a:t>Smail.hedjazi@univ_biskra.dz</a:t>
            </a:r>
            <a:endParaRPr lang="fr-FR" sz="12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sz="2400" dirty="0" smtClean="0"/>
              <a:t>وزارة التعليم العالي </a:t>
            </a:r>
            <a:r>
              <a:rPr lang="ar-DZ" sz="2400" dirty="0" err="1" smtClean="0"/>
              <a:t>و</a:t>
            </a:r>
            <a:r>
              <a:rPr lang="ar-DZ" sz="2400" dirty="0" smtClean="0"/>
              <a:t> البحث العلمي</a:t>
            </a:r>
            <a:br>
              <a:rPr lang="ar-DZ" sz="2400" dirty="0" smtClean="0"/>
            </a:br>
            <a:r>
              <a:rPr lang="ar-DZ" sz="2400" dirty="0" smtClean="0"/>
              <a:t>جامعة محمد </a:t>
            </a:r>
            <a:r>
              <a:rPr lang="ar-DZ" sz="2400" dirty="0" err="1" smtClean="0"/>
              <a:t>خيضر</a:t>
            </a:r>
            <a:r>
              <a:rPr lang="ar-DZ" sz="2400" dirty="0" smtClean="0"/>
              <a:t> بسكرة</a:t>
            </a:r>
            <a:br>
              <a:rPr lang="ar-DZ" sz="2400" dirty="0" smtClean="0"/>
            </a:br>
            <a:r>
              <a:rPr lang="ar-DZ" sz="2400" dirty="0" smtClean="0"/>
              <a:t>كلية العلوم الاقتصادية التجارية </a:t>
            </a:r>
            <a:r>
              <a:rPr lang="ar-DZ" sz="2400" dirty="0" err="1" smtClean="0"/>
              <a:t>و</a:t>
            </a:r>
            <a:r>
              <a:rPr lang="ar-DZ" sz="2400" dirty="0" smtClean="0"/>
              <a:t> علوم التسيير</a:t>
            </a:r>
            <a:br>
              <a:rPr lang="ar-DZ" sz="2400" dirty="0" smtClean="0"/>
            </a:br>
            <a:r>
              <a:rPr lang="ar-DZ" sz="2200" dirty="0" smtClean="0"/>
              <a:t>قسم علوم التسيير</a:t>
            </a:r>
            <a:endParaRPr lang="fr-FR" sz="2200" dirty="0"/>
          </a:p>
        </p:txBody>
      </p:sp>
    </p:spTree>
  </p:cSld>
  <p:clrMapOvr>
    <a:masterClrMapping/>
  </p:clrMapOvr>
  <p:transition advTm="2106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143000"/>
          </a:xfrm>
        </p:spPr>
        <p:txBody>
          <a:bodyPr>
            <a:normAutofit/>
          </a:bodyPr>
          <a:lstStyle/>
          <a:p>
            <a:pPr algn="r" rtl="1"/>
            <a:r>
              <a:rPr lang="ar-DZ" sz="2800" dirty="0" smtClean="0">
                <a:solidFill>
                  <a:srgbClr val="FF0000"/>
                </a:solidFill>
              </a:rPr>
              <a:t>مبدئيا يمكن تعريف الإدارة الإستراتجية للموارد البشرية بالشكل التالي :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071538" y="1643050"/>
            <a:ext cx="3143272" cy="78581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/>
              <a:t>الموارد البشرية</a:t>
            </a:r>
            <a:endParaRPr lang="fr-FR" sz="2800" b="1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4929190" y="1643050"/>
            <a:ext cx="328614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الإدارة الإستراتجية</a:t>
            </a:r>
            <a:endParaRPr lang="fr-FR" sz="24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2071670" y="3714752"/>
            <a:ext cx="5000660" cy="785818"/>
          </a:xfrm>
          <a:prstGeom prst="roundRect">
            <a:avLst/>
          </a:prstGeom>
          <a:ln w="57150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bg1"/>
                </a:solidFill>
              </a:rPr>
              <a:t>الإدارة الإستراتجية للموارد البشرية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143504" y="2571744"/>
            <a:ext cx="3071834" cy="7143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مجموعة القرارات والأفعال التي تهدف .إلى خلق الأفضلية التنافسية الدائمة</a:t>
            </a:r>
            <a:endParaRPr lang="fr-FR" b="1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071538" y="2571744"/>
            <a:ext cx="2857520" cy="7143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مجموع الأفراد الذين تتوفر عليهم .المؤسسة. </a:t>
            </a:r>
            <a:endParaRPr lang="fr-FR" b="1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2357422" y="5000636"/>
            <a:ext cx="4357718" cy="85725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b="1" dirty="0" smtClean="0"/>
              <a:t>مجموعة القرارات والأفعال </a:t>
            </a:r>
            <a:r>
              <a:rPr lang="ar-DZ" b="1" dirty="0" err="1" smtClean="0"/>
              <a:t>و</a:t>
            </a:r>
            <a:r>
              <a:rPr lang="ar-DZ" b="1" dirty="0" smtClean="0"/>
              <a:t> المتعلقة بالموارد البشرية </a:t>
            </a:r>
            <a:r>
              <a:rPr lang="ar-DZ" b="1" dirty="0" err="1" smtClean="0"/>
              <a:t>و</a:t>
            </a:r>
            <a:r>
              <a:rPr lang="ar-DZ" b="1" dirty="0" smtClean="0"/>
              <a:t> التي تهدف إلى خلق الأفضلية التنافسية الدائمة</a:t>
            </a:r>
            <a:endParaRPr lang="fr-FR" b="1" dirty="0"/>
          </a:p>
        </p:txBody>
      </p:sp>
      <p:cxnSp>
        <p:nvCxnSpPr>
          <p:cNvPr id="13" name="Connecteur droit avec flèche 12"/>
          <p:cNvCxnSpPr/>
          <p:nvPr/>
        </p:nvCxnSpPr>
        <p:spPr>
          <a:xfrm rot="5400000">
            <a:off x="4750595" y="3250405"/>
            <a:ext cx="428628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3929058" y="3286124"/>
            <a:ext cx="500066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èche vers le bas 16"/>
          <p:cNvSpPr/>
          <p:nvPr/>
        </p:nvSpPr>
        <p:spPr>
          <a:xfrm>
            <a:off x="4572000" y="4572008"/>
            <a:ext cx="142876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endParaRPr lang="ar-DZ" dirty="0" smtClean="0"/>
          </a:p>
          <a:p>
            <a:pPr algn="r" rtl="1"/>
            <a:r>
              <a:rPr lang="ar-DZ" dirty="0" smtClean="0"/>
              <a:t>توجد العديد من </a:t>
            </a:r>
            <a:r>
              <a:rPr lang="ar-DZ" dirty="0" err="1" smtClean="0"/>
              <a:t>التعاريف</a:t>
            </a:r>
            <a:r>
              <a:rPr lang="ar-DZ" dirty="0" smtClean="0"/>
              <a:t> للإدارة الإستراتجية للموارد البشرية  نوجزها في الجدول الموالي: 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DZ" sz="3200" dirty="0" smtClean="0"/>
              <a:t>تعريف </a:t>
            </a:r>
            <a:r>
              <a:rPr lang="ar-DZ" sz="3200" dirty="0" err="1" smtClean="0"/>
              <a:t>الادارة</a:t>
            </a:r>
            <a:r>
              <a:rPr lang="ar-DZ" sz="3200" dirty="0" smtClean="0"/>
              <a:t> الإستراتجية للموارد البشرية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214282" y="1481138"/>
          <a:ext cx="8715436" cy="38404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7232622"/>
                <a:gridCol w="148281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solidFill>
                            <a:schemeClr val="bg1"/>
                          </a:solidFill>
                        </a:rPr>
                        <a:t>التعريف</a:t>
                      </a:r>
                      <a:endParaRPr lang="fr-FR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</a:t>
                      </a:r>
                      <a:r>
                        <a:rPr lang="ar-DZ" sz="2400" dirty="0" smtClean="0"/>
                        <a:t>لباحث 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التسيير الاستراتجي للموارد البشرية يشمل كل القرارات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الأفعال المرتبطة بتسيير الأفراد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ي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كل المستويات المنظمة 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تسيير </a:t>
                      </a:r>
                      <a:r>
                        <a:rPr kumimoji="0" lang="ar-SA" sz="1800" b="1" i="1" kern="120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 التوجيه نحو خلق ميزة تنافسية دائمة </a:t>
                      </a:r>
                      <a:r>
                        <a:rPr kumimoji="0" lang="ar-DZ" sz="1800" b="1" i="1" kern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i="1" dirty="0" smtClean="0">
                          <a:solidFill>
                            <a:srgbClr val="FF0000"/>
                          </a:solidFill>
                        </a:rPr>
                        <a:t>Miller (1989)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التسيير الاستراتجي للموارد البشرية تتعلق بوسائل تعديل تسيير الموارد البشرية  مع محتوى إستراتجية المنظمة</a:t>
                      </a:r>
                      <a:r>
                        <a:rPr kumimoji="0" lang="ar-DZ" sz="1800" b="1" i="1" kern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fr-FR" sz="1800" b="1" i="1" dirty="0">
                          <a:solidFill>
                            <a:srgbClr val="FF0000"/>
                          </a:solidFill>
                        </a:rPr>
                        <a:t>Walker 1992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kumimoji="0" lang="ar-SA" sz="1800" b="1" i="1" kern="1200" dirty="0" smtClean="0">
                          <a:solidFill>
                            <a:srgbClr val="FF0000"/>
                          </a:solidFill>
                        </a:rPr>
                        <a:t>التسيير الاستراتجي للموارد البشرية له كأولوية مركزية إدماج تسيير الموارد البشرية في التسيير الاستراتجي </a:t>
                      </a:r>
                      <a:r>
                        <a:rPr kumimoji="0" lang="ar-DZ" sz="1800" b="1" i="1" kern="120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9000"/>
                        </a:lnSpc>
                        <a:spcAft>
                          <a:spcPts val="0"/>
                        </a:spcAft>
                      </a:pPr>
                      <a:r>
                        <a:rPr lang="fr-FR" sz="1800" b="1" i="1" dirty="0" err="1" smtClean="0">
                          <a:solidFill>
                            <a:srgbClr val="FF0000"/>
                          </a:solidFill>
                        </a:rPr>
                        <a:t>Boxall</a:t>
                      </a:r>
                      <a:r>
                        <a:rPr lang="fr-FR" sz="1800" b="1" i="1" dirty="0" smtClean="0">
                          <a:solidFill>
                            <a:srgbClr val="FF0000"/>
                          </a:solidFill>
                        </a:rPr>
                        <a:t> (1994) </a:t>
                      </a:r>
                      <a:endParaRPr lang="fr-FR" sz="1800" b="1" i="1" dirty="0">
                        <a:solidFill>
                          <a:srgbClr val="FF0000"/>
                        </a:solidFill>
                        <a:latin typeface="Arial Black" pitchFamily="34" charset="0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تقوم </a:t>
                      </a:r>
                      <a:r>
                        <a:rPr lang="ar-DZ" b="1" i="1" dirty="0" err="1" smtClean="0">
                          <a:solidFill>
                            <a:srgbClr val="FF0000"/>
                          </a:solidFill>
                        </a:rPr>
                        <a:t>الادارة</a:t>
                      </a: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dirty="0" err="1" smtClean="0">
                          <a:solidFill>
                            <a:srgbClr val="FF0000"/>
                          </a:solidFill>
                        </a:rPr>
                        <a:t>الاستراتجية</a:t>
                      </a: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 للموارد البشرية على ثلاث عناصر </a:t>
                      </a:r>
                      <a:r>
                        <a:rPr lang="ar-DZ" b="1" i="1" dirty="0" err="1" smtClean="0">
                          <a:solidFill>
                            <a:srgbClr val="FF0000"/>
                          </a:solidFill>
                        </a:rPr>
                        <a:t>اساسية</a:t>
                      </a: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: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r>
                        <a:rPr lang="ar-DZ" b="1" i="1" dirty="0" smtClean="0">
                          <a:solidFill>
                            <a:srgbClr val="FF0000"/>
                          </a:solidFill>
                        </a:rPr>
                        <a:t>العمل على تكامل 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انشطة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ادارة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الموارد البشرية مع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الاهداف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الأساسية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الاستراتدية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المنظمة.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التناسق ما بيت تطبيقات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ادارة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الموارد البشرية 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و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السياساتالاخرى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للمنظكة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تواجد هذه التطبيقات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ادارة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الموارد البشرية في تنفيذ اليومي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لانشطة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ar-DZ" b="1" i="1" baseline="0" dirty="0" err="1" smtClean="0">
                          <a:solidFill>
                            <a:srgbClr val="FF0000"/>
                          </a:solidFill>
                        </a:rPr>
                        <a:t>الانتاج</a:t>
                      </a:r>
                      <a:r>
                        <a:rPr lang="ar-DZ" b="1" i="1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algn="r" rtl="1">
                        <a:buFont typeface="Wingdings" pitchFamily="2" charset="2"/>
                        <a:buChar char="§"/>
                      </a:pPr>
                      <a:endParaRPr lang="fr-FR" b="1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b="1" i="1" dirty="0" smtClean="0">
                          <a:solidFill>
                            <a:srgbClr val="FF0000"/>
                          </a:solidFill>
                        </a:rPr>
                        <a:t>Schuler (1992)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مفهوم الإستراتجية</a:t>
            </a:r>
          </a:p>
          <a:p>
            <a:pPr algn="r" rtl="1"/>
            <a:endParaRPr lang="fr-FR" b="1" dirty="0" smtClean="0">
              <a:solidFill>
                <a:srgbClr val="FF0000"/>
              </a:solidFill>
            </a:endParaRPr>
          </a:p>
          <a:p>
            <a:pPr algn="r" rtl="1">
              <a:buNone/>
            </a:pPr>
            <a:r>
              <a:rPr lang="ar-DZ" dirty="0" smtClean="0"/>
              <a:t>لا يوجد تعريف موحد </a:t>
            </a:r>
            <a:r>
              <a:rPr lang="ar-DZ" dirty="0" err="1" smtClean="0"/>
              <a:t>للاستراتجية</a:t>
            </a:r>
            <a:r>
              <a:rPr lang="ar-DZ" dirty="0" smtClean="0"/>
              <a:t> و يعود ذلك أساسا إلى: </a:t>
            </a:r>
          </a:p>
          <a:p>
            <a:pPr algn="r" rtl="1"/>
            <a:endParaRPr lang="ar-DZ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dirty="0" smtClean="0"/>
              <a:t>غياب نظرية إستراتجية</a:t>
            </a:r>
          </a:p>
          <a:p>
            <a:pPr marL="624078" indent="-514350" algn="r" rtl="1">
              <a:buFont typeface="+mj-lt"/>
              <a:buAutoNum type="arabicPeriod"/>
            </a:pPr>
            <a:endParaRPr lang="ar-DZ" dirty="0" smtClean="0"/>
          </a:p>
          <a:p>
            <a:pPr marL="624078" indent="-514350" algn="r" rtl="1">
              <a:buFont typeface="+mj-lt"/>
              <a:buAutoNum type="arabicPeriod"/>
            </a:pPr>
            <a:r>
              <a:rPr lang="ar-DZ" dirty="0" smtClean="0"/>
              <a:t>تعدد مدارس الفكر الاستراتجي 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>
                <a:solidFill>
                  <a:srgbClr val="FF0000"/>
                </a:solidFill>
              </a:rPr>
              <a:t>أساسيات حول الإدارة الإستراتجية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319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71472" y="1714488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مفهوم </a:t>
                      </a:r>
                      <a:r>
                        <a:rPr lang="ar-DZ" dirty="0" err="1" smtClean="0"/>
                        <a:t>الاستراتجية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المدرسة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عملية</a:t>
                      </a:r>
                      <a:r>
                        <a:rPr lang="ar-DZ" baseline="0" dirty="0" smtClean="0"/>
                        <a:t> إبداعية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المدرسة </a:t>
                      </a:r>
                      <a:r>
                        <a:rPr lang="ar-DZ" dirty="0" err="1" smtClean="0"/>
                        <a:t>الابداعية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خطة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المدرسة التخطيطية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عملية تحليلية نمكن من حسن اختيار الموقع المؤسسة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مدرسة </a:t>
                      </a:r>
                      <a:r>
                        <a:rPr lang="ar-DZ" dirty="0" err="1" smtClean="0"/>
                        <a:t>التموقع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تصور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مدرسة المبادرة </a:t>
                      </a:r>
                      <a:r>
                        <a:rPr lang="ar-DZ" dirty="0" err="1" smtClean="0"/>
                        <a:t>او</a:t>
                      </a:r>
                      <a:r>
                        <a:rPr lang="ar-DZ" dirty="0" smtClean="0"/>
                        <a:t> المقاولة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عملية ذهنية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المدرسة </a:t>
                      </a:r>
                      <a:r>
                        <a:rPr lang="ar-DZ" dirty="0" err="1" smtClean="0"/>
                        <a:t>الاداراكية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عملية </a:t>
                      </a:r>
                      <a:r>
                        <a:rPr lang="ar-DZ" dirty="0" err="1" smtClean="0"/>
                        <a:t>تعلمية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مدرسة التعلم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مفاوضات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مدرسة السلطة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عملية جماعية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المدرسة الثقافية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رد فعل لتحيات البيئة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المدرسة البيئية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عملية تحويلية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مدرسة التشكل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DZ" sz="3600" dirty="0" smtClean="0">
                <a:solidFill>
                  <a:srgbClr val="FF0000"/>
                </a:solidFill>
              </a:rPr>
              <a:t>مدارس الفكر الاستراتجي عند</a:t>
            </a:r>
            <a:r>
              <a:rPr lang="fr-FR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fr-FR" sz="3200" dirty="0" err="1" smtClean="0">
                <a:solidFill>
                  <a:srgbClr val="FF0000"/>
                </a:solidFill>
              </a:rPr>
              <a:t>Mintzberg</a:t>
            </a:r>
            <a:r>
              <a:rPr lang="fr-FR" sz="3200" dirty="0" smtClean="0">
                <a:solidFill>
                  <a:srgbClr val="FF0000"/>
                </a:solidFill>
              </a:rPr>
              <a:t/>
            </a:r>
            <a:br>
              <a:rPr lang="fr-FR" sz="3200" dirty="0" smtClean="0">
                <a:solidFill>
                  <a:srgbClr val="FF0000"/>
                </a:solidFill>
              </a:rPr>
            </a:br>
            <a:r>
              <a:rPr lang="ar-DZ" sz="3600" dirty="0" smtClean="0">
                <a:solidFill>
                  <a:srgbClr val="FF0000"/>
                </a:solidFill>
              </a:rPr>
              <a:t>   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97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b="1" dirty="0" smtClean="0"/>
              <a:t> تعريف </a:t>
            </a:r>
            <a:r>
              <a:rPr lang="fr-FR" b="1" dirty="0" smtClean="0"/>
              <a:t>ALFRED Chandler</a:t>
            </a:r>
          </a:p>
          <a:p>
            <a:pPr algn="r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       الإستراتجية هي تحديد الأهداف المنشاة في المدى الطويل </a:t>
            </a:r>
            <a:r>
              <a:rPr lang="ar-DZ" b="1" dirty="0" err="1" smtClean="0">
                <a:solidFill>
                  <a:srgbClr val="FF0000"/>
                </a:solidFill>
              </a:rPr>
              <a:t>و</a:t>
            </a:r>
            <a:r>
              <a:rPr lang="ar-DZ" b="1" dirty="0" smtClean="0">
                <a:solidFill>
                  <a:srgbClr val="FF0000"/>
                </a:solidFill>
              </a:rPr>
              <a:t> تحضير العمليات </a:t>
            </a:r>
            <a:r>
              <a:rPr lang="ar-DZ" b="1" dirty="0" err="1" smtClean="0">
                <a:solidFill>
                  <a:srgbClr val="FF0000"/>
                </a:solidFill>
              </a:rPr>
              <a:t>و</a:t>
            </a:r>
            <a:r>
              <a:rPr lang="ar-DZ" b="1" dirty="0" smtClean="0">
                <a:solidFill>
                  <a:srgbClr val="FF0000"/>
                </a:solidFill>
              </a:rPr>
              <a:t> تخصيص المورد الضرورية لتحقيق هذه الأهداف</a:t>
            </a:r>
            <a:r>
              <a:rPr lang="fr-FR" b="1" dirty="0" smtClean="0">
                <a:solidFill>
                  <a:srgbClr val="FF0000"/>
                </a:solidFill>
              </a:rPr>
              <a:t>.</a:t>
            </a:r>
          </a:p>
          <a:p>
            <a:pPr algn="r" rtl="1"/>
            <a:r>
              <a:rPr lang="ar-DZ" b="1" dirty="0" smtClean="0"/>
              <a:t>تعريف  </a:t>
            </a:r>
            <a:r>
              <a:rPr lang="fr-FR" b="1" dirty="0" smtClean="0"/>
              <a:t>Peter Drucker</a:t>
            </a:r>
            <a:endParaRPr lang="ar-DZ" b="1" dirty="0" smtClean="0"/>
          </a:p>
          <a:p>
            <a:pPr algn="r" rtl="1">
              <a:buNone/>
            </a:pPr>
            <a:r>
              <a:rPr lang="ar-DZ" b="1" dirty="0" smtClean="0"/>
              <a:t>        </a:t>
            </a:r>
            <a:r>
              <a:rPr lang="ar-DZ" b="1" dirty="0" smtClean="0">
                <a:solidFill>
                  <a:srgbClr val="00B050"/>
                </a:solidFill>
              </a:rPr>
              <a:t>الإستراتجية هي ادارك البيئة وعرضها على الرجال لتمكينهم </a:t>
            </a:r>
            <a:r>
              <a:rPr lang="ar-DZ" b="1" dirty="0" err="1" smtClean="0">
                <a:solidFill>
                  <a:srgbClr val="00B050"/>
                </a:solidFill>
              </a:rPr>
              <a:t>نت</a:t>
            </a:r>
            <a:r>
              <a:rPr lang="ar-DZ" b="1" dirty="0" smtClean="0">
                <a:solidFill>
                  <a:srgbClr val="00B050"/>
                </a:solidFill>
              </a:rPr>
              <a:t> القيام بالعمل.</a:t>
            </a:r>
            <a:endParaRPr lang="fr-FR" b="1" dirty="0" smtClean="0">
              <a:solidFill>
                <a:srgbClr val="00B050"/>
              </a:solidFill>
            </a:endParaRPr>
          </a:p>
          <a:p>
            <a:pPr algn="r" rtl="1"/>
            <a:r>
              <a:rPr lang="ar-DZ" b="1" dirty="0" smtClean="0"/>
              <a:t>تعريف </a:t>
            </a:r>
            <a:r>
              <a:rPr lang="fr-FR" b="1" dirty="0" smtClean="0"/>
              <a:t>Michel porter</a:t>
            </a:r>
            <a:endParaRPr lang="ar-DZ" b="1" dirty="0" smtClean="0"/>
          </a:p>
          <a:p>
            <a:pPr algn="r" rtl="1"/>
            <a:r>
              <a:rPr lang="ar-DZ" b="1" dirty="0" smtClean="0">
                <a:solidFill>
                  <a:srgbClr val="FF0000"/>
                </a:solidFill>
              </a:rPr>
              <a:t>  </a:t>
            </a:r>
            <a:r>
              <a:rPr lang="ar-DZ" b="1" dirty="0" err="1" smtClean="0">
                <a:solidFill>
                  <a:srgbClr val="FF0000"/>
                </a:solidFill>
              </a:rPr>
              <a:t>الاستراتجية</a:t>
            </a:r>
            <a:r>
              <a:rPr lang="ar-DZ" b="1" dirty="0" smtClean="0">
                <a:solidFill>
                  <a:srgbClr val="FF0000"/>
                </a:solidFill>
              </a:rPr>
              <a:t> هي خلق موقع فريد ومثمن خاص بمجموعة من </a:t>
            </a:r>
            <a:r>
              <a:rPr lang="ar-DZ" b="1" dirty="0" err="1" smtClean="0">
                <a:solidFill>
                  <a:srgbClr val="FF0000"/>
                </a:solidFill>
              </a:rPr>
              <a:t>الانشطة</a:t>
            </a:r>
            <a:r>
              <a:rPr lang="ar-DZ" b="1" dirty="0" smtClean="0">
                <a:solidFill>
                  <a:srgbClr val="FF0000"/>
                </a:solidFill>
              </a:rPr>
              <a:t> و مختلف عن موقع المنافسين</a:t>
            </a:r>
          </a:p>
          <a:p>
            <a:pPr algn="r" rtl="1"/>
            <a:endParaRPr lang="ar-DZ" b="1" dirty="0" smtClean="0">
              <a:solidFill>
                <a:srgbClr val="FF0000"/>
              </a:solidFill>
            </a:endParaRPr>
          </a:p>
          <a:p>
            <a:pPr algn="r" rtl="1"/>
            <a:endParaRPr lang="ar-DZ" b="1" dirty="0" smtClean="0">
              <a:solidFill>
                <a:srgbClr val="FF0000"/>
              </a:solidFill>
            </a:endParaRPr>
          </a:p>
          <a:p>
            <a:pPr algn="r" rtl="1"/>
            <a:endParaRPr lang="ar-DZ" b="1" dirty="0" smtClean="0">
              <a:solidFill>
                <a:srgbClr val="FF0000"/>
              </a:solidFill>
            </a:endParaRPr>
          </a:p>
          <a:p>
            <a:pPr algn="r" rtl="1"/>
            <a:endParaRPr lang="ar-DZ" b="1" dirty="0" smtClean="0">
              <a:solidFill>
                <a:srgbClr val="FF0000"/>
              </a:solidFill>
            </a:endParaRPr>
          </a:p>
          <a:p>
            <a:pPr algn="r" rtl="1"/>
            <a:endParaRPr lang="fr-FR" b="1" dirty="0" smtClean="0">
              <a:solidFill>
                <a:srgbClr val="FF0000"/>
              </a:solidFill>
            </a:endParaRPr>
          </a:p>
          <a:p>
            <a:pPr algn="r" rtl="1"/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أهم </a:t>
            </a:r>
            <a:r>
              <a:rPr lang="ar-DZ" dirty="0" err="1" smtClean="0"/>
              <a:t>تعاريف</a:t>
            </a:r>
            <a:r>
              <a:rPr lang="ar-DZ" dirty="0" smtClean="0"/>
              <a:t> الإستراتجية</a:t>
            </a:r>
            <a:endParaRPr lang="fr-FR" dirty="0"/>
          </a:p>
        </p:txBody>
      </p:sp>
    </p:spTree>
  </p:cSld>
  <p:clrMapOvr>
    <a:masterClrMapping/>
  </p:clrMapOvr>
  <p:transition advTm="751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>
            <a:normAutofit/>
          </a:bodyPr>
          <a:lstStyle/>
          <a:p>
            <a:pPr algn="r"/>
            <a:endParaRPr lang="ar-DZ" dirty="0" smtClean="0"/>
          </a:p>
          <a:p>
            <a:pPr algn="r"/>
            <a:endParaRPr lang="ar-DZ" dirty="0" smtClean="0"/>
          </a:p>
          <a:p>
            <a:pPr algn="r"/>
            <a:endParaRPr lang="ar-DZ" dirty="0" smtClean="0"/>
          </a:p>
          <a:p>
            <a:pPr algn="r"/>
            <a:endParaRPr lang="ar-DZ" dirty="0" smtClean="0"/>
          </a:p>
          <a:p>
            <a:pPr algn="r"/>
            <a:endParaRPr lang="ar-DZ" dirty="0" smtClean="0"/>
          </a:p>
          <a:p>
            <a:pPr algn="r"/>
            <a:endParaRPr lang="ar-DZ" dirty="0" smtClean="0"/>
          </a:p>
          <a:p>
            <a:pPr algn="ctr" rtl="1"/>
            <a:endParaRPr lang="ar-DZ" b="1" dirty="0" smtClean="0">
              <a:solidFill>
                <a:srgbClr val="FF0000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dirty="0" smtClean="0"/>
              <a:t>تطور الفكر الاستراتجي</a:t>
            </a:r>
            <a:endParaRPr lang="fr-FR" dirty="0"/>
          </a:p>
        </p:txBody>
      </p:sp>
      <p:sp>
        <p:nvSpPr>
          <p:cNvPr id="4" name="Flèche vers le bas 3"/>
          <p:cNvSpPr/>
          <p:nvPr/>
        </p:nvSpPr>
        <p:spPr>
          <a:xfrm flipH="1">
            <a:off x="1071538" y="3178967"/>
            <a:ext cx="21431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à coins arrondis 4"/>
          <p:cNvSpPr/>
          <p:nvPr/>
        </p:nvSpPr>
        <p:spPr>
          <a:xfrm>
            <a:off x="1785918" y="357166"/>
            <a:ext cx="250033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/>
              <a:t>حسب تصور الإستراتجية</a:t>
            </a:r>
            <a:endParaRPr lang="fr-FR" sz="2000" b="1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4286248" y="3071810"/>
            <a:ext cx="3000396" cy="1285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dirty="0" smtClean="0"/>
              <a:t>مرحلة التناسب الاستراتجي</a:t>
            </a:r>
          </a:p>
          <a:p>
            <a:pPr algn="ctr"/>
            <a:endParaRPr lang="fr-FR" sz="2400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000100" y="1428736"/>
            <a:ext cx="328614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solidFill>
                  <a:schemeClr val="bg1"/>
                </a:solidFill>
              </a:rPr>
              <a:t>مرحلة النية الإستراتجية نظرية الموارد</a:t>
            </a:r>
          </a:p>
          <a:p>
            <a:pPr algn="ctr" rtl="1"/>
            <a:r>
              <a:rPr lang="ar-DZ" b="1" dirty="0" smtClean="0">
                <a:solidFill>
                  <a:schemeClr val="bg1"/>
                </a:solidFill>
              </a:rPr>
              <a:t>الإستراتجية على </a:t>
            </a:r>
            <a:r>
              <a:rPr lang="ar-DZ" b="1" dirty="0" err="1" smtClean="0">
                <a:solidFill>
                  <a:schemeClr val="bg1"/>
                </a:solidFill>
              </a:rPr>
              <a:t>اساس</a:t>
            </a:r>
            <a:r>
              <a:rPr lang="ar-DZ" b="1" dirty="0" smtClean="0">
                <a:solidFill>
                  <a:schemeClr val="bg1"/>
                </a:solidFill>
              </a:rPr>
              <a:t> الموارد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642910" y="3857604"/>
            <a:ext cx="2143140" cy="300039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>
              <a:lnSpc>
                <a:spcPct val="150000"/>
              </a:lnSpc>
            </a:pPr>
            <a:r>
              <a:rPr lang="ar-D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و تعتبر الإطار </a:t>
            </a:r>
            <a:r>
              <a:rPr lang="ar-DZ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الاكاديمي</a:t>
            </a:r>
            <a:r>
              <a:rPr lang="ar-DZ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الذي أعطى التبريرات الأكاديمية لتطور الأعمال و التطبيقات الخاصة بالموارد البشرية </a:t>
            </a:r>
            <a:endParaRPr lang="fr-F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2" name="Connecteur droit avec flèche 11"/>
          <p:cNvCxnSpPr/>
          <p:nvPr/>
        </p:nvCxnSpPr>
        <p:spPr>
          <a:xfrm rot="10800000">
            <a:off x="4357686" y="2214554"/>
            <a:ext cx="1000132" cy="714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lèche gauche 12"/>
          <p:cNvSpPr/>
          <p:nvPr/>
        </p:nvSpPr>
        <p:spPr>
          <a:xfrm rot="1465050">
            <a:off x="4301302" y="2408740"/>
            <a:ext cx="1398649" cy="375461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Font typeface="Wingdings" pitchFamily="2" charset="2"/>
              <a:buChar char="q"/>
            </a:pPr>
            <a:endParaRPr lang="ar-DZ" dirty="0" smtClean="0"/>
          </a:p>
          <a:p>
            <a:pPr algn="r" rtl="1">
              <a:buFont typeface="Wingdings" pitchFamily="2" charset="2"/>
              <a:buChar char="q"/>
            </a:pPr>
            <a:endParaRPr lang="ar-DZ" dirty="0" smtClean="0"/>
          </a:p>
          <a:p>
            <a:pPr algn="r" rtl="1">
              <a:buFont typeface="Wingdings" pitchFamily="2" charset="2"/>
              <a:buChar char="q"/>
            </a:pPr>
            <a:r>
              <a:rPr lang="ar-DZ" dirty="0" smtClean="0"/>
              <a:t>مرحلة التخطيط الاستراتجي</a:t>
            </a:r>
          </a:p>
          <a:p>
            <a:pPr algn="r" rtl="1">
              <a:buFont typeface="Wingdings" pitchFamily="2" charset="2"/>
              <a:buChar char="q"/>
            </a:pPr>
            <a:endParaRPr lang="ar-DZ" dirty="0" smtClean="0"/>
          </a:p>
          <a:p>
            <a:pPr algn="r" rtl="1">
              <a:buFont typeface="Wingdings" pitchFamily="2" charset="2"/>
              <a:buChar char="q"/>
            </a:pPr>
            <a:r>
              <a:rPr lang="ar-DZ" dirty="0" smtClean="0"/>
              <a:t>مرحلة الإدارة الإستراتجية.</a:t>
            </a:r>
            <a:endParaRPr lang="fr-FR" dirty="0" smtClean="0"/>
          </a:p>
          <a:p>
            <a:pPr algn="r" rtl="1">
              <a:buFont typeface="Wingdings" pitchFamily="2" charset="2"/>
              <a:buChar char="q"/>
            </a:pPr>
            <a:endParaRPr lang="fr-FR" dirty="0" smtClean="0"/>
          </a:p>
          <a:p>
            <a:pPr algn="r" rtl="1">
              <a:buFont typeface="Wingdings" pitchFamily="2" charset="2"/>
              <a:buChar char="q"/>
            </a:pPr>
            <a:r>
              <a:rPr lang="ar-DZ" dirty="0" smtClean="0"/>
              <a:t>مرحلة </a:t>
            </a:r>
            <a:r>
              <a:rPr lang="ar-DZ" dirty="0" err="1" smtClean="0"/>
              <a:t>استراتجية</a:t>
            </a:r>
            <a:r>
              <a:rPr lang="ar-DZ" dirty="0" smtClean="0"/>
              <a:t> المؤسسة</a:t>
            </a:r>
          </a:p>
          <a:p>
            <a:pPr algn="r" rtl="1">
              <a:buFont typeface="Wingdings" pitchFamily="2" charset="2"/>
              <a:buChar char="q"/>
            </a:pPr>
            <a:endParaRPr lang="ar-DZ" dirty="0" smtClean="0"/>
          </a:p>
          <a:p>
            <a:pPr algn="r" rtl="1">
              <a:buFont typeface="Wingdings" pitchFamily="2" charset="2"/>
              <a:buChar char="q"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Rectangle à coins arrondis 3"/>
          <p:cNvSpPr/>
          <p:nvPr/>
        </p:nvSpPr>
        <p:spPr>
          <a:xfrm>
            <a:off x="2357422" y="642918"/>
            <a:ext cx="442915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/>
              <a:t>حسب صيغة العمل الاستراتجي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z="2800" b="1" dirty="0" smtClean="0"/>
              <a:t>عيسى </a:t>
            </a:r>
            <a:r>
              <a:rPr lang="ar-DZ" sz="2800" b="1" dirty="0" err="1" smtClean="0"/>
              <a:t>حيرش</a:t>
            </a:r>
            <a:r>
              <a:rPr lang="ar-DZ" sz="2800" b="1" dirty="0" smtClean="0"/>
              <a:t>: الإدارة الإستراتجية الحديثة، دار الهدى ،عين </a:t>
            </a:r>
            <a:r>
              <a:rPr lang="ar-DZ" sz="2800" b="1" dirty="0" err="1" smtClean="0"/>
              <a:t>مليلة</a:t>
            </a:r>
            <a:r>
              <a:rPr lang="ar-DZ" sz="2800" b="1" dirty="0" smtClean="0"/>
              <a:t>، الجزائر 2012.</a:t>
            </a:r>
            <a:endParaRPr lang="fr-FR" sz="2800" b="1" dirty="0" smtClean="0"/>
          </a:p>
          <a:p>
            <a:pPr algn="r" rt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3200" dirty="0" smtClean="0">
                <a:solidFill>
                  <a:srgbClr val="FF0000"/>
                </a:solidFill>
              </a:rPr>
              <a:t>مراجع هذا الجزء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00034" y="1142984"/>
            <a:ext cx="8186766" cy="550072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2000" dirty="0" smtClean="0"/>
              <a:t>تتمثل تصورات الجديدة : </a:t>
            </a:r>
            <a:r>
              <a:rPr lang="fr-FR" sz="2000" smtClean="0"/>
              <a:t>G.</a:t>
            </a:r>
            <a:r>
              <a:rPr lang="fr-FR" sz="2000" i="1" smtClean="0"/>
              <a:t> </a:t>
            </a:r>
            <a:r>
              <a:rPr lang="fr-FR" sz="2000" i="1" dirty="0" err="1" smtClean="0"/>
              <a:t>hamel</a:t>
            </a:r>
            <a:r>
              <a:rPr lang="fr-FR" sz="2000" i="1" dirty="0" smtClean="0"/>
              <a:t> et </a:t>
            </a:r>
            <a:r>
              <a:rPr lang="fr-FR" sz="2000" i="1" dirty="0" err="1" smtClean="0"/>
              <a:t>c.k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prahalad</a:t>
            </a:r>
            <a:r>
              <a:rPr lang="ar-DZ" sz="2000" dirty="0" smtClean="0"/>
              <a:t>  للإستراتجية في أنها:</a:t>
            </a:r>
            <a:endParaRPr lang="fr-FR" sz="2000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857224" y="1643050"/>
          <a:ext cx="7072362" cy="4929222"/>
        </p:xfrm>
        <a:graphic>
          <a:graphicData uri="http://schemas.openxmlformats.org/presentationml/2006/ole">
            <p:oleObj spid="_x0000_s1027" name="Document" r:id="rId3" imgW="5860725" imgH="6565363" progId="Word.Document.12">
              <p:embed/>
            </p:oleObj>
          </a:graphicData>
        </a:graphic>
      </p:graphicFrame>
      <p:sp>
        <p:nvSpPr>
          <p:cNvPr id="5" name="Rectangle à coins arrondis 4"/>
          <p:cNvSpPr/>
          <p:nvPr/>
        </p:nvSpPr>
        <p:spPr>
          <a:xfrm>
            <a:off x="571472" y="6072206"/>
            <a:ext cx="7143800" cy="57150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b="1" i="1" dirty="0" err="1" smtClean="0"/>
              <a:t>G.Hamel</a:t>
            </a:r>
            <a:r>
              <a:rPr lang="fr-FR" sz="1400" b="1" i="1" dirty="0" smtClean="0"/>
              <a:t> et C.K </a:t>
            </a:r>
            <a:r>
              <a:rPr lang="fr-FR" sz="1400" b="1" i="1" dirty="0" err="1" smtClean="0"/>
              <a:t>Prahalad</a:t>
            </a:r>
            <a:r>
              <a:rPr lang="fr-FR" sz="1400" b="1" i="1" dirty="0" smtClean="0"/>
              <a:t>: la Conquête de futur, Ed 1990</a:t>
            </a:r>
            <a:endParaRPr lang="fr-FR" sz="1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DZ" b="1" dirty="0" smtClean="0">
              <a:solidFill>
                <a:schemeClr val="accent3"/>
              </a:solidFill>
            </a:endParaRPr>
          </a:p>
          <a:p>
            <a:pPr algn="r" rtl="1"/>
            <a:r>
              <a:rPr lang="ar-DZ" b="1" dirty="0" smtClean="0">
                <a:solidFill>
                  <a:schemeClr val="accent3"/>
                </a:solidFill>
              </a:rPr>
              <a:t>الإدارة الإستراتجية</a:t>
            </a:r>
          </a:p>
          <a:p>
            <a:pPr algn="r" rtl="1"/>
            <a:endParaRPr lang="ar-DZ" b="1" dirty="0" smtClean="0">
              <a:solidFill>
                <a:schemeClr val="accent3"/>
              </a:solidFill>
            </a:endParaRPr>
          </a:p>
          <a:p>
            <a:pPr algn="r" rtl="1"/>
            <a:r>
              <a:rPr lang="ar-DZ" b="1" dirty="0" smtClean="0">
                <a:solidFill>
                  <a:srgbClr val="0070C0"/>
                </a:solidFill>
              </a:rPr>
              <a:t>مجموعة القرارات والأفعال التي تهدف إلى خلق الأفضلية التنافسية الدائمة.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dirty="0" smtClean="0">
                <a:solidFill>
                  <a:schemeClr val="accent3"/>
                </a:solidFill>
              </a:rPr>
              <a:t>الإدارة الإستراتجية</a:t>
            </a:r>
            <a:br>
              <a:rPr lang="ar-DZ" dirty="0" smtClean="0">
                <a:solidFill>
                  <a:schemeClr val="accent3"/>
                </a:solidFill>
              </a:rPr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785</TotalTime>
  <Words>459</Words>
  <Application>Microsoft Office PowerPoint</Application>
  <PresentationFormat>Affichage à l'écran (4:3)</PresentationFormat>
  <Paragraphs>107</Paragraphs>
  <Slides>12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Rotonde</vt:lpstr>
      <vt:lpstr>Document</vt:lpstr>
      <vt:lpstr>وزارة التعليم العالي و البحث العلمي جامعة محمد خيضر بسكرة كلية العلوم الاقتصادية التجارية و علوم التسيير قسم علوم التسيير</vt:lpstr>
      <vt:lpstr>أساسيات حول الإدارة الإستراتجية </vt:lpstr>
      <vt:lpstr>مدارس الفكر الاستراتجي عند  Mintzberg    </vt:lpstr>
      <vt:lpstr>أهم تعاريف الإستراتجية</vt:lpstr>
      <vt:lpstr>تطور الفكر الاستراتجي</vt:lpstr>
      <vt:lpstr>Diapositive 6</vt:lpstr>
      <vt:lpstr>مراجع هذا الجزء</vt:lpstr>
      <vt:lpstr>تتمثل تصورات الجديدة : G. hamel et c.k prahalad  للإستراتجية في أنها:</vt:lpstr>
      <vt:lpstr>الإدارة الإستراتجية </vt:lpstr>
      <vt:lpstr>مبدئيا يمكن تعريف الإدارة الإستراتجية للموارد البشرية بالشكل التالي :</vt:lpstr>
      <vt:lpstr>تعريف الادارة الإستراتجية للموارد البشرية</vt:lpstr>
      <vt:lpstr>Diapositive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Admin</cp:lastModifiedBy>
  <cp:revision>94</cp:revision>
  <dcterms:created xsi:type="dcterms:W3CDTF">2020-03-06T17:21:46Z</dcterms:created>
  <dcterms:modified xsi:type="dcterms:W3CDTF">2020-04-20T19:44:37Z</dcterms:modified>
</cp:coreProperties>
</file>