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7" r:id="rId3"/>
    <p:sldId id="295" r:id="rId4"/>
    <p:sldId id="256" r:id="rId5"/>
    <p:sldId id="296" r:id="rId6"/>
    <p:sldId id="297" r:id="rId7"/>
    <p:sldId id="298" r:id="rId8"/>
    <p:sldId id="299" r:id="rId9"/>
    <p:sldId id="300" r:id="rId10"/>
    <p:sldId id="301" r:id="rId11"/>
    <p:sldId id="258" r:id="rId12"/>
    <p:sldId id="259" r:id="rId13"/>
    <p:sldId id="260" r:id="rId14"/>
    <p:sldId id="262" r:id="rId15"/>
    <p:sldId id="263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AD7B14-73C9-42DC-A496-FCDA03D64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26BE2D-861B-4A00-B8A0-D51B8CF7A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11A89D-8561-4B44-AE2A-704A84AA5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594-1560-4260-B8FC-B2185480BF36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23C082-1A8D-4B92-9387-E7185B07E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A236BE-0331-4EE4-8749-F7CBB14F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1A23-500F-49BC-8398-A91A4FFF4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74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92EC71-5761-4951-A687-4BF4AD3D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D7653E-5FBA-4095-A863-E61FCCAF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3EE0E5-661F-4B31-9EC3-1A7BE6321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594-1560-4260-B8FC-B2185480BF36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C0423-FEFD-42FC-9FF6-B0B69085B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95E26F-F918-483E-9902-40F44842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1A23-500F-49BC-8398-A91A4FFF4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18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C8A9155-65B6-4FEB-B397-5FBC09DD3C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D9546E-525D-4CFC-9803-6ECD88013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94B51C-20C5-4B8A-9A2E-EAF7754A4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594-1560-4260-B8FC-B2185480BF36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02D065-45CC-4980-B4D6-635F4721D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1E00BA-EF78-4131-9037-5168DD990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1A23-500F-49BC-8398-A91A4FFF4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12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D9B25A-82CC-4453-B012-B23A2B0C8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109BA5-06FB-4481-8E4F-EEB3B4948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91F53A-8F7A-499B-BDF5-CC5BC6AF9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594-1560-4260-B8FC-B2185480BF36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0B563C-B111-4040-B9EE-D0C36A2E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BA629C-0BA7-42DB-A8FB-8D35F7C5A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1A23-500F-49BC-8398-A91A4FFF4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66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FD57E-1BE0-4D5C-9D55-9B5600BF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A2F7B0-A4C9-430A-B35D-4630C650D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AC02BB-57BF-4F25-AB88-B4404A8A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594-1560-4260-B8FC-B2185480BF36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C83D2-9A1F-481C-B872-84E63801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B2FD29-35AF-4A1A-ACE2-3046FEBB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1A23-500F-49BC-8398-A91A4FFF4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54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F9D58D-2D99-4657-A937-74E14C201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025322-54B1-4B9D-AF19-44DB1892D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C8C15C-76D8-4023-B451-2C33129F8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DCD475-29CF-4D42-A489-F7754A70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594-1560-4260-B8FC-B2185480BF36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E610E6-6440-47BE-B0EC-7526F942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84B361-98C3-4B3A-8F70-37501ABE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1A23-500F-49BC-8398-A91A4FFF4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96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A8AA5B-AA77-4C10-B7FF-85560F22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599B2F-5711-4091-82EE-15DE66ACA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BA0CD3-8FCC-44FB-924E-BDD927B59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582C35-4A10-4CED-8866-5F5839D66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5A9251-4CE1-4C3B-BEE4-160F9172B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564619B-A624-4694-9F86-6A628531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594-1560-4260-B8FC-B2185480BF36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8379D3F-956B-45FD-AD86-D65EEEE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FFD5B1A-CCAF-4AA0-B1A2-AEDFC21DF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1A23-500F-49BC-8398-A91A4FFF4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24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1E599-0B5A-44FB-852C-E5B6A78F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ACA6DD-C08D-4DD7-AFB8-F5EC1431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594-1560-4260-B8FC-B2185480BF36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B7CEBF-DD20-4371-8FA4-A4BD91E5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CF93D6-254E-4B9A-AF5B-1C73F029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1A23-500F-49BC-8398-A91A4FFF4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25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2EBBF85-B30C-41CD-B8FA-FBC2E514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594-1560-4260-B8FC-B2185480BF36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765F7F4-F667-48FA-BBA0-8F023DB2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2ED9DC-1C6F-4A4C-817E-A985AA62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1A23-500F-49BC-8398-A91A4FFF4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38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EA3E09-E909-44AA-A8C1-AFB389768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951878-10D3-4B4B-94A0-6641B9187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15438E-E2DA-4D2C-B91F-299100E8D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0514A1-BCDE-4F72-86F3-05FC204F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594-1560-4260-B8FC-B2185480BF36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BA259D-5B03-4A7F-BEDD-8BFD502B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1247E1-88EF-4062-9D3B-994F5E14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1A23-500F-49BC-8398-A91A4FFF4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81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9FBA1-3AB7-472D-BEB1-E274932D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B7A99B8-F52B-4BA4-9D63-E96CAD1DDE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ABBA5A-9017-4C51-AA22-5DE9B07F6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168F31-9E74-44F7-9305-E24C1B631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594-1560-4260-B8FC-B2185480BF36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10ABDA-1818-4F1E-821A-1FD205AC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053514-62F3-4ECD-B09F-FA57266DB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1A23-500F-49BC-8398-A91A4FFF4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5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18BE72-0DCE-4FE7-945D-2EA7A8C2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EFCACF-74FF-47EA-AFA2-CA8FA7820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973AD3-4B6E-4BB3-A648-73E64A8FA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B5594-1560-4260-B8FC-B2185480BF36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44921A-F39D-4D62-B3D5-199E42019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4CA74A-1E39-450B-A89B-B9F5DD461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81A23-500F-49BC-8398-A91A4FFF4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39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">
            <a:extLst>
              <a:ext uri="{FF2B5EF4-FFF2-40B4-BE49-F238E27FC236}">
                <a16:creationId xmlns:a16="http://schemas.microsoft.com/office/drawing/2014/main" id="{53E03775-6AD2-41AA-A15E-FC7116A4C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2">
            <a:extLst>
              <a:ext uri="{FF2B5EF4-FFF2-40B4-BE49-F238E27FC236}">
                <a16:creationId xmlns:a16="http://schemas.microsoft.com/office/drawing/2014/main" id="{36413AC2-B6D2-4197-8052-17A731264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7050" y="1709738"/>
            <a:ext cx="60579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518B43-B5AC-4F97-87B6-8A17508C17CB}"/>
              </a:ext>
            </a:extLst>
          </p:cNvPr>
          <p:cNvSpPr/>
          <p:nvPr/>
        </p:nvSpPr>
        <p:spPr>
          <a:xfrm>
            <a:off x="3467181" y="5562389"/>
            <a:ext cx="5657769" cy="900246"/>
          </a:xfrm>
          <a:prstGeom prst="rect">
            <a:avLst/>
          </a:prstGeom>
          <a:solidFill>
            <a:srgbClr val="FF0000"/>
          </a:solidFill>
        </p:spPr>
        <p:txBody>
          <a:bodyPr wrap="square" lIns="68580" tIns="34290" rIns="68580" bIns="34290"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ar-DZ" sz="54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/>
              </a:rPr>
              <a:t>الإيرادات و الارباح</a:t>
            </a:r>
            <a:endParaRPr lang="fr-FR" sz="54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mpact" panose="020B080603090205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613F8B-A30E-4C19-A24E-54ED8CCA9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207963"/>
            <a:ext cx="11916908" cy="12001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A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التطبيقي </a:t>
            </a:r>
            <a:r>
              <a:rPr lang="ar-D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(دالة)</a:t>
            </a:r>
            <a:r>
              <a:rPr lang="ar-A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98CB931-1708-42FE-95D2-1DC909AE8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463" y="1552575"/>
            <a:ext cx="11917362" cy="5097463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AE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التمرين</a:t>
            </a:r>
            <a:r>
              <a:rPr lang="ar-AE" sz="3200" b="1" dirty="0"/>
              <a:t> :</a:t>
            </a:r>
            <a:r>
              <a:rPr lang="ar-AE" sz="3200" b="1" dirty="0">
                <a:solidFill>
                  <a:srgbClr val="C00000"/>
                </a:solidFill>
              </a:rPr>
              <a:t>  </a:t>
            </a:r>
            <a:r>
              <a:rPr lang="ar-A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تتحمل مؤسسة ما تكاليف كلية وفق الدالة التالية:  </a:t>
            </a:r>
          </a:p>
          <a:p>
            <a:pPr indent="536575" algn="r" rtl="1"/>
            <a:r>
              <a:rPr lang="ar-A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أحسب التكاليف المتوسطة والحدية ، أين يتقاطع المنحنيان.</a:t>
            </a:r>
          </a:p>
          <a:p>
            <a:pPr indent="1349375" algn="r" rtl="1"/>
            <a:r>
              <a:rPr lang="ar-A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يحدد سعر السلعة  ، ماهي شروط تعظيم الربح ، أحسب قيمته. 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AE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الحــــل</a:t>
            </a:r>
            <a:r>
              <a:rPr lang="ar-AE" sz="3200" b="1" dirty="0"/>
              <a:t>:</a:t>
            </a:r>
            <a:r>
              <a:rPr lang="ar-A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حساب التكاليف المتوسطة والحدية، أين يتقاطع المنحنيان. </a:t>
            </a:r>
            <a:endParaRPr lang="ar-D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endParaRPr lang="ar-D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endParaRPr lang="ar-D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D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D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A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A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يتقاطع منحنى التكاليف المتوسطة  مع منحنى التكاليف الحدية  :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6A69FB-6E29-4EF5-BA4A-A3A66FD23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371" y="1599746"/>
            <a:ext cx="1992229" cy="57739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CAEFDB5-017D-4C2A-A03F-7A0850622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042" y="3769126"/>
            <a:ext cx="5895343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43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29" y="270784"/>
            <a:ext cx="11945257" cy="163058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571500" indent="-571500" rtl="1">
              <a:buFont typeface="Wingdings" panose="05000000000000000000" pitchFamily="2" charset="2"/>
              <a:buChar char="q"/>
            </a:pPr>
            <a:r>
              <a:rPr lang="ar-AE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الطريقة الاولى: عندما :</a:t>
            </a:r>
            <a:r>
              <a:rPr lang="fr-F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ACT= MC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29" y="2148115"/>
            <a:ext cx="11945257" cy="4572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229" y="2772229"/>
            <a:ext cx="4920342" cy="3367314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74165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6801"/>
            <a:ext cx="11887200" cy="135958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857250" indent="-857250" rtl="1">
              <a:buFont typeface="Wingdings" panose="05000000000000000000" pitchFamily="2" charset="2"/>
              <a:buChar char="q"/>
            </a:pPr>
            <a:r>
              <a:rPr lang="ar-AE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الطريقة الثانية: </a:t>
            </a:r>
            <a:r>
              <a:rPr lang="ar-AE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منحنى التكلفة الحدية  يقطع منحنى التكاليف المتوسطة  في نهايته الدنيا.أي : </a:t>
            </a:r>
            <a:r>
              <a:rPr lang="fr-F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ACT’=0 </a:t>
            </a:r>
            <a:endParaRPr lang="en-US" sz="4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" y="1988458"/>
                <a:ext cx="11887200" cy="4333398"/>
              </a:xfrm>
              <a:blipFill>
                <a:blip r:embed="rId2"/>
                <a:tile tx="0" ty="0" sx="100000" sy="100000" flip="none" algn="tl"/>
              </a:blipFill>
            </p:spPr>
            <p:txBody>
              <a:bodyPr/>
              <a:lstStyle/>
              <a:p>
                <a:pPr algn="r" rtl="1"/>
                <a:endParaRPr lang="fr-FR" dirty="0"/>
              </a:p>
              <a:p>
                <a:pPr algn="r" rtl="1"/>
                <a:endParaRPr lang="fr-FR" dirty="0"/>
              </a:p>
              <a:p>
                <a:pPr algn="r" rtl="1"/>
                <a:endParaRPr lang="fr-FR" dirty="0"/>
              </a:p>
              <a:p>
                <a:pPr algn="r" rtl="1"/>
                <a:endParaRPr lang="fr-FR" dirty="0"/>
              </a:p>
              <a:p>
                <a:pPr algn="r" rtl="1"/>
                <a:endParaRPr lang="fr-FR" dirty="0"/>
              </a:p>
              <a:p>
                <a:pPr algn="r" rtl="1"/>
                <a:endParaRPr lang="fr-FR" dirty="0"/>
              </a:p>
              <a:p>
                <a:pPr algn="r" rtl="1"/>
                <a:endParaRPr lang="fr-FR" dirty="0"/>
              </a:p>
              <a:p>
                <a:pPr algn="r" rtl="1"/>
                <a:r>
                  <a:rPr lang="ar-BH" sz="32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</a:t>
                </a:r>
                <a:r>
                  <a:rPr lang="ar-BH" sz="3200" b="1" u="sng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حساب الربح</a:t>
                </a:r>
                <a:r>
                  <a:rPr lang="ar-BH" sz="32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  <a:r>
                  <a:rPr lang="ar-AE" sz="32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</a:t>
                </a:r>
                <a:r>
                  <a:rPr lang="fr-FR" sz="32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fr-FR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𝑹𝑻</m:t>
                    </m:r>
                    <m:r>
                      <a:rPr lang="fr-FR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𝑪𝑻</m:t>
                    </m:r>
                    <m:r>
                      <a:rPr lang="fr-FR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fr-FR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fr-FR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ar-AE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32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" y="1988458"/>
                <a:ext cx="11887200" cy="4333398"/>
              </a:xfrm>
              <a:blipFill>
                <a:blip r:embed="rId3"/>
                <a:stretch>
                  <a:fillRect r="-16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03600" y="2199800"/>
            <a:ext cx="3454400" cy="269965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571" y="2667442"/>
            <a:ext cx="1698171" cy="2112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056" y="2199800"/>
            <a:ext cx="2839944" cy="2699657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955857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685" y="470232"/>
            <a:ext cx="11814629" cy="123371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ar-A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حساب قيمة الربح الاعظمي: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685" y="1886857"/>
            <a:ext cx="11814629" cy="451394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pPr marL="571500" indent="-571500" algn="r" rtl="1">
              <a:buFont typeface="Wingdings" panose="05000000000000000000" pitchFamily="2" charset="2"/>
              <a:buChar char="ü"/>
            </a:pPr>
            <a:r>
              <a:rPr lang="ar-AE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ومنه قيمة الربح الاعظمي هي:   </a:t>
            </a:r>
            <a:r>
              <a:rPr lang="fr-FR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=18</a:t>
            </a:r>
            <a:r>
              <a:rPr lang="ar-AE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∏</a:t>
            </a:r>
          </a:p>
          <a:p>
            <a:endParaRPr lang="ar-AE" dirty="0"/>
          </a:p>
          <a:p>
            <a:endParaRPr lang="ar-AE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91656" y="2518227"/>
            <a:ext cx="3439887" cy="296817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513" y="2617004"/>
            <a:ext cx="3222172" cy="2612575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6" name="TextBox 5"/>
          <p:cNvSpPr txBox="1"/>
          <p:nvPr/>
        </p:nvSpPr>
        <p:spPr>
          <a:xfrm>
            <a:off x="7112000" y="3872491"/>
            <a:ext cx="3930551" cy="1001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799" y="3976914"/>
            <a:ext cx="2114286" cy="656097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768688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32679" y="260616"/>
            <a:ext cx="11705334" cy="13788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A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تطبيقي </a:t>
            </a:r>
            <a:r>
              <a:rPr lang="ar-D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قيم جدولية)</a:t>
            </a:r>
            <a:r>
              <a:rPr lang="ar-A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2238" y="1930400"/>
            <a:ext cx="11915775" cy="4757738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التمرين</a:t>
            </a:r>
            <a:r>
              <a:rPr lang="ar-AE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ar-AE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يبين الجدول التالي الكميات المختلفة التي تنتجها مؤسسة في سوق المنافسة التامة و تكاليف إنتاجها:</a:t>
            </a:r>
          </a:p>
          <a:p>
            <a:pPr algn="r" rtl="1"/>
            <a:endParaRPr lang="ar-A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فإذا عرفت أن سعر بيع الوحدة كان 75 دج عند جميع مستويات </a:t>
            </a:r>
            <a:endParaRPr lang="ar-A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الإنتاج .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3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المطلوب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S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حساب التكلفة الكلية للإنتاج.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lnSpc>
                <a:spcPct val="100000"/>
              </a:lnSpc>
            </a:pPr>
            <a:r>
              <a:rPr lang="ar-S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- حساب الإيراد الكلي.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lnSpc>
                <a:spcPct val="100000"/>
              </a:lnSpc>
            </a:pPr>
            <a:r>
              <a:rPr lang="ar-S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- حساب الربح.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78" y="3061879"/>
            <a:ext cx="3365284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59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30" y="368491"/>
            <a:ext cx="11900848" cy="97899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A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التمرين: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830" y="1487606"/>
            <a:ext cx="11900848" cy="5199797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lvl="0" algn="r" rtl="1"/>
            <a:r>
              <a:rPr lang="ar-BH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ar-BH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حساب التكلفة الكلية، و الإيراد الكلي، و الربح</a:t>
            </a:r>
            <a:r>
              <a:rPr lang="ar-BH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AE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ar-B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لدينا: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=RT-CT, RT=P.Q, CT=CV+CF                  </a:t>
            </a:r>
            <a:r>
              <a:rPr lang="ar-B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endParaRPr lang="ar-AE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A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 rtl="1"/>
            <a:endParaRPr lang="ar-AE" dirty="0"/>
          </a:p>
          <a:p>
            <a:pPr lvl="0" algn="r" rtl="1"/>
            <a:endParaRPr lang="ar-AE" dirty="0"/>
          </a:p>
          <a:p>
            <a:pPr lvl="0" algn="r" rtl="1"/>
            <a:endParaRPr lang="ar-AE" dirty="0"/>
          </a:p>
          <a:p>
            <a:pPr lvl="0" algn="r" rtl="1"/>
            <a:endParaRPr lang="ar-AE" dirty="0"/>
          </a:p>
          <a:p>
            <a:pPr lvl="0" algn="r" rtl="1"/>
            <a:endParaRPr lang="ar-AE" dirty="0"/>
          </a:p>
          <a:p>
            <a:pPr lvl="0" algn="r" rtl="1"/>
            <a:endParaRPr lang="ar-AE" dirty="0"/>
          </a:p>
          <a:p>
            <a:pPr lvl="0" algn="r" rtl="1"/>
            <a:endParaRPr lang="ar-AE" dirty="0"/>
          </a:p>
          <a:p>
            <a:pPr lvl="0" algn="r" rtl="1"/>
            <a:endParaRPr lang="ar-AE" dirty="0"/>
          </a:p>
          <a:p>
            <a:pPr marL="457200" lvl="0" indent="-457200" algn="r" rtl="1">
              <a:buFont typeface="Wingdings" panose="05000000000000000000" pitchFamily="2" charset="2"/>
              <a:buChar char="ü"/>
            </a:pPr>
            <a:r>
              <a:rPr lang="ar-DZ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كمية الإنتاج التي تعظم الربح هي:</a:t>
            </a:r>
            <a:r>
              <a:rPr lang="fr-FR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Q=6 </a:t>
            </a:r>
            <a:r>
              <a:rPr lang="ar-DZ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، حيث تكون قيمة الربح الاعظمي:40=π</a:t>
            </a:r>
            <a:endParaRPr lang="en-US" sz="3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1"/>
            <a:r>
              <a:rPr lang="ar-B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ar-BH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عندها يكون:</a:t>
            </a:r>
            <a:r>
              <a:rPr lang="fr-FR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MC=MR =75 </a:t>
            </a:r>
            <a:r>
              <a:rPr lang="ar-DZ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4736366"/>
                  </p:ext>
                </p:extLst>
              </p:nvPr>
            </p:nvGraphicFramePr>
            <p:xfrm>
              <a:off x="1004186" y="2259651"/>
              <a:ext cx="8799000" cy="3291840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1508488">
                      <a:extLst>
                        <a:ext uri="{9D8B030D-6E8A-4147-A177-3AD203B41FA5}">
                          <a16:colId xmlns:a16="http://schemas.microsoft.com/office/drawing/2014/main" val="426980975"/>
                        </a:ext>
                      </a:extLst>
                    </a:gridCol>
                    <a:gridCol w="909636">
                      <a:extLst>
                        <a:ext uri="{9D8B030D-6E8A-4147-A177-3AD203B41FA5}">
                          <a16:colId xmlns:a16="http://schemas.microsoft.com/office/drawing/2014/main" val="730469423"/>
                        </a:ext>
                      </a:extLst>
                    </a:gridCol>
                    <a:gridCol w="909636">
                      <a:extLst>
                        <a:ext uri="{9D8B030D-6E8A-4147-A177-3AD203B41FA5}">
                          <a16:colId xmlns:a16="http://schemas.microsoft.com/office/drawing/2014/main" val="2905196591"/>
                        </a:ext>
                      </a:extLst>
                    </a:gridCol>
                    <a:gridCol w="909636">
                      <a:extLst>
                        <a:ext uri="{9D8B030D-6E8A-4147-A177-3AD203B41FA5}">
                          <a16:colId xmlns:a16="http://schemas.microsoft.com/office/drawing/2014/main" val="476163066"/>
                        </a:ext>
                      </a:extLst>
                    </a:gridCol>
                    <a:gridCol w="909636">
                      <a:extLst>
                        <a:ext uri="{9D8B030D-6E8A-4147-A177-3AD203B41FA5}">
                          <a16:colId xmlns:a16="http://schemas.microsoft.com/office/drawing/2014/main" val="2904911558"/>
                        </a:ext>
                      </a:extLst>
                    </a:gridCol>
                    <a:gridCol w="910669">
                      <a:extLst>
                        <a:ext uri="{9D8B030D-6E8A-4147-A177-3AD203B41FA5}">
                          <a16:colId xmlns:a16="http://schemas.microsoft.com/office/drawing/2014/main" val="432451765"/>
                        </a:ext>
                      </a:extLst>
                    </a:gridCol>
                    <a:gridCol w="910669">
                      <a:extLst>
                        <a:ext uri="{9D8B030D-6E8A-4147-A177-3AD203B41FA5}">
                          <a16:colId xmlns:a16="http://schemas.microsoft.com/office/drawing/2014/main" val="942604765"/>
                        </a:ext>
                      </a:extLst>
                    </a:gridCol>
                    <a:gridCol w="919961">
                      <a:extLst>
                        <a:ext uri="{9D8B030D-6E8A-4147-A177-3AD203B41FA5}">
                          <a16:colId xmlns:a16="http://schemas.microsoft.com/office/drawing/2014/main" val="2598340029"/>
                        </a:ext>
                      </a:extLst>
                    </a:gridCol>
                    <a:gridCol w="910669">
                      <a:extLst>
                        <a:ext uri="{9D8B030D-6E8A-4147-A177-3AD203B41FA5}">
                          <a16:colId xmlns:a16="http://schemas.microsoft.com/office/drawing/2014/main" val="915134171"/>
                        </a:ext>
                      </a:extLst>
                    </a:gridCol>
                  </a:tblGrid>
                  <a:tr h="291668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8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solidFill>
                                <a:srgbClr val="C00000"/>
                              </a:solidFill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6</a:t>
                          </a:r>
                          <a:endParaRPr lang="en-US" sz="16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Q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1857712"/>
                      </a:ext>
                    </a:extLst>
                  </a:tr>
                  <a:tr h="291668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solidFill>
                                <a:srgbClr val="C00000"/>
                              </a:solidFill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C F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89305545"/>
                      </a:ext>
                    </a:extLst>
                  </a:tr>
                  <a:tr h="291668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560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420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solidFill>
                                <a:srgbClr val="C00000"/>
                              </a:solidFill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310</a:t>
                          </a:r>
                          <a:endParaRPr lang="en-US" sz="16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235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200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180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140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80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C V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07316757"/>
                      </a:ext>
                    </a:extLst>
                  </a:tr>
                  <a:tr h="291668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660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520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solidFill>
                                <a:srgbClr val="C00000"/>
                              </a:solidFill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410</a:t>
                          </a:r>
                          <a:endParaRPr lang="en-US" sz="16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335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300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280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240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180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C T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74292851"/>
                      </a:ext>
                    </a:extLst>
                  </a:tr>
                  <a:tr h="291668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solidFill>
                                <a:srgbClr val="C00000"/>
                              </a:solidFill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P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814787"/>
                      </a:ext>
                    </a:extLst>
                  </a:tr>
                  <a:tr h="291668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600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525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solidFill>
                                <a:srgbClr val="C00000"/>
                              </a:solidFill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450</a:t>
                          </a:r>
                          <a:endParaRPr lang="en-US" sz="16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300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225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150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R T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3389817"/>
                      </a:ext>
                    </a:extLst>
                  </a:tr>
                  <a:tr h="338543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solidFill>
                                <a:srgbClr val="C00000"/>
                              </a:solidFill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MR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9526188"/>
                      </a:ext>
                    </a:extLst>
                  </a:tr>
                  <a:tr h="291668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140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110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solidFill>
                                <a:srgbClr val="C00000"/>
                              </a:solidFill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60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─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M C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0510826"/>
                      </a:ext>
                    </a:extLst>
                  </a:tr>
                  <a:tr h="362980">
                    <a:tc>
                      <a:txBody>
                        <a:bodyPr/>
                        <a:lstStyle/>
                        <a:p>
                          <a:pPr marL="457200"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600" b="1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Simplified Arabic"/>
                            </a:rPr>
                            <a:t>-60</a:t>
                          </a:r>
                          <a:endParaRPr lang="ar-SA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Simplified Arabic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solidFill>
                                <a:srgbClr val="C00000"/>
                              </a:solidFill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40</a:t>
                          </a:r>
                          <a:endParaRPr lang="en-US" sz="16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-55</a:t>
                          </a:r>
                          <a:endParaRPr lang="ar-SA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Simplified Arabic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-90</a:t>
                          </a:r>
                          <a:endParaRPr lang="ar-SA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Simplified Arabic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-150</a:t>
                          </a:r>
                          <a:endParaRPr lang="ar-SA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Simplified Arabic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SA" sz="1600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implified Arabic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ar-SA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Simplified Arabic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95256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4736366"/>
                  </p:ext>
                </p:extLst>
              </p:nvPr>
            </p:nvGraphicFramePr>
            <p:xfrm>
              <a:off x="1004186" y="2259651"/>
              <a:ext cx="8799000" cy="3291840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1508488">
                      <a:extLst>
                        <a:ext uri="{9D8B030D-6E8A-4147-A177-3AD203B41FA5}">
                          <a16:colId xmlns:a16="http://schemas.microsoft.com/office/drawing/2014/main" val="426980975"/>
                        </a:ext>
                      </a:extLst>
                    </a:gridCol>
                    <a:gridCol w="909636">
                      <a:extLst>
                        <a:ext uri="{9D8B030D-6E8A-4147-A177-3AD203B41FA5}">
                          <a16:colId xmlns:a16="http://schemas.microsoft.com/office/drawing/2014/main" val="730469423"/>
                        </a:ext>
                      </a:extLst>
                    </a:gridCol>
                    <a:gridCol w="909636">
                      <a:extLst>
                        <a:ext uri="{9D8B030D-6E8A-4147-A177-3AD203B41FA5}">
                          <a16:colId xmlns:a16="http://schemas.microsoft.com/office/drawing/2014/main" val="2905196591"/>
                        </a:ext>
                      </a:extLst>
                    </a:gridCol>
                    <a:gridCol w="909636">
                      <a:extLst>
                        <a:ext uri="{9D8B030D-6E8A-4147-A177-3AD203B41FA5}">
                          <a16:colId xmlns:a16="http://schemas.microsoft.com/office/drawing/2014/main" val="476163066"/>
                        </a:ext>
                      </a:extLst>
                    </a:gridCol>
                    <a:gridCol w="909636">
                      <a:extLst>
                        <a:ext uri="{9D8B030D-6E8A-4147-A177-3AD203B41FA5}">
                          <a16:colId xmlns:a16="http://schemas.microsoft.com/office/drawing/2014/main" val="2904911558"/>
                        </a:ext>
                      </a:extLst>
                    </a:gridCol>
                    <a:gridCol w="910669">
                      <a:extLst>
                        <a:ext uri="{9D8B030D-6E8A-4147-A177-3AD203B41FA5}">
                          <a16:colId xmlns:a16="http://schemas.microsoft.com/office/drawing/2014/main" val="432451765"/>
                        </a:ext>
                      </a:extLst>
                    </a:gridCol>
                    <a:gridCol w="910669">
                      <a:extLst>
                        <a:ext uri="{9D8B030D-6E8A-4147-A177-3AD203B41FA5}">
                          <a16:colId xmlns:a16="http://schemas.microsoft.com/office/drawing/2014/main" val="942604765"/>
                        </a:ext>
                      </a:extLst>
                    </a:gridCol>
                    <a:gridCol w="919961">
                      <a:extLst>
                        <a:ext uri="{9D8B030D-6E8A-4147-A177-3AD203B41FA5}">
                          <a16:colId xmlns:a16="http://schemas.microsoft.com/office/drawing/2014/main" val="2598340029"/>
                        </a:ext>
                      </a:extLst>
                    </a:gridCol>
                    <a:gridCol w="910669">
                      <a:extLst>
                        <a:ext uri="{9D8B030D-6E8A-4147-A177-3AD203B41FA5}">
                          <a16:colId xmlns:a16="http://schemas.microsoft.com/office/drawing/2014/main" val="91513417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8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solidFill>
                                <a:srgbClr val="C00000"/>
                              </a:solidFill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6</a:t>
                          </a:r>
                          <a:endParaRPr lang="en-US" sz="16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Q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185771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solidFill>
                                <a:srgbClr val="C00000"/>
                              </a:solidFill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100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C F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8930554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560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420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solidFill>
                                <a:srgbClr val="C00000"/>
                              </a:solidFill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310</a:t>
                          </a:r>
                          <a:endParaRPr lang="en-US" sz="16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235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200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180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140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80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C V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073167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660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520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solidFill>
                                <a:srgbClr val="C00000"/>
                              </a:solidFill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410</a:t>
                          </a:r>
                          <a:endParaRPr lang="en-US" sz="16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335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300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280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240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180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C T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742928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solidFill>
                                <a:srgbClr val="C00000"/>
                              </a:solidFill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P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81478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600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525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solidFill>
                                <a:srgbClr val="C00000"/>
                              </a:solidFill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450</a:t>
                          </a:r>
                          <a:endParaRPr lang="en-US" sz="16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375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300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225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150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R T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338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solidFill>
                                <a:srgbClr val="C00000"/>
                              </a:solidFill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MR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952618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140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110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solidFill>
                                <a:srgbClr val="C00000"/>
                              </a:solidFill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75</a:t>
                          </a:r>
                          <a:endParaRPr lang="en-US" sz="16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35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20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60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─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M C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05108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457200"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600" b="1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Simplified Arabic"/>
                            </a:rPr>
                            <a:t>-60</a:t>
                          </a:r>
                          <a:endParaRPr lang="ar-SA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Simplified Arabic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5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 dirty="0">
                              <a:solidFill>
                                <a:srgbClr val="C00000"/>
                              </a:solidFill>
                              <a:effectLst/>
                              <a:highlight>
                                <a:srgbClr val="C0C0C0"/>
                              </a:highlight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40</a:t>
                          </a:r>
                          <a:endParaRPr lang="en-US" sz="16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40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0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-55</a:t>
                          </a:r>
                          <a:endParaRPr lang="ar-SA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Simplified Arabic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-90</a:t>
                          </a:r>
                          <a:endParaRPr lang="ar-SA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Simplified Arabic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Simplified Arabic"/>
                            </a:rPr>
                            <a:t>-150</a:t>
                          </a:r>
                          <a:endParaRPr lang="ar-SA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Simplified Arabic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64000" t="-803333" r="-1333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95256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252" y="3572468"/>
            <a:ext cx="857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05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CDAA3D6-EC7C-45C6-8319-CD2773090457}"/>
              </a:ext>
            </a:extLst>
          </p:cNvPr>
          <p:cNvSpPr txBox="1"/>
          <p:nvPr/>
        </p:nvSpPr>
        <p:spPr>
          <a:xfrm>
            <a:off x="1239981" y="1509330"/>
            <a:ext cx="9712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dvertisingBold" pitchFamily="2" charset="-78"/>
              </a:rPr>
              <a:t>الإيـــــرادات و الاربـــــاح</a:t>
            </a:r>
            <a:endParaRPr lang="fr-FR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AdvertisingBold" pitchFamily="2" charset="-78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95C5D0F-6B21-4B1C-822D-A4E017FF1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918" y="4042230"/>
            <a:ext cx="1600200" cy="2199040"/>
          </a:xfrm>
          <a:prstGeom prst="rect">
            <a:avLst/>
          </a:prstGeom>
          <a:noFill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90AF083-A327-4C51-BE77-E39B577AB46B}"/>
              </a:ext>
            </a:extLst>
          </p:cNvPr>
          <p:cNvSpPr txBox="1"/>
          <p:nvPr/>
        </p:nvSpPr>
        <p:spPr>
          <a:xfrm>
            <a:off x="439881" y="2832769"/>
            <a:ext cx="9712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dvertisingBold" pitchFamily="2" charset="-78"/>
              </a:rPr>
              <a:t>بقلم: أ.د/ خليفي عيسى</a:t>
            </a:r>
            <a:endParaRPr lang="fr-FR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AdvertisingBold" pitchFamily="2" charset="-7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F6D47DB-0622-4C8F-9A47-D89ED1AD2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50" y="2604166"/>
            <a:ext cx="1304762" cy="1666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63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87 -0.28865 L 0.12487 -0.28842 C 0.1237 -0.2831 0.12331 -0.27685 0.12136 -0.27199 C 0.12032 -0.2699 0.1181 -0.27014 0.11667 -0.27014 C 0.10716 -0.27014 0.09792 -0.27152 0.08828 -0.27199 C 0.078 -0.27824 0.09102 -0.26944 0.08985 -0.27615 C 0.08946 -0.27754 0.0819 -0.28148 0.08021 -0.28264 C 0.0763 -0.28518 0.07266 -0.28842 0.06875 -0.29097 C 0.06407 -0.29375 0.05899 -0.29537 0.05456 -0.2993 C 0.05313 -0.30069 0.05157 -0.30231 0.04987 -0.30347 C 0.04818 -0.30439 0.04675 -0.30463 0.04518 -0.30532 C 0.04401 -0.30602 0.04297 -0.30671 0.04167 -0.30764 C 0.05326 -0.31273 0.03724 -0.30602 0.05795 -0.3118 C 0.05938 -0.31203 0.06029 -0.31319 0.06172 -0.31365 C 0.06641 -0.3162 0.06771 -0.3162 0.07331 -0.31782 C 0.07565 -0.31921 0.07787 -0.32129 0.08021 -0.32199 C 0.08998 -0.325 0.0849 -0.32361 0.09558 -0.32615 C 0.09453 -0.32708 0.09336 -0.32847 0.09219 -0.32847 C 0.08933 -0.32847 0.0849 -0.32453 0.08255 -0.32199 C 0.08021 -0.31944 0.07839 -0.31481 0.07565 -0.31365 L 0.06979 -0.3118 C 0.07032 -0.30949 0.06992 -0.30694 0.07097 -0.30532 C 0.07175 -0.30393 0.07331 -0.30416 0.07448 -0.30347 C 0.07617 -0.30208 0.07787 -0.30092 0.07904 -0.2993 C 0.08021 -0.29745 0.08138 -0.2949 0.08255 -0.29282 C 0.08373 -0.29143 0.0849 -0.29004 0.08594 -0.28865 C 0.08698 -0.28449 0.0892 -0.28055 0.08828 -0.27615 C 0.08815 -0.27338 0.08893 -0.26852 0.08711 -0.26782 C 0.08021 -0.26481 0.07266 -0.26643 0.06511 -0.26597 C 0.05143 -0.25972 0.07266 -0.26828 0.04063 -0.26597 C 0.03789 -0.26574 0.0336 -0.2618 0.0336 -0.26157 C 0.02591 -0.26227 0.01836 -0.2618 0.01107 -0.26365 C 0.00873 -0.26435 0.01602 -0.26458 0.01823 -0.26597 C 0.01953 -0.26666 0.02058 -0.26875 0.02175 -0.27014 C 0.02214 -0.2743 0.0224 -0.27847 0.02292 -0.28264 C 0.02331 -0.28472 0.02396 -0.28657 0.02409 -0.28865 C 0.02474 -0.30046 0.02513 -0.33611 0.02513 -0.3243 C 0.02513 -0.26088 0.03203 -0.27615 0.02058 -0.25532 C 0.01315 -0.25625 0.00573 -0.25509 -0.00169 -0.25764 C -0.00299 -0.2581 -0.00351 -0.2618 -0.00403 -0.26365 C -0.01146 -0.27986 -0.00403 -0.26064 -0.00989 -0.27615 C -0.01328 -0.27569 -0.01718 -0.27523 -0.02031 -0.2743 C -0.02187 -0.27384 -0.02291 -0.27245 -0.02409 -0.27199 C -0.0276 -0.27106 -0.03099 -0.2706 -0.03437 -0.27014 C -0.03958 -0.2706 -0.04479 -0.26967 -0.04987 -0.27199 C -0.05104 -0.27268 -0.05091 -0.27615 -0.05091 -0.27847 C -0.05091 -0.29213 -0.05117 -0.29004 -0.04609 -0.29282 C -0.04479 -0.29236 -0.04284 -0.29259 -0.0414 -0.29097 C -0.03906 -0.28727 -0.04127 -0.2706 -0.0414 -0.27014 C -0.04205 -0.26805 -0.04401 -0.26898 -0.04518 -0.26782 C -0.04635 -0.26689 -0.04752 -0.26504 -0.04857 -0.26365 L -0.08724 -0.26597 C -0.08945 -0.26643 -0.08763 -0.27477 -0.08958 -0.27615 C -0.0944 -0.27963 -0.09987 -0.27754 -0.10482 -0.27847 C -0.1108 -0.28055 -0.11979 -0.28333 -0.12591 -0.2868 C -0.12786 -0.28773 -0.12968 -0.28958 -0.1319 -0.29097 C -0.13307 -0.29166 -0.13424 -0.29236 -0.13541 -0.29282 C -0.13424 -0.29884 -0.13424 -0.30185 -0.13073 -0.30532 C -0.12851 -0.30764 -0.12343 -0.30949 -0.12343 -0.30926 C -0.12161 -0.29814 -0.12044 -0.29537 -0.12343 -0.27847 C -0.12396 -0.27592 -0.125 -0.28264 -0.12591 -0.28449 C -0.1263 -0.28819 -0.12669 -0.29143 -0.12734 -0.29514 C -0.12747 -0.29907 -0.12773 -0.30347 -0.12851 -0.30764 C -0.12877 -0.31111 -0.13008 -0.31759 -0.1319 -0.32014 C -0.13307 -0.32129 -0.13424 -0.32152 -0.13541 -0.32199 C -0.13646 -0.32152 -0.13802 -0.32152 -0.1388 -0.32014 C -0.14114 -0.31643 -0.14114 -0.30902 -0.14349 -0.30764 C -0.14843 -0.30463 -0.14609 -0.30671 -0.15065 -0.30115 C -0.15377 -0.28472 -0.14909 -0.30393 -0.15534 -0.29282 C -0.15599 -0.29143 -0.15599 -0.28865 -0.15638 -0.2868 C -0.15716 -0.28449 -0.15833 -0.28264 -0.15872 -0.28032 C -0.15976 -0.27639 -0.16107 -0.26782 -0.16107 -0.26759 C -0.15482 -0.26412 -0.15482 -0.26365 -0.14453 -0.26365 C -0.14179 -0.26365 -0.13919 -0.26504 -0.13646 -0.26597 C -0.13685 -0.27014 -0.13711 -0.2743 -0.13763 -0.27847 C -0.13802 -0.28055 -0.13802 -0.2831 -0.1388 -0.28449 C -0.14114 -0.28819 -0.14388 -0.28935 -0.14596 -0.29282 C -0.14687 -0.29514 -0.1483 -0.29699 -0.14922 -0.2993 C -0.15026 -0.30115 -0.15065 -0.3037 -0.15169 -0.30532 C -0.1526 -0.30717 -0.15403 -0.3081 -0.15534 -0.30949 C -0.15833 -0.32453 -0.15482 -0.30578 -0.15755 -0.3243 C -0.15781 -0.32639 -0.15833 -0.32847 -0.15872 -0.33032 C -0.16679 -0.31111 -0.15833 -0.33287 -0.16458 -0.31365 C -0.16627 -0.30949 -0.16784 -0.30532 -0.16927 -0.30115 C -0.17018 -0.2993 -0.17018 -0.29583 -0.17174 -0.29514 C -0.17669 -0.29189 -0.17409 -0.29398 -0.17982 -0.28865 C -0.17929 -0.28588 -0.17734 -0.27685 -0.17734 -0.2743 C -0.17734 -0.27129 -0.17825 -0.26875 -0.1789 -0.26597 C -0.18971 -0.26643 -0.20078 -0.26666 -0.21146 -0.26782 C -0.2194 -0.26875 -0.21054 -0.27268 -0.21849 -0.26782 C -0.22317 -0.26875 -0.22995 -0.26296 -0.23281 -0.27014 C -0.23659 -0.28102 -0.2332 -0.29652 -0.23372 -0.30949 C -0.23398 -0.31319 -0.23398 -0.31689 -0.23489 -0.32014 C -0.23554 -0.32222 -0.2375 -0.32291 -0.23854 -0.3243 C -0.2414 -0.32338 -0.24466 -0.32291 -0.24778 -0.32199 C -0.25325 -0.32037 -0.25325 -0.31875 -0.2595 -0.31597 L -0.26419 -0.31365 C -0.26536 -0.31227 -0.2664 -0.30995 -0.26771 -0.30949 C -0.28932 -0.30277 -0.27851 -0.31412 -0.2875 -0.30347 C -0.2819 -0.30254 -0.27578 -0.30231 -0.27005 -0.30115 C -0.26836 -0.30092 -0.26732 -0.29977 -0.26536 -0.2993 C -0.26041 -0.29722 -0.25755 -0.29652 -0.25234 -0.29514 C -0.23945 -0.28727 -0.25442 -0.29699 -0.27578 -0.29097 C -0.27734 -0.29051 -0.27734 -0.2868 -0.27812 -0.28449 C -0.28073 -0.26736 -0.27838 -0.28541 -0.28047 -0.25764 C -0.28216 -0.23958 -0.28125 -0.2537 -0.28281 -0.24097 C -0.28333 -0.2375 -0.28359 -0.23402 -0.28411 -0.23032 C -0.28359 -0.22708 -0.28099 -0.2206 -0.28281 -0.22014 C -0.28567 -0.21898 -0.28984 -0.22847 -0.28984 -0.22824 C -0.2957 -0.24375 -0.29297 -0.2368 -0.29817 -0.2493 C -0.29843 -0.25115 -0.29883 -0.25347 -0.29922 -0.25532 C -0.30104 -0.26273 -0.30156 -0.26365 -0.3039 -0.27014 C -0.30455 -0.27569 -0.30573 -0.28842 -0.30768 -0.29282 L -0.30989 -0.2993 C -0.31458 -0.29838 -0.31927 -0.29838 -0.32409 -0.29699 C -0.32669 -0.29629 -0.33151 -0.29282 -0.33151 -0.29259 C -0.33151 -0.29514 -0.33281 -0.29722 -0.33268 -0.2993 C -0.33073 -0.30393 -0.32487 -0.29953 -0.32409 -0.2993 C -0.32682 -0.22615 -0.31784 -0.29791 -0.34752 -0.26365 C -0.38021 -0.22592 -0.32565 -0.24467 -0.35677 -0.2368 C -0.3608 -0.23727 -0.3651 -0.23634 -0.36849 -0.23865 C -0.36966 -0.23958 -0.36875 -0.24352 -0.36966 -0.24514 C -0.37252 -0.2493 -0.37565 -0.25347 -0.3789 -0.25532 C -0.38138 -0.25671 -0.38372 -0.25833 -0.3862 -0.25949 C -0.39883 -0.26597 -0.39284 -0.26111 -0.40612 -0.27014 C -0.40885 -0.27199 -0.41146 -0.27384 -0.41406 -0.27615 C -0.42317 -0.28426 -0.41237 -0.27731 -0.42122 -0.28264 C -0.42265 -0.2868 -0.42864 -0.29352 -0.42578 -0.29514 L -0.41549 -0.30115 C -0.41406 -0.30208 -0.41315 -0.30301 -0.41185 -0.30347 L -0.40612 -0.30532 C -0.40521 -0.30764 -0.40377 -0.31412 -0.40377 -0.3118 C -0.40325 -0.3037 -0.40455 -0.28472 -0.40612 -0.2743 C -0.40638 -0.27199 -0.4069 -0.27014 -0.40716 -0.26782 C -0.40833 -0.27014 -0.40976 -0.27152 -0.41067 -0.2743 C -0.41185 -0.27801 -0.41237 -0.28264 -0.41315 -0.2868 L -0.41549 -0.2993 L -0.4164 -0.30532 L -0.41784 -0.3118 C -0.42474 -0.29352 -0.4138 -0.32407 -0.42122 -0.27847 C -0.42148 -0.27615 -0.42357 -0.27731 -0.42474 -0.27615 C -0.43268 -0.26921 -0.42291 -0.27407 -0.43411 -0.27014 C -0.4431 -0.2706 -0.45221 -0.26944 -0.46107 -0.27199 C -0.46224 -0.27245 -0.46224 -0.27615 -0.46224 -0.27847 C -0.46224 -0.29421 -0.46315 -0.29166 -0.45755 -0.29514 C -0.45625 -0.29421 -0.45455 -0.29514 -0.4539 -0.29282 C -0.45195 -0.27824 -0.45416 -0.27893 -0.45872 -0.27615 C -0.47174 -0.27708 -0.4845 -0.27685 -0.49752 -0.27847 C -0.4987 -0.27847 -0.49466 -0.28217 -0.49375 -0.28032 C -0.4931 -0.27801 -0.49466 -0.27477 -0.49518 -0.27199 C -0.50455 -0.27291 -0.51523 -0.2831 -0.5233 -0.2743 C -0.5289 -0.26782 -0.522 -0.24977 -0.52448 -0.23865 C -0.52526 -0.23472 -0.52929 -0.23703 -0.53138 -0.23449 L -0.53489 -0.23032 C -0.53646 -0.23125 -0.53828 -0.23148 -0.53958 -0.23264 C -0.54414 -0.23588 -0.54245 -0.2368 -0.54531 -0.24282 C -0.54648 -0.24514 -0.54765 -0.24699 -0.54896 -0.2493 C -0.54922 -0.25208 -0.54987 -0.25463 -0.55 -0.25764 C -0.55208 -0.30092 -0.54401 -0.3037 -0.55468 -0.29699 C -0.55677 -0.28611 -0.55898 -0.28032 -0.55599 -0.26782 C -0.55547 -0.26597 -0.55364 -0.26643 -0.55234 -0.26597 C -0.55065 -0.26365 -0.54414 -0.25393 -0.54192 -0.26365 C -0.54023 -0.27152 -0.54179 -0.28078 -0.54297 -0.28865 C -0.54336 -0.2912 -0.5457 -0.29143 -0.54687 -0.29282 C -0.54817 -0.2949 -0.54961 -0.29745 -0.5513 -0.2993 C -0.55351 -0.30162 -0.55677 -0.30416 -0.55937 -0.30532 C -0.56133 -0.30625 -0.56341 -0.30671 -0.56536 -0.30764 C -0.56653 -0.3081 -0.56758 -0.30949 -0.56875 -0.30949 C -0.57604 -0.31088 -0.58281 -0.31088 -0.58984 -0.3118 C -0.59349 -0.31296 -0.59752 -0.3118 -0.5983 -0.32014 C -0.5983 -0.32291 -0.59752 -0.32569 -0.59687 -0.32847 C -0.59752 -0.30902 -0.59687 -0.28935 -0.5983 -0.27014 C -0.59843 -0.26574 -0.59974 -0.27847 -0.60065 -0.28264 C -0.60234 -0.2912 -0.60117 -0.28703 -0.60403 -0.29514 C -0.60638 -0.31759 -0.60403 -0.2993 -0.60638 -0.31365 C -0.60677 -0.31643 -0.6069 -0.31944 -0.60781 -0.32199 C -0.6082 -0.3243 -0.60924 -0.32615 -0.60989 -0.32847 C -0.61015 -0.32615 -0.61107 -0.3243 -0.61107 -0.32199 C -0.61185 -0.30833 -0.61093 -0.29421 -0.61237 -0.28032 C -0.6125 -0.27824 -0.61471 -0.27893 -0.61562 -0.27847 L -0.65794 -0.28032 C -0.65963 -0.28078 -0.65768 -0.28634 -0.65677 -0.28865 C -0.65547 -0.29213 -0.65169 -0.29375 -0.64974 -0.29514 C -0.64687 -0.29421 -0.62982 -0.2949 -0.64271 -0.2743 C -0.64557 -0.26944 -0.65065 -0.27291 -0.65455 -0.27199 C -0.66601 -0.26527 -0.65937 -0.26852 -0.68489 -0.27199 C -0.69036 -0.27291 -0.7013 -0.27615 -0.7013 -0.27592 C -0.70234 -0.27708 -0.70351 -0.27824 -0.70468 -0.27847 C -0.71093 -0.27963 -0.71771 -0.27731 -0.72357 -0.28032 C -0.72708 -0.28217 -0.7164 -0.28171 -0.71302 -0.28264 C -0.71015 -0.2831 -0.70781 -0.28402 -0.70468 -0.28449 C -0.70364 -0.28541 -0.70247 -0.28611 -0.7013 -0.2868 C -0.69088 -0.29189 -0.70143 -0.28588 -0.69297 -0.29097 C -0.69192 -0.29004 -0.69049 -0.29004 -0.68958 -0.28865 C -0.6875 -0.28588 -0.68672 -0.28032 -0.68593 -0.27615 C -0.68867 -0.24838 -0.68607 -0.24953 -0.71875 -0.26597 C -0.72057 -0.26666 -0.72565 -0.28541 -0.72708 -0.29097 C -0.72734 -0.28865 -0.72799 -0.2868 -0.72812 -0.28449 C -0.72877 -0.27986 -0.72786 -0.27384 -0.72942 -0.27014 C -0.73073 -0.26713 -0.73346 -0.26875 -0.73515 -0.26782 C -0.74218 -0.26875 -0.74935 -0.26875 -0.75625 -0.27014 C -0.75755 -0.27014 -0.75885 -0.27083 -0.75989 -0.27199 C -0.76093 -0.27361 -0.76133 -0.27639 -0.76224 -0.27847 C -0.76966 -0.29444 -0.76224 -0.27523 -0.76797 -0.29097 C -0.76927 -0.28958 -0.7707 -0.28865 -0.77161 -0.2868 C -0.77226 -0.28495 -0.77187 -0.28194 -0.77265 -0.28032 C -0.7737 -0.27893 -0.77513 -0.27893 -0.7763 -0.27847 C -0.77825 -0.27754 -0.78034 -0.27708 -0.78203 -0.27615 C -0.78268 -0.26458 -0.78112 -0.25185 -0.78333 -0.24097 C -0.78359 -0.23935 -0.79323 -0.23541 -0.79505 -0.23449 C -0.79765 -0.24236 -0.79857 -0.24352 -0.79974 -0.25115 C -0.80091 -0.26041 -0.80065 -0.26527 -0.80312 -0.2743 C -0.8039 -0.27708 -0.80482 -0.27963 -0.80547 -0.28264 C -0.80599 -0.28449 -0.80599 -0.28703 -0.80677 -0.28865 C -0.80755 -0.29074 -0.80911 -0.29143 -0.81015 -0.29282 C -0.81146 -0.29236 -0.81302 -0.29259 -0.8138 -0.29097 C -0.81523 -0.28727 -0.81601 -0.27847 -0.81601 -0.27824 C -0.81536 -0.27338 -0.8151 -0.26736 -0.8125 -0.26365 C -0.81159 -0.2625 -0.81015 -0.26227 -0.80911 -0.2618 C -0.80755 -0.26227 -0.80547 -0.2618 -0.80442 -0.26365 C -0.80286 -0.26643 -0.80312 -0.275 -0.80312 -0.27847 L -0.15534 -0.05532 L -0.23607 -0.19699 " pathEditMode="relative" rAng="0" ptsTypes="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44" y="958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7786 0.00509 L 0.07786 0.00533 C 0.07487 0.00926 0.07239 0.01412 0.06953 0.01783 C 0.06797 0.01921 0.06627 0.01945 0.06458 0.01991 C 0.05911 0.02083 0.05364 0.0213 0.04804 0.02199 C 0.04674 0.0213 0.04531 0.0213 0.04453 0.01991 C 0.04258 0.01644 0.0431 0.0081 0.04453 0.00509 C 0.04531 0.00278 0.04674 0.00208 0.04804 0.0007 C 0.05364 0.00324 0.05612 0.00139 0.05156 0.01783 C 0.05104 0.01968 0.04935 0.01945 0.04804 0.01991 C 0.04297 0.02107 0.03763 0.02107 0.03255 0.02199 C 0.02981 0.02245 0.02695 0.02338 0.02422 0.02408 C 0.02226 0.02338 0.01875 0.02523 0.01823 0.02199 C 0.01771 0.01921 0.01862 0.00093 0.0207 -0.00555 C 0.02122 -0.00787 0.02226 -0.00995 0.02304 -0.01204 C 0.02343 -0.00995 0.02422 -0.00787 0.02422 -0.00555 C 0.02422 0.03843 0.02591 0.02431 -0.00091 0.02199 C -0.00039 0.0169 -0.00157 0.01065 0.00026 0.00718 C 0.00325 0.00208 0.01263 0.01412 0.00403 0.01991 C -0.00235 0.02408 -0.00951 0.02269 -0.01641 0.02408 C -0.01667 0.02616 -0.01706 0.02824 -0.01758 0.03033 C -0.01836 0.03681 -0.01797 0.04398 -0.01979 0.04954 C -0.02045 0.05139 -0.02227 0.04838 -0.02357 0.04745 C -0.02774 0.04421 -0.02813 0.04329 -0.0319 0.03889 C -0.03242 0.0294 -0.03464 0.00972 -0.0319 0.0007 C -0.03086 -0.00185 -0.02852 0.00208 -0.02709 0.00278 C -0.02904 0.00533 -0.03242 0.0081 -0.03295 0.01343 C -0.03308 0.01574 -0.03256 0.01806 -0.0319 0.01991 C -0.03086 0.02176 -0.02722 0.02222 -0.02813 0.02408 C -0.0293 0.02616 -0.03125 0.02269 -0.03295 0.02199 C -0.03972 0.00995 -0.03438 0.02153 -0.03763 0.00926 C -0.03854 0.00579 -0.04271 -0.00347 -0.04362 -0.00555 C -0.0444 -0.00764 -0.04519 -0.01018 -0.04597 -0.01204 C -0.04701 -0.01389 -0.04844 -0.01481 -0.04961 -0.0162 C -0.05013 -0.01412 -0.05039 -0.01204 -0.05078 -0.00995 C -0.05287 0.00486 -0.05248 0.01273 -0.05313 0.03033 C -0.05873 0.02963 -0.06433 0.03009 -0.06979 0.02824 C -0.07123 0.02778 -0.07227 0.02523 -0.07344 0.02408 C -0.07448 0.02315 -0.07578 0.02269 -0.07696 0.02199 C -0.07956 0.01736 -0.08138 0.01505 -0.08308 0.00926 C -0.0836 0.00718 -0.0836 0.00486 -0.08412 0.00278 C -0.08555 -0.00162 -0.09141 -0.01273 -0.08881 -0.00995 C -0.08581 -0.00602 -0.08412 -0.00486 -0.08177 0.0007 C -0.07995 0.00486 -0.07696 0.01343 -0.07696 0.01366 C -0.07344 0.03264 -0.07448 0.01991 -0.09831 0.01991 L -0.09831 -0.02037 C -0.10104 -0.0162 -0.103 -0.0118 -0.10547 -0.00764 C -0.10664 -0.00602 -0.10821 -0.00555 -0.10912 -0.00347 C -0.11016 -0.00185 -0.1099 0.00093 -0.11029 0.00278 C -0.11172 0.00741 -0.11341 0.01134 -0.11498 0.01551 L -0.11745 0.02199 L -0.11979 0.02824 L -0.11979 0.02847 C -0.13972 0.02708 -0.15144 0.04468 -0.15313 0.01783 C -0.15339 0.01412 -0.15313 0.01065 -0.15313 0.00718 L 0.08255 0.00278 L 0.08255 0.00301 C 0.08099 0.00857 0.08008 0.01482 0.07786 0.01991 C 0.07435 0.02732 0.06862 0.02292 0.06458 0.02199 C 0.0569 0.01991 0.05937 0.02107 0.05403 0.01783 C 0.05312 0.0162 0.0483 0.00926 0.04922 0.00509 C 0.04974 0.00255 0.05156 0.00208 0.05273 0.0007 C 0.05403 0.00139 0.05573 0.00093 0.05625 0.00278 C 0.0582 0.00926 0.05299 0.01065 0.05156 0.01134 C 0.0375 0.00995 0.02968 0.02176 0.0276 0.00278 C 0.02721 -0.00278 0.02695 -0.00833 0.02656 -0.01412 C 0.02409 0.01783 0.02955 0.0125 0.0207 0.01783 C 0.01588 0.0169 0.0108 0.01875 0.00638 0.01551 C 0.00481 0.01458 0.00547 0.00995 0.00521 0.00718 C 0.00377 -0.00139 0.00468 0.00162 0.00026 -0.00347 C -0.00287 -0.00162 -0.01198 0.00162 -0.00196 0.01551 C 0.00039 0.01898 0.00442 0.01412 0.00755 0.01343 C 0.00716 0.00926 0.00755 0.0044 0.00638 0.0007 C 0.00573 -0.00116 0.00403 -0.00139 0.00286 -0.00139 C 3.125E-6 -0.00139 -0.00287 -1.11111E-6 -0.0056 0.0007 C -0.00951 0.02176 -0.00287 -0.01042 -0.01029 0.01343 C -0.01146 0.01736 -0.01198 0.02199 -0.01263 0.02616 L -0.01381 0.03264 C -0.0142 0.0375 -0.01381 0.04283 -0.01511 0.04745 C -0.01563 0.04931 -0.01758 0.05046 -0.01862 0.04954 C -0.0194 0.04884 -0.0237 0.03681 -0.02461 0.03472 C -0.03099 -1.11111E-6 -0.02331 0.04352 -0.02813 0.00926 C -0.03021 -0.00509 -0.03334 -0.00509 -0.02709 -0.00139 C -0.02578 -1.11111E-6 -0.0237 0.00046 -0.02357 0.00278 C -0.02266 0.0088 -0.02774 0.01042 -0.0293 0.01134 C -0.02722 0.03495 -0.02995 0.01551 -0.02578 0.03033 C -0.02474 0.0338 -0.02409 0.0375 -0.02357 0.04097 C -0.02305 0.04306 -0.0211 0.04745 -0.02214 0.04745 C -0.02357 0.04745 -0.02383 0.04329 -0.02461 0.04097 C -0.02552 0.0382 -0.02591 0.03519 -0.02709 0.03264 C -0.028 0.03009 -0.02943 0.02847 -0.03047 0.02616 C -0.03308 0.02083 -0.03529 0.01482 -0.03763 0.00926 C -0.04206 -0.00139 -0.04011 0.0037 -0.04362 -0.00555 C -0.04401 -0.00833 -0.04401 -0.01157 -0.04492 -0.01412 C -0.05209 -0.03981 -0.04597 -0.00949 -0.04961 -0.02893 C -0.05013 -0.02685 -0.05065 -0.02477 -0.05078 -0.02268 C -0.05183 -0.00555 -0.05013 0.01227 -0.05313 0.02824 C -0.0543 0.03264 -0.05703 0.02245 -0.05912 0.01991 C -0.06276 0.01482 -0.06211 0.01597 -0.06628 0.01343 C -0.06758 0.01134 -0.06836 0.0088 -0.06979 0.00718 C -0.07084 0.00579 -0.07266 0.00648 -0.07344 0.00509 C -0.07448 0.00347 -0.07474 0.00023 -0.07578 -0.00139 C -0.07709 -0.00347 -0.07891 -0.00417 -0.08047 -0.00555 C -0.08086 -0.00347 -0.08177 -0.00139 -0.08177 0.0007 C -0.08177 0.00509 -0.0793 0.01019 -0.07813 0.01343 C -0.07891 0.01783 -0.0793 0.0257 -0.08412 0.02199 C -0.08594 0.0206 -0.08646 0.0162 -0.08776 0.01343 L -0.09141 -0.00555 C -0.09193 -0.00764 -0.09193 -0.01018 -0.09245 -0.01204 C -0.09792 -0.02662 -0.09128 -0.00856 -0.09831 -0.02893 C -0.09909 -0.03102 -0.1 -0.0331 -0.10104 -0.03518 C -0.10664 -0.02824 -0.10352 -0.0331 -0.10912 -0.01829 L -0.11381 -0.00555 C -0.11459 -0.00139 -0.11511 0.00301 -0.11628 0.00718 C -0.11927 0.01759 -0.1181 0.0125 -0.11979 0.02199 C -0.12175 0.0206 -0.1237 0.01898 -0.12578 0.01783 C -0.12735 0.0169 -0.12904 0.01667 -0.13047 0.01551 C -0.13229 0.01458 -0.13373 0.01296 -0.13529 0.01134 C -0.13646 0.01019 -0.13763 0.0081 -0.13894 0.00718 C -0.14284 0.00417 -0.15339 0.00324 -0.15547 0.00278 L -0.15078 0.00509 C -0.14388 0.0132 -0.14818 0.00741 -0.13894 0.02408 L -0.13529 0.03033 C -0.14375 0.03426 -0.13724 0.03241 -0.14961 0.03033 C -0.15547 0.0294 -0.16146 0.02894 -0.16745 0.02824 C -0.17058 0.02685 -0.17513 0.02894 -0.17696 0.02408 L -0.18164 0.01134 L -0.18412 0.00509 C -0.1849 0.00093 -0.18724 -0.00833 -0.18412 -0.01204 C -0.18295 -0.01342 -0.18256 -0.00764 -0.18164 -0.00555 C -0.18229 -0.00069 -0.18177 0.00463 -0.18295 0.00926 C -0.18386 0.01343 -0.18959 0.01482 -0.19141 0.01551 C -0.19961 0.01482 -0.20795 0.01505 -0.21628 0.01343 C -0.21745 0.0132 -0.21394 0.01181 -0.21263 0.01134 C -0.21029 0.01042 -0.20795 0.00995 -0.20547 0.00926 C -0.20586 0.01204 -0.2056 0.01551 -0.2069 0.01783 C -0.20782 0.02014 -0.20964 0.02176 -0.21146 0.02199 L -0.23412 0.01991 C -0.24024 0.01713 -0.24584 0.01759 -0.23659 -0.00347 C -0.23516 -0.00625 -0.23242 -0.00208 -0.23047 -0.00139 C -0.23086 0.00347 -0.23021 0.00926 -0.23177 0.01343 C -0.23256 0.01597 -0.23477 0.01528 -0.23659 0.01551 C -0.24479 0.01667 -0.25313 0.0169 -0.26146 0.01783 C -0.26185 0.02477 -0.26133 0.03218 -0.26263 0.03889 C -0.26302 0.04097 -0.26498 0.04051 -0.26615 0.04097 C -0.26914 0.0419 -0.27136 0.04236 -0.27357 0.04306 C -0.27448 0.04236 -0.27617 0.04283 -0.27696 0.04097 C -0.27813 0.03866 -0.278 0.03542 -0.27813 0.03264 C -0.27865 0.02824 -0.27839 0.02384 -0.2793 0.01991 C -0.28021 0.01713 -0.28164 0.01528 -0.28282 0.01343 C -0.28399 0.01181 -0.28516 0.01019 -0.28646 0.00926 C -0.28815 0.00787 -0.29584 0.00556 -0.29714 0.00509 C -0.29844 0.0044 -0.29948 0.00347 -0.30078 0.00278 C -0.30157 0.0007 -0.30261 -0.00116 -0.30313 -0.00347 C -0.30378 -0.00625 -0.30274 -0.01088 -0.3043 -0.01204 C -0.30651 -0.01366 -0.30912 -0.01065 -0.31146 -0.00995 C -0.31185 -0.00764 -0.31224 -0.00555 -0.31263 -0.00347 C -0.31381 0.00208 -0.31641 0.00741 -0.31641 0.01343 C -0.31641 0.01597 -0.3112 0.01759 -0.31263 0.01783 L -0.33894 0.01551 C -0.3392 0.01343 -0.33894 0.00926 -0.33998 0.00926 C -0.34141 0.00926 -0.34102 0.01528 -0.34245 0.01551 C -0.34753 0.0169 -0.353 0.01412 -0.35782 0.01343 C -0.37279 0.00695 -0.3543 0.01343 -0.36615 0.01343 C -0.36823 0.01343 -0.37019 0.01204 -0.37214 0.01134 C -0.37722 -0.00208 -0.37188 0.00787 -0.37696 0.01134 C -0.37995 0.01343 -0.38334 0.01273 -0.38646 0.01343 C -0.38776 0.01273 -0.38959 0.01343 -0.38998 0.01134 C -0.39063 0.00787 -0.39024 0.00324 -0.38881 0.0007 C -0.38789 -0.00092 -0.38802 0.00509 -0.38776 0.00718 C -0.38802 0.00995 -0.3875 0.01366 -0.38881 0.01551 C -0.39037 0.01783 -0.39271 0.01736 -0.39479 0.01783 C -0.40274 0.01875 -0.41068 0.01921 -0.41862 0.01991 C -0.41901 0.02408 -0.41849 0.02894 -0.41979 0.03264 C -0.42123 0.03658 -0.42865 0.0382 -0.43047 0.03889 C -0.43243 0.0382 -0.43542 0.03982 -0.43646 0.03681 C -0.43763 0.0331 -0.43542 0.02847 -0.43529 0.02408 C -0.43503 0.01713 -0.43529 0.00995 -0.43529 0.00278 L 0.15286 0.02408 " pathEditMode="relative" rAng="0" ptsTypes="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9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6C5888C-E095-4B6A-B4C5-F8E2724AE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6939" y="2571751"/>
            <a:ext cx="8072437" cy="3857625"/>
          </a:xfrm>
          <a:blipFill>
            <a:blip r:embed="rId2"/>
            <a:tile tx="0" ty="0" sx="100000" sy="100000" flip="none" algn="tl"/>
          </a:blip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defRPr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7745817-7CBF-4CDF-B4B9-988E1B43B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299157" cy="2285422"/>
          </a:xfrm>
          <a:solidFill>
            <a:srgbClr val="FFC000"/>
          </a:solidFill>
          <a:ln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rmAutofit fontScale="90000"/>
          </a:bodyPr>
          <a:lstStyle/>
          <a:p>
            <a:pPr rtl="1">
              <a:defRPr/>
            </a:pPr>
            <a:r>
              <a:rPr lang="ar-AE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ar-AE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fr-FR" dirty="0"/>
              <a:t/>
            </a:r>
            <a:br>
              <a:rPr lang="fr-FR" dirty="0"/>
            </a:b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/>
              <a:t> 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A8B7CD4-C7CB-4B61-B418-C5766240F688}"/>
              </a:ext>
            </a:extLst>
          </p:cNvPr>
          <p:cNvSpPr txBox="1">
            <a:spLocks/>
          </p:cNvSpPr>
          <p:nvPr/>
        </p:nvSpPr>
        <p:spPr bwMode="auto">
          <a:xfrm>
            <a:off x="0" y="2265237"/>
            <a:ext cx="12299157" cy="47174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ar-AE" dirty="0"/>
          </a:p>
          <a:p>
            <a:pPr>
              <a:defRPr/>
            </a:pPr>
            <a:endParaRPr lang="ar-AE" dirty="0"/>
          </a:p>
          <a:p>
            <a:pPr>
              <a:defRPr/>
            </a:pPr>
            <a:endParaRPr lang="ar-AE" dirty="0"/>
          </a:p>
          <a:p>
            <a:pPr>
              <a:defRPr/>
            </a:pPr>
            <a:endParaRPr lang="ar-AE" dirty="0"/>
          </a:p>
          <a:p>
            <a:pPr>
              <a:defRPr/>
            </a:pPr>
            <a:endParaRPr lang="ar-AE" dirty="0"/>
          </a:p>
          <a:p>
            <a:pPr>
              <a:defRPr/>
            </a:pPr>
            <a:endParaRPr lang="ar-AE" dirty="0"/>
          </a:p>
          <a:p>
            <a:pPr>
              <a:defRPr/>
            </a:pP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72AB8DB-7E9D-4EBE-A476-68109AC39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925" y="3690144"/>
            <a:ext cx="1257300" cy="1620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6C2C0EC-DB66-407D-AFAF-06DC578FA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20" y="3690144"/>
            <a:ext cx="1257300" cy="1620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58A464-751D-4208-BCA6-24C6824ACA12}"/>
              </a:ext>
            </a:extLst>
          </p:cNvPr>
          <p:cNvSpPr/>
          <p:nvPr/>
        </p:nvSpPr>
        <p:spPr>
          <a:xfrm>
            <a:off x="536624" y="1095106"/>
            <a:ext cx="11118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كلية العلوم الاقتصادية و التجارية و علوم التسيير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144313-B7EB-4A67-BC7D-9CB8F65ED113}"/>
              </a:ext>
            </a:extLst>
          </p:cNvPr>
          <p:cNvSpPr/>
          <p:nvPr/>
        </p:nvSpPr>
        <p:spPr>
          <a:xfrm>
            <a:off x="1593273" y="246801"/>
            <a:ext cx="100621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AE" sz="54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جامعة محمد خيضر- بسكرة-</a:t>
            </a:r>
            <a:r>
              <a:rPr lang="fr-FR" sz="5400" b="1" cap="none" spc="0" dirty="0">
                <a:ln/>
                <a:solidFill>
                  <a:srgbClr val="002060"/>
                </a:solidFill>
                <a:effectLst/>
              </a:rPr>
              <a:t> </a:t>
            </a:r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ici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B70B19-A8B8-488B-819E-FECB719C32CF}"/>
              </a:ext>
            </a:extLst>
          </p:cNvPr>
          <p:cNvSpPr/>
          <p:nvPr/>
        </p:nvSpPr>
        <p:spPr>
          <a:xfrm>
            <a:off x="3959802" y="2166536"/>
            <a:ext cx="58604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rtl="1">
              <a:defRPr/>
            </a:pPr>
            <a:r>
              <a:rPr lang="ar-DZ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الإيرادات و الارباح</a:t>
            </a:r>
            <a:endParaRPr lang="ar-AE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D8B3D89-1AF7-44A0-A9A4-30C3345C1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092" y="3075276"/>
            <a:ext cx="6913522" cy="3551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9010496-BC2D-45D4-A907-88247ECCF6AC}"/>
              </a:ext>
            </a:extLst>
          </p:cNvPr>
          <p:cNvSpPr/>
          <p:nvPr/>
        </p:nvSpPr>
        <p:spPr>
          <a:xfrm>
            <a:off x="1921669" y="3435367"/>
            <a:ext cx="3824068" cy="830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rtl="1">
              <a:defRPr/>
            </a:pPr>
            <a:r>
              <a:rPr lang="ar-AE" sz="48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أ.د/ خليفي عيسى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DC0A067-42BB-4BC3-B476-E51393D11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81" y="1676400"/>
            <a:ext cx="11956473" cy="5015201"/>
          </a:xfrm>
        </p:spPr>
        <p:txBody>
          <a:bodyPr/>
          <a:lstStyle/>
          <a:p>
            <a:pPr algn="r" rtl="1"/>
            <a:endParaRPr lang="ar-DZ" dirty="0">
              <a:solidFill>
                <a:srgbClr val="C00000"/>
              </a:solidFill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DZ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الإيرادات.</a:t>
            </a:r>
          </a:p>
          <a:p>
            <a:pPr algn="r" rtl="1"/>
            <a:endParaRPr lang="ar-DZ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DZ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DZ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الأرباح.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BA2C1AD-F07C-4A12-86C5-98ED06F71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38" y="166688"/>
            <a:ext cx="11957050" cy="1343457"/>
          </a:xfrm>
          <a:solidFill>
            <a:srgbClr val="FFFF00"/>
          </a:soli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DZ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الإيرادات و الارباح</a:t>
            </a:r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310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C917897-DDB0-43FE-806F-72935F5A1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031" y="1712686"/>
            <a:ext cx="11945938" cy="492034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r" rtl="1"/>
            <a:r>
              <a:rPr lang="ar-D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ar-B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الإيرادات:</a:t>
            </a:r>
            <a:endParaRPr lang="fr-F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B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هي عبارة عن العوائد و المداخيل التي تحصل عليها المؤسسة أثناء نشاطها العادي، ويمكن تقسيم الإيرادات إلى ثلاث أنواع هي: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D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الإيــراد الكلــي</a:t>
            </a:r>
            <a:r>
              <a:rPr 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RT</a:t>
            </a:r>
            <a:r>
              <a:rPr lang="ar-D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:   </a:t>
            </a:r>
          </a:p>
          <a:p>
            <a:pPr algn="r" rtl="1"/>
            <a:r>
              <a:rPr lang="ar-D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وهو مجموع عوائد البيع التي تحصل عليه المؤسسة من خلال بيع المنتوج، ودالة الإيرادات الكية</a:t>
            </a:r>
          </a:p>
          <a:p>
            <a:pPr algn="r" rtl="1"/>
            <a:r>
              <a:rPr lang="ar-D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تكتب بالشكل : </a:t>
            </a:r>
          </a:p>
          <a:p>
            <a:pPr algn="r" rtl="1"/>
            <a:r>
              <a:rPr lang="ar-D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بحيث:   </a:t>
            </a:r>
            <a:r>
              <a:rPr lang="fr-F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  </a:t>
            </a:r>
            <a:r>
              <a:rPr lang="ar-D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الإيرادات الكلية أو المبيعات </a:t>
            </a:r>
            <a:r>
              <a:rPr lang="fr-F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ar-D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fr-F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ar-D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سعر بيع الوحدة الواحدة من المنتوج.</a:t>
            </a:r>
          </a:p>
          <a:p>
            <a:pPr algn="r" rtl="1"/>
            <a:r>
              <a:rPr lang="ar-D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	</a:t>
            </a:r>
            <a:r>
              <a:rPr lang="fr-F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ar-D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هي الكميات المنتجة والمباعة .</a:t>
            </a:r>
          </a:p>
          <a:p>
            <a:pPr algn="r" rtl="1"/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B4DB2F1-7550-4B00-B203-B081E8760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31" y="120650"/>
            <a:ext cx="11945938" cy="1479550"/>
          </a:xfrm>
          <a:solidFill>
            <a:srgbClr val="FFFF00"/>
          </a:soli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DZ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الإيرادات</a:t>
            </a:r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FE3AF6E-4627-45DA-B5B7-1AACC67F9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4702629"/>
            <a:ext cx="2339466" cy="5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36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165717E-634A-4A62-980A-776FE199C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00" y="1712686"/>
            <a:ext cx="11945938" cy="496592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r" rtl="1"/>
            <a:r>
              <a:rPr lang="ar-D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الإيــراد المتوسـط </a:t>
            </a:r>
            <a:r>
              <a:rPr 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  <a:r>
              <a:rPr lang="ar-D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DZ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وهو متوسط ما يحصل عليه المنتج من بيع وحدة واحدة من المنتوج ، ورياضيا يحسب كما يلي:</a:t>
            </a:r>
          </a:p>
          <a:p>
            <a:pPr algn="r" rtl="1"/>
            <a:r>
              <a:rPr lang="ar-D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ومن الملاحظ انه في حالة المنافسة التامة أو الكاملة فإن الإيراد المتوسط</a:t>
            </a:r>
          </a:p>
          <a:p>
            <a:pPr algn="r" rtl="1"/>
            <a:r>
              <a:rPr lang="ar-D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يساوي السعر.</a:t>
            </a:r>
          </a:p>
          <a:p>
            <a:pPr algn="r" rtl="1"/>
            <a:r>
              <a:rPr lang="ar-D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الإيــراد الحـدي </a:t>
            </a:r>
            <a:r>
              <a:rPr 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</a:t>
            </a:r>
            <a:r>
              <a:rPr lang="ar-D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DZ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وهو عبارة عن العوائد الإضافية التي تتحصل عليها المؤسسة من خلال إنتاج وحدة إضافية ( أي مقدار التغير في الإيراد الكلي عندما نزيد الإنتاج بوحدة واحدة)، ورياضيا يمكن حسابه بالشكل التالي: </a:t>
            </a:r>
            <a:endParaRPr lang="fr-FR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59E117A-96D0-4F86-84B9-4B55CF22A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" y="179388"/>
            <a:ext cx="11945938" cy="1420812"/>
          </a:xfrm>
          <a:solidFill>
            <a:srgbClr val="FFFF00"/>
          </a:soli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DZ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الإيرادات</a:t>
            </a:r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6E14D5-FE89-4314-A2D8-2588BB99C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00" y="2301684"/>
            <a:ext cx="1357715" cy="9785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8D6038A-0246-4385-B4AB-8A76947E7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629" y="4789714"/>
            <a:ext cx="2249638" cy="1190371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209553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D254D14-EAA7-4F3A-B29B-0B8D0230F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13" y="1654630"/>
            <a:ext cx="11945257" cy="505346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r" rtl="1"/>
            <a:r>
              <a:rPr lang="ar-D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وهي عبارة عن المكسب الصافي للمؤسسة، أي هو مقدار زيادة الإيرادات الكلية عن التكاليف الكلية ويمكن إيجاد الربح كما يلي:</a:t>
            </a:r>
          </a:p>
          <a:p>
            <a:pPr algn="r" rtl="1"/>
            <a:r>
              <a:rPr lang="ar-D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لكن المهم لكل مؤسسة هو البحث عن تعظيم الربح وليس تحقيق الربح , وبصفة عامة تكون المؤسسة في حالة تعظيم الأرباح إذا كانت الإيرادات الكلية أكبر ما يمكن من التكاليف الكلية , وبما أن المؤسسة من خلال علاقة ايجاد الربح تحصل على دالة الأرباح، فهي تحقق الربح الأعظمي (</a:t>
            </a:r>
            <a:r>
              <a:rPr 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RT&gt;CT</a:t>
            </a:r>
            <a:r>
              <a:rPr lang="ar-D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algn="r" rtl="1"/>
            <a:r>
              <a:rPr lang="ar-D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عندما تعظم هذه الدالة (π)  ويحقق ذلك عندما تكون المشتقة الجزئية الأولى لهذه الدالة معدومة( </a:t>
            </a:r>
            <a:r>
              <a:rPr 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π=0</a:t>
            </a:r>
            <a:r>
              <a:rPr lang="ar-D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)،ولكن الاقتصاديين يستعملون قاعدة أخرى للبحث عن الربح الأعظمي، ومن وجهة النظر هذه فإن المؤسسة تحقق المستوى الأعظمي من الربح عندما يتساوى</a:t>
            </a:r>
          </a:p>
          <a:p>
            <a:pPr algn="r" rtl="1"/>
            <a:r>
              <a:rPr lang="ar-D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الإيراد الحدي مع التكلفة الحدية.</a:t>
            </a:r>
          </a:p>
          <a:p>
            <a:pPr algn="r" rtl="1"/>
            <a:endParaRPr lang="fr-F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3F33F77-89D1-4DE5-966F-FB45D6512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88" y="149226"/>
            <a:ext cx="11945937" cy="1316718"/>
          </a:xfrm>
          <a:solidFill>
            <a:srgbClr val="FFFF00"/>
          </a:soli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DZ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الارباح</a:t>
            </a:r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E9F5FB-E1B7-4DE4-A1A9-5FE817A6E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257" y="2120467"/>
            <a:ext cx="2278743" cy="564676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854908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6076D1A-82FE-46C8-A5B4-414EB7EEB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342" y="1761671"/>
            <a:ext cx="3788229" cy="2177143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6D50E8E4-14BF-448F-8557-9974873EE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" y="139700"/>
            <a:ext cx="11944350" cy="1460500"/>
          </a:xfrm>
          <a:solidFill>
            <a:srgbClr val="FFFF00"/>
          </a:soli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DZ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الارباح</a:t>
            </a:r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1287B6E-2022-45BA-A226-7DAB75850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456" y="3938814"/>
            <a:ext cx="769257" cy="1678215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50FFE0-3866-478C-BF10-2D05541E8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114" y="4015383"/>
            <a:ext cx="595085" cy="168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64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AB02479-874F-4DD9-9487-022855043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37" y="1523999"/>
            <a:ext cx="11857491" cy="515937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ar-D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وهذه العلاقة تعني أنه إذا قررت المؤسسة إنتاج الوحدة الأخيرة أو الوحدة الإضافية من المنتوج، و كان العائد الإضافي الذي تحققه  يساوي التكلفة الإضافية التي تتحملها المؤسسة فعند ذلك ليس لهذه المؤسسة أي مصلحة في الاستمرار في الإنتاج , لأن أي وحدة إضافية بعد ذلك سوف تكون تكلفتها الحدية أكبر من الإيراد الحدي الذي تقدمه .</a:t>
            </a:r>
            <a:endParaRPr lang="fr-F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CB19741-CEF1-4C8A-9314-53159E362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338" y="174625"/>
            <a:ext cx="11857490" cy="1204913"/>
          </a:xfrm>
          <a:solidFill>
            <a:srgbClr val="FFFF00"/>
          </a:soli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DZ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الارباح</a:t>
            </a:r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840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الايرادات و الارباح2 [Mode de compatibilité]" id="{0E85B37A-F655-4AA9-8161-09E493392740}" vid="{B95E313A-E4F8-45E3-9CD1-21D2DE19F4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659</Words>
  <Application>Microsoft Office PowerPoint</Application>
  <PresentationFormat>Grand écran</PresentationFormat>
  <Paragraphs>175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AdvertisingBold</vt:lpstr>
      <vt:lpstr>Arial</vt:lpstr>
      <vt:lpstr>Calibri</vt:lpstr>
      <vt:lpstr>Calibri Light</vt:lpstr>
      <vt:lpstr>Cambria Math</vt:lpstr>
      <vt:lpstr>Impact</vt:lpstr>
      <vt:lpstr>Simplified Arabic</vt:lpstr>
      <vt:lpstr>Times New Roman</vt:lpstr>
      <vt:lpstr>Wingdings</vt:lpstr>
      <vt:lpstr>Thème Office</vt:lpstr>
      <vt:lpstr>Présentation PowerPoint</vt:lpstr>
      <vt:lpstr>Présentation PowerPoint</vt:lpstr>
      <vt:lpstr>     </vt:lpstr>
      <vt:lpstr>الإيرادات و الارباح</vt:lpstr>
      <vt:lpstr>الإيرادات</vt:lpstr>
      <vt:lpstr>الإيرادات</vt:lpstr>
      <vt:lpstr>الارباح</vt:lpstr>
      <vt:lpstr>الارباح</vt:lpstr>
      <vt:lpstr>الارباح</vt:lpstr>
      <vt:lpstr>مثال التطبيقي (دالة):</vt:lpstr>
      <vt:lpstr>الطريقة الاولى: عندما :ACT= MC</vt:lpstr>
      <vt:lpstr>الطريقة الثانية: منحنى التكلفة الحدية  يقطع منحنى التكاليف المتوسطة  في نهايته الدنيا.أي : ACT’=0 </vt:lpstr>
      <vt:lpstr>حساب قيمة الربح الاعظمي:</vt:lpstr>
      <vt:lpstr>مثال تطبيقي ( قيم جدولية):</vt:lpstr>
      <vt:lpstr>حل التمرين: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Utilisateur Windows</cp:lastModifiedBy>
  <cp:revision>14</cp:revision>
  <dcterms:created xsi:type="dcterms:W3CDTF">2020-05-25T11:57:41Z</dcterms:created>
  <dcterms:modified xsi:type="dcterms:W3CDTF">2020-06-02T17:10:49Z</dcterms:modified>
</cp:coreProperties>
</file>