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3" r:id="rId5"/>
    <p:sldId id="259" r:id="rId6"/>
    <p:sldId id="264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E75B4-387C-4A8D-B656-65F5F880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376B1-43BA-4D40-9BC5-F60A4E5D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6FB3-49BE-4FF1-AEC7-702458C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CEC8-5968-4E02-A86C-6B7A50EB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16EF-6C33-4E9A-A5DE-A8C603F6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BB11-F029-42FA-BE93-476BF012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813C5-B080-4D33-97C8-CED8012B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63B82-9819-4B2F-96BC-A0A60F09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1E3B2-C2A1-4807-A52E-79FE6204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63EA-D8A2-48A0-8C13-7D80B5A3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2EECD-8FA1-4C73-8EE0-7CE0A023D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B3ED0-DB86-4467-ABBE-8AD5DE4B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D985-DD7C-43FE-81EF-1BFBC4DC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2F53-A0CD-4622-A0B0-E32B96ED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3185-2AD6-4881-867B-DBD11F5D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08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FEB8-05AD-4EFE-8D18-A92F7AA1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4103-A7E5-4CF9-B892-BBC1FECB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35DA-2766-4728-BCEF-341E5DC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F37B8-6F7A-4FDD-9CB9-30AB8AE6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D5EB-8C20-43BA-BA84-F0EF424C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7F9A-1A07-46AA-AB65-3D92887D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C037-00A6-406D-943E-5EBCFA6DF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69948-4B1F-4591-868A-E9243281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1EE0-3483-4C65-B353-332B8A57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5FA60-D843-4C7F-A901-C9DD4C18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3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4961-CD36-49E2-AB42-46AF03FB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E535-DDDC-47F2-895D-1060ABCD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870C6-E538-4891-8EDB-E74B2E62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7A5CB-1441-488B-AA17-E66E206E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6589-2FF7-448A-8C78-A5F51AB2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046AA-A368-424D-A772-1C48176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2C8-EFD9-41A6-BB97-C2C1F6E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9B498-DC99-4157-A780-CF50E14ED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C17F8-AC49-42AA-8C0D-8E541E75C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2CEFB-4D82-42B5-874A-F2832E589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D3027-388A-45F4-AF6D-6D904ED89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4CAA5-F0BA-41C7-A2CB-DE28E32F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BAD3-EBB4-4861-9476-C3BF190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CC86D-D040-402C-8D96-F25DA5DA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25E8-49EE-4648-845A-2B8576A9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B31EF-C195-49FA-BC86-A8BD0B50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25C-C835-4BC1-88E8-AE53E071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F0B3-8A81-43B0-ACF8-F77F764A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030E9-10C0-498D-A8AA-EB544222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FFDCB-2AF9-4455-813A-2B145EF2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90550-E5B0-4F1C-A2B4-455FEB57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8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753C-8EA0-46BD-A938-DA1E429A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25FF-7BBA-4381-89F1-65FB3556F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27C12-C084-4469-92CA-63441A1D6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E509-2853-4D2D-B58C-32443A35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F458E-8085-422B-A66F-6171516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882CB-1CD2-4E05-9214-5BAD789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3D23-936B-4B4B-83F3-14FCD17E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28A4A1-BB42-4252-8DE4-9EF24AF3F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AF05A-C727-4FFD-85BB-5D837D2C6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784F-A827-40FD-B587-12C39B5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9B2C3-9E23-4FFD-8FBE-4115B2C4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BBE8-FED3-4AB4-9616-294B9A50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3E3FB-1AA7-4ADE-B763-27F18F25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AA996-1EE3-42B0-9556-AC8C18C1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578-21A7-47AE-813B-D514CE9E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C7C6-358F-441C-8A20-A83F07116E5E}" type="datetimeFigureOut">
              <a:rPr lang="en-GB" smtClean="0"/>
              <a:t>17/05/2020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31FAE-B0CF-4D64-8CE2-8F4BB48C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635E8-71CE-4786-8C4F-99A1C852D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F09A-AE78-4853-A576-263ABDDEB0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>
                <a:solidFill>
                  <a:srgbClr val="0070C0"/>
                </a:solidFill>
              </a:rPr>
              <a:t>أخلاقيات العمل الوظيفي</a:t>
            </a:r>
            <a:br>
              <a:rPr lang="ar-DZ" dirty="0">
                <a:solidFill>
                  <a:srgbClr val="C00000"/>
                </a:solidFill>
              </a:rPr>
            </a:br>
            <a:r>
              <a:rPr lang="ar-DZ" dirty="0">
                <a:solidFill>
                  <a:srgbClr val="C00000"/>
                </a:solidFill>
              </a:rPr>
              <a:t>المحاضرة 11</a:t>
            </a:r>
            <a:endParaRPr lang="en-GB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9B98A-A138-40EB-A4D9-21974498B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8289" y="3926106"/>
            <a:ext cx="9144000" cy="1200697"/>
          </a:xfrm>
        </p:spPr>
        <p:txBody>
          <a:bodyPr>
            <a:normAutofit/>
          </a:bodyPr>
          <a:lstStyle/>
          <a:p>
            <a:r>
              <a:rPr lang="ar-DZ" b="1" dirty="0">
                <a:solidFill>
                  <a:srgbClr val="0070C0"/>
                </a:solidFill>
              </a:rPr>
              <a:t>د. فاتح دبلة </a:t>
            </a:r>
          </a:p>
          <a:p>
            <a:r>
              <a:rPr lang="ar-DZ" b="1" dirty="0">
                <a:solidFill>
                  <a:srgbClr val="0070C0"/>
                </a:solidFill>
              </a:rPr>
              <a:t>15 ماي 2020</a:t>
            </a:r>
            <a:endParaRPr lang="en-GB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3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3339" y="900498"/>
            <a:ext cx="4360332" cy="655637"/>
          </a:xfrm>
        </p:spPr>
        <p:txBody>
          <a:bodyPr>
            <a:normAutofit fontScale="90000"/>
          </a:bodyPr>
          <a:lstStyle/>
          <a:p>
            <a:r>
              <a:rPr lang="ar-DZ" sz="4400" b="1" dirty="0">
                <a:solidFill>
                  <a:srgbClr val="0070C0"/>
                </a:solidFill>
              </a:rPr>
              <a:t>مقدمة</a:t>
            </a:r>
            <a:endParaRPr lang="en-GB" sz="4400" b="1" dirty="0">
              <a:solidFill>
                <a:srgbClr val="0070C0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-168368" y="3275839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DZ" sz="3600" dirty="0">
                <a:solidFill>
                  <a:srgbClr val="C00000"/>
                </a:solidFill>
              </a:rPr>
              <a:t>أخلاقيات العمل الأساسية فضيلة مشتركة عند كل الشعوب </a:t>
            </a:r>
            <a:endParaRPr lang="en-GB" sz="3600" dirty="0">
              <a:solidFill>
                <a:srgbClr val="7030A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9D4AF7-67B7-4EE0-BE82-E2705C886598}"/>
              </a:ext>
            </a:extLst>
          </p:cNvPr>
          <p:cNvSpPr txBox="1">
            <a:spLocks/>
          </p:cNvSpPr>
          <p:nvPr/>
        </p:nvSpPr>
        <p:spPr>
          <a:xfrm>
            <a:off x="-168368" y="2132794"/>
            <a:ext cx="10842171" cy="6556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DZ" sz="3600" dirty="0">
                <a:solidFill>
                  <a:srgbClr val="C00000"/>
                </a:solidFill>
              </a:rPr>
              <a:t>هناك اتفاق على أهمية الأخلاق واختلاف حول مصادرها</a:t>
            </a:r>
            <a:endParaRPr lang="en-GB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959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3546" y="1019622"/>
            <a:ext cx="6445320" cy="528637"/>
          </a:xfrm>
        </p:spPr>
        <p:txBody>
          <a:bodyPr>
            <a:normAutofit fontScale="90000"/>
          </a:bodyPr>
          <a:lstStyle/>
          <a:p>
            <a:pPr algn="r"/>
            <a:r>
              <a:rPr lang="ar-DZ" sz="4000" dirty="0">
                <a:solidFill>
                  <a:srgbClr val="C00000"/>
                </a:solidFill>
              </a:rPr>
              <a:t>مصادر الأخلاقيات في منظمات الأعمال</a:t>
            </a:r>
            <a:endParaRPr lang="en-GB" sz="4000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4866" y="1877749"/>
            <a:ext cx="9144000" cy="772318"/>
          </a:xfrm>
        </p:spPr>
        <p:txBody>
          <a:bodyPr>
            <a:normAutofit fontScale="85000" lnSpcReduction="20000"/>
          </a:bodyPr>
          <a:lstStyle/>
          <a:p>
            <a:pPr marL="571500" indent="-571500" rtl="1">
              <a:buFont typeface="Wingdings" panose="05000000000000000000" pitchFamily="2" charset="2"/>
              <a:buChar char="v"/>
            </a:pPr>
            <a:r>
              <a:rPr lang="ar-DZ" sz="3600" dirty="0">
                <a:solidFill>
                  <a:srgbClr val="7030A0"/>
                </a:solidFill>
              </a:rPr>
              <a:t>تشير الأخلاق الى النظام القيمي والمعايير الأخلاقية التي يستند اليها عند اتخاذ القرارات، وهي تبين ما هو صح وما هو خطأ.</a:t>
            </a:r>
            <a:endParaRPr lang="en-GB" sz="3600" dirty="0"/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0882D8A5-2CD8-4D0F-BC0D-9F546401DB9D}"/>
              </a:ext>
            </a:extLst>
          </p:cNvPr>
          <p:cNvSpPr/>
          <p:nvPr/>
        </p:nvSpPr>
        <p:spPr>
          <a:xfrm>
            <a:off x="7284379" y="3499665"/>
            <a:ext cx="3698696" cy="778934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b="1" dirty="0">
                <a:solidFill>
                  <a:srgbClr val="0070C0"/>
                </a:solidFill>
              </a:rPr>
              <a:t>نظام القيم الاجتماعية والاخلاقية في المجتمع الخارجي </a:t>
            </a:r>
            <a:endParaRPr lang="en-GB" sz="2000" b="1" dirty="0">
              <a:solidFill>
                <a:srgbClr val="0070C0"/>
              </a:solidFill>
            </a:endParaRPr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F3C1759B-EAFC-4383-B606-28EA5E14F17C}"/>
              </a:ext>
            </a:extLst>
          </p:cNvPr>
          <p:cNvSpPr/>
          <p:nvPr/>
        </p:nvSpPr>
        <p:spPr>
          <a:xfrm>
            <a:off x="1570235" y="3513363"/>
            <a:ext cx="3698696" cy="778934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>
                <a:solidFill>
                  <a:srgbClr val="0070C0"/>
                </a:solidFill>
              </a:rPr>
              <a:t>نظام القيم والمعتقدات الشخصية الذاتية</a:t>
            </a:r>
            <a:endParaRPr lang="en-GB" sz="24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B48F7E-DD0C-4B00-9B15-E6A4E1EE91F6}"/>
              </a:ext>
            </a:extLst>
          </p:cNvPr>
          <p:cNvSpPr/>
          <p:nvPr/>
        </p:nvSpPr>
        <p:spPr>
          <a:xfrm>
            <a:off x="7726166" y="4764909"/>
            <a:ext cx="3176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400" dirty="0"/>
              <a:t>الثقافة السائدة في المجتمع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400" dirty="0"/>
              <a:t>قيم الجماعة والعائلة والعمل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400" dirty="0"/>
              <a:t>قيم المجتمع الحضارية</a:t>
            </a:r>
            <a:endParaRPr lang="en-GB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80294C-9E3B-4DEB-BB38-2E91529352E2}"/>
              </a:ext>
            </a:extLst>
          </p:cNvPr>
          <p:cNvSpPr/>
          <p:nvPr/>
        </p:nvSpPr>
        <p:spPr>
          <a:xfrm>
            <a:off x="1756785" y="4626409"/>
            <a:ext cx="31768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000" dirty="0"/>
              <a:t>القيم الشخصية الذاتية الفطرية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000" dirty="0"/>
              <a:t>المعتقدات الدينية والمذهبية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000" dirty="0"/>
              <a:t>الخبرة السابقة والمستوى التعليمي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000" dirty="0"/>
              <a:t>الخصوصية الفردية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000" dirty="0"/>
              <a:t>الحالة الصحية النفسية والجسمانية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3284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061" y="1105957"/>
            <a:ext cx="10945877" cy="528637"/>
          </a:xfrm>
        </p:spPr>
        <p:txBody>
          <a:bodyPr>
            <a:noAutofit/>
          </a:bodyPr>
          <a:lstStyle/>
          <a:p>
            <a:pPr algn="r"/>
            <a:r>
              <a:rPr lang="ar-DZ" sz="3200" dirty="0">
                <a:solidFill>
                  <a:srgbClr val="0070C0"/>
                </a:solidFill>
              </a:rPr>
              <a:t>اجمالا يمكن ان تحدد مصادر اخلاقيات الأعمال التي تتجسد في السلوك الاخلاقي الحميد أو السيء بالاتي: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80294C-9E3B-4DEB-BB38-2E91529352E2}"/>
              </a:ext>
            </a:extLst>
          </p:cNvPr>
          <p:cNvSpPr/>
          <p:nvPr/>
        </p:nvSpPr>
        <p:spPr>
          <a:xfrm>
            <a:off x="2185766" y="1759920"/>
            <a:ext cx="7820466" cy="48320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العائلة والتربية البيئية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ثقافة المجتمع وقيمه وعاداته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التأثر بالجماعات المرجعية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مدرسة ونظام التعليم في المجتمع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اعلام الدولة والصحافة ومؤسسات الرأي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مجتمع العمل الأول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سلطة القديم والقيم الشخصية المتأصلة لدى العاملين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القوانين واللوائح الحكومية والتشريعات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قوانين سلوك الاخلاقي والمعرفي للصناعة والمهن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الخبرة المتراكمة والضمير الانساني الصالح 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DZ" sz="2800" dirty="0"/>
              <a:t>جماعات الضغط في المجتمع المدني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87026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5280" y="848043"/>
            <a:ext cx="5902960" cy="655637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ar-DZ" sz="3600" dirty="0">
                <a:solidFill>
                  <a:srgbClr val="C00000"/>
                </a:solidFill>
              </a:rPr>
              <a:t>وسائل ترسيخ أخلاقيات المهنة </a:t>
            </a:r>
            <a:endParaRPr lang="en-GB" sz="3600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6640" y="2106348"/>
            <a:ext cx="10322560" cy="321566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rgbClr val="C00000"/>
                </a:solidFill>
              </a:rPr>
              <a:t>تنمية الرقابة الذاتية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rgbClr val="C00000"/>
                </a:solidFill>
              </a:rPr>
              <a:t>وضع الأنظمة الدقيقة التي تمنع الاجتهادات الفردية الخاطئة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rgbClr val="C00000"/>
                </a:solidFill>
              </a:rPr>
              <a:t>القدوة الحسنة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rgbClr val="C00000"/>
                </a:solidFill>
              </a:rPr>
              <a:t>تصحيح الفهم الديني والوطني للوظيفة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rgbClr val="C00000"/>
                </a:solidFill>
              </a:rPr>
              <a:t>محاسبة الموظفين والمسؤولين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rgbClr val="C00000"/>
                </a:solidFill>
              </a:rPr>
              <a:t>التقييم المستمر للموظفين </a:t>
            </a: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862819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5279" y="848043"/>
            <a:ext cx="8189987" cy="65563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ar-DZ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بينما تشير عقبات تطبيق هذه الأخلاقيات المهنية الى :</a:t>
            </a:r>
            <a:endParaRPr lang="en-GB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6640" y="2106348"/>
            <a:ext cx="10322560" cy="3215665"/>
          </a:xfr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chemeClr val="tx1"/>
                </a:solidFill>
              </a:rPr>
              <a:t>عدم الالتزام بتطبيق العقوبات ، فمن أمن العقوبة أساء الأدب، والعقوبة لها دور تقويمي للسلوك وليست غاية في حد ذاتها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chemeClr val="tx1"/>
                </a:solidFill>
              </a:rPr>
              <a:t>غياب القدوات الحسنة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chemeClr val="tx1"/>
                </a:solidFill>
              </a:rPr>
              <a:t>ضعف الوازع الديني والوطني والخيري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chemeClr val="tx1"/>
                </a:solidFill>
              </a:rPr>
              <a:t>تغليب المصالح الشخصية على المصالح العامة والوطنية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chemeClr val="tx1"/>
                </a:solidFill>
              </a:rPr>
              <a:t>غموض الادوار والقوانين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sz="2800" b="1" dirty="0">
                <a:solidFill>
                  <a:schemeClr val="tx1"/>
                </a:solidFill>
              </a:rPr>
              <a:t>فقدان روح التفاهم بين الادارة والموظفين 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4154653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9755" y="3101181"/>
            <a:ext cx="4360332" cy="797159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DZ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اخلاقيات العمل، ضرورة ادارية</a:t>
            </a:r>
            <a:br>
              <a:rPr lang="ar-DZ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ar-DZ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الالتزام بالاخلاق من صميم العمل الاداري  </a:t>
            </a:r>
            <a:endParaRPr lang="en-GB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D8C238C-98A4-4D9C-9532-48D20766024B}"/>
              </a:ext>
            </a:extLst>
          </p:cNvPr>
          <p:cNvSpPr/>
          <p:nvPr/>
        </p:nvSpPr>
        <p:spPr>
          <a:xfrm>
            <a:off x="8610087" y="1273996"/>
            <a:ext cx="2044558" cy="15411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/>
              <a:t>علاقة بين العاملين والادارة</a:t>
            </a:r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2FD1C4A-8DC1-4908-9E2E-A04846590B8C}"/>
              </a:ext>
            </a:extLst>
          </p:cNvPr>
          <p:cNvSpPr/>
          <p:nvPr/>
        </p:nvSpPr>
        <p:spPr>
          <a:xfrm>
            <a:off x="2289104" y="4042879"/>
            <a:ext cx="2044558" cy="15411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/>
              <a:t>علاقة مع الموردين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6B61A72-F1B3-42A8-805F-8C55403F91AD}"/>
              </a:ext>
            </a:extLst>
          </p:cNvPr>
          <p:cNvSpPr/>
          <p:nvPr/>
        </p:nvSpPr>
        <p:spPr>
          <a:xfrm>
            <a:off x="5407642" y="646465"/>
            <a:ext cx="2044558" cy="15411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/>
              <a:t>علاقة بين العاملين</a:t>
            </a:r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42E3E22-4E0C-45C1-AA0A-78F80E19007C}"/>
              </a:ext>
            </a:extLst>
          </p:cNvPr>
          <p:cNvSpPr/>
          <p:nvPr/>
        </p:nvSpPr>
        <p:spPr>
          <a:xfrm>
            <a:off x="8419671" y="4042880"/>
            <a:ext cx="2044558" cy="15411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/>
              <a:t>علاقة مع العملاء</a:t>
            </a:r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ECB65-B6FD-46F1-8214-CD16796FE1F1}"/>
              </a:ext>
            </a:extLst>
          </p:cNvPr>
          <p:cNvSpPr/>
          <p:nvPr/>
        </p:nvSpPr>
        <p:spPr>
          <a:xfrm>
            <a:off x="5407642" y="4655423"/>
            <a:ext cx="2044558" cy="15411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/>
              <a:t>علاقة مع المستثمرين</a:t>
            </a:r>
            <a:endParaRPr lang="en-GB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BAB7E4E-AE44-48AB-BC46-77383BE51CD2}"/>
              </a:ext>
            </a:extLst>
          </p:cNvPr>
          <p:cNvSpPr/>
          <p:nvPr/>
        </p:nvSpPr>
        <p:spPr>
          <a:xfrm>
            <a:off x="1989442" y="1455506"/>
            <a:ext cx="2044558" cy="15411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/>
              <a:t>علاقة مع المنافسين</a:t>
            </a:r>
            <a:endParaRPr lang="en-GB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731C717-F260-40F7-8FF6-6FDC3D994CE3}"/>
              </a:ext>
            </a:extLst>
          </p:cNvPr>
          <p:cNvSpPr/>
          <p:nvPr/>
        </p:nvSpPr>
        <p:spPr>
          <a:xfrm rot="16200000">
            <a:off x="6107302" y="2365611"/>
            <a:ext cx="645237" cy="511995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38B7B256-AF61-4538-8D7F-E2C0A18D1A0F}"/>
              </a:ext>
            </a:extLst>
          </p:cNvPr>
          <p:cNvSpPr/>
          <p:nvPr/>
        </p:nvSpPr>
        <p:spPr>
          <a:xfrm rot="5400000">
            <a:off x="6107302" y="3950123"/>
            <a:ext cx="645237" cy="511995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1EEBC8C4-28BD-4D2C-B255-A3E07F74B6B7}"/>
              </a:ext>
            </a:extLst>
          </p:cNvPr>
          <p:cNvSpPr/>
          <p:nvPr/>
        </p:nvSpPr>
        <p:spPr>
          <a:xfrm rot="13019138">
            <a:off x="4220558" y="2365610"/>
            <a:ext cx="645237" cy="511995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CDFA790-EAE2-4F9F-A16F-F45BDDAE6F29}"/>
              </a:ext>
            </a:extLst>
          </p:cNvPr>
          <p:cNvSpPr/>
          <p:nvPr/>
        </p:nvSpPr>
        <p:spPr>
          <a:xfrm rot="18388708">
            <a:off x="7979976" y="2365609"/>
            <a:ext cx="645237" cy="511995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FD933DB3-6154-4C22-91B4-E409E5B9CFB8}"/>
              </a:ext>
            </a:extLst>
          </p:cNvPr>
          <p:cNvSpPr/>
          <p:nvPr/>
        </p:nvSpPr>
        <p:spPr>
          <a:xfrm rot="2228347">
            <a:off x="7885142" y="3950123"/>
            <a:ext cx="645237" cy="511995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72D8E87-EBDC-4FE1-AAE6-FDAEE8C078A8}"/>
              </a:ext>
            </a:extLst>
          </p:cNvPr>
          <p:cNvSpPr/>
          <p:nvPr/>
        </p:nvSpPr>
        <p:spPr>
          <a:xfrm rot="8812163">
            <a:off x="4225623" y="3941973"/>
            <a:ext cx="645237" cy="511995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668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027" y="512763"/>
            <a:ext cx="11007415" cy="6556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>
              <a:lnSpc>
                <a:spcPct val="70000"/>
              </a:lnSpc>
            </a:pPr>
            <a:r>
              <a:rPr lang="ar-DZ" sz="36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اخيرا، مواقف لها علاقة بأخلاقيات العمل واخلاقيات الادارة</a:t>
            </a:r>
            <a:endParaRPr lang="en-GB" sz="36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81CB10-5069-4FD1-AA3F-6DBFF03697B4}"/>
              </a:ext>
            </a:extLst>
          </p:cNvPr>
          <p:cNvSpPr txBox="1">
            <a:spLocks/>
          </p:cNvSpPr>
          <p:nvPr/>
        </p:nvSpPr>
        <p:spPr>
          <a:xfrm>
            <a:off x="572417" y="1464865"/>
            <a:ext cx="10842171" cy="46482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الوعود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تقارير العمل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التوظيف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الأولويات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التسلق والاستهانة بالمرؤوسين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عدم التعاون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الرشوة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الكذب على الموردين والعملاء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الهدايا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تقييم المرؤوسين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DZ" sz="2500" b="1" dirty="0">
                <a:solidFill>
                  <a:srgbClr val="0070C0"/>
                </a:solidFill>
              </a:rPr>
              <a:t>ازدراء المرؤوسين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endParaRPr lang="ar-DZ" sz="25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89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297</Words>
  <Application>Microsoft Office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أخلاقيات العمل الوظيفي المحاضرة 11</vt:lpstr>
      <vt:lpstr>مقدمة</vt:lpstr>
      <vt:lpstr>مصادر الأخلاقيات في منظمات الأعمال</vt:lpstr>
      <vt:lpstr>اجمالا يمكن ان تحدد مصادر اخلاقيات الأعمال التي تتجسد في السلوك الاخلاقي الحميد أو السيء بالاتي:</vt:lpstr>
      <vt:lpstr>وسائل ترسيخ أخلاقيات المهنة </vt:lpstr>
      <vt:lpstr>بينما تشير عقبات تطبيق هذه الأخلاقيات المهنية الى :</vt:lpstr>
      <vt:lpstr>اخلاقيات العمل، ضرورة ادارية الالتزام بالاخلاق من صميم العمل الاداري  </vt:lpstr>
      <vt:lpstr>اخيرا، مواقف لها علاقة بأخلاقيات العمل واخلاقيات الادارة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الثقافة التنظيمية وأخلاقيات العمل</dc:title>
  <dc:creator>Nawel Debla</dc:creator>
  <cp:lastModifiedBy>Nawel Debla</cp:lastModifiedBy>
  <cp:revision>32</cp:revision>
  <dcterms:created xsi:type="dcterms:W3CDTF">2020-04-15T12:27:46Z</dcterms:created>
  <dcterms:modified xsi:type="dcterms:W3CDTF">2020-05-17T13:22:46Z</dcterms:modified>
  <cp:contentStatus/>
</cp:coreProperties>
</file>