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57" r:id="rId6"/>
    <p:sldId id="258" r:id="rId7"/>
    <p:sldId id="259" r:id="rId8"/>
    <p:sldId id="260" r:id="rId9"/>
    <p:sldId id="269" r:id="rId10"/>
    <p:sldId id="261" r:id="rId11"/>
    <p:sldId id="262" r:id="rId12"/>
    <p:sldId id="263" r:id="rId13"/>
    <p:sldId id="264" r:id="rId14"/>
    <p:sldId id="265" r:id="rId15"/>
    <p:sldId id="266" r:id="rId16"/>
    <p:sldId id="267" r:id="rId17"/>
    <p:sldId id="268" r:id="rId18"/>
    <p:sldId id="273" r:id="rId19"/>
    <p:sldId id="274" r:id="rId20"/>
    <p:sldId id="275" r:id="rId21"/>
    <p:sldId id="276" r:id="rId22"/>
    <p:sldId id="27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849" autoAdjust="0"/>
  </p:normalViewPr>
  <p:slideViewPr>
    <p:cSldViewPr>
      <p:cViewPr varScale="1">
        <p:scale>
          <a:sx n="71" d="100"/>
          <a:sy n="71" d="100"/>
        </p:scale>
        <p:origin x="-13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915AAD-E6B2-44B1-AD7A-C8027838AD7F}" type="datetimeFigureOut">
              <a:rPr lang="fr-FR" smtClean="0"/>
              <a:pPr/>
              <a:t>12/04/2020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1AAF77-2CA1-4E11-A69A-AC7BEACA8F4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15AAD-E6B2-44B1-AD7A-C8027838AD7F}" type="datetimeFigureOut">
              <a:rPr lang="fr-FR" smtClean="0"/>
              <a:pPr/>
              <a:t>12/04/2020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AAF77-2CA1-4E11-A69A-AC7BEACA8F4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err="1" smtClean="0"/>
              <a:t>Chap</a:t>
            </a:r>
            <a:r>
              <a:rPr lang="fr-FR" dirty="0" smtClean="0"/>
              <a:t> 4</a:t>
            </a:r>
            <a:r>
              <a:rPr lang="fr-FR" dirty="0"/>
              <a:t/>
            </a:r>
            <a:br>
              <a:rPr lang="fr-FR" dirty="0"/>
            </a:br>
            <a:r>
              <a:rPr lang="fr-FR" dirty="0" smtClean="0"/>
              <a:t>Diagramme Cause-Effets </a:t>
            </a:r>
            <a:br>
              <a:rPr lang="fr-FR" dirty="0" smtClean="0"/>
            </a:br>
            <a:r>
              <a:rPr lang="fr-FR" dirty="0" smtClean="0"/>
              <a:t>Arbres </a:t>
            </a:r>
            <a:r>
              <a:rPr lang="fr-FR" dirty="0"/>
              <a:t>de défaillances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Equivalence entre diagramme de </a:t>
            </a:r>
            <a:r>
              <a:rPr lang="fr-FR" dirty="0" smtClean="0"/>
              <a:t>fiabilité </a:t>
            </a:r>
            <a:r>
              <a:rPr lang="fr-FR" dirty="0"/>
              <a:t>et arbre</a:t>
            </a:r>
          </a:p>
        </p:txBody>
      </p:sp>
      <p:pic>
        <p:nvPicPr>
          <p:cNvPr id="4099" name="Picture 3"/>
          <p:cNvPicPr>
            <a:picLocks noChangeAspect="1" noChangeArrowheads="1"/>
          </p:cNvPicPr>
          <p:nvPr/>
        </p:nvPicPr>
        <p:blipFill>
          <a:blip r:embed="rId2"/>
          <a:srcRect/>
          <a:stretch>
            <a:fillRect/>
          </a:stretch>
        </p:blipFill>
        <p:spPr bwMode="auto">
          <a:xfrm>
            <a:off x="714348" y="1643050"/>
            <a:ext cx="7715304" cy="4124286"/>
          </a:xfrm>
          <a:prstGeom prst="rect">
            <a:avLst/>
          </a:prstGeom>
          <a:noFill/>
          <a:ln w="9525">
            <a:noFill/>
            <a:miter lim="800000"/>
            <a:headEnd/>
            <a:tailEnd/>
          </a:ln>
          <a:effectLst/>
        </p:spPr>
      </p:pic>
      <p:sp>
        <p:nvSpPr>
          <p:cNvPr id="7" name="Rectangle 6"/>
          <p:cNvSpPr/>
          <p:nvPr/>
        </p:nvSpPr>
        <p:spPr>
          <a:xfrm>
            <a:off x="1142976" y="285728"/>
            <a:ext cx="7000924"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14348" y="1643050"/>
            <a:ext cx="7715304" cy="4143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42910" y="1643050"/>
            <a:ext cx="7400865" cy="4357718"/>
          </a:xfrm>
          <a:prstGeom prst="rect">
            <a:avLst/>
          </a:prstGeom>
          <a:noFill/>
          <a:ln w="9525">
            <a:noFill/>
            <a:miter lim="800000"/>
            <a:headEnd/>
            <a:tailEnd/>
          </a:ln>
          <a:effectLst/>
        </p:spPr>
      </p:pic>
      <p:sp>
        <p:nvSpPr>
          <p:cNvPr id="5" name="Titre 1"/>
          <p:cNvSpPr>
            <a:spLocks noGrp="1"/>
          </p:cNvSpPr>
          <p:nvPr>
            <p:ph type="title"/>
          </p:nvPr>
        </p:nvSpPr>
        <p:spPr/>
        <p:txBody>
          <a:bodyPr>
            <a:normAutofit fontScale="90000"/>
          </a:bodyPr>
          <a:lstStyle/>
          <a:p>
            <a:r>
              <a:rPr lang="fr-FR" dirty="0"/>
              <a:t>Equivalence entre diagramme de </a:t>
            </a:r>
            <a:r>
              <a:rPr lang="fr-FR" dirty="0" smtClean="0"/>
              <a:t>fiabilité </a:t>
            </a:r>
            <a:r>
              <a:rPr lang="fr-FR" dirty="0"/>
              <a:t>et arbre</a:t>
            </a:r>
          </a:p>
        </p:txBody>
      </p:sp>
      <p:sp>
        <p:nvSpPr>
          <p:cNvPr id="6" name="Rectangle 5"/>
          <p:cNvSpPr/>
          <p:nvPr/>
        </p:nvSpPr>
        <p:spPr>
          <a:xfrm>
            <a:off x="642910" y="1643050"/>
            <a:ext cx="7358114" cy="4357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pic>
        <p:nvPicPr>
          <p:cNvPr id="6146" name="Picture 2"/>
          <p:cNvPicPr>
            <a:picLocks noChangeAspect="1" noChangeArrowheads="1"/>
          </p:cNvPicPr>
          <p:nvPr/>
        </p:nvPicPr>
        <p:blipFill>
          <a:blip r:embed="rId2"/>
          <a:srcRect/>
          <a:stretch>
            <a:fillRect/>
          </a:stretch>
        </p:blipFill>
        <p:spPr bwMode="auto">
          <a:xfrm>
            <a:off x="1928794" y="1571612"/>
            <a:ext cx="5357849" cy="2809888"/>
          </a:xfrm>
          <a:prstGeom prst="rect">
            <a:avLst/>
          </a:prstGeom>
          <a:noFill/>
          <a:ln w="9525">
            <a:noFill/>
            <a:miter lim="800000"/>
            <a:headEnd/>
            <a:tailEnd/>
          </a:ln>
          <a:effectLst/>
        </p:spPr>
      </p:pic>
      <p:sp>
        <p:nvSpPr>
          <p:cNvPr id="5" name="Rectangle 4"/>
          <p:cNvSpPr/>
          <p:nvPr/>
        </p:nvSpPr>
        <p:spPr>
          <a:xfrm>
            <a:off x="714348" y="4357694"/>
            <a:ext cx="7858180" cy="923330"/>
          </a:xfrm>
          <a:prstGeom prst="rect">
            <a:avLst/>
          </a:prstGeom>
        </p:spPr>
        <p:txBody>
          <a:bodyPr wrap="square">
            <a:spAutoFit/>
          </a:bodyPr>
          <a:lstStyle/>
          <a:p>
            <a:r>
              <a:rPr lang="fr-FR" dirty="0" smtClean="0"/>
              <a:t>L‘évènement indésirable </a:t>
            </a:r>
            <a:r>
              <a:rPr lang="fr-FR" dirty="0"/>
              <a:t>est la </a:t>
            </a:r>
            <a:r>
              <a:rPr lang="fr-FR" dirty="0" smtClean="0"/>
              <a:t>surchauffe du fil </a:t>
            </a:r>
            <a:r>
              <a:rPr lang="fr-FR" dirty="0"/>
              <a:t>AB. Il ne peut </a:t>
            </a:r>
            <a:r>
              <a:rPr lang="fr-FR" dirty="0" smtClean="0"/>
              <a:t>résulter </a:t>
            </a:r>
            <a:r>
              <a:rPr lang="fr-FR" dirty="0"/>
              <a:t>que de la </a:t>
            </a:r>
            <a:r>
              <a:rPr lang="fr-FR" dirty="0" smtClean="0"/>
              <a:t>présence </a:t>
            </a:r>
            <a:r>
              <a:rPr lang="fr-FR" dirty="0"/>
              <a:t>d'un courant </a:t>
            </a:r>
            <a:r>
              <a:rPr lang="fr-FR" dirty="0" smtClean="0"/>
              <a:t>élevé </a:t>
            </a:r>
            <a:r>
              <a:rPr lang="fr-FR" dirty="0"/>
              <a:t>dans le circuit de droite ce </a:t>
            </a:r>
            <a:r>
              <a:rPr lang="fr-FR" dirty="0" smtClean="0"/>
              <a:t>qui est </a:t>
            </a:r>
            <a:r>
              <a:rPr lang="fr-FR" dirty="0"/>
              <a:t>le </a:t>
            </a:r>
            <a:r>
              <a:rPr lang="fr-FR" dirty="0" smtClean="0"/>
              <a:t>résultat </a:t>
            </a:r>
            <a:r>
              <a:rPr lang="fr-FR" dirty="0"/>
              <a:t>d'un court-circuit du moteur et du fait que le circuit reste ferme. On en </a:t>
            </a:r>
            <a:r>
              <a:rPr lang="fr-FR" dirty="0" smtClean="0"/>
              <a:t>déduit l'arbre</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785918" y="357166"/>
            <a:ext cx="5500726" cy="2214578"/>
          </a:xfrm>
          <a:prstGeom prst="rect">
            <a:avLst/>
          </a:prstGeom>
          <a:noFill/>
          <a:ln w="9525">
            <a:noFill/>
            <a:miter lim="800000"/>
            <a:headEnd/>
            <a:tailEnd/>
          </a:ln>
          <a:effectLst/>
        </p:spPr>
      </p:pic>
      <p:sp>
        <p:nvSpPr>
          <p:cNvPr id="5" name="Rectangle 4"/>
          <p:cNvSpPr/>
          <p:nvPr/>
        </p:nvSpPr>
        <p:spPr>
          <a:xfrm>
            <a:off x="714348" y="3000372"/>
            <a:ext cx="7858180" cy="1200329"/>
          </a:xfrm>
          <a:prstGeom prst="rect">
            <a:avLst/>
          </a:prstGeom>
        </p:spPr>
        <p:txBody>
          <a:bodyPr wrap="square">
            <a:spAutoFit/>
          </a:bodyPr>
          <a:lstStyle/>
          <a:p>
            <a:r>
              <a:rPr lang="fr-FR" dirty="0"/>
              <a:t>On recommence pour chaque </a:t>
            </a:r>
            <a:r>
              <a:rPr lang="fr-FR" dirty="0" smtClean="0"/>
              <a:t>évènement intermédiaire</a:t>
            </a:r>
            <a:r>
              <a:rPr lang="fr-FR" dirty="0"/>
              <a:t>. Les causes du </a:t>
            </a:r>
            <a:r>
              <a:rPr lang="fr-FR" dirty="0" smtClean="0"/>
              <a:t>court circuit moteur sont </a:t>
            </a:r>
            <a:r>
              <a:rPr lang="fr-FR" dirty="0"/>
              <a:t>:</a:t>
            </a:r>
          </a:p>
          <a:p>
            <a:pPr>
              <a:buFont typeface="Wingdings" pitchFamily="2" charset="2"/>
              <a:buChar char="Ø"/>
            </a:pPr>
            <a:r>
              <a:rPr lang="fr-FR" dirty="0" smtClean="0"/>
              <a:t>soit </a:t>
            </a:r>
            <a:r>
              <a:rPr lang="fr-FR" dirty="0"/>
              <a:t>une </a:t>
            </a:r>
            <a:r>
              <a:rPr lang="fr-FR" dirty="0" smtClean="0"/>
              <a:t>défaillance première </a:t>
            </a:r>
            <a:r>
              <a:rPr lang="fr-FR" dirty="0"/>
              <a:t>du moteur (comme par exemple le vieillissement), c'est </a:t>
            </a:r>
            <a:r>
              <a:rPr lang="fr-FR" dirty="0" smtClean="0"/>
              <a:t>un événement élémentaire.</a:t>
            </a:r>
            <a:endParaRPr lang="fr-FR" dirty="0"/>
          </a:p>
        </p:txBody>
      </p:sp>
      <p:sp>
        <p:nvSpPr>
          <p:cNvPr id="6" name="Rectangle 5"/>
          <p:cNvSpPr/>
          <p:nvPr/>
        </p:nvSpPr>
        <p:spPr>
          <a:xfrm>
            <a:off x="642910" y="4429132"/>
            <a:ext cx="7715304" cy="369332"/>
          </a:xfrm>
          <a:prstGeom prst="rect">
            <a:avLst/>
          </a:prstGeom>
        </p:spPr>
        <p:txBody>
          <a:bodyPr wrap="square">
            <a:spAutoFit/>
          </a:bodyPr>
          <a:lstStyle/>
          <a:p>
            <a:pPr>
              <a:buFont typeface="Wingdings" pitchFamily="2" charset="2"/>
              <a:buChar char="Ø"/>
            </a:pPr>
            <a:r>
              <a:rPr lang="fr-FR" dirty="0"/>
              <a:t>soit le </a:t>
            </a:r>
            <a:r>
              <a:rPr lang="fr-FR" dirty="0" smtClean="0"/>
              <a:t>résultat </a:t>
            </a:r>
            <a:r>
              <a:rPr lang="fr-FR" dirty="0"/>
              <a:t>d'une cause externe, ici ce sera le contact du relais reste </a:t>
            </a:r>
            <a:r>
              <a:rPr lang="fr-FR" dirty="0" smtClean="0"/>
              <a:t>collé.</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928794" y="714356"/>
            <a:ext cx="5143536" cy="2214578"/>
          </a:xfrm>
          <a:prstGeom prst="rect">
            <a:avLst/>
          </a:prstGeom>
          <a:noFill/>
          <a:ln w="9525">
            <a:noFill/>
            <a:miter lim="800000"/>
            <a:headEnd/>
            <a:tailEnd/>
          </a:ln>
          <a:effectLst/>
        </p:spPr>
      </p:pic>
      <p:sp>
        <p:nvSpPr>
          <p:cNvPr id="5" name="Rectangle 4"/>
          <p:cNvSpPr/>
          <p:nvPr/>
        </p:nvSpPr>
        <p:spPr>
          <a:xfrm>
            <a:off x="714348" y="3500438"/>
            <a:ext cx="7786742" cy="1754326"/>
          </a:xfrm>
          <a:prstGeom prst="rect">
            <a:avLst/>
          </a:prstGeom>
        </p:spPr>
        <p:txBody>
          <a:bodyPr wrap="square">
            <a:spAutoFit/>
          </a:bodyPr>
          <a:lstStyle/>
          <a:p>
            <a:r>
              <a:rPr lang="fr-FR" dirty="0"/>
              <a:t>Les causes de </a:t>
            </a:r>
            <a:r>
              <a:rPr lang="fr-FR" dirty="0" smtClean="0"/>
              <a:t>l‘évènement </a:t>
            </a:r>
            <a:r>
              <a:rPr lang="fr-FR" dirty="0"/>
              <a:t>le contact du relais </a:t>
            </a:r>
            <a:r>
              <a:rPr lang="fr-FR" dirty="0" smtClean="0"/>
              <a:t>resté collé </a:t>
            </a:r>
            <a:r>
              <a:rPr lang="fr-FR" dirty="0"/>
              <a:t>sont :</a:t>
            </a:r>
          </a:p>
          <a:p>
            <a:pPr>
              <a:buFont typeface="Wingdings" pitchFamily="2" charset="2"/>
              <a:buChar char="v"/>
            </a:pPr>
            <a:r>
              <a:rPr lang="fr-FR" dirty="0" smtClean="0"/>
              <a:t> Soit </a:t>
            </a:r>
            <a:r>
              <a:rPr lang="fr-FR" dirty="0"/>
              <a:t>une </a:t>
            </a:r>
            <a:r>
              <a:rPr lang="fr-FR" dirty="0" smtClean="0"/>
              <a:t>défaillance première </a:t>
            </a:r>
            <a:r>
              <a:rPr lang="fr-FR" dirty="0"/>
              <a:t>du relais (comme par exemple une </a:t>
            </a:r>
            <a:r>
              <a:rPr lang="fr-FR" dirty="0" smtClean="0"/>
              <a:t>défaillance d'origine mécanique), </a:t>
            </a:r>
            <a:r>
              <a:rPr lang="fr-FR" dirty="0"/>
              <a:t>c'est un </a:t>
            </a:r>
            <a:r>
              <a:rPr lang="fr-FR" dirty="0" smtClean="0"/>
              <a:t>événement élémentaire </a:t>
            </a:r>
            <a:r>
              <a:rPr lang="fr-FR" dirty="0"/>
              <a:t>;</a:t>
            </a:r>
          </a:p>
          <a:p>
            <a:pPr>
              <a:buFont typeface="Wingdings" pitchFamily="2" charset="2"/>
              <a:buChar char="v"/>
            </a:pPr>
            <a:r>
              <a:rPr lang="fr-FR" dirty="0"/>
              <a:t> </a:t>
            </a:r>
            <a:r>
              <a:rPr lang="fr-FR" dirty="0" smtClean="0"/>
              <a:t>Soit </a:t>
            </a:r>
            <a:r>
              <a:rPr lang="fr-FR" dirty="0"/>
              <a:t>le contact du relais reste </a:t>
            </a:r>
            <a:r>
              <a:rPr lang="fr-FR" dirty="0" smtClean="0"/>
              <a:t>collé </a:t>
            </a:r>
            <a:r>
              <a:rPr lang="fr-FR" dirty="0"/>
              <a:t>si un courant </a:t>
            </a:r>
            <a:r>
              <a:rPr lang="fr-FR" dirty="0" smtClean="0"/>
              <a:t>élevé </a:t>
            </a:r>
            <a:r>
              <a:rPr lang="fr-FR" dirty="0"/>
              <a:t>traverse le contact, c'est-a-dire </a:t>
            </a:r>
            <a:r>
              <a:rPr lang="fr-FR" dirty="0" smtClean="0"/>
              <a:t>s'il existe </a:t>
            </a:r>
            <a:r>
              <a:rPr lang="fr-FR" dirty="0"/>
              <a:t>un court-circuit moteur ;</a:t>
            </a:r>
          </a:p>
          <a:p>
            <a:pPr>
              <a:buFont typeface="Wingdings" pitchFamily="2" charset="2"/>
              <a:buChar char="v"/>
            </a:pPr>
            <a:r>
              <a:rPr lang="fr-FR" dirty="0"/>
              <a:t> </a:t>
            </a:r>
            <a:r>
              <a:rPr lang="fr-FR" dirty="0" smtClean="0"/>
              <a:t>Soit </a:t>
            </a:r>
            <a:r>
              <a:rPr lang="fr-FR" dirty="0"/>
              <a:t>le contact de B.P. reste </a:t>
            </a:r>
            <a:r>
              <a:rPr lang="fr-FR" dirty="0" smtClean="0"/>
              <a:t>collé.</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000232" y="642918"/>
            <a:ext cx="5000660" cy="2786082"/>
          </a:xfrm>
          <a:prstGeom prst="rect">
            <a:avLst/>
          </a:prstGeom>
          <a:noFill/>
          <a:ln w="9525">
            <a:noFill/>
            <a:miter lim="800000"/>
            <a:headEnd/>
            <a:tailEnd/>
          </a:ln>
          <a:effectLst/>
        </p:spPr>
      </p:pic>
      <p:sp>
        <p:nvSpPr>
          <p:cNvPr id="5" name="Rectangle 4"/>
          <p:cNvSpPr/>
          <p:nvPr/>
        </p:nvSpPr>
        <p:spPr>
          <a:xfrm>
            <a:off x="428596" y="3500438"/>
            <a:ext cx="8358246" cy="2031325"/>
          </a:xfrm>
          <a:prstGeom prst="rect">
            <a:avLst/>
          </a:prstGeom>
        </p:spPr>
        <p:txBody>
          <a:bodyPr wrap="square">
            <a:spAutoFit/>
          </a:bodyPr>
          <a:lstStyle/>
          <a:p>
            <a:r>
              <a:rPr lang="fr-FR" dirty="0"/>
              <a:t>On tombe sur un </a:t>
            </a:r>
            <a:r>
              <a:rPr lang="fr-FR" dirty="0" smtClean="0"/>
              <a:t>problème </a:t>
            </a:r>
            <a:r>
              <a:rPr lang="fr-FR" dirty="0"/>
              <a:t>puisque le court-circuit moteur </a:t>
            </a:r>
            <a:r>
              <a:rPr lang="fr-FR" dirty="0" smtClean="0"/>
              <a:t>apparait </a:t>
            </a:r>
            <a:r>
              <a:rPr lang="fr-FR" dirty="0"/>
              <a:t>deux fois dans la </a:t>
            </a:r>
            <a:r>
              <a:rPr lang="fr-FR" dirty="0" smtClean="0"/>
              <a:t>même branche</a:t>
            </a:r>
            <a:r>
              <a:rPr lang="fr-FR" dirty="0"/>
              <a:t>. </a:t>
            </a:r>
            <a:endParaRPr lang="fr-FR" dirty="0" smtClean="0"/>
          </a:p>
          <a:p>
            <a:r>
              <a:rPr lang="fr-FR" dirty="0" smtClean="0"/>
              <a:t>Il </a:t>
            </a:r>
            <a:r>
              <a:rPr lang="fr-FR" dirty="0"/>
              <a:t>faut donc supprimer cet </a:t>
            </a:r>
            <a:r>
              <a:rPr lang="fr-FR" dirty="0" smtClean="0"/>
              <a:t>événement. </a:t>
            </a:r>
          </a:p>
          <a:p>
            <a:r>
              <a:rPr lang="fr-FR" dirty="0" smtClean="0"/>
              <a:t>Les </a:t>
            </a:r>
            <a:r>
              <a:rPr lang="fr-FR" dirty="0"/>
              <a:t>causes de </a:t>
            </a:r>
            <a:r>
              <a:rPr lang="fr-FR" dirty="0" smtClean="0"/>
              <a:t>l‘évènement </a:t>
            </a:r>
            <a:r>
              <a:rPr lang="fr-FR" dirty="0"/>
              <a:t>le contact du </a:t>
            </a:r>
            <a:r>
              <a:rPr lang="fr-FR" dirty="0" smtClean="0"/>
              <a:t>B.P. reste collé </a:t>
            </a:r>
            <a:r>
              <a:rPr lang="fr-FR" dirty="0"/>
              <a:t>sont :</a:t>
            </a:r>
          </a:p>
          <a:p>
            <a:pPr>
              <a:buFont typeface="Wingdings" pitchFamily="2" charset="2"/>
              <a:buChar char="ü"/>
            </a:pPr>
            <a:r>
              <a:rPr lang="fr-FR" dirty="0" smtClean="0"/>
              <a:t>soit </a:t>
            </a:r>
            <a:r>
              <a:rPr lang="fr-FR" dirty="0"/>
              <a:t>une </a:t>
            </a:r>
            <a:r>
              <a:rPr lang="fr-FR" dirty="0" smtClean="0"/>
              <a:t>défaillance première </a:t>
            </a:r>
            <a:r>
              <a:rPr lang="fr-FR" dirty="0"/>
              <a:t>du B.P. (comme par exemple une </a:t>
            </a:r>
            <a:r>
              <a:rPr lang="fr-FR" dirty="0" smtClean="0"/>
              <a:t>défaillance </a:t>
            </a:r>
            <a:r>
              <a:rPr lang="fr-FR" dirty="0"/>
              <a:t>d'origine </a:t>
            </a:r>
            <a:r>
              <a:rPr lang="fr-FR" dirty="0" smtClean="0"/>
              <a:t>mécanique, c'est </a:t>
            </a:r>
            <a:r>
              <a:rPr lang="fr-FR" dirty="0"/>
              <a:t>un </a:t>
            </a:r>
            <a:r>
              <a:rPr lang="fr-FR" dirty="0" smtClean="0"/>
              <a:t>événement élémentaire </a:t>
            </a:r>
            <a:r>
              <a:rPr lang="fr-FR" dirty="0"/>
              <a:t>;</a:t>
            </a:r>
          </a:p>
          <a:p>
            <a:pPr>
              <a:buFont typeface="Wingdings" pitchFamily="2" charset="2"/>
              <a:buChar char="ü"/>
            </a:pPr>
            <a:r>
              <a:rPr lang="fr-FR" dirty="0" smtClean="0"/>
              <a:t>soit </a:t>
            </a:r>
            <a:r>
              <a:rPr lang="fr-FR" dirty="0"/>
              <a:t>le contact du BP reste </a:t>
            </a:r>
            <a:r>
              <a:rPr lang="fr-FR" dirty="0" smtClean="0"/>
              <a:t>collé </a:t>
            </a:r>
            <a:r>
              <a:rPr lang="fr-FR" dirty="0"/>
              <a:t>par suite d'une erreur humaine.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857356" y="500042"/>
            <a:ext cx="5572164" cy="3086100"/>
          </a:xfrm>
          <a:prstGeom prst="rect">
            <a:avLst/>
          </a:prstGeom>
          <a:noFill/>
          <a:ln w="9525">
            <a:noFill/>
            <a:miter lim="800000"/>
            <a:headEnd/>
            <a:tailEnd/>
          </a:ln>
          <a:effectLst/>
        </p:spPr>
      </p:pic>
      <p:sp>
        <p:nvSpPr>
          <p:cNvPr id="5" name="Rectangle 4"/>
          <p:cNvSpPr/>
          <p:nvPr/>
        </p:nvSpPr>
        <p:spPr>
          <a:xfrm>
            <a:off x="1714480" y="4429132"/>
            <a:ext cx="5643602" cy="461665"/>
          </a:xfrm>
          <a:prstGeom prst="rect">
            <a:avLst/>
          </a:prstGeom>
        </p:spPr>
        <p:txBody>
          <a:bodyPr wrap="square">
            <a:spAutoFit/>
          </a:bodyPr>
          <a:lstStyle/>
          <a:p>
            <a:r>
              <a:rPr lang="fr-FR" sz="2400" dirty="0"/>
              <a:t>Finalement l'arbre complet est la </a:t>
            </a:r>
            <a:r>
              <a:rPr lang="fr-FR" sz="2400" dirty="0" smtClean="0"/>
              <a:t>suivant:</a:t>
            </a:r>
            <a:endParaRPr lang="fr-F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857224" y="714356"/>
            <a:ext cx="6858048" cy="507209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Détermination de toutes les causes menant à l'évènement indésirable (EI)</a:t>
            </a:r>
            <a:endParaRPr lang="fr-FR" dirty="0"/>
          </a:p>
        </p:txBody>
      </p:sp>
      <p:sp>
        <p:nvSpPr>
          <p:cNvPr id="4" name="Rectangle 3"/>
          <p:cNvSpPr/>
          <p:nvPr/>
        </p:nvSpPr>
        <p:spPr>
          <a:xfrm>
            <a:off x="428596" y="1997838"/>
            <a:ext cx="8215370" cy="4524315"/>
          </a:xfrm>
          <a:prstGeom prst="rect">
            <a:avLst/>
          </a:prstGeom>
        </p:spPr>
        <p:txBody>
          <a:bodyPr wrap="square">
            <a:spAutoFit/>
          </a:bodyPr>
          <a:lstStyle/>
          <a:p>
            <a:r>
              <a:rPr lang="fr-FR" sz="2400" dirty="0" smtClean="0"/>
              <a:t>Ils sont organisés soit en panne simple soit en combinaison de pannes. </a:t>
            </a:r>
          </a:p>
          <a:p>
            <a:r>
              <a:rPr lang="fr-FR" sz="2400" dirty="0" smtClean="0"/>
              <a:t>Ils touchent des : </a:t>
            </a:r>
          </a:p>
          <a:p>
            <a:pPr>
              <a:buFont typeface="Wingdings" pitchFamily="2" charset="2"/>
              <a:buChar char="ü"/>
            </a:pPr>
            <a:r>
              <a:rPr lang="fr-FR" sz="2400" dirty="0" smtClean="0"/>
              <a:t>défaillances de commande (rupture d’alimentation, défaillance logicielle, etc.), </a:t>
            </a:r>
          </a:p>
          <a:p>
            <a:pPr>
              <a:buFont typeface="Wingdings" pitchFamily="2" charset="2"/>
              <a:buChar char="ü"/>
            </a:pPr>
            <a:r>
              <a:rPr lang="fr-FR" sz="2400" dirty="0" smtClean="0"/>
              <a:t> défaillances intrinsèques (conception, utilisation, agression extérieure, erreur humaine, </a:t>
            </a:r>
            <a:r>
              <a:rPr lang="fr-FR" sz="2400" dirty="0" err="1" smtClean="0"/>
              <a:t>process</a:t>
            </a:r>
            <a:r>
              <a:rPr lang="fr-FR" sz="2400" dirty="0" smtClean="0"/>
              <a:t>, etc.). </a:t>
            </a:r>
          </a:p>
          <a:p>
            <a:r>
              <a:rPr lang="fr-FR" sz="2400" dirty="0" smtClean="0"/>
              <a:t>Les défaillances prises en compte sont fonction des limites de l’étude : </a:t>
            </a:r>
          </a:p>
          <a:p>
            <a:pPr>
              <a:buFont typeface="Wingdings" pitchFamily="2" charset="2"/>
              <a:buChar char="ü"/>
            </a:pPr>
            <a:r>
              <a:rPr lang="fr-FR" sz="2400" dirty="0" smtClean="0"/>
              <a:t>agressions extérieures, </a:t>
            </a:r>
          </a:p>
          <a:p>
            <a:pPr>
              <a:buFont typeface="Wingdings" pitchFamily="2" charset="2"/>
              <a:buChar char="ü"/>
            </a:pPr>
            <a:r>
              <a:rPr lang="fr-FR" sz="2400" dirty="0" smtClean="0"/>
              <a:t>problèmes de </a:t>
            </a:r>
            <a:r>
              <a:rPr lang="fr-FR" sz="2400" dirty="0" err="1" smtClean="0"/>
              <a:t>process</a:t>
            </a:r>
            <a:r>
              <a:rPr lang="fr-FR" sz="2400" dirty="0" smtClean="0"/>
              <a:t>, </a:t>
            </a:r>
          </a:p>
          <a:p>
            <a:pPr>
              <a:buFont typeface="Wingdings" pitchFamily="2" charset="2"/>
              <a:buChar char="ü"/>
            </a:pPr>
            <a:r>
              <a:rPr lang="fr-FR" sz="2400" dirty="0" smtClean="0"/>
              <a:t>erreur humaine,</a:t>
            </a:r>
            <a:endParaRPr lang="fr-F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71480"/>
            <a:ext cx="7929618" cy="4154984"/>
          </a:xfrm>
          <a:prstGeom prst="rect">
            <a:avLst/>
          </a:prstGeom>
        </p:spPr>
        <p:txBody>
          <a:bodyPr wrap="square">
            <a:spAutoFit/>
          </a:bodyPr>
          <a:lstStyle/>
          <a:p>
            <a:r>
              <a:rPr lang="fr-FR" sz="2400" dirty="0" smtClean="0"/>
              <a:t>Un système est soit : </a:t>
            </a:r>
          </a:p>
          <a:p>
            <a:r>
              <a:rPr lang="fr-FR" sz="2400" dirty="0" smtClean="0"/>
              <a:t>non commandé, mauvaise commande ou pas de commande. </a:t>
            </a:r>
            <a:r>
              <a:rPr lang="fr-FR" sz="2400" dirty="0" smtClean="0">
                <a:solidFill>
                  <a:srgbClr val="FF0000"/>
                </a:solidFill>
              </a:rPr>
              <a:t>Une commande peut être </a:t>
            </a:r>
            <a:r>
              <a:rPr lang="fr-FR" sz="2400" dirty="0" smtClean="0"/>
              <a:t>: </a:t>
            </a:r>
          </a:p>
          <a:p>
            <a:pPr>
              <a:buFont typeface="Wingdings" pitchFamily="2" charset="2"/>
              <a:buChar char="Ø"/>
            </a:pPr>
            <a:r>
              <a:rPr lang="fr-FR" sz="2400" dirty="0"/>
              <a:t>U</a:t>
            </a:r>
            <a:r>
              <a:rPr lang="fr-FR" sz="2400" dirty="0" smtClean="0"/>
              <a:t>n flux : information (électrique, électromagnétique, etc.), matière (gaz, liquide, etc.).</a:t>
            </a:r>
          </a:p>
          <a:p>
            <a:r>
              <a:rPr lang="fr-FR" sz="2400" dirty="0" smtClean="0"/>
              <a:t> Ex : Pas d’alimentation (carburant, électricité etc.) à l’entrée d’un moteur. Pas de commande issue d’un calculateur. Mauvaise information issue d’un capteur. </a:t>
            </a:r>
          </a:p>
          <a:p>
            <a:pPr>
              <a:buFont typeface="Wingdings" pitchFamily="2" charset="2"/>
              <a:buChar char="Ø"/>
            </a:pPr>
            <a:r>
              <a:rPr lang="fr-FR" sz="2400" dirty="0"/>
              <a:t>U</a:t>
            </a:r>
            <a:r>
              <a:rPr lang="fr-FR" sz="2400" dirty="0" smtClean="0"/>
              <a:t>ne interaction mécanique : contact, tension, support, etc. Ex : Pas de transmission du mouvement de translation ensemble bielle/manivelle.</a:t>
            </a:r>
            <a:endParaRPr lang="fr-F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928671"/>
            <a:ext cx="8358246" cy="3785652"/>
          </a:xfrm>
          <a:prstGeom prst="rect">
            <a:avLst/>
          </a:prstGeom>
        </p:spPr>
        <p:txBody>
          <a:bodyPr wrap="square">
            <a:spAutoFit/>
          </a:bodyPr>
          <a:lstStyle/>
          <a:p>
            <a:r>
              <a:rPr lang="fr-FR" sz="2400" dirty="0" smtClean="0"/>
              <a:t>Cet outil a été créé par Ishikawa, professeur à l’Université de TOKYO dans les années 60 et concepteur d’une méthode de management de la qualité totale. Le diagramme causes-effet est une représentation graphique du classement par familles de toutes les causes possibles pouvant influencer un processus. </a:t>
            </a:r>
          </a:p>
          <a:p>
            <a:r>
              <a:rPr lang="fr-FR" sz="2400" dirty="0" smtClean="0"/>
              <a:t>Ces familles de causes au nombre de 5 engendrent la non qualité dans un processus de fabrication. </a:t>
            </a:r>
          </a:p>
          <a:p>
            <a:r>
              <a:rPr lang="fr-FR" sz="2400" dirty="0" smtClean="0"/>
              <a:t>Leur nom commence par la lettre M d’où l’appellation 5M. Ishikawa a proposé une représentation graphique en « arête de poisson ».</a:t>
            </a:r>
            <a:endParaRPr lang="fr-F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a:t>
            </a:r>
            <a:endParaRPr lang="fr-FR" dirty="0"/>
          </a:p>
        </p:txBody>
      </p:sp>
      <p:sp>
        <p:nvSpPr>
          <p:cNvPr id="4" name="Rectangle 3"/>
          <p:cNvSpPr/>
          <p:nvPr/>
        </p:nvSpPr>
        <p:spPr>
          <a:xfrm>
            <a:off x="428564" y="1714488"/>
            <a:ext cx="8715436" cy="4401205"/>
          </a:xfrm>
          <a:prstGeom prst="rect">
            <a:avLst/>
          </a:prstGeom>
        </p:spPr>
        <p:txBody>
          <a:bodyPr wrap="square">
            <a:spAutoFit/>
          </a:bodyPr>
          <a:lstStyle/>
          <a:p>
            <a:r>
              <a:rPr lang="fr-FR" sz="2000" dirty="0" smtClean="0"/>
              <a:t>L'analyse par arbre de défaillances est la plus couramment utilisée dans le cadre d'études de fiabilité, de disponibilité ou de sécurité des systèmes. </a:t>
            </a:r>
          </a:p>
          <a:p>
            <a:r>
              <a:rPr lang="fr-FR" sz="2000" dirty="0" smtClean="0"/>
              <a:t>Elle présente en effet un certain nombre d'avantages non négligeables par rapport aux autres méthodes, à savoir :</a:t>
            </a:r>
          </a:p>
          <a:p>
            <a:pPr>
              <a:buFont typeface="Wingdings" pitchFamily="2" charset="2"/>
              <a:buChar char="ü"/>
            </a:pPr>
            <a:r>
              <a:rPr lang="fr-FR" sz="2000" dirty="0" smtClean="0"/>
              <a:t>son aspect graphique tout d'abord, caractéristique particulièrement importante, constitue un moyen efficace de représentation de la logique de combinaison des défaillances. Il participe largement à la facilité de mise en œuvre de la méthode et à la compréhension du modèle. Ainsi, il est un excellent support de dialogue pour des équipes pluridisciplinaires. </a:t>
            </a:r>
          </a:p>
          <a:p>
            <a:pPr>
              <a:buFont typeface="Wingdings" pitchFamily="2" charset="2"/>
              <a:buChar char="ü"/>
            </a:pPr>
            <a:r>
              <a:rPr lang="fr-FR" sz="2000" dirty="0" smtClean="0"/>
              <a:t>le processus de construction de l'arbre basé sur une méthode déductive permet à l'analyste de se focaliser uniquement sur les événements contribuant à l'apparition de l'événement redouté.</a:t>
            </a:r>
          </a:p>
          <a:p>
            <a:pPr>
              <a:buFont typeface="Wingdings" pitchFamily="2" charset="2"/>
              <a:buChar char="ü"/>
            </a:pPr>
            <a:r>
              <a:rPr lang="fr-FR" sz="2000" dirty="0" smtClean="0"/>
              <a:t> une fois la construction de l'arbre terminée, deux modes d'exploitation sont possibles :</a:t>
            </a:r>
            <a:endParaRPr lang="fr-F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8643998" cy="3046988"/>
          </a:xfrm>
          <a:prstGeom prst="rect">
            <a:avLst/>
          </a:prstGeom>
        </p:spPr>
        <p:txBody>
          <a:bodyPr wrap="square">
            <a:spAutoFit/>
          </a:bodyPr>
          <a:lstStyle/>
          <a:p>
            <a:pPr>
              <a:buFont typeface="Wingdings" pitchFamily="2" charset="2"/>
              <a:buChar char="v"/>
            </a:pPr>
            <a:r>
              <a:rPr lang="fr-FR" sz="2400" dirty="0" smtClean="0"/>
              <a:t>l'exploitation qualitative servant à l'identification des combinaisons d'événements critiques, la finalité étant de déterminer les points faibles du système ; </a:t>
            </a:r>
          </a:p>
          <a:p>
            <a:pPr>
              <a:buFont typeface="Wingdings" pitchFamily="2" charset="2"/>
              <a:buChar char="v"/>
            </a:pPr>
            <a:r>
              <a:rPr lang="fr-FR" sz="2400" dirty="0" smtClean="0"/>
              <a:t>l'exploitation quantitative permettant de hiérarchiser ces combinaisons d'événements suivant leur probabilité d'apparition, et estimer la probabilité de l'événement sommet, l'objectif est de disposer de critères pour déterminer les priorités pour la prévention de l'événement redouté.</a:t>
            </a:r>
            <a:endParaRPr lang="fr-F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166843"/>
            <a:ext cx="8429684" cy="4154984"/>
          </a:xfrm>
          <a:prstGeom prst="rect">
            <a:avLst/>
          </a:prstGeom>
        </p:spPr>
        <p:txBody>
          <a:bodyPr wrap="square">
            <a:spAutoFit/>
          </a:bodyPr>
          <a:lstStyle/>
          <a:p>
            <a:pPr>
              <a:buFont typeface="Wingdings" pitchFamily="2" charset="2"/>
              <a:buChar char="ü"/>
            </a:pPr>
            <a:r>
              <a:rPr lang="fr-FR" sz="2400" dirty="0" smtClean="0"/>
              <a:t>Par opposition aux méthodes de simulation, l'approche analytique offerte par l'arbre de défaillances a l'avantage de pouvoir réaliser des calculs rapides (avantage tout à fait relatif au vu de l'évolution permanente de l'informatique) et exacts. </a:t>
            </a:r>
          </a:p>
          <a:p>
            <a:pPr>
              <a:buFont typeface="Wingdings" pitchFamily="2" charset="2"/>
              <a:buChar char="ü"/>
            </a:pPr>
            <a:r>
              <a:rPr lang="fr-FR" sz="2400" dirty="0" smtClean="0"/>
              <a:t>La méthode permet d'estimer la probabilité non seulement de l'événement redouté, mais aussi celle des portes intermédiaires, à partir de celle des événements de base. Il est également possible de faire de la propagation d'incertitudes sur les données d'entrée, et du calcul de facteurs d'importance.</a:t>
            </a:r>
          </a:p>
          <a:p>
            <a:pPr>
              <a:buFont typeface="Wingdings" pitchFamily="2" charset="2"/>
              <a:buChar char="ü"/>
            </a:pPr>
            <a:r>
              <a:rPr lang="fr-FR" sz="2400" dirty="0" smtClean="0"/>
              <a:t> La taille de l'arbre de défaillances est proportionnée à la taille du système étudié, et pas exponentielle en fonction de cette taille</a:t>
            </a:r>
            <a:endParaRPr lang="fr-F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85720" y="1928802"/>
            <a:ext cx="8358246" cy="4429156"/>
          </a:xfrm>
          <a:prstGeom prst="rect">
            <a:avLst/>
          </a:prstGeom>
          <a:noFill/>
          <a:ln w="9525">
            <a:noFill/>
            <a:miter lim="800000"/>
            <a:headEnd/>
            <a:tailEnd/>
          </a:ln>
          <a:effectLst/>
        </p:spPr>
      </p:pic>
      <p:sp>
        <p:nvSpPr>
          <p:cNvPr id="5" name="Rectangle 4"/>
          <p:cNvSpPr/>
          <p:nvPr/>
        </p:nvSpPr>
        <p:spPr>
          <a:xfrm>
            <a:off x="1000100" y="928670"/>
            <a:ext cx="7715304" cy="954107"/>
          </a:xfrm>
          <a:prstGeom prst="rect">
            <a:avLst/>
          </a:prstGeom>
        </p:spPr>
        <p:txBody>
          <a:bodyPr wrap="square">
            <a:spAutoFit/>
          </a:bodyPr>
          <a:lstStyle/>
          <a:p>
            <a:r>
              <a:rPr lang="fr-FR" sz="2800" dirty="0" smtClean="0">
                <a:solidFill>
                  <a:srgbClr val="FF0000"/>
                </a:solidFill>
              </a:rPr>
              <a:t>Diagramme d’Ishikawa, </a:t>
            </a:r>
            <a:r>
              <a:rPr lang="fr-FR" sz="2800" dirty="0" smtClean="0"/>
              <a:t>appelé aussi diagramme </a:t>
            </a:r>
            <a:r>
              <a:rPr lang="fr-FR" sz="2800" dirty="0"/>
              <a:t>de causes/effets" ou "en arêtes de poisson"</a:t>
            </a:r>
            <a:endParaRPr lang="fr-FR" sz="2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79653"/>
            <a:ext cx="9001156" cy="6740307"/>
          </a:xfrm>
          <a:prstGeom prst="rect">
            <a:avLst/>
          </a:prstGeom>
        </p:spPr>
        <p:txBody>
          <a:bodyPr wrap="square">
            <a:spAutoFit/>
          </a:bodyPr>
          <a:lstStyle/>
          <a:p>
            <a:r>
              <a:rPr lang="fr-FR" sz="2400" dirty="0" smtClean="0"/>
              <a:t>Le diagramme Causes-Effet est donc l'image des causes identifiées d'un disfonctionnement potentiel pouvant survenir sur un système.</a:t>
            </a:r>
          </a:p>
          <a:p>
            <a:r>
              <a:rPr lang="fr-FR" sz="2400" dirty="0" smtClean="0"/>
              <a:t> Il se veut le plus exhaustif possible en représentant toutes les causes qui peuvent avoir une influence sur la sûreté de fonctionnement. </a:t>
            </a:r>
          </a:p>
          <a:p>
            <a:r>
              <a:rPr lang="fr-FR" sz="2400" dirty="0" smtClean="0"/>
              <a:t>Les 5 grandes familles ou 5 facteurs primaires sont renseignés par des facteurs secondaires et parfois tertiaires ; Les différents facteurs doivent être hiérarchisés. </a:t>
            </a:r>
          </a:p>
          <a:p>
            <a:r>
              <a:rPr lang="fr-FR" sz="2400" dirty="0" smtClean="0"/>
              <a:t>L'intérêt de ce diagramme est son caractère exhaustif. Il peut aussi bien s'appliquer à des systèmes existants (évaluation) qu'à des systèmes en cours d'élaboration (validation). </a:t>
            </a:r>
          </a:p>
          <a:p>
            <a:r>
              <a:rPr lang="fr-FR" sz="2400" dirty="0" smtClean="0"/>
              <a:t>On pourra adjoindre au diagramme précédent des facteurs secondaire et tertiaire qui complèteront les facteurs primaires :</a:t>
            </a:r>
          </a:p>
          <a:p>
            <a:r>
              <a:rPr lang="fr-FR" sz="2400" dirty="0" smtClean="0"/>
              <a:t>On peut adapter cet outil à l’aide au diagnostic de la manière suivante : - définition de l’effet étudié en regroupant le maximum de données.</a:t>
            </a:r>
          </a:p>
          <a:p>
            <a:r>
              <a:rPr lang="fr-FR" sz="2400" dirty="0" smtClean="0"/>
              <a:t> - recensement de toutes les causes possibles </a:t>
            </a:r>
          </a:p>
          <a:p>
            <a:pPr>
              <a:buFontTx/>
              <a:buChar char="-"/>
            </a:pPr>
            <a:r>
              <a:rPr lang="fr-FR" sz="2400" dirty="0" smtClean="0"/>
              <a:t>classement typologique des causes.</a:t>
            </a:r>
          </a:p>
          <a:p>
            <a:pPr>
              <a:buFontTx/>
              <a:buChar char="-"/>
            </a:pPr>
            <a:r>
              <a:rPr lang="fr-FR" sz="2400" dirty="0" smtClean="0"/>
              <a:t> hiérarchisation des causes dans chaque famille par ordre d'importance.</a:t>
            </a:r>
            <a:endParaRPr lang="fr-F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1928802"/>
            <a:ext cx="8001055" cy="2214556"/>
          </a:xfrm>
          <a:prstGeom prst="rect">
            <a:avLst/>
          </a:prstGeom>
          <a:noFill/>
          <a:ln w="9525">
            <a:noFill/>
            <a:miter lim="800000"/>
            <a:headEnd/>
            <a:tailEnd/>
          </a:ln>
          <a:effectLst/>
        </p:spPr>
      </p:pic>
      <p:sp>
        <p:nvSpPr>
          <p:cNvPr id="5" name="Rectangle 4"/>
          <p:cNvSpPr/>
          <p:nvPr/>
        </p:nvSpPr>
        <p:spPr>
          <a:xfrm>
            <a:off x="1000100" y="4357694"/>
            <a:ext cx="7643866" cy="1015663"/>
          </a:xfrm>
          <a:prstGeom prst="rect">
            <a:avLst/>
          </a:prstGeom>
        </p:spPr>
        <p:txBody>
          <a:bodyPr wrap="square">
            <a:spAutoFit/>
          </a:bodyPr>
          <a:lstStyle/>
          <a:p>
            <a:r>
              <a:rPr lang="fr-FR" sz="2000" dirty="0">
                <a:solidFill>
                  <a:srgbClr val="002060"/>
                </a:solidFill>
              </a:rPr>
              <a:t>Construire un arbre de défaillance revient </a:t>
            </a:r>
            <a:r>
              <a:rPr lang="fr-FR" sz="2000" dirty="0" smtClean="0">
                <a:solidFill>
                  <a:srgbClr val="002060"/>
                </a:solidFill>
              </a:rPr>
              <a:t>à répondre </a:t>
            </a:r>
            <a:r>
              <a:rPr lang="fr-FR" sz="2000" dirty="0">
                <a:solidFill>
                  <a:srgbClr val="002060"/>
                </a:solidFill>
              </a:rPr>
              <a:t>à la </a:t>
            </a:r>
            <a:r>
              <a:rPr lang="fr-FR" sz="2000" dirty="0" smtClean="0">
                <a:solidFill>
                  <a:srgbClr val="002060"/>
                </a:solidFill>
              </a:rPr>
              <a:t>question</a:t>
            </a:r>
          </a:p>
          <a:p>
            <a:r>
              <a:rPr lang="fr-FR" sz="2000" dirty="0" smtClean="0">
                <a:solidFill>
                  <a:srgbClr val="002060"/>
                </a:solidFill>
              </a:rPr>
              <a:t> </a:t>
            </a:r>
            <a:r>
              <a:rPr lang="fr-FR" sz="2000" dirty="0">
                <a:solidFill>
                  <a:srgbClr val="002060"/>
                </a:solidFill>
              </a:rPr>
              <a:t>« </a:t>
            </a:r>
            <a:r>
              <a:rPr lang="fr-FR" sz="2000" b="1" dirty="0">
                <a:solidFill>
                  <a:srgbClr val="002060"/>
                </a:solidFill>
              </a:rPr>
              <a:t>comment </a:t>
            </a:r>
            <a:r>
              <a:rPr lang="fr-FR" sz="2000" b="1" dirty="0" smtClean="0">
                <a:solidFill>
                  <a:srgbClr val="002060"/>
                </a:solidFill>
              </a:rPr>
              <a:t>tel événement </a:t>
            </a:r>
            <a:r>
              <a:rPr lang="fr-FR" sz="2000" b="1" dirty="0">
                <a:solidFill>
                  <a:srgbClr val="002060"/>
                </a:solidFill>
              </a:rPr>
              <a:t>peut-il arriver ? », ou « quels </a:t>
            </a:r>
            <a:r>
              <a:rPr lang="fr-FR" sz="2000" b="1" dirty="0" smtClean="0">
                <a:solidFill>
                  <a:srgbClr val="002060"/>
                </a:solidFill>
              </a:rPr>
              <a:t>sont tous les enchaînements </a:t>
            </a:r>
            <a:r>
              <a:rPr lang="fr-FR" sz="2000" b="1" dirty="0">
                <a:solidFill>
                  <a:srgbClr val="002060"/>
                </a:solidFill>
              </a:rPr>
              <a:t>possibles qui </a:t>
            </a:r>
            <a:r>
              <a:rPr lang="fr-FR" sz="2000" b="1" dirty="0" smtClean="0">
                <a:solidFill>
                  <a:srgbClr val="002060"/>
                </a:solidFill>
              </a:rPr>
              <a:t>peuvent aboutir </a:t>
            </a:r>
            <a:r>
              <a:rPr lang="fr-FR" sz="2000" b="1" dirty="0">
                <a:solidFill>
                  <a:srgbClr val="002060"/>
                </a:solidFill>
              </a:rPr>
              <a:t>à cet événement ? »</a:t>
            </a:r>
            <a:endParaRPr lang="fr-FR" sz="2000" dirty="0">
              <a:solidFill>
                <a:srgbClr val="002060"/>
              </a:solidFill>
            </a:endParaRPr>
          </a:p>
        </p:txBody>
      </p:sp>
      <p:sp>
        <p:nvSpPr>
          <p:cNvPr id="6" name="Rectangle 5"/>
          <p:cNvSpPr/>
          <p:nvPr/>
        </p:nvSpPr>
        <p:spPr>
          <a:xfrm>
            <a:off x="3428992" y="571480"/>
            <a:ext cx="3109697" cy="523220"/>
          </a:xfrm>
          <a:prstGeom prst="rect">
            <a:avLst/>
          </a:prstGeom>
        </p:spPr>
        <p:txBody>
          <a:bodyPr wrap="none">
            <a:spAutoFit/>
          </a:bodyPr>
          <a:lstStyle/>
          <a:p>
            <a:r>
              <a:rPr lang="fr-FR" sz="2800" dirty="0"/>
              <a:t>A</a:t>
            </a:r>
            <a:r>
              <a:rPr lang="fr-FR" sz="2800" dirty="0" smtClean="0"/>
              <a:t>rbre de défaillance</a:t>
            </a:r>
            <a:endParaRPr lang="fr-F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071546"/>
            <a:ext cx="8229600" cy="4525963"/>
          </a:xfrm>
        </p:spPr>
        <p:txBody>
          <a:bodyPr>
            <a:normAutofit fontScale="85000" lnSpcReduction="10000"/>
          </a:bodyPr>
          <a:lstStyle/>
          <a:p>
            <a:pPr>
              <a:buFont typeface="Wingdings" pitchFamily="2" charset="2"/>
              <a:buChar char="ü"/>
            </a:pPr>
            <a:r>
              <a:rPr lang="fr-FR" dirty="0"/>
              <a:t>Un arbre de défaillance est une méthode-type pour</a:t>
            </a:r>
          </a:p>
          <a:p>
            <a:pPr>
              <a:buNone/>
            </a:pPr>
            <a:r>
              <a:rPr lang="fr-FR" dirty="0" smtClean="0"/>
              <a:t>    répondre </a:t>
            </a:r>
            <a:r>
              <a:rPr lang="fr-FR" dirty="0"/>
              <a:t>à une question du genre :</a:t>
            </a:r>
          </a:p>
          <a:p>
            <a:pPr>
              <a:buFont typeface="Wingdings" pitchFamily="2" charset="2"/>
              <a:buChar char="ü"/>
            </a:pPr>
            <a:r>
              <a:rPr lang="fr-FR" dirty="0"/>
              <a:t>« quelles ” chances ” y a-t-il que le dispositif de détection </a:t>
            </a:r>
            <a:r>
              <a:rPr lang="fr-FR" dirty="0" smtClean="0"/>
              <a:t>et extinction </a:t>
            </a:r>
            <a:r>
              <a:rPr lang="fr-FR" dirty="0"/>
              <a:t>automatique d’incendie manque à se </a:t>
            </a:r>
            <a:r>
              <a:rPr lang="fr-FR" dirty="0" smtClean="0"/>
              <a:t>déclencher en </a:t>
            </a:r>
            <a:r>
              <a:rPr lang="fr-FR" dirty="0"/>
              <a:t>présence d’un feu et sur quoi peut-on agir pour </a:t>
            </a:r>
            <a:r>
              <a:rPr lang="fr-FR" dirty="0" smtClean="0"/>
              <a:t>diminuer cette </a:t>
            </a:r>
            <a:r>
              <a:rPr lang="fr-FR" dirty="0"/>
              <a:t>probabilité ? »</a:t>
            </a:r>
          </a:p>
          <a:p>
            <a:pPr>
              <a:buFont typeface="Wingdings" pitchFamily="2" charset="2"/>
              <a:buChar char="ü"/>
            </a:pPr>
            <a:r>
              <a:rPr lang="fr-FR" dirty="0"/>
              <a:t>« dans un système avec redondances, quelle est </a:t>
            </a:r>
            <a:r>
              <a:rPr lang="fr-FR" dirty="0" smtClean="0"/>
              <a:t>la probabilité </a:t>
            </a:r>
            <a:r>
              <a:rPr lang="fr-FR" dirty="0"/>
              <a:t>finale d’échec en fonction des </a:t>
            </a:r>
            <a:r>
              <a:rPr lang="fr-FR" dirty="0" smtClean="0"/>
              <a:t>probabilités élémentaires </a:t>
            </a:r>
            <a:r>
              <a:rPr lang="fr-FR" dirty="0"/>
              <a:t>des composants et de l’architecture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6050" y="642918"/>
            <a:ext cx="4959819" cy="461665"/>
          </a:xfrm>
          <a:prstGeom prst="rect">
            <a:avLst/>
          </a:prstGeom>
        </p:spPr>
        <p:txBody>
          <a:bodyPr wrap="none">
            <a:spAutoFit/>
          </a:bodyPr>
          <a:lstStyle/>
          <a:p>
            <a:r>
              <a:rPr lang="fr-FR" sz="2400" dirty="0" smtClean="0"/>
              <a:t>Construction d'un arbre </a:t>
            </a:r>
            <a:r>
              <a:rPr lang="fr-FR" sz="2400" dirty="0"/>
              <a:t>de </a:t>
            </a:r>
            <a:r>
              <a:rPr lang="fr-FR" sz="2400" dirty="0" smtClean="0"/>
              <a:t>défaillance</a:t>
            </a:r>
            <a:endParaRPr lang="fr-FR" sz="2400" dirty="0"/>
          </a:p>
        </p:txBody>
      </p:sp>
      <p:sp>
        <p:nvSpPr>
          <p:cNvPr id="6" name="Rectangle 5"/>
          <p:cNvSpPr/>
          <p:nvPr/>
        </p:nvSpPr>
        <p:spPr>
          <a:xfrm>
            <a:off x="571472" y="1428736"/>
            <a:ext cx="8072494" cy="1938992"/>
          </a:xfrm>
          <a:prstGeom prst="rect">
            <a:avLst/>
          </a:prstGeom>
        </p:spPr>
        <p:txBody>
          <a:bodyPr wrap="square">
            <a:spAutoFit/>
          </a:bodyPr>
          <a:lstStyle/>
          <a:p>
            <a:pPr>
              <a:buFont typeface="Wingdings" pitchFamily="2" charset="2"/>
              <a:buChar char="v"/>
            </a:pPr>
            <a:r>
              <a:rPr lang="fr-FR" sz="2400" dirty="0"/>
              <a:t>L'analyse par l'arbre de </a:t>
            </a:r>
            <a:r>
              <a:rPr lang="fr-FR" sz="2400" dirty="0" smtClean="0"/>
              <a:t>défaillance </a:t>
            </a:r>
            <a:r>
              <a:rPr lang="fr-FR" sz="2400" dirty="0"/>
              <a:t>se concentre sur un </a:t>
            </a:r>
            <a:r>
              <a:rPr lang="fr-FR" sz="2400" dirty="0" smtClean="0"/>
              <a:t>événement </a:t>
            </a:r>
            <a:r>
              <a:rPr lang="fr-FR" sz="2400" dirty="0"/>
              <a:t>particulier </a:t>
            </a:r>
            <a:r>
              <a:rPr lang="fr-FR" sz="2400" dirty="0" smtClean="0"/>
              <a:t>qualifié d'indésirable ou </a:t>
            </a:r>
            <a:r>
              <a:rPr lang="fr-FR" sz="2400" dirty="0"/>
              <a:t>de </a:t>
            </a:r>
            <a:r>
              <a:rPr lang="fr-FR" sz="2400" dirty="0" smtClean="0"/>
              <a:t>redouté </a:t>
            </a:r>
            <a:r>
              <a:rPr lang="fr-FR" sz="2400" dirty="0"/>
              <a:t>car on ne souhaite pas le voir se </a:t>
            </a:r>
            <a:r>
              <a:rPr lang="fr-FR" sz="2400" dirty="0" smtClean="0"/>
              <a:t>réaliser</a:t>
            </a:r>
            <a:r>
              <a:rPr lang="fr-FR" sz="2400" dirty="0"/>
              <a:t>. </a:t>
            </a:r>
            <a:endParaRPr lang="fr-FR" sz="2400" dirty="0" smtClean="0"/>
          </a:p>
          <a:p>
            <a:pPr>
              <a:buFont typeface="Wingdings" pitchFamily="2" charset="2"/>
              <a:buChar char="v"/>
            </a:pPr>
            <a:r>
              <a:rPr lang="fr-FR" sz="2400" dirty="0" smtClean="0"/>
              <a:t>Cet évènement </a:t>
            </a:r>
            <a:r>
              <a:rPr lang="fr-FR" sz="2400" dirty="0"/>
              <a:t>devient le sommet </a:t>
            </a:r>
            <a:r>
              <a:rPr lang="fr-FR" sz="2400" dirty="0" smtClean="0"/>
              <a:t>de l'arbre </a:t>
            </a:r>
            <a:r>
              <a:rPr lang="fr-FR" sz="2400" dirty="0"/>
              <a:t>et l'analyse a pour but d'en </a:t>
            </a:r>
            <a:r>
              <a:rPr lang="fr-FR" sz="2400" dirty="0" smtClean="0"/>
              <a:t>déterminer </a:t>
            </a:r>
            <a:r>
              <a:rPr lang="fr-FR" sz="2400" dirty="0"/>
              <a:t>toutes les causes.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des arbres de </a:t>
            </a:r>
            <a:r>
              <a:rPr lang="fr-FR" dirty="0" smtClean="0"/>
              <a:t>défaillance</a:t>
            </a:r>
            <a:endParaRPr lang="fr-FR" dirty="0"/>
          </a:p>
        </p:txBody>
      </p:sp>
      <p:pic>
        <p:nvPicPr>
          <p:cNvPr id="3074" name="Picture 2"/>
          <p:cNvPicPr>
            <a:picLocks noChangeAspect="1" noChangeArrowheads="1"/>
          </p:cNvPicPr>
          <p:nvPr/>
        </p:nvPicPr>
        <p:blipFill>
          <a:blip r:embed="rId2"/>
          <a:srcRect/>
          <a:stretch>
            <a:fillRect/>
          </a:stretch>
        </p:blipFill>
        <p:spPr bwMode="auto">
          <a:xfrm>
            <a:off x="714349" y="1428736"/>
            <a:ext cx="7786742" cy="442915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Construction de l’arbre de défaillances </a:t>
            </a:r>
            <a:endParaRPr lang="fr-FR" dirty="0"/>
          </a:p>
        </p:txBody>
      </p:sp>
      <p:pic>
        <p:nvPicPr>
          <p:cNvPr id="12290" name="Picture 2"/>
          <p:cNvPicPr>
            <a:picLocks noChangeAspect="1" noChangeArrowheads="1"/>
          </p:cNvPicPr>
          <p:nvPr/>
        </p:nvPicPr>
        <p:blipFill>
          <a:blip r:embed="rId2"/>
          <a:srcRect/>
          <a:stretch>
            <a:fillRect/>
          </a:stretch>
        </p:blipFill>
        <p:spPr bwMode="auto">
          <a:xfrm>
            <a:off x="1571604" y="1076324"/>
            <a:ext cx="6072229" cy="528163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1193</Words>
  <Application>Microsoft Office PowerPoint</Application>
  <PresentationFormat>Affichage à l'écran (4:3)</PresentationFormat>
  <Paragraphs>68</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Chap 4 Diagramme Cause-Effets  Arbres de défaillances</vt:lpstr>
      <vt:lpstr>Diapositive 2</vt:lpstr>
      <vt:lpstr>Diapositive 3</vt:lpstr>
      <vt:lpstr>Diapositive 4</vt:lpstr>
      <vt:lpstr>Diapositive 5</vt:lpstr>
      <vt:lpstr>Diapositive 6</vt:lpstr>
      <vt:lpstr>Diapositive 7</vt:lpstr>
      <vt:lpstr>Syntaxe des arbres de défaillance</vt:lpstr>
      <vt:lpstr>Construction de l’arbre de défaillances </vt:lpstr>
      <vt:lpstr>Equivalence entre diagramme de fiabilité et arbre</vt:lpstr>
      <vt:lpstr>Equivalence entre diagramme de fiabilité et arbre</vt:lpstr>
      <vt:lpstr>Exemple</vt:lpstr>
      <vt:lpstr>Diapositive 13</vt:lpstr>
      <vt:lpstr>Diapositive 14</vt:lpstr>
      <vt:lpstr>Diapositive 15</vt:lpstr>
      <vt:lpstr>Diapositive 16</vt:lpstr>
      <vt:lpstr>Diapositive 17</vt:lpstr>
      <vt:lpstr>Détermination de toutes les causes menant à l'évènement indésirable (EI)</vt:lpstr>
      <vt:lpstr>Diapositive 19</vt:lpstr>
      <vt:lpstr>Avantage</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3 : Arbres de défaillances</dc:title>
  <dc:creator>ali</dc:creator>
  <cp:lastModifiedBy>ali</cp:lastModifiedBy>
  <cp:revision>16</cp:revision>
  <dcterms:created xsi:type="dcterms:W3CDTF">2020-04-11T18:16:40Z</dcterms:created>
  <dcterms:modified xsi:type="dcterms:W3CDTF">2020-04-12T06:32:05Z</dcterms:modified>
</cp:coreProperties>
</file>